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0"/>
  </p:notesMasterIdLst>
  <p:sldIdLst>
    <p:sldId id="256" r:id="rId3"/>
    <p:sldId id="266" r:id="rId4"/>
    <p:sldId id="265" r:id="rId5"/>
    <p:sldId id="267" r:id="rId6"/>
    <p:sldId id="268" r:id="rId7"/>
    <p:sldId id="26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Autor" initials="A" lastIdx="0" clrIdx="8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F61EA0F-A667-4B49-8422-0062BC55E249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En el 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modo Presentación, haga clic en la flecha para acceder al Centro de introducción a PowerPoint.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F61EA0F-A667-4B49-8422-0062BC55E249}" type="slidenum">
              <a:rPr lang="en-US" sz="1200" b="0" i="0">
                <a:latin typeface="Calibri"/>
                <a:ea typeface="+mn-ea"/>
                <a:cs typeface="+mn-cs"/>
              </a:rPr>
              <a:t>7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4" descr="http://static.altiria.com/wp-content/uploads/2011/10/Web-Services-150x15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2484" y="-4493"/>
            <a:ext cx="1339516" cy="133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2004/NOTE-ws-arch-20040211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.org/TR/2004/NOTE-ws-arch-2004021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.org/TR/2004/NOTE-ws-arch-2004021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308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noProof="1" smtClean="0"/>
              <a:t>Desarrollo de aplicaciones Web</a:t>
            </a:r>
            <a:endParaRPr lang="es-ES" noProof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es-ES" sz="2600" noProof="1" smtClean="0"/>
              <a:t>Servicios Web</a:t>
            </a:r>
            <a:endParaRPr lang="es-ES" sz="2600" noProof="1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1"/>
              <a:t>Servicios </a:t>
            </a:r>
            <a:r>
              <a:rPr lang="es-ES" noProof="1" smtClean="0"/>
              <a:t>Web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s-EC" dirty="0" smtClean="0"/>
              <a:t>Interoperabilidad entre diferentes aplicaciones, ejecutándose sobre variedad de plataformas y </a:t>
            </a:r>
            <a:r>
              <a:rPr lang="es-EC" dirty="0" err="1" smtClean="0"/>
              <a:t>frameworks</a:t>
            </a:r>
            <a:r>
              <a:rPr lang="es-EC" dirty="0" smtClean="0"/>
              <a:t>.</a:t>
            </a:r>
          </a:p>
          <a:p>
            <a:pPr algn="just"/>
            <a:endParaRPr lang="es-EC" dirty="0" smtClean="0"/>
          </a:p>
          <a:p>
            <a:pPr algn="just"/>
            <a:r>
              <a:rPr lang="es-EC" dirty="0" smtClean="0"/>
              <a:t>Tecnología que usa un conjunto de protocolos y estándares para hacer interoperabilidad</a:t>
            </a:r>
          </a:p>
          <a:p>
            <a:pPr lvl="1" algn="just"/>
            <a:r>
              <a:rPr lang="es-EC" dirty="0" smtClean="0"/>
              <a:t>XML</a:t>
            </a:r>
          </a:p>
          <a:p>
            <a:pPr lvl="1" algn="just"/>
            <a:r>
              <a:rPr lang="es-EC" dirty="0" smtClean="0"/>
              <a:t>SOAP</a:t>
            </a:r>
          </a:p>
          <a:p>
            <a:pPr lvl="1" algn="just"/>
            <a:r>
              <a:rPr lang="es-EC" dirty="0" smtClean="0"/>
              <a:t>WSDL</a:t>
            </a:r>
          </a:p>
          <a:p>
            <a:pPr lvl="1" algn="just"/>
            <a:r>
              <a:rPr lang="es-EC" dirty="0" smtClean="0"/>
              <a:t>UDDI</a:t>
            </a:r>
          </a:p>
          <a:p>
            <a:pPr algn="just"/>
            <a:endParaRPr lang="es-EC" dirty="0"/>
          </a:p>
          <a:p>
            <a:pPr algn="just"/>
            <a:r>
              <a:rPr lang="es-EC" dirty="0"/>
              <a:t>Arquitectura y reglamentación de los servicios Web </a:t>
            </a:r>
            <a:endParaRPr lang="es-EC" dirty="0" smtClean="0"/>
          </a:p>
          <a:p>
            <a:pPr lvl="1" algn="just"/>
            <a:r>
              <a:rPr lang="en-US" dirty="0" smtClean="0"/>
              <a:t>Organization </a:t>
            </a:r>
            <a:r>
              <a:rPr lang="en-US" dirty="0"/>
              <a:t>for the Advancement of Structured Information </a:t>
            </a:r>
            <a:r>
              <a:rPr lang="en-US" dirty="0" smtClean="0"/>
              <a:t>Standards </a:t>
            </a:r>
            <a:r>
              <a:rPr lang="es-EC" dirty="0" smtClean="0"/>
              <a:t>(OASIS) </a:t>
            </a:r>
          </a:p>
          <a:p>
            <a:pPr lvl="1" algn="just"/>
            <a:r>
              <a:rPr lang="es-EC" dirty="0" err="1" smtClean="0"/>
              <a:t>World</a:t>
            </a:r>
            <a:r>
              <a:rPr lang="es-EC" dirty="0" smtClean="0"/>
              <a:t> Wide Web </a:t>
            </a:r>
            <a:r>
              <a:rPr lang="es-EC" dirty="0" err="1" smtClean="0"/>
              <a:t>Consortium</a:t>
            </a:r>
            <a:r>
              <a:rPr lang="es-EC" dirty="0" smtClean="0"/>
              <a:t> (W3C)</a:t>
            </a:r>
          </a:p>
          <a:p>
            <a:pPr lvl="1" algn="just"/>
            <a:endParaRPr lang="es-EC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96228"/>
            <a:ext cx="5181600" cy="3610131"/>
          </a:xfrm>
        </p:spPr>
      </p:pic>
      <p:sp>
        <p:nvSpPr>
          <p:cNvPr id="6" name="Rectángulo 5"/>
          <p:cNvSpPr/>
          <p:nvPr/>
        </p:nvSpPr>
        <p:spPr>
          <a:xfrm>
            <a:off x="6096000" y="602123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C" dirty="0">
                <a:hlinkClick r:id="rId3"/>
              </a:rPr>
              <a:t>http://</a:t>
            </a:r>
            <a:r>
              <a:rPr lang="es-EC" dirty="0" smtClean="0">
                <a:hlinkClick r:id="rId3"/>
              </a:rPr>
              <a:t>www.w3.org/TR/2004/NOTE-ws-arch-20040211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93915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noProof="1" smtClean="0"/>
              <a:t>Servicios Web</a:t>
            </a:r>
            <a:endParaRPr lang="es-ES" noProof="1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838200" y="1825623"/>
            <a:ext cx="4876800" cy="4680000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s-ES" sz="1800" noProof="1" smtClean="0"/>
              <a:t>Un sistema de software diseñado para soportar interaccion maquina-maquina en la red.</a:t>
            </a:r>
          </a:p>
          <a:p>
            <a:pPr algn="just">
              <a:lnSpc>
                <a:spcPct val="170000"/>
              </a:lnSpc>
            </a:pPr>
            <a:r>
              <a:rPr lang="es-ES" sz="1800" noProof="1" smtClean="0"/>
              <a:t>Tiene una interface descrita en un formato que puede ser entendido por una maquina (WSDL).</a:t>
            </a:r>
          </a:p>
          <a:p>
            <a:pPr algn="just">
              <a:lnSpc>
                <a:spcPct val="170000"/>
              </a:lnSpc>
            </a:pPr>
            <a:r>
              <a:rPr lang="es-ES" sz="1800" noProof="1" smtClean="0"/>
              <a:t>Otros sistemas interactúan con él en la forma prescrita por su descripción usando mensajes SOAP usando HTTP y serialización XML.</a:t>
            </a:r>
          </a:p>
          <a:p>
            <a:pPr marL="0" indent="0" algn="just" defTabSz="914400">
              <a:lnSpc>
                <a:spcPct val="150000"/>
              </a:lnSpc>
              <a:spcBef>
                <a:spcPts val="0"/>
              </a:spcBef>
              <a:buNone/>
            </a:pPr>
            <a:endParaRPr lang="es-ES" sz="500" noProof="1" smtClean="0"/>
          </a:p>
          <a:p>
            <a:pPr marL="0" indent="0" algn="just" defTabSz="914400">
              <a:lnSpc>
                <a:spcPct val="150000"/>
              </a:lnSpc>
              <a:spcBef>
                <a:spcPts val="0"/>
              </a:spcBef>
              <a:buNone/>
            </a:pPr>
            <a:endParaRPr lang="es-ES" sz="500" noProof="1" smtClean="0"/>
          </a:p>
        </p:txBody>
      </p:sp>
      <p:pic>
        <p:nvPicPr>
          <p:cNvPr id="1028" name="Picture 4" descr="http://static.altiria.com/wp-content/uploads/2011/10/Web-Services-150x1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2484" y="-4493"/>
            <a:ext cx="1339516" cy="133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96228"/>
            <a:ext cx="5181600" cy="3610131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6096000" y="602123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C" dirty="0">
                <a:hlinkClick r:id="rId4"/>
              </a:rPr>
              <a:t>http://</a:t>
            </a:r>
            <a:r>
              <a:rPr lang="es-EC" dirty="0" smtClean="0">
                <a:hlinkClick r:id="rId4"/>
              </a:rPr>
              <a:t>www.w3.org/TR/2004/NOTE-ws-arch-20040211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16038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noProof="1" smtClean="0"/>
              <a:t>Servicios Web</a:t>
            </a:r>
            <a:br>
              <a:rPr lang="es-ES" noProof="1" smtClean="0"/>
            </a:br>
            <a:r>
              <a:rPr lang="es-ES" noProof="1" smtClean="0"/>
              <a:t>Agentes y servicios</a:t>
            </a:r>
            <a:endParaRPr lang="es-ES" noProof="1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838200" y="1825623"/>
            <a:ext cx="4876800" cy="4680000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s-ES" sz="1400" noProof="1" smtClean="0"/>
              <a:t>Notacion abstracta que debe ser implementado por un agente.</a:t>
            </a:r>
          </a:p>
          <a:p>
            <a:pPr marL="285750" indent="-285750"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s-ES" sz="1400" noProof="1" smtClean="0"/>
              <a:t>Tienen como propósito proveer alguna funcionalidad en nombre de su propietario. </a:t>
            </a:r>
          </a:p>
          <a:p>
            <a:pPr marL="285750" indent="-285750"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s-ES" sz="1400" noProof="1" smtClean="0"/>
              <a:t>La descripción de un servicio web explica el mecanismo para el intercambio de mensajes. </a:t>
            </a:r>
          </a:p>
          <a:p>
            <a:pPr marL="971550" lvl="1" indent="-285750"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s-ES" sz="1200" noProof="1" smtClean="0"/>
              <a:t>La especificación es procesable por la maquina (WSDL).</a:t>
            </a:r>
          </a:p>
          <a:p>
            <a:pPr marL="971550" lvl="1" indent="-285750"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s-ES" sz="1200" noProof="1" smtClean="0"/>
              <a:t>Define formato de mensaje, tipo de datos, protoclos de transporte, formatos de serializacion, locación desde la cual pueden ser invocados.</a:t>
            </a:r>
          </a:p>
          <a:p>
            <a:pPr algn="just">
              <a:lnSpc>
                <a:spcPct val="170000"/>
              </a:lnSpc>
            </a:pPr>
            <a:endParaRPr lang="es-ES" sz="1400" noProof="1" smtClean="0"/>
          </a:p>
          <a:p>
            <a:pPr algn="just">
              <a:lnSpc>
                <a:spcPct val="170000"/>
              </a:lnSpc>
            </a:pPr>
            <a:endParaRPr lang="es-ES" sz="1400" noProof="1" smtClean="0"/>
          </a:p>
          <a:p>
            <a:pPr marL="0" indent="0" algn="just" defTabSz="914400">
              <a:lnSpc>
                <a:spcPct val="150000"/>
              </a:lnSpc>
              <a:spcBef>
                <a:spcPts val="0"/>
              </a:spcBef>
              <a:buNone/>
            </a:pPr>
            <a:endParaRPr lang="es-ES" sz="300" noProof="1" smtClean="0"/>
          </a:p>
          <a:p>
            <a:pPr marL="0" indent="0" algn="just" defTabSz="914400">
              <a:lnSpc>
                <a:spcPct val="150000"/>
              </a:lnSpc>
              <a:spcBef>
                <a:spcPts val="0"/>
              </a:spcBef>
              <a:buNone/>
            </a:pPr>
            <a:endParaRPr lang="es-ES" sz="300" noProof="1" smtClean="0"/>
          </a:p>
        </p:txBody>
      </p:sp>
      <p:pic>
        <p:nvPicPr>
          <p:cNvPr id="1028" name="Picture 4" descr="http://static.altiria.com/wp-content/uploads/2011/10/Web-Services-150x1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2484" y="-4493"/>
            <a:ext cx="1339516" cy="133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96228"/>
            <a:ext cx="5181600" cy="361013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096000" y="602123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C" dirty="0">
                <a:hlinkClick r:id="rId4"/>
              </a:rPr>
              <a:t>http://</a:t>
            </a:r>
            <a:r>
              <a:rPr lang="es-EC" dirty="0" smtClean="0">
                <a:hlinkClick r:id="rId4"/>
              </a:rPr>
              <a:t>www.w3.org/TR/2004/NOTE-ws-arch-20040211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85116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1"/>
              <a:t>Servicios </a:t>
            </a:r>
            <a:r>
              <a:rPr lang="es-ES" noProof="1" smtClean="0"/>
              <a:t>Web</a:t>
            </a:r>
            <a:br>
              <a:rPr lang="es-ES" noProof="1" smtClean="0"/>
            </a:br>
            <a:r>
              <a:rPr lang="es-ES" noProof="1" smtClean="0"/>
              <a:t>Protocolos</a:t>
            </a:r>
            <a:endParaRPr lang="es-EC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C" dirty="0" smtClean="0"/>
              <a:t>Simple </a:t>
            </a:r>
            <a:r>
              <a:rPr lang="es-EC" dirty="0" err="1" smtClean="0"/>
              <a:t>Object</a:t>
            </a:r>
            <a:r>
              <a:rPr lang="es-EC" dirty="0" smtClean="0"/>
              <a:t> Access </a:t>
            </a:r>
            <a:r>
              <a:rPr lang="es-EC" dirty="0" err="1" smtClean="0"/>
              <a:t>Protocol</a:t>
            </a:r>
            <a:r>
              <a:rPr lang="es-EC" dirty="0" smtClean="0"/>
              <a:t> (SOAP)</a:t>
            </a:r>
            <a:endParaRPr lang="es-EC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s-EC" dirty="0"/>
              <a:t>P</a:t>
            </a:r>
            <a:r>
              <a:rPr lang="es-EC" dirty="0" smtClean="0"/>
              <a:t>rotocolo estándar basado en XML para intercambiar información sobre HTTP.</a:t>
            </a:r>
          </a:p>
          <a:p>
            <a:pPr lvl="1" algn="just"/>
            <a:r>
              <a:rPr lang="es-EC" dirty="0" smtClean="0"/>
              <a:t>Formato de envío de mensajes</a:t>
            </a:r>
          </a:p>
          <a:p>
            <a:pPr lvl="1" algn="just"/>
            <a:r>
              <a:rPr lang="es-EC" dirty="0" smtClean="0"/>
              <a:t>Independiente de la plataforma y lenguaje</a:t>
            </a:r>
          </a:p>
          <a:p>
            <a:pPr lvl="1" algn="just"/>
            <a:endParaRPr lang="es-EC" dirty="0" smtClean="0"/>
          </a:p>
          <a:p>
            <a:pPr algn="just"/>
            <a:r>
              <a:rPr lang="es-EC" dirty="0" smtClean="0"/>
              <a:t>Protocolo de comunicación para acceder al servicio web</a:t>
            </a:r>
            <a:endParaRPr lang="es-EC" dirty="0"/>
          </a:p>
          <a:p>
            <a:pPr lvl="1" algn="just"/>
            <a:r>
              <a:rPr lang="es-EC" dirty="0" smtClean="0"/>
              <a:t>Permite la comunicación a través de los firewalls</a:t>
            </a:r>
            <a:endParaRPr lang="es-EC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C" dirty="0" smtClean="0"/>
              <a:t>Web </a:t>
            </a:r>
            <a:r>
              <a:rPr lang="es-EC" dirty="0" err="1" smtClean="0"/>
              <a:t>Service</a:t>
            </a:r>
            <a:r>
              <a:rPr lang="es-EC" dirty="0" smtClean="0"/>
              <a:t> </a:t>
            </a:r>
            <a:r>
              <a:rPr lang="es-EC" dirty="0" err="1" smtClean="0"/>
              <a:t>Description</a:t>
            </a:r>
            <a:r>
              <a:rPr lang="es-EC" dirty="0" smtClean="0"/>
              <a:t> </a:t>
            </a:r>
            <a:r>
              <a:rPr lang="es-EC" dirty="0" err="1" smtClean="0"/>
              <a:t>Language</a:t>
            </a:r>
            <a:r>
              <a:rPr lang="es-EC" dirty="0" smtClean="0"/>
              <a:t> (WSDL)</a:t>
            </a:r>
            <a:endParaRPr lang="es-EC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1872747"/>
          </a:xfrm>
        </p:spPr>
        <p:txBody>
          <a:bodyPr/>
          <a:lstStyle/>
          <a:p>
            <a:r>
              <a:rPr lang="es-EC" dirty="0" smtClean="0"/>
              <a:t>Protocolo estándar basado en XML </a:t>
            </a:r>
          </a:p>
          <a:p>
            <a:r>
              <a:rPr lang="es-EC" dirty="0" smtClean="0"/>
              <a:t>Para ubicar y describir servicios web.</a:t>
            </a:r>
          </a:p>
          <a:p>
            <a:r>
              <a:rPr lang="es-EC" dirty="0" smtClean="0"/>
              <a:t>WSDL es un estándar de la W3C</a:t>
            </a:r>
            <a:endParaRPr lang="es-EC" dirty="0"/>
          </a:p>
        </p:txBody>
      </p:sp>
      <p:sp>
        <p:nvSpPr>
          <p:cNvPr id="10" name="Marcador de texto 7"/>
          <p:cNvSpPr txBox="1">
            <a:spLocks/>
          </p:cNvSpPr>
          <p:nvPr/>
        </p:nvSpPr>
        <p:spPr>
          <a:xfrm>
            <a:off x="6342064" y="3879350"/>
            <a:ext cx="5157787" cy="641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dirty="0" smtClean="0"/>
              <a:t>Universal </a:t>
            </a:r>
            <a:r>
              <a:rPr lang="es-EC" dirty="0" err="1" smtClean="0"/>
              <a:t>Description</a:t>
            </a:r>
            <a:r>
              <a:rPr lang="es-EC" dirty="0" smtClean="0"/>
              <a:t>, </a:t>
            </a:r>
            <a:r>
              <a:rPr lang="es-EC" dirty="0" err="1" smtClean="0"/>
              <a:t>Discovery</a:t>
            </a:r>
            <a:r>
              <a:rPr lang="es-EC" dirty="0" smtClean="0"/>
              <a:t> and </a:t>
            </a:r>
            <a:r>
              <a:rPr lang="es-EC" dirty="0" err="1" smtClean="0"/>
              <a:t>Integration</a:t>
            </a:r>
            <a:r>
              <a:rPr lang="es-EC" dirty="0" smtClean="0"/>
              <a:t> (UDDI)</a:t>
            </a:r>
            <a:endParaRPr lang="es-EC" dirty="0"/>
          </a:p>
        </p:txBody>
      </p:sp>
      <p:sp>
        <p:nvSpPr>
          <p:cNvPr id="11" name="Marcador de contenido 8"/>
          <p:cNvSpPr txBox="1">
            <a:spLocks/>
          </p:cNvSpPr>
          <p:nvPr/>
        </p:nvSpPr>
        <p:spPr>
          <a:xfrm>
            <a:off x="6342064" y="4584202"/>
            <a:ext cx="5157787" cy="2089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en-US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en-US"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C" dirty="0" smtClean="0"/>
              <a:t>Directorio de servicio donde compañías pueden registrar y buscar servicios Web.</a:t>
            </a:r>
            <a:endParaRPr lang="es-EC" dirty="0"/>
          </a:p>
          <a:p>
            <a:pPr algn="just"/>
            <a:r>
              <a:rPr lang="es-EC" dirty="0" smtClean="0"/>
              <a:t>Directorio para almacenar información de WS</a:t>
            </a:r>
            <a:endParaRPr lang="es-EC" dirty="0"/>
          </a:p>
          <a:p>
            <a:pPr algn="just"/>
            <a:r>
              <a:rPr lang="es-EC" dirty="0" smtClean="0"/>
              <a:t>Directorio de interfaces WSDL</a:t>
            </a:r>
            <a:endParaRPr lang="es-EC" dirty="0"/>
          </a:p>
          <a:p>
            <a:pPr algn="just"/>
            <a:r>
              <a:rPr lang="es-EC" dirty="0" smtClean="0"/>
              <a:t>Comunicación SOAP</a:t>
            </a:r>
            <a:endParaRPr lang="es-EC" dirty="0"/>
          </a:p>
          <a:p>
            <a:pPr algn="just"/>
            <a:r>
              <a:rPr lang="es-EC" dirty="0" smtClean="0"/>
              <a:t>Integrado en la </a:t>
            </a:r>
            <a:r>
              <a:rPr lang="es-EC" dirty="0" err="1" smtClean="0"/>
              <a:t>platafomar</a:t>
            </a:r>
            <a:r>
              <a:rPr lang="es-EC" dirty="0" smtClean="0"/>
              <a:t> Microsoft .NET</a:t>
            </a:r>
            <a:endParaRPr lang="es-EC" dirty="0"/>
          </a:p>
        </p:txBody>
      </p:sp>
      <p:pic>
        <p:nvPicPr>
          <p:cNvPr id="2052" name="Picture 4" descr="http://gramaticasformales.files.wordpress.com/2011/01/webservic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02"/>
          <a:stretch/>
        </p:blipFill>
        <p:spPr bwMode="auto">
          <a:xfrm>
            <a:off x="1099639" y="4337863"/>
            <a:ext cx="4254416" cy="251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09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Servicios Web</a:t>
            </a:r>
            <a:endParaRPr lang="es-EC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 smtClean="0"/>
              <a:t>Ventajas</a:t>
            </a:r>
            <a:endParaRPr lang="es-EC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s-EC" dirty="0" smtClean="0"/>
              <a:t>Interoperabilidad </a:t>
            </a:r>
            <a:r>
              <a:rPr lang="es-EC" dirty="0"/>
              <a:t>entre aplicaciones </a:t>
            </a:r>
            <a:r>
              <a:rPr lang="es-EC" dirty="0" smtClean="0"/>
              <a:t>independientemente </a:t>
            </a:r>
            <a:r>
              <a:rPr lang="es-EC" dirty="0"/>
              <a:t>de </a:t>
            </a:r>
            <a:r>
              <a:rPr lang="es-EC" dirty="0" smtClean="0"/>
              <a:t>las </a:t>
            </a:r>
            <a:r>
              <a:rPr lang="es-EC" dirty="0"/>
              <a:t>plataformas sobre las que se instalen</a:t>
            </a:r>
            <a:r>
              <a:rPr lang="es-EC" dirty="0" smtClean="0"/>
              <a:t>.</a:t>
            </a:r>
          </a:p>
          <a:p>
            <a:pPr algn="just"/>
            <a:endParaRPr lang="es-EC" dirty="0"/>
          </a:p>
          <a:p>
            <a:pPr algn="just"/>
            <a:r>
              <a:rPr lang="es-EC" dirty="0" smtClean="0"/>
              <a:t>Fomentan </a:t>
            </a:r>
            <a:r>
              <a:rPr lang="es-EC" dirty="0"/>
              <a:t>los estándares y protocolos basados en texto, que hacen más fácil acceder a su contenido y entender su funcionamiento</a:t>
            </a:r>
            <a:r>
              <a:rPr lang="es-EC" dirty="0" smtClean="0"/>
              <a:t>.</a:t>
            </a:r>
          </a:p>
          <a:p>
            <a:pPr algn="just"/>
            <a:endParaRPr lang="es-EC" dirty="0"/>
          </a:p>
          <a:p>
            <a:pPr algn="just"/>
            <a:r>
              <a:rPr lang="es-EC" dirty="0"/>
              <a:t>Permiten que servicios y software de diferentes compañías ubicadas en diferentes lugares geográficos puedan ser combinados fácilmente para proveer servicios integrados.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C" dirty="0" smtClean="0"/>
              <a:t>Desventajas</a:t>
            </a:r>
            <a:endParaRPr lang="es-EC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algn="just"/>
            <a:r>
              <a:rPr lang="es-EC" dirty="0"/>
              <a:t>Para realizar transacciones no pueden compararse en su grado de desarrollo con los estándares abiertos de computación distribuida como CORBA (</a:t>
            </a:r>
            <a:r>
              <a:rPr lang="es-EC" dirty="0" err="1"/>
              <a:t>Common</a:t>
            </a:r>
            <a:r>
              <a:rPr lang="es-EC" dirty="0"/>
              <a:t> </a:t>
            </a:r>
            <a:r>
              <a:rPr lang="es-EC" dirty="0" err="1"/>
              <a:t>Object</a:t>
            </a:r>
            <a:r>
              <a:rPr lang="es-EC" dirty="0"/>
              <a:t> </a:t>
            </a:r>
            <a:r>
              <a:rPr lang="es-EC" dirty="0" err="1"/>
              <a:t>Request</a:t>
            </a:r>
            <a:r>
              <a:rPr lang="es-EC" dirty="0"/>
              <a:t> </a:t>
            </a:r>
            <a:r>
              <a:rPr lang="es-EC" dirty="0" err="1"/>
              <a:t>Broker</a:t>
            </a:r>
            <a:r>
              <a:rPr lang="es-EC" dirty="0"/>
              <a:t> </a:t>
            </a:r>
            <a:r>
              <a:rPr lang="es-EC" dirty="0" err="1"/>
              <a:t>Architecture</a:t>
            </a:r>
            <a:r>
              <a:rPr lang="es-EC" dirty="0" smtClean="0"/>
              <a:t>).</a:t>
            </a:r>
          </a:p>
          <a:p>
            <a:pPr algn="just"/>
            <a:endParaRPr lang="es-EC" dirty="0"/>
          </a:p>
          <a:p>
            <a:pPr algn="just"/>
            <a:r>
              <a:rPr lang="es-EC" dirty="0"/>
              <a:t>Su rendimiento es bajo si se compara con otros modelos de computación distribuida, tales como RMI (</a:t>
            </a:r>
            <a:r>
              <a:rPr lang="es-EC" dirty="0" err="1"/>
              <a:t>Remote</a:t>
            </a:r>
            <a:r>
              <a:rPr lang="es-EC" dirty="0"/>
              <a:t> </a:t>
            </a:r>
            <a:r>
              <a:rPr lang="es-EC" dirty="0" err="1"/>
              <a:t>Method</a:t>
            </a:r>
            <a:r>
              <a:rPr lang="es-EC" dirty="0"/>
              <a:t> </a:t>
            </a:r>
            <a:r>
              <a:rPr lang="es-EC" dirty="0" err="1"/>
              <a:t>Invocation</a:t>
            </a:r>
            <a:r>
              <a:rPr lang="es-EC" dirty="0"/>
              <a:t>), CORBA o DCOM (</a:t>
            </a:r>
            <a:r>
              <a:rPr lang="es-EC" dirty="0" err="1"/>
              <a:t>Distributed</a:t>
            </a:r>
            <a:r>
              <a:rPr lang="es-EC" dirty="0"/>
              <a:t> </a:t>
            </a:r>
            <a:r>
              <a:rPr lang="es-EC" dirty="0" err="1"/>
              <a:t>Component</a:t>
            </a:r>
            <a:r>
              <a:rPr lang="es-EC" dirty="0"/>
              <a:t> </a:t>
            </a:r>
            <a:r>
              <a:rPr lang="es-EC" dirty="0" err="1"/>
              <a:t>Object</a:t>
            </a:r>
            <a:r>
              <a:rPr lang="es-EC" dirty="0"/>
              <a:t> </a:t>
            </a:r>
            <a:r>
              <a:rPr lang="es-EC" dirty="0" err="1"/>
              <a:t>Model</a:t>
            </a:r>
            <a:r>
              <a:rPr lang="es-EC" dirty="0"/>
              <a:t>). </a:t>
            </a:r>
            <a:endParaRPr lang="es-EC" dirty="0" smtClean="0"/>
          </a:p>
          <a:p>
            <a:pPr algn="just"/>
            <a:endParaRPr lang="es-EC" dirty="0"/>
          </a:p>
          <a:p>
            <a:pPr algn="just"/>
            <a:r>
              <a:rPr lang="es-EC" dirty="0"/>
              <a:t>Al apoyarse en HTTP, pueden esquivar medidas de seguridad basadas en firewall cuyas reglas tratan de bloquear o auditar la comunicación entre programas a ambos lados de la barrera.</a:t>
            </a:r>
          </a:p>
        </p:txBody>
      </p:sp>
    </p:spTree>
    <p:extLst>
      <p:ext uri="{BB962C8B-B14F-4D97-AF65-F5344CB8AC3E}">
        <p14:creationId xmlns:p14="http://schemas.microsoft.com/office/powerpoint/2010/main" val="233246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1" smtClean="0"/>
              <a:t>Web Services</a:t>
            </a:r>
            <a:endParaRPr lang="es-ES" noProof="1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pPr algn="just"/>
            <a:r>
              <a:rPr lang="es-EC" sz="2400" noProof="1"/>
              <a:t>Interoperabilidad entre diferentes aplicaciones, ejecutándose sobre variedad de plataformas y frameworks.</a:t>
            </a:r>
          </a:p>
        </p:txBody>
      </p:sp>
      <p:sp>
        <p:nvSpPr>
          <p:cNvPr id="9" name="Marcador de posición de texto 2">
            <a:hlinkClick r:id="rId3" tooltip="Más información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s-ES" sz="1800" noProof="1">
              <a:solidFill>
                <a:srgbClr val="DD462F"/>
              </a:solidFill>
            </a:endParaRPr>
          </a:p>
        </p:txBody>
      </p:sp>
      <p:sp>
        <p:nvSpPr>
          <p:cNvPr id="4" name="Cuadro de texto 3"/>
          <p:cNvSpPr txBox="1"/>
          <p:nvPr/>
        </p:nvSpPr>
        <p:spPr>
          <a:xfrm>
            <a:off x="6256196" y="6477369"/>
            <a:ext cx="5256000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lvl="1"/>
            <a:endParaRPr lang="es-ES" sz="1200" noProof="1">
              <a:solidFill>
                <a:srgbClr val="D24726">
                  <a:alpha val="37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Bienvenido a PowerPoint</Template>
  <TotalTime>0</TotalTime>
  <Words>497</Words>
  <Application>Microsoft Office PowerPoint</Application>
  <PresentationFormat>Panorámica</PresentationFormat>
  <Paragraphs>65</Paragraphs>
  <Slides>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Wingdings</vt:lpstr>
      <vt:lpstr>WelcomeDoc</vt:lpstr>
      <vt:lpstr>Desarrollo de aplicaciones Web</vt:lpstr>
      <vt:lpstr>Servicios Web</vt:lpstr>
      <vt:lpstr>Servicios Web</vt:lpstr>
      <vt:lpstr>Servicios Web Agentes y servicios</vt:lpstr>
      <vt:lpstr>Servicios Web Protocolos</vt:lpstr>
      <vt:lpstr>Servicios Web</vt:lpstr>
      <vt:lpstr>Web Services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2013-08-05T01:16:09Z</dcterms:created>
  <dcterms:modified xsi:type="dcterms:W3CDTF">2014-08-06T18:40:43Z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