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2" r:id="rId4"/>
    <p:sldId id="261" r:id="rId5"/>
    <p:sldId id="257" r:id="rId6"/>
    <p:sldId id="259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3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17" autoAdjust="0"/>
  </p:normalViewPr>
  <p:slideViewPr>
    <p:cSldViewPr snapToGrid="0">
      <p:cViewPr varScale="1">
        <p:scale>
          <a:sx n="59" d="100"/>
          <a:sy n="59" d="100"/>
        </p:scale>
        <p:origin x="132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E604-852F-43F4-9076-D355F537D5E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67DB-6213-4824-9BD0-88F7DBDC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POST and PUT?</a:t>
            </a:r>
          </a:p>
          <a:p>
            <a:r>
              <a:rPr lang="en-US" dirty="0"/>
              <a:t>Not enforced, but a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429 – Timeout Error</a:t>
            </a:r>
          </a:p>
          <a:p>
            <a:r>
              <a:rPr lang="en-US" dirty="0"/>
              <a:t>Not enforced, but a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 this while they look: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Create an ASP,NET Core Web API</a:t>
            </a:r>
          </a:p>
          <a:p>
            <a:pPr marL="685800" lvl="1" indent="-228600">
              <a:buAutoNum type="arabicPeriod"/>
            </a:pPr>
            <a:r>
              <a:rPr lang="en-US" dirty="0"/>
              <a:t>Enable OpenAPI support</a:t>
            </a:r>
          </a:p>
          <a:p>
            <a:pPr marL="685800" lvl="1" indent="-228600">
              <a:buAutoNum type="arabicPeriod"/>
            </a:pPr>
            <a:r>
              <a:rPr lang="en-US" dirty="0"/>
              <a:t>Do not use top-level statements</a:t>
            </a:r>
          </a:p>
          <a:p>
            <a:pPr marL="685800" lvl="1" indent="-228600">
              <a:buAutoNum type="arabicPeriod"/>
            </a:pPr>
            <a:r>
              <a:rPr lang="en-US" dirty="0"/>
              <a:t>Use controllers</a:t>
            </a:r>
          </a:p>
          <a:p>
            <a:pPr marL="685800" lvl="1" indent="-228600">
              <a:buAutoNum type="arabicPeriod"/>
            </a:pPr>
            <a:r>
              <a:rPr lang="en-US" dirty="0"/>
              <a:t>Remove “Configure for HTTPS”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Program </a:t>
            </a:r>
          </a:p>
          <a:p>
            <a:pPr marL="1143000" lvl="2" indent="-228600">
              <a:buAutoNum type="arabicPeriod"/>
            </a:pPr>
            <a:r>
              <a:rPr lang="en-US" dirty="0"/>
              <a:t>Remove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AddEndpointsApiExplorer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0" lvl="2" indent="-228600">
              <a:buAutoNum type="arabicPeriod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useSwagger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not only in development mode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9AC8E-C0AC-5259-738F-2FBDFEC7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154C7-5E6F-0D53-A10E-FAD822A05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088AF-1427-8073-5845-4E61224F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Continue</a:t>
            </a:r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ILogger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Run!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74C1-9159-DBA8-690D-1A319155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  <a:p>
            <a:r>
              <a:rPr lang="en-US" dirty="0"/>
              <a:t>Convert the menu to API endpoints</a:t>
            </a:r>
          </a:p>
          <a:p>
            <a:r>
              <a:rPr lang="en-US" dirty="0"/>
              <a:t>Get all tasks</a:t>
            </a:r>
          </a:p>
          <a:p>
            <a:r>
              <a:rPr lang="en-US" dirty="0"/>
              <a:t>Get a task by ID</a:t>
            </a:r>
          </a:p>
          <a:p>
            <a:r>
              <a:rPr lang="en-US" dirty="0"/>
              <a:t>Create a task</a:t>
            </a:r>
          </a:p>
          <a:p>
            <a:r>
              <a:rPr lang="en-US" dirty="0"/>
              <a:t>Update a task</a:t>
            </a:r>
          </a:p>
          <a:p>
            <a:r>
              <a:rPr lang="en-US" dirty="0"/>
              <a:t>Delete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98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7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0447-59FD-4F5A-802E-A12DF6F2A14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F20FCC-7F99-39AF-79C9-CE4CE176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API, Swagger &amp; More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D209-8374-5CB9-C3E1-3CC9D72E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6904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ADA-27F5-0BD9-733A-48F9C0C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6FB6-07CC-B2DE-CF0B-C0DA6121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[XXX] before class/methods/parameters definition</a:t>
            </a:r>
          </a:p>
          <a:p>
            <a:r>
              <a:rPr lang="en-US" dirty="0"/>
              <a:t>Provide Metadata to that entity</a:t>
            </a:r>
          </a:p>
          <a:p>
            <a:pPr lvl="1"/>
            <a:r>
              <a:rPr lang="en-US" dirty="0"/>
              <a:t>[Fact] – for testing</a:t>
            </a:r>
          </a:p>
          <a:p>
            <a:pPr lvl="1"/>
            <a:r>
              <a:rPr lang="en-US" dirty="0"/>
              <a:t>[Obsolete] – for marking a function as obsolete</a:t>
            </a:r>
          </a:p>
          <a:p>
            <a:r>
              <a:rPr lang="en-US" dirty="0"/>
              <a:t>They don’t DO anything, but only provide Metadata</a:t>
            </a:r>
          </a:p>
          <a:p>
            <a:r>
              <a:rPr lang="en-US" dirty="0"/>
              <a:t>Other function might do something with it (like </a:t>
            </a:r>
            <a:r>
              <a:rPr lang="en-US" dirty="0" err="1"/>
              <a:t>xUnit</a:t>
            </a:r>
            <a:r>
              <a:rPr lang="en-US" dirty="0"/>
              <a:t> and [Fact])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1BB-5A48-4BE3-7C5A-264E8C4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46CC-057C-1591-1D62-48208B58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entities Metadata while running</a:t>
            </a:r>
          </a:p>
          <a:p>
            <a:r>
              <a:rPr lang="en-US" dirty="0"/>
              <a:t>A way to find classes, methods and create or invoke them</a:t>
            </a:r>
          </a:p>
          <a:p>
            <a:pPr lvl="1"/>
            <a:r>
              <a:rPr lang="en-US" dirty="0"/>
              <a:t>Yes, private functions as well!</a:t>
            </a:r>
          </a:p>
          <a:p>
            <a:r>
              <a:rPr lang="en-US" dirty="0"/>
              <a:t>You must have a very good reason to do this!</a:t>
            </a:r>
          </a:p>
        </p:txBody>
      </p:sp>
    </p:spTree>
    <p:extLst>
      <p:ext uri="{BB962C8B-B14F-4D97-AF65-F5344CB8AC3E}">
        <p14:creationId xmlns:p14="http://schemas.microsoft.com/office/powerpoint/2010/main" val="23966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2B6F-8BE2-4F1A-EA65-71E4938C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60C9-1B24-715A-B559-5294F76E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setting attributes, we are expecting some kind of reflection to read them and do something about them</a:t>
            </a:r>
          </a:p>
          <a:p>
            <a:r>
              <a:rPr lang="en-US" dirty="0" err="1"/>
              <a:t>xUnit</a:t>
            </a:r>
            <a:r>
              <a:rPr lang="en-US" dirty="0"/>
              <a:t> and [Fact] – We saw</a:t>
            </a:r>
          </a:p>
          <a:p>
            <a:r>
              <a:rPr lang="en-US" dirty="0"/>
              <a:t>DI and [</a:t>
            </a:r>
            <a:r>
              <a:rPr lang="en-US" dirty="0" err="1"/>
              <a:t>ApiController</a:t>
            </a:r>
            <a:r>
              <a:rPr lang="en-US" dirty="0"/>
              <a:t>] – Now we’ll see</a:t>
            </a:r>
          </a:p>
          <a:p>
            <a:r>
              <a:rPr lang="en-US" dirty="0"/>
              <a:t>Json and [</a:t>
            </a:r>
            <a:r>
              <a:rPr lang="en-US" dirty="0" err="1"/>
              <a:t>JsonProperty</a:t>
            </a:r>
            <a:r>
              <a:rPr lang="en-US" dirty="0"/>
              <a:t>] – Later we’ll see</a:t>
            </a:r>
          </a:p>
        </p:txBody>
      </p:sp>
    </p:spTree>
    <p:extLst>
      <p:ext uri="{BB962C8B-B14F-4D97-AF65-F5344CB8AC3E}">
        <p14:creationId xmlns:p14="http://schemas.microsoft.com/office/powerpoint/2010/main" val="6505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7001-5F2D-9089-7EE3-B993281A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C96DB-6029-42BA-D091-E3B65A7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99F13C-7297-3AB5-C20F-396F43D02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825D5-F96E-B752-3ECD-01DFBFBF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 List Web App!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AFC18-96E6-AFA8-4AD1-D8F2A279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02D5-9925-DA2B-F5F9-9F8154FF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4749-5813-51BE-8FED-82887472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requests?</a:t>
            </a:r>
          </a:p>
          <a:p>
            <a:r>
              <a:rPr lang="en-US" dirty="0"/>
              <a:t>We need to send Http requests to our server</a:t>
            </a:r>
          </a:p>
          <a:p>
            <a:r>
              <a:rPr lang="en-US" dirty="0"/>
              <a:t>Introducing: </a:t>
            </a:r>
            <a:r>
              <a:rPr lang="en-US" dirty="0" err="1"/>
              <a:t>IHttpClientFactory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86B1-ABFF-A9BB-22EC-0E94DDE5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r>
              <a:rPr lang="en-US" dirty="0"/>
              <a:t> ❤️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7DE-9FED-41B4-E031-A45400DB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dirty="0" err="1"/>
              <a:t>IHttpClientFactory</a:t>
            </a:r>
            <a:r>
              <a:rPr lang="en-US" dirty="0"/>
              <a:t> in the constructor</a:t>
            </a:r>
          </a:p>
          <a:p>
            <a:r>
              <a:rPr lang="en-US" dirty="0"/>
              <a:t>Use </a:t>
            </a:r>
            <a:r>
              <a:rPr lang="en-US" dirty="0" err="1"/>
              <a:t>httpClientFactory.CreateClient</a:t>
            </a:r>
            <a:r>
              <a:rPr lang="en-US" dirty="0"/>
              <a:t>() to receive the </a:t>
            </a:r>
            <a:r>
              <a:rPr lang="en-US" dirty="0" err="1"/>
              <a:t>HttpClient</a:t>
            </a:r>
            <a:r>
              <a:rPr lang="en-US" dirty="0"/>
              <a:t> instance</a:t>
            </a:r>
          </a:p>
          <a:p>
            <a:r>
              <a:rPr lang="en-US" dirty="0"/>
              <a:t>Use “using” when sending a Http Request</a:t>
            </a:r>
          </a:p>
          <a:p>
            <a:r>
              <a:rPr lang="en-US" dirty="0"/>
              <a:t>Use </a:t>
            </a:r>
            <a:r>
              <a:rPr lang="en-US" dirty="0" err="1"/>
              <a:t>PostAsJsonAsync</a:t>
            </a:r>
            <a:r>
              <a:rPr lang="en-US" dirty="0"/>
              <a:t>(“”, &lt;object&gt;)</a:t>
            </a:r>
          </a:p>
          <a:p>
            <a:r>
              <a:rPr lang="en-US" dirty="0"/>
              <a:t>Use </a:t>
            </a:r>
            <a:r>
              <a:rPr lang="en-US" dirty="0" err="1"/>
              <a:t>ReadFromJsonAsync</a:t>
            </a:r>
            <a:r>
              <a:rPr lang="en-US" dirty="0"/>
              <a:t>&lt;object&gt;()</a:t>
            </a:r>
          </a:p>
        </p:txBody>
      </p:sp>
    </p:spTree>
    <p:extLst>
      <p:ext uri="{BB962C8B-B14F-4D97-AF65-F5344CB8AC3E}">
        <p14:creationId xmlns:p14="http://schemas.microsoft.com/office/powerpoint/2010/main" val="316862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E83D-96D8-6BCD-80EB-66C2933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2459-9C0C-5ABB-3BC3-9B704009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do IO, right?</a:t>
            </a:r>
          </a:p>
          <a:p>
            <a:r>
              <a:rPr lang="en-US" dirty="0"/>
              <a:t>But we want to test our endpoints!</a:t>
            </a:r>
          </a:p>
          <a:p>
            <a:r>
              <a:rPr lang="en-US" dirty="0"/>
              <a:t>Microsoft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74114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F5E6F-5A7E-E8F3-DC4F-4C71B82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618F-F90D-6BB7-62CF-A24694D7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different types of tasks</a:t>
            </a:r>
          </a:p>
          <a:p>
            <a:r>
              <a:rPr lang="en-US" dirty="0"/>
              <a:t>Change the JSON representation of Id, Title and Description</a:t>
            </a:r>
          </a:p>
          <a:p>
            <a:r>
              <a:rPr lang="en-US" dirty="0"/>
              <a:t>Get – Add filter in request path (?</a:t>
            </a:r>
            <a:r>
              <a:rPr lang="en-US" dirty="0" err="1"/>
              <a:t>orderby</a:t>
            </a:r>
            <a:r>
              <a:rPr lang="en-US" dirty="0"/>
              <a:t>, ?</a:t>
            </a:r>
            <a:r>
              <a:rPr lang="en-US" dirty="0" err="1"/>
              <a:t>startswith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9B80-7C0F-D349-E953-65029FBD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5153-F504-A2E7-40E2-4A97F848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pattern where dependencies are provided to a class, rather than the class creating them</a:t>
            </a:r>
          </a:p>
          <a:p>
            <a:r>
              <a:rPr lang="en-US" dirty="0"/>
              <a:t>Code is now more modular, testable and maintainable</a:t>
            </a:r>
          </a:p>
          <a:p>
            <a:pPr lvl="1"/>
            <a:r>
              <a:rPr lang="en-US" dirty="0"/>
              <a:t>Loose coupling</a:t>
            </a:r>
          </a:p>
          <a:p>
            <a:pPr lvl="1"/>
            <a:r>
              <a:rPr lang="en-US" dirty="0"/>
              <a:t>Easier testing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r>
              <a:rPr lang="en-US" dirty="0"/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90901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2F09-D754-C5C5-8A81-EE11CBD0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1026" name="Picture 2" descr="Comparing a traditional component with another its dependencies injected. Source: Aasenden 2015.">
            <a:extLst>
              <a:ext uri="{FF2B5EF4-FFF2-40B4-BE49-F238E27FC236}">
                <a16:creationId xmlns:a16="http://schemas.microsoft.com/office/drawing/2014/main" id="{EA2883D5-0222-B805-1562-BE4F51348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98" y="2301412"/>
            <a:ext cx="5995580" cy="318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235-66BE-182E-F931-9758C6BB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D7E3-5B4D-A1CD-3D4E-6C735044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 textual representation of an object</a:t>
            </a:r>
          </a:p>
          <a:p>
            <a:r>
              <a:rPr lang="en-US" dirty="0"/>
              <a:t>Used to pass data between entities through the internet</a:t>
            </a:r>
          </a:p>
          <a:p>
            <a:r>
              <a:rPr lang="en-US" dirty="0"/>
              <a:t>We’ll use it to receive and send data about our TODO items</a:t>
            </a:r>
          </a:p>
          <a:p>
            <a:r>
              <a:rPr lang="en-US" dirty="0"/>
              <a:t>It’s up to the “Client” to decide how it displays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FBE58-13C9-DD7E-BB2E-747540E2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657"/>
          <a:stretch>
            <a:fillRect/>
          </a:stretch>
        </p:blipFill>
        <p:spPr>
          <a:xfrm>
            <a:off x="4027470" y="4573540"/>
            <a:ext cx="2661008" cy="1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467D4D-0B05-6CD8-8804-D206742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8F3-2B06-8B9A-AE4B-4082ADFB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C89A2-A76C-17DA-1F16-D8D5BD5A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3CC3AB-55F5-3C34-253D-0F4FC6C5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0904-3148-38C7-F02D-833532B7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pPr lvl="1"/>
            <a:r>
              <a:rPr lang="en-US" dirty="0"/>
              <a:t>Twice the same request – The second should fail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pPr lvl="1"/>
            <a:r>
              <a:rPr lang="en-US" dirty="0"/>
              <a:t>Twice the same request – Twice the same response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C81FD3-F3DF-52B9-2D6F-E520F74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-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DFAC-65C9-F01E-C689-07664D3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2XX – OK</a:t>
            </a:r>
          </a:p>
          <a:p>
            <a:r>
              <a:rPr lang="en-US" dirty="0"/>
              <a:t>3XX – Redirects (we won’t use this)</a:t>
            </a:r>
          </a:p>
          <a:p>
            <a:r>
              <a:rPr lang="en-US" dirty="0"/>
              <a:t>4XX – Client error. If the user sends the same request again, it will fail again. </a:t>
            </a:r>
            <a:r>
              <a:rPr lang="en-US" b="1" dirty="0"/>
              <a:t>No point in retrying</a:t>
            </a:r>
            <a:r>
              <a:rPr lang="en-US" dirty="0"/>
              <a:t>. (429*)</a:t>
            </a:r>
          </a:p>
          <a:p>
            <a:r>
              <a:rPr lang="en-US" dirty="0"/>
              <a:t>5XX – Server error. </a:t>
            </a:r>
            <a:r>
              <a:rPr lang="en-US" b="1" dirty="0"/>
              <a:t>The user should retry the request.</a:t>
            </a:r>
          </a:p>
        </p:txBody>
      </p:sp>
    </p:spTree>
    <p:extLst>
      <p:ext uri="{BB962C8B-B14F-4D97-AF65-F5344CB8AC3E}">
        <p14:creationId xmlns:p14="http://schemas.microsoft.com/office/powerpoint/2010/main" val="38273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5AA-DBBF-FF1A-61B7-0B514AB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DD5-B308-6403-506F-6970F4F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document that allows computers and humans to describe an API</a:t>
            </a:r>
          </a:p>
          <a:p>
            <a:r>
              <a:rPr lang="en-US" dirty="0"/>
              <a:t>Can be automatically or manually generated</a:t>
            </a:r>
          </a:p>
          <a:p>
            <a:r>
              <a:rPr lang="en-US" dirty="0"/>
              <a:t>Automatic in C#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Creates a nice UI for development (and production…)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26A12-1C75-32E5-3F2E-4D443724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21" y="2848980"/>
            <a:ext cx="4511280" cy="33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D837D-2144-DEB3-93E4-693FCBA58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75225B-C89F-59BE-A551-A06B486E1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2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667</Words>
  <Application>Microsoft Office PowerPoint</Application>
  <PresentationFormat>Widescreen</PresentationFormat>
  <Paragraphs>119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Cascadia Mono</vt:lpstr>
      <vt:lpstr>Trebuchet MS</vt:lpstr>
      <vt:lpstr>Wingdings</vt:lpstr>
      <vt:lpstr>Wingdings 3</vt:lpstr>
      <vt:lpstr>Facet</vt:lpstr>
      <vt:lpstr>Day 5</vt:lpstr>
      <vt:lpstr>Dependency Injection - Summary</vt:lpstr>
      <vt:lpstr>Dependency Injection</vt:lpstr>
      <vt:lpstr>JSON</vt:lpstr>
      <vt:lpstr>HTTP Standards – Requests </vt:lpstr>
      <vt:lpstr>HTTP Standards – Requests </vt:lpstr>
      <vt:lpstr>HTTP Standards - Responses</vt:lpstr>
      <vt:lpstr>Swagger</vt:lpstr>
      <vt:lpstr>LET’S SEE THIS IN ACTION</vt:lpstr>
      <vt:lpstr>Attributes</vt:lpstr>
      <vt:lpstr>Reflection</vt:lpstr>
      <vt:lpstr>Reflection + Attributes</vt:lpstr>
      <vt:lpstr>LET’S SEE THIS IN ACTION</vt:lpstr>
      <vt:lpstr>TODO List Web App!</vt:lpstr>
      <vt:lpstr>Client Side</vt:lpstr>
      <vt:lpstr>IHttpClientFactory ❤️ HttpClient</vt:lpstr>
      <vt:lpstr>How to test?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Shirly Dorfsman Amsalem</dc:creator>
  <cp:lastModifiedBy>Javier Dorfsman</cp:lastModifiedBy>
  <cp:revision>63</cp:revision>
  <dcterms:created xsi:type="dcterms:W3CDTF">2025-05-31T14:20:41Z</dcterms:created>
  <dcterms:modified xsi:type="dcterms:W3CDTF">2025-06-11T14:50:18Z</dcterms:modified>
</cp:coreProperties>
</file>