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Lst>
  <p:sldSz cy="5143500" cx="9144000"/>
  <p:notesSz cx="6858000" cy="9144000"/>
  <p:embeddedFontLst>
    <p:embeddedFont>
      <p:font typeface="Proxima Nova"/>
      <p:regular r:id="rId92"/>
      <p:bold r:id="rId93"/>
      <p:italic r:id="rId94"/>
      <p:boldItalic r:id="rId95"/>
    </p:embeddedFont>
    <p:embeddedFont>
      <p:font typeface="Alfa Slab One"/>
      <p:regular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97" roundtripDataSignature="AMtx7mhHP9rCt+b6iYcUrTOhUPt+HvRM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ProximaNova-boldItalic.fntdata"/><Relationship Id="rId94" Type="http://schemas.openxmlformats.org/officeDocument/2006/relationships/font" Target="fonts/ProximaNova-italic.fntdata"/><Relationship Id="rId97" Type="http://customschemas.google.com/relationships/presentationmetadata" Target="metadata"/><Relationship Id="rId96"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font" Target="fonts/ProximaNova-bold.fntdata"/><Relationship Id="rId92" Type="http://schemas.openxmlformats.org/officeDocument/2006/relationships/font" Target="fonts/ProximaNov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89edb645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89edb645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89edb645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89edb645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89edb645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89edb645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89edb645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89edb645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89edb645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89edb645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89edb645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89edb645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91acb25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e91acb255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89edb645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e89edb6459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89edb64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e89edb64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89edb64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e89edb645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89edb64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e89edb645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9105dfdc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e9105dfdca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89edb645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e89edb6459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89edb64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e89edb6459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9105dfdc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e9105dfdca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89edb645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e89edb6459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89edb64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e89edb6459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9105dfdc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e9105dfdca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e89edb64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e89edb645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89edb645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e89edb645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89edb645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2e89edb645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9105dfdc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2e9105dfdca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89edb645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2e89edb6459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89edb645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e89edb6459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e9105dfdc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2e9105dfdca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e89edb645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2e89edb6459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89edb645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e89edb6459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89edb645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2e89edb6459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e9105dfdc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e9105dfdca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e89edb64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e89edb645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89edb645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e89edb645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e89edb645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2e89edb645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e9105dfdc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e9105dfdca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e89edb645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e89edb6459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e89edb645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e89edb6459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e9105dfdc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2e9105dfdca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e89edb645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2e89edb6459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89edb645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e89edb6459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e89edb645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2e89edb6459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e9105dfdc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2e9105dfdc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e9105dfdc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2e9105dfdc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e9105dfd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2e9105dfdc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e9105dfdc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2e9105dfdc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e9105dfd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2e9105dfdca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e9105dfdc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e9105dfdc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9105dfdc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2e9105dfdca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e9105dfdc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2e9105dfdca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e9105dfdc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2e9105dfdc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89edb645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e89edb6459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e9105dfdc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2e9105dfdc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e9105dfdc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e9105dfdca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e89edb645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2e89edb6459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e89edb645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2e89edb6459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e89edb645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2e89edb6459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e89edb645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2e89edb645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e89edb645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2e89edb6459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89edb645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89edb645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8"/>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3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38"/>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7"/>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47"/>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8" name="Shape 18"/>
        <p:cNvGrpSpPr/>
        <p:nvPr/>
      </p:nvGrpSpPr>
      <p:grpSpPr>
        <a:xfrm>
          <a:off x="0" y="0"/>
          <a:ext cx="0" cy="0"/>
          <a:chOff x="0" y="0"/>
          <a:chExt cx="0" cy="0"/>
        </a:xfrm>
      </p:grpSpPr>
      <p:sp>
        <p:nvSpPr>
          <p:cNvPr id="19" name="Google Shape;19;p4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0" name="Google Shape;2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sp>
        <p:nvSpPr>
          <p:cNvPr id="22" name="Google Shape;22;p4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3" name="Google Shape;2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5"/>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4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45"/>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45"/>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4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2" name="Google Shape;4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6"/>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6.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6.png"/><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6.png"/><Relationship Id="rId4"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s"/>
              <a:t>Automated Essay Scoring 2.0</a:t>
            </a:r>
            <a:endParaRPr/>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a:t>Javier Trujillo Castro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89edb6459_0_2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Use of Word Embeddings</a:t>
            </a:r>
            <a:endParaRPr/>
          </a:p>
        </p:txBody>
      </p:sp>
      <p:sp>
        <p:nvSpPr>
          <p:cNvPr id="118" name="Google Shape;118;g2e89edb6459_0_2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AutoNum type="arabicPeriod"/>
            </a:pPr>
            <a:r>
              <a:rPr b="1" lang="es" sz="1400">
                <a:solidFill>
                  <a:srgbClr val="000000"/>
                </a:solidFill>
              </a:rPr>
              <a:t>FastText</a:t>
            </a:r>
            <a:r>
              <a:rPr lang="es" sz="1400">
                <a:solidFill>
                  <a:srgbClr val="000000"/>
                </a:solidFill>
              </a:rPr>
              <a:t>: Training a FastText model captures semantic representations of words, including morphological and contextual information. FastText is especially useful for languages with many derived forms and for capturing similarities between words. FastText has been used instead of Word2Vec because it can generate embeddings for out-of-vocabulary words by using subword information (n-grams), making it more robust for handling rare words or new terms that were not present in the training data. This characteristic is particularly beneficial for applications involving diverse and dynamic vocabularies.</a:t>
            </a:r>
            <a:endParaRPr sz="1400">
              <a:solidFill>
                <a:srgbClr val="000000"/>
              </a:solidFil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rPr>
              <a:t>GloVe</a:t>
            </a:r>
            <a:r>
              <a:rPr lang="es" sz="1400">
                <a:solidFill>
                  <a:srgbClr val="000000"/>
                </a:solidFill>
              </a:rPr>
              <a:t>: Using pre-trained embeddings like GloVe leverages semantic knowledge learned from large text corpora, improving the model's ability to understand word meanings and relationships.</a:t>
            </a:r>
            <a:endParaRPr sz="1400">
              <a:solidFill>
                <a:srgbClr val="000000"/>
              </a:solidFill>
            </a:endParaRPr>
          </a:p>
          <a:p>
            <a:pPr indent="0" lvl="0" marL="0" rtl="0" algn="l">
              <a:spcBef>
                <a:spcPts val="1200"/>
              </a:spcBef>
              <a:spcAft>
                <a:spcPts val="0"/>
              </a:spcAft>
              <a:buNone/>
            </a:pPr>
            <a:r>
              <a:t/>
            </a:r>
            <a:endParaRPr sz="1400"/>
          </a:p>
        </p:txBody>
      </p:sp>
      <p:pic>
        <p:nvPicPr>
          <p:cNvPr id="119" name="Google Shape;119;g2e89edb6459_0_221"/>
          <p:cNvPicPr preferRelativeResize="0"/>
          <p:nvPr/>
        </p:nvPicPr>
        <p:blipFill>
          <a:blip r:embed="rId3">
            <a:alphaModFix/>
          </a:blip>
          <a:stretch>
            <a:fillRect/>
          </a:stretch>
        </p:blipFill>
        <p:spPr>
          <a:xfrm>
            <a:off x="825952" y="0"/>
            <a:ext cx="7492096"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e89edb6459_0_2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Tokenization &amp; Padding</a:t>
            </a:r>
            <a:endParaRPr/>
          </a:p>
        </p:txBody>
      </p:sp>
      <p:sp>
        <p:nvSpPr>
          <p:cNvPr id="125" name="Google Shape;125;g2e89edb6459_0_22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AutoNum type="arabicPeriod"/>
            </a:pPr>
            <a:r>
              <a:rPr b="1" lang="es" sz="1400">
                <a:solidFill>
                  <a:srgbClr val="000000"/>
                </a:solidFill>
              </a:rPr>
              <a:t>Tokenization</a:t>
            </a:r>
            <a:r>
              <a:rPr lang="es" sz="1400">
                <a:solidFill>
                  <a:srgbClr val="000000"/>
                </a:solidFill>
              </a:rPr>
              <a:t>: Converting text into sequences of integers representing words allows machine learning models to process the text effectively.</a:t>
            </a:r>
            <a:endParaRPr sz="1400">
              <a:solidFill>
                <a:srgbClr val="000000"/>
              </a:solidFil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rPr>
              <a:t>Padding</a:t>
            </a:r>
            <a:r>
              <a:rPr lang="es" sz="1400">
                <a:solidFill>
                  <a:srgbClr val="000000"/>
                </a:solidFill>
              </a:rPr>
              <a:t>: Ensuring all sequences have the same length is necessary for batch processing and training neural networks, as these require uniform input lengths.</a:t>
            </a:r>
            <a:endParaRPr sz="1400">
              <a:solidFill>
                <a:srgbClr val="000000"/>
              </a:solidFill>
            </a:endParaRPr>
          </a:p>
          <a:p>
            <a:pPr indent="0" lvl="0" marL="0" rtl="0" algn="l">
              <a:spcBef>
                <a:spcPts val="1200"/>
              </a:spcBef>
              <a:spcAft>
                <a:spcPts val="0"/>
              </a:spcAft>
              <a:buNone/>
            </a:pPr>
            <a:r>
              <a:t/>
            </a:r>
            <a:endParaRPr sz="1400"/>
          </a:p>
        </p:txBody>
      </p:sp>
      <p:pic>
        <p:nvPicPr>
          <p:cNvPr id="126" name="Google Shape;126;g2e89edb6459_0_227"/>
          <p:cNvPicPr preferRelativeResize="0"/>
          <p:nvPr/>
        </p:nvPicPr>
        <p:blipFill>
          <a:blip r:embed="rId3">
            <a:alphaModFix/>
          </a:blip>
          <a:stretch>
            <a:fillRect/>
          </a:stretch>
        </p:blipFill>
        <p:spPr>
          <a:xfrm>
            <a:off x="4739250" y="1868988"/>
            <a:ext cx="4404750" cy="1405525"/>
          </a:xfrm>
          <a:prstGeom prst="rect">
            <a:avLst/>
          </a:prstGeom>
          <a:noFill/>
          <a:ln>
            <a:noFill/>
          </a:ln>
        </p:spPr>
      </p:pic>
      <p:pic>
        <p:nvPicPr>
          <p:cNvPr id="127" name="Google Shape;127;g2e89edb6459_0_227"/>
          <p:cNvPicPr preferRelativeResize="0"/>
          <p:nvPr/>
        </p:nvPicPr>
        <p:blipFill>
          <a:blip r:embed="rId4">
            <a:alphaModFix/>
          </a:blip>
          <a:stretch>
            <a:fillRect/>
          </a:stretch>
        </p:blipFill>
        <p:spPr>
          <a:xfrm>
            <a:off x="980181" y="619800"/>
            <a:ext cx="7183632" cy="3903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90250" y="526350"/>
            <a:ext cx="59106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Training Process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e89edb6459_0_2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Training Process</a:t>
            </a:r>
            <a:endParaRPr/>
          </a:p>
        </p:txBody>
      </p:sp>
      <p:sp>
        <p:nvSpPr>
          <p:cNvPr id="138" name="Google Shape;138;g2e89edb6459_0_2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400">
                <a:solidFill>
                  <a:srgbClr val="000000"/>
                </a:solidFill>
              </a:rPr>
              <a:t>Training models in machine learning is a crucial process where preprocessed data is used to build and optimize neural network architectures such as LSTM, GRU, CNN, and hybrid models. Each model incorporates an embedding layer initialized with GloVe embeddings, facilitating semantic understanding. The models are trained using custom loss functions and the Adam optimizer over multiple epochs, validating their performance on unseen data to ensure generalization. Trained models are saved for future deployment and evaluation, enabling comprehensive comparison to determine the most effective model for essay scoring applications.</a:t>
            </a:r>
            <a:endParaRPr sz="1400">
              <a:solidFill>
                <a:srgbClr val="000000"/>
              </a:solidFill>
            </a:endParaRPr>
          </a:p>
          <a:p>
            <a:pPr indent="-317500" lvl="0" marL="457200" rtl="0" algn="l">
              <a:spcBef>
                <a:spcPts val="1400"/>
              </a:spcBef>
              <a:spcAft>
                <a:spcPts val="0"/>
              </a:spcAft>
              <a:buClr>
                <a:srgbClr val="000000"/>
              </a:buClr>
              <a:buSzPts val="1400"/>
              <a:buAutoNum type="arabicPeriod"/>
            </a:pPr>
            <a:r>
              <a:rPr lang="es" sz="1400">
                <a:solidFill>
                  <a:srgbClr val="000000"/>
                </a:solidFill>
              </a:rPr>
              <a:t>Loading and Preparing Data</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Embedding Preparation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Model Architectures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Training and Evaluation</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e89edb6459_0_2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Loading &amp; Preparing Data</a:t>
            </a:r>
            <a:endParaRPr/>
          </a:p>
        </p:txBody>
      </p:sp>
      <p:sp>
        <p:nvSpPr>
          <p:cNvPr id="144" name="Google Shape;144;g2e89edb6459_0_266"/>
          <p:cNvSpPr txBox="1"/>
          <p:nvPr>
            <p:ph idx="1" type="body"/>
          </p:nvPr>
        </p:nvSpPr>
        <p:spPr>
          <a:xfrm>
            <a:off x="311700" y="1017725"/>
            <a:ext cx="85206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00000"/>
                </a:solidFill>
              </a:rPr>
              <a:t>Data preparation is critical to ensure that the neural network models receive structured and meaningful input. In this context, the preprocessed data includes tokenized sequences of essays (X_train_pad, X_val_pad) and their corresponding scores (y_train, y_val). The tokenizer, which converts textual data into numerical sequences, is loaded to maintain consistency between training and validation datasets. This step ensures that the models can effectively interpret and learn from the essay content.</a:t>
            </a:r>
            <a:endParaRPr sz="1400"/>
          </a:p>
        </p:txBody>
      </p:sp>
      <p:sp>
        <p:nvSpPr>
          <p:cNvPr id="145" name="Google Shape;145;g2e89edb6459_0_266"/>
          <p:cNvSpPr txBox="1"/>
          <p:nvPr/>
        </p:nvSpPr>
        <p:spPr>
          <a:xfrm>
            <a:off x="1788725" y="-2744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6" name="Google Shape;146;g2e89edb6459_0_266"/>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Embedding Preparation</a:t>
            </a:r>
            <a:endParaRPr/>
          </a:p>
        </p:txBody>
      </p:sp>
      <p:sp>
        <p:nvSpPr>
          <p:cNvPr id="147" name="Google Shape;147;g2e89edb6459_0_266"/>
          <p:cNvSpPr txBox="1"/>
          <p:nvPr>
            <p:ph idx="1" type="body"/>
          </p:nvPr>
        </p:nvSpPr>
        <p:spPr>
          <a:xfrm>
            <a:off x="311700" y="3144450"/>
            <a:ext cx="8520600" cy="102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00">
                <a:solidFill>
                  <a:srgbClr val="000000"/>
                </a:solidFill>
              </a:rPr>
              <a:t>Embeddings play a crucial role in representing words numerically in a way that captures semantic relationships. The code uses pre-trained GloVe embeddings (Global Vectors for Word Representation), which are vectors that encode semantic meaning based on word co-occurrence statistics in large text corpora. By preparing an embedding matrix (embedding_matrix) that maps each word index from the tokenizer to its corresponding GloVe embedding vector, the models can leverage this semantic knowledge during training. This choice is motivated by GloVe’s ability to encode rich semantic information, enhancing the models’ understanding of the essays.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e89edb6459_0_2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 Architectures</a:t>
            </a:r>
            <a:endParaRPr/>
          </a:p>
        </p:txBody>
      </p:sp>
      <p:sp>
        <p:nvSpPr>
          <p:cNvPr id="153" name="Google Shape;153;g2e89edb6459_0_2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1400">
                <a:solidFill>
                  <a:srgbClr val="000000"/>
                </a:solidFill>
              </a:rPr>
              <a:t>The choice of neural network architectures LSTM, GRU, CNN, and a hybrid model reflects considerations of how best to process and learn from the sequential nature of textual data:</a:t>
            </a:r>
            <a:endParaRPr sz="1400">
              <a:solidFill>
                <a:srgbClr val="000000"/>
              </a:solidFill>
            </a:endParaRPr>
          </a:p>
          <a:p>
            <a:pPr indent="-317500" lvl="0" marL="457200" rtl="0" algn="l">
              <a:spcBef>
                <a:spcPts val="1200"/>
              </a:spcBef>
              <a:spcAft>
                <a:spcPts val="0"/>
              </a:spcAft>
              <a:buClr>
                <a:srgbClr val="000000"/>
              </a:buClr>
              <a:buSzPts val="1400"/>
              <a:buFont typeface="Arial"/>
              <a:buChar char="●"/>
            </a:pPr>
            <a:r>
              <a:rPr b="1" lang="es" sz="1400">
                <a:solidFill>
                  <a:srgbClr val="000000"/>
                </a:solidFill>
              </a:rPr>
              <a:t>LSTM (Long Short-Term Memory)</a:t>
            </a:r>
            <a:r>
              <a:rPr lang="es" sz="1400">
                <a:solidFill>
                  <a:srgbClr val="000000"/>
                </a:solidFill>
              </a:rPr>
              <a:t> and </a:t>
            </a:r>
            <a:r>
              <a:rPr b="1" lang="es" sz="1400">
                <a:solidFill>
                  <a:srgbClr val="000000"/>
                </a:solidFill>
              </a:rPr>
              <a:t>GRU (Gated Recurrent Unit)</a:t>
            </a:r>
            <a:r>
              <a:rPr lang="es" sz="1400">
                <a:solidFill>
                  <a:srgbClr val="000000"/>
                </a:solidFill>
              </a:rPr>
              <a:t> models are selected for their ability to capture long-range dependencies in sequential data, such as essays. These models incorporate memory cells that can store information over extended periods, enabling them to understand and predict sequences with context.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s" sz="1400">
                <a:solidFill>
                  <a:srgbClr val="000000"/>
                </a:solidFill>
              </a:rPr>
              <a:t>CNN (Convolutional Neural Network)</a:t>
            </a:r>
            <a:r>
              <a:rPr lang="es" sz="1400">
                <a:solidFill>
                  <a:srgbClr val="000000"/>
                </a:solidFill>
              </a:rPr>
              <a:t> models are chosen for their strength in capturing local patterns through convolutional filters, which are adept at identifying features in the essays that are relevant to scoring.</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s" sz="1400">
                <a:solidFill>
                  <a:srgbClr val="000000"/>
                </a:solidFill>
              </a:rPr>
              <a:t>The </a:t>
            </a:r>
            <a:r>
              <a:rPr b="1" lang="es" sz="1400">
                <a:solidFill>
                  <a:srgbClr val="000000"/>
                </a:solidFill>
              </a:rPr>
              <a:t>hybrid model</a:t>
            </a:r>
            <a:r>
              <a:rPr lang="es" sz="1400">
                <a:solidFill>
                  <a:srgbClr val="000000"/>
                </a:solidFill>
              </a:rPr>
              <a:t> combines elements from LSTM, GRU, and CNN architectures. This approach aims to leverage the strengths of each model type—long-range dependencies in LSTM/GRU and local feature extraction in CNN—simultaneously. By integrating these diverse perspectives, the hybrid model seeks to improve overall performance by capturing a broader range of textual features.</a:t>
            </a:r>
            <a:endParaRPr sz="1400">
              <a:solidFill>
                <a:srgbClr val="000000"/>
              </a:solidFill>
            </a:endParaRPr>
          </a:p>
          <a:p>
            <a:pPr indent="0" lvl="0" marL="0" rtl="0" algn="l">
              <a:spcBef>
                <a:spcPts val="120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e89edb6459_0_2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Training</a:t>
            </a:r>
            <a:endParaRPr/>
          </a:p>
        </p:txBody>
      </p:sp>
      <p:sp>
        <p:nvSpPr>
          <p:cNvPr id="159" name="Google Shape;159;g2e89edb6459_0_2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s" sz="1400">
                <a:solidFill>
                  <a:srgbClr val="000000"/>
                </a:solidFill>
              </a:rPr>
              <a:t>Compilation</a:t>
            </a:r>
            <a:r>
              <a:rPr lang="es" sz="1400">
                <a:solidFill>
                  <a:srgbClr val="000000"/>
                </a:solidFill>
              </a:rPr>
              <a:t>: Before training begins, each model is compiled with a custom loss function tailored to the specific task of essay scoring. The choice of loss function, optimizer </a:t>
            </a:r>
            <a:r>
              <a:rPr lang="es" sz="1400">
                <a:solidFill>
                  <a:srgbClr val="000000"/>
                </a:solidFill>
              </a:rPr>
              <a:t>Adam, </a:t>
            </a:r>
            <a:r>
              <a:rPr lang="es" sz="1400">
                <a:solidFill>
                  <a:srgbClr val="000000"/>
                </a:solidFill>
              </a:rPr>
              <a:t>and evaluation metric Mean Absolute Error (MAE) is guided by the goal of minimizing prediction error and improving model accuracy.</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s" sz="1400">
                <a:solidFill>
                  <a:srgbClr val="000000"/>
                </a:solidFill>
              </a:rPr>
              <a:t>Training</a:t>
            </a:r>
            <a:r>
              <a:rPr lang="es" sz="1400">
                <a:solidFill>
                  <a:srgbClr val="000000"/>
                </a:solidFill>
              </a:rPr>
              <a:t>: Models are trained iteratively on the training data across multiple epochs. During training, the models adjust their internal parameters based on the loss calculated between predicted and actual scores. This process allows the models to learn meaningful representations from the essays and optimize their ability to predict scores.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s" sz="1400">
                <a:solidFill>
                  <a:srgbClr val="000000"/>
                </a:solidFill>
              </a:rPr>
              <a:t>Validation</a:t>
            </a:r>
            <a:r>
              <a:rPr lang="es" sz="1400">
                <a:solidFill>
                  <a:srgbClr val="000000"/>
                </a:solidFill>
              </a:rPr>
              <a:t>: Validation data is used periodically during training to assess how well the models generalize to unseen essay samples. Monitoring performance on the validation set helps prevent overfitting. By validating against unseen data, the models’ ability to generalize is tested, ensuring robust performance in real-world applications.</a:t>
            </a:r>
            <a:endParaRPr sz="1400">
              <a:solidFill>
                <a:srgbClr val="000000"/>
              </a:solidFill>
            </a:endParaRPr>
          </a:p>
          <a:p>
            <a:pPr indent="0" lvl="0" marL="0" rtl="0" algn="l">
              <a:spcBef>
                <a:spcPts val="120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490250" y="526350"/>
            <a:ext cx="64959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Evaluating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Model Performance</a:t>
            </a:r>
            <a:endParaRPr/>
          </a:p>
        </p:txBody>
      </p:sp>
      <p:sp>
        <p:nvSpPr>
          <p:cNvPr id="170" name="Google Shape;17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s" sz="1400">
                <a:solidFill>
                  <a:srgbClr val="000000"/>
                </a:solidFill>
              </a:rPr>
              <a:t>Evaluating models is essential to determine their performance in the task of essay scoring. We use several metrics to understand the results. The </a:t>
            </a:r>
            <a:r>
              <a:rPr b="1" lang="es" sz="1400">
                <a:solidFill>
                  <a:srgbClr val="000000"/>
                </a:solidFill>
              </a:rPr>
              <a:t>Mean Absolute Error (MAE)</a:t>
            </a:r>
            <a:r>
              <a:rPr lang="es" sz="1400">
                <a:solidFill>
                  <a:srgbClr val="000000"/>
                </a:solidFill>
              </a:rPr>
              <a:t> measures the average of absolute errors, providing a clear idea of the model's accuracy. The </a:t>
            </a:r>
            <a:r>
              <a:rPr b="1" lang="es" sz="1400">
                <a:solidFill>
                  <a:srgbClr val="000000"/>
                </a:solidFill>
              </a:rPr>
              <a:t>Mean Squared Error (MSE)</a:t>
            </a:r>
            <a:r>
              <a:rPr lang="es" sz="1400">
                <a:solidFill>
                  <a:srgbClr val="000000"/>
                </a:solidFill>
              </a:rPr>
              <a:t>, which averages squared errors, highlights large errors more than MAE. The </a:t>
            </a:r>
            <a:r>
              <a:rPr b="1" lang="es" sz="1400">
                <a:solidFill>
                  <a:srgbClr val="000000"/>
                </a:solidFill>
              </a:rPr>
              <a:t>R2 Score</a:t>
            </a:r>
            <a:r>
              <a:rPr lang="es" sz="1400">
                <a:solidFill>
                  <a:srgbClr val="000000"/>
                </a:solidFill>
              </a:rPr>
              <a:t> indicates the proportion of variance explained by the model, while </a:t>
            </a:r>
            <a:r>
              <a:rPr b="1" lang="es" sz="1400">
                <a:solidFill>
                  <a:srgbClr val="000000"/>
                </a:solidFill>
              </a:rPr>
              <a:t>precision, recall, and F1 Score</a:t>
            </a:r>
            <a:r>
              <a:rPr lang="es" sz="1400">
                <a:solidFill>
                  <a:srgbClr val="000000"/>
                </a:solidFill>
              </a:rPr>
              <a:t> evaluate the model's performance in terms of correct classification. Together, these metrics offer a comprehensive view of the model's performance and help identify the most effective model.</a:t>
            </a:r>
            <a:endParaRPr sz="1400">
              <a:solidFill>
                <a:srgbClr val="000000"/>
              </a:solidFill>
            </a:endParaRPr>
          </a:p>
          <a:p>
            <a:pPr indent="0" lvl="0" marL="0" rtl="0" algn="l">
              <a:spcBef>
                <a:spcPts val="1200"/>
              </a:spcBef>
              <a:spcAft>
                <a:spcPts val="0"/>
              </a:spcAft>
              <a:buNone/>
            </a:pPr>
            <a:r>
              <a:rPr lang="es" sz="1400">
                <a:solidFill>
                  <a:srgbClr val="000000"/>
                </a:solidFill>
              </a:rPr>
              <a:t>Additionally, qualitative analysis of the texts, including the best and worst cases, provides deeper insights. By examining essays with the smallest and largest prediction errors, we can understand the strengths and weaknesses of each model. This involves analyzing the number of sentences, words, unique words, and errors in the text, as well as the true and predicted scores. Such qualitative assessments complement quantitative metrics, offering a holistic evaluation of model performance and guiding further improvements.</a:t>
            </a:r>
            <a:endParaRPr sz="1400">
              <a:solidFill>
                <a:srgbClr val="000000"/>
              </a:solidFill>
            </a:endParaRPr>
          </a:p>
          <a:p>
            <a:pPr indent="0" lvl="0" marL="0" rtl="0" algn="l">
              <a:lnSpc>
                <a:spcPct val="115000"/>
              </a:lnSpc>
              <a:spcBef>
                <a:spcPts val="1200"/>
              </a:spcBef>
              <a:spcAft>
                <a:spcPts val="1200"/>
              </a:spcAft>
              <a:buSzPts val="1800"/>
              <a:buNone/>
            </a:pPr>
            <a:r>
              <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First </a:t>
            </a:r>
            <a:r>
              <a:rPr lang="es"/>
              <a:t>Approach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Project Objective</a:t>
            </a:r>
            <a:endParaRPr/>
          </a:p>
        </p:txBody>
      </p:sp>
      <p:sp>
        <p:nvSpPr>
          <p:cNvPr id="63" name="Google Shape;63;p2"/>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The </a:t>
            </a:r>
            <a:r>
              <a:rPr b="1" lang="es"/>
              <a:t>goal</a:t>
            </a:r>
            <a:r>
              <a:rPr lang="es"/>
              <a:t> of this project is to </a:t>
            </a:r>
            <a:r>
              <a:rPr b="1" lang="es"/>
              <a:t>develop</a:t>
            </a:r>
            <a:r>
              <a:rPr lang="es"/>
              <a:t> and </a:t>
            </a:r>
            <a:r>
              <a:rPr b="1" lang="es"/>
              <a:t>evaluate</a:t>
            </a:r>
            <a:r>
              <a:rPr lang="es"/>
              <a:t> </a:t>
            </a:r>
            <a:r>
              <a:rPr b="1" lang="es"/>
              <a:t>machine learning models</a:t>
            </a:r>
            <a:r>
              <a:rPr lang="es"/>
              <a:t> capable of </a:t>
            </a:r>
            <a:r>
              <a:rPr b="1" lang="es"/>
              <a:t>automatically grading essays</a:t>
            </a:r>
            <a:r>
              <a:rPr lang="es"/>
              <a:t>. Automated essay scoring systems can significantly </a:t>
            </a:r>
            <a:r>
              <a:rPr b="1" lang="es"/>
              <a:t>reduce</a:t>
            </a:r>
            <a:r>
              <a:rPr lang="es"/>
              <a:t> the </a:t>
            </a:r>
            <a:r>
              <a:rPr b="1" lang="es"/>
              <a:t>workload</a:t>
            </a:r>
            <a:r>
              <a:rPr lang="es"/>
              <a:t> of educators and provide consistent and objective assessments of student writing.</a:t>
            </a:r>
            <a:endParaRPr/>
          </a:p>
        </p:txBody>
      </p:sp>
      <p:pic>
        <p:nvPicPr>
          <p:cNvPr id="64" name="Google Shape;64;p2"/>
          <p:cNvPicPr preferRelativeResize="0"/>
          <p:nvPr/>
        </p:nvPicPr>
        <p:blipFill rotWithShape="1">
          <a:blip r:embed="rId3">
            <a:alphaModFix/>
          </a:blip>
          <a:srcRect b="0" l="108" r="108" t="0"/>
          <a:stretch/>
        </p:blipFill>
        <p:spPr>
          <a:xfrm>
            <a:off x="4921050" y="1300150"/>
            <a:ext cx="3809999" cy="2543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e91acb2557_0_13"/>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LSTM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pic>
        <p:nvPicPr>
          <p:cNvPr id="186" name="Google Shape;186;p14"/>
          <p:cNvPicPr preferRelativeResize="0"/>
          <p:nvPr/>
        </p:nvPicPr>
        <p:blipFill rotWithShape="1">
          <a:blip r:embed="rId3">
            <a:alphaModFix/>
          </a:blip>
          <a:srcRect b="0" l="0" r="0" t="0"/>
          <a:stretch/>
        </p:blipFill>
        <p:spPr>
          <a:xfrm>
            <a:off x="1397375" y="1356925"/>
            <a:ext cx="6349225" cy="324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pic>
        <p:nvPicPr>
          <p:cNvPr id="192" name="Google Shape;192;p15"/>
          <p:cNvPicPr preferRelativeResize="0"/>
          <p:nvPr/>
        </p:nvPicPr>
        <p:blipFill rotWithShape="1">
          <a:blip r:embed="rId3">
            <a:alphaModFix/>
          </a:blip>
          <a:srcRect b="0" l="0" r="0" t="0"/>
          <a:stretch/>
        </p:blipFill>
        <p:spPr>
          <a:xfrm>
            <a:off x="1342125" y="1017725"/>
            <a:ext cx="6308757"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pic>
        <p:nvPicPr>
          <p:cNvPr id="198" name="Google Shape;198;p17"/>
          <p:cNvPicPr preferRelativeResize="0"/>
          <p:nvPr/>
        </p:nvPicPr>
        <p:blipFill rotWithShape="1">
          <a:blip r:embed="rId3">
            <a:alphaModFix/>
          </a:blip>
          <a:srcRect b="0" l="0" r="0" t="0"/>
          <a:stretch/>
        </p:blipFill>
        <p:spPr>
          <a:xfrm>
            <a:off x="2036700" y="1017725"/>
            <a:ext cx="5070602"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GRU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pic>
        <p:nvPicPr>
          <p:cNvPr id="209" name="Google Shape;209;p19"/>
          <p:cNvPicPr preferRelativeResize="0"/>
          <p:nvPr/>
        </p:nvPicPr>
        <p:blipFill rotWithShape="1">
          <a:blip r:embed="rId3">
            <a:alphaModFix/>
          </a:blip>
          <a:srcRect b="0" l="0" r="0" t="0"/>
          <a:stretch/>
        </p:blipFill>
        <p:spPr>
          <a:xfrm>
            <a:off x="1682850" y="1356925"/>
            <a:ext cx="5778300" cy="302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pic>
        <p:nvPicPr>
          <p:cNvPr id="215" name="Google Shape;215;p20"/>
          <p:cNvPicPr preferRelativeResize="0"/>
          <p:nvPr/>
        </p:nvPicPr>
        <p:blipFill rotWithShape="1">
          <a:blip r:embed="rId3">
            <a:alphaModFix/>
          </a:blip>
          <a:srcRect b="0" l="0" r="0" t="0"/>
          <a:stretch/>
        </p:blipFill>
        <p:spPr>
          <a:xfrm>
            <a:off x="1410138" y="1017725"/>
            <a:ext cx="6323714"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pic>
        <p:nvPicPr>
          <p:cNvPr id="221" name="Google Shape;221;p22"/>
          <p:cNvPicPr preferRelativeResize="0"/>
          <p:nvPr/>
        </p:nvPicPr>
        <p:blipFill rotWithShape="1">
          <a:blip r:embed="rId3">
            <a:alphaModFix/>
          </a:blip>
          <a:srcRect b="0" l="0" r="0" t="0"/>
          <a:stretch/>
        </p:blipFill>
        <p:spPr>
          <a:xfrm>
            <a:off x="2060500" y="1017725"/>
            <a:ext cx="5022990"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CNN Model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pic>
        <p:nvPicPr>
          <p:cNvPr id="232" name="Google Shape;232;p24"/>
          <p:cNvPicPr preferRelativeResize="0"/>
          <p:nvPr/>
        </p:nvPicPr>
        <p:blipFill rotWithShape="1">
          <a:blip r:embed="rId3">
            <a:alphaModFix/>
          </a:blip>
          <a:srcRect b="0" l="0" r="0" t="0"/>
          <a:stretch/>
        </p:blipFill>
        <p:spPr>
          <a:xfrm>
            <a:off x="1876025" y="1404975"/>
            <a:ext cx="5391926" cy="270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Data Used</a:t>
            </a:r>
            <a:endParaRPr/>
          </a:p>
        </p:txBody>
      </p:sp>
      <p:sp>
        <p:nvSpPr>
          <p:cNvPr id="70" name="Google Shape;7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b="1" lang="es"/>
              <a:t>Description of the Dataset:</a:t>
            </a:r>
            <a:endParaRPr b="1"/>
          </a:p>
          <a:p>
            <a:pPr indent="-342900" lvl="0" marL="457200" rtl="0" algn="l">
              <a:lnSpc>
                <a:spcPct val="115000"/>
              </a:lnSpc>
              <a:spcBef>
                <a:spcPts val="1200"/>
              </a:spcBef>
              <a:spcAft>
                <a:spcPts val="0"/>
              </a:spcAft>
              <a:buClr>
                <a:schemeClr val="dk2"/>
              </a:buClr>
              <a:buSzPts val="1800"/>
              <a:buFont typeface="Proxima Nova"/>
              <a:buChar char="●"/>
            </a:pPr>
            <a:r>
              <a:rPr b="1" lang="es"/>
              <a:t>Number of essays: </a:t>
            </a:r>
            <a:r>
              <a:rPr lang="es"/>
              <a:t>10,000</a:t>
            </a:r>
            <a:endParaRPr/>
          </a:p>
          <a:p>
            <a:pPr indent="-342900" lvl="0" marL="457200" rtl="0" algn="l">
              <a:lnSpc>
                <a:spcPct val="115000"/>
              </a:lnSpc>
              <a:spcBef>
                <a:spcPts val="0"/>
              </a:spcBef>
              <a:spcAft>
                <a:spcPts val="0"/>
              </a:spcAft>
              <a:buClr>
                <a:schemeClr val="dk2"/>
              </a:buClr>
              <a:buSzPts val="1800"/>
              <a:buFont typeface="Proxima Nova"/>
              <a:buChar char="●"/>
            </a:pPr>
            <a:r>
              <a:rPr b="1" lang="es"/>
              <a:t>Source:</a:t>
            </a:r>
            <a:r>
              <a:rPr lang="es"/>
              <a:t> The dataset is sourced from the </a:t>
            </a:r>
            <a:r>
              <a:rPr lang="es" u="sng">
                <a:solidFill>
                  <a:srgbClr val="0000FF"/>
                </a:solidFill>
              </a:rPr>
              <a:t>Automated Student Assessment Prize (ASAP)</a:t>
            </a:r>
            <a:r>
              <a:rPr lang="es"/>
              <a:t> competition on Kaggle.</a:t>
            </a:r>
            <a:endParaRPr/>
          </a:p>
          <a:p>
            <a:pPr indent="-342900" lvl="0" marL="457200" rtl="0" algn="l">
              <a:lnSpc>
                <a:spcPct val="115000"/>
              </a:lnSpc>
              <a:spcBef>
                <a:spcPts val="0"/>
              </a:spcBef>
              <a:spcAft>
                <a:spcPts val="0"/>
              </a:spcAft>
              <a:buClr>
                <a:schemeClr val="dk2"/>
              </a:buClr>
              <a:buSzPts val="1800"/>
              <a:buFont typeface="Proxima Nova"/>
              <a:buChar char="●"/>
            </a:pPr>
            <a:r>
              <a:rPr b="1" lang="es"/>
              <a:t>Essay Length:</a:t>
            </a:r>
            <a:r>
              <a:rPr lang="es"/>
              <a:t> Essays vary in length, with some as short as 150 words and others as long as 700 words.</a:t>
            </a:r>
            <a:endParaRPr/>
          </a:p>
          <a:p>
            <a:pPr indent="-342900" lvl="0" marL="457200" rtl="0" algn="l">
              <a:lnSpc>
                <a:spcPct val="115000"/>
              </a:lnSpc>
              <a:spcBef>
                <a:spcPts val="0"/>
              </a:spcBef>
              <a:spcAft>
                <a:spcPts val="0"/>
              </a:spcAft>
              <a:buClr>
                <a:schemeClr val="dk2"/>
              </a:buClr>
              <a:buSzPts val="1800"/>
              <a:buFont typeface="Proxima Nova"/>
              <a:buChar char="●"/>
            </a:pPr>
            <a:r>
              <a:rPr b="1" lang="es"/>
              <a:t>Scoring:</a:t>
            </a:r>
            <a:r>
              <a:rPr lang="es"/>
              <a:t> Essays are scored on a scale of 1 to 6 by human raters based on factors such as content, organization, and language use.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pic>
        <p:nvPicPr>
          <p:cNvPr id="238" name="Google Shape;238;p25"/>
          <p:cNvPicPr preferRelativeResize="0"/>
          <p:nvPr/>
        </p:nvPicPr>
        <p:blipFill rotWithShape="1">
          <a:blip r:embed="rId3">
            <a:alphaModFix/>
          </a:blip>
          <a:srcRect b="0" l="0" r="0" t="1311"/>
          <a:stretch/>
        </p:blipFill>
        <p:spPr>
          <a:xfrm>
            <a:off x="1385725" y="1067900"/>
            <a:ext cx="6372549" cy="3770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pic>
        <p:nvPicPr>
          <p:cNvPr id="244" name="Google Shape;244;p27"/>
          <p:cNvPicPr preferRelativeResize="0"/>
          <p:nvPr/>
        </p:nvPicPr>
        <p:blipFill rotWithShape="1">
          <a:blip r:embed="rId3">
            <a:alphaModFix/>
          </a:blip>
          <a:srcRect b="0" l="0" r="0" t="2085"/>
          <a:stretch/>
        </p:blipFill>
        <p:spPr>
          <a:xfrm>
            <a:off x="2048575" y="1097400"/>
            <a:ext cx="5046849" cy="374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Comparison between models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pic>
        <p:nvPicPr>
          <p:cNvPr id="255" name="Google Shape;255;p29"/>
          <p:cNvPicPr preferRelativeResize="0"/>
          <p:nvPr/>
        </p:nvPicPr>
        <p:blipFill rotWithShape="1">
          <a:blip r:embed="rId3">
            <a:alphaModFix/>
          </a:blip>
          <a:srcRect b="0" l="0" r="0" t="0"/>
          <a:stretch/>
        </p:blipFill>
        <p:spPr>
          <a:xfrm>
            <a:off x="1378200" y="1120950"/>
            <a:ext cx="6387589" cy="382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sp>
        <p:nvSpPr>
          <p:cNvPr id="261" name="Google Shape;261;p30"/>
          <p:cNvSpPr txBox="1"/>
          <p:nvPr/>
        </p:nvSpPr>
        <p:spPr>
          <a:xfrm>
            <a:off x="311700" y="1017725"/>
            <a:ext cx="8270700" cy="4093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120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Precision:</a:t>
            </a:r>
            <a:r>
              <a:rPr b="0" i="0" lang="es" sz="1300" u="none" cap="none" strike="noStrike">
                <a:solidFill>
                  <a:srgbClr val="000000"/>
                </a:solidFill>
                <a:latin typeface="Proxima Nova"/>
                <a:ea typeface="Proxima Nova"/>
                <a:cs typeface="Proxima Nova"/>
                <a:sym typeface="Proxima Nova"/>
              </a:rPr>
              <a:t> Measures how many predicted grades are correct. Higher precision means fewer false positives.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Recall:</a:t>
            </a:r>
            <a:r>
              <a:rPr b="0" i="0" lang="es" sz="1300" u="none" cap="none" strike="noStrike">
                <a:solidFill>
                  <a:srgbClr val="000000"/>
                </a:solidFill>
                <a:latin typeface="Proxima Nova"/>
                <a:ea typeface="Proxima Nova"/>
                <a:cs typeface="Proxima Nova"/>
                <a:sym typeface="Proxima Nova"/>
              </a:rPr>
              <a:t> Measures how many actual grades are correctly identified. Higher recall means fewer false negatives.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F1 Score:</a:t>
            </a:r>
            <a:r>
              <a:rPr b="0" i="0" lang="es" sz="1300" u="none" cap="none" strike="noStrike">
                <a:solidFill>
                  <a:srgbClr val="000000"/>
                </a:solidFill>
                <a:latin typeface="Proxima Nova"/>
                <a:ea typeface="Proxima Nova"/>
                <a:cs typeface="Proxima Nova"/>
                <a:sym typeface="Proxima Nova"/>
              </a:rPr>
              <a:t> The harmonic mean of precision and recall, balancing both metrics. Higher F1 score indicates better overall performance.</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400"/>
              </a:spcBef>
              <a:spcAft>
                <a:spcPts val="0"/>
              </a:spcAft>
              <a:buClr>
                <a:srgbClr val="000000"/>
              </a:buClr>
              <a:buSzPts val="1300"/>
              <a:buFont typeface="Arial"/>
              <a:buNone/>
            </a:pPr>
            <a:r>
              <a:rPr b="1" i="0" lang="es" sz="1300" u="none" cap="none" strike="noStrike">
                <a:solidFill>
                  <a:srgbClr val="000000"/>
                </a:solidFill>
                <a:latin typeface="Proxima Nova"/>
                <a:ea typeface="Proxima Nova"/>
                <a:cs typeface="Proxima Nova"/>
                <a:sym typeface="Proxima Nova"/>
              </a:rPr>
              <a:t>Best-Performing Model</a:t>
            </a:r>
            <a:endParaRPr b="1"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120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CNN Model:</a:t>
            </a:r>
            <a:r>
              <a:rPr b="0" i="0" lang="es" sz="1300" u="none" cap="none" strike="noStrike">
                <a:solidFill>
                  <a:srgbClr val="000000"/>
                </a:solidFill>
                <a:latin typeface="Proxima Nova"/>
                <a:ea typeface="Proxima Nova"/>
                <a:cs typeface="Proxima Nova"/>
                <a:sym typeface="Proxima Nova"/>
              </a:rPr>
              <a:t> Best in precision (0.4887), recall (0.4957), and F1 score (0.4859). Most reliable and effective overall.</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GRU Model:</a:t>
            </a:r>
            <a:r>
              <a:rPr b="0" i="0" lang="es" sz="1300" u="none" cap="none" strike="noStrike">
                <a:solidFill>
                  <a:srgbClr val="000000"/>
                </a:solidFill>
                <a:latin typeface="Proxima Nova"/>
                <a:ea typeface="Proxima Nova"/>
                <a:cs typeface="Proxima Nova"/>
                <a:sym typeface="Proxima Nova"/>
              </a:rPr>
              <a:t> Moderate precision (0.4814), recall (0.4841), and F1 score (0.4783). Decent but not as good as CNN.</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LSTM Model:</a:t>
            </a:r>
            <a:r>
              <a:rPr b="0" i="0" lang="es" sz="1300" u="none" cap="none" strike="noStrike">
                <a:solidFill>
                  <a:srgbClr val="000000"/>
                </a:solidFill>
                <a:latin typeface="Proxima Nova"/>
                <a:ea typeface="Proxima Nova"/>
                <a:cs typeface="Proxima Nova"/>
                <a:sym typeface="Proxima Nova"/>
              </a:rPr>
              <a:t> Lowest precision (0.4753), recall (0.4593), and F1 score (0.4623). Least reliable and effective.</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200"/>
              </a:spcBef>
              <a:spcAft>
                <a:spcPts val="1200"/>
              </a:spcAft>
              <a:buClr>
                <a:srgbClr val="000000"/>
              </a:buClr>
              <a:buSzPts val="1300"/>
              <a:buFont typeface="Arial"/>
              <a:buNone/>
            </a:pPr>
            <a:r>
              <a:rPr b="0" i="0" lang="es" sz="1300" u="none" cap="none" strike="noStrike">
                <a:solidFill>
                  <a:srgbClr val="000000"/>
                </a:solidFill>
                <a:latin typeface="Proxima Nova"/>
                <a:ea typeface="Proxima Nova"/>
                <a:cs typeface="Proxima Nova"/>
                <a:sym typeface="Proxima Nova"/>
              </a:rPr>
              <a:t>The CNN model is the best-performing as it makes accurate and reliable predictions with a good balance between precision and recall.</a:t>
            </a:r>
            <a:endParaRPr b="1" i="0" sz="13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pic>
        <p:nvPicPr>
          <p:cNvPr id="267" name="Google Shape;267;p31"/>
          <p:cNvPicPr preferRelativeResize="0"/>
          <p:nvPr/>
        </p:nvPicPr>
        <p:blipFill rotWithShape="1">
          <a:blip r:embed="rId3">
            <a:alphaModFix/>
          </a:blip>
          <a:srcRect b="0" l="0" r="0" t="0"/>
          <a:stretch/>
        </p:blipFill>
        <p:spPr>
          <a:xfrm>
            <a:off x="1378200" y="1081650"/>
            <a:ext cx="6387589" cy="382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sp>
        <p:nvSpPr>
          <p:cNvPr id="273" name="Google Shape;273;p32"/>
          <p:cNvSpPr txBox="1"/>
          <p:nvPr/>
        </p:nvSpPr>
        <p:spPr>
          <a:xfrm>
            <a:off x="311700" y="1017725"/>
            <a:ext cx="7176600" cy="40308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1200"/>
              </a:spcBef>
              <a:spcAft>
                <a:spcPts val="0"/>
              </a:spcAft>
              <a:buClr>
                <a:srgbClr val="000000"/>
              </a:buClr>
              <a:buSzPts val="1200"/>
              <a:buFont typeface="Proxima Nova"/>
              <a:buChar char="-"/>
            </a:pPr>
            <a:r>
              <a:rPr b="1" i="0" lang="es" sz="1200" u="none" cap="none" strike="noStrike">
                <a:solidFill>
                  <a:srgbClr val="000000"/>
                </a:solidFill>
                <a:latin typeface="Proxima Nova"/>
                <a:ea typeface="Proxima Nova"/>
                <a:cs typeface="Proxima Nova"/>
                <a:sym typeface="Proxima Nova"/>
              </a:rPr>
              <a:t>Mean Absolute Error (MAE):</a:t>
            </a:r>
            <a:r>
              <a:rPr b="0" i="0" lang="es" sz="1200" u="none" cap="none" strike="noStrike">
                <a:solidFill>
                  <a:srgbClr val="000000"/>
                </a:solidFill>
                <a:latin typeface="Proxima Nova"/>
                <a:ea typeface="Proxima Nova"/>
                <a:cs typeface="Proxima Nova"/>
                <a:sym typeface="Proxima Nova"/>
              </a:rPr>
              <a:t> Measures the average magnitude of errors between predicted and actual values.</a:t>
            </a:r>
            <a:endParaRPr b="0" i="0" sz="1200" u="none" cap="none" strike="noStrike">
              <a:solidFill>
                <a:srgbClr val="000000"/>
              </a:solidFill>
              <a:latin typeface="Proxima Nova"/>
              <a:ea typeface="Proxima Nova"/>
              <a:cs typeface="Proxima Nova"/>
              <a:sym typeface="Proxima Nova"/>
            </a:endParaRPr>
          </a:p>
          <a:p>
            <a:pPr indent="-304800" lvl="0" marL="457200" marR="0" rtl="0" algn="l">
              <a:lnSpc>
                <a:spcPct val="115000"/>
              </a:lnSpc>
              <a:spcBef>
                <a:spcPts val="0"/>
              </a:spcBef>
              <a:spcAft>
                <a:spcPts val="0"/>
              </a:spcAft>
              <a:buClr>
                <a:srgbClr val="000000"/>
              </a:buClr>
              <a:buSzPts val="1200"/>
              <a:buFont typeface="Proxima Nova"/>
              <a:buChar char="-"/>
            </a:pPr>
            <a:r>
              <a:rPr b="1" i="0" lang="es" sz="1200" u="none" cap="none" strike="noStrike">
                <a:solidFill>
                  <a:srgbClr val="000000"/>
                </a:solidFill>
                <a:latin typeface="Proxima Nova"/>
                <a:ea typeface="Proxima Nova"/>
                <a:cs typeface="Proxima Nova"/>
                <a:sym typeface="Proxima Nova"/>
              </a:rPr>
              <a:t>Mean Squared Error (MSE):</a:t>
            </a:r>
            <a:r>
              <a:rPr b="0" i="0" lang="es" sz="1200" u="none" cap="none" strike="noStrike">
                <a:solidFill>
                  <a:srgbClr val="000000"/>
                </a:solidFill>
                <a:latin typeface="Proxima Nova"/>
                <a:ea typeface="Proxima Nova"/>
                <a:cs typeface="Proxima Nova"/>
                <a:sym typeface="Proxima Nova"/>
              </a:rPr>
              <a:t> Measures the average squared difference between predicted and actual values.</a:t>
            </a:r>
            <a:endParaRPr b="0" i="0" sz="1200" u="none" cap="none" strike="noStrike">
              <a:solidFill>
                <a:srgbClr val="000000"/>
              </a:solidFill>
              <a:latin typeface="Proxima Nova"/>
              <a:ea typeface="Proxima Nova"/>
              <a:cs typeface="Proxima Nova"/>
              <a:sym typeface="Proxima Nova"/>
            </a:endParaRPr>
          </a:p>
          <a:p>
            <a:pPr indent="-304800" lvl="0" marL="457200" marR="0" rtl="0" algn="l">
              <a:lnSpc>
                <a:spcPct val="115000"/>
              </a:lnSpc>
              <a:spcBef>
                <a:spcPts val="0"/>
              </a:spcBef>
              <a:spcAft>
                <a:spcPts val="0"/>
              </a:spcAft>
              <a:buClr>
                <a:srgbClr val="000000"/>
              </a:buClr>
              <a:buSzPts val="1200"/>
              <a:buFont typeface="Proxima Nova"/>
              <a:buChar char="-"/>
            </a:pPr>
            <a:r>
              <a:rPr b="1" i="0" lang="es" sz="1200" u="none" cap="none" strike="noStrike">
                <a:solidFill>
                  <a:srgbClr val="000000"/>
                </a:solidFill>
                <a:latin typeface="Proxima Nova"/>
                <a:ea typeface="Proxima Nova"/>
                <a:cs typeface="Proxima Nova"/>
                <a:sym typeface="Proxima Nova"/>
              </a:rPr>
              <a:t>R2 Score:</a:t>
            </a:r>
            <a:r>
              <a:rPr b="0" i="0" lang="es" sz="1200" u="none" cap="none" strike="noStrike">
                <a:solidFill>
                  <a:srgbClr val="000000"/>
                </a:solidFill>
                <a:latin typeface="Proxima Nova"/>
                <a:ea typeface="Proxima Nova"/>
                <a:cs typeface="Proxima Nova"/>
                <a:sym typeface="Proxima Nova"/>
              </a:rPr>
              <a:t> Indicates the proportion of variance in the dependent variable predictable from the independent variables.</a:t>
            </a:r>
            <a:endParaRPr b="0" i="0" sz="12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400"/>
              </a:spcBef>
              <a:spcAft>
                <a:spcPts val="0"/>
              </a:spcAft>
              <a:buClr>
                <a:srgbClr val="000000"/>
              </a:buClr>
              <a:buSzPts val="1200"/>
              <a:buFont typeface="Arial"/>
              <a:buNone/>
            </a:pPr>
            <a:r>
              <a:rPr b="1" i="0" lang="es" sz="1200" u="none" cap="none" strike="noStrike">
                <a:solidFill>
                  <a:srgbClr val="000000"/>
                </a:solidFill>
                <a:latin typeface="Proxima Nova"/>
                <a:ea typeface="Proxima Nova"/>
                <a:cs typeface="Proxima Nova"/>
                <a:sym typeface="Proxima Nova"/>
              </a:rPr>
              <a:t>Best-Performing Model</a:t>
            </a:r>
            <a:endParaRPr b="0" i="0" sz="1200" u="none" cap="none" strike="noStrike">
              <a:solidFill>
                <a:srgbClr val="000000"/>
              </a:solidFill>
              <a:latin typeface="Proxima Nova"/>
              <a:ea typeface="Proxima Nova"/>
              <a:cs typeface="Proxima Nova"/>
              <a:sym typeface="Proxima Nova"/>
            </a:endParaRPr>
          </a:p>
          <a:p>
            <a:pPr indent="-304800" lvl="0" marL="457200" marR="0" rtl="0" algn="l">
              <a:lnSpc>
                <a:spcPct val="115000"/>
              </a:lnSpc>
              <a:spcBef>
                <a:spcPts val="1200"/>
              </a:spcBef>
              <a:spcAft>
                <a:spcPts val="0"/>
              </a:spcAft>
              <a:buClr>
                <a:srgbClr val="000000"/>
              </a:buClr>
              <a:buSzPts val="1200"/>
              <a:buFont typeface="Arial"/>
              <a:buChar char="-"/>
            </a:pPr>
            <a:r>
              <a:rPr b="1" i="0" lang="es" sz="1200" u="none" cap="none" strike="noStrike">
                <a:solidFill>
                  <a:srgbClr val="000000"/>
                </a:solidFill>
                <a:latin typeface="Proxima Nova"/>
                <a:ea typeface="Proxima Nova"/>
                <a:cs typeface="Proxima Nova"/>
                <a:sym typeface="Proxima Nova"/>
              </a:rPr>
              <a:t>MAE:</a:t>
            </a:r>
            <a:r>
              <a:rPr b="0" i="0" lang="es" sz="1200" u="none" cap="none" strike="noStrike">
                <a:solidFill>
                  <a:srgbClr val="000000"/>
                </a:solidFill>
                <a:latin typeface="Proxima Nova"/>
                <a:ea typeface="Proxima Nova"/>
                <a:cs typeface="Proxima Nova"/>
                <a:sym typeface="Proxima Nova"/>
              </a:rPr>
              <a:t> CNN model performs the best with the lowest error (0.5953), followed by GRU (0.6429) and LSTM (0.6797).</a:t>
            </a:r>
            <a:endParaRPr b="0" i="0" sz="1200" u="none" cap="none" strike="noStrike">
              <a:solidFill>
                <a:srgbClr val="000000"/>
              </a:solidFill>
              <a:latin typeface="Proxima Nova"/>
              <a:ea typeface="Proxima Nova"/>
              <a:cs typeface="Proxima Nova"/>
              <a:sym typeface="Proxima Nova"/>
            </a:endParaRPr>
          </a:p>
          <a:p>
            <a:pPr indent="-304800" lvl="0" marL="457200" marR="0" rtl="0" algn="l">
              <a:lnSpc>
                <a:spcPct val="115000"/>
              </a:lnSpc>
              <a:spcBef>
                <a:spcPts val="0"/>
              </a:spcBef>
              <a:spcAft>
                <a:spcPts val="0"/>
              </a:spcAft>
              <a:buClr>
                <a:srgbClr val="000000"/>
              </a:buClr>
              <a:buSzPts val="1200"/>
              <a:buFont typeface="Arial"/>
              <a:buChar char="-"/>
            </a:pPr>
            <a:r>
              <a:rPr b="1" i="0" lang="es" sz="1200" u="none" cap="none" strike="noStrike">
                <a:solidFill>
                  <a:srgbClr val="000000"/>
                </a:solidFill>
                <a:latin typeface="Proxima Nova"/>
                <a:ea typeface="Proxima Nova"/>
                <a:cs typeface="Proxima Nova"/>
                <a:sym typeface="Proxima Nova"/>
              </a:rPr>
              <a:t>MSE:</a:t>
            </a:r>
            <a:r>
              <a:rPr b="0" i="0" lang="es" sz="1200" u="none" cap="none" strike="noStrike">
                <a:solidFill>
                  <a:srgbClr val="000000"/>
                </a:solidFill>
                <a:latin typeface="Proxima Nova"/>
                <a:ea typeface="Proxima Nova"/>
                <a:cs typeface="Proxima Nova"/>
                <a:sym typeface="Proxima Nova"/>
              </a:rPr>
              <a:t> CNN model has the lowest error (0.5670), followed by GRU (0.6813) and LSTM (0.7490).</a:t>
            </a:r>
            <a:endParaRPr b="0" i="0" sz="1200" u="none" cap="none" strike="noStrike">
              <a:solidFill>
                <a:srgbClr val="000000"/>
              </a:solidFill>
              <a:latin typeface="Proxima Nova"/>
              <a:ea typeface="Proxima Nova"/>
              <a:cs typeface="Proxima Nova"/>
              <a:sym typeface="Proxima Nova"/>
            </a:endParaRPr>
          </a:p>
          <a:p>
            <a:pPr indent="-304800" lvl="0" marL="457200" marR="0" rtl="0" algn="l">
              <a:lnSpc>
                <a:spcPct val="115000"/>
              </a:lnSpc>
              <a:spcBef>
                <a:spcPts val="0"/>
              </a:spcBef>
              <a:spcAft>
                <a:spcPts val="0"/>
              </a:spcAft>
              <a:buClr>
                <a:srgbClr val="000000"/>
              </a:buClr>
              <a:buSzPts val="1200"/>
              <a:buFont typeface="Arial"/>
              <a:buChar char="-"/>
            </a:pPr>
            <a:r>
              <a:rPr b="1" i="0" lang="es" sz="1200" u="none" cap="none" strike="noStrike">
                <a:solidFill>
                  <a:srgbClr val="000000"/>
                </a:solidFill>
                <a:latin typeface="Proxima Nova"/>
                <a:ea typeface="Proxima Nova"/>
                <a:cs typeface="Proxima Nova"/>
                <a:sym typeface="Proxima Nova"/>
              </a:rPr>
              <a:t>R² Score:</a:t>
            </a:r>
            <a:r>
              <a:rPr b="0" i="0" lang="es" sz="1200" u="none" cap="none" strike="noStrike">
                <a:solidFill>
                  <a:srgbClr val="000000"/>
                </a:solidFill>
                <a:latin typeface="Proxima Nova"/>
                <a:ea typeface="Proxima Nova"/>
                <a:cs typeface="Proxima Nova"/>
                <a:sym typeface="Proxima Nova"/>
              </a:rPr>
              <a:t> CNN model has the highest score (0.4861), indicating it explains the most variance, followed by GRU (0.3825) and LSTM (0.3211).</a:t>
            </a:r>
            <a:endParaRPr b="0" i="0" sz="12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rgbClr val="000000"/>
              </a:buClr>
              <a:buSzPts val="1200"/>
              <a:buFont typeface="Arial"/>
              <a:buNone/>
            </a:pPr>
            <a:r>
              <a:rPr b="0" i="0" lang="es" sz="1200" u="none" cap="none" strike="noStrike">
                <a:solidFill>
                  <a:srgbClr val="000000"/>
                </a:solidFill>
                <a:latin typeface="Proxima Nova"/>
                <a:ea typeface="Proxima Nova"/>
                <a:cs typeface="Proxima Nova"/>
                <a:sym typeface="Proxima Nova"/>
              </a:rPr>
              <a:t>The </a:t>
            </a:r>
            <a:r>
              <a:rPr b="1" i="0" lang="es" sz="1200" u="none" cap="none" strike="noStrike">
                <a:solidFill>
                  <a:srgbClr val="000000"/>
                </a:solidFill>
                <a:latin typeface="Proxima Nova"/>
                <a:ea typeface="Proxima Nova"/>
                <a:cs typeface="Proxima Nova"/>
                <a:sym typeface="Proxima Nova"/>
              </a:rPr>
              <a:t>CNN model</a:t>
            </a:r>
            <a:r>
              <a:rPr b="0" i="0" lang="es" sz="1200" u="none" cap="none" strike="noStrike">
                <a:solidFill>
                  <a:srgbClr val="000000"/>
                </a:solidFill>
                <a:latin typeface="Proxima Nova"/>
                <a:ea typeface="Proxima Nova"/>
                <a:cs typeface="Proxima Nova"/>
                <a:sym typeface="Proxima Nova"/>
              </a:rPr>
              <a:t> outperforms both the GRU and LSTM models in MAE, MSE, and R² Score, indicating it is the best model for this task based on these metrics</a:t>
            </a:r>
            <a:endParaRPr b="0" i="0" sz="1200" u="none" cap="none" strike="noStrike">
              <a:solidFill>
                <a:srgbClr val="000000"/>
              </a:solidFill>
              <a:latin typeface="Proxima Nova"/>
              <a:ea typeface="Proxima Nova"/>
              <a:cs typeface="Proxima Nova"/>
              <a:sym typeface="Proxima Nova"/>
            </a:endParaRPr>
          </a:p>
          <a:p>
            <a:pPr indent="0" lvl="0" marL="457200" marR="0" rtl="0" algn="l">
              <a:lnSpc>
                <a:spcPct val="115000"/>
              </a:lnSpc>
              <a:spcBef>
                <a:spcPts val="1200"/>
              </a:spcBef>
              <a:spcAft>
                <a:spcPts val="1200"/>
              </a:spcAft>
              <a:buClr>
                <a:srgbClr val="000000"/>
              </a:buClr>
              <a:buSzPts val="1500"/>
              <a:buFont typeface="Arial"/>
              <a:buNone/>
            </a:pPr>
            <a:r>
              <a:t/>
            </a:r>
            <a:endParaRPr b="0" i="0" sz="15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pic>
        <p:nvPicPr>
          <p:cNvPr id="279" name="Google Shape;279;p33"/>
          <p:cNvPicPr preferRelativeResize="0"/>
          <p:nvPr/>
        </p:nvPicPr>
        <p:blipFill rotWithShape="1">
          <a:blip r:embed="rId3">
            <a:alphaModFix/>
          </a:blip>
          <a:srcRect b="0" l="0" r="0" t="0"/>
          <a:stretch/>
        </p:blipFill>
        <p:spPr>
          <a:xfrm>
            <a:off x="1378200" y="1140625"/>
            <a:ext cx="6387589"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sp>
        <p:nvSpPr>
          <p:cNvPr id="285" name="Google Shape;285;p34"/>
          <p:cNvSpPr txBox="1"/>
          <p:nvPr/>
        </p:nvSpPr>
        <p:spPr>
          <a:xfrm>
            <a:off x="311700" y="1017725"/>
            <a:ext cx="7982700" cy="29433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1200"/>
              </a:spcBef>
              <a:spcAft>
                <a:spcPts val="0"/>
              </a:spcAft>
              <a:buClr>
                <a:srgbClr val="000000"/>
              </a:buClr>
              <a:buSzPts val="1300"/>
              <a:buFont typeface="Proxima Nova"/>
              <a:buChar char="-"/>
            </a:pPr>
            <a:r>
              <a:rPr b="1" i="0" lang="es" sz="1300" u="none" cap="none" strike="noStrike">
                <a:solidFill>
                  <a:srgbClr val="000000"/>
                </a:solidFill>
                <a:latin typeface="Proxima Nova"/>
                <a:ea typeface="Proxima Nova"/>
                <a:cs typeface="Proxima Nova"/>
                <a:sym typeface="Proxima Nova"/>
              </a:rPr>
              <a:t>Variance:</a:t>
            </a:r>
            <a:r>
              <a:rPr b="0" i="0" lang="es" sz="1300" u="none" cap="none" strike="noStrike">
                <a:solidFill>
                  <a:srgbClr val="000000"/>
                </a:solidFill>
                <a:latin typeface="Proxima Nova"/>
                <a:ea typeface="Proxima Nova"/>
                <a:cs typeface="Proxima Nova"/>
                <a:sym typeface="Proxima Nova"/>
              </a:rPr>
              <a:t> Indicates the dispersion of the predicted values.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Proxima Nova"/>
              <a:buChar char="-"/>
            </a:pPr>
            <a:r>
              <a:rPr b="1" i="0" lang="es" sz="1300" u="none" cap="none" strike="noStrike">
                <a:solidFill>
                  <a:srgbClr val="000000"/>
                </a:solidFill>
                <a:latin typeface="Proxima Nova"/>
                <a:ea typeface="Proxima Nova"/>
                <a:cs typeface="Proxima Nova"/>
                <a:sym typeface="Proxima Nova"/>
              </a:rPr>
              <a:t>Max Error:</a:t>
            </a:r>
            <a:r>
              <a:rPr b="0" i="0" lang="es" sz="1300" u="none" cap="none" strike="noStrike">
                <a:solidFill>
                  <a:srgbClr val="000000"/>
                </a:solidFill>
                <a:latin typeface="Proxima Nova"/>
                <a:ea typeface="Proxima Nova"/>
                <a:cs typeface="Proxima Nova"/>
                <a:sym typeface="Proxima Nova"/>
              </a:rPr>
              <a:t> The largest absolute error between predicted and actual values.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Proxima Nova"/>
              <a:buChar char="-"/>
            </a:pPr>
            <a:r>
              <a:rPr b="1" i="0" lang="es" sz="1300" u="none" cap="none" strike="noStrike">
                <a:solidFill>
                  <a:srgbClr val="000000"/>
                </a:solidFill>
                <a:latin typeface="Proxima Nova"/>
                <a:ea typeface="Proxima Nova"/>
                <a:cs typeface="Proxima Nova"/>
                <a:sym typeface="Proxima Nova"/>
              </a:rPr>
              <a:t>Median Absolute Error:</a:t>
            </a:r>
            <a:r>
              <a:rPr b="0" i="0" lang="es" sz="1300" u="none" cap="none" strike="noStrike">
                <a:solidFill>
                  <a:srgbClr val="000000"/>
                </a:solidFill>
                <a:latin typeface="Proxima Nova"/>
                <a:ea typeface="Proxima Nova"/>
                <a:cs typeface="Proxima Nova"/>
                <a:sym typeface="Proxima Nova"/>
              </a:rPr>
              <a:t> The median of the absolute errors.</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400"/>
              </a:spcBef>
              <a:spcAft>
                <a:spcPts val="0"/>
              </a:spcAft>
              <a:buClr>
                <a:srgbClr val="000000"/>
              </a:buClr>
              <a:buSzPts val="1300"/>
              <a:buFont typeface="Arial"/>
              <a:buNone/>
            </a:pPr>
            <a:r>
              <a:rPr b="1" i="0" lang="es" sz="1300" u="none" cap="none" strike="noStrike">
                <a:solidFill>
                  <a:srgbClr val="000000"/>
                </a:solidFill>
                <a:latin typeface="Proxima Nova"/>
                <a:ea typeface="Proxima Nova"/>
                <a:cs typeface="Proxima Nova"/>
                <a:sym typeface="Proxima Nova"/>
              </a:rPr>
              <a:t>Results</a:t>
            </a:r>
            <a:endParaRPr b="1"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120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Variance:</a:t>
            </a:r>
            <a:r>
              <a:rPr b="0" i="0" lang="es" sz="1300" u="none" cap="none" strike="noStrike">
                <a:solidFill>
                  <a:srgbClr val="000000"/>
                </a:solidFill>
                <a:latin typeface="Proxima Nova"/>
                <a:ea typeface="Proxima Nova"/>
                <a:cs typeface="Proxima Nova"/>
                <a:sym typeface="Proxima Nova"/>
              </a:rPr>
              <a:t> LSTM model has the highest variance (0.9724), indicating the widest spread.</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Max Error:</a:t>
            </a:r>
            <a:r>
              <a:rPr b="0" i="0" lang="es" sz="1300" u="none" cap="none" strike="noStrike">
                <a:solidFill>
                  <a:srgbClr val="000000"/>
                </a:solidFill>
                <a:latin typeface="Proxima Nova"/>
                <a:ea typeface="Proxima Nova"/>
                <a:cs typeface="Proxima Nova"/>
                <a:sym typeface="Proxima Nova"/>
              </a:rPr>
              <a:t> CNN model has the lowest max error (3.0201), followed by GRU (3.2225) and LSTM (3.4282).</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Median Absolute Error:</a:t>
            </a:r>
            <a:r>
              <a:rPr b="0" i="0" lang="es" sz="1300" u="none" cap="none" strike="noStrike">
                <a:solidFill>
                  <a:srgbClr val="000000"/>
                </a:solidFill>
                <a:latin typeface="Proxima Nova"/>
                <a:ea typeface="Proxima Nova"/>
                <a:cs typeface="Proxima Nova"/>
                <a:sym typeface="Proxima Nova"/>
              </a:rPr>
              <a:t> CNN model performs the best with the lowest median absolute error (0.5039), followed by GRU (0.5224) and LSTM (0.5543).</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200"/>
              </a:spcBef>
              <a:spcAft>
                <a:spcPts val="1200"/>
              </a:spcAft>
              <a:buClr>
                <a:srgbClr val="000000"/>
              </a:buClr>
              <a:buSzPts val="1300"/>
              <a:buFont typeface="Arial"/>
              <a:buNone/>
            </a:pPr>
            <a:r>
              <a:rPr b="1" i="0" lang="es" sz="1300" u="none" cap="none" strike="noStrike">
                <a:solidFill>
                  <a:srgbClr val="000000"/>
                </a:solidFill>
                <a:latin typeface="Proxima Nova"/>
                <a:ea typeface="Proxima Nova"/>
                <a:cs typeface="Proxima Nova"/>
                <a:sym typeface="Proxima Nova"/>
              </a:rPr>
              <a:t>CNN model</a:t>
            </a:r>
            <a:r>
              <a:rPr b="0" i="0" lang="es" sz="1300" u="none" cap="none" strike="noStrike">
                <a:solidFill>
                  <a:srgbClr val="000000"/>
                </a:solidFill>
                <a:latin typeface="Proxima Nova"/>
                <a:ea typeface="Proxima Nova"/>
                <a:cs typeface="Proxima Nova"/>
                <a:sym typeface="Proxima Nova"/>
              </a:rPr>
              <a:t> has the lowest max error and median absolute error, making it the best in these metrics.</a:t>
            </a:r>
            <a:endParaRPr b="0" i="0" sz="13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pic>
        <p:nvPicPr>
          <p:cNvPr id="291" name="Google Shape;291;p35"/>
          <p:cNvPicPr preferRelativeResize="0"/>
          <p:nvPr/>
        </p:nvPicPr>
        <p:blipFill rotWithShape="1">
          <a:blip r:embed="rId3">
            <a:alphaModFix/>
          </a:blip>
          <a:srcRect b="0" l="0" r="0" t="0"/>
          <a:stretch/>
        </p:blipFill>
        <p:spPr>
          <a:xfrm>
            <a:off x="1378200" y="1111125"/>
            <a:ext cx="6387589"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Data Preprocessing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sp>
        <p:nvSpPr>
          <p:cNvPr id="297" name="Google Shape;297;p36"/>
          <p:cNvSpPr txBox="1"/>
          <p:nvPr/>
        </p:nvSpPr>
        <p:spPr>
          <a:xfrm>
            <a:off x="311700" y="1017725"/>
            <a:ext cx="8162700" cy="18690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120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CNN Model</a:t>
            </a:r>
            <a:r>
              <a:rPr b="0" i="0" lang="es" sz="1300" u="none" cap="none" strike="noStrike">
                <a:solidFill>
                  <a:srgbClr val="000000"/>
                </a:solidFill>
                <a:latin typeface="Proxima Nova"/>
                <a:ea typeface="Proxima Nova"/>
                <a:cs typeface="Proxima Nova"/>
                <a:sym typeface="Proxima Nova"/>
              </a:rPr>
              <a:t> performs the best, correctly rating 82.70% of essays.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GRU Model</a:t>
            </a:r>
            <a:r>
              <a:rPr b="0" i="0" lang="es" sz="1300" u="none" cap="none" strike="noStrike">
                <a:solidFill>
                  <a:srgbClr val="000000"/>
                </a:solidFill>
                <a:latin typeface="Proxima Nova"/>
                <a:ea typeface="Proxima Nova"/>
                <a:cs typeface="Proxima Nova"/>
                <a:sym typeface="Proxima Nova"/>
              </a:rPr>
              <a:t> is the second best with 78.63%.</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LSTM Model</a:t>
            </a:r>
            <a:r>
              <a:rPr b="0" i="0" lang="es" sz="1300" u="none" cap="none" strike="noStrike">
                <a:solidFill>
                  <a:srgbClr val="000000"/>
                </a:solidFill>
                <a:latin typeface="Proxima Nova"/>
                <a:ea typeface="Proxima Nova"/>
                <a:cs typeface="Proxima Nova"/>
                <a:sym typeface="Proxima Nova"/>
              </a:rPr>
              <a:t> has the lowest percentage, correctly rating 76.00% of essays.</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400"/>
              </a:spcBef>
              <a:spcAft>
                <a:spcPts val="0"/>
              </a:spcAft>
              <a:buClr>
                <a:srgbClr val="000000"/>
              </a:buClr>
              <a:buSzPts val="1300"/>
              <a:buFont typeface="Arial"/>
              <a:buNone/>
            </a:pPr>
            <a:r>
              <a:rPr b="1" i="0" lang="es" sz="1300" u="none" cap="none" strike="noStrike">
                <a:solidFill>
                  <a:srgbClr val="000000"/>
                </a:solidFill>
                <a:latin typeface="Proxima Nova"/>
                <a:ea typeface="Proxima Nova"/>
                <a:cs typeface="Proxima Nova"/>
                <a:sym typeface="Proxima Nova"/>
              </a:rPr>
              <a:t>Best-Performing Model</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200"/>
              </a:spcBef>
              <a:spcAft>
                <a:spcPts val="1200"/>
              </a:spcAft>
              <a:buClr>
                <a:srgbClr val="000000"/>
              </a:buClr>
              <a:buSzPts val="1300"/>
              <a:buFont typeface="Arial"/>
              <a:buNone/>
            </a:pPr>
            <a:r>
              <a:rPr b="0" i="0" lang="es" sz="1300" u="none" cap="none" strike="noStrike">
                <a:solidFill>
                  <a:srgbClr val="000000"/>
                </a:solidFill>
                <a:latin typeface="Proxima Nova"/>
                <a:ea typeface="Proxima Nova"/>
                <a:cs typeface="Proxima Nova"/>
                <a:sym typeface="Proxima Nova"/>
              </a:rPr>
              <a:t>The </a:t>
            </a:r>
            <a:r>
              <a:rPr b="1" i="0" lang="es" sz="1300" u="none" cap="none" strike="noStrike">
                <a:solidFill>
                  <a:srgbClr val="000000"/>
                </a:solidFill>
                <a:latin typeface="Proxima Nova"/>
                <a:ea typeface="Proxima Nova"/>
                <a:cs typeface="Proxima Nova"/>
                <a:sym typeface="Proxima Nova"/>
              </a:rPr>
              <a:t>CNN model</a:t>
            </a:r>
            <a:r>
              <a:rPr b="0" i="0" lang="es" sz="1300" u="none" cap="none" strike="noStrike">
                <a:solidFill>
                  <a:srgbClr val="000000"/>
                </a:solidFill>
                <a:latin typeface="Proxima Nova"/>
                <a:ea typeface="Proxima Nova"/>
                <a:cs typeface="Proxima Nova"/>
                <a:sym typeface="Proxima Nova"/>
              </a:rPr>
              <a:t> has the highest percentage of correctly rated essays, indicating it is the most accurate in terms of classification among the three models.</a:t>
            </a:r>
            <a:endParaRPr b="0" i="0" sz="13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e89edb6459_0_116"/>
          <p:cNvSpPr txBox="1"/>
          <p:nvPr>
            <p:ph type="title"/>
          </p:nvPr>
        </p:nvSpPr>
        <p:spPr>
          <a:xfrm>
            <a:off x="490250" y="526350"/>
            <a:ext cx="60972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Improved models:</a:t>
            </a:r>
            <a:endParaRPr/>
          </a:p>
          <a:p>
            <a:pPr indent="0" lvl="0" marL="0" rtl="0" algn="l">
              <a:lnSpc>
                <a:spcPct val="100000"/>
              </a:lnSpc>
              <a:spcBef>
                <a:spcPts val="0"/>
              </a:spcBef>
              <a:spcAft>
                <a:spcPts val="0"/>
              </a:spcAft>
              <a:buSzPts val="4800"/>
              <a:buNone/>
            </a:pPr>
            <a:r>
              <a:rPr lang="es"/>
              <a:t>FastText &amp; GloVe + Hybrid Model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e89edb6459_0_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LSTM Model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e89edb6459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pic>
        <p:nvPicPr>
          <p:cNvPr id="313" name="Google Shape;313;g2e89edb6459_0_4"/>
          <p:cNvPicPr preferRelativeResize="0"/>
          <p:nvPr/>
        </p:nvPicPr>
        <p:blipFill>
          <a:blip r:embed="rId3">
            <a:alphaModFix/>
          </a:blip>
          <a:stretch>
            <a:fillRect/>
          </a:stretch>
        </p:blipFill>
        <p:spPr>
          <a:xfrm>
            <a:off x="1682013" y="1362025"/>
            <a:ext cx="5779974" cy="2972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e89edb6459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pic>
        <p:nvPicPr>
          <p:cNvPr id="319" name="Google Shape;319;g2e89edb6459_0_9"/>
          <p:cNvPicPr preferRelativeResize="0"/>
          <p:nvPr/>
        </p:nvPicPr>
        <p:blipFill>
          <a:blip r:embed="rId3">
            <a:alphaModFix/>
          </a:blip>
          <a:stretch>
            <a:fillRect/>
          </a:stretch>
        </p:blipFill>
        <p:spPr>
          <a:xfrm>
            <a:off x="1378200" y="1017725"/>
            <a:ext cx="6387589"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e9105dfdca_0_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pic>
        <p:nvPicPr>
          <p:cNvPr id="325" name="Google Shape;325;g2e9105dfdca_0_116"/>
          <p:cNvPicPr preferRelativeResize="0"/>
          <p:nvPr/>
        </p:nvPicPr>
        <p:blipFill>
          <a:blip r:embed="rId3">
            <a:alphaModFix/>
          </a:blip>
          <a:stretch>
            <a:fillRect/>
          </a:stretch>
        </p:blipFill>
        <p:spPr>
          <a:xfrm>
            <a:off x="4572000" y="1017725"/>
            <a:ext cx="3845097" cy="3820974"/>
          </a:xfrm>
          <a:prstGeom prst="rect">
            <a:avLst/>
          </a:prstGeom>
          <a:noFill/>
          <a:ln>
            <a:noFill/>
          </a:ln>
        </p:spPr>
      </p:pic>
      <p:pic>
        <p:nvPicPr>
          <p:cNvPr id="326" name="Google Shape;326;g2e9105dfdca_0_116"/>
          <p:cNvPicPr preferRelativeResize="0"/>
          <p:nvPr/>
        </p:nvPicPr>
        <p:blipFill>
          <a:blip r:embed="rId4">
            <a:alphaModFix/>
          </a:blip>
          <a:stretch>
            <a:fillRect/>
          </a:stretch>
        </p:blipFill>
        <p:spPr>
          <a:xfrm>
            <a:off x="726900" y="1017722"/>
            <a:ext cx="3845101" cy="382097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e89edb6459_0_138"/>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Best </a:t>
            </a:r>
            <a:r>
              <a:rPr lang="es"/>
              <a:t>Predictions</a:t>
            </a:r>
            <a:endParaRPr/>
          </a:p>
        </p:txBody>
      </p:sp>
      <p:sp>
        <p:nvSpPr>
          <p:cNvPr id="332" name="Google Shape;332;g2e89edb6459_0_138"/>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33" name="Google Shape;333;g2e89edb6459_0_1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e89edb6459_0_1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sp>
        <p:nvSpPr>
          <p:cNvPr id="339" name="Google Shape;339;g2e89edb6459_0_132"/>
          <p:cNvSpPr txBox="1"/>
          <p:nvPr/>
        </p:nvSpPr>
        <p:spPr>
          <a:xfrm>
            <a:off x="287850" y="1017725"/>
            <a:ext cx="8568300" cy="383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LSTM Model, Type: Best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2</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2.000246286392212</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2</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102</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65</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rPr lang="es" sz="1300">
                <a:latin typeface="Proxima Nova"/>
                <a:ea typeface="Proxima Nova"/>
                <a:cs typeface="Proxima Nova"/>
                <a:sym typeface="Proxima Nova"/>
              </a:rPr>
              <a:t>I think a computer being able to scan a kid's face and tell if he or she is mad doesn't mean the CIA or FBI knows everyone's face. If a computer knows, someone could hack the camera and see everything, which is an invasion of privacy. I think that's why many stalkers and weird people know how to hack into people's computers and smartphones to track and spy on them at home without their knowledge. I don't think a computer being able to scan a teacher's or student's face would be useful. People would cover the camera to prevent anyone from hacking and seeing them. I think we should stop trying to make stuff that scans faces because it's an invasion of privacy.</a:t>
            </a:r>
            <a:endParaRPr sz="1300">
              <a:latin typeface="Proxima Nova"/>
              <a:ea typeface="Proxima Nova"/>
              <a:cs typeface="Proxima Nova"/>
              <a:sym typeface="Proxima Nov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e9105dfdca_0_1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sp>
        <p:nvSpPr>
          <p:cNvPr id="345" name="Google Shape;345;g2e9105dfdca_0_152"/>
          <p:cNvSpPr txBox="1"/>
          <p:nvPr/>
        </p:nvSpPr>
        <p:spPr>
          <a:xfrm>
            <a:off x="287850" y="1017725"/>
            <a:ext cx="8568300" cy="42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LSTM Model, Type: Best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3</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2.999643325805664</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115</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65</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Yes, the face on Mars. Some people say the face was created by aliens, but that statement isn't true. The face was not created by aliens; it is a natural landform. This landform is actually a lava dome that got shaped in a funny way when the lava hardened. It will remain like that unless something really bad happens. Some claim aliens built the face using the best cameras, but there is no evidence of that. It seems more like something that occurred naturally, much like the Grand Canyon on Earth. Humans or aliens did not build the Grand Canyon; it is a natural formation, just like the face on Mars. Pictures taken by NASA, even when zoomed in, would have picked up anything unusual if it was there.</a:t>
            </a:r>
            <a:endParaRPr sz="13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t/>
            </a:r>
            <a:endParaRPr b="1" sz="1300">
              <a:latin typeface="Proxima Nova"/>
              <a:ea typeface="Proxima Nova"/>
              <a:cs typeface="Proxima Nova"/>
              <a:sym typeface="Proxima Nov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e89edb6459_0_120"/>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Worst Predictions</a:t>
            </a:r>
            <a:endParaRPr/>
          </a:p>
        </p:txBody>
      </p:sp>
      <p:sp>
        <p:nvSpPr>
          <p:cNvPr id="351" name="Google Shape;351;g2e89edb6459_0_120"/>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52" name="Google Shape;352;g2e89edb6459_0_1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Data Preprocessing</a:t>
            </a:r>
            <a:endParaRPr/>
          </a:p>
        </p:txBody>
      </p:sp>
      <p:sp>
        <p:nvSpPr>
          <p:cNvPr id="81" name="Google Shape;8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1400"/>
              </a:spcBef>
              <a:spcAft>
                <a:spcPts val="0"/>
              </a:spcAft>
              <a:buNone/>
            </a:pPr>
            <a:r>
              <a:rPr lang="es" sz="1400">
                <a:solidFill>
                  <a:srgbClr val="000000"/>
                </a:solidFill>
              </a:rPr>
              <a:t>Preprocessing the data cleans and standardizes the text, reducing noise and inconsistencies. This improves the quality of the input data, ensuring that the machine learning models can learn more effectively. Key preprocessing steps, such as lemmatization, stop word removal, and text normalization, enhance the model's ability to understand the underlying patterns and semantics in the data, leading to better performance and generalization.</a:t>
            </a:r>
            <a:endParaRPr sz="1400">
              <a:solidFill>
                <a:srgbClr val="000000"/>
              </a:solidFill>
            </a:endParaRPr>
          </a:p>
          <a:p>
            <a:pPr indent="-317500" lvl="0" marL="457200" rtl="0" algn="l">
              <a:spcBef>
                <a:spcPts val="1400"/>
              </a:spcBef>
              <a:spcAft>
                <a:spcPts val="0"/>
              </a:spcAft>
              <a:buClr>
                <a:srgbClr val="000000"/>
              </a:buClr>
              <a:buSzPts val="1400"/>
              <a:buAutoNum type="arabicPeriod"/>
            </a:pPr>
            <a:r>
              <a:rPr lang="es" sz="1400">
                <a:solidFill>
                  <a:srgbClr val="000000"/>
                </a:solidFill>
              </a:rPr>
              <a:t>Lemmatization and Stop Words Removal</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Text Cleaning</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Data Augmentation with Synonym Replacement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Dataset Balancing</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Use of Word Embeddings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s" sz="1400">
                <a:solidFill>
                  <a:srgbClr val="000000"/>
                </a:solidFill>
              </a:rPr>
              <a:t>Tokenization and Padding</a:t>
            </a:r>
            <a:endParaRPr sz="14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e89edb6459_0_1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sp>
        <p:nvSpPr>
          <p:cNvPr id="358" name="Google Shape;358;g2e89edb6459_0_124"/>
          <p:cNvSpPr txBox="1"/>
          <p:nvPr/>
        </p:nvSpPr>
        <p:spPr>
          <a:xfrm>
            <a:off x="311700" y="1017725"/>
            <a:ext cx="8520600" cy="40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LSTM Model, Type: Worst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3.7257351875305176</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2.7257351875305176</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5</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319</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221</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rPr lang="es" sz="1300">
                <a:latin typeface="Proxima Nova"/>
                <a:ea typeface="Proxima Nova"/>
                <a:cs typeface="Proxima Nova"/>
                <a:sym typeface="Proxima Nova"/>
              </a:rPr>
              <a:t>Something big is beginning. Cars are starting to become questionable in terms of necessity. Of course, there is a need for cars, but the situation with car sales is declining. If people become united in one way and work together, we could accomplish many things. Besides, cars emit gases that get trapped in the atmosphere, and we need to conserve the ozone layer. Without it, skin cancer would surely increase due to hard-hitting UV rays. I believe cars are becoming outdated. Do we really need them? Many of them are giving off harmful gases that are destroying our home. Smog must be clouding our perception, and we aren't thinking straight. We are destroying the planet for money. To get to the truth of this essay...</a:t>
            </a:r>
            <a:endParaRPr sz="1300">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e9105dfdca_0_1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LSTM Model</a:t>
            </a:r>
            <a:endParaRPr/>
          </a:p>
        </p:txBody>
      </p:sp>
      <p:sp>
        <p:nvSpPr>
          <p:cNvPr id="364" name="Google Shape;364;g2e9105dfdca_0_159"/>
          <p:cNvSpPr txBox="1"/>
          <p:nvPr/>
        </p:nvSpPr>
        <p:spPr>
          <a:xfrm>
            <a:off x="311700" y="1017725"/>
            <a:ext cx="85206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LSTM Model, Type: Worst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3.86375093460083</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2.86375093460083</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245</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178</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Driverless cars could be helpful and seem safe. They are already used by Google and could help people with disabilities that make them unable to drive go where they need to go. First, using sensors to help navigate, developing special roads, smart roads, and test tracks built by General Motors, they built concept cars that could run on special tracks embedded with electrical cables that sent radio signals to a receiver at the front end of the car. Engineers at Berkeley tried something similar using magnets with alternating polarity that the car could read using binary code. However, this proved expensive, so they started putting sensors in the car for position estimation...</a:t>
            </a:r>
            <a:endParaRPr sz="13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t/>
            </a:r>
            <a:endParaRPr b="1" sz="1300">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e89edb6459_0_24"/>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GRU Model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e89edb6459_0_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pic>
        <p:nvPicPr>
          <p:cNvPr id="375" name="Google Shape;375;g2e89edb6459_0_28"/>
          <p:cNvPicPr preferRelativeResize="0"/>
          <p:nvPr/>
        </p:nvPicPr>
        <p:blipFill>
          <a:blip r:embed="rId3">
            <a:alphaModFix/>
          </a:blip>
          <a:stretch>
            <a:fillRect/>
          </a:stretch>
        </p:blipFill>
        <p:spPr>
          <a:xfrm>
            <a:off x="1976088" y="1186900"/>
            <a:ext cx="5191824" cy="2769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e89edb6459_0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pic>
        <p:nvPicPr>
          <p:cNvPr id="381" name="Google Shape;381;g2e89edb6459_0_33"/>
          <p:cNvPicPr preferRelativeResize="0"/>
          <p:nvPr/>
        </p:nvPicPr>
        <p:blipFill>
          <a:blip r:embed="rId3">
            <a:alphaModFix/>
          </a:blip>
          <a:stretch>
            <a:fillRect/>
          </a:stretch>
        </p:blipFill>
        <p:spPr>
          <a:xfrm>
            <a:off x="1394250" y="1017725"/>
            <a:ext cx="6355490" cy="3820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e9105dfdca_0_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pic>
        <p:nvPicPr>
          <p:cNvPr id="387" name="Google Shape;387;g2e9105dfdca_0_123"/>
          <p:cNvPicPr preferRelativeResize="0"/>
          <p:nvPr/>
        </p:nvPicPr>
        <p:blipFill>
          <a:blip r:embed="rId3">
            <a:alphaModFix/>
          </a:blip>
          <a:stretch>
            <a:fillRect/>
          </a:stretch>
        </p:blipFill>
        <p:spPr>
          <a:xfrm>
            <a:off x="726900" y="1017722"/>
            <a:ext cx="3845101" cy="3820978"/>
          </a:xfrm>
          <a:prstGeom prst="rect">
            <a:avLst/>
          </a:prstGeom>
          <a:noFill/>
          <a:ln>
            <a:noFill/>
          </a:ln>
        </p:spPr>
      </p:pic>
      <p:pic>
        <p:nvPicPr>
          <p:cNvPr id="388" name="Google Shape;388;g2e9105dfdca_0_123"/>
          <p:cNvPicPr preferRelativeResize="0"/>
          <p:nvPr/>
        </p:nvPicPr>
        <p:blipFill>
          <a:blip r:embed="rId4">
            <a:alphaModFix/>
          </a:blip>
          <a:stretch>
            <a:fillRect/>
          </a:stretch>
        </p:blipFill>
        <p:spPr>
          <a:xfrm>
            <a:off x="4572001" y="1017725"/>
            <a:ext cx="3845097" cy="38209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e89edb6459_0_144"/>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Best Predictions</a:t>
            </a:r>
            <a:endParaRPr/>
          </a:p>
        </p:txBody>
      </p:sp>
      <p:sp>
        <p:nvSpPr>
          <p:cNvPr id="394" name="Google Shape;394;g2e89edb6459_0_144"/>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95" name="Google Shape;395;g2e89edb6459_0_14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e89edb6459_0_1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sp>
        <p:nvSpPr>
          <p:cNvPr id="401" name="Google Shape;401;g2e89edb6459_0_156"/>
          <p:cNvSpPr txBox="1"/>
          <p:nvPr/>
        </p:nvSpPr>
        <p:spPr>
          <a:xfrm>
            <a:off x="311700" y="1017725"/>
            <a:ext cx="85206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GRU Model, Type: Best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3</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3.000267744064331</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0.0002677440643310547</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189</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106</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I don't think it would be worth the money to put technology in classrooms to see how students are feeling. Not everyone wants everyone else to know their feelings. If I'm mad, I don't want everyone knowing what's going on. I'd rather not talk to anyone unless I ask for help in a situation. Putting technology in classrooms to tell how every child is feeling means everyone would know each other's business. As the article stated, it could help a teacher know if a child is bored or confused, but the child might not want the student called out. Probably, a student struggling in class doesn't want everyone to know they are struggling or confused. They need to ask the teacher privately if they need help.</a:t>
            </a:r>
            <a:endParaRPr sz="1300">
              <a:latin typeface="Proxima Nova"/>
              <a:ea typeface="Proxima Nova"/>
              <a:cs typeface="Proxima Nova"/>
              <a:sym typeface="Proxima Nova"/>
            </a:endParaRPr>
          </a:p>
          <a:p>
            <a:pPr indent="0" lvl="0" marL="0" rtl="0" algn="l">
              <a:spcBef>
                <a:spcPts val="1200"/>
              </a:spcBef>
              <a:spcAft>
                <a:spcPts val="0"/>
              </a:spcAft>
              <a:buNone/>
            </a:pPr>
            <a:r>
              <a:t/>
            </a:r>
            <a:endParaRPr sz="1300">
              <a:latin typeface="Proxima Nova"/>
              <a:ea typeface="Proxima Nova"/>
              <a:cs typeface="Proxima Nova"/>
              <a:sym typeface="Proxima Nov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e9105dfdca_0_1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sp>
        <p:nvSpPr>
          <p:cNvPr id="407" name="Google Shape;407;g2e9105dfdca_0_166"/>
          <p:cNvSpPr txBox="1"/>
          <p:nvPr/>
        </p:nvSpPr>
        <p:spPr>
          <a:xfrm>
            <a:off x="311700" y="1017725"/>
            <a:ext cx="8520600" cy="42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GRU Model, Type: Best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3</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3.00058913230896</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0.0005891323089599609</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150</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110</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The article "Unmasking the Face on Mars" presents different theories, but I think the logical answer is that the face is a natural landform. The article states logical reasons against the conspiracy theory. NASA has done research, and the article provides pictures from various dates to show that it's really a mesa, a natural formation. Twenty-five years ago, Viking spotted a likeness to a human face with an enormous head nearly two miles end to end. It unveiled a huge rock formation that resembles a human head, but some refused to believe it, insisting that NASA was hiding the truth.</a:t>
            </a:r>
            <a:endParaRPr sz="1300">
              <a:latin typeface="Proxima Nova"/>
              <a:ea typeface="Proxima Nova"/>
              <a:cs typeface="Proxima Nova"/>
              <a:sym typeface="Proxima Nova"/>
            </a:endParaRPr>
          </a:p>
          <a:p>
            <a:pPr indent="0" lvl="0" marL="0" rtl="0" algn="l">
              <a:spcBef>
                <a:spcPts val="1200"/>
              </a:spcBef>
              <a:spcAft>
                <a:spcPts val="0"/>
              </a:spcAft>
              <a:buNone/>
            </a:pPr>
            <a:r>
              <a:t/>
            </a:r>
            <a:endParaRPr b="1" sz="1300">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e89edb6459_0_150"/>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Worst Predictions</a:t>
            </a:r>
            <a:endParaRPr/>
          </a:p>
        </p:txBody>
      </p:sp>
      <p:sp>
        <p:nvSpPr>
          <p:cNvPr id="413" name="Google Shape;413;g2e89edb6459_0_150"/>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14" name="Google Shape;414;g2e89edb6459_0_15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e89edb6459_0_1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Lemmatization &amp; Stop Words Removal</a:t>
            </a:r>
            <a:endParaRPr/>
          </a:p>
        </p:txBody>
      </p:sp>
      <p:sp>
        <p:nvSpPr>
          <p:cNvPr id="87" name="Google Shape;87;g2e89edb6459_0_191"/>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1400"/>
              </a:spcBef>
              <a:spcAft>
                <a:spcPts val="0"/>
              </a:spcAft>
              <a:buClr>
                <a:srgbClr val="000000"/>
              </a:buClr>
              <a:buSzPts val="1400"/>
              <a:buAutoNum type="arabicPeriod"/>
            </a:pPr>
            <a:r>
              <a:rPr b="1" lang="es" sz="1400">
                <a:solidFill>
                  <a:srgbClr val="000000"/>
                </a:solidFill>
              </a:rPr>
              <a:t>Lemmatization</a:t>
            </a:r>
            <a:r>
              <a:rPr lang="es" sz="1400">
                <a:solidFill>
                  <a:srgbClr val="000000"/>
                </a:solidFill>
              </a:rPr>
              <a:t>: Lemmatization reduces words to their base form (lemma), which helps normalize the text. For example, "running" becomes "run." This reduces text dimensionality and improves word representation consistency.</a:t>
            </a:r>
            <a:endParaRPr sz="1400">
              <a:solidFill>
                <a:srgbClr val="000000"/>
              </a:solidFill>
            </a:endParaRPr>
          </a:p>
          <a:p>
            <a:pPr indent="-317500" lvl="0" marL="457200" rtl="0" algn="l">
              <a:spcBef>
                <a:spcPts val="0"/>
              </a:spcBef>
              <a:spcAft>
                <a:spcPts val="0"/>
              </a:spcAft>
              <a:buClr>
                <a:srgbClr val="000000"/>
              </a:buClr>
              <a:buSzPts val="1400"/>
              <a:buAutoNum type="arabicPeriod"/>
            </a:pPr>
            <a:r>
              <a:rPr b="1" lang="es" sz="1400">
                <a:solidFill>
                  <a:srgbClr val="000000"/>
                </a:solidFill>
              </a:rPr>
              <a:t>Stop Words Removal</a:t>
            </a:r>
            <a:r>
              <a:rPr lang="es" sz="1400">
                <a:solidFill>
                  <a:srgbClr val="000000"/>
                </a:solidFill>
              </a:rPr>
              <a:t>: Stop words are common words that do not add significant meaning by themselves (such as "the," "and," "is"). Removing them reduces noise and improves the performance of NLP models by focusing on the words that provide more information.</a:t>
            </a:r>
            <a:endParaRPr sz="1400">
              <a:solidFill>
                <a:srgbClr val="000000"/>
              </a:solidFill>
            </a:endParaRPr>
          </a:p>
        </p:txBody>
      </p:sp>
      <p:pic>
        <p:nvPicPr>
          <p:cNvPr id="88" name="Google Shape;88;g2e89edb6459_0_191"/>
          <p:cNvPicPr preferRelativeResize="0"/>
          <p:nvPr/>
        </p:nvPicPr>
        <p:blipFill>
          <a:blip r:embed="rId3">
            <a:alphaModFix/>
          </a:blip>
          <a:stretch>
            <a:fillRect/>
          </a:stretch>
        </p:blipFill>
        <p:spPr>
          <a:xfrm>
            <a:off x="5038750" y="1195198"/>
            <a:ext cx="3330926" cy="3330951"/>
          </a:xfrm>
          <a:prstGeom prst="rect">
            <a:avLst/>
          </a:prstGeom>
          <a:noFill/>
          <a:ln>
            <a:noFill/>
          </a:ln>
        </p:spPr>
      </p:pic>
      <p:pic>
        <p:nvPicPr>
          <p:cNvPr id="89" name="Google Shape;89;g2e89edb6459_0_191"/>
          <p:cNvPicPr preferRelativeResize="0"/>
          <p:nvPr/>
        </p:nvPicPr>
        <p:blipFill>
          <a:blip r:embed="rId4">
            <a:alphaModFix/>
          </a:blip>
          <a:stretch>
            <a:fillRect/>
          </a:stretch>
        </p:blipFill>
        <p:spPr>
          <a:xfrm>
            <a:off x="878999" y="532299"/>
            <a:ext cx="7385999" cy="4078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e89edb6459_0_1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sp>
        <p:nvSpPr>
          <p:cNvPr id="420" name="Google Shape;420;g2e89edb6459_0_160"/>
          <p:cNvSpPr txBox="1"/>
          <p:nvPr/>
        </p:nvSpPr>
        <p:spPr>
          <a:xfrm>
            <a:off x="311700" y="1017725"/>
            <a:ext cx="8520600" cy="397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t>Model: GRU Model, Type: Worst</a:t>
            </a:r>
            <a:endParaRPr b="1" sz="1300"/>
          </a:p>
          <a:p>
            <a:pPr indent="0" lvl="0" marL="0" rtl="0" algn="l">
              <a:lnSpc>
                <a:spcPct val="115000"/>
              </a:lnSpc>
              <a:spcBef>
                <a:spcPts val="1200"/>
              </a:spcBef>
              <a:spcAft>
                <a:spcPts val="0"/>
              </a:spcAft>
              <a:buNone/>
            </a:pPr>
            <a:r>
              <a:rPr b="1" lang="es" sz="1100"/>
              <a:t>True Score:</a:t>
            </a:r>
            <a:r>
              <a:rPr lang="es" sz="1100"/>
              <a:t> 1</a:t>
            </a:r>
            <a:br>
              <a:rPr lang="es" sz="1100"/>
            </a:br>
            <a:r>
              <a:rPr b="1" lang="es" sz="1100"/>
              <a:t>Predicted Score:</a:t>
            </a:r>
            <a:r>
              <a:rPr lang="es" sz="1100"/>
              <a:t> 3.654546022415161</a:t>
            </a:r>
            <a:br>
              <a:rPr lang="es" sz="1100"/>
            </a:br>
            <a:r>
              <a:rPr b="1" lang="es" sz="1100"/>
              <a:t>Error:</a:t>
            </a:r>
            <a:r>
              <a:rPr lang="es" sz="1100"/>
              <a:t> 2.654546022415161</a:t>
            </a:r>
            <a:br>
              <a:rPr lang="es" sz="1100"/>
            </a:br>
            <a:r>
              <a:rPr b="1" lang="es" sz="1100"/>
              <a:t>Number of Sentences:</a:t>
            </a:r>
            <a:r>
              <a:rPr lang="es" sz="1100"/>
              <a:t> 5</a:t>
            </a:r>
            <a:br>
              <a:rPr lang="es" sz="1100"/>
            </a:br>
            <a:r>
              <a:rPr b="1" lang="es" sz="1100"/>
              <a:t>Number of Words:</a:t>
            </a:r>
            <a:r>
              <a:rPr lang="es" sz="1100"/>
              <a:t> 319</a:t>
            </a:r>
            <a:br>
              <a:rPr lang="es" sz="1100"/>
            </a:br>
            <a:r>
              <a:rPr b="1" lang="es" sz="1100"/>
              <a:t>Unique Words:</a:t>
            </a:r>
            <a:r>
              <a:rPr lang="es" sz="1100"/>
              <a:t> 221</a:t>
            </a:r>
            <a:endParaRPr sz="1100"/>
          </a:p>
          <a:p>
            <a:pPr indent="0" lvl="0" marL="0" rtl="0" algn="l">
              <a:lnSpc>
                <a:spcPct val="115000"/>
              </a:lnSpc>
              <a:spcBef>
                <a:spcPts val="1200"/>
              </a:spcBef>
              <a:spcAft>
                <a:spcPts val="0"/>
              </a:spcAft>
              <a:buNone/>
            </a:pPr>
            <a:r>
              <a:rPr b="1" lang="es" sz="1100"/>
              <a:t>Essay Text:</a:t>
            </a:r>
            <a:endParaRPr b="1" sz="1100"/>
          </a:p>
          <a:p>
            <a:pPr indent="0" lvl="0" marL="381000" marR="381000" rtl="0" algn="l">
              <a:lnSpc>
                <a:spcPct val="115000"/>
              </a:lnSpc>
              <a:spcBef>
                <a:spcPts val="1200"/>
              </a:spcBef>
              <a:spcAft>
                <a:spcPts val="0"/>
              </a:spcAft>
              <a:buNone/>
            </a:pPr>
            <a:r>
              <a:rPr lang="es" sz="1100"/>
              <a:t>Something big is beginning. Cars are starting to become questionable in terms of necessity. Of course, there is a need for cars, but the situation with car sales is declining. If people become united in one way and work together, we could accomplish many things. Besides, cars emit gases that get trapped in the atmosphere, and we need to conserve the ozone layer. Without it, skin cancer would surely increase due to hard-hitting UV rays. I believe cars are becoming outdated. Do we really need them? Many of them are giving off harmful gases that are destroying our home. Smog must be clouding our perception, and we aren't thinking straight. We are destroying the planet for money. To get to the truth of this essay...</a:t>
            </a:r>
            <a:endParaRPr sz="1100"/>
          </a:p>
          <a:p>
            <a:pPr indent="0" lvl="0" marL="0" rtl="0" algn="l">
              <a:spcBef>
                <a:spcPts val="120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e9105dfdca_0_1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GRU Model</a:t>
            </a:r>
            <a:endParaRPr/>
          </a:p>
        </p:txBody>
      </p:sp>
      <p:sp>
        <p:nvSpPr>
          <p:cNvPr id="426" name="Google Shape;426;g2e9105dfdca_0_178"/>
          <p:cNvSpPr txBox="1"/>
          <p:nvPr/>
        </p:nvSpPr>
        <p:spPr>
          <a:xfrm>
            <a:off x="311700" y="1017725"/>
            <a:ext cx="8520600" cy="376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t>Model: GRU Model, Type: Worst</a:t>
            </a:r>
            <a:endParaRPr b="1" sz="1300"/>
          </a:p>
          <a:p>
            <a:pPr indent="0" lvl="0" marL="0" rtl="0" algn="l">
              <a:lnSpc>
                <a:spcPct val="115000"/>
              </a:lnSpc>
              <a:spcBef>
                <a:spcPts val="1200"/>
              </a:spcBef>
              <a:spcAft>
                <a:spcPts val="0"/>
              </a:spcAft>
              <a:buNone/>
            </a:pPr>
            <a:r>
              <a:rPr b="1" lang="es" sz="1100"/>
              <a:t>True Score:</a:t>
            </a:r>
            <a:r>
              <a:rPr lang="es" sz="1100"/>
              <a:t> 1</a:t>
            </a:r>
            <a:br>
              <a:rPr lang="es" sz="1100"/>
            </a:br>
            <a:r>
              <a:rPr b="1" lang="es" sz="1100"/>
              <a:t>Predicted Score:</a:t>
            </a:r>
            <a:r>
              <a:rPr lang="es" sz="1100"/>
              <a:t> 3.7515223026275635</a:t>
            </a:r>
            <a:br>
              <a:rPr lang="es" sz="1100"/>
            </a:br>
            <a:r>
              <a:rPr b="1" lang="es" sz="1100"/>
              <a:t>Error:</a:t>
            </a:r>
            <a:r>
              <a:rPr lang="es" sz="1100"/>
              <a:t> 2.7515223026275635</a:t>
            </a:r>
            <a:br>
              <a:rPr lang="es" sz="1100"/>
            </a:br>
            <a:r>
              <a:rPr b="1" lang="es" sz="1100"/>
              <a:t>Number of Sentences:</a:t>
            </a:r>
            <a:r>
              <a:rPr lang="es" sz="1100"/>
              <a:t> 1</a:t>
            </a:r>
            <a:br>
              <a:rPr lang="es" sz="1100"/>
            </a:br>
            <a:r>
              <a:rPr b="1" lang="es" sz="1100"/>
              <a:t>Number of Words:</a:t>
            </a:r>
            <a:r>
              <a:rPr lang="es" sz="1100"/>
              <a:t> 245</a:t>
            </a:r>
            <a:br>
              <a:rPr lang="es" sz="1100"/>
            </a:br>
            <a:r>
              <a:rPr b="1" lang="es" sz="1100"/>
              <a:t>Unique Words:</a:t>
            </a:r>
            <a:r>
              <a:rPr lang="es" sz="1100"/>
              <a:t> 178</a:t>
            </a:r>
            <a:endParaRPr sz="1100"/>
          </a:p>
          <a:p>
            <a:pPr indent="0" lvl="0" marL="0" rtl="0" algn="l">
              <a:lnSpc>
                <a:spcPct val="115000"/>
              </a:lnSpc>
              <a:spcBef>
                <a:spcPts val="1200"/>
              </a:spcBef>
              <a:spcAft>
                <a:spcPts val="0"/>
              </a:spcAft>
              <a:buNone/>
            </a:pPr>
            <a:r>
              <a:rPr b="1" lang="es" sz="1100"/>
              <a:t>Essay Text:</a:t>
            </a:r>
            <a:endParaRPr b="1" sz="1100"/>
          </a:p>
          <a:p>
            <a:pPr indent="0" lvl="0" marL="381000" marR="381000" rtl="0" algn="l">
              <a:lnSpc>
                <a:spcPct val="115000"/>
              </a:lnSpc>
              <a:spcBef>
                <a:spcPts val="1200"/>
              </a:spcBef>
              <a:spcAft>
                <a:spcPts val="0"/>
              </a:spcAft>
              <a:buNone/>
            </a:pPr>
            <a:r>
              <a:rPr lang="es" sz="1100"/>
              <a:t>Driverless cars could be helpful and seem safe. They are already used by Google and could help people with disabilities that make them unable to drive go where they need to go. First, using sensors to help navigate, developing special roads, smart roads, and test tracks built by General Motors, they built concept cars that could run on special tracks embedded with electrical cables that sent radio signals to a receiver at the front end of the car. Engineers at Berkeley tried something similar using magnets with alternating polarity that the car could read using binary code. However, this proved expensive, so they started putting sensors in the car for position estimation...</a:t>
            </a:r>
            <a:endParaRPr sz="1100"/>
          </a:p>
          <a:p>
            <a:pPr indent="0" lvl="0" marL="0" rtl="0" algn="l">
              <a:spcBef>
                <a:spcPts val="1200"/>
              </a:spcBef>
              <a:spcAft>
                <a:spcPts val="0"/>
              </a:spcAft>
              <a:buNone/>
            </a:pPr>
            <a:r>
              <a:t/>
            </a:r>
            <a:endParaRPr b="1" sz="1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e89edb6459_0_4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CNN Model</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e89edb6459_0_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pic>
        <p:nvPicPr>
          <p:cNvPr id="437" name="Google Shape;437;g2e89edb6459_0_52"/>
          <p:cNvPicPr preferRelativeResize="0"/>
          <p:nvPr/>
        </p:nvPicPr>
        <p:blipFill>
          <a:blip r:embed="rId3">
            <a:alphaModFix/>
          </a:blip>
          <a:stretch>
            <a:fillRect/>
          </a:stretch>
        </p:blipFill>
        <p:spPr>
          <a:xfrm>
            <a:off x="1758250" y="1294325"/>
            <a:ext cx="5627499" cy="32340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2e89edb6459_0_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pic>
        <p:nvPicPr>
          <p:cNvPr id="443" name="Google Shape;443;g2e89edb6459_0_57"/>
          <p:cNvPicPr preferRelativeResize="0"/>
          <p:nvPr/>
        </p:nvPicPr>
        <p:blipFill>
          <a:blip r:embed="rId3">
            <a:alphaModFix/>
          </a:blip>
          <a:stretch>
            <a:fillRect/>
          </a:stretch>
        </p:blipFill>
        <p:spPr>
          <a:xfrm>
            <a:off x="1383575" y="1017725"/>
            <a:ext cx="6376855" cy="38209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e9105dfdca_0_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pic>
        <p:nvPicPr>
          <p:cNvPr id="449" name="Google Shape;449;g2e9105dfdca_0_130"/>
          <p:cNvPicPr preferRelativeResize="0"/>
          <p:nvPr/>
        </p:nvPicPr>
        <p:blipFill>
          <a:blip r:embed="rId3">
            <a:alphaModFix/>
          </a:blip>
          <a:stretch>
            <a:fillRect/>
          </a:stretch>
        </p:blipFill>
        <p:spPr>
          <a:xfrm>
            <a:off x="726900" y="1017722"/>
            <a:ext cx="3845101" cy="3820978"/>
          </a:xfrm>
          <a:prstGeom prst="rect">
            <a:avLst/>
          </a:prstGeom>
          <a:noFill/>
          <a:ln>
            <a:noFill/>
          </a:ln>
        </p:spPr>
      </p:pic>
      <p:pic>
        <p:nvPicPr>
          <p:cNvPr id="450" name="Google Shape;450;g2e9105dfdca_0_130"/>
          <p:cNvPicPr preferRelativeResize="0"/>
          <p:nvPr/>
        </p:nvPicPr>
        <p:blipFill>
          <a:blip r:embed="rId4">
            <a:alphaModFix/>
          </a:blip>
          <a:stretch>
            <a:fillRect/>
          </a:stretch>
        </p:blipFill>
        <p:spPr>
          <a:xfrm>
            <a:off x="4572001" y="1017725"/>
            <a:ext cx="3845097" cy="38209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e89edb6459_0_170"/>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Best Predictions</a:t>
            </a:r>
            <a:endParaRPr/>
          </a:p>
        </p:txBody>
      </p:sp>
      <p:sp>
        <p:nvSpPr>
          <p:cNvPr id="456" name="Google Shape;456;g2e89edb6459_0_170"/>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57" name="Google Shape;457;g2e89edb6459_0_17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e89edb6459_0_1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sp>
        <p:nvSpPr>
          <p:cNvPr id="463" name="Google Shape;463;g2e89edb6459_0_176"/>
          <p:cNvSpPr txBox="1"/>
          <p:nvPr/>
        </p:nvSpPr>
        <p:spPr>
          <a:xfrm>
            <a:off x="311700" y="1017725"/>
            <a:ext cx="8520600" cy="380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200">
                <a:latin typeface="Proxima Nova"/>
                <a:ea typeface="Proxima Nova"/>
                <a:cs typeface="Proxima Nova"/>
                <a:sym typeface="Proxima Nova"/>
              </a:rPr>
              <a:t>Model: CNN Model, Type: Best</a:t>
            </a:r>
            <a:endParaRPr b="1" sz="12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200">
                <a:latin typeface="Proxima Nova"/>
                <a:ea typeface="Proxima Nova"/>
                <a:cs typeface="Proxima Nova"/>
                <a:sym typeface="Proxima Nova"/>
              </a:rPr>
              <a:t>True Score:</a:t>
            </a:r>
            <a:r>
              <a:rPr lang="es" sz="1200">
                <a:latin typeface="Proxima Nova"/>
                <a:ea typeface="Proxima Nova"/>
                <a:cs typeface="Proxima Nova"/>
                <a:sym typeface="Proxima Nova"/>
              </a:rPr>
              <a:t> 3</a:t>
            </a:r>
            <a:br>
              <a:rPr lang="es" sz="1200">
                <a:latin typeface="Proxima Nova"/>
                <a:ea typeface="Proxima Nova"/>
                <a:cs typeface="Proxima Nova"/>
                <a:sym typeface="Proxima Nova"/>
              </a:rPr>
            </a:br>
            <a:r>
              <a:rPr b="1" lang="es" sz="1200">
                <a:latin typeface="Proxima Nova"/>
                <a:ea typeface="Proxima Nova"/>
                <a:cs typeface="Proxima Nova"/>
                <a:sym typeface="Proxima Nova"/>
              </a:rPr>
              <a:t>Predicted Score:</a:t>
            </a:r>
            <a:r>
              <a:rPr lang="es" sz="1200">
                <a:latin typeface="Proxima Nova"/>
                <a:ea typeface="Proxima Nova"/>
                <a:cs typeface="Proxima Nova"/>
                <a:sym typeface="Proxima Nova"/>
              </a:rPr>
              <a:t> 2.9999098777770996</a:t>
            </a:r>
            <a:br>
              <a:rPr lang="es" sz="1200">
                <a:latin typeface="Proxima Nova"/>
                <a:ea typeface="Proxima Nova"/>
                <a:cs typeface="Proxima Nova"/>
                <a:sym typeface="Proxima Nova"/>
              </a:rPr>
            </a:br>
            <a:r>
              <a:rPr b="1" lang="es" sz="1200">
                <a:latin typeface="Proxima Nova"/>
                <a:ea typeface="Proxima Nova"/>
                <a:cs typeface="Proxima Nova"/>
                <a:sym typeface="Proxima Nova"/>
              </a:rPr>
              <a:t>Error:</a:t>
            </a:r>
            <a:r>
              <a:rPr lang="es" sz="1200">
                <a:latin typeface="Proxima Nova"/>
                <a:ea typeface="Proxima Nova"/>
                <a:cs typeface="Proxima Nova"/>
                <a:sym typeface="Proxima Nova"/>
              </a:rPr>
              <a:t> 0.00009012222290039062</a:t>
            </a:r>
            <a:br>
              <a:rPr lang="es" sz="1200">
                <a:latin typeface="Proxima Nova"/>
                <a:ea typeface="Proxima Nova"/>
                <a:cs typeface="Proxima Nova"/>
                <a:sym typeface="Proxima Nova"/>
              </a:rPr>
            </a:br>
            <a:r>
              <a:rPr b="1" lang="es" sz="1200">
                <a:latin typeface="Proxima Nova"/>
                <a:ea typeface="Proxima Nova"/>
                <a:cs typeface="Proxima Nova"/>
                <a:sym typeface="Proxima Nova"/>
              </a:rPr>
              <a:t>Number of Sentences:</a:t>
            </a:r>
            <a:r>
              <a:rPr lang="es" sz="1200">
                <a:latin typeface="Proxima Nova"/>
                <a:ea typeface="Proxima Nova"/>
                <a:cs typeface="Proxima Nova"/>
                <a:sym typeface="Proxima Nova"/>
              </a:rPr>
              <a:t> 1</a:t>
            </a:r>
            <a:br>
              <a:rPr lang="es" sz="1200">
                <a:latin typeface="Proxima Nova"/>
                <a:ea typeface="Proxima Nova"/>
                <a:cs typeface="Proxima Nova"/>
                <a:sym typeface="Proxima Nova"/>
              </a:rPr>
            </a:br>
            <a:r>
              <a:rPr b="1" lang="es" sz="1200">
                <a:latin typeface="Proxima Nova"/>
                <a:ea typeface="Proxima Nova"/>
                <a:cs typeface="Proxima Nova"/>
                <a:sym typeface="Proxima Nova"/>
              </a:rPr>
              <a:t>Number of Words:</a:t>
            </a:r>
            <a:r>
              <a:rPr lang="es" sz="1200">
                <a:latin typeface="Proxima Nova"/>
                <a:ea typeface="Proxima Nova"/>
                <a:cs typeface="Proxima Nova"/>
                <a:sym typeface="Proxima Nova"/>
              </a:rPr>
              <a:t> 224</a:t>
            </a:r>
            <a:br>
              <a:rPr lang="es" sz="1200">
                <a:latin typeface="Proxima Nova"/>
                <a:ea typeface="Proxima Nova"/>
                <a:cs typeface="Proxima Nova"/>
                <a:sym typeface="Proxima Nova"/>
              </a:rPr>
            </a:br>
            <a:r>
              <a:rPr b="1" lang="es" sz="1200">
                <a:latin typeface="Proxima Nova"/>
                <a:ea typeface="Proxima Nova"/>
                <a:cs typeface="Proxima Nova"/>
                <a:sym typeface="Proxima Nova"/>
              </a:rPr>
              <a:t>Unique Words:</a:t>
            </a:r>
            <a:r>
              <a:rPr lang="es" sz="1200">
                <a:latin typeface="Proxima Nova"/>
                <a:ea typeface="Proxima Nova"/>
                <a:cs typeface="Proxima Nova"/>
                <a:sym typeface="Proxima Nova"/>
              </a:rPr>
              <a:t> 122</a:t>
            </a:r>
            <a:endParaRPr sz="12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200">
                <a:latin typeface="Proxima Nova"/>
                <a:ea typeface="Proxima Nova"/>
                <a:cs typeface="Proxima Nova"/>
                <a:sym typeface="Proxima Nova"/>
              </a:rPr>
              <a:t>Essay Text:</a:t>
            </a:r>
            <a:endParaRPr b="1" sz="12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rPr lang="es" sz="1200">
                <a:latin typeface="Proxima Nova"/>
                <a:ea typeface="Proxima Nova"/>
                <a:cs typeface="Proxima Nova"/>
                <a:sym typeface="Proxima Nova"/>
              </a:rPr>
              <a:t>The Electoral College system means that voters don't vote directly for the president but for a slate of electors who then elect the president. Bradford Plumer explains that citizens of the United States aren't voting directly for the president; they vote through the Electoral College system. Changing to a popular vote system for the presidential election would allow the people of the United States to have a direct say. For instance, Richard Nixon, Jimmy Carter, and Bob Dole, along with the U.S. Chamber of Commerce and the AFL-CIO, have agreed on abolishing the Electoral College. If the election were based on the popular vote, it would make voting fairer, allowing the people's voices to be heard more clearly. The popular vote system would be more fair, as it eliminates favoritism...</a:t>
            </a:r>
            <a:endParaRPr sz="1200">
              <a:latin typeface="Proxima Nova"/>
              <a:ea typeface="Proxima Nova"/>
              <a:cs typeface="Proxima Nova"/>
              <a:sym typeface="Proxima Nov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e9105dfdca_0_1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sp>
        <p:nvSpPr>
          <p:cNvPr id="469" name="Google Shape;469;g2e9105dfdca_0_185"/>
          <p:cNvSpPr txBox="1"/>
          <p:nvPr/>
        </p:nvSpPr>
        <p:spPr>
          <a:xfrm>
            <a:off x="311700" y="1017725"/>
            <a:ext cx="85206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CNN Model, Type: Best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2</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1.9998083114624023</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0.00019168853759765625</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153</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96</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Dear State Senator, Honestly, we should keep the Electoral College. It's unfair, outdated, and irrational. Citizens in each state vote, but I don't think electors care about winning the presidential candidate they are supposed to represent. I would like to call the Electoral College a disaster. I agree with Mr. Plumer. Bradford Plumer said, "Even the best-laid defense of the Electoral College system is wrong." Faithless electors occasionally refuse to vote for their party's candidate, casting deciding votes for whomever they please. That's heartless. This is another reason I don't like the system. It doesn't care about the voters. I'm pretty sure voters would prefer a fair system...</a:t>
            </a:r>
            <a:endParaRPr sz="13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t/>
            </a:r>
            <a:endParaRPr b="1" sz="1300">
              <a:latin typeface="Proxima Nova"/>
              <a:ea typeface="Proxima Nova"/>
              <a:cs typeface="Proxima Nova"/>
              <a:sym typeface="Proxima Nov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e89edb6459_0_164"/>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Worst Predictions</a:t>
            </a:r>
            <a:endParaRPr/>
          </a:p>
        </p:txBody>
      </p:sp>
      <p:sp>
        <p:nvSpPr>
          <p:cNvPr id="475" name="Google Shape;475;g2e89edb6459_0_164"/>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76" name="Google Shape;476;g2e89edb6459_0_16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e89edb6459_0_1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Text Cleaning</a:t>
            </a:r>
            <a:endParaRPr/>
          </a:p>
        </p:txBody>
      </p:sp>
      <p:sp>
        <p:nvSpPr>
          <p:cNvPr id="95" name="Google Shape;95;g2e89edb6459_0_19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AutoNum type="arabicPeriod"/>
            </a:pPr>
            <a:r>
              <a:rPr b="1" lang="es" sz="1400">
                <a:solidFill>
                  <a:srgbClr val="000000"/>
                </a:solidFill>
              </a:rPr>
              <a:t>Removal of URLs, Mentions, and Digits</a:t>
            </a:r>
            <a:r>
              <a:rPr lang="es" sz="1400">
                <a:solidFill>
                  <a:srgbClr val="000000"/>
                </a:solidFill>
              </a:rPr>
              <a:t>: This eliminates unnecessary noise that could negatively affect data quality.</a:t>
            </a:r>
            <a:endParaRPr sz="1400">
              <a:solidFill>
                <a:srgbClr val="000000"/>
              </a:solidFil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rPr>
              <a:t>Lowercase Conversion</a:t>
            </a:r>
            <a:r>
              <a:rPr lang="es" sz="1400">
                <a:solidFill>
                  <a:srgbClr val="000000"/>
                </a:solidFill>
              </a:rPr>
              <a:t>: This helps treat words uniformly without distinguishing between uppercase and lowercase, which reduces dimensionality and improves text coherence.</a:t>
            </a:r>
            <a:endParaRPr sz="1400">
              <a:solidFill>
                <a:srgbClr val="000000"/>
              </a:solidFil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rPr>
              <a:t>Punctuation Removal</a:t>
            </a:r>
            <a:r>
              <a:rPr lang="es" sz="1400">
                <a:solidFill>
                  <a:srgbClr val="000000"/>
                </a:solidFill>
              </a:rPr>
              <a:t>: Punctuation is not always useful in NLP models, especially in bag-of-words or word embeddings models, and can be removed to simplify the text.</a:t>
            </a:r>
            <a:endParaRPr b="1" sz="1400">
              <a:solidFill>
                <a:srgbClr val="000000"/>
              </a:solidFill>
            </a:endParaRPr>
          </a:p>
        </p:txBody>
      </p:sp>
      <p:pic>
        <p:nvPicPr>
          <p:cNvPr id="96" name="Google Shape;96;g2e89edb6459_0_198"/>
          <p:cNvPicPr preferRelativeResize="0"/>
          <p:nvPr/>
        </p:nvPicPr>
        <p:blipFill>
          <a:blip r:embed="rId3">
            <a:alphaModFix/>
          </a:blip>
          <a:stretch>
            <a:fillRect/>
          </a:stretch>
        </p:blipFill>
        <p:spPr>
          <a:xfrm>
            <a:off x="5110325" y="857250"/>
            <a:ext cx="3429000" cy="3429000"/>
          </a:xfrm>
          <a:prstGeom prst="rect">
            <a:avLst/>
          </a:prstGeom>
          <a:noFill/>
          <a:ln>
            <a:noFill/>
          </a:ln>
        </p:spPr>
      </p:pic>
      <p:pic>
        <p:nvPicPr>
          <p:cNvPr id="97" name="Google Shape;97;g2e89edb6459_0_198"/>
          <p:cNvPicPr preferRelativeResize="0"/>
          <p:nvPr/>
        </p:nvPicPr>
        <p:blipFill>
          <a:blip r:embed="rId4">
            <a:alphaModFix/>
          </a:blip>
          <a:stretch>
            <a:fillRect/>
          </a:stretch>
        </p:blipFill>
        <p:spPr>
          <a:xfrm>
            <a:off x="0" y="488900"/>
            <a:ext cx="9144003" cy="416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e89edb6459_0_1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sp>
        <p:nvSpPr>
          <p:cNvPr id="482" name="Google Shape;482;g2e89edb6459_0_180"/>
          <p:cNvSpPr txBox="1"/>
          <p:nvPr/>
        </p:nvSpPr>
        <p:spPr>
          <a:xfrm>
            <a:off x="311700" y="1017725"/>
            <a:ext cx="8520600" cy="40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CNN Model, Type: Worst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3.5802927017211914</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2.5802927017211914</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245</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178</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rPr lang="es" sz="1300">
                <a:latin typeface="Proxima Nova"/>
                <a:ea typeface="Proxima Nova"/>
                <a:cs typeface="Proxima Nova"/>
                <a:sym typeface="Proxima Nova"/>
              </a:rPr>
              <a:t>Driverless cars could be helpful and seem safe. They are already used by Google and could help people with disabilities that make them unable to drive go where they need to go. First, using sensors to help navigate, developing special roads, smart roads, and test tracks built by General Motors, they built concept cars that could run on special tracks embedded with electrical cables that sent radio signals to a receiver at the front end of the car. Engineers at Berkeley tried something similar using magnets with alternating polarity that the car could read using binary code. However, this proved expensive, so they started putting sensors in the car for position estimation...</a:t>
            </a:r>
            <a:endParaRPr sz="1300">
              <a:latin typeface="Proxima Nova"/>
              <a:ea typeface="Proxima Nova"/>
              <a:cs typeface="Proxima Nova"/>
              <a:sym typeface="Proxima Nov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2e9105dfdca_0_1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sp>
        <p:nvSpPr>
          <p:cNvPr id="488" name="Google Shape;488;g2e9105dfdca_0_192"/>
          <p:cNvSpPr txBox="1"/>
          <p:nvPr/>
        </p:nvSpPr>
        <p:spPr>
          <a:xfrm>
            <a:off x="311700" y="1017725"/>
            <a:ext cx="8520600" cy="40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CNN Model, Type: Worst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6</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3.3951730728149414</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2.6048269271850586</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449</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237</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1200"/>
              </a:spcAft>
              <a:buNone/>
            </a:pPr>
            <a:r>
              <a:rPr lang="es" sz="1300">
                <a:latin typeface="Proxima Nova"/>
                <a:ea typeface="Proxima Nova"/>
                <a:cs typeface="Proxima Nova"/>
                <a:sym typeface="Proxima Nova"/>
              </a:rPr>
              <a:t>Within Nick Dalto's article "Making Mona Lisa Smile," Nick helps view the value of using technology to read one's emotional expression. Using technology to read emotional expressions of students within a classroom is beneficial. One facial expression throughout a painting helps distinguish how one felt. Technology is used for many things, including the Facial Action Coding System. By using new technology to read expressions given in Leonardo da Vinci's Renaissance painting, "Mona Lisa," Dalto helps put reasoning behind the new Facial Action Coding System. This system has promising applications throughout various fields...</a:t>
            </a:r>
            <a:endParaRPr b="1" sz="1300">
              <a:latin typeface="Proxima Nova"/>
              <a:ea typeface="Proxima Nova"/>
              <a:cs typeface="Proxima Nova"/>
              <a:sym typeface="Proxima Nov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e9105dfdca_0_13"/>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Hybrid</a:t>
            </a:r>
            <a:r>
              <a:rPr lang="es"/>
              <a:t> Model</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2e9105dfdca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Hybrid Model</a:t>
            </a:r>
            <a:endParaRPr/>
          </a:p>
        </p:txBody>
      </p:sp>
      <p:pic>
        <p:nvPicPr>
          <p:cNvPr id="499" name="Google Shape;499;g2e9105dfdca_0_17"/>
          <p:cNvPicPr preferRelativeResize="0"/>
          <p:nvPr/>
        </p:nvPicPr>
        <p:blipFill>
          <a:blip r:embed="rId3">
            <a:alphaModFix/>
          </a:blip>
          <a:stretch>
            <a:fillRect/>
          </a:stretch>
        </p:blipFill>
        <p:spPr>
          <a:xfrm>
            <a:off x="1931625" y="1318350"/>
            <a:ext cx="5280725" cy="28261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2e9105dfdca_0_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Hybrid Model</a:t>
            </a:r>
            <a:endParaRPr/>
          </a:p>
        </p:txBody>
      </p:sp>
      <p:pic>
        <p:nvPicPr>
          <p:cNvPr id="505" name="Google Shape;505;g2e9105dfdca_0_57"/>
          <p:cNvPicPr preferRelativeResize="0"/>
          <p:nvPr/>
        </p:nvPicPr>
        <p:blipFill>
          <a:blip r:embed="rId3">
            <a:alphaModFix/>
          </a:blip>
          <a:stretch>
            <a:fillRect/>
          </a:stretch>
        </p:blipFill>
        <p:spPr>
          <a:xfrm>
            <a:off x="1380325" y="1017725"/>
            <a:ext cx="6383352" cy="38209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e9105dfdca_0_1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CNN Model</a:t>
            </a:r>
            <a:endParaRPr/>
          </a:p>
        </p:txBody>
      </p:sp>
      <p:pic>
        <p:nvPicPr>
          <p:cNvPr id="511" name="Google Shape;511;g2e9105dfdca_0_138"/>
          <p:cNvPicPr preferRelativeResize="0"/>
          <p:nvPr/>
        </p:nvPicPr>
        <p:blipFill>
          <a:blip r:embed="rId3">
            <a:alphaModFix/>
          </a:blip>
          <a:stretch>
            <a:fillRect/>
          </a:stretch>
        </p:blipFill>
        <p:spPr>
          <a:xfrm>
            <a:off x="726900" y="1017722"/>
            <a:ext cx="3845101" cy="3820978"/>
          </a:xfrm>
          <a:prstGeom prst="rect">
            <a:avLst/>
          </a:prstGeom>
          <a:noFill/>
          <a:ln>
            <a:noFill/>
          </a:ln>
        </p:spPr>
      </p:pic>
      <p:pic>
        <p:nvPicPr>
          <p:cNvPr id="512" name="Google Shape;512;g2e9105dfdca_0_138"/>
          <p:cNvPicPr preferRelativeResize="0"/>
          <p:nvPr/>
        </p:nvPicPr>
        <p:blipFill>
          <a:blip r:embed="rId4">
            <a:alphaModFix/>
          </a:blip>
          <a:stretch>
            <a:fillRect/>
          </a:stretch>
        </p:blipFill>
        <p:spPr>
          <a:xfrm>
            <a:off x="4572001" y="1017725"/>
            <a:ext cx="3845097" cy="382097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2e9105dfdca_0_37"/>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Best Predictions</a:t>
            </a:r>
            <a:endParaRPr/>
          </a:p>
        </p:txBody>
      </p:sp>
      <p:sp>
        <p:nvSpPr>
          <p:cNvPr id="518" name="Google Shape;518;g2e9105dfdca_0_37"/>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19" name="Google Shape;519;g2e9105dfdca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2e9105dfdca_0_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Hybrid Model</a:t>
            </a:r>
            <a:endParaRPr/>
          </a:p>
        </p:txBody>
      </p:sp>
      <p:sp>
        <p:nvSpPr>
          <p:cNvPr id="525" name="Google Shape;525;g2e9105dfdca_0_69"/>
          <p:cNvSpPr txBox="1"/>
          <p:nvPr/>
        </p:nvSpPr>
        <p:spPr>
          <a:xfrm>
            <a:off x="311700" y="1017725"/>
            <a:ext cx="85206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Hybrid Model, Type: Best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2</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1.999540090560913</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0.00045990943908691406</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87</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55</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Seagoing cowboys had the opportunity to travel to many places, such as China and Europe. Their job was to take care of horses, cows, and mules being shipped overseas. They also benefited from the experience of traveling by sea to places like Greece and Italy. In their free time, seagoing cowboys played baseball, volleyball, table tennis, and participated in tournaments for fencing and boxing. Reading, whittling, and games helped pass the time. One disadvantage was getting seasick and dealing with difficult animals occasionally. Despite these challenges, being a seagoing cowboy offered great travel experiences and recreational activities while helping with important work.</a:t>
            </a:r>
            <a:endParaRPr sz="1300">
              <a:latin typeface="Proxima Nova"/>
              <a:ea typeface="Proxima Nova"/>
              <a:cs typeface="Proxima Nova"/>
              <a:sym typeface="Proxima Nova"/>
            </a:endParaRPr>
          </a:p>
          <a:p>
            <a:pPr indent="0" lvl="0" marL="0" rtl="0" algn="l">
              <a:spcBef>
                <a:spcPts val="1200"/>
              </a:spcBef>
              <a:spcAft>
                <a:spcPts val="0"/>
              </a:spcAft>
              <a:buNone/>
            </a:pPr>
            <a:r>
              <a:t/>
            </a:r>
            <a:endParaRPr sz="1300">
              <a:latin typeface="Proxima Nova"/>
              <a:ea typeface="Proxima Nova"/>
              <a:cs typeface="Proxima Nova"/>
              <a:sym typeface="Proxima Nov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2e9105dfdca_0_1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Hybrid Model</a:t>
            </a:r>
            <a:endParaRPr/>
          </a:p>
        </p:txBody>
      </p:sp>
      <p:sp>
        <p:nvSpPr>
          <p:cNvPr id="531" name="Google Shape;531;g2e9105dfdca_0_199"/>
          <p:cNvSpPr txBox="1"/>
          <p:nvPr/>
        </p:nvSpPr>
        <p:spPr>
          <a:xfrm>
            <a:off x="311700" y="1017725"/>
            <a:ext cx="85206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Hybrid Model, Type: Best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3</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2.9992470741271973</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0.0007529258728027344</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153</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97</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I think driverless cars have the potential to be significantly safer than manually driven cars. Many people get distracted by their phones while driving, and bad drivers make the roads unsafe. Driverless cars would lift the responsibility of passenger safety from the driver’s shoulders, potentially saving thousands of lives. Google's driverless car has driven half a million miles without a crash, even though it sometimes requires partial manual control. This is a good sign for the safety of driverless cars. Yes, people may still need to learn how to drive, but with fewer cars on the road and fewer people driving, there would be less chance of accidents. Part of the sensor system...</a:t>
            </a:r>
            <a:endParaRPr sz="1300">
              <a:latin typeface="Proxima Nova"/>
              <a:ea typeface="Proxima Nova"/>
              <a:cs typeface="Proxima Nova"/>
              <a:sym typeface="Proxima Nova"/>
            </a:endParaRPr>
          </a:p>
          <a:p>
            <a:pPr indent="0" lvl="0" marL="0" rtl="0" algn="l">
              <a:spcBef>
                <a:spcPts val="1200"/>
              </a:spcBef>
              <a:spcAft>
                <a:spcPts val="0"/>
              </a:spcAft>
              <a:buNone/>
            </a:pPr>
            <a:r>
              <a:t/>
            </a:r>
            <a:endParaRPr b="1" sz="1300">
              <a:latin typeface="Proxima Nova"/>
              <a:ea typeface="Proxima Nova"/>
              <a:cs typeface="Proxima Nova"/>
              <a:sym typeface="Proxima Nov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2e9105dfdca_0_47"/>
          <p:cNvSpPr txBox="1"/>
          <p:nvPr>
            <p:ph type="title"/>
          </p:nvPr>
        </p:nvSpPr>
        <p:spPr>
          <a:xfrm>
            <a:off x="265500" y="1375599"/>
            <a:ext cx="4045200" cy="155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s"/>
              <a:t>Worst Predictions</a:t>
            </a:r>
            <a:endParaRPr/>
          </a:p>
        </p:txBody>
      </p:sp>
      <p:sp>
        <p:nvSpPr>
          <p:cNvPr id="537" name="Google Shape;537;g2e9105dfdca_0_47"/>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38" name="Google Shape;538;g2e9105dfdca_0_4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89edb6459_0_2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Data Augmentation with Synonym Replacement</a:t>
            </a:r>
            <a:endParaRPr/>
          </a:p>
        </p:txBody>
      </p:sp>
      <p:sp>
        <p:nvSpPr>
          <p:cNvPr id="103" name="Google Shape;103;g2e89edb6459_0_206"/>
          <p:cNvSpPr txBox="1"/>
          <p:nvPr>
            <p:ph idx="1" type="body"/>
          </p:nvPr>
        </p:nvSpPr>
        <p:spPr>
          <a:xfrm>
            <a:off x="311700" y="1568800"/>
            <a:ext cx="8520600" cy="2955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s" sz="1400">
                <a:solidFill>
                  <a:srgbClr val="000000"/>
                </a:solidFill>
              </a:rPr>
              <a:t>Synonym Replacement</a:t>
            </a:r>
            <a:r>
              <a:rPr lang="es" sz="1400">
                <a:solidFill>
                  <a:srgbClr val="000000"/>
                </a:solidFill>
              </a:rPr>
              <a:t>: This data augmentation technique generates variations of the original text by replacing some words with their synonyms. This can help train more robust and generalizable models by increasing dataset diversity without changing its meaning.</a:t>
            </a:r>
            <a:endParaRPr sz="1400">
              <a:solidFill>
                <a:srgbClr val="000000"/>
              </a:solidFill>
            </a:endParaRPr>
          </a:p>
          <a:p>
            <a:pPr indent="0" lvl="0" marL="0" rtl="0" algn="l">
              <a:spcBef>
                <a:spcPts val="1200"/>
              </a:spcBef>
              <a:spcAft>
                <a:spcPts val="1200"/>
              </a:spcAft>
              <a:buNone/>
            </a:pPr>
            <a:r>
              <a:t/>
            </a:r>
            <a:endParaRPr b="1" sz="1400">
              <a:solidFill>
                <a:srgbClr val="000000"/>
              </a:solidFill>
            </a:endParaRPr>
          </a:p>
        </p:txBody>
      </p:sp>
      <p:pic>
        <p:nvPicPr>
          <p:cNvPr id="104" name="Google Shape;104;g2e89edb6459_0_206"/>
          <p:cNvPicPr preferRelativeResize="0"/>
          <p:nvPr/>
        </p:nvPicPr>
        <p:blipFill>
          <a:blip r:embed="rId3">
            <a:alphaModFix/>
          </a:blip>
          <a:stretch>
            <a:fillRect/>
          </a:stretch>
        </p:blipFill>
        <p:spPr>
          <a:xfrm>
            <a:off x="1232674" y="0"/>
            <a:ext cx="6678676"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e9105dfdca_0_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Hybrid Model</a:t>
            </a:r>
            <a:endParaRPr/>
          </a:p>
        </p:txBody>
      </p:sp>
      <p:sp>
        <p:nvSpPr>
          <p:cNvPr id="544" name="Google Shape;544;g2e9105dfdca_0_73"/>
          <p:cNvSpPr txBox="1"/>
          <p:nvPr/>
        </p:nvSpPr>
        <p:spPr>
          <a:xfrm>
            <a:off x="311700" y="1072450"/>
            <a:ext cx="85206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Hybrid Model, Type: Worst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6</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3.7446117401123047</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2.2553882598876953</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306</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216</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The author of the article focused on one thing: describing the reasons traveling to Venus is unsafe, yet completely ignoring the reasoning behind replacing unrealistic claims with more factual ones. The article states that astronomers want to explore Venus and mentions its density, often referring to it as Earth's twin, but it bypasses the subject of how the cost affects the United States as a whole. The author fails to realize how unsafe it actually is to go to Venus. Even if we talk about electronics made from silicon carbide, it doesn't change the fact that no one could survive the 800-degree weather there, and neither could a spaceship. The space carrier would melt upon entering Venus's orbit...</a:t>
            </a:r>
            <a:endParaRPr sz="1300">
              <a:latin typeface="Proxima Nova"/>
              <a:ea typeface="Proxima Nova"/>
              <a:cs typeface="Proxima Nova"/>
              <a:sym typeface="Proxima Nova"/>
            </a:endParaRPr>
          </a:p>
          <a:p>
            <a:pPr indent="0" lvl="0" marL="0" rtl="0" algn="l">
              <a:spcBef>
                <a:spcPts val="1200"/>
              </a:spcBef>
              <a:spcAft>
                <a:spcPts val="0"/>
              </a:spcAft>
              <a:buNone/>
            </a:pPr>
            <a:r>
              <a:t/>
            </a:r>
            <a:endParaRPr sz="1300">
              <a:latin typeface="Proxima Nova"/>
              <a:ea typeface="Proxima Nova"/>
              <a:cs typeface="Proxima Nova"/>
              <a:sym typeface="Proxima Nov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e9105dfdca_0_2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Evaluating the Hybrid Model</a:t>
            </a:r>
            <a:endParaRPr/>
          </a:p>
        </p:txBody>
      </p:sp>
      <p:sp>
        <p:nvSpPr>
          <p:cNvPr id="550" name="Google Shape;550;g2e9105dfdca_0_206"/>
          <p:cNvSpPr txBox="1"/>
          <p:nvPr/>
        </p:nvSpPr>
        <p:spPr>
          <a:xfrm>
            <a:off x="311700" y="1072450"/>
            <a:ext cx="85206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latin typeface="Proxima Nova"/>
                <a:ea typeface="Proxima Nova"/>
                <a:cs typeface="Proxima Nova"/>
                <a:sym typeface="Proxima Nova"/>
              </a:rPr>
              <a:t>Model: Hybrid Model, Type: Worst</a:t>
            </a:r>
            <a:endParaRPr b="1"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True Score:</a:t>
            </a:r>
            <a:r>
              <a:rPr lang="es" sz="1300">
                <a:latin typeface="Proxima Nova"/>
                <a:ea typeface="Proxima Nova"/>
                <a:cs typeface="Proxima Nova"/>
                <a:sym typeface="Proxima Nova"/>
              </a:rPr>
              <a:t> 6</a:t>
            </a:r>
            <a:br>
              <a:rPr lang="es" sz="1300">
                <a:latin typeface="Proxima Nova"/>
                <a:ea typeface="Proxima Nova"/>
                <a:cs typeface="Proxima Nova"/>
                <a:sym typeface="Proxima Nova"/>
              </a:rPr>
            </a:br>
            <a:r>
              <a:rPr b="1" lang="es" sz="1300">
                <a:latin typeface="Proxima Nova"/>
                <a:ea typeface="Proxima Nova"/>
                <a:cs typeface="Proxima Nova"/>
                <a:sym typeface="Proxima Nova"/>
              </a:rPr>
              <a:t>Predicted Score:</a:t>
            </a:r>
            <a:r>
              <a:rPr lang="es" sz="1300">
                <a:latin typeface="Proxima Nova"/>
                <a:ea typeface="Proxima Nova"/>
                <a:cs typeface="Proxima Nova"/>
                <a:sym typeface="Proxima Nova"/>
              </a:rPr>
              <a:t> 3.333540916442871</a:t>
            </a:r>
            <a:br>
              <a:rPr lang="es" sz="1300">
                <a:latin typeface="Proxima Nova"/>
                <a:ea typeface="Proxima Nova"/>
                <a:cs typeface="Proxima Nova"/>
                <a:sym typeface="Proxima Nova"/>
              </a:rPr>
            </a:br>
            <a:r>
              <a:rPr b="1" lang="es" sz="1300">
                <a:latin typeface="Proxima Nova"/>
                <a:ea typeface="Proxima Nova"/>
                <a:cs typeface="Proxima Nova"/>
                <a:sym typeface="Proxima Nova"/>
              </a:rPr>
              <a:t>Error:</a:t>
            </a:r>
            <a:r>
              <a:rPr lang="es" sz="1300">
                <a:latin typeface="Proxima Nova"/>
                <a:ea typeface="Proxima Nova"/>
                <a:cs typeface="Proxima Nova"/>
                <a:sym typeface="Proxima Nova"/>
              </a:rPr>
              <a:t> 2.666459083557129</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Sentences:</a:t>
            </a:r>
            <a:r>
              <a:rPr lang="es" sz="1300">
                <a:latin typeface="Proxima Nova"/>
                <a:ea typeface="Proxima Nova"/>
                <a:cs typeface="Proxima Nova"/>
                <a:sym typeface="Proxima Nova"/>
              </a:rPr>
              <a:t> 1</a:t>
            </a:r>
            <a:br>
              <a:rPr lang="es" sz="1300">
                <a:latin typeface="Proxima Nova"/>
                <a:ea typeface="Proxima Nova"/>
                <a:cs typeface="Proxima Nova"/>
                <a:sym typeface="Proxima Nova"/>
              </a:rPr>
            </a:br>
            <a:r>
              <a:rPr b="1" lang="es" sz="1300">
                <a:latin typeface="Proxima Nova"/>
                <a:ea typeface="Proxima Nova"/>
                <a:cs typeface="Proxima Nova"/>
                <a:sym typeface="Proxima Nova"/>
              </a:rPr>
              <a:t>Number of Words:</a:t>
            </a:r>
            <a:r>
              <a:rPr lang="es" sz="1300">
                <a:latin typeface="Proxima Nova"/>
                <a:ea typeface="Proxima Nova"/>
                <a:cs typeface="Proxima Nova"/>
                <a:sym typeface="Proxima Nova"/>
              </a:rPr>
              <a:t> 449</a:t>
            </a:r>
            <a:br>
              <a:rPr lang="es" sz="1300">
                <a:latin typeface="Proxima Nova"/>
                <a:ea typeface="Proxima Nova"/>
                <a:cs typeface="Proxima Nova"/>
                <a:sym typeface="Proxima Nova"/>
              </a:rPr>
            </a:br>
            <a:r>
              <a:rPr b="1" lang="es" sz="1300">
                <a:latin typeface="Proxima Nova"/>
                <a:ea typeface="Proxima Nova"/>
                <a:cs typeface="Proxima Nova"/>
                <a:sym typeface="Proxima Nova"/>
              </a:rPr>
              <a:t>Unique Words:</a:t>
            </a:r>
            <a:r>
              <a:rPr lang="es" sz="1300">
                <a:latin typeface="Proxima Nova"/>
                <a:ea typeface="Proxima Nova"/>
                <a:cs typeface="Proxima Nova"/>
                <a:sym typeface="Proxima Nova"/>
              </a:rPr>
              <a:t> 237</a:t>
            </a:r>
            <a:endParaRPr sz="1300">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s" sz="1300">
                <a:latin typeface="Proxima Nova"/>
                <a:ea typeface="Proxima Nova"/>
                <a:cs typeface="Proxima Nova"/>
                <a:sym typeface="Proxima Nova"/>
              </a:rPr>
              <a:t>Essay Text:</a:t>
            </a:r>
            <a:endParaRPr b="1" sz="1300">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es" sz="1300">
                <a:latin typeface="Proxima Nova"/>
                <a:ea typeface="Proxima Nova"/>
                <a:cs typeface="Proxima Nova"/>
                <a:sym typeface="Proxima Nova"/>
              </a:rPr>
              <a:t>Within Nick </a:t>
            </a:r>
            <a:r>
              <a:rPr lang="es" sz="1300">
                <a:latin typeface="Proxima Nova"/>
                <a:ea typeface="Proxima Nova"/>
                <a:cs typeface="Proxima Nova"/>
                <a:sym typeface="Proxima Nova"/>
              </a:rPr>
              <a:t>Dalton's</a:t>
            </a:r>
            <a:r>
              <a:rPr lang="es" sz="1300">
                <a:latin typeface="Proxima Nova"/>
                <a:ea typeface="Proxima Nova"/>
                <a:cs typeface="Proxima Nova"/>
                <a:sym typeface="Proxima Nova"/>
              </a:rPr>
              <a:t> article "Making Mona Lisa Smile," Nick helps readers view the value of using technology to read one's emotional expression. Using technology to read emotional expressions of students within a classroom can be beneficial. A single facial expression throughout a painting helps distinguish how one felt. Technology is used for many things, including the Facial Action Coding System. By using new technology to read expressions in Leonardo da Vinci's Renaissance painting, "Mona Lisa," Dalto helps put reasoning behind the new Facial Action Coding System. This system has promising applications across various fields...</a:t>
            </a:r>
            <a:endParaRPr sz="1300">
              <a:latin typeface="Proxima Nova"/>
              <a:ea typeface="Proxima Nova"/>
              <a:cs typeface="Proxima Nova"/>
              <a:sym typeface="Proxima Nova"/>
            </a:endParaRPr>
          </a:p>
          <a:p>
            <a:pPr indent="0" lvl="0" marL="0" rtl="0" algn="l">
              <a:spcBef>
                <a:spcPts val="1200"/>
              </a:spcBef>
              <a:spcAft>
                <a:spcPts val="0"/>
              </a:spcAft>
              <a:buNone/>
            </a:pPr>
            <a:r>
              <a:t/>
            </a:r>
            <a:endParaRPr b="1" sz="1300">
              <a:latin typeface="Proxima Nova"/>
              <a:ea typeface="Proxima Nova"/>
              <a:cs typeface="Proxima Nova"/>
              <a:sym typeface="Proxima Nov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2e89edb6459_0_72"/>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s"/>
              <a:t>Comparison between models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2e89edb6459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pic>
        <p:nvPicPr>
          <p:cNvPr id="561" name="Google Shape;561;g2e89edb6459_0_76"/>
          <p:cNvPicPr preferRelativeResize="0"/>
          <p:nvPr/>
        </p:nvPicPr>
        <p:blipFill>
          <a:blip r:embed="rId3">
            <a:alphaModFix/>
          </a:blip>
          <a:stretch>
            <a:fillRect/>
          </a:stretch>
        </p:blipFill>
        <p:spPr>
          <a:xfrm>
            <a:off x="1366375" y="1017725"/>
            <a:ext cx="6411248" cy="38209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2e89edb6459_0_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sp>
        <p:nvSpPr>
          <p:cNvPr id="567" name="Google Shape;567;g2e89edb6459_0_81"/>
          <p:cNvSpPr txBox="1"/>
          <p:nvPr/>
        </p:nvSpPr>
        <p:spPr>
          <a:xfrm>
            <a:off x="311700" y="1017725"/>
            <a:ext cx="8270700" cy="3939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120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Precision:</a:t>
            </a:r>
            <a:r>
              <a:rPr b="0" i="0" lang="es" sz="1300" u="none" cap="none" strike="noStrike">
                <a:solidFill>
                  <a:srgbClr val="000000"/>
                </a:solidFill>
                <a:latin typeface="Proxima Nova"/>
                <a:ea typeface="Proxima Nova"/>
                <a:cs typeface="Proxima Nova"/>
                <a:sym typeface="Proxima Nova"/>
              </a:rPr>
              <a:t> Measures how many predicted grades are correct. Higher precision means fewer false positives.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Recall:</a:t>
            </a:r>
            <a:r>
              <a:rPr b="0" i="0" lang="es" sz="1300" u="none" cap="none" strike="noStrike">
                <a:solidFill>
                  <a:srgbClr val="000000"/>
                </a:solidFill>
                <a:latin typeface="Proxima Nova"/>
                <a:ea typeface="Proxima Nova"/>
                <a:cs typeface="Proxima Nova"/>
                <a:sym typeface="Proxima Nova"/>
              </a:rPr>
              <a:t> Measures how many actual grades are correctly identified. Higher recall means fewer false negatives.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F1 Score:</a:t>
            </a:r>
            <a:r>
              <a:rPr b="0" i="0" lang="es" sz="1300" u="none" cap="none" strike="noStrike">
                <a:solidFill>
                  <a:srgbClr val="000000"/>
                </a:solidFill>
                <a:latin typeface="Proxima Nova"/>
                <a:ea typeface="Proxima Nova"/>
                <a:cs typeface="Proxima Nova"/>
                <a:sym typeface="Proxima Nova"/>
              </a:rPr>
              <a:t> The harmonic mean of precision and recall, balancing both metrics. Higher F1 score indicates better overall performance.</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400"/>
              </a:spcBef>
              <a:spcAft>
                <a:spcPts val="0"/>
              </a:spcAft>
              <a:buClr>
                <a:srgbClr val="000000"/>
              </a:buClr>
              <a:buSzPts val="1300"/>
              <a:buFont typeface="Arial"/>
              <a:buNone/>
            </a:pPr>
            <a:r>
              <a:rPr b="1" i="0" lang="es" sz="1300" u="none" cap="none" strike="noStrike">
                <a:solidFill>
                  <a:srgbClr val="000000"/>
                </a:solidFill>
                <a:latin typeface="Proxima Nova"/>
                <a:ea typeface="Proxima Nova"/>
                <a:cs typeface="Proxima Nova"/>
                <a:sym typeface="Proxima Nova"/>
              </a:rPr>
              <a:t>Best-Performing Model</a:t>
            </a:r>
            <a:endParaRPr b="1"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120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CNN Model:</a:t>
            </a:r>
            <a:r>
              <a:rPr b="0" i="0" lang="es" sz="1300" u="none" cap="none" strike="noStrike">
                <a:solidFill>
                  <a:srgbClr val="000000"/>
                </a:solidFill>
                <a:latin typeface="Proxima Nova"/>
                <a:ea typeface="Proxima Nova"/>
                <a:cs typeface="Proxima Nova"/>
                <a:sym typeface="Proxima Nova"/>
              </a:rPr>
              <a:t> Best in precision (0.</a:t>
            </a:r>
            <a:r>
              <a:rPr lang="es" sz="1300">
                <a:latin typeface="Proxima Nova"/>
                <a:ea typeface="Proxima Nova"/>
                <a:cs typeface="Proxima Nova"/>
                <a:sym typeface="Proxima Nova"/>
              </a:rPr>
              <a:t>64365</a:t>
            </a:r>
            <a:r>
              <a:rPr b="0" i="0" lang="es" sz="1300" u="none" cap="none" strike="noStrike">
                <a:solidFill>
                  <a:srgbClr val="000000"/>
                </a:solidFill>
                <a:latin typeface="Proxima Nova"/>
                <a:ea typeface="Proxima Nova"/>
                <a:cs typeface="Proxima Nova"/>
                <a:sym typeface="Proxima Nova"/>
              </a:rPr>
              <a:t>), recall (0.</a:t>
            </a:r>
            <a:r>
              <a:rPr lang="es" sz="1300">
                <a:latin typeface="Proxima Nova"/>
                <a:ea typeface="Proxima Nova"/>
                <a:cs typeface="Proxima Nova"/>
                <a:sym typeface="Proxima Nova"/>
              </a:rPr>
              <a:t>6238</a:t>
            </a:r>
            <a:r>
              <a:rPr b="0" i="0" lang="es" sz="1300" u="none" cap="none" strike="noStrike">
                <a:solidFill>
                  <a:srgbClr val="000000"/>
                </a:solidFill>
                <a:latin typeface="Proxima Nova"/>
                <a:ea typeface="Proxima Nova"/>
                <a:cs typeface="Proxima Nova"/>
                <a:sym typeface="Proxima Nova"/>
              </a:rPr>
              <a:t>), and F1 score (0.</a:t>
            </a:r>
            <a:r>
              <a:rPr lang="es" sz="1300">
                <a:latin typeface="Proxima Nova"/>
                <a:ea typeface="Proxima Nova"/>
                <a:cs typeface="Proxima Nova"/>
                <a:sym typeface="Proxima Nova"/>
              </a:rPr>
              <a:t>6242</a:t>
            </a:r>
            <a:r>
              <a:rPr b="0" i="0" lang="es" sz="1300" u="none" cap="none" strike="noStrike">
                <a:solidFill>
                  <a:srgbClr val="000000"/>
                </a:solidFill>
                <a:latin typeface="Proxima Nova"/>
                <a:ea typeface="Proxima Nova"/>
                <a:cs typeface="Proxima Nova"/>
                <a:sym typeface="Proxima Nova"/>
              </a:rPr>
              <a:t>). Most reliable and effective overall.</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GRU Model:</a:t>
            </a:r>
            <a:r>
              <a:rPr b="0" i="0" lang="es" sz="1300" u="none" cap="none" strike="noStrike">
                <a:solidFill>
                  <a:srgbClr val="000000"/>
                </a:solidFill>
                <a:latin typeface="Proxima Nova"/>
                <a:ea typeface="Proxima Nova"/>
                <a:cs typeface="Proxima Nova"/>
                <a:sym typeface="Proxima Nova"/>
              </a:rPr>
              <a:t> Moderate precision (0.</a:t>
            </a:r>
            <a:r>
              <a:rPr lang="es" sz="1300">
                <a:latin typeface="Proxima Nova"/>
                <a:ea typeface="Proxima Nova"/>
                <a:cs typeface="Proxima Nova"/>
                <a:sym typeface="Proxima Nova"/>
              </a:rPr>
              <a:t>6570</a:t>
            </a:r>
            <a:r>
              <a:rPr b="0" i="0" lang="es" sz="1300" u="none" cap="none" strike="noStrike">
                <a:solidFill>
                  <a:srgbClr val="000000"/>
                </a:solidFill>
                <a:latin typeface="Proxima Nova"/>
                <a:ea typeface="Proxima Nova"/>
                <a:cs typeface="Proxima Nova"/>
                <a:sym typeface="Proxima Nova"/>
              </a:rPr>
              <a:t>), recall (0.</a:t>
            </a:r>
            <a:r>
              <a:rPr lang="es" sz="1300">
                <a:latin typeface="Proxima Nova"/>
                <a:ea typeface="Proxima Nova"/>
                <a:cs typeface="Proxima Nova"/>
                <a:sym typeface="Proxima Nova"/>
              </a:rPr>
              <a:t>6508</a:t>
            </a:r>
            <a:r>
              <a:rPr b="0" i="0" lang="es" sz="1300" u="none" cap="none" strike="noStrike">
                <a:solidFill>
                  <a:srgbClr val="000000"/>
                </a:solidFill>
                <a:latin typeface="Proxima Nova"/>
                <a:ea typeface="Proxima Nova"/>
                <a:cs typeface="Proxima Nova"/>
                <a:sym typeface="Proxima Nova"/>
              </a:rPr>
              <a:t>), and F1 score (0.</a:t>
            </a:r>
            <a:r>
              <a:rPr lang="es" sz="1300">
                <a:latin typeface="Proxima Nova"/>
                <a:ea typeface="Proxima Nova"/>
                <a:cs typeface="Proxima Nova"/>
                <a:sym typeface="Proxima Nova"/>
              </a:rPr>
              <a:t>6450</a:t>
            </a:r>
            <a:r>
              <a:rPr b="0" i="0" lang="es" sz="1300" u="none" cap="none" strike="noStrike">
                <a:solidFill>
                  <a:srgbClr val="000000"/>
                </a:solidFill>
                <a:latin typeface="Proxima Nova"/>
                <a:ea typeface="Proxima Nova"/>
                <a:cs typeface="Proxima Nova"/>
                <a:sym typeface="Proxima Nova"/>
              </a:rPr>
              <a:t>). Decent but not as good as CNN.</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LSTM Model:</a:t>
            </a:r>
            <a:r>
              <a:rPr b="0" i="0" lang="es" sz="1300" u="none" cap="none" strike="noStrike">
                <a:solidFill>
                  <a:srgbClr val="000000"/>
                </a:solidFill>
                <a:latin typeface="Proxima Nova"/>
                <a:ea typeface="Proxima Nova"/>
                <a:cs typeface="Proxima Nova"/>
                <a:sym typeface="Proxima Nova"/>
              </a:rPr>
              <a:t> Lowest precision (0.</a:t>
            </a:r>
            <a:r>
              <a:rPr lang="es" sz="1300">
                <a:latin typeface="Proxima Nova"/>
                <a:ea typeface="Proxima Nova"/>
                <a:cs typeface="Proxima Nova"/>
                <a:sym typeface="Proxima Nova"/>
              </a:rPr>
              <a:t>6428</a:t>
            </a:r>
            <a:r>
              <a:rPr b="0" i="0" lang="es" sz="1300" u="none" cap="none" strike="noStrike">
                <a:solidFill>
                  <a:srgbClr val="000000"/>
                </a:solidFill>
                <a:latin typeface="Proxima Nova"/>
                <a:ea typeface="Proxima Nova"/>
                <a:cs typeface="Proxima Nova"/>
                <a:sym typeface="Proxima Nova"/>
              </a:rPr>
              <a:t>), recall (0.</a:t>
            </a:r>
            <a:r>
              <a:rPr lang="es" sz="1300">
                <a:latin typeface="Proxima Nova"/>
                <a:ea typeface="Proxima Nova"/>
                <a:cs typeface="Proxima Nova"/>
                <a:sym typeface="Proxima Nova"/>
              </a:rPr>
              <a:t>6484</a:t>
            </a:r>
            <a:r>
              <a:rPr b="0" i="0" lang="es" sz="1300" u="none" cap="none" strike="noStrike">
                <a:solidFill>
                  <a:srgbClr val="000000"/>
                </a:solidFill>
                <a:latin typeface="Proxima Nova"/>
                <a:ea typeface="Proxima Nova"/>
                <a:cs typeface="Proxima Nova"/>
                <a:sym typeface="Proxima Nova"/>
              </a:rPr>
              <a:t>), and F1 score (0.</a:t>
            </a:r>
            <a:r>
              <a:rPr lang="es" sz="1300">
                <a:latin typeface="Proxima Nova"/>
                <a:ea typeface="Proxima Nova"/>
                <a:cs typeface="Proxima Nova"/>
                <a:sym typeface="Proxima Nova"/>
              </a:rPr>
              <a:t>6283</a:t>
            </a:r>
            <a:r>
              <a:rPr b="0" i="0" lang="es" sz="1300" u="none" cap="none" strike="noStrike">
                <a:solidFill>
                  <a:srgbClr val="000000"/>
                </a:solidFill>
                <a:latin typeface="Proxima Nova"/>
                <a:ea typeface="Proxima Nova"/>
                <a:cs typeface="Proxima Nova"/>
                <a:sym typeface="Proxima Nova"/>
              </a:rPr>
              <a:t>). Least reliable and effective.</a:t>
            </a:r>
            <a:endParaRPr b="0" i="0" sz="1300" u="none" cap="none" strike="noStrike">
              <a:solidFill>
                <a:srgbClr val="000000"/>
              </a:solidFill>
              <a:latin typeface="Proxima Nova"/>
              <a:ea typeface="Proxima Nova"/>
              <a:cs typeface="Proxima Nova"/>
              <a:sym typeface="Proxima Nova"/>
            </a:endParaRPr>
          </a:p>
          <a:p>
            <a:pPr indent="-311150" lvl="0" marL="457200" rtl="0" algn="l">
              <a:lnSpc>
                <a:spcPct val="115000"/>
              </a:lnSpc>
              <a:spcBef>
                <a:spcPts val="0"/>
              </a:spcBef>
              <a:spcAft>
                <a:spcPts val="0"/>
              </a:spcAft>
              <a:buSzPts val="1300"/>
              <a:buFont typeface="Proxima Nova"/>
              <a:buChar char="●"/>
            </a:pPr>
            <a:r>
              <a:rPr b="1" lang="es" sz="1300">
                <a:latin typeface="Proxima Nova"/>
                <a:ea typeface="Proxima Nova"/>
                <a:cs typeface="Proxima Nova"/>
                <a:sym typeface="Proxima Nova"/>
              </a:rPr>
              <a:t>Hybrid Model:</a:t>
            </a:r>
            <a:r>
              <a:rPr lang="es" sz="1300">
                <a:latin typeface="Proxima Nova"/>
                <a:ea typeface="Proxima Nova"/>
                <a:cs typeface="Proxima Nova"/>
                <a:sym typeface="Proxima Nova"/>
              </a:rPr>
              <a:t> Lowest precision (0.5952), recall (0.5903), and F1 score (0.5724). Least reliable and effective.</a:t>
            </a:r>
            <a:endParaRPr b="1" i="0" sz="13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e89edb6459_0_111"/>
          <p:cNvSpPr txBox="1"/>
          <p:nvPr/>
        </p:nvSpPr>
        <p:spPr>
          <a:xfrm>
            <a:off x="311700" y="1017725"/>
            <a:ext cx="8162700" cy="3583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120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CNN Model</a:t>
            </a:r>
            <a:r>
              <a:rPr b="0" i="0" lang="es" sz="1300" u="none" cap="none" strike="noStrike">
                <a:solidFill>
                  <a:srgbClr val="000000"/>
                </a:solidFill>
                <a:latin typeface="Proxima Nova"/>
                <a:ea typeface="Proxima Nova"/>
                <a:cs typeface="Proxima Nova"/>
                <a:sym typeface="Proxima Nova"/>
              </a:rPr>
              <a:t> performs the best, correctly rating 82.</a:t>
            </a:r>
            <a:r>
              <a:rPr lang="es" sz="1300">
                <a:latin typeface="Proxima Nova"/>
                <a:ea typeface="Proxima Nova"/>
                <a:cs typeface="Proxima Nova"/>
                <a:sym typeface="Proxima Nova"/>
              </a:rPr>
              <a:t>22</a:t>
            </a:r>
            <a:r>
              <a:rPr b="0" i="0" lang="es" sz="1300" u="none" cap="none" strike="noStrike">
                <a:solidFill>
                  <a:srgbClr val="000000"/>
                </a:solidFill>
                <a:latin typeface="Proxima Nova"/>
                <a:ea typeface="Proxima Nova"/>
                <a:cs typeface="Proxima Nova"/>
                <a:sym typeface="Proxima Nova"/>
              </a:rPr>
              <a:t>% of essays.</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GRU Model</a:t>
            </a:r>
            <a:r>
              <a:rPr b="0" i="0" lang="es" sz="1300" u="none" cap="none" strike="noStrike">
                <a:solidFill>
                  <a:srgbClr val="000000"/>
                </a:solidFill>
                <a:latin typeface="Proxima Nova"/>
                <a:ea typeface="Proxima Nova"/>
                <a:cs typeface="Proxima Nova"/>
                <a:sym typeface="Proxima Nova"/>
              </a:rPr>
              <a:t> is the second best with </a:t>
            </a:r>
            <a:r>
              <a:rPr lang="es" sz="1300">
                <a:latin typeface="Proxima Nova"/>
                <a:ea typeface="Proxima Nova"/>
                <a:cs typeface="Proxima Nova"/>
                <a:sym typeface="Proxima Nova"/>
              </a:rPr>
              <a:t>92.08</a:t>
            </a:r>
            <a:r>
              <a:rPr b="0" i="0" lang="es" sz="1300" u="none" cap="none" strike="noStrike">
                <a:solidFill>
                  <a:srgbClr val="000000"/>
                </a:solidFill>
                <a:latin typeface="Proxima Nova"/>
                <a:ea typeface="Proxima Nova"/>
                <a:cs typeface="Proxima Nova"/>
                <a:sym typeface="Proxima Nova"/>
              </a:rPr>
              <a:t>%.</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15000"/>
              </a:lnSpc>
              <a:spcBef>
                <a:spcPts val="0"/>
              </a:spcBef>
              <a:spcAft>
                <a:spcPts val="0"/>
              </a:spcAft>
              <a:buClr>
                <a:srgbClr val="000000"/>
              </a:buClr>
              <a:buSzPts val="1300"/>
              <a:buFont typeface="Arial"/>
              <a:buChar char="●"/>
            </a:pPr>
            <a:r>
              <a:rPr b="1" i="0" lang="es" sz="1300" u="none" cap="none" strike="noStrike">
                <a:solidFill>
                  <a:srgbClr val="000000"/>
                </a:solidFill>
                <a:latin typeface="Proxima Nova"/>
                <a:ea typeface="Proxima Nova"/>
                <a:cs typeface="Proxima Nova"/>
                <a:sym typeface="Proxima Nova"/>
              </a:rPr>
              <a:t>LSTM Model</a:t>
            </a:r>
            <a:r>
              <a:rPr b="0" i="0" lang="es" sz="1300" u="none" cap="none" strike="noStrike">
                <a:solidFill>
                  <a:srgbClr val="000000"/>
                </a:solidFill>
                <a:latin typeface="Proxima Nova"/>
                <a:ea typeface="Proxima Nova"/>
                <a:cs typeface="Proxima Nova"/>
                <a:sym typeface="Proxima Nova"/>
              </a:rPr>
              <a:t> has the lowest percentage, correctly rating </a:t>
            </a:r>
            <a:r>
              <a:rPr lang="es" sz="1300">
                <a:latin typeface="Proxima Nova"/>
                <a:ea typeface="Proxima Nova"/>
                <a:cs typeface="Proxima Nova"/>
                <a:sym typeface="Proxima Nova"/>
              </a:rPr>
              <a:t>92</a:t>
            </a:r>
            <a:r>
              <a:rPr b="0" i="0" lang="es" sz="1300" u="none" cap="none" strike="noStrike">
                <a:solidFill>
                  <a:srgbClr val="000000"/>
                </a:solidFill>
                <a:latin typeface="Proxima Nova"/>
                <a:ea typeface="Proxima Nova"/>
                <a:cs typeface="Proxima Nova"/>
                <a:sym typeface="Proxima Nova"/>
              </a:rPr>
              <a:t>.0</a:t>
            </a:r>
            <a:r>
              <a:rPr lang="es" sz="1300">
                <a:latin typeface="Proxima Nova"/>
                <a:ea typeface="Proxima Nova"/>
                <a:cs typeface="Proxima Nova"/>
                <a:sym typeface="Proxima Nova"/>
              </a:rPr>
              <a:t>8</a:t>
            </a:r>
            <a:r>
              <a:rPr b="0" i="0" lang="es" sz="1300" u="none" cap="none" strike="noStrike">
                <a:solidFill>
                  <a:srgbClr val="000000"/>
                </a:solidFill>
                <a:latin typeface="Proxima Nova"/>
                <a:ea typeface="Proxima Nova"/>
                <a:cs typeface="Proxima Nova"/>
                <a:sym typeface="Proxima Nova"/>
              </a:rPr>
              <a:t>% of essays.</a:t>
            </a:r>
            <a:endParaRPr b="0" i="0" sz="1300" u="none" cap="none" strike="noStrike">
              <a:solidFill>
                <a:srgbClr val="000000"/>
              </a:solidFill>
              <a:latin typeface="Proxima Nova"/>
              <a:ea typeface="Proxima Nova"/>
              <a:cs typeface="Proxima Nova"/>
              <a:sym typeface="Proxima Nova"/>
            </a:endParaRPr>
          </a:p>
          <a:p>
            <a:pPr indent="-311150" lvl="0" marL="457200" rtl="0" algn="l">
              <a:lnSpc>
                <a:spcPct val="115000"/>
              </a:lnSpc>
              <a:spcBef>
                <a:spcPts val="0"/>
              </a:spcBef>
              <a:spcAft>
                <a:spcPts val="0"/>
              </a:spcAft>
              <a:buSzPts val="1300"/>
              <a:buFont typeface="Proxima Nova"/>
              <a:buChar char="●"/>
            </a:pPr>
            <a:r>
              <a:rPr b="1" lang="es" sz="1300">
                <a:latin typeface="Proxima Nova"/>
                <a:ea typeface="Proxima Nova"/>
                <a:cs typeface="Proxima Nova"/>
                <a:sym typeface="Proxima Nova"/>
              </a:rPr>
              <a:t>Hybrid Model</a:t>
            </a:r>
            <a:r>
              <a:rPr lang="es" sz="1300">
                <a:latin typeface="Proxima Nova"/>
                <a:ea typeface="Proxima Nova"/>
                <a:cs typeface="Proxima Nova"/>
                <a:sym typeface="Proxima Nova"/>
              </a:rPr>
              <a:t> has the lowest percentage, correctly rating 90.37% of essays.</a:t>
            </a:r>
            <a:endParaRPr sz="1300">
              <a:latin typeface="Proxima Nova"/>
              <a:ea typeface="Proxima Nova"/>
              <a:cs typeface="Proxima Nova"/>
              <a:sym typeface="Proxima Nova"/>
            </a:endParaRPr>
          </a:p>
          <a:p>
            <a:pPr indent="0" lvl="0" marL="0" marR="0" rtl="0" algn="l">
              <a:lnSpc>
                <a:spcPct val="115000"/>
              </a:lnSpc>
              <a:spcBef>
                <a:spcPts val="1400"/>
              </a:spcBef>
              <a:spcAft>
                <a:spcPts val="0"/>
              </a:spcAft>
              <a:buClr>
                <a:srgbClr val="000000"/>
              </a:buClr>
              <a:buSzPts val="1300"/>
              <a:buFont typeface="Arial"/>
              <a:buNone/>
            </a:pPr>
            <a:r>
              <a:rPr b="1" i="0" lang="es" sz="1300" u="none" cap="none" strike="noStrike">
                <a:solidFill>
                  <a:srgbClr val="000000"/>
                </a:solidFill>
                <a:latin typeface="Proxima Nova"/>
                <a:ea typeface="Proxima Nova"/>
                <a:cs typeface="Proxima Nova"/>
                <a:sym typeface="Proxima Nova"/>
              </a:rPr>
              <a:t>Best-Performing Model</a:t>
            </a:r>
            <a:endParaRPr b="0" i="0" sz="13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rgbClr val="000000"/>
              </a:buClr>
              <a:buSzPts val="1300"/>
              <a:buFont typeface="Arial"/>
              <a:buNone/>
            </a:pPr>
            <a:r>
              <a:rPr b="0" i="0" lang="es" sz="1300" u="none" cap="none" strike="noStrike">
                <a:solidFill>
                  <a:srgbClr val="000000"/>
                </a:solidFill>
                <a:latin typeface="Proxima Nova"/>
                <a:ea typeface="Proxima Nova"/>
                <a:cs typeface="Proxima Nova"/>
                <a:sym typeface="Proxima Nova"/>
              </a:rPr>
              <a:t>The </a:t>
            </a:r>
            <a:r>
              <a:rPr b="1" lang="es" sz="1300">
                <a:latin typeface="Proxima Nova"/>
                <a:ea typeface="Proxima Nova"/>
                <a:cs typeface="Proxima Nova"/>
                <a:sym typeface="Proxima Nova"/>
              </a:rPr>
              <a:t>GRU </a:t>
            </a:r>
            <a:r>
              <a:rPr b="1" i="0" lang="es" sz="1300" u="none" cap="none" strike="noStrike">
                <a:solidFill>
                  <a:srgbClr val="000000"/>
                </a:solidFill>
                <a:latin typeface="Proxima Nova"/>
                <a:ea typeface="Proxima Nova"/>
                <a:cs typeface="Proxima Nova"/>
                <a:sym typeface="Proxima Nova"/>
              </a:rPr>
              <a:t>model</a:t>
            </a:r>
            <a:r>
              <a:rPr b="0" i="0" lang="es" sz="1300" u="none" cap="none" strike="noStrike">
                <a:solidFill>
                  <a:srgbClr val="000000"/>
                </a:solidFill>
                <a:latin typeface="Proxima Nova"/>
                <a:ea typeface="Proxima Nova"/>
                <a:cs typeface="Proxima Nova"/>
                <a:sym typeface="Proxima Nova"/>
              </a:rPr>
              <a:t> has the highest percentage of correctly rated essays, indicating it is the most accurate in terms of classification among the three models.</a:t>
            </a:r>
            <a:endParaRPr b="0" i="0" sz="1300" u="none" cap="none" strike="noStrike">
              <a:solidFill>
                <a:srgbClr val="000000"/>
              </a:solidFill>
              <a:latin typeface="Proxima Nova"/>
              <a:ea typeface="Proxima Nova"/>
              <a:cs typeface="Proxima Nova"/>
              <a:sym typeface="Proxima Nova"/>
            </a:endParaRPr>
          </a:p>
          <a:p>
            <a:pPr indent="0" lvl="0" marL="0" rtl="0" algn="l">
              <a:lnSpc>
                <a:spcPct val="115000"/>
              </a:lnSpc>
              <a:spcBef>
                <a:spcPts val="1400"/>
              </a:spcBef>
              <a:spcAft>
                <a:spcPts val="0"/>
              </a:spcAft>
              <a:buClr>
                <a:srgbClr val="000000"/>
              </a:buClr>
              <a:buSzPts val="1300"/>
              <a:buFont typeface="Arial"/>
              <a:buNone/>
            </a:pPr>
            <a:r>
              <a:rPr b="1" lang="es" sz="1300">
                <a:latin typeface="Proxima Nova"/>
                <a:ea typeface="Proxima Nova"/>
                <a:cs typeface="Proxima Nova"/>
                <a:sym typeface="Proxima Nova"/>
              </a:rPr>
              <a:t>Best Model</a:t>
            </a:r>
            <a:endParaRPr sz="1300">
              <a:latin typeface="Proxima Nova"/>
              <a:ea typeface="Proxima Nova"/>
              <a:cs typeface="Proxima Nova"/>
              <a:sym typeface="Proxima Nova"/>
            </a:endParaRPr>
          </a:p>
          <a:p>
            <a:pPr indent="0" lvl="0" marL="0" rtl="0" algn="l">
              <a:lnSpc>
                <a:spcPct val="115000"/>
              </a:lnSpc>
              <a:spcBef>
                <a:spcPts val="1200"/>
              </a:spcBef>
              <a:spcAft>
                <a:spcPts val="1200"/>
              </a:spcAft>
              <a:buClr>
                <a:srgbClr val="000000"/>
              </a:buClr>
              <a:buSzPts val="1300"/>
              <a:buFont typeface="Arial"/>
              <a:buNone/>
            </a:pPr>
            <a:r>
              <a:rPr lang="es" sz="1300">
                <a:latin typeface="Proxima Nova"/>
                <a:ea typeface="Proxima Nova"/>
                <a:cs typeface="Proxima Nova"/>
                <a:sym typeface="Proxima Nova"/>
              </a:rPr>
              <a:t>The </a:t>
            </a:r>
            <a:r>
              <a:rPr b="1" lang="es" sz="1300">
                <a:latin typeface="Proxima Nova"/>
                <a:ea typeface="Proxima Nova"/>
                <a:cs typeface="Proxima Nova"/>
                <a:sym typeface="Proxima Nova"/>
              </a:rPr>
              <a:t>CNN model</a:t>
            </a:r>
            <a:r>
              <a:rPr lang="es" sz="1300">
                <a:latin typeface="Proxima Nova"/>
                <a:ea typeface="Proxima Nova"/>
                <a:cs typeface="Proxima Nova"/>
                <a:sym typeface="Proxima Nova"/>
              </a:rPr>
              <a:t> has the best result in all the metrics, with the </a:t>
            </a:r>
            <a:r>
              <a:rPr b="1" lang="es" sz="1300">
                <a:latin typeface="Proxima Nova"/>
                <a:ea typeface="Proxima Nova"/>
                <a:cs typeface="Proxima Nova"/>
                <a:sym typeface="Proxima Nova"/>
              </a:rPr>
              <a:t>GRU model </a:t>
            </a:r>
            <a:r>
              <a:rPr lang="es" sz="1300">
                <a:latin typeface="Proxima Nova"/>
                <a:ea typeface="Proxima Nova"/>
                <a:cs typeface="Proxima Nova"/>
                <a:sym typeface="Proxima Nova"/>
              </a:rPr>
              <a:t>been really near and has the best performance. But I’ll say that the </a:t>
            </a:r>
            <a:r>
              <a:rPr b="1" lang="es" sz="1300">
                <a:latin typeface="Proxima Nova"/>
                <a:ea typeface="Proxima Nova"/>
                <a:cs typeface="Proxima Nova"/>
                <a:sym typeface="Proxima Nova"/>
              </a:rPr>
              <a:t>CNN model </a:t>
            </a:r>
            <a:r>
              <a:rPr lang="es" sz="1300">
                <a:latin typeface="Proxima Nova"/>
                <a:ea typeface="Proxima Nova"/>
                <a:cs typeface="Proxima Nova"/>
                <a:sym typeface="Proxima Nova"/>
              </a:rPr>
              <a:t>is the best model because it has almost the same performance than the </a:t>
            </a:r>
            <a:r>
              <a:rPr b="1" lang="es" sz="1300">
                <a:latin typeface="Proxima Nova"/>
                <a:ea typeface="Proxima Nova"/>
                <a:cs typeface="Proxima Nova"/>
                <a:sym typeface="Proxima Nova"/>
              </a:rPr>
              <a:t>GRU model</a:t>
            </a:r>
            <a:r>
              <a:rPr lang="es" sz="1300">
                <a:latin typeface="Proxima Nova"/>
                <a:ea typeface="Proxima Nova"/>
                <a:cs typeface="Proxima Nova"/>
                <a:sym typeface="Proxima Nova"/>
              </a:rPr>
              <a:t>, but the best texts of </a:t>
            </a:r>
            <a:r>
              <a:rPr b="1" lang="es" sz="1300">
                <a:latin typeface="Proxima Nova"/>
                <a:ea typeface="Proxima Nova"/>
                <a:cs typeface="Proxima Nova"/>
                <a:sym typeface="Proxima Nova"/>
              </a:rPr>
              <a:t>CNN model</a:t>
            </a:r>
            <a:r>
              <a:rPr lang="es" sz="1300">
                <a:latin typeface="Proxima Nova"/>
                <a:ea typeface="Proxima Nova"/>
                <a:cs typeface="Proxima Nova"/>
                <a:sym typeface="Proxima Nova"/>
              </a:rPr>
              <a:t> have more phrases, more words and more unique words, making it capable of more complex texts with a very good performance.</a:t>
            </a:r>
            <a:endParaRPr sz="1300">
              <a:latin typeface="Proxima Nova"/>
              <a:ea typeface="Proxima Nova"/>
              <a:cs typeface="Proxima Nova"/>
              <a:sym typeface="Proxima Nova"/>
            </a:endParaRPr>
          </a:p>
        </p:txBody>
      </p:sp>
      <p:sp>
        <p:nvSpPr>
          <p:cNvPr id="573" name="Google Shape;573;g2e89edb6459_0_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2e89edb6459_0_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Comparison between the models</a:t>
            </a:r>
            <a:endParaRPr/>
          </a:p>
        </p:txBody>
      </p:sp>
      <p:pic>
        <p:nvPicPr>
          <p:cNvPr id="579" name="Google Shape;579;g2e89edb6459_0_86"/>
          <p:cNvPicPr preferRelativeResize="0"/>
          <p:nvPr/>
        </p:nvPicPr>
        <p:blipFill rotWithShape="1">
          <a:blip r:embed="rId3">
            <a:alphaModFix/>
          </a:blip>
          <a:srcRect b="0" l="0" r="0" t="2315"/>
          <a:stretch/>
        </p:blipFill>
        <p:spPr>
          <a:xfrm>
            <a:off x="1433125" y="1106300"/>
            <a:ext cx="6277751" cy="3732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e89edb6459_0_2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Dataset Balancing</a:t>
            </a:r>
            <a:endParaRPr/>
          </a:p>
        </p:txBody>
      </p:sp>
      <p:sp>
        <p:nvSpPr>
          <p:cNvPr id="110" name="Google Shape;110;g2e89edb6459_0_2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1400">
                <a:solidFill>
                  <a:srgbClr val="000000"/>
                </a:solidFill>
              </a:rPr>
              <a:t>Minority Class Upsampling</a:t>
            </a:r>
            <a:r>
              <a:rPr lang="es" sz="1400">
                <a:solidFill>
                  <a:srgbClr val="000000"/>
                </a:solidFill>
              </a:rPr>
              <a:t>: Balancing the dataset by increasing samples of the minority class helps prevent model bias towards the majority class. This is crucial in imbalanced classification problems to ensure the model learns to recognize and adequately handle all classes.</a:t>
            </a:r>
            <a:endParaRPr sz="1400">
              <a:solidFill>
                <a:srgbClr val="000000"/>
              </a:solidFill>
            </a:endParaRPr>
          </a:p>
          <a:p>
            <a:pPr indent="0" lvl="0" marL="0" rtl="0" algn="l">
              <a:spcBef>
                <a:spcPts val="1200"/>
              </a:spcBef>
              <a:spcAft>
                <a:spcPts val="0"/>
              </a:spcAft>
              <a:buNone/>
            </a:pPr>
            <a:r>
              <a:t/>
            </a:r>
            <a:endParaRPr sz="1400"/>
          </a:p>
        </p:txBody>
      </p:sp>
      <p:pic>
        <p:nvPicPr>
          <p:cNvPr id="111" name="Google Shape;111;g2e89edb6459_0_214"/>
          <p:cNvPicPr preferRelativeResize="0"/>
          <p:nvPr/>
        </p:nvPicPr>
        <p:blipFill rotWithShape="1">
          <a:blip r:embed="rId3">
            <a:alphaModFix/>
          </a:blip>
          <a:srcRect b="0" l="0" r="0" t="15095"/>
          <a:stretch/>
        </p:blipFill>
        <p:spPr>
          <a:xfrm>
            <a:off x="4572000" y="1689720"/>
            <a:ext cx="4260300" cy="2341918"/>
          </a:xfrm>
          <a:prstGeom prst="rect">
            <a:avLst/>
          </a:prstGeom>
          <a:noFill/>
          <a:ln>
            <a:noFill/>
          </a:ln>
        </p:spPr>
      </p:pic>
      <p:pic>
        <p:nvPicPr>
          <p:cNvPr id="112" name="Google Shape;112;g2e89edb6459_0_214"/>
          <p:cNvPicPr preferRelativeResize="0"/>
          <p:nvPr/>
        </p:nvPicPr>
        <p:blipFill>
          <a:blip r:embed="rId4">
            <a:alphaModFix/>
          </a:blip>
          <a:stretch>
            <a:fillRect/>
          </a:stretch>
        </p:blipFill>
        <p:spPr>
          <a:xfrm>
            <a:off x="0" y="827456"/>
            <a:ext cx="9144002" cy="34885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