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3" r:id="rId10"/>
    <p:sldId id="264" r:id="rId11"/>
    <p:sldId id="266" r:id="rId1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AFB18C-6873-4BA9-B0EE-36E2AA86C103}" v="2" dt="2023-01-16T01:01:15.4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vier Lopez" userId="e4db515b9c5a22f0" providerId="LiveId" clId="{32AFB18C-6873-4BA9-B0EE-36E2AA86C103}"/>
    <pc:docChg chg="undo custSel addSld modSld">
      <pc:chgData name="Javier Lopez" userId="e4db515b9c5a22f0" providerId="LiveId" clId="{32AFB18C-6873-4BA9-B0EE-36E2AA86C103}" dt="2023-01-16T01:01:39.909" v="807" actId="1076"/>
      <pc:docMkLst>
        <pc:docMk/>
      </pc:docMkLst>
      <pc:sldChg chg="addSp delSp modSp mod">
        <pc:chgData name="Javier Lopez" userId="e4db515b9c5a22f0" providerId="LiveId" clId="{32AFB18C-6873-4BA9-B0EE-36E2AA86C103}" dt="2023-01-16T00:48:17.787" v="86" actId="20577"/>
        <pc:sldMkLst>
          <pc:docMk/>
          <pc:sldMk cId="3276368754" sldId="263"/>
        </pc:sldMkLst>
        <pc:spChg chg="mod">
          <ac:chgData name="Javier Lopez" userId="e4db515b9c5a22f0" providerId="LiveId" clId="{32AFB18C-6873-4BA9-B0EE-36E2AA86C103}" dt="2023-01-16T00:48:17.787" v="86" actId="20577"/>
          <ac:spMkLst>
            <pc:docMk/>
            <pc:sldMk cId="3276368754" sldId="263"/>
            <ac:spMk id="6" creationId="{DD8467D8-811C-DE1A-C928-D9FA0E980B79}"/>
          </ac:spMkLst>
        </pc:spChg>
        <pc:picChg chg="del">
          <ac:chgData name="Javier Lopez" userId="e4db515b9c5a22f0" providerId="LiveId" clId="{32AFB18C-6873-4BA9-B0EE-36E2AA86C103}" dt="2023-01-16T00:37:33.585" v="0" actId="478"/>
          <ac:picMkLst>
            <pc:docMk/>
            <pc:sldMk cId="3276368754" sldId="263"/>
            <ac:picMk id="7" creationId="{471A7C3E-F53B-BB34-5B64-2B9AC48A8415}"/>
          </ac:picMkLst>
        </pc:picChg>
        <pc:picChg chg="add mod ord">
          <ac:chgData name="Javier Lopez" userId="e4db515b9c5a22f0" providerId="LiveId" clId="{32AFB18C-6873-4BA9-B0EE-36E2AA86C103}" dt="2023-01-16T00:37:40.828" v="17" actId="1036"/>
          <ac:picMkLst>
            <pc:docMk/>
            <pc:sldMk cId="3276368754" sldId="263"/>
            <ac:picMk id="9" creationId="{D6268BC2-B926-8D76-CF89-864595172AFF}"/>
          </ac:picMkLst>
        </pc:picChg>
      </pc:sldChg>
      <pc:sldChg chg="addSp modSp mod">
        <pc:chgData name="Javier Lopez" userId="e4db515b9c5a22f0" providerId="LiveId" clId="{32AFB18C-6873-4BA9-B0EE-36E2AA86C103}" dt="2023-01-16T00:51:26.699" v="101" actId="20577"/>
        <pc:sldMkLst>
          <pc:docMk/>
          <pc:sldMk cId="1651406020" sldId="264"/>
        </pc:sldMkLst>
        <pc:spChg chg="mod">
          <ac:chgData name="Javier Lopez" userId="e4db515b9c5a22f0" providerId="LiveId" clId="{32AFB18C-6873-4BA9-B0EE-36E2AA86C103}" dt="2023-01-16T00:51:26.699" v="101" actId="20577"/>
          <ac:spMkLst>
            <pc:docMk/>
            <pc:sldMk cId="1651406020" sldId="264"/>
            <ac:spMk id="6" creationId="{DD8467D8-811C-DE1A-C928-D9FA0E980B79}"/>
          </ac:spMkLst>
        </pc:spChg>
        <pc:picChg chg="add mod">
          <ac:chgData name="Javier Lopez" userId="e4db515b9c5a22f0" providerId="LiveId" clId="{32AFB18C-6873-4BA9-B0EE-36E2AA86C103}" dt="2023-01-16T00:49:06.371" v="91" actId="1076"/>
          <ac:picMkLst>
            <pc:docMk/>
            <pc:sldMk cId="1651406020" sldId="264"/>
            <ac:picMk id="4" creationId="{73F52499-FE19-FAB1-6E03-B8DC535D65F8}"/>
          </ac:picMkLst>
        </pc:picChg>
      </pc:sldChg>
      <pc:sldChg chg="addSp delSp modSp add mod">
        <pc:chgData name="Javier Lopez" userId="e4db515b9c5a22f0" providerId="LiveId" clId="{32AFB18C-6873-4BA9-B0EE-36E2AA86C103}" dt="2023-01-16T01:01:39.909" v="807" actId="1076"/>
        <pc:sldMkLst>
          <pc:docMk/>
          <pc:sldMk cId="1798003000" sldId="266"/>
        </pc:sldMkLst>
        <pc:spChg chg="mod">
          <ac:chgData name="Javier Lopez" userId="e4db515b9c5a22f0" providerId="LiveId" clId="{32AFB18C-6873-4BA9-B0EE-36E2AA86C103}" dt="2023-01-16T01:00:02.066" v="686" actId="20577"/>
          <ac:spMkLst>
            <pc:docMk/>
            <pc:sldMk cId="1798003000" sldId="266"/>
            <ac:spMk id="2" creationId="{8C2B31CA-2C81-EB8A-4B64-F721E78B1D8F}"/>
          </ac:spMkLst>
        </pc:spChg>
        <pc:spChg chg="add mod">
          <ac:chgData name="Javier Lopez" userId="e4db515b9c5a22f0" providerId="LiveId" clId="{32AFB18C-6873-4BA9-B0EE-36E2AA86C103}" dt="2023-01-16T01:01:39.909" v="807" actId="1076"/>
          <ac:spMkLst>
            <pc:docMk/>
            <pc:sldMk cId="1798003000" sldId="266"/>
            <ac:spMk id="3" creationId="{AFE33D21-E11A-6FD7-9B13-D71D7A622D5C}"/>
          </ac:spMkLst>
        </pc:spChg>
        <pc:spChg chg="add del mod">
          <ac:chgData name="Javier Lopez" userId="e4db515b9c5a22f0" providerId="LiveId" clId="{32AFB18C-6873-4BA9-B0EE-36E2AA86C103}" dt="2023-01-16T01:01:08.699" v="756" actId="20577"/>
          <ac:spMkLst>
            <pc:docMk/>
            <pc:sldMk cId="1798003000" sldId="266"/>
            <ac:spMk id="6" creationId="{DD8467D8-811C-DE1A-C928-D9FA0E980B79}"/>
          </ac:spMkLst>
        </pc:spChg>
        <pc:picChg chg="del">
          <ac:chgData name="Javier Lopez" userId="e4db515b9c5a22f0" providerId="LiveId" clId="{32AFB18C-6873-4BA9-B0EE-36E2AA86C103}" dt="2023-01-16T00:53:16.245" v="144" actId="478"/>
          <ac:picMkLst>
            <pc:docMk/>
            <pc:sldMk cId="1798003000" sldId="266"/>
            <ac:picMk id="4" creationId="{73F52499-FE19-FAB1-6E03-B8DC535D65F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914050-0192-E0B3-30C0-F23A0CEFC2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A0E982D-743F-D69E-5260-AA036C3761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19B46B5-6985-001D-917C-D0250C4E7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9DDF3-6622-4812-893D-07C241A6A365}" type="datetimeFigureOut">
              <a:rPr lang="es-ES" smtClean="0"/>
              <a:t>15/01/2023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9C27EDF-CF5F-32AD-4393-69899BA43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0E38B18-AC6E-1A66-04BB-FE1089F41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A1D63-8BEA-4430-8A73-01B733E2ECA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96936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C9FF51-763A-704A-26A2-ED5758E20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EBE4D37-9C27-D98A-FD6E-28E321967C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B2135CC-04F2-8759-9467-664B448DF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9DDF3-6622-4812-893D-07C241A6A365}" type="datetimeFigureOut">
              <a:rPr lang="es-ES" smtClean="0"/>
              <a:t>15/01/2023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711CFEA-E33A-273F-06FF-9247FC115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F62491F-8310-2AEB-D687-2A5D0171D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A1D63-8BEA-4430-8A73-01B733E2ECA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94042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D5CF8E5-FAB1-44F2-3EA4-A6ED18B654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5DAFFBA-A476-D0C1-486B-14ADB47FD3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D2F0BA1-B113-62B7-9C21-6DF0BDA40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9DDF3-6622-4812-893D-07C241A6A365}" type="datetimeFigureOut">
              <a:rPr lang="es-ES" smtClean="0"/>
              <a:t>15/01/2023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1303C34-952E-54DB-EC73-E1EFA4913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09BDF2C-F15E-4E36-E755-5DCB19A8D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A1D63-8BEA-4430-8A73-01B733E2ECA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52903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3B2236-98F8-3193-94D1-8178DBF27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AB96A97-54AD-F1C9-1E83-5770C1605B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A397952-9EC2-654D-C800-897DC7AF6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9DDF3-6622-4812-893D-07C241A6A365}" type="datetimeFigureOut">
              <a:rPr lang="es-ES" smtClean="0"/>
              <a:t>15/01/2023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7EBFD33-EB46-E133-15FF-02BC125F7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FC8DF0F-7900-8F10-05E7-55CC96EAC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A1D63-8BEA-4430-8A73-01B733E2ECA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7800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269FC1-D38C-446E-A859-619A323D5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92E1B0B-201B-E720-BC0C-ADE9116ED5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55773A7-FEBB-740F-DDB4-93C7A88A7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9DDF3-6622-4812-893D-07C241A6A365}" type="datetimeFigureOut">
              <a:rPr lang="es-ES" smtClean="0"/>
              <a:t>15/01/2023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00D7BDC-0A0A-24B1-B316-62AD4637D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31A6B66-A4E3-7857-70FA-686F790DE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A1D63-8BEA-4430-8A73-01B733E2ECA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4638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8F4434-B070-DA75-E6BB-B6240C5DA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9CE854A-3E06-DF65-0C8B-D0F6904401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29C3B92-CE3B-62F6-1897-F19EF486E4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30FB795-EB15-8D5E-2414-7DC77DA41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9DDF3-6622-4812-893D-07C241A6A365}" type="datetimeFigureOut">
              <a:rPr lang="es-ES" smtClean="0"/>
              <a:t>15/01/2023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E5DC2D3-5B91-C950-424A-91CADFC1C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2B88024-3003-81B9-375E-E7C9CCC1F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A1D63-8BEA-4430-8A73-01B733E2ECA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71404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CE30AF-4D51-E8AA-054E-6D3F36CE0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7EC6A6B-B2F2-DB50-2E4A-C4B5A86665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74D0375-586D-F428-57F0-92C5E43091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0F27F33-A8FF-0659-A9CF-FE014A86D5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2B672B2-0D20-710F-02FE-3C5F8621FA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7FCC257-35A7-E51D-1BE7-3AAEE0117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9DDF3-6622-4812-893D-07C241A6A365}" type="datetimeFigureOut">
              <a:rPr lang="es-ES" smtClean="0"/>
              <a:t>15/01/2023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075C238-66AE-6565-0F12-2C073C785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96A7CCE-4DAB-64AB-1DCA-28743B28E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A1D63-8BEA-4430-8A73-01B733E2ECA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88115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752B73-45A6-A83C-567E-77D2601B3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5B9EF5E-9FFF-BA34-453C-34C75A7DA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9DDF3-6622-4812-893D-07C241A6A365}" type="datetimeFigureOut">
              <a:rPr lang="es-ES" smtClean="0"/>
              <a:t>15/01/2023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DAAA744-6C4E-7DEF-0149-E9C94D817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22F5A66-8017-FBEB-E22D-397AE67D8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A1D63-8BEA-4430-8A73-01B733E2ECA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23858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58768B6-3220-60DA-3E91-EFF98E07E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9DDF3-6622-4812-893D-07C241A6A365}" type="datetimeFigureOut">
              <a:rPr lang="es-ES" smtClean="0"/>
              <a:t>15/01/2023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3FD01FD-55ED-13F9-2462-FDC2CD859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17BA1D9-6EE9-6A59-A2C4-6D54941DF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A1D63-8BEA-4430-8A73-01B733E2ECA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2965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559CA6-B265-220B-5F67-523C064FA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7F24BC1-65C0-BD06-52E2-8D73A9AF12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AEEBEDE-B110-53BD-DBC4-22A505B302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6C450E8-2F27-3779-3205-614D1EC9E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9DDF3-6622-4812-893D-07C241A6A365}" type="datetimeFigureOut">
              <a:rPr lang="es-ES" smtClean="0"/>
              <a:t>15/01/2023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DA92BEB-A80E-B065-C23A-09746F8CB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BA29A7A-ADF1-BDDE-D0E4-6576B2768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A1D63-8BEA-4430-8A73-01B733E2ECA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92809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7E8B3A-4B7A-3AD2-4449-D2F83935D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AB8891F-4625-F59F-84B1-6BBBCF5363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3FC8E34-7F8E-E7CD-95E1-243EBFA52A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F719BE9-C996-19A7-4DDF-A8CEDCB5F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9DDF3-6622-4812-893D-07C241A6A365}" type="datetimeFigureOut">
              <a:rPr lang="es-ES" smtClean="0"/>
              <a:t>15/01/2023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FD1EBCB-6215-9B47-2DE3-FAADCDFAA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0637836-B6A6-B02B-5472-2E064F378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A1D63-8BEA-4430-8A73-01B733E2ECA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96401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0629847-0D5D-B107-75F2-36D236196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6427DBC-8B7B-01CC-2FE3-2CB4D162E3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7B26025-A35C-BC24-0204-EF0988B7BC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29DDF3-6622-4812-893D-07C241A6A365}" type="datetimeFigureOut">
              <a:rPr lang="es-ES" smtClean="0"/>
              <a:t>15/01/2023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428EE6A-4134-5695-7910-49B07EBE95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82BBB56-3D1F-AF8C-46B3-4702D41FB0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AA1D63-8BEA-4430-8A73-01B733E2ECA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32450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88814E06-EE9E-249F-8A1A-5A838DDF1D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450" y="933450"/>
            <a:ext cx="7620000" cy="4857750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F14AA7C3-8722-E187-6E23-3F35702C316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361742" y="2660035"/>
            <a:ext cx="1864340" cy="186434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14E07C4-B534-9CB9-29FC-E45A6F7CE3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2450" y="769937"/>
            <a:ext cx="10972800" cy="3297237"/>
          </a:xfrm>
        </p:spPr>
        <p:txBody>
          <a:bodyPr/>
          <a:lstStyle/>
          <a:p>
            <a:r>
              <a:rPr lang="es-ES" b="1" dirty="0"/>
              <a:t>EDA</a:t>
            </a:r>
            <a:r>
              <a:rPr lang="es-ES" b="1" dirty="0">
                <a:sym typeface="Wingdings" panose="05000000000000000000" pitchFamily="2" charset="2"/>
              </a:rPr>
              <a:t>          </a:t>
            </a:r>
            <a:r>
              <a:rPr lang="es-ES" b="1" dirty="0"/>
              <a:t>Precio del vuelo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42EFD75-D7F9-179F-537F-D062FE46D6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4368" y="6158626"/>
            <a:ext cx="5166049" cy="559415"/>
          </a:xfrm>
        </p:spPr>
        <p:txBody>
          <a:bodyPr/>
          <a:lstStyle/>
          <a:p>
            <a:pPr algn="l"/>
            <a:r>
              <a:rPr lang="es-ES" dirty="0" err="1"/>
              <a:t>Bootcamp</a:t>
            </a:r>
            <a:r>
              <a:rPr lang="es-ES" dirty="0"/>
              <a:t> </a:t>
            </a:r>
            <a:r>
              <a:rPr lang="es-ES" b="0" i="0" dirty="0">
                <a:effectLst/>
                <a:latin typeface="Google Sans"/>
              </a:rPr>
              <a:t>Nov2022 - Data </a:t>
            </a:r>
            <a:r>
              <a:rPr lang="es-ES" b="0" i="0" dirty="0" err="1">
                <a:effectLst/>
                <a:latin typeface="Google Sans"/>
              </a:rPr>
              <a:t>Science</a:t>
            </a:r>
            <a:r>
              <a:rPr lang="es-ES" b="0" i="0" dirty="0">
                <a:effectLst/>
                <a:latin typeface="Google Sans"/>
              </a:rPr>
              <a:t> - FT</a:t>
            </a:r>
          </a:p>
          <a:p>
            <a:pPr algn="l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922859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2B31CA-2C81-EB8A-4B64-F721E78B1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b="1" dirty="0"/>
              <a:t>¿Cómo varía el precio del billete entre la clase Turista y la Business?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D8467D8-811C-DE1A-C928-D9FA0E980B79}"/>
              </a:ext>
            </a:extLst>
          </p:cNvPr>
          <p:cNvSpPr txBox="1"/>
          <p:nvPr/>
        </p:nvSpPr>
        <p:spPr>
          <a:xfrm>
            <a:off x="342900" y="6032342"/>
            <a:ext cx="110109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El gráfico muestra que la clase </a:t>
            </a:r>
            <a:r>
              <a:rPr lang="es-ES" dirty="0" err="1"/>
              <a:t>Businnes</a:t>
            </a:r>
            <a:r>
              <a:rPr lang="es-ES" dirty="0"/>
              <a:t> es casi 7 veces más cara que la </a:t>
            </a:r>
            <a:r>
              <a:rPr lang="es-ES" dirty="0" err="1"/>
              <a:t>Economy</a:t>
            </a:r>
            <a:r>
              <a:rPr lang="es-ES" dirty="0"/>
              <a:t> 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3F52499-FE19-FAB1-6E03-B8DC535D65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0233" y="1600705"/>
            <a:ext cx="8142223" cy="4431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4060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2B31CA-2C81-EB8A-4B64-F721E78B1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b="1" dirty="0"/>
              <a:t>Consejos para viajar barato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D8467D8-811C-DE1A-C928-D9FA0E980B79}"/>
              </a:ext>
            </a:extLst>
          </p:cNvPr>
          <p:cNvSpPr txBox="1"/>
          <p:nvPr/>
        </p:nvSpPr>
        <p:spPr>
          <a:xfrm>
            <a:off x="1443911" y="2122815"/>
            <a:ext cx="756946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dirty="0"/>
              <a:t>Lo primero y más importante… cuanta mayor anticipación mejor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dirty="0"/>
              <a:t>Si te compensa, vieja de salida o llegada a última hora de la noche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dirty="0"/>
              <a:t>La combinación de aeropuerto de salida y llegada también es una variable a considerar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dirty="0"/>
              <a:t>Y sí viejas en Business…. No te hacen falta consejos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dirty="0"/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AFE33D21-E11A-6FD7-9B13-D71D7A622D5C}"/>
              </a:ext>
            </a:extLst>
          </p:cNvPr>
          <p:cNvSpPr txBox="1">
            <a:spLocks/>
          </p:cNvSpPr>
          <p:nvPr/>
        </p:nvSpPr>
        <p:spPr>
          <a:xfrm>
            <a:off x="4634205" y="5322790"/>
            <a:ext cx="723433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ES" sz="2800" b="1" dirty="0"/>
              <a:t>Gracias por vuestra atención</a:t>
            </a:r>
          </a:p>
        </p:txBody>
      </p:sp>
    </p:spTree>
    <p:extLst>
      <p:ext uri="{BB962C8B-B14F-4D97-AF65-F5344CB8AC3E}">
        <p14:creationId xmlns:p14="http://schemas.microsoft.com/office/powerpoint/2010/main" val="1798003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2B31CA-2C81-EB8A-4B64-F721E78B1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Introducción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A7020C5-4DDE-30DC-EAA5-0646F52CED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224" y="1825625"/>
            <a:ext cx="8761446" cy="4351338"/>
          </a:xfrm>
        </p:spPr>
        <p:txBody>
          <a:bodyPr>
            <a:normAutofit/>
          </a:bodyPr>
          <a:lstStyle/>
          <a:p>
            <a:r>
              <a:rPr lang="es-ES" sz="2000" dirty="0"/>
              <a:t>El objetivo del estudio es analizar el conjunto de datos de reservas de vuelos obtenido del sitio web "</a:t>
            </a:r>
            <a:r>
              <a:rPr lang="es-ES" sz="2000" dirty="0" err="1"/>
              <a:t>Ease</a:t>
            </a:r>
            <a:r>
              <a:rPr lang="es-ES" sz="2000" dirty="0"/>
              <a:t> </a:t>
            </a:r>
            <a:r>
              <a:rPr lang="es-ES" sz="2000" dirty="0" err="1"/>
              <a:t>My</a:t>
            </a:r>
            <a:r>
              <a:rPr lang="es-ES" sz="2000" dirty="0"/>
              <a:t> </a:t>
            </a:r>
            <a:r>
              <a:rPr lang="es-ES" sz="2000" dirty="0" err="1"/>
              <a:t>Trip"y</a:t>
            </a:r>
            <a:r>
              <a:rPr lang="es-ES" sz="2000" dirty="0"/>
              <a:t> realizar diversas pruebas estadísticas de hipótesis para obtener información significativa del mismo.</a:t>
            </a:r>
          </a:p>
          <a:p>
            <a:endParaRPr lang="es-ES" sz="2000" dirty="0"/>
          </a:p>
          <a:p>
            <a:r>
              <a:rPr lang="es-ES" sz="2000" dirty="0" err="1"/>
              <a:t>Easemytrip</a:t>
            </a:r>
            <a:r>
              <a:rPr lang="es-ES" sz="2000" dirty="0"/>
              <a:t>" es una plataforma de Internet para reservar billetes de avión.</a:t>
            </a:r>
          </a:p>
          <a:p>
            <a:endParaRPr lang="es-ES" sz="2000" dirty="0"/>
          </a:p>
          <a:p>
            <a:r>
              <a:rPr lang="es-ES" sz="2000" dirty="0"/>
              <a:t>Un estudio exhaustivo de los datos ayudará a descubrir información valiosa que será de enorme valor para los pasajeros.</a:t>
            </a:r>
          </a:p>
          <a:p>
            <a:pPr marL="0" indent="0">
              <a:buNone/>
            </a:pPr>
            <a:endParaRPr lang="es-ES" sz="2000" dirty="0"/>
          </a:p>
          <a:p>
            <a:endParaRPr lang="es-ES" sz="20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2EF48B1-6DCA-A279-596D-498A9D56A5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2806" y="4349750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715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2B31CA-2C81-EB8A-4B64-F721E78B1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Objetivo y datos de partida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77ADFB5-F20E-FDDA-4DFD-436859D0DAAA}"/>
              </a:ext>
            </a:extLst>
          </p:cNvPr>
          <p:cNvSpPr txBox="1"/>
          <p:nvPr/>
        </p:nvSpPr>
        <p:spPr>
          <a:xfrm>
            <a:off x="1009649" y="1483896"/>
            <a:ext cx="11096625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El objetivo de nuestro estudio es responder a las siguientes preguntas de investigación:</a:t>
            </a:r>
          </a:p>
          <a:p>
            <a:r>
              <a:rPr lang="es-ES" dirty="0"/>
              <a:t>    </a:t>
            </a:r>
          </a:p>
          <a:p>
            <a:r>
              <a:rPr lang="es-ES" dirty="0"/>
              <a:t>    a) ¿Varía el precio con las aerolíneas?</a:t>
            </a:r>
          </a:p>
          <a:p>
            <a:endParaRPr lang="es-ES" dirty="0"/>
          </a:p>
          <a:p>
            <a:r>
              <a:rPr lang="es-ES" dirty="0"/>
              <a:t>    b) ¿Cómo se ve afectado el precio cuando los billetes se compran sólo 1 </a:t>
            </a:r>
            <a:r>
              <a:rPr lang="es-ES" dirty="0" err="1"/>
              <a:t>ó</a:t>
            </a:r>
            <a:r>
              <a:rPr lang="es-ES" dirty="0"/>
              <a:t> 2 días antes de la salida?</a:t>
            </a:r>
          </a:p>
          <a:p>
            <a:r>
              <a:rPr lang="es-ES" dirty="0"/>
              <a:t>    </a:t>
            </a:r>
          </a:p>
          <a:p>
            <a:r>
              <a:rPr lang="es-ES" dirty="0"/>
              <a:t>    c) ¿Cambia el precio del billete en función de la hora de salida y de llegada?</a:t>
            </a:r>
          </a:p>
          <a:p>
            <a:endParaRPr lang="es-ES" dirty="0"/>
          </a:p>
          <a:p>
            <a:r>
              <a:rPr lang="es-ES" dirty="0"/>
              <a:t>    d) ¿Cómo varía el precio con el cambio de origen y destino?</a:t>
            </a:r>
          </a:p>
          <a:p>
            <a:r>
              <a:rPr lang="es-ES" dirty="0"/>
              <a:t>    </a:t>
            </a:r>
          </a:p>
          <a:p>
            <a:r>
              <a:rPr lang="es-ES" dirty="0"/>
              <a:t>    e) ¿Cómo varía el precio del billete entre la clase Turista y la Business?</a:t>
            </a:r>
          </a:p>
          <a:p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Para el análisis contamos con un </a:t>
            </a:r>
            <a:r>
              <a:rPr lang="es-ES" dirty="0" err="1"/>
              <a:t>dataset</a:t>
            </a:r>
            <a:r>
              <a:rPr lang="es-ES" dirty="0"/>
              <a:t> de más de 235k registros que nos aportan: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0" indent="0">
              <a:buNone/>
            </a:pPr>
            <a:r>
              <a:rPr lang="es-ES" dirty="0"/>
              <a:t>	-Compañía aérea		-Vuelo			-Ciudad de origen</a:t>
            </a:r>
          </a:p>
          <a:p>
            <a:pPr marL="0" indent="0">
              <a:buNone/>
            </a:pPr>
            <a:r>
              <a:rPr lang="es-ES" dirty="0"/>
              <a:t>	-Horario de salida		-Horario de llegada	-Ciudad de destino</a:t>
            </a:r>
          </a:p>
          <a:p>
            <a:pPr marL="0" indent="0">
              <a:buNone/>
            </a:pPr>
            <a:r>
              <a:rPr lang="es-ES" dirty="0"/>
              <a:t>	-Ciudad de salida		-Clase			-Días restantes</a:t>
            </a:r>
          </a:p>
          <a:p>
            <a:pPr marL="0" indent="0">
              <a:buNone/>
            </a:pPr>
            <a:r>
              <a:rPr lang="es-ES" dirty="0"/>
              <a:t>	-Precio</a:t>
            </a:r>
          </a:p>
        </p:txBody>
      </p:sp>
    </p:spTree>
    <p:extLst>
      <p:ext uri="{BB962C8B-B14F-4D97-AF65-F5344CB8AC3E}">
        <p14:creationId xmlns:p14="http://schemas.microsoft.com/office/powerpoint/2010/main" val="602293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2B31CA-2C81-EB8A-4B64-F721E78B1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¿Varía el precio con las aerolíneas?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CAE3D5F7-9801-AD6B-A1CE-C8D5782D92A1}"/>
              </a:ext>
            </a:extLst>
          </p:cNvPr>
          <p:cNvSpPr txBox="1"/>
          <p:nvPr/>
        </p:nvSpPr>
        <p:spPr>
          <a:xfrm>
            <a:off x="624373" y="6032342"/>
            <a:ext cx="110109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La aerolínea </a:t>
            </a:r>
            <a:r>
              <a:rPr lang="es-ES" dirty="0" err="1"/>
              <a:t>Vistara</a:t>
            </a:r>
            <a:r>
              <a:rPr lang="es-ES" dirty="0"/>
              <a:t> es la aerolínea con precios más altos tanto en Business como en </a:t>
            </a:r>
            <a:r>
              <a:rPr lang="es-ES" dirty="0" err="1"/>
              <a:t>Economy</a:t>
            </a:r>
            <a:r>
              <a:rPr lang="es-ES" dirty="0"/>
              <a:t>, siendo en esta clase sensiblemente más caro que </a:t>
            </a:r>
            <a:r>
              <a:rPr lang="es-ES" dirty="0" err="1"/>
              <a:t>AirAsia</a:t>
            </a:r>
            <a:r>
              <a:rPr lang="es-ES" dirty="0"/>
              <a:t> que tiene el precio medio más bajo de todos.</a:t>
            </a: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0571D02C-DD06-41A6-87BE-194A2E4EC9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29134"/>
            <a:ext cx="12192000" cy="4442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447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2B31CA-2C81-EB8A-4B64-F721E78B1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b="1" dirty="0"/>
              <a:t>¿Cómo se ve afectado el precio cuando los billetes se compran sólo 1 </a:t>
            </a:r>
            <a:r>
              <a:rPr lang="es-ES" b="1" dirty="0" err="1"/>
              <a:t>ó</a:t>
            </a:r>
            <a:r>
              <a:rPr lang="es-ES" b="1" dirty="0"/>
              <a:t> 2 días antes de la salida?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B7FB602-7365-893E-7231-E795D0EAF2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5" y="1515617"/>
            <a:ext cx="12125325" cy="4365117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FCA4C437-74CF-F1D3-7180-D0B0E2B40904}"/>
              </a:ext>
            </a:extLst>
          </p:cNvPr>
          <p:cNvSpPr txBox="1"/>
          <p:nvPr/>
        </p:nvSpPr>
        <p:spPr>
          <a:xfrm>
            <a:off x="624373" y="6032342"/>
            <a:ext cx="110109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Con alguna excepción según se acerca el día del vuelo los precios suben, acelerando la subido día a día.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B7C2457B-8C29-1792-8D63-3EAAEAACCBD6}"/>
              </a:ext>
            </a:extLst>
          </p:cNvPr>
          <p:cNvSpPr/>
          <p:nvPr/>
        </p:nvSpPr>
        <p:spPr>
          <a:xfrm rot="1087892">
            <a:off x="3965510" y="3715106"/>
            <a:ext cx="317241" cy="1306286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16678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D5A88B13-84EF-ED95-C311-F323C23C99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49295"/>
            <a:ext cx="12192000" cy="4417825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C2B31CA-2C81-EB8A-4B64-F721E78B1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b="1" dirty="0"/>
              <a:t>¿Cómo se ve afectado el precio cuando los billetes se compran sólo 1 </a:t>
            </a:r>
            <a:r>
              <a:rPr lang="es-ES" b="1" dirty="0" err="1"/>
              <a:t>ó</a:t>
            </a:r>
            <a:r>
              <a:rPr lang="es-ES" b="1" dirty="0"/>
              <a:t> 2 días antes de la salida?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D8467D8-811C-DE1A-C928-D9FA0E980B79}"/>
              </a:ext>
            </a:extLst>
          </p:cNvPr>
          <p:cNvSpPr txBox="1"/>
          <p:nvPr/>
        </p:nvSpPr>
        <p:spPr>
          <a:xfrm>
            <a:off x="624373" y="6032342"/>
            <a:ext cx="110109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En los últimos días los precios no paran de subir</a:t>
            </a:r>
          </a:p>
        </p:txBody>
      </p:sp>
    </p:spTree>
    <p:extLst>
      <p:ext uri="{BB962C8B-B14F-4D97-AF65-F5344CB8AC3E}">
        <p14:creationId xmlns:p14="http://schemas.microsoft.com/office/powerpoint/2010/main" val="2267435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79991EF7-4FAA-33F2-83E4-977C0F4FD0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21304"/>
            <a:ext cx="12192000" cy="4417825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C2B31CA-2C81-EB8A-4B64-F721E78B1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b="1" dirty="0"/>
              <a:t>¿Cómo se ve afectado el precio cuando los billetes se compran sólo 1 </a:t>
            </a:r>
            <a:r>
              <a:rPr lang="es-ES" b="1" dirty="0" err="1"/>
              <a:t>ó</a:t>
            </a:r>
            <a:r>
              <a:rPr lang="es-ES" b="1" dirty="0"/>
              <a:t> 2 días antes de la salida?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D8467D8-811C-DE1A-C928-D9FA0E980B79}"/>
              </a:ext>
            </a:extLst>
          </p:cNvPr>
          <p:cNvSpPr txBox="1"/>
          <p:nvPr/>
        </p:nvSpPr>
        <p:spPr>
          <a:xfrm>
            <a:off x="624373" y="6097659"/>
            <a:ext cx="110109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Como norma general los precio siguen aumentando hasta el último día de venta excepto la aerolínea GO_FIRST</a:t>
            </a:r>
          </a:p>
        </p:txBody>
      </p:sp>
    </p:spTree>
    <p:extLst>
      <p:ext uri="{BB962C8B-B14F-4D97-AF65-F5344CB8AC3E}">
        <p14:creationId xmlns:p14="http://schemas.microsoft.com/office/powerpoint/2010/main" val="7702206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n 15">
            <a:extLst>
              <a:ext uri="{FF2B5EF4-FFF2-40B4-BE49-F238E27FC236}">
                <a16:creationId xmlns:a16="http://schemas.microsoft.com/office/drawing/2014/main" id="{428CEDE9-D7BC-253D-6905-A6558BBC74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53070"/>
            <a:ext cx="12192000" cy="4442338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C2B31CA-2C81-EB8A-4B64-F721E78B1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b="1" dirty="0"/>
              <a:t>¿Cambia el precio del billete en función de la hora de salida y de llegada?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D8467D8-811C-DE1A-C928-D9FA0E980B79}"/>
              </a:ext>
            </a:extLst>
          </p:cNvPr>
          <p:cNvSpPr txBox="1"/>
          <p:nvPr/>
        </p:nvSpPr>
        <p:spPr>
          <a:xfrm>
            <a:off x="717000" y="5903893"/>
            <a:ext cx="479185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dirty="0"/>
              <a:t>En clase </a:t>
            </a:r>
            <a:r>
              <a:rPr lang="es-ES" sz="1400" dirty="0" err="1"/>
              <a:t>Economy</a:t>
            </a:r>
            <a:r>
              <a:rPr lang="es-ES" sz="1400" dirty="0"/>
              <a:t> tanto para salidas como llegadas el precio más bajo se encuentra en Late </a:t>
            </a:r>
            <a:r>
              <a:rPr lang="es-ES" sz="1400" dirty="0" err="1"/>
              <a:t>Night</a:t>
            </a:r>
            <a:r>
              <a:rPr lang="es-ES" sz="1400" dirty="0"/>
              <a:t> </a:t>
            </a:r>
          </a:p>
          <a:p>
            <a:r>
              <a:rPr lang="es-ES" sz="1400" dirty="0"/>
              <a:t>Los precios más elevados se encuentra por la mañana para salidas y por las tardes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ACC60FA7-D8AF-F611-375F-D04FD5F6E2E7}"/>
              </a:ext>
            </a:extLst>
          </p:cNvPr>
          <p:cNvSpPr/>
          <p:nvPr/>
        </p:nvSpPr>
        <p:spPr>
          <a:xfrm>
            <a:off x="4833257" y="2857244"/>
            <a:ext cx="983505" cy="65522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40D7F44C-195A-7510-D7AF-47E00F20A648}"/>
              </a:ext>
            </a:extLst>
          </p:cNvPr>
          <p:cNvSpPr txBox="1"/>
          <p:nvPr/>
        </p:nvSpPr>
        <p:spPr>
          <a:xfrm>
            <a:off x="7042182" y="5903893"/>
            <a:ext cx="514981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dirty="0"/>
              <a:t>En clase Business se observan dos bloques tanto para salidas como llegadas donde los tres primeros horarios presentan precios ligeramente más bajos que los últimos tres horarios del día.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EB0C5A9A-B9DE-DD46-AD49-290C9A94AE04}"/>
              </a:ext>
            </a:extLst>
          </p:cNvPr>
          <p:cNvSpPr/>
          <p:nvPr/>
        </p:nvSpPr>
        <p:spPr>
          <a:xfrm>
            <a:off x="1533331" y="2115345"/>
            <a:ext cx="2320212" cy="317241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423440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D6268BC2-B926-8D76-CF89-864595172A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53064"/>
            <a:ext cx="12192000" cy="4442338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C2B31CA-2C81-EB8A-4B64-F721E78B1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b="1" dirty="0"/>
              <a:t>¿Cómo varía el precio con el cambio de origen y destino?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D8467D8-811C-DE1A-C928-D9FA0E980B79}"/>
              </a:ext>
            </a:extLst>
          </p:cNvPr>
          <p:cNvSpPr txBox="1"/>
          <p:nvPr/>
        </p:nvSpPr>
        <p:spPr>
          <a:xfrm>
            <a:off x="624373" y="6032342"/>
            <a:ext cx="110109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Por ciudad las variaciones de precio si es llegada o salida son inferiores al 6%, en su mayoría.</a:t>
            </a:r>
          </a:p>
          <a:p>
            <a:r>
              <a:rPr lang="es-ES" dirty="0"/>
              <a:t>En cambio si existen mayores diferencias entre ciudades, siendo Delhi la más barata y Kolkata la más cara (+16%)</a:t>
            </a:r>
          </a:p>
        </p:txBody>
      </p:sp>
    </p:spTree>
    <p:extLst>
      <p:ext uri="{BB962C8B-B14F-4D97-AF65-F5344CB8AC3E}">
        <p14:creationId xmlns:p14="http://schemas.microsoft.com/office/powerpoint/2010/main" val="327636875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642</Words>
  <Application>Microsoft Office PowerPoint</Application>
  <PresentationFormat>Panorámica</PresentationFormat>
  <Paragraphs>54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Google Sans</vt:lpstr>
      <vt:lpstr>Tema de Office</vt:lpstr>
      <vt:lpstr>EDA          Precio del vuelo </vt:lpstr>
      <vt:lpstr>Introducción</vt:lpstr>
      <vt:lpstr>Objetivo y datos de partida</vt:lpstr>
      <vt:lpstr>¿Varía el precio con las aerolíneas?</vt:lpstr>
      <vt:lpstr>¿Cómo se ve afectado el precio cuando los billetes se compran sólo 1 ó 2 días antes de la salida?</vt:lpstr>
      <vt:lpstr>¿Cómo se ve afectado el precio cuando los billetes se compran sólo 1 ó 2 días antes de la salida?</vt:lpstr>
      <vt:lpstr>¿Cómo se ve afectado el precio cuando los billetes se compran sólo 1 ó 2 días antes de la salida?</vt:lpstr>
      <vt:lpstr>¿Cambia el precio del billete en función de la hora de salida y de llegada?</vt:lpstr>
      <vt:lpstr>¿Cómo varía el precio con el cambio de origen y destino?</vt:lpstr>
      <vt:lpstr>¿Cómo varía el precio del billete entre la clase Turista y la Business?</vt:lpstr>
      <vt:lpstr>Consejos para viajar barato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EDA          Precio del vuelo </dc:title>
  <dc:creator>Javier Lopez</dc:creator>
  <cp:lastModifiedBy>Javier Lopez</cp:lastModifiedBy>
  <cp:revision>1</cp:revision>
  <dcterms:created xsi:type="dcterms:W3CDTF">2023-01-15T22:58:15Z</dcterms:created>
  <dcterms:modified xsi:type="dcterms:W3CDTF">2023-01-16T01:01:43Z</dcterms:modified>
</cp:coreProperties>
</file>