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0104100" cy="11385550"/>
  <p:notesSz cx="20104100" cy="11385550"/>
  <p:embeddedFontLst>
    <p:embeddedFont>
      <p:font typeface="Palatino Linotype" panose="02040502050505030304" pitchFamily="18" charset="0"/>
      <p:regular r:id="rId4"/>
      <p:bold r:id="rId5"/>
      <p:italic r:id="rId6"/>
      <p:boldItalic r:id="rId7"/>
    </p:embeddedFont>
    <p:embeddedFont>
      <p:font typeface="Tahoma" panose="020B0604030504040204" pitchFamily="34" charset="0"/>
      <p:regular r:id="rId8"/>
      <p:bold r:id="rId9"/>
    </p:embeddedFont>
    <p:embeddedFont>
      <p:font typeface="Trebuchet MS" panose="020B0703020202090204" pitchFamily="34" charset="0"/>
      <p:regular r:id="rId10"/>
      <p:bold r:id="rId11"/>
      <p:italic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dx7GNd+WCFwtF41O/j7q6mOoO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>
        <p:scale>
          <a:sx n="112" d="100"/>
          <a:sy n="112" d="100"/>
        </p:scale>
        <p:origin x="144" y="-28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53900"/>
            <a:ext cx="13403400" cy="4269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408125"/>
            <a:ext cx="16083275" cy="512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2010400" y="5408125"/>
            <a:ext cx="16083275" cy="5123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54075"/>
            <a:ext cx="7539038" cy="426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6835394" y="10588562"/>
            <a:ext cx="6433312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1005205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4474953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07807" y="3529520"/>
            <a:ext cx="17088486" cy="239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015615" y="6375908"/>
            <a:ext cx="14072870" cy="284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6835394" y="10588562"/>
            <a:ext cx="6433312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1005205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4474953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05205" y="455422"/>
            <a:ext cx="18093690" cy="18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205" y="2618676"/>
            <a:ext cx="18093690" cy="75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6835394" y="10588562"/>
            <a:ext cx="6433312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1005205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4474953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005205" y="455422"/>
            <a:ext cx="18093690" cy="18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005205" y="2618676"/>
            <a:ext cx="8745284" cy="75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0353611" y="2618676"/>
            <a:ext cx="8745284" cy="75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6835394" y="10588562"/>
            <a:ext cx="6433312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005205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4474953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005205" y="455422"/>
            <a:ext cx="18093690" cy="18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6835394" y="10588562"/>
            <a:ext cx="6433312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1005205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4474953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20104100" cy="1102995"/>
          </a:xfrm>
          <a:custGeom>
            <a:avLst/>
            <a:gdLst/>
            <a:ahLst/>
            <a:cxnLst/>
            <a:rect l="l" t="t" r="r" b="b"/>
            <a:pathLst>
              <a:path w="20104100" h="1102995" extrusionOk="0">
                <a:moveTo>
                  <a:pt x="20104101" y="0"/>
                </a:moveTo>
                <a:lnTo>
                  <a:pt x="0" y="0"/>
                </a:lnTo>
                <a:lnTo>
                  <a:pt x="0" y="1102492"/>
                </a:lnTo>
                <a:lnTo>
                  <a:pt x="20104101" y="1102492"/>
                </a:lnTo>
                <a:lnTo>
                  <a:pt x="20104101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2"/>
          <p:cNvSpPr/>
          <p:nvPr/>
        </p:nvSpPr>
        <p:spPr>
          <a:xfrm>
            <a:off x="8644048" y="648492"/>
            <a:ext cx="1343025" cy="0"/>
          </a:xfrm>
          <a:custGeom>
            <a:avLst/>
            <a:gdLst/>
            <a:ahLst/>
            <a:cxnLst/>
            <a:rect l="l" t="t" r="r" b="b"/>
            <a:pathLst>
              <a:path w="1343025" h="120000" extrusionOk="0">
                <a:moveTo>
                  <a:pt x="0" y="0"/>
                </a:moveTo>
                <a:lnTo>
                  <a:pt x="1342861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1005205" y="455422"/>
            <a:ext cx="18093690" cy="182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1005205" y="2618676"/>
            <a:ext cx="18093690" cy="75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6835394" y="10588562"/>
            <a:ext cx="6433312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1005205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474953" y="10588562"/>
            <a:ext cx="4623943" cy="5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hyperlink" Target="mailto:youremail@utoronto.ca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4712713" y="112985"/>
            <a:ext cx="10678795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365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Differential Chemotherapy Benefit in Triple-Negative Breast Cancer: Invasive Lobular vs. Ductal Carcinoma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Javier Mencia Ledo</a:t>
            </a:r>
            <a:r>
              <a:rPr lang="es-ES" sz="1200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1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; David Lim PhD, MD</a:t>
            </a:r>
            <a:r>
              <a:rPr lang="es-ES" sz="1200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s-ES" sz="1200" i="1" baseline="30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s-ES" sz="1200" baseline="30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aseline="30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8598217" y="722620"/>
            <a:ext cx="2907665" cy="170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75" baseline="30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 </a:t>
            </a:r>
            <a:r>
              <a:rPr lang="es-ES" sz="9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University of Toronto, </a:t>
            </a:r>
            <a:r>
              <a:rPr lang="es-ES" sz="975" baseline="300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 </a:t>
            </a:r>
            <a:r>
              <a:rPr lang="es-ES" sz="9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Women’s College Hospital</a:t>
            </a:r>
            <a:endParaRPr sz="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" name="Google Shape;47;p1"/>
          <p:cNvGrpSpPr/>
          <p:nvPr/>
        </p:nvGrpSpPr>
        <p:grpSpPr>
          <a:xfrm>
            <a:off x="225434" y="225382"/>
            <a:ext cx="19653237" cy="830799"/>
            <a:chOff x="225434" y="225382"/>
            <a:chExt cx="19653237" cy="830799"/>
          </a:xfrm>
        </p:grpSpPr>
        <p:pic>
          <p:nvPicPr>
            <p:cNvPr id="48" name="Google Shape;4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434" y="225388"/>
              <a:ext cx="3715057" cy="830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047872" y="225382"/>
              <a:ext cx="830799" cy="83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1"/>
          <p:cNvSpPr txBox="1"/>
          <p:nvPr/>
        </p:nvSpPr>
        <p:spPr>
          <a:xfrm>
            <a:off x="2896858" y="1267045"/>
            <a:ext cx="1242695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502555" y="1608465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2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2" name="Google Shape;52;p1"/>
          <p:cNvSpPr txBox="1"/>
          <p:nvPr/>
        </p:nvSpPr>
        <p:spPr>
          <a:xfrm>
            <a:off x="489855" y="1677560"/>
            <a:ext cx="6056630" cy="37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Triple-negative breast cancer (TNBC) lacks ER, PR, and HER2 receptors, making chemotherapy the cornerstone treatment. However: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551257" y="225828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4" name="Google Shape;54;p1"/>
          <p:cNvSpPr txBox="1"/>
          <p:nvPr/>
        </p:nvSpPr>
        <p:spPr>
          <a:xfrm>
            <a:off x="658663" y="2186985"/>
            <a:ext cx="580453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Invasive lobular carcinoma (ILC) and ductal carcinoma (IDC) have distinct biological behaviors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6250" y="2497159"/>
            <a:ext cx="3719427" cy="149034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336433" y="3968970"/>
            <a:ext cx="236410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062858"/>
                </a:solidFill>
                <a:latin typeface="Tahoma"/>
                <a:ea typeface="Tahoma"/>
                <a:cs typeface="Tahoma"/>
                <a:sym typeface="Tahoma"/>
              </a:rPr>
              <a:t>Figure 1. </a:t>
            </a:r>
            <a:r>
              <a:rPr lang="es-ES" sz="950">
                <a:latin typeface="Tahoma"/>
                <a:ea typeface="Tahoma"/>
                <a:cs typeface="Tahoma"/>
                <a:sym typeface="Tahoma"/>
              </a:rPr>
              <a:t>Pathologies of ILC (A) and IDC (B)</a:t>
            </a:r>
            <a:endParaRPr sz="9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502555" y="4859537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2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1"/>
          <p:cNvSpPr/>
          <p:nvPr/>
        </p:nvSpPr>
        <p:spPr>
          <a:xfrm>
            <a:off x="551257" y="5334168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1"/>
          <p:cNvSpPr/>
          <p:nvPr/>
        </p:nvSpPr>
        <p:spPr>
          <a:xfrm>
            <a:off x="551257" y="554550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0" name="Google Shape;60;p1"/>
          <p:cNvSpPr txBox="1"/>
          <p:nvPr/>
        </p:nvSpPr>
        <p:spPr>
          <a:xfrm>
            <a:off x="489848" y="4518125"/>
            <a:ext cx="54561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895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Methods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  <a:p>
            <a:pPr marL="180975" marR="1077595" lvl="0" indent="-168910" algn="l" rtl="0">
              <a:lnSpc>
                <a:spcPct val="228695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Data Source: SEER database (2010-2022) 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180975" marR="1077595" lvl="0" indent="-168910" algn="l" rtl="0">
              <a:lnSpc>
                <a:spcPct val="228695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    50,922 TNBC patients (677 ILC, 50,245 IDC)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180975" lvl="0" indent="0" algn="l" rtl="0">
              <a:lnSpc>
                <a:spcPct val="119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1:10 propensity matching (age, cancer stage, size, nodal status)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Analysis: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551257" y="621399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"/>
          <p:cNvSpPr txBox="1"/>
          <p:nvPr/>
        </p:nvSpPr>
        <p:spPr>
          <a:xfrm>
            <a:off x="651191" y="6180993"/>
            <a:ext cx="4814486" cy="65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Cox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models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breast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cancer-specific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survival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12700" marR="5080" lvl="0" indent="0" algn="l" rtl="0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Interaction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terms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for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histology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×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chemotherapy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</a:p>
          <a:p>
            <a:pPr marL="12700" marR="5080" lvl="0" indent="0" algn="l" rtl="0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Subgroup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analyses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by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treatment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sequence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race</a:t>
            </a:r>
            <a:r>
              <a:rPr lang="es-ES" sz="1150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s-ES" sz="1150" dirty="0" err="1">
                <a:latin typeface="Tahoma"/>
                <a:ea typeface="Tahoma"/>
                <a:cs typeface="Tahoma"/>
                <a:sym typeface="Tahoma"/>
              </a:rPr>
              <a:t>age</a:t>
            </a:r>
            <a:endParaRPr sz="115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51257" y="642533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" name="Google Shape;64;p1"/>
          <p:cNvSpPr/>
          <p:nvPr/>
        </p:nvSpPr>
        <p:spPr>
          <a:xfrm>
            <a:off x="551257" y="663666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4405" y="7043748"/>
            <a:ext cx="4994786" cy="30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1514571" y="10203958"/>
            <a:ext cx="3894454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 dirty="0">
                <a:solidFill>
                  <a:srgbClr val="062858"/>
                </a:solidFill>
                <a:latin typeface="Tahoma"/>
                <a:ea typeface="Tahoma"/>
                <a:cs typeface="Tahoma"/>
                <a:sym typeface="Tahoma"/>
              </a:rPr>
              <a:t>Figure 2.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Chemotherapy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Usage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of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TNBC vs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All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ILC and IDC (2010-2022)</a:t>
            </a:r>
            <a:endParaRPr sz="95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7036403" y="1229702"/>
            <a:ext cx="6031865" cy="555625"/>
          </a:xfrm>
          <a:custGeom>
            <a:avLst/>
            <a:gdLst/>
            <a:ahLst/>
            <a:cxnLst/>
            <a:rect l="l" t="t" r="r" b="b"/>
            <a:pathLst>
              <a:path w="6031865" h="555625" extrusionOk="0">
                <a:moveTo>
                  <a:pt x="6031293" y="0"/>
                </a:moveTo>
                <a:lnTo>
                  <a:pt x="0" y="0"/>
                </a:lnTo>
                <a:lnTo>
                  <a:pt x="0" y="554997"/>
                </a:lnTo>
                <a:lnTo>
                  <a:pt x="6031293" y="554997"/>
                </a:lnTo>
                <a:lnTo>
                  <a:pt x="6031293" y="0"/>
                </a:lnTo>
                <a:close/>
              </a:path>
            </a:pathLst>
          </a:custGeom>
          <a:solidFill>
            <a:srgbClr val="FFF4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8" name="Google Shape;68;p1"/>
          <p:cNvSpPr txBox="1"/>
          <p:nvPr/>
        </p:nvSpPr>
        <p:spPr>
          <a:xfrm>
            <a:off x="7036403" y="1229702"/>
            <a:ext cx="6031865" cy="376555"/>
          </a:xfrm>
          <a:prstGeom prst="rect">
            <a:avLst/>
          </a:prstGeom>
          <a:solidFill>
            <a:srgbClr val="FFF4F2"/>
          </a:solidFill>
          <a:ln>
            <a:noFill/>
          </a:ln>
        </p:spPr>
        <p:txBody>
          <a:bodyPr spcFirstLastPara="1" wrap="square" lIns="0" tIns="495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Key Findings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7036403" y="1608465"/>
            <a:ext cx="6031865" cy="1372508"/>
            <a:chOff x="7036403" y="1608465"/>
            <a:chExt cx="6031865" cy="1372508"/>
          </a:xfrm>
        </p:grpSpPr>
        <p:sp>
          <p:nvSpPr>
            <p:cNvPr id="70" name="Google Shape;70;p1"/>
            <p:cNvSpPr/>
            <p:nvPr/>
          </p:nvSpPr>
          <p:spPr>
            <a:xfrm>
              <a:off x="7036403" y="1608465"/>
              <a:ext cx="6031865" cy="0"/>
            </a:xfrm>
            <a:custGeom>
              <a:avLst/>
              <a:gdLst/>
              <a:ahLst/>
              <a:cxnLst/>
              <a:rect l="l" t="t" r="r" b="b"/>
              <a:pathLst>
                <a:path w="6031865" h="120000" extrusionOk="0">
                  <a:moveTo>
                    <a:pt x="0" y="0"/>
                  </a:moveTo>
                  <a:lnTo>
                    <a:pt x="603129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7036403" y="1747168"/>
              <a:ext cx="6031865" cy="1233805"/>
            </a:xfrm>
            <a:custGeom>
              <a:avLst/>
              <a:gdLst/>
              <a:ahLst/>
              <a:cxnLst/>
              <a:rect l="l" t="t" r="r" b="b"/>
              <a:pathLst>
                <a:path w="6031865" h="1233805" extrusionOk="0">
                  <a:moveTo>
                    <a:pt x="0" y="1233752"/>
                  </a:moveTo>
                  <a:lnTo>
                    <a:pt x="6031293" y="1233752"/>
                  </a:lnTo>
                  <a:lnTo>
                    <a:pt x="6031293" y="0"/>
                  </a:lnTo>
                  <a:lnTo>
                    <a:pt x="0" y="0"/>
                  </a:lnTo>
                  <a:lnTo>
                    <a:pt x="0" y="1233752"/>
                  </a:lnTo>
                  <a:close/>
                </a:path>
              </a:pathLst>
            </a:custGeom>
            <a:solidFill>
              <a:srgbClr val="FFF4F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7171842" y="1748867"/>
              <a:ext cx="186690" cy="1147445"/>
            </a:xfrm>
            <a:custGeom>
              <a:avLst/>
              <a:gdLst/>
              <a:ahLst/>
              <a:cxnLst/>
              <a:rect l="l" t="t" r="r" b="b"/>
              <a:pathLst>
                <a:path w="186690" h="1147445" extrusionOk="0">
                  <a:moveTo>
                    <a:pt x="43383" y="724090"/>
                  </a:moveTo>
                  <a:lnTo>
                    <a:pt x="0" y="724090"/>
                  </a:lnTo>
                  <a:lnTo>
                    <a:pt x="0" y="767461"/>
                  </a:lnTo>
                  <a:lnTo>
                    <a:pt x="43383" y="767461"/>
                  </a:lnTo>
                  <a:lnTo>
                    <a:pt x="43383" y="724090"/>
                  </a:lnTo>
                  <a:close/>
                </a:path>
                <a:path w="186690" h="1147445" extrusionOk="0">
                  <a:moveTo>
                    <a:pt x="43383" y="0"/>
                  </a:moveTo>
                  <a:lnTo>
                    <a:pt x="0" y="0"/>
                  </a:lnTo>
                  <a:lnTo>
                    <a:pt x="0" y="43370"/>
                  </a:lnTo>
                  <a:lnTo>
                    <a:pt x="43383" y="43370"/>
                  </a:lnTo>
                  <a:lnTo>
                    <a:pt x="43383" y="0"/>
                  </a:lnTo>
                  <a:close/>
                </a:path>
                <a:path w="186690" h="1147445" extrusionOk="0">
                  <a:moveTo>
                    <a:pt x="186613" y="1103490"/>
                  </a:moveTo>
                  <a:lnTo>
                    <a:pt x="143243" y="1103490"/>
                  </a:lnTo>
                  <a:lnTo>
                    <a:pt x="143243" y="1146860"/>
                  </a:lnTo>
                  <a:lnTo>
                    <a:pt x="186613" y="1146860"/>
                  </a:lnTo>
                  <a:lnTo>
                    <a:pt x="186613" y="1103490"/>
                  </a:lnTo>
                  <a:close/>
                </a:path>
                <a:path w="186690" h="1147445" extrusionOk="0">
                  <a:moveTo>
                    <a:pt x="186613" y="928306"/>
                  </a:moveTo>
                  <a:lnTo>
                    <a:pt x="143243" y="928306"/>
                  </a:lnTo>
                  <a:lnTo>
                    <a:pt x="143243" y="971677"/>
                  </a:lnTo>
                  <a:lnTo>
                    <a:pt x="186613" y="971677"/>
                  </a:lnTo>
                  <a:lnTo>
                    <a:pt x="186613" y="928306"/>
                  </a:lnTo>
                  <a:close/>
                </a:path>
                <a:path w="186690" h="1147445" extrusionOk="0">
                  <a:moveTo>
                    <a:pt x="186613" y="554570"/>
                  </a:moveTo>
                  <a:lnTo>
                    <a:pt x="143243" y="554570"/>
                  </a:lnTo>
                  <a:lnTo>
                    <a:pt x="143243" y="597954"/>
                  </a:lnTo>
                  <a:lnTo>
                    <a:pt x="186613" y="597954"/>
                  </a:lnTo>
                  <a:lnTo>
                    <a:pt x="186613" y="554570"/>
                  </a:lnTo>
                  <a:close/>
                </a:path>
                <a:path w="186690" h="1147445" extrusionOk="0">
                  <a:moveTo>
                    <a:pt x="186613" y="379387"/>
                  </a:moveTo>
                  <a:lnTo>
                    <a:pt x="143243" y="379387"/>
                  </a:lnTo>
                  <a:lnTo>
                    <a:pt x="143243" y="422770"/>
                  </a:lnTo>
                  <a:lnTo>
                    <a:pt x="186613" y="422770"/>
                  </a:lnTo>
                  <a:lnTo>
                    <a:pt x="186613" y="379387"/>
                  </a:lnTo>
                  <a:close/>
                </a:path>
                <a:path w="186690" h="1147445" extrusionOk="0">
                  <a:moveTo>
                    <a:pt x="186613" y="204203"/>
                  </a:moveTo>
                  <a:lnTo>
                    <a:pt x="143243" y="204203"/>
                  </a:lnTo>
                  <a:lnTo>
                    <a:pt x="143243" y="247586"/>
                  </a:lnTo>
                  <a:lnTo>
                    <a:pt x="186613" y="247586"/>
                  </a:lnTo>
                  <a:lnTo>
                    <a:pt x="186613" y="204203"/>
                  </a:lnTo>
                  <a:close/>
                </a:path>
              </a:pathLst>
            </a:custGeom>
            <a:solidFill>
              <a:srgbClr val="0628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3" name="Google Shape;73;p1"/>
          <p:cNvSpPr txBox="1"/>
          <p:nvPr/>
        </p:nvSpPr>
        <p:spPr>
          <a:xfrm>
            <a:off x="7036403" y="1665114"/>
            <a:ext cx="6825647" cy="13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98780" marR="1548765" lvl="0" indent="-143509" algn="l" rtl="0">
              <a:lnSpc>
                <a:spcPct val="106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TN-ILC tumors compared to TN-IDC tumors were more frequently: 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398780" marR="1548765" lvl="0" indent="-143509" algn="l" rtl="0">
              <a:lnSpc>
                <a:spcPct val="1066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   Low-grade (70.4% vs 16.0% Grade I/II)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398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Larger (mean 2.7cm vs 2.1cm)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3987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Higher nodal involvement (20.4% vs 7.9% N2/N3)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25527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Overall Chemotherapy benefit: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398780" marR="225425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 TN-IDC: 51% mortality reduction (HR=0.49,p&lt;0.001)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398780" marR="225425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 TN-ILC: No significant benefit (HR=1.14,p&gt;0.05)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9666715" y="3018264"/>
            <a:ext cx="770890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7036403" y="3359684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2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2233" y="3472811"/>
            <a:ext cx="5269129" cy="291481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8594661" y="6505240"/>
            <a:ext cx="291528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062858"/>
                </a:solidFill>
                <a:latin typeface="Tahoma"/>
                <a:ea typeface="Tahoma"/>
                <a:cs typeface="Tahoma"/>
                <a:sym typeface="Tahoma"/>
              </a:rPr>
              <a:t>Figure 3. </a:t>
            </a:r>
            <a:r>
              <a:rPr lang="es-ES" sz="950">
                <a:latin typeface="Tahoma"/>
                <a:ea typeface="Tahoma"/>
                <a:cs typeface="Tahoma"/>
                <a:sym typeface="Tahoma"/>
              </a:rPr>
              <a:t>Forest Plot of Overall Cox Regression Model</a:t>
            </a:r>
            <a:endParaRPr sz="9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7036403" y="6664985"/>
            <a:ext cx="6031865" cy="555625"/>
          </a:xfrm>
          <a:custGeom>
            <a:avLst/>
            <a:gdLst/>
            <a:ahLst/>
            <a:cxnLst/>
            <a:rect l="l" t="t" r="r" b="b"/>
            <a:pathLst>
              <a:path w="6031865" h="555625" extrusionOk="0">
                <a:moveTo>
                  <a:pt x="6031293" y="0"/>
                </a:moveTo>
                <a:lnTo>
                  <a:pt x="0" y="0"/>
                </a:lnTo>
                <a:lnTo>
                  <a:pt x="0" y="554997"/>
                </a:lnTo>
                <a:lnTo>
                  <a:pt x="6031293" y="554997"/>
                </a:lnTo>
                <a:lnTo>
                  <a:pt x="6031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1"/>
          <p:cNvSpPr txBox="1"/>
          <p:nvPr/>
        </p:nvSpPr>
        <p:spPr>
          <a:xfrm>
            <a:off x="8845593" y="6702328"/>
            <a:ext cx="2413000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By Treatment Sequence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0" name="Google Shape;80;p1"/>
          <p:cNvGrpSpPr/>
          <p:nvPr/>
        </p:nvGrpSpPr>
        <p:grpSpPr>
          <a:xfrm>
            <a:off x="7036404" y="7043748"/>
            <a:ext cx="6031865" cy="3916954"/>
            <a:chOff x="7036404" y="7043748"/>
            <a:chExt cx="6031865" cy="3916954"/>
          </a:xfrm>
        </p:grpSpPr>
        <p:sp>
          <p:nvSpPr>
            <p:cNvPr id="81" name="Google Shape;81;p1"/>
            <p:cNvSpPr/>
            <p:nvPr/>
          </p:nvSpPr>
          <p:spPr>
            <a:xfrm>
              <a:off x="7036404" y="7043748"/>
              <a:ext cx="6031865" cy="0"/>
            </a:xfrm>
            <a:custGeom>
              <a:avLst/>
              <a:gdLst/>
              <a:ahLst/>
              <a:cxnLst/>
              <a:rect l="l" t="t" r="r" b="b"/>
              <a:pathLst>
                <a:path w="6031865" h="120000" extrusionOk="0">
                  <a:moveTo>
                    <a:pt x="0" y="0"/>
                  </a:moveTo>
                  <a:lnTo>
                    <a:pt x="603129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7036404" y="7182452"/>
              <a:ext cx="6031865" cy="3778250"/>
            </a:xfrm>
            <a:custGeom>
              <a:avLst/>
              <a:gdLst/>
              <a:ahLst/>
              <a:cxnLst/>
              <a:rect l="l" t="t" r="r" b="b"/>
              <a:pathLst>
                <a:path w="6031865" h="3778250" extrusionOk="0">
                  <a:moveTo>
                    <a:pt x="6031293" y="0"/>
                  </a:moveTo>
                  <a:lnTo>
                    <a:pt x="0" y="0"/>
                  </a:lnTo>
                  <a:lnTo>
                    <a:pt x="0" y="3777717"/>
                  </a:lnTo>
                  <a:lnTo>
                    <a:pt x="6031293" y="3777717"/>
                  </a:lnTo>
                  <a:lnTo>
                    <a:pt x="6031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83" name="Google Shape;83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226775" y="7130126"/>
              <a:ext cx="4156523" cy="22198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"/>
          <p:cNvSpPr txBox="1"/>
          <p:nvPr/>
        </p:nvSpPr>
        <p:spPr>
          <a:xfrm>
            <a:off x="8916029" y="9431843"/>
            <a:ext cx="227266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062858"/>
                </a:solidFill>
                <a:latin typeface="Tahoma"/>
                <a:ea typeface="Tahoma"/>
                <a:cs typeface="Tahoma"/>
                <a:sym typeface="Tahoma"/>
              </a:rPr>
              <a:t>Figure 4. </a:t>
            </a:r>
            <a:r>
              <a:rPr lang="es-ES" sz="950">
                <a:latin typeface="Tahoma"/>
                <a:ea typeface="Tahoma"/>
                <a:cs typeface="Tahoma"/>
                <a:sym typeface="Tahoma"/>
              </a:rPr>
              <a:t>Survival by Treatment Sequence</a:t>
            </a:r>
            <a:endParaRPr sz="9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7085101" y="9965094"/>
            <a:ext cx="43815" cy="852805"/>
          </a:xfrm>
          <a:custGeom>
            <a:avLst/>
            <a:gdLst/>
            <a:ahLst/>
            <a:cxnLst/>
            <a:rect l="l" t="t" r="r" b="b"/>
            <a:pathLst>
              <a:path w="43815" h="852804" extrusionOk="0">
                <a:moveTo>
                  <a:pt x="43370" y="809205"/>
                </a:moveTo>
                <a:lnTo>
                  <a:pt x="0" y="809205"/>
                </a:lnTo>
                <a:lnTo>
                  <a:pt x="0" y="852576"/>
                </a:lnTo>
                <a:lnTo>
                  <a:pt x="43370" y="852576"/>
                </a:lnTo>
                <a:lnTo>
                  <a:pt x="43370" y="809205"/>
                </a:lnTo>
                <a:close/>
              </a:path>
              <a:path w="43815" h="852804" extrusionOk="0">
                <a:moveTo>
                  <a:pt x="43370" y="597865"/>
                </a:moveTo>
                <a:lnTo>
                  <a:pt x="0" y="597865"/>
                </a:lnTo>
                <a:lnTo>
                  <a:pt x="0" y="641235"/>
                </a:lnTo>
                <a:lnTo>
                  <a:pt x="43370" y="641235"/>
                </a:lnTo>
                <a:lnTo>
                  <a:pt x="43370" y="597865"/>
                </a:lnTo>
                <a:close/>
              </a:path>
              <a:path w="43815" h="852804" extrusionOk="0">
                <a:moveTo>
                  <a:pt x="43370" y="386524"/>
                </a:moveTo>
                <a:lnTo>
                  <a:pt x="0" y="386524"/>
                </a:lnTo>
                <a:lnTo>
                  <a:pt x="0" y="429907"/>
                </a:lnTo>
                <a:lnTo>
                  <a:pt x="43370" y="429907"/>
                </a:lnTo>
                <a:lnTo>
                  <a:pt x="43370" y="386524"/>
                </a:lnTo>
                <a:close/>
              </a:path>
              <a:path w="43815" h="852804" extrusionOk="0">
                <a:moveTo>
                  <a:pt x="43370" y="0"/>
                </a:moveTo>
                <a:lnTo>
                  <a:pt x="0" y="0"/>
                </a:lnTo>
                <a:lnTo>
                  <a:pt x="0" y="43383"/>
                </a:lnTo>
                <a:lnTo>
                  <a:pt x="43370" y="43383"/>
                </a:lnTo>
                <a:lnTo>
                  <a:pt x="43370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6" name="Google Shape;86;p1"/>
          <p:cNvSpPr txBox="1"/>
          <p:nvPr/>
        </p:nvSpPr>
        <p:spPr>
          <a:xfrm>
            <a:off x="7192512" y="9893797"/>
            <a:ext cx="5881370" cy="100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Neoadjuvant includes any case with neoadjuvant therapy, whereas adjuvant only is exclusively adjuvant therapy.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12700" marR="1216660" lvl="0" indent="0" algn="l" rtl="0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TN-IDC showed benefit across all sequences (all p&lt;0.05 except combined) TN-ILC showed no benefit for any sequence (all p&gt;0.05)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Neoadjuvant includes either just neoadjuvant or a combination of neoadjuvant and adjuvant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714941" y="1267045"/>
            <a:ext cx="1742439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Racial Disparities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570252" y="1608465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2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9" name="Google Shape;89;p1"/>
          <p:cNvSpPr/>
          <p:nvPr/>
        </p:nvSpPr>
        <p:spPr>
          <a:xfrm>
            <a:off x="15437015" y="1718811"/>
            <a:ext cx="2298065" cy="13970"/>
          </a:xfrm>
          <a:custGeom>
            <a:avLst/>
            <a:gdLst/>
            <a:ahLst/>
            <a:cxnLst/>
            <a:rect l="l" t="t" r="r" b="b"/>
            <a:pathLst>
              <a:path w="2298065" h="13969" extrusionOk="0">
                <a:moveTo>
                  <a:pt x="2297769" y="0"/>
                </a:moveTo>
                <a:lnTo>
                  <a:pt x="0" y="0"/>
                </a:lnTo>
                <a:lnTo>
                  <a:pt x="0" y="13950"/>
                </a:lnTo>
                <a:lnTo>
                  <a:pt x="2297769" y="13950"/>
                </a:lnTo>
                <a:lnTo>
                  <a:pt x="22977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" name="Google Shape;90;p1"/>
          <p:cNvSpPr txBox="1"/>
          <p:nvPr/>
        </p:nvSpPr>
        <p:spPr>
          <a:xfrm>
            <a:off x="16858815" y="1763630"/>
            <a:ext cx="946785" cy="14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latin typeface="Tahoma"/>
                <a:ea typeface="Tahoma"/>
                <a:cs typeface="Tahoma"/>
                <a:sym typeface="Tahoma"/>
              </a:rPr>
              <a:t>White  Asian Black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5437015" y="1937804"/>
            <a:ext cx="2298065" cy="8890"/>
          </a:xfrm>
          <a:custGeom>
            <a:avLst/>
            <a:gdLst/>
            <a:ahLst/>
            <a:cxnLst/>
            <a:rect l="l" t="t" r="r" b="b"/>
            <a:pathLst>
              <a:path w="2298065" h="8889" extrusionOk="0">
                <a:moveTo>
                  <a:pt x="2297769" y="0"/>
                </a:moveTo>
                <a:lnTo>
                  <a:pt x="0" y="0"/>
                </a:lnTo>
                <a:lnTo>
                  <a:pt x="0" y="8721"/>
                </a:lnTo>
                <a:lnTo>
                  <a:pt x="2297769" y="8721"/>
                </a:lnTo>
                <a:lnTo>
                  <a:pt x="22977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" name="Google Shape;92;p1"/>
          <p:cNvSpPr/>
          <p:nvPr/>
        </p:nvSpPr>
        <p:spPr>
          <a:xfrm>
            <a:off x="15437015" y="2277700"/>
            <a:ext cx="2298065" cy="13970"/>
          </a:xfrm>
          <a:custGeom>
            <a:avLst/>
            <a:gdLst/>
            <a:ahLst/>
            <a:cxnLst/>
            <a:rect l="l" t="t" r="r" b="b"/>
            <a:pathLst>
              <a:path w="2298065" h="13969" extrusionOk="0">
                <a:moveTo>
                  <a:pt x="2297769" y="0"/>
                </a:moveTo>
                <a:lnTo>
                  <a:pt x="0" y="0"/>
                </a:lnTo>
                <a:lnTo>
                  <a:pt x="0" y="13950"/>
                </a:lnTo>
                <a:lnTo>
                  <a:pt x="2297769" y="13950"/>
                </a:lnTo>
                <a:lnTo>
                  <a:pt x="22977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1"/>
          <p:cNvSpPr txBox="1"/>
          <p:nvPr/>
        </p:nvSpPr>
        <p:spPr>
          <a:xfrm>
            <a:off x="13557552" y="1970058"/>
            <a:ext cx="4509135" cy="917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00" rIns="0" bIns="0" anchor="t" anchorCtr="0">
            <a:spAutoFit/>
          </a:bodyPr>
          <a:lstStyle/>
          <a:p>
            <a:pPr marL="1911350" marR="377825" lvl="0" indent="0" algn="l" rtl="0">
              <a:lnSpc>
                <a:spcPct val="103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dirty="0">
                <a:latin typeface="Tahoma"/>
                <a:ea typeface="Tahoma"/>
                <a:cs typeface="Tahoma"/>
                <a:sym typeface="Tahoma"/>
              </a:rPr>
              <a:t>TN-IDC </a:t>
            </a:r>
            <a:r>
              <a:rPr lang="es-ES" sz="800" dirty="0" err="1">
                <a:latin typeface="Tahoma"/>
                <a:ea typeface="Tahoma"/>
                <a:cs typeface="Tahoma"/>
                <a:sym typeface="Tahoma"/>
              </a:rPr>
              <a:t>chemo</a:t>
            </a:r>
            <a:r>
              <a:rPr lang="es-ES" sz="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800" dirty="0" err="1">
                <a:latin typeface="Tahoma"/>
                <a:ea typeface="Tahoma"/>
                <a:cs typeface="Tahoma"/>
                <a:sym typeface="Tahoma"/>
              </a:rPr>
              <a:t>benefit</a:t>
            </a:r>
            <a:r>
              <a:rPr lang="es-ES" sz="800" dirty="0">
                <a:latin typeface="Tahoma"/>
                <a:ea typeface="Tahoma"/>
                <a:cs typeface="Tahoma"/>
                <a:sym typeface="Tahoma"/>
              </a:rPr>
              <a:t> (HR) 0.76*** 0.69* 0.87 </a:t>
            </a:r>
            <a:endParaRPr sz="800" dirty="0">
              <a:latin typeface="Tahoma"/>
              <a:ea typeface="Tahoma"/>
              <a:cs typeface="Tahoma"/>
              <a:sym typeface="Tahoma"/>
            </a:endParaRPr>
          </a:p>
          <a:p>
            <a:pPr marL="1911350" marR="377825" lvl="0" indent="0" algn="l" rtl="0">
              <a:lnSpc>
                <a:spcPct val="103499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s-ES" sz="800" dirty="0">
                <a:latin typeface="Tahoma"/>
                <a:ea typeface="Tahoma"/>
                <a:cs typeface="Tahoma"/>
                <a:sym typeface="Tahoma"/>
              </a:rPr>
              <a:t>TN-ILC </a:t>
            </a:r>
            <a:r>
              <a:rPr lang="es-ES" sz="800" dirty="0" err="1">
                <a:latin typeface="Tahoma"/>
                <a:ea typeface="Tahoma"/>
                <a:cs typeface="Tahoma"/>
                <a:sym typeface="Tahoma"/>
              </a:rPr>
              <a:t>chemo</a:t>
            </a:r>
            <a:r>
              <a:rPr lang="es-ES" sz="8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800" dirty="0" err="1">
                <a:latin typeface="Tahoma"/>
                <a:ea typeface="Tahoma"/>
                <a:cs typeface="Tahoma"/>
                <a:sym typeface="Tahoma"/>
              </a:rPr>
              <a:t>benefit</a:t>
            </a:r>
            <a:r>
              <a:rPr lang="es-ES" sz="800" dirty="0">
                <a:latin typeface="Tahoma"/>
                <a:ea typeface="Tahoma"/>
                <a:cs typeface="Tahoma"/>
                <a:sym typeface="Tahoma"/>
              </a:rPr>
              <a:t> (HR)  1.03.      2.07  2.19</a:t>
            </a:r>
            <a:endParaRPr sz="800" dirty="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800" dirty="0"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 dirty="0">
                <a:solidFill>
                  <a:srgbClr val="062858"/>
                </a:solidFill>
                <a:latin typeface="Tahoma"/>
                <a:ea typeface="Tahoma"/>
                <a:cs typeface="Tahoma"/>
                <a:sym typeface="Tahoma"/>
              </a:rPr>
              <a:t>Table 1.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Chemotherapy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effects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by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race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(HR &lt;1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favors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chemo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)</a:t>
            </a:r>
            <a:endParaRPr sz="950" dirty="0">
              <a:latin typeface="Tahoma"/>
              <a:ea typeface="Tahoma"/>
              <a:cs typeface="Tahoma"/>
              <a:sym typeface="Tahom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Coefficients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from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unadjusted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hazards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 ratio </a:t>
            </a:r>
            <a:r>
              <a:rPr lang="es-ES" sz="950" dirty="0" err="1">
                <a:latin typeface="Tahoma"/>
                <a:ea typeface="Tahoma"/>
                <a:cs typeface="Tahoma"/>
                <a:sym typeface="Tahoma"/>
              </a:rPr>
              <a:t>model</a:t>
            </a:r>
            <a:r>
              <a:rPr lang="es-ES" sz="950" dirty="0">
                <a:latin typeface="Tahoma"/>
                <a:ea typeface="Tahoma"/>
                <a:cs typeface="Tahoma"/>
                <a:sym typeface="Tahoma"/>
              </a:rPr>
              <a:t>. ***: p&lt;0.001; **: p&lt;0.01; *: p&lt;0.05</a:t>
            </a:r>
            <a:endParaRPr sz="95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570252" y="3037078"/>
            <a:ext cx="6031865" cy="555625"/>
          </a:xfrm>
          <a:custGeom>
            <a:avLst/>
            <a:gdLst/>
            <a:ahLst/>
            <a:cxnLst/>
            <a:rect l="l" t="t" r="r" b="b"/>
            <a:pathLst>
              <a:path w="6031865" h="555625" extrusionOk="0">
                <a:moveTo>
                  <a:pt x="6031293" y="0"/>
                </a:moveTo>
                <a:lnTo>
                  <a:pt x="0" y="0"/>
                </a:lnTo>
                <a:lnTo>
                  <a:pt x="0" y="554997"/>
                </a:lnTo>
                <a:lnTo>
                  <a:pt x="6031293" y="554997"/>
                </a:lnTo>
                <a:lnTo>
                  <a:pt x="6031293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" name="Google Shape;95;p1"/>
          <p:cNvSpPr txBox="1"/>
          <p:nvPr/>
        </p:nvSpPr>
        <p:spPr>
          <a:xfrm>
            <a:off x="13570252" y="3037078"/>
            <a:ext cx="6031865" cy="37655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0" tIns="4952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Age-Specific Results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13570252" y="3415841"/>
            <a:ext cx="6031865" cy="4648474"/>
            <a:chOff x="13570252" y="3415841"/>
            <a:chExt cx="6031865" cy="4648474"/>
          </a:xfrm>
        </p:grpSpPr>
        <p:sp>
          <p:nvSpPr>
            <p:cNvPr id="97" name="Google Shape;97;p1"/>
            <p:cNvSpPr/>
            <p:nvPr/>
          </p:nvSpPr>
          <p:spPr>
            <a:xfrm>
              <a:off x="13570252" y="3415841"/>
              <a:ext cx="6031865" cy="0"/>
            </a:xfrm>
            <a:custGeom>
              <a:avLst/>
              <a:gdLst/>
              <a:ahLst/>
              <a:cxnLst/>
              <a:rect l="l" t="t" r="r" b="b"/>
              <a:pathLst>
                <a:path w="6031865" h="120000" extrusionOk="0">
                  <a:moveTo>
                    <a:pt x="0" y="0"/>
                  </a:moveTo>
                  <a:lnTo>
                    <a:pt x="6031293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3570252" y="3554545"/>
              <a:ext cx="6031865" cy="4509770"/>
            </a:xfrm>
            <a:custGeom>
              <a:avLst/>
              <a:gdLst/>
              <a:ahLst/>
              <a:cxnLst/>
              <a:rect l="l" t="t" r="r" b="b"/>
              <a:pathLst>
                <a:path w="6031865" h="4509770" extrusionOk="0">
                  <a:moveTo>
                    <a:pt x="6031293" y="0"/>
                  </a:moveTo>
                  <a:lnTo>
                    <a:pt x="0" y="0"/>
                  </a:lnTo>
                  <a:lnTo>
                    <a:pt x="0" y="4509600"/>
                  </a:lnTo>
                  <a:lnTo>
                    <a:pt x="6031293" y="4509600"/>
                  </a:lnTo>
                  <a:lnTo>
                    <a:pt x="603129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99" name="Google Shape;99;p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3916081" y="3473586"/>
              <a:ext cx="5383900" cy="3400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/>
            <p:nvPr/>
          </p:nvSpPr>
          <p:spPr>
            <a:xfrm>
              <a:off x="13705701" y="7416281"/>
              <a:ext cx="43815" cy="394335"/>
            </a:xfrm>
            <a:custGeom>
              <a:avLst/>
              <a:gdLst/>
              <a:ahLst/>
              <a:cxnLst/>
              <a:rect l="l" t="t" r="r" b="b"/>
              <a:pathLst>
                <a:path w="43815" h="394334" extrusionOk="0">
                  <a:moveTo>
                    <a:pt x="43370" y="350367"/>
                  </a:moveTo>
                  <a:lnTo>
                    <a:pt x="0" y="350367"/>
                  </a:lnTo>
                  <a:lnTo>
                    <a:pt x="0" y="393750"/>
                  </a:lnTo>
                  <a:lnTo>
                    <a:pt x="43370" y="393750"/>
                  </a:lnTo>
                  <a:lnTo>
                    <a:pt x="43370" y="350367"/>
                  </a:lnTo>
                  <a:close/>
                </a:path>
                <a:path w="43815" h="394334" extrusionOk="0">
                  <a:moveTo>
                    <a:pt x="43370" y="175183"/>
                  </a:moveTo>
                  <a:lnTo>
                    <a:pt x="0" y="175183"/>
                  </a:lnTo>
                  <a:lnTo>
                    <a:pt x="0" y="218554"/>
                  </a:lnTo>
                  <a:lnTo>
                    <a:pt x="43370" y="218554"/>
                  </a:lnTo>
                  <a:lnTo>
                    <a:pt x="43370" y="175183"/>
                  </a:lnTo>
                  <a:close/>
                </a:path>
                <a:path w="43815" h="394334" extrusionOk="0">
                  <a:moveTo>
                    <a:pt x="43370" y="0"/>
                  </a:moveTo>
                  <a:lnTo>
                    <a:pt x="0" y="0"/>
                  </a:lnTo>
                  <a:lnTo>
                    <a:pt x="0" y="43370"/>
                  </a:lnTo>
                  <a:lnTo>
                    <a:pt x="43370" y="43370"/>
                  </a:lnTo>
                  <a:lnTo>
                    <a:pt x="43370" y="0"/>
                  </a:lnTo>
                  <a:close/>
                </a:path>
              </a:pathLst>
            </a:custGeom>
            <a:solidFill>
              <a:srgbClr val="0628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13570252" y="8622244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 h="120000" extrusionOk="0">
                <a:moveTo>
                  <a:pt x="0" y="0"/>
                </a:moveTo>
                <a:lnTo>
                  <a:pt x="6031293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1"/>
          <p:cNvSpPr txBox="1"/>
          <p:nvPr/>
        </p:nvSpPr>
        <p:spPr>
          <a:xfrm>
            <a:off x="13557552" y="6996214"/>
            <a:ext cx="6044565" cy="199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solidFill>
                  <a:srgbClr val="062858"/>
                </a:solidFill>
                <a:latin typeface="Tahoma"/>
                <a:ea typeface="Tahoma"/>
                <a:cs typeface="Tahoma"/>
                <a:sym typeface="Tahoma"/>
              </a:rPr>
              <a:t>Figure 5. </a:t>
            </a:r>
            <a:r>
              <a:rPr lang="es-ES" sz="950">
                <a:latin typeface="Tahoma"/>
                <a:ea typeface="Tahoma"/>
                <a:cs typeface="Tahoma"/>
                <a:sym typeface="Tahoma"/>
              </a:rPr>
              <a:t>Survival By Age Groups</a:t>
            </a:r>
            <a:endParaRPr sz="950"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None/>
            </a:pPr>
            <a:endParaRPr sz="950">
              <a:latin typeface="Tahoma"/>
              <a:ea typeface="Tahoma"/>
              <a:cs typeface="Tahoma"/>
              <a:sym typeface="Tahoma"/>
            </a:endParaRPr>
          </a:p>
          <a:p>
            <a:pPr marL="267970" marR="24168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Younger TN-IDC (&lt;50) showed smaller chemo benefit TN-ILC showed no benefit in any age group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26797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Elderly TN-ILC (</a:t>
            </a:r>
            <a:r>
              <a:rPr lang="es-ES" sz="1150" i="1"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lang="es-ES" sz="1150"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) had worse outcomes with chemo (HR</a:t>
            </a:r>
            <a:r>
              <a:rPr lang="es-ES" sz="1150" i="1"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1, p&lt;0.05)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1206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rgbClr val="062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06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b="1">
              <a:solidFill>
                <a:srgbClr val="06285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06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50" b="1">
                <a:solidFill>
                  <a:srgbClr val="062858"/>
                </a:solidFill>
                <a:latin typeface="Trebuchet MS"/>
                <a:ea typeface="Trebuchet MS"/>
                <a:cs typeface="Trebuchet MS"/>
                <a:sym typeface="Trebuchet MS"/>
              </a:rPr>
              <a:t>Implications &amp; Next Steps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Clinical Implications: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3618954" y="909687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" name="Google Shape;104;p1"/>
          <p:cNvSpPr txBox="1"/>
          <p:nvPr/>
        </p:nvSpPr>
        <p:spPr>
          <a:xfrm>
            <a:off x="13726360" y="8988655"/>
            <a:ext cx="4144010" cy="65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Need for histology-specific TNBC treatment approaches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  <a:p>
            <a:pPr marL="12700" marR="5080" lvl="0" indent="0" algn="l" rtl="0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Consider alternative strategies for TN-ILC (immunotherapy, ADCs) Racial disparities warrant equitable access to novel therapies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3618954" y="9308214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1"/>
          <p:cNvSpPr/>
          <p:nvPr/>
        </p:nvSpPr>
        <p:spPr>
          <a:xfrm>
            <a:off x="13618954" y="951955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7" name="Google Shape;107;p1"/>
          <p:cNvSpPr txBox="1"/>
          <p:nvPr/>
        </p:nvSpPr>
        <p:spPr>
          <a:xfrm>
            <a:off x="13557552" y="9782495"/>
            <a:ext cx="1172845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Future Directions: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3618954" y="10188037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1"/>
          <p:cNvSpPr txBox="1"/>
          <p:nvPr/>
        </p:nvSpPr>
        <p:spPr>
          <a:xfrm>
            <a:off x="13726360" y="10079817"/>
            <a:ext cx="4079240" cy="44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50">
                <a:latin typeface="Tahoma"/>
                <a:ea typeface="Tahoma"/>
                <a:cs typeface="Tahoma"/>
                <a:sym typeface="Tahoma"/>
              </a:rPr>
              <a:t>Investigate molecular mechanisms of chemo resistance in TN-ILC Explore targeted therapies for this distinct population</a:t>
            </a:r>
            <a:endParaRPr sz="11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3618954" y="1039937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 extrusionOk="0">
                <a:moveTo>
                  <a:pt x="43374" y="0"/>
                </a:moveTo>
                <a:lnTo>
                  <a:pt x="0" y="0"/>
                </a:lnTo>
                <a:lnTo>
                  <a:pt x="0" y="43374"/>
                </a:lnTo>
                <a:lnTo>
                  <a:pt x="43374" y="43374"/>
                </a:lnTo>
                <a:lnTo>
                  <a:pt x="43374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1"/>
          <p:cNvSpPr/>
          <p:nvPr/>
        </p:nvSpPr>
        <p:spPr>
          <a:xfrm>
            <a:off x="0" y="11069953"/>
            <a:ext cx="20104100" cy="311785"/>
          </a:xfrm>
          <a:custGeom>
            <a:avLst/>
            <a:gdLst/>
            <a:ahLst/>
            <a:cxnLst/>
            <a:rect l="l" t="t" r="r" b="b"/>
            <a:pathLst>
              <a:path w="20104100" h="311784" extrusionOk="0">
                <a:moveTo>
                  <a:pt x="20104101" y="0"/>
                </a:moveTo>
                <a:lnTo>
                  <a:pt x="0" y="0"/>
                </a:lnTo>
                <a:lnTo>
                  <a:pt x="0" y="311292"/>
                </a:lnTo>
                <a:lnTo>
                  <a:pt x="20104101" y="311292"/>
                </a:lnTo>
                <a:lnTo>
                  <a:pt x="20104101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2" name="Google Shape;112;p1"/>
          <p:cNvSpPr txBox="1"/>
          <p:nvPr/>
        </p:nvSpPr>
        <p:spPr>
          <a:xfrm>
            <a:off x="8782811" y="11166278"/>
            <a:ext cx="1522226" cy="150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SURP </a:t>
            </a:r>
            <a:r>
              <a:rPr lang="es-ES" sz="9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</a:t>
            </a:r>
            <a:r>
              <a:rPr lang="es-ES" sz="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Day 2025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8361245" y="11150591"/>
            <a:ext cx="1522227" cy="13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u="sng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j.mencialedo@mail.utoronto.ca</a:t>
            </a:r>
            <a:endParaRPr sz="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Verdana</vt:lpstr>
      <vt:lpstr>Tahoma</vt:lpstr>
      <vt:lpstr>Palatino Linotype</vt:lpstr>
      <vt:lpstr>Arial</vt:lpstr>
      <vt:lpstr>Trebuchet MS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Mencia Ledo1; David Lim PhD, MD1,2</dc:creator>
  <cp:lastModifiedBy>Javier Mencia Ledo</cp:lastModifiedBy>
  <cp:revision>1</cp:revision>
  <dcterms:created xsi:type="dcterms:W3CDTF">2025-08-06T14:40:32Z</dcterms:created>
  <dcterms:modified xsi:type="dcterms:W3CDTF">2025-08-06T14:56:30Z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2025-08-06T00:00:00Z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