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55A"/>
    <a:srgbClr val="007FA3"/>
    <a:srgbClr val="3B4992"/>
    <a:srgbClr val="ECF6E8"/>
    <a:srgbClr val="338556"/>
    <a:srgbClr val="2E7A4F"/>
    <a:srgbClr val="358B5A"/>
    <a:srgbClr val="368E5C"/>
    <a:srgbClr val="00B45F"/>
    <a:srgbClr val="2D7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3" autoAdjust="0"/>
    <p:restoredTop sz="94523" autoAdjust="0"/>
  </p:normalViewPr>
  <p:slideViewPr>
    <p:cSldViewPr snapToGrid="0">
      <p:cViewPr varScale="1">
        <p:scale>
          <a:sx n="15" d="100"/>
          <a:sy n="15" d="100"/>
        </p:scale>
        <p:origin x="120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A6140E-3393-49EB-9E9B-FFDD2DFFE00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38106A-C265-49C1-8AB0-130A3AFDD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106A-C265-49C1-8AB0-130A3AFDD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2533-05D6-4EF9-938B-81CAC5B235D9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53C8-102F-4B34-842E-1013B2F60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tm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tm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tm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54D86F-3863-ADF4-DACB-F693241E316F}"/>
              </a:ext>
            </a:extLst>
          </p:cNvPr>
          <p:cNvSpPr txBox="1"/>
          <p:nvPr/>
        </p:nvSpPr>
        <p:spPr>
          <a:xfrm>
            <a:off x="601831" y="7959119"/>
            <a:ext cx="12994682" cy="827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Sexual minorities face unique stressors, including internalized stigma, felt stigma, and everyday discrimination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(Meyer, 2003)</a:t>
            </a:r>
          </a:p>
          <a:p>
            <a:pPr defTabSz="859724">
              <a:lnSpc>
                <a:spcPct val="120000"/>
              </a:lnSpc>
            </a:pPr>
            <a:endParaRPr lang="en-US" sz="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research explored how minority stress relates to concealment and disclosure, the role of each stressor was often examined independently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(Jackson &amp; Mohr, 2016; Ryan et al., 2017)</a:t>
            </a:r>
          </a:p>
          <a:p>
            <a:pPr defTabSz="859724">
              <a:lnSpc>
                <a:spcPct val="120000"/>
              </a:lnSpc>
            </a:pPr>
            <a:endParaRPr lang="en-US" sz="8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work explores whether and how different minority stressors relate differently to sexual orientation disclosure and concealment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D7D22-7EB4-5B03-AB03-AF3162B18045}"/>
              </a:ext>
            </a:extLst>
          </p:cNvPr>
          <p:cNvSpPr txBox="1"/>
          <p:nvPr/>
        </p:nvSpPr>
        <p:spPr>
          <a:xfrm>
            <a:off x="29583824" y="17613224"/>
            <a:ext cx="13776388" cy="119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09234" algn="l"/>
              </a:tabLst>
            </a:pP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Everyday discrimination 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plays a more important role in 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disclosure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whereas 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felt stigma 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internalized stigma 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more important to 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concealment</a:t>
            </a:r>
          </a:p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endParaRPr lang="en-US" sz="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09234" algn="l"/>
              </a:tabLst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Everyday discrimination can also influence disclosure and concealment indirectly through felt stigma and internalized stigma </a:t>
            </a:r>
          </a:p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09234" algn="l"/>
              </a:tabLst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may be the first work that considers how different minority stressors jointly affect sexual orientation disclosure and concealment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4810" indent="-304810" defTabSz="859724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09234" algn="l"/>
              </a:tabLst>
            </a:pP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09234" algn="l"/>
              </a:tabLst>
            </a:pP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Limitation: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Participants may be more “out”; only in the U.S. context; outcome measurement</a:t>
            </a:r>
          </a:p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09234" algn="l"/>
              </a:tabLst>
            </a:pP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09234" algn="l"/>
              </a:tabLst>
            </a:pP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Examine other contextual barriers to concealment and disclosure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ADA99-5363-16E6-671E-A5B14D909DBD}"/>
              </a:ext>
            </a:extLst>
          </p:cNvPr>
          <p:cNvSpPr txBox="1"/>
          <p:nvPr/>
        </p:nvSpPr>
        <p:spPr>
          <a:xfrm>
            <a:off x="668498" y="18065511"/>
            <a:ext cx="12928015" cy="427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Participants</a:t>
            </a:r>
            <a:r>
              <a:rPr lang="en-US" sz="4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571500" indent="-571500" defTabSz="859724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09234" algn="l"/>
              </a:tabLst>
            </a:pPr>
            <a:r>
              <a:rPr lang="en-US" sz="44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944 LGB adults (1,491 observations) from an open-source dataset in </a:t>
            </a:r>
            <a:r>
              <a:rPr lang="en-US" sz="44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Generations</a:t>
            </a:r>
            <a:r>
              <a:rPr lang="en-US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 U.S. representative, longitudinal study 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(Meyer, 2023)</a:t>
            </a:r>
            <a:endParaRPr lang="en-US" sz="36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1" indent="-571500" defTabSz="859724">
              <a:lnSpc>
                <a:spcPct val="120000"/>
              </a:lnSpc>
              <a:buSzPct val="80000"/>
              <a:buFont typeface="Wingdings" panose="05000000000000000000" pitchFamily="2" charset="2"/>
              <a:buChar char="Ø"/>
              <a:tabLst>
                <a:tab pos="409234" algn="l"/>
              </a:tabLst>
            </a:pPr>
            <a:r>
              <a:rPr lang="en-US" sz="44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en-US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38.5, 58% gay/lesbian, 48% men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endParaRPr lang="en-US" sz="7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0096E8-655F-0E9B-7C8A-6E74004034D3}"/>
              </a:ext>
            </a:extLst>
          </p:cNvPr>
          <p:cNvSpPr txBox="1"/>
          <p:nvPr/>
        </p:nvSpPr>
        <p:spPr>
          <a:xfrm>
            <a:off x="14588174" y="7990857"/>
            <a:ext cx="13254388" cy="163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4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1: Minority Stressors Predicting Disclosure and Concealment</a:t>
            </a: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7FD71D42-A783-FCA1-F869-670A5D04685E}"/>
              </a:ext>
            </a:extLst>
          </p:cNvPr>
          <p:cNvSpPr/>
          <p:nvPr/>
        </p:nvSpPr>
        <p:spPr>
          <a:xfrm>
            <a:off x="668498" y="6067849"/>
            <a:ext cx="12801601" cy="1714500"/>
          </a:xfrm>
          <a:prstGeom prst="round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solidFill>
              <a:srgbClr val="2535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3C0A374-97EA-8DF5-33D8-78698EFA8FDB}"/>
              </a:ext>
            </a:extLst>
          </p:cNvPr>
          <p:cNvSpPr txBox="1"/>
          <p:nvPr/>
        </p:nvSpPr>
        <p:spPr>
          <a:xfrm>
            <a:off x="1822384" y="6342203"/>
            <a:ext cx="10493828" cy="108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027" indent="-206027" algn="ctr"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6000" b="1" dirty="0">
                <a:solidFill>
                  <a:srgbClr val="25355A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A2AB960-6E81-9851-C660-F7EEC156CDE6}"/>
              </a:ext>
            </a:extLst>
          </p:cNvPr>
          <p:cNvSpPr/>
          <p:nvPr/>
        </p:nvSpPr>
        <p:spPr>
          <a:xfrm>
            <a:off x="14588174" y="6096470"/>
            <a:ext cx="13841763" cy="1714500"/>
          </a:xfrm>
          <a:prstGeom prst="round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solidFill>
              <a:srgbClr val="2535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A914BD8-F0BB-3A34-20F1-FCBAAB219E1D}"/>
              </a:ext>
            </a:extLst>
          </p:cNvPr>
          <p:cNvSpPr txBox="1"/>
          <p:nvPr/>
        </p:nvSpPr>
        <p:spPr>
          <a:xfrm>
            <a:off x="16139668" y="6370824"/>
            <a:ext cx="10493828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027" indent="-206027" algn="ctr"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6000" b="1" dirty="0">
                <a:solidFill>
                  <a:srgbClr val="25355A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id="{7C34EADD-56A4-5207-1B36-EAC1DEA2908E}"/>
              </a:ext>
            </a:extLst>
          </p:cNvPr>
          <p:cNvSpPr/>
          <p:nvPr/>
        </p:nvSpPr>
        <p:spPr>
          <a:xfrm>
            <a:off x="29670499" y="6102671"/>
            <a:ext cx="13665504" cy="1758158"/>
          </a:xfrm>
          <a:prstGeom prst="round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solidFill>
              <a:srgbClr val="2535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7F94282C-0A86-A8E7-B69D-5FBBC88EC1DE}"/>
              </a:ext>
            </a:extLst>
          </p:cNvPr>
          <p:cNvSpPr txBox="1"/>
          <p:nvPr/>
        </p:nvSpPr>
        <p:spPr>
          <a:xfrm>
            <a:off x="31453660" y="6378506"/>
            <a:ext cx="10493828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027" indent="-206027" algn="ctr"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6000" b="1" dirty="0">
                <a:solidFill>
                  <a:srgbClr val="25355A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Additional Results</a:t>
            </a:r>
          </a:p>
        </p:txBody>
      </p: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02A2A00A-A041-1212-6B43-EF4648E6AD9B}"/>
              </a:ext>
            </a:extLst>
          </p:cNvPr>
          <p:cNvSpPr/>
          <p:nvPr/>
        </p:nvSpPr>
        <p:spPr>
          <a:xfrm>
            <a:off x="632687" y="16393681"/>
            <a:ext cx="12801601" cy="1536938"/>
          </a:xfrm>
          <a:prstGeom prst="round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solidFill>
              <a:srgbClr val="2535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39DCD08C-578A-705E-9BA8-CFDA7F1162BD}"/>
              </a:ext>
            </a:extLst>
          </p:cNvPr>
          <p:cNvSpPr txBox="1"/>
          <p:nvPr/>
        </p:nvSpPr>
        <p:spPr>
          <a:xfrm>
            <a:off x="1786573" y="16528573"/>
            <a:ext cx="10493828" cy="108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027" indent="-206027" algn="ctr"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6000" b="1" dirty="0">
                <a:solidFill>
                  <a:srgbClr val="25355A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1044" name="Rectangle: Rounded Corners 1043">
            <a:extLst>
              <a:ext uri="{FF2B5EF4-FFF2-40B4-BE49-F238E27FC236}">
                <a16:creationId xmlns:a16="http://schemas.microsoft.com/office/drawing/2014/main" id="{5003A1D7-1F1C-17B2-8D2C-8F5880EB040B}"/>
              </a:ext>
            </a:extLst>
          </p:cNvPr>
          <p:cNvSpPr/>
          <p:nvPr/>
        </p:nvSpPr>
        <p:spPr>
          <a:xfrm>
            <a:off x="29670499" y="15681889"/>
            <a:ext cx="13665504" cy="1613738"/>
          </a:xfrm>
          <a:prstGeom prst="round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solidFill>
              <a:srgbClr val="2535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A0DB353-6D42-F36C-6518-CAF22E04D934}"/>
              </a:ext>
            </a:extLst>
          </p:cNvPr>
          <p:cNvSpPr txBox="1"/>
          <p:nvPr/>
        </p:nvSpPr>
        <p:spPr>
          <a:xfrm>
            <a:off x="31366985" y="15931681"/>
            <a:ext cx="10493828" cy="109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027" indent="-206027" algn="ctr"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6000" b="1" dirty="0">
                <a:solidFill>
                  <a:srgbClr val="25355A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F4B0D9F-95B6-A7D0-12BA-5B479118BCAD}"/>
              </a:ext>
            </a:extLst>
          </p:cNvPr>
          <p:cNvSpPr txBox="1"/>
          <p:nvPr/>
        </p:nvSpPr>
        <p:spPr>
          <a:xfrm>
            <a:off x="13188221" y="4521552"/>
            <a:ext cx="17952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9724"/>
            <a:r>
              <a:rPr lang="en-US" sz="6000" dirty="0">
                <a:solidFill>
                  <a:srgbClr val="25355A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K. Colin Li, Javier </a:t>
            </a:r>
            <a:r>
              <a:rPr lang="en-US" sz="6000" dirty="0" err="1">
                <a:solidFill>
                  <a:srgbClr val="25355A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Mencia</a:t>
            </a:r>
            <a:r>
              <a:rPr lang="en-US" sz="6000" dirty="0">
                <a:solidFill>
                  <a:srgbClr val="25355A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Ledo, Rebecca Neel</a:t>
            </a:r>
            <a:endParaRPr lang="en-US" sz="6000" baseline="30000" dirty="0">
              <a:solidFill>
                <a:srgbClr val="25355A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192044A0-75EB-50FA-D478-BB0A7A20878B}"/>
              </a:ext>
            </a:extLst>
          </p:cNvPr>
          <p:cNvSpPr/>
          <p:nvPr/>
        </p:nvSpPr>
        <p:spPr>
          <a:xfrm>
            <a:off x="8563226" y="950898"/>
            <a:ext cx="27283364" cy="3126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8000" b="1" dirty="0">
                <a:solidFill>
                  <a:srgbClr val="2535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 Conceal or Disclose? The Differential </a:t>
            </a:r>
            <a:r>
              <a:rPr lang="en-US" sz="8000" b="1" dirty="0">
                <a:solidFill>
                  <a:srgbClr val="25355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</a:t>
            </a:r>
            <a:r>
              <a:rPr lang="en-US" sz="8000" b="1" dirty="0">
                <a:solidFill>
                  <a:srgbClr val="2535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ole of Minority </a:t>
            </a:r>
            <a:r>
              <a:rPr lang="en-US" sz="8000" b="1" dirty="0">
                <a:solidFill>
                  <a:srgbClr val="25355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</a:t>
            </a:r>
            <a:r>
              <a:rPr lang="en-US" sz="8000" b="1" dirty="0">
                <a:solidFill>
                  <a:srgbClr val="2535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tress in LGB Identity </a:t>
            </a:r>
            <a:r>
              <a:rPr lang="en-US" sz="8000" b="1" dirty="0">
                <a:solidFill>
                  <a:srgbClr val="25355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</a:t>
            </a:r>
            <a:r>
              <a:rPr lang="en-US" sz="8000" b="1" dirty="0">
                <a:solidFill>
                  <a:srgbClr val="25355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oncealment and Disclosure</a:t>
            </a:r>
            <a:endParaRPr lang="en-US" sz="71400" b="1" dirty="0">
              <a:solidFill>
                <a:srgbClr val="25355A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62" name="Picture 13" descr="open code badge">
            <a:extLst>
              <a:ext uri="{FF2B5EF4-FFF2-40B4-BE49-F238E27FC236}">
                <a16:creationId xmlns:a16="http://schemas.microsoft.com/office/drawing/2014/main" id="{E3097E2A-52BA-7DFD-E515-F8966DA6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576" y="2930711"/>
            <a:ext cx="2711710" cy="264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15" descr="Open Practice Badges: A Primer and How to Get Started — KnowledgeWorks  Global Ltd.">
            <a:extLst>
              <a:ext uri="{FF2B5EF4-FFF2-40B4-BE49-F238E27FC236}">
                <a16:creationId xmlns:a16="http://schemas.microsoft.com/office/drawing/2014/main" id="{10D39817-B008-B6A0-6274-32131862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253" y="2943615"/>
            <a:ext cx="2730046" cy="26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17">
            <a:extLst>
              <a:ext uri="{FF2B5EF4-FFF2-40B4-BE49-F238E27FC236}">
                <a16:creationId xmlns:a16="http://schemas.microsoft.com/office/drawing/2014/main" id="{B3F76177-DF50-0F93-4B9C-67318C20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447709" y="249933"/>
            <a:ext cx="2785437" cy="26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Graphic 1068" descr="Man in glasses wearing turtleneck">
            <a:extLst>
              <a:ext uri="{FF2B5EF4-FFF2-40B4-BE49-F238E27FC236}">
                <a16:creationId xmlns:a16="http://schemas.microsoft.com/office/drawing/2014/main" id="{94B7A336-0B7D-E922-67EE-A1A0B504E3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756059" y="1970289"/>
            <a:ext cx="2521527" cy="3392938"/>
          </a:xfrm>
          <a:prstGeom prst="rect">
            <a:avLst/>
          </a:prstGeom>
        </p:spPr>
      </p:pic>
      <p:pic>
        <p:nvPicPr>
          <p:cNvPr id="1071" name="Graphic 1070" descr="Person wearing stripes">
            <a:extLst>
              <a:ext uri="{FF2B5EF4-FFF2-40B4-BE49-F238E27FC236}">
                <a16:creationId xmlns:a16="http://schemas.microsoft.com/office/drawing/2014/main" id="{7D22EC0E-6A99-4F16-F8BB-1434740280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4624" y="1851997"/>
            <a:ext cx="2328886" cy="355751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06B9F75-2FEF-4DEF-BB05-8310BB8384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881" y="29911513"/>
            <a:ext cx="2857500" cy="2857500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FC6D2BB-D57B-4939-BC77-47665A6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56747"/>
              </p:ext>
            </p:extLst>
          </p:nvPr>
        </p:nvGraphicFramePr>
        <p:xfrm>
          <a:off x="764056" y="22405361"/>
          <a:ext cx="12962025" cy="10453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45">
                  <a:extLst>
                    <a:ext uri="{9D8B030D-6E8A-4147-A177-3AD203B41FA5}">
                      <a16:colId xmlns:a16="http://schemas.microsoft.com/office/drawing/2014/main" val="865569359"/>
                    </a:ext>
                  </a:extLst>
                </a:gridCol>
                <a:gridCol w="3336758">
                  <a:extLst>
                    <a:ext uri="{9D8B030D-6E8A-4147-A177-3AD203B41FA5}">
                      <a16:colId xmlns:a16="http://schemas.microsoft.com/office/drawing/2014/main" val="126351956"/>
                    </a:ext>
                  </a:extLst>
                </a:gridCol>
                <a:gridCol w="6170822">
                  <a:extLst>
                    <a:ext uri="{9D8B030D-6E8A-4147-A177-3AD203B41FA5}">
                      <a16:colId xmlns:a16="http://schemas.microsoft.com/office/drawing/2014/main" val="905005975"/>
                    </a:ext>
                  </a:extLst>
                </a:gridCol>
              </a:tblGrid>
              <a:tr h="597488">
                <a:tc>
                  <a:txBody>
                    <a:bodyPr/>
                    <a:lstStyle/>
                    <a:p>
                      <a:pPr algn="l" fontAlgn="t"/>
                      <a:r>
                        <a:rPr lang="en-US" sz="4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Measures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Item n (</a:t>
                      </a:r>
                      <a:r>
                        <a:rPr lang="el-GR" sz="4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α/ρ)</a:t>
                      </a:r>
                      <a:endParaRPr lang="el-GR" sz="4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4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Sample Item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507463042"/>
                  </a:ext>
                </a:extLst>
              </a:tr>
              <a:tr h="1863881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Felt Stigma</a:t>
                      </a:r>
                    </a:p>
                    <a:p>
                      <a:pPr algn="l" fontAlgn="t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Herek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2009)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(.74)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Most people where I live think less of </a:t>
                      </a:r>
                    </a:p>
                    <a:p>
                      <a:pPr algn="l" fontAlgn="t"/>
                      <a:r>
                        <a:rPr lang="en-US" sz="2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person who is LGB. </a:t>
                      </a:r>
                    </a:p>
                    <a:p>
                      <a:pPr algn="l" fontAlgn="t"/>
                      <a:br>
                        <a:rPr lang="en-US" sz="7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24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(1 = strongly disagree, 5 = strongly agree)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682084252"/>
                  </a:ext>
                </a:extLst>
              </a:tr>
              <a:tr h="2020343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Internalized </a:t>
                      </a:r>
                    </a:p>
                    <a:p>
                      <a:pPr algn="l" fontAlgn="t"/>
                      <a:r>
                        <a:rPr lang="en-US" sz="36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Stigma</a:t>
                      </a:r>
                    </a:p>
                    <a:p>
                      <a:pPr marL="0" marR="0" lvl="0" indent="0" algn="l" defTabSz="4389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2800" b="0" i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Herek</a:t>
                      </a:r>
                      <a:r>
                        <a:rPr lang="en-US" sz="2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2009)</a:t>
                      </a:r>
                    </a:p>
                    <a:p>
                      <a:pPr algn="l" fontAlgn="t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(.78)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 wish I were not LGB.</a:t>
                      </a:r>
                    </a:p>
                    <a:p>
                      <a:pPr algn="l" fontAlgn="t"/>
                      <a:endParaRPr lang="en-US" sz="700" i="1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24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(1 = strongly disagree, 5 = strongly agree)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783358867"/>
                  </a:ext>
                </a:extLst>
              </a:tr>
              <a:tr h="2020343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Everyday </a:t>
                      </a:r>
                    </a:p>
                    <a:p>
                      <a:pPr algn="l" fontAlgn="t"/>
                      <a:r>
                        <a:rPr lang="en-US" sz="36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Discrimination</a:t>
                      </a:r>
                    </a:p>
                    <a:p>
                      <a:pPr marL="0" marR="0" lvl="0" indent="0" algn="l" defTabSz="4389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(Williams et al., 1997)</a:t>
                      </a:r>
                    </a:p>
                    <a:p>
                      <a:pPr algn="l" fontAlgn="t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 (.91)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were threatened or harassed. </a:t>
                      </a:r>
                    </a:p>
                    <a:p>
                      <a:pPr algn="l" fontAlgn="t"/>
                      <a:endParaRPr lang="en-US" sz="70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24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(1 = never, 4 = often) 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676516078"/>
                  </a:ext>
                </a:extLst>
              </a:tr>
              <a:tr h="1910386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Concealment</a:t>
                      </a:r>
                    </a:p>
                    <a:p>
                      <a:pPr marL="0" marR="0" lvl="0" indent="0" algn="l" defTabSz="4389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prstClr val="black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(Meyer, 2023)</a:t>
                      </a:r>
                    </a:p>
                    <a:p>
                      <a:pPr algn="l" fontAlgn="t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(.59)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Are you out to all, most, some, or out to none of your straight friends/family. </a:t>
                      </a:r>
                    </a:p>
                    <a:p>
                      <a:pPr algn="l" fontAlgn="t"/>
                      <a:endParaRPr lang="en-US" sz="70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24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(1 = all, 4 = none)</a:t>
                      </a:r>
                      <a:endParaRPr lang="en-US" sz="2800" b="0" i="1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450756032"/>
                  </a:ext>
                </a:extLst>
              </a:tr>
              <a:tr h="1910386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Disclosure</a:t>
                      </a:r>
                    </a:p>
                    <a:p>
                      <a:pPr marL="0" marR="0" lvl="0" indent="0" algn="l" defTabSz="438912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prstClr val="black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(Meyer, 2023)</a:t>
                      </a:r>
                    </a:p>
                    <a:p>
                      <a:pPr algn="l" fontAlgn="t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6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(.34)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You told a straight friend/family that you are LGB for the first time. </a:t>
                      </a:r>
                    </a:p>
                    <a:p>
                      <a:pPr algn="l" fontAlgn="t"/>
                      <a:r>
                        <a:rPr lang="en-US" sz="2400" i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(0 = no, 1 = yes)</a:t>
                      </a:r>
                      <a:endParaRPr lang="en-US" sz="2400" b="0" i="1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527530843"/>
                  </a:ext>
                </a:extLst>
              </a:tr>
            </a:tbl>
          </a:graphicData>
        </a:graphic>
      </p:graphicFrame>
      <p:pic>
        <p:nvPicPr>
          <p:cNvPr id="6" name="Graphic 5" descr="Thought bubble with solid fill">
            <a:extLst>
              <a:ext uri="{FF2B5EF4-FFF2-40B4-BE49-F238E27FC236}">
                <a16:creationId xmlns:a16="http://schemas.microsoft.com/office/drawing/2014/main" id="{DEA02499-C514-46D3-97FB-357BC38129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9710" y="-392170"/>
            <a:ext cx="3737005" cy="37370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AF7D87C-A81B-4661-A28E-819B10E56B1C}"/>
              </a:ext>
            </a:extLst>
          </p:cNvPr>
          <p:cNvSpPr txBox="1"/>
          <p:nvPr/>
        </p:nvSpPr>
        <p:spPr>
          <a:xfrm>
            <a:off x="2665225" y="479192"/>
            <a:ext cx="2328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Should I tell him...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0" name="Picture 6" descr="Download University of Toronto (UToronto, U of T) Logo in ...">
            <a:extLst>
              <a:ext uri="{FF2B5EF4-FFF2-40B4-BE49-F238E27FC236}">
                <a16:creationId xmlns:a16="http://schemas.microsoft.com/office/drawing/2014/main" id="{5788EE77-82F5-4576-A588-6415CC467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25549" r="10843" b="25717"/>
          <a:stretch/>
        </p:blipFill>
        <p:spPr bwMode="auto">
          <a:xfrm>
            <a:off x="31509188" y="29294034"/>
            <a:ext cx="9037233" cy="35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0C7D36-68FA-46E5-967A-60FEAFD5D4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8738" y="9792264"/>
            <a:ext cx="15022694" cy="743528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081C31-DD46-46AE-8AF8-6EEF9FAAD9FD}"/>
              </a:ext>
            </a:extLst>
          </p:cNvPr>
          <p:cNvSpPr txBox="1"/>
          <p:nvPr/>
        </p:nvSpPr>
        <p:spPr>
          <a:xfrm>
            <a:off x="14588174" y="17573750"/>
            <a:ext cx="13670549" cy="163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4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2: Indirect Effects of Everyday Discrimination via Internalized and Felt Stigma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4046C-34C7-4C29-A8A6-2365824588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1935" y="19394699"/>
            <a:ext cx="14099496" cy="70695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F9160DA-8A3D-444D-BDDF-C86051ECA009}"/>
              </a:ext>
            </a:extLst>
          </p:cNvPr>
          <p:cNvSpPr txBox="1"/>
          <p:nvPr/>
        </p:nvSpPr>
        <p:spPr>
          <a:xfrm>
            <a:off x="14681935" y="26566209"/>
            <a:ext cx="13670549" cy="3344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Disclosure via Felt Stigma: </a:t>
            </a:r>
            <a:r>
              <a:rPr lang="el-GR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.02, </a:t>
            </a:r>
            <a:r>
              <a:rPr lang="en-US" sz="36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.012</a:t>
            </a:r>
          </a:p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Disclosure via Internalized Stigma: </a:t>
            </a:r>
            <a:r>
              <a:rPr lang="el-GR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. 01, </a:t>
            </a:r>
            <a:r>
              <a:rPr lang="en-US" sz="36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.027</a:t>
            </a:r>
          </a:p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Concealment via Felt </a:t>
            </a:r>
            <a:r>
              <a:rPr lang="en-US" sz="36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Stgima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l-GR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.03, </a:t>
            </a:r>
            <a:r>
              <a:rPr lang="en-US" sz="36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 .001</a:t>
            </a:r>
          </a:p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Concealment via Internalized Stigma: </a:t>
            </a:r>
            <a:r>
              <a:rPr lang="el-GR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.03, </a:t>
            </a:r>
            <a:r>
              <a:rPr lang="en-US" sz="3600" i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 .001</a:t>
            </a:r>
          </a:p>
          <a:p>
            <a:pPr defTabSz="859724">
              <a:lnSpc>
                <a:spcPct val="120000"/>
              </a:lnSpc>
              <a:tabLst>
                <a:tab pos="409234" algn="l"/>
              </a:tabLst>
            </a:pPr>
            <a:endParaRPr lang="en-US" sz="36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337D60-B437-4C9D-B227-E767EF98D1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377" y="29177173"/>
            <a:ext cx="14367380" cy="35669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E92BA3-D0FD-4804-915F-BA9041390AB7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1"/>
          <a:stretch/>
        </p:blipFill>
        <p:spPr>
          <a:xfrm>
            <a:off x="29670500" y="8178425"/>
            <a:ext cx="7054430" cy="7299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EB07C7-7F73-4160-9B0E-2F151681639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"/>
          <a:stretch/>
        </p:blipFill>
        <p:spPr>
          <a:xfrm>
            <a:off x="36782254" y="8101222"/>
            <a:ext cx="7042464" cy="72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D4CD7B-E605-4418-89F5-B4623ABE9E21}">
  <we:reference id="e22f1a2d-2826-4e63-97f6-33b99c0ae228" version="2.0.0.0" store="EXCatalog" storeType="EXCatalog"/>
  <we:alternateReferences>
    <we:reference id="WA104379370" version="2.0.0.0" store="en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64288</TotalTime>
  <Words>499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Cambria</vt:lpstr>
      <vt:lpstr>Tahoma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Colin</dc:creator>
  <cp:lastModifiedBy>Colin Li</cp:lastModifiedBy>
  <cp:revision>87</cp:revision>
  <cp:lastPrinted>2025-02-14T01:52:26Z</cp:lastPrinted>
  <dcterms:created xsi:type="dcterms:W3CDTF">2023-01-19T21:43:51Z</dcterms:created>
  <dcterms:modified xsi:type="dcterms:W3CDTF">2025-02-14T03:04:57Z</dcterms:modified>
</cp:coreProperties>
</file>