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62" r:id="rId3"/>
    <p:sldId id="276" r:id="rId4"/>
    <p:sldId id="257" r:id="rId5"/>
    <p:sldId id="258" r:id="rId6"/>
    <p:sldId id="259" r:id="rId7"/>
    <p:sldId id="260" r:id="rId8"/>
    <p:sldId id="261" r:id="rId9"/>
    <p:sldId id="269" r:id="rId10"/>
    <p:sldId id="270" r:id="rId11"/>
    <p:sldId id="271" r:id="rId12"/>
    <p:sldId id="272" r:id="rId13"/>
    <p:sldId id="273" r:id="rId14"/>
    <p:sldId id="275" r:id="rId15"/>
    <p:sldId id="286" r:id="rId16"/>
    <p:sldId id="287" r:id="rId17"/>
    <p:sldId id="288" r:id="rId18"/>
    <p:sldId id="289" r:id="rId19"/>
    <p:sldId id="290" r:id="rId20"/>
    <p:sldId id="291" r:id="rId21"/>
    <p:sldId id="292" r:id="rId22"/>
    <p:sldId id="293" r:id="rId23"/>
    <p:sldId id="294" r:id="rId24"/>
    <p:sldId id="295" r:id="rId25"/>
    <p:sldId id="296" r:id="rId26"/>
    <p:sldId id="268" r:id="rId27"/>
    <p:sldId id="279" r:id="rId28"/>
    <p:sldId id="280" r:id="rId29"/>
    <p:sldId id="281" r:id="rId30"/>
    <p:sldId id="282" r:id="rId31"/>
    <p:sldId id="283" r:id="rId32"/>
    <p:sldId id="284"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8AB25-667D-45B0-9CE8-8C2C4CC48999}" type="datetimeFigureOut">
              <a:rPr lang="es-ES" smtClean="0"/>
              <a:t>03/05/2017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4A909-5E44-4FFA-9539-8B27E545392E}" type="slidenum">
              <a:rPr lang="es-ES" smtClean="0"/>
              <a:t>‹Nº›</a:t>
            </a:fld>
            <a:endParaRPr lang="es-ES"/>
          </a:p>
        </p:txBody>
      </p:sp>
    </p:spTree>
    <p:extLst>
      <p:ext uri="{BB962C8B-B14F-4D97-AF65-F5344CB8AC3E}">
        <p14:creationId xmlns:p14="http://schemas.microsoft.com/office/powerpoint/2010/main" val="1597060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3DF61B89-A433-493F-B128-0AB852A7A894}" type="slidenum">
              <a:rPr lang="es-MX" smtClean="0"/>
              <a:t>19</a:t>
            </a:fld>
            <a:endParaRPr lang="es-MX"/>
          </a:p>
        </p:txBody>
      </p:sp>
    </p:spTree>
    <p:extLst>
      <p:ext uri="{BB962C8B-B14F-4D97-AF65-F5344CB8AC3E}">
        <p14:creationId xmlns:p14="http://schemas.microsoft.com/office/powerpoint/2010/main" val="1326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juntadeandalucia.es/servicios/madeja/glossary/12/letterp#term57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smtClean="0"/>
              <a:t>Reportes de pruebas para el sistema de la mercería “Casa Juárez”.</a:t>
            </a:r>
            <a:endParaRPr lang="es-ES" dirty="0"/>
          </a:p>
        </p:txBody>
      </p:sp>
      <p:sp>
        <p:nvSpPr>
          <p:cNvPr id="3" name="Subtítulo 2"/>
          <p:cNvSpPr>
            <a:spLocks noGrp="1"/>
          </p:cNvSpPr>
          <p:nvPr>
            <p:ph type="subTitle" idx="1"/>
          </p:nvPr>
        </p:nvSpPr>
        <p:spPr/>
        <p:txBody>
          <a:bodyPr/>
          <a:lstStyle/>
          <a:p>
            <a:r>
              <a:rPr lang="es-ES" dirty="0" smtClean="0"/>
              <a:t>Equipo: 4 </a:t>
            </a:r>
            <a:r>
              <a:rPr lang="es-ES" dirty="0" err="1" smtClean="0"/>
              <a:t>Systems</a:t>
            </a:r>
            <a:endParaRPr lang="es-ES" dirty="0"/>
          </a:p>
        </p:txBody>
      </p:sp>
    </p:spTree>
    <p:extLst>
      <p:ext uri="{BB962C8B-B14F-4D97-AF65-F5344CB8AC3E}">
        <p14:creationId xmlns:p14="http://schemas.microsoft.com/office/powerpoint/2010/main" val="2853617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589212" y="624110"/>
            <a:ext cx="8388096" cy="5242560"/>
          </a:xfrm>
          <a:prstGeom prst="rect">
            <a:avLst/>
          </a:prstGeom>
        </p:spPr>
      </p:pic>
    </p:spTree>
    <p:extLst>
      <p:ext uri="{BB962C8B-B14F-4D97-AF65-F5344CB8AC3E}">
        <p14:creationId xmlns:p14="http://schemas.microsoft.com/office/powerpoint/2010/main" val="2829512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 de carga</a:t>
            </a:r>
            <a:br>
              <a:rPr lang="es-ES" dirty="0" smtClean="0"/>
            </a:br>
            <a:r>
              <a:rPr lang="es-ES" dirty="0" err="1" smtClean="0"/>
              <a:t>Yslow</a:t>
            </a:r>
            <a:endParaRPr lang="es-ES" dirty="0"/>
          </a:p>
        </p:txBody>
      </p:sp>
      <p:sp>
        <p:nvSpPr>
          <p:cNvPr id="3" name="Marcador de contenido 2"/>
          <p:cNvSpPr>
            <a:spLocks noGrp="1"/>
          </p:cNvSpPr>
          <p:nvPr>
            <p:ph idx="1"/>
          </p:nvPr>
        </p:nvSpPr>
        <p:spPr>
          <a:xfrm>
            <a:off x="2320988" y="1905000"/>
            <a:ext cx="8915400" cy="3777622"/>
          </a:xfrm>
        </p:spPr>
        <p:txBody>
          <a:bodyPr/>
          <a:lstStyle/>
          <a:p>
            <a:pPr marL="0" indent="0">
              <a:buNone/>
            </a:pPr>
            <a:r>
              <a:rPr lang="es-ES" b="1" dirty="0" err="1"/>
              <a:t>YSlow</a:t>
            </a:r>
            <a:r>
              <a:rPr lang="es-ES" dirty="0"/>
              <a:t> es una extensión de desarrollo para el navegador web Mozilla Firefox, destinada a analizar el rendimiento de páginas web. </a:t>
            </a:r>
            <a:r>
              <a:rPr lang="es-ES" i="1" dirty="0" err="1"/>
              <a:t>YSlow</a:t>
            </a:r>
            <a:r>
              <a:rPr lang="es-ES" dirty="0"/>
              <a:t> necesita y se integra con la extensión </a:t>
            </a:r>
            <a:r>
              <a:rPr lang="es-ES" dirty="0" err="1"/>
              <a:t>Firebug</a:t>
            </a:r>
            <a:r>
              <a:rPr lang="es-ES" dirty="0" smtClean="0"/>
              <a:t>.</a:t>
            </a:r>
          </a:p>
          <a:p>
            <a:pPr marL="0" indent="0">
              <a:buNone/>
            </a:pPr>
            <a:r>
              <a:rPr lang="es-ES" dirty="0" smtClean="0"/>
              <a:t>Características</a:t>
            </a:r>
            <a:endParaRPr lang="es-ES" dirty="0"/>
          </a:p>
          <a:p>
            <a:r>
              <a:rPr lang="es-ES" dirty="0"/>
              <a:t>Información sobre el rendimiento de la aplicación web.</a:t>
            </a:r>
          </a:p>
          <a:p>
            <a:r>
              <a:rPr lang="es-ES" dirty="0"/>
              <a:t>Resumen HTTP/HTML</a:t>
            </a:r>
          </a:p>
          <a:p>
            <a:r>
              <a:rPr lang="es-ES" dirty="0"/>
              <a:t>Listado de los componentes de una página.</a:t>
            </a:r>
          </a:p>
          <a:p>
            <a:r>
              <a:rPr lang="es-ES" dirty="0"/>
              <a:t>Herramientas como </a:t>
            </a:r>
            <a:r>
              <a:rPr lang="es-ES" dirty="0" err="1"/>
              <a:t>JSLint</a:t>
            </a:r>
            <a:r>
              <a:rPr lang="es-ES" dirty="0"/>
              <a:t>.</a:t>
            </a:r>
          </a:p>
          <a:p>
            <a:endParaRPr lang="es-ES" dirty="0"/>
          </a:p>
        </p:txBody>
      </p:sp>
    </p:spTree>
    <p:extLst>
      <p:ext uri="{BB962C8B-B14F-4D97-AF65-F5344CB8AC3E}">
        <p14:creationId xmlns:p14="http://schemas.microsoft.com/office/powerpoint/2010/main" val="495330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Imagen 3"/>
          <p:cNvPicPr/>
          <p:nvPr/>
        </p:nvPicPr>
        <p:blipFill>
          <a:blip r:embed="rId2"/>
          <a:stretch>
            <a:fillRect/>
          </a:stretch>
        </p:blipFill>
        <p:spPr>
          <a:xfrm>
            <a:off x="2320988" y="624110"/>
            <a:ext cx="8052308" cy="6137513"/>
          </a:xfrm>
          <a:prstGeom prst="rect">
            <a:avLst/>
          </a:prstGeom>
        </p:spPr>
      </p:pic>
    </p:spTree>
    <p:extLst>
      <p:ext uri="{BB962C8B-B14F-4D97-AF65-F5344CB8AC3E}">
        <p14:creationId xmlns:p14="http://schemas.microsoft.com/office/powerpoint/2010/main" val="184875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4" name="Marcador de contenido 2"/>
          <p:cNvSpPr txBox="1">
            <a:spLocks/>
          </p:cNvSpPr>
          <p:nvPr/>
        </p:nvSpPr>
        <p:spPr>
          <a:xfrm>
            <a:off x="2592925" y="2279904"/>
            <a:ext cx="8900160" cy="255232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ES" dirty="0" smtClean="0"/>
              <a:t>Esta página tiene 4 scripts de </a:t>
            </a:r>
            <a:r>
              <a:rPr lang="es-ES" dirty="0" err="1" smtClean="0"/>
              <a:t>Javascript</a:t>
            </a:r>
            <a:r>
              <a:rPr lang="es-ES" dirty="0" smtClean="0"/>
              <a:t> externos. Trate de combinarlos en uno. Esta página tiene 4 hojas de estilo externas. Trate de combinarlos en uno. Disminuir el número de componentes en una página reduce el número de solicitudes HTTP necesarias para procesar la página, lo que resulta en cargas de página más rápido. Algunas maneras de reducir el número de componentes incluyen: combinar archivos, combinar múltiples secuencias de comandos en una secuencia de comandos, combinar varios archivos CSS en una hoja de estilo y utilizar CSS </a:t>
            </a:r>
            <a:r>
              <a:rPr lang="es-ES" dirty="0" err="1" smtClean="0"/>
              <a:t>Sprites</a:t>
            </a:r>
            <a:r>
              <a:rPr lang="es-ES" dirty="0" smtClean="0"/>
              <a:t> y mapas de imágenes.</a:t>
            </a:r>
          </a:p>
          <a:p>
            <a:endParaRPr lang="es-ES" dirty="0"/>
          </a:p>
        </p:txBody>
      </p:sp>
    </p:spTree>
    <p:extLst>
      <p:ext uri="{BB962C8B-B14F-4D97-AF65-F5344CB8AC3E}">
        <p14:creationId xmlns:p14="http://schemas.microsoft.com/office/powerpoint/2010/main" val="1822524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p:nvPr/>
        </p:nvPicPr>
        <p:blipFill>
          <a:blip r:embed="rId2"/>
          <a:stretch>
            <a:fillRect/>
          </a:stretch>
        </p:blipFill>
        <p:spPr>
          <a:xfrm>
            <a:off x="2366200" y="819182"/>
            <a:ext cx="8435912" cy="5287112"/>
          </a:xfrm>
          <a:prstGeom prst="rect">
            <a:avLst/>
          </a:prstGeom>
        </p:spPr>
      </p:pic>
    </p:spTree>
    <p:extLst>
      <p:ext uri="{BB962C8B-B14F-4D97-AF65-F5344CB8AC3E}">
        <p14:creationId xmlns:p14="http://schemas.microsoft.com/office/powerpoint/2010/main" val="108742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00064" y="1037803"/>
            <a:ext cx="7772400" cy="1470025"/>
          </a:xfrm>
        </p:spPr>
        <p:txBody>
          <a:bodyPr>
            <a:normAutofit fontScale="90000"/>
          </a:bodyPr>
          <a:lstStyle/>
          <a:p>
            <a:r>
              <a:rPr lang="es-MX" b="1" dirty="0" smtClean="0"/>
              <a:t>Prueba de seguridad</a:t>
            </a:r>
            <a:br>
              <a:rPr lang="es-MX" b="1" dirty="0" smtClean="0"/>
            </a:br>
            <a:r>
              <a:rPr lang="es-MX" b="1" dirty="0" err="1" smtClean="0"/>
              <a:t>Acunetix</a:t>
            </a:r>
            <a:r>
              <a:rPr lang="es-MX" dirty="0" smtClean="0"/>
              <a:t/>
            </a:r>
            <a:br>
              <a:rPr lang="es-MX" dirty="0" smtClean="0"/>
            </a:br>
            <a:endParaRPr lang="es-MX" dirty="0"/>
          </a:p>
        </p:txBody>
      </p:sp>
      <p:sp>
        <p:nvSpPr>
          <p:cNvPr id="3" name="2 Subtítulo"/>
          <p:cNvSpPr>
            <a:spLocks noGrp="1"/>
          </p:cNvSpPr>
          <p:nvPr>
            <p:ph type="subTitle" idx="1"/>
          </p:nvPr>
        </p:nvSpPr>
        <p:spPr>
          <a:xfrm>
            <a:off x="1703512" y="1772816"/>
            <a:ext cx="8568952" cy="3960440"/>
          </a:xfrm>
        </p:spPr>
        <p:txBody>
          <a:bodyPr>
            <a:normAutofit/>
          </a:bodyPr>
          <a:lstStyle/>
          <a:p>
            <a:pPr algn="l"/>
            <a:r>
              <a:rPr lang="es-MX" b="1" dirty="0" smtClean="0">
                <a:solidFill>
                  <a:schemeClr val="tx1"/>
                </a:solidFill>
              </a:rPr>
              <a:t>¿</a:t>
            </a:r>
            <a:r>
              <a:rPr lang="es-MX" b="1" dirty="0">
                <a:solidFill>
                  <a:schemeClr val="tx1"/>
                </a:solidFill>
              </a:rPr>
              <a:t>Qué es? </a:t>
            </a:r>
            <a:endParaRPr lang="es-MX" dirty="0">
              <a:solidFill>
                <a:schemeClr val="tx1"/>
              </a:solidFill>
            </a:endParaRPr>
          </a:p>
          <a:p>
            <a:pPr algn="l"/>
            <a:endParaRPr lang="es-MX" dirty="0" smtClean="0">
              <a:solidFill>
                <a:schemeClr val="tx1"/>
              </a:solidFill>
            </a:endParaRPr>
          </a:p>
          <a:p>
            <a:pPr algn="l"/>
            <a:endParaRPr lang="es-MX" dirty="0">
              <a:solidFill>
                <a:schemeClr val="tx1"/>
              </a:solidFill>
            </a:endParaRPr>
          </a:p>
          <a:p>
            <a:pPr algn="l"/>
            <a:r>
              <a:rPr lang="es-MX" dirty="0" smtClean="0">
                <a:solidFill>
                  <a:schemeClr val="tx1"/>
                </a:solidFill>
              </a:rPr>
              <a:t>Acunetix </a:t>
            </a:r>
            <a:r>
              <a:rPr lang="es-MX" dirty="0">
                <a:solidFill>
                  <a:schemeClr val="tx1"/>
                </a:solidFill>
              </a:rPr>
              <a:t>es un escáner de vulnerabilidades de aplicaciones web</a:t>
            </a:r>
            <a:r>
              <a:rPr lang="es-MX" dirty="0" smtClean="0">
                <a:solidFill>
                  <a:schemeClr val="tx1"/>
                </a:solidFill>
              </a:rPr>
              <a:t>.</a:t>
            </a:r>
          </a:p>
          <a:p>
            <a:pPr algn="l"/>
            <a:r>
              <a:rPr lang="es-MX" dirty="0" smtClean="0">
                <a:solidFill>
                  <a:schemeClr val="tx1"/>
                </a:solidFill>
              </a:rPr>
              <a:t>La </a:t>
            </a:r>
            <a:r>
              <a:rPr lang="es-MX" dirty="0">
                <a:solidFill>
                  <a:schemeClr val="tx1"/>
                </a:solidFill>
              </a:rPr>
              <a:t>herramienta está diseñada para encontrar agujeros de seguridad en las aplicaciones web de la organización que un atacante podría aprovechar para obtener acceso a los sistemas y </a:t>
            </a:r>
            <a:r>
              <a:rPr lang="es-MX" dirty="0" smtClean="0">
                <a:solidFill>
                  <a:schemeClr val="tx1"/>
                </a:solidFill>
              </a:rPr>
              <a:t>datos.</a:t>
            </a:r>
            <a:endParaRPr lang="es-MX" dirty="0">
              <a:solidFill>
                <a:schemeClr val="tx1"/>
              </a:solidFill>
            </a:endParaRPr>
          </a:p>
          <a:p>
            <a:pPr algn="l"/>
            <a:endParaRPr lang="es-MX" dirty="0"/>
          </a:p>
        </p:txBody>
      </p:sp>
    </p:spTree>
    <p:extLst>
      <p:ext uri="{BB962C8B-B14F-4D97-AF65-F5344CB8AC3E}">
        <p14:creationId xmlns:p14="http://schemas.microsoft.com/office/powerpoint/2010/main" val="2399945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Tipo de exploración  </a:t>
            </a:r>
            <a:r>
              <a:rPr lang="en-US" dirty="0" smtClean="0"/>
              <a:t>  </a:t>
            </a:r>
            <a:endParaRPr lang="es-MX" dirty="0"/>
          </a:p>
        </p:txBody>
      </p:sp>
      <p:sp>
        <p:nvSpPr>
          <p:cNvPr id="3" name="2 Marcador de contenido"/>
          <p:cNvSpPr>
            <a:spLocks noGrp="1"/>
          </p:cNvSpPr>
          <p:nvPr>
            <p:ph idx="1"/>
          </p:nvPr>
        </p:nvSpPr>
        <p:spPr/>
        <p:txBody>
          <a:bodyPr/>
          <a:lstStyle/>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700" y="1556793"/>
            <a:ext cx="9117629" cy="512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346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dirty="0"/>
          </a:p>
        </p:txBody>
      </p:sp>
      <p:pic>
        <p:nvPicPr>
          <p:cNvPr id="2051" name="Picture 3" descr="C:\Users\beto\Desktop\Nueva carpeta (4)\Captura de pantalla (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686741"/>
            <a:ext cx="9138501" cy="5137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53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3074" name="Picture 2" descr="C:\Users\beto\Desktop\Nueva carpeta (4)\Captura de pantalla (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098" y="1700809"/>
            <a:ext cx="9135137" cy="513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551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91544" y="188640"/>
            <a:ext cx="8229600" cy="2088232"/>
          </a:xfrm>
        </p:spPr>
        <p:txBody>
          <a:bodyPr>
            <a:noAutofit/>
          </a:bodyPr>
          <a:lstStyle/>
          <a:p>
            <a:r>
              <a:rPr lang="es-ES" sz="2400" dirty="0"/>
              <a:t>Dirección de correo electrónico encontrada Descripción de la vulnerabilidad Se han encontrado una o más direcciones de correo electrónico en esta página. La mayoría del </a:t>
            </a:r>
            <a:r>
              <a:rPr lang="es-ES" sz="2400" dirty="0" err="1"/>
              <a:t>spam</a:t>
            </a:r>
            <a:r>
              <a:rPr lang="es-ES" sz="2400" dirty="0"/>
              <a:t> proviene de direcciones de correo electrónico recolectadas de Internet. </a:t>
            </a:r>
            <a:endParaRPr lang="es-MX" sz="2400" dirty="0"/>
          </a:p>
        </p:txBody>
      </p:sp>
      <p:pic>
        <p:nvPicPr>
          <p:cNvPr id="4099" name="Picture 3" descr="C:\Users\beto\Desktop\Nueva carpeta (4)\Captura de pantalla (75).pn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a:stretch/>
        </p:blipFill>
        <p:spPr bwMode="auto">
          <a:xfrm>
            <a:off x="1991544" y="2395819"/>
            <a:ext cx="4032448" cy="443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182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Pruebas de aceptación </a:t>
            </a:r>
            <a:br>
              <a:rPr lang="es-ES" dirty="0" smtClean="0"/>
            </a:br>
            <a:r>
              <a:rPr lang="es-ES" dirty="0" err="1" smtClean="0"/>
              <a:t>Selenium</a:t>
            </a:r>
            <a:endParaRPr lang="es-ES" dirty="0"/>
          </a:p>
        </p:txBody>
      </p:sp>
      <p:sp>
        <p:nvSpPr>
          <p:cNvPr id="3" name="Marcador de contenido 2"/>
          <p:cNvSpPr>
            <a:spLocks noGrp="1"/>
          </p:cNvSpPr>
          <p:nvPr>
            <p:ph idx="1"/>
          </p:nvPr>
        </p:nvSpPr>
        <p:spPr/>
        <p:txBody>
          <a:bodyPr>
            <a:normAutofit fontScale="92500" lnSpcReduction="20000"/>
          </a:bodyPr>
          <a:lstStyle/>
          <a:p>
            <a:pPr marL="0" indent="0">
              <a:buNone/>
            </a:pPr>
            <a:r>
              <a:rPr lang="es-ES" b="1" dirty="0" err="1"/>
              <a:t>Selenium</a:t>
            </a:r>
            <a:r>
              <a:rPr lang="es-ES" b="1" dirty="0"/>
              <a:t> </a:t>
            </a:r>
            <a:r>
              <a:rPr lang="es-ES" dirty="0"/>
              <a:t>es un conjunto de utilidades que facilita la labor de obtener juegos de pruebas para aplicaciones web. Para ello nos permite grabar, editar y depurar casos de prueba, que podrán ser ejecutados de forma automática e iterativa </a:t>
            </a:r>
            <a:r>
              <a:rPr lang="es-ES" dirty="0" err="1" smtClean="0"/>
              <a:t>posteriormente.Además</a:t>
            </a:r>
            <a:r>
              <a:rPr lang="es-ES" dirty="0" smtClean="0"/>
              <a:t> </a:t>
            </a:r>
            <a:r>
              <a:rPr lang="es-ES" dirty="0"/>
              <a:t>de ser una herramienta para registrar acciones, permite editarlas manualmente o crearlas desde cero. Las acciones se basan en el uso de diferentes </a:t>
            </a:r>
            <a:r>
              <a:rPr lang="es-ES" dirty="0" err="1"/>
              <a:t>API's</a:t>
            </a:r>
            <a:r>
              <a:rPr lang="es-ES" dirty="0"/>
              <a:t> en diferentes lenguajes (</a:t>
            </a:r>
            <a:r>
              <a:rPr lang="es-ES" dirty="0">
                <a:hlinkClick r:id="rId2"/>
              </a:rPr>
              <a:t>PHP</a:t>
            </a:r>
            <a:r>
              <a:rPr lang="es-ES" dirty="0"/>
              <a:t>, Ruby, JAVA, </a:t>
            </a:r>
            <a:r>
              <a:rPr lang="es-ES" dirty="0" err="1"/>
              <a:t>Javascript</a:t>
            </a:r>
            <a:r>
              <a:rPr lang="es-ES" dirty="0"/>
              <a:t>, </a:t>
            </a:r>
            <a:r>
              <a:rPr lang="es-ES" dirty="0" err="1"/>
              <a:t>etc</a:t>
            </a:r>
            <a:r>
              <a:rPr lang="es-ES" dirty="0"/>
              <a:t>). Entre su principales características podemos nombrar:</a:t>
            </a:r>
          </a:p>
          <a:p>
            <a:r>
              <a:rPr lang="es-ES" dirty="0"/>
              <a:t>Facilidad de registro y ejecución de los test.</a:t>
            </a:r>
          </a:p>
          <a:p>
            <a:r>
              <a:rPr lang="es-ES" dirty="0"/>
              <a:t>Referencia a objetos DOM en base al ID, nombre o a través de </a:t>
            </a:r>
            <a:r>
              <a:rPr lang="es-ES" dirty="0" err="1"/>
              <a:t>XPath</a:t>
            </a:r>
            <a:r>
              <a:rPr lang="es-ES" dirty="0"/>
              <a:t>.</a:t>
            </a:r>
          </a:p>
          <a:p>
            <a:r>
              <a:rPr lang="es-ES" dirty="0"/>
              <a:t>Auto-completado para todos los comandos.</a:t>
            </a:r>
          </a:p>
          <a:p>
            <a:r>
              <a:rPr lang="es-ES" dirty="0"/>
              <a:t>Las acciones pueden ser ejecutadas paso a paso.</a:t>
            </a:r>
          </a:p>
          <a:p>
            <a:r>
              <a:rPr lang="es-ES" dirty="0"/>
              <a:t>Herramientas de depuración y puntos de ruptura (</a:t>
            </a:r>
            <a:r>
              <a:rPr lang="es-ES" dirty="0" err="1"/>
              <a:t>breakpoints</a:t>
            </a:r>
            <a:r>
              <a:rPr lang="es-ES" dirty="0"/>
              <a:t>).</a:t>
            </a:r>
          </a:p>
          <a:p>
            <a:r>
              <a:rPr lang="es-ES" dirty="0"/>
              <a:t>Los test pueden ser almacenados en diferentes formatos.</a:t>
            </a:r>
          </a:p>
          <a:p>
            <a:endParaRPr lang="es-ES" dirty="0"/>
          </a:p>
        </p:txBody>
      </p:sp>
    </p:spTree>
    <p:extLst>
      <p:ext uri="{BB962C8B-B14F-4D97-AF65-F5344CB8AC3E}">
        <p14:creationId xmlns:p14="http://schemas.microsoft.com/office/powerpoint/2010/main" val="3596178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beto\Pictures\Screenshots\Captura de pantalla (76).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9796"/>
          <a:stretch/>
        </p:blipFill>
        <p:spPr bwMode="auto">
          <a:xfrm>
            <a:off x="1703513" y="4365104"/>
            <a:ext cx="5255123" cy="2348880"/>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contenido"/>
          <p:cNvSpPr>
            <a:spLocks noGrp="1"/>
          </p:cNvSpPr>
          <p:nvPr>
            <p:ph idx="1"/>
          </p:nvPr>
        </p:nvSpPr>
        <p:spPr>
          <a:xfrm>
            <a:off x="5663953" y="404665"/>
            <a:ext cx="4391713" cy="3849291"/>
          </a:xfrm>
        </p:spPr>
        <p:txBody>
          <a:bodyPr>
            <a:normAutofit/>
          </a:bodyPr>
          <a:lstStyle/>
          <a:p>
            <a:pPr lvl="0"/>
            <a:r>
              <a:rPr lang="es-ES" b="1" dirty="0"/>
              <a:t>Enlaces rotos </a:t>
            </a:r>
            <a:endParaRPr lang="es-ES" b="1" dirty="0" smtClean="0"/>
          </a:p>
          <a:p>
            <a:pPr lvl="0"/>
            <a:r>
              <a:rPr lang="es-ES" dirty="0" smtClean="0"/>
              <a:t>Descripción </a:t>
            </a:r>
          </a:p>
          <a:p>
            <a:pPr lvl="0"/>
            <a:r>
              <a:rPr lang="es-ES" dirty="0" smtClean="0"/>
              <a:t>Un </a:t>
            </a:r>
            <a:r>
              <a:rPr lang="es-ES" dirty="0"/>
              <a:t>enlace roto se refiere a cualquier enlace que deba llevarlo a un documento, una imagen o una página web, que en realidad produce un error. Esta página fue vinculada desde el sitio web, pero es inaccesible. </a:t>
            </a:r>
            <a:endParaRPr lang="es-ES" dirty="0" smtClean="0"/>
          </a:p>
          <a:p>
            <a:pPr lvl="0"/>
            <a:r>
              <a:rPr lang="es-ES" dirty="0" smtClean="0"/>
              <a:t>Artículos </a:t>
            </a:r>
            <a:r>
              <a:rPr lang="es-ES" dirty="0"/>
              <a:t>afectados</a:t>
            </a:r>
            <a:r>
              <a:rPr lang="es-MX" dirty="0"/>
              <a:t> </a:t>
            </a:r>
          </a:p>
          <a:p>
            <a:pPr marL="0" indent="0">
              <a:buNone/>
            </a:pPr>
            <a:r>
              <a:rPr lang="es-MX" dirty="0" smtClean="0"/>
              <a:t> /</a:t>
            </a:r>
            <a:r>
              <a:rPr lang="es-MX" dirty="0" err="1"/>
              <a:t>merceria</a:t>
            </a:r>
            <a:r>
              <a:rPr lang="es-MX" dirty="0"/>
              <a:t>/</a:t>
            </a:r>
            <a:r>
              <a:rPr lang="es-MX" dirty="0" err="1"/>
              <a:t>products</a:t>
            </a:r>
            <a:r>
              <a:rPr lang="es-MX" dirty="0"/>
              <a:t>/</a:t>
            </a:r>
            <a:r>
              <a:rPr lang="es-MX" dirty="0" err="1"/>
              <a:t>edit</a:t>
            </a:r>
            <a:r>
              <a:rPr lang="es-MX" dirty="0"/>
              <a:t>/0 </a:t>
            </a:r>
          </a:p>
          <a:p>
            <a:endParaRPr lang="es-MX" dirty="0"/>
          </a:p>
        </p:txBody>
      </p:sp>
    </p:spTree>
    <p:extLst>
      <p:ext uri="{BB962C8B-B14F-4D97-AF65-F5344CB8AC3E}">
        <p14:creationId xmlns:p14="http://schemas.microsoft.com/office/powerpoint/2010/main" val="1782087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0" y="274638"/>
            <a:ext cx="4114800" cy="5314602"/>
          </a:xfrm>
        </p:spPr>
        <p:txBody>
          <a:bodyPr>
            <a:normAutofit fontScale="90000"/>
          </a:bodyPr>
          <a:lstStyle/>
          <a:p>
            <a:pPr algn="l"/>
            <a:r>
              <a:rPr lang="es-ES" sz="2000" b="1" dirty="0"/>
              <a:t>Posibles directorios sensibles</a:t>
            </a:r>
            <a:r>
              <a:rPr lang="es-ES" sz="2000" dirty="0"/>
              <a:t/>
            </a:r>
            <a:br>
              <a:rPr lang="es-ES" sz="2000" dirty="0"/>
            </a:br>
            <a:r>
              <a:rPr lang="es-ES" sz="2000" dirty="0"/>
              <a:t/>
            </a:r>
            <a:br>
              <a:rPr lang="es-ES" sz="2000" dirty="0"/>
            </a:br>
            <a:r>
              <a:rPr lang="es-ES" sz="2400" dirty="0"/>
              <a:t>Se ha encontrado un directorio sensible. </a:t>
            </a:r>
            <a:br>
              <a:rPr lang="es-ES" sz="2400" dirty="0"/>
            </a:br>
            <a:r>
              <a:rPr lang="es-ES" sz="2400" dirty="0"/>
              <a:t>Este directorio no está directamente vinculado desde el sitio web. </a:t>
            </a:r>
            <a:br>
              <a:rPr lang="es-ES" sz="2400" dirty="0"/>
            </a:br>
            <a:r>
              <a:rPr lang="es-ES" sz="2400" dirty="0"/>
              <a:t>Esta comprobación busca recursos sensibles comunes como directorios de copia de seguridad, volcados de base de datos, páginas de administración, directorios temporales. Cada uno de estos directorios podría ayudar a un atacante a aprender más sobre su  objetivo.</a:t>
            </a:r>
            <a:endParaRPr lang="es-MX" sz="2400" dirty="0"/>
          </a:p>
        </p:txBody>
      </p:sp>
      <p:pic>
        <p:nvPicPr>
          <p:cNvPr id="4" name="Picture 3" descr="C:\Users\beto\Pictures\Screenshots\Captura de pantalla (77).pn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1631504" y="4005064"/>
            <a:ext cx="4353470" cy="226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932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40016" y="274638"/>
            <a:ext cx="4032448" cy="5530626"/>
          </a:xfrm>
        </p:spPr>
        <p:txBody>
          <a:bodyPr>
            <a:normAutofit fontScale="90000"/>
          </a:bodyPr>
          <a:lstStyle/>
          <a:p>
            <a:pPr algn="l"/>
            <a:r>
              <a:rPr lang="es-ES" sz="2200" dirty="0"/>
              <a:t>El método OPTIONS está habilitado</a:t>
            </a:r>
            <a:r>
              <a:rPr lang="es-MX" sz="2200" dirty="0"/>
              <a:t>  </a:t>
            </a:r>
            <a:br>
              <a:rPr lang="es-MX" sz="2200" dirty="0"/>
            </a:br>
            <a:r>
              <a:rPr lang="es-MX" sz="2200" dirty="0"/>
              <a:t> </a:t>
            </a:r>
            <a:br>
              <a:rPr lang="es-MX" sz="2200" dirty="0"/>
            </a:br>
            <a:r>
              <a:rPr lang="es-MX" sz="2200" dirty="0"/>
              <a:t/>
            </a:r>
            <a:br>
              <a:rPr lang="es-MX" sz="2200" dirty="0"/>
            </a:br>
            <a:r>
              <a:rPr lang="es-MX" sz="2200" dirty="0"/>
              <a:t>Descripción de la vulnerabilidad El método HTTP OPTIONS está habilitado en este servidor web. El método OPTIONS proporciona una lista de los métodos soportados por el servidor web, que representa una solicitud de información sobre las opciones de comunicación disponibles en la cadena de solicitud.</a:t>
            </a:r>
            <a:r>
              <a:rPr lang="es-MX" dirty="0"/>
              <a:t/>
            </a:r>
            <a:br>
              <a:rPr lang="es-MX" dirty="0"/>
            </a:br>
            <a:endParaRPr lang="es-MX" dirty="0"/>
          </a:p>
        </p:txBody>
      </p:sp>
      <p:pic>
        <p:nvPicPr>
          <p:cNvPr id="4" name="Picture 4" descr="C:\Users\beto\Pictures\Screenshots\Captura de pantalla (78).pn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1775520" y="4221088"/>
            <a:ext cx="4196984" cy="213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48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0" y="274638"/>
            <a:ext cx="4114800" cy="5314602"/>
          </a:xfrm>
        </p:spPr>
        <p:txBody>
          <a:bodyPr>
            <a:noAutofit/>
          </a:bodyPr>
          <a:lstStyle/>
          <a:p>
            <a:pPr algn="l"/>
            <a:r>
              <a:rPr lang="es-MX" sz="1800" b="1" dirty="0"/>
              <a:t>Ataque lento de denegación de servicio de HTTP</a:t>
            </a:r>
            <a:r>
              <a:rPr lang="es-MX" sz="1800" dirty="0"/>
              <a:t/>
            </a:r>
            <a:br>
              <a:rPr lang="es-MX" sz="1800" dirty="0"/>
            </a:br>
            <a:r>
              <a:rPr lang="es-MX" sz="1800" dirty="0"/>
              <a:t/>
            </a:r>
            <a:br>
              <a:rPr lang="es-MX" sz="1800" dirty="0"/>
            </a:br>
            <a:r>
              <a:rPr lang="es-MX" sz="1800" dirty="0"/>
              <a:t/>
            </a:r>
            <a:br>
              <a:rPr lang="es-MX" sz="1800" dirty="0"/>
            </a:br>
            <a:r>
              <a:rPr lang="es-ES" sz="1800" dirty="0"/>
              <a:t>Si una solicitud HTTP no está completa o si la velocidad de transferencia es muy baja, el servidor mantiene sus recursos ocupados esperando el resto de los datos. Si el servidor mantiene demasiados recursos ocupados, esto crea una denegación de servicio.</a:t>
            </a:r>
            <a:endParaRPr lang="es-MX" sz="1800" dirty="0"/>
          </a:p>
        </p:txBody>
      </p:sp>
      <p:pic>
        <p:nvPicPr>
          <p:cNvPr id="4" name="Picture 5" descr="C:\Users\beto\Pictures\Screenshots\Captura de pantalla (79).pn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1919536" y="3789041"/>
            <a:ext cx="3906874" cy="268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829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456041" y="836713"/>
            <a:ext cx="3970275" cy="5361459"/>
          </a:xfrm>
        </p:spPr>
        <p:txBody>
          <a:bodyPr>
            <a:normAutofit/>
          </a:bodyPr>
          <a:lstStyle/>
          <a:p>
            <a:r>
              <a:rPr lang="es-MX" sz="2000" b="1" dirty="0"/>
              <a:t>Mensaje de error de la aplicación</a:t>
            </a:r>
          </a:p>
          <a:p>
            <a:endParaRPr lang="en-US" sz="2000" dirty="0"/>
          </a:p>
          <a:p>
            <a:pPr marL="0" indent="0">
              <a:buNone/>
            </a:pPr>
            <a:endParaRPr lang="es-MX" sz="2000" dirty="0"/>
          </a:p>
          <a:p>
            <a:r>
              <a:rPr lang="es-ES" sz="2000" dirty="0"/>
              <a:t>Esta página contiene un mensaje de error / advertencia que puede revelar información sensible. El mensaje también puede contener la ubicación del archivo que produjo la excepción no controlada.</a:t>
            </a:r>
            <a:endParaRPr lang="es-MX" sz="2000" dirty="0"/>
          </a:p>
          <a:p>
            <a:endParaRPr lang="es-MX" dirty="0"/>
          </a:p>
        </p:txBody>
      </p:sp>
      <p:pic>
        <p:nvPicPr>
          <p:cNvPr id="4" name="Picture 6" descr="C:\Users\beto\Pictures\Screenshots\Captura de pantalla (80).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524000" y="1916832"/>
            <a:ext cx="4716525"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006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5879976" y="1700808"/>
            <a:ext cx="4474840" cy="3888432"/>
          </a:xfrm>
        </p:spPr>
        <p:txBody>
          <a:bodyPr>
            <a:normAutofit/>
          </a:bodyPr>
          <a:lstStyle/>
          <a:p>
            <a:r>
              <a:rPr lang="es-MX" dirty="0"/>
              <a:t>Debido a que un navegador no puede saber si el script debe ser de confianza o no, ejecutará el script en el contexto del usuario permitiendo al atacante acceder a las cookies o </a:t>
            </a:r>
            <a:r>
              <a:rPr lang="es-MX" dirty="0" err="1"/>
              <a:t>tokens</a:t>
            </a:r>
            <a:r>
              <a:rPr lang="es-MX" dirty="0"/>
              <a:t> de sesión retenidos por el navegador. </a:t>
            </a:r>
          </a:p>
        </p:txBody>
      </p:sp>
      <p:pic>
        <p:nvPicPr>
          <p:cNvPr id="4" name="Picture 7" descr="C:\Users\beto\Pictures\Screenshots\Captura de pantalla (8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19537" y="1124745"/>
            <a:ext cx="3643745" cy="403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233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de integración </a:t>
            </a:r>
            <a:br>
              <a:rPr lang="es-ES" dirty="0" smtClean="0"/>
            </a:br>
            <a:r>
              <a:rPr lang="es-ES" dirty="0" smtClean="0"/>
              <a:t>Jenkins</a:t>
            </a:r>
            <a:endParaRPr lang="es-ES" dirty="0"/>
          </a:p>
        </p:txBody>
      </p:sp>
      <p:sp>
        <p:nvSpPr>
          <p:cNvPr id="3" name="Marcador de contenido 2"/>
          <p:cNvSpPr>
            <a:spLocks noGrp="1"/>
          </p:cNvSpPr>
          <p:nvPr>
            <p:ph idx="1"/>
          </p:nvPr>
        </p:nvSpPr>
        <p:spPr/>
        <p:txBody>
          <a:bodyPr>
            <a:normAutofit fontScale="85000" lnSpcReduction="20000"/>
          </a:bodyPr>
          <a:lstStyle/>
          <a:p>
            <a:pPr fontAlgn="base"/>
            <a:r>
              <a:rPr lang="es-ES" dirty="0"/>
              <a:t>La integración continua es una práctica de desarrollo software donde los miembros del equipo integran su trabajo frecuentemente (como mínimo una vez al día, aunque normalmente se realizan múltiples integraciones diarias).</a:t>
            </a:r>
          </a:p>
          <a:p>
            <a:pPr fontAlgn="base"/>
            <a:r>
              <a:rPr lang="es-ES" dirty="0"/>
              <a:t>Cada integración se verifica compilando el código fuente y obteniendo un ejecutable (a esto se le llama </a:t>
            </a:r>
            <a:r>
              <a:rPr lang="es-ES" dirty="0" err="1"/>
              <a:t>build</a:t>
            </a:r>
            <a:r>
              <a:rPr lang="es-ES" dirty="0"/>
              <a:t>, y debe hacerse de forma automatizada).Además también se pasan las pruebas y métricas de calidad para detectar los errores tan pronto como sea posible.</a:t>
            </a:r>
          </a:p>
          <a:p>
            <a:pPr fontAlgn="base"/>
            <a:r>
              <a:rPr lang="es-ES" dirty="0"/>
              <a:t>Es muy recomendable hacer </a:t>
            </a:r>
            <a:r>
              <a:rPr lang="es-ES" dirty="0" err="1"/>
              <a:t>builds</a:t>
            </a:r>
            <a:r>
              <a:rPr lang="es-ES" dirty="0"/>
              <a:t> periódicamente y comprobar que funcionen correctamente, para conseguir un producto final más fiable, con menos fallos en producción.</a:t>
            </a:r>
          </a:p>
          <a:p>
            <a:pPr fontAlgn="base"/>
            <a:r>
              <a:rPr lang="es-ES" dirty="0"/>
              <a:t>Al integrar frecuentemente el código, y con la ayuda de herramientas como Jenkins, puedes saber el estado del software en todo momento. Sabes qué funciona, qué no y qué errores hay.</a:t>
            </a:r>
          </a:p>
          <a:p>
            <a:pPr fontAlgn="base"/>
            <a:r>
              <a:rPr lang="es-ES" dirty="0"/>
              <a:t>También puedes monitorizar la calidad del código y su cobertura de pruebas. La integración continua incluso puede ayudarte a reducir la deuda técnica </a:t>
            </a:r>
            <a:r>
              <a:rPr lang="es-ES" dirty="0" smtClean="0"/>
              <a:t>y </a:t>
            </a:r>
            <a:r>
              <a:rPr lang="es-ES" dirty="0"/>
              <a:t>mantener los costes bajos.</a:t>
            </a:r>
          </a:p>
          <a:p>
            <a:endParaRPr lang="es-ES" dirty="0"/>
          </a:p>
        </p:txBody>
      </p:sp>
    </p:spTree>
    <p:extLst>
      <p:ext uri="{BB962C8B-B14F-4D97-AF65-F5344CB8AC3E}">
        <p14:creationId xmlns:p14="http://schemas.microsoft.com/office/powerpoint/2010/main" val="168444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MX" dirty="0" smtClean="0"/>
              <a:t>El </a:t>
            </a:r>
            <a:r>
              <a:rPr lang="es-MX" dirty="0" err="1" smtClean="0"/>
              <a:t>github</a:t>
            </a:r>
            <a:r>
              <a:rPr lang="es-MX" dirty="0" smtClean="0"/>
              <a:t> es una herramienta muy útil  ya que puedes tener varios colaboradores que  pueden modificar y crear archivos en el repositorio.</a:t>
            </a:r>
            <a:endParaRPr lang="es-MX" dirty="0"/>
          </a:p>
        </p:txBody>
      </p:sp>
      <p:pic>
        <p:nvPicPr>
          <p:cNvPr id="4" name="Imagen 3"/>
          <p:cNvPicPr>
            <a:picLocks noChangeAspect="1"/>
          </p:cNvPicPr>
          <p:nvPr/>
        </p:nvPicPr>
        <p:blipFill rotWithShape="1">
          <a:blip r:embed="rId2"/>
          <a:srcRect l="9780" t="36851" r="10539" b="5050"/>
          <a:stretch/>
        </p:blipFill>
        <p:spPr>
          <a:xfrm>
            <a:off x="2589213" y="1041898"/>
            <a:ext cx="7806743" cy="3200280"/>
          </a:xfrm>
          <a:prstGeom prst="rect">
            <a:avLst/>
          </a:prstGeom>
        </p:spPr>
      </p:pic>
    </p:spTree>
    <p:extLst>
      <p:ext uri="{BB962C8B-B14F-4D97-AF65-F5344CB8AC3E}">
        <p14:creationId xmlns:p14="http://schemas.microsoft.com/office/powerpoint/2010/main" val="1332606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0251" y="557917"/>
            <a:ext cx="9800178" cy="1770755"/>
          </a:xfrm>
        </p:spPr>
        <p:txBody>
          <a:bodyPr/>
          <a:lstStyle/>
          <a:p>
            <a:r>
              <a:rPr lang="es-MX" dirty="0" smtClean="0"/>
              <a:t>En el </a:t>
            </a:r>
            <a:r>
              <a:rPr lang="es-MX" dirty="0" err="1" smtClean="0"/>
              <a:t>github</a:t>
            </a:r>
            <a:r>
              <a:rPr lang="es-MX" dirty="0" smtClean="0"/>
              <a:t> guardamos la carpeta en el que se encuentran todos los códigos  del proyecto.</a:t>
            </a:r>
          </a:p>
          <a:p>
            <a:r>
              <a:rPr lang="es-MX" dirty="0" smtClean="0"/>
              <a:t>Como esta en el repositorio  todos los usuarios tienen acceso a la información. También puedes ver  quien edito el archivo  y a que hora lo edito .</a:t>
            </a:r>
            <a:endParaRPr lang="es-MX" dirty="0"/>
          </a:p>
        </p:txBody>
      </p:sp>
      <p:pic>
        <p:nvPicPr>
          <p:cNvPr id="4" name="Imagen 3"/>
          <p:cNvPicPr>
            <a:picLocks noChangeAspect="1"/>
          </p:cNvPicPr>
          <p:nvPr/>
        </p:nvPicPr>
        <p:blipFill rotWithShape="1">
          <a:blip r:embed="rId2"/>
          <a:srcRect l="9780" t="61399" r="11034" b="22404"/>
          <a:stretch/>
        </p:blipFill>
        <p:spPr>
          <a:xfrm>
            <a:off x="838200" y="2079939"/>
            <a:ext cx="10303098" cy="1764405"/>
          </a:xfrm>
          <a:prstGeom prst="rect">
            <a:avLst/>
          </a:prstGeom>
        </p:spPr>
      </p:pic>
      <p:pic>
        <p:nvPicPr>
          <p:cNvPr id="5" name="Imagen 4"/>
          <p:cNvPicPr>
            <a:picLocks noChangeAspect="1"/>
          </p:cNvPicPr>
          <p:nvPr/>
        </p:nvPicPr>
        <p:blipFill rotWithShape="1">
          <a:blip r:embed="rId3"/>
          <a:srcRect l="9680" t="43090" r="10934" b="13424"/>
          <a:stretch/>
        </p:blipFill>
        <p:spPr>
          <a:xfrm>
            <a:off x="719069" y="3676918"/>
            <a:ext cx="10328857" cy="3181082"/>
          </a:xfrm>
          <a:prstGeom prst="rect">
            <a:avLst/>
          </a:prstGeom>
        </p:spPr>
      </p:pic>
    </p:spTree>
    <p:extLst>
      <p:ext uri="{BB962C8B-B14F-4D97-AF65-F5344CB8AC3E}">
        <p14:creationId xmlns:p14="http://schemas.microsoft.com/office/powerpoint/2010/main" val="841884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15602" y="325494"/>
            <a:ext cx="10515600" cy="4351338"/>
          </a:xfrm>
        </p:spPr>
        <p:txBody>
          <a:bodyPr/>
          <a:lstStyle/>
          <a:p>
            <a:r>
              <a:rPr lang="es-MX" dirty="0" smtClean="0"/>
              <a:t>Conectamos el </a:t>
            </a:r>
            <a:r>
              <a:rPr lang="es-MX" dirty="0"/>
              <a:t>Jenkins al </a:t>
            </a:r>
            <a:r>
              <a:rPr lang="es-MX" dirty="0" err="1" smtClean="0"/>
              <a:t>github</a:t>
            </a:r>
            <a:r>
              <a:rPr lang="es-MX" dirty="0" smtClean="0"/>
              <a:t> cuando creas el proyecto  se te pedirán los datos siguientes . Pero en  </a:t>
            </a:r>
            <a:r>
              <a:rPr lang="es-MX" dirty="0" err="1" smtClean="0"/>
              <a:t>repository</a:t>
            </a:r>
            <a:r>
              <a:rPr lang="es-MX" dirty="0" smtClean="0"/>
              <a:t> </a:t>
            </a:r>
            <a:r>
              <a:rPr lang="es-MX" dirty="0" err="1" smtClean="0"/>
              <a:t>name</a:t>
            </a:r>
            <a:r>
              <a:rPr lang="es-MX" dirty="0" smtClean="0"/>
              <a:t> </a:t>
            </a:r>
            <a:r>
              <a:rPr lang="es-MX" dirty="0" err="1" smtClean="0"/>
              <a:t>pattern</a:t>
            </a:r>
            <a:r>
              <a:rPr lang="es-MX" dirty="0" smtClean="0"/>
              <a:t> se proporciona  la dirección de tu repositorio.</a:t>
            </a:r>
            <a:endParaRPr lang="es-MX" dirty="0"/>
          </a:p>
        </p:txBody>
      </p:sp>
      <p:sp>
        <p:nvSpPr>
          <p:cNvPr id="9" name="Rectangle 2"/>
          <p:cNvSpPr>
            <a:spLocks noChangeArrowheads="1"/>
          </p:cNvSpPr>
          <p:nvPr/>
        </p:nvSpPr>
        <p:spPr bwMode="auto">
          <a:xfrm>
            <a:off x="3298064" y="1242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1800" b="0" i="0" u="none" strike="noStrike" cap="none" normalizeH="0" baseline="0" smtClean="0">
                <a:ln>
                  <a:noFill/>
                </a:ln>
                <a:solidFill>
                  <a:schemeClr val="tx1"/>
                </a:solidFill>
                <a:effectLst/>
                <a:latin typeface="Arial" panose="020B0604020202020204" pitchFamily="34" charset="0"/>
              </a:rPr>
              <a:t/>
            </a:r>
            <a:br>
              <a:rPr kumimoji="0" lang="es-MX" sz="1800" b="0" i="0" u="none" strike="noStrike" cap="none" normalizeH="0" baseline="0" smtClean="0">
                <a:ln>
                  <a:noFill/>
                </a:ln>
                <a:solidFill>
                  <a:schemeClr val="tx1"/>
                </a:solidFill>
                <a:effectLst/>
                <a:latin typeface="Arial" panose="020B0604020202020204" pitchFamily="34" charset="0"/>
              </a:rPr>
            </a:br>
            <a:endParaRPr kumimoji="0" lang="es-MX" sz="1800" b="0" i="0" u="none" strike="noStrike" cap="none" normalizeH="0" baseline="0" smtClean="0">
              <a:ln>
                <a:noFill/>
              </a:ln>
              <a:solidFill>
                <a:schemeClr val="tx1"/>
              </a:solidFill>
              <a:effectLst/>
              <a:latin typeface="Arial" panose="020B0604020202020204" pitchFamily="34" charset="0"/>
            </a:endParaRPr>
          </a:p>
        </p:txBody>
      </p:sp>
      <p:pic>
        <p:nvPicPr>
          <p:cNvPr id="10" name="Imagen 9"/>
          <p:cNvPicPr>
            <a:picLocks noChangeAspect="1"/>
          </p:cNvPicPr>
          <p:nvPr/>
        </p:nvPicPr>
        <p:blipFill rotWithShape="1">
          <a:blip r:embed="rId2"/>
          <a:srcRect l="15224" t="59639" r="37561" b="30678"/>
          <a:stretch/>
        </p:blipFill>
        <p:spPr>
          <a:xfrm>
            <a:off x="226453" y="1472929"/>
            <a:ext cx="6143222" cy="708338"/>
          </a:xfrm>
          <a:prstGeom prst="rect">
            <a:avLst/>
          </a:prstGeom>
        </p:spPr>
      </p:pic>
      <p:pic>
        <p:nvPicPr>
          <p:cNvPr id="11" name="Imagen 10"/>
          <p:cNvPicPr>
            <a:picLocks noChangeAspect="1"/>
          </p:cNvPicPr>
          <p:nvPr/>
        </p:nvPicPr>
        <p:blipFill rotWithShape="1">
          <a:blip r:embed="rId3"/>
          <a:srcRect l="14927" t="21963" r="15785" b="5678"/>
          <a:stretch/>
        </p:blipFill>
        <p:spPr>
          <a:xfrm>
            <a:off x="2387442" y="2003389"/>
            <a:ext cx="8268193" cy="4854611"/>
          </a:xfrm>
          <a:prstGeom prst="rect">
            <a:avLst/>
          </a:prstGeom>
        </p:spPr>
      </p:pic>
      <p:pic>
        <p:nvPicPr>
          <p:cNvPr id="12" name="Imagen 11"/>
          <p:cNvPicPr>
            <a:picLocks noChangeAspect="1"/>
          </p:cNvPicPr>
          <p:nvPr/>
        </p:nvPicPr>
        <p:blipFill rotWithShape="1">
          <a:blip r:embed="rId4"/>
          <a:srcRect l="15422" t="40449" r="16675" b="45818"/>
          <a:stretch/>
        </p:blipFill>
        <p:spPr>
          <a:xfrm>
            <a:off x="6673402" y="1472929"/>
            <a:ext cx="5518598" cy="744570"/>
          </a:xfrm>
          <a:prstGeom prst="rect">
            <a:avLst/>
          </a:prstGeom>
        </p:spPr>
      </p:pic>
    </p:spTree>
    <p:extLst>
      <p:ext uri="{BB962C8B-B14F-4D97-AF65-F5344CB8AC3E}">
        <p14:creationId xmlns:p14="http://schemas.microsoft.com/office/powerpoint/2010/main" val="182589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2615402" y="5535169"/>
            <a:ext cx="7403592" cy="1199768"/>
          </a:xfrm>
        </p:spPr>
        <p:txBody>
          <a:bodyPr>
            <a:normAutofit/>
          </a:bodyPr>
          <a:lstStyle/>
          <a:p>
            <a:r>
              <a:rPr lang="es-MX" dirty="0"/>
              <a:t>En la prueba de aceptación cada una de las funciones de agregar producto y ventas se realizaron correctamente al ser probadas con la herramienta de </a:t>
            </a:r>
            <a:r>
              <a:rPr lang="es-MX" dirty="0" err="1"/>
              <a:t>S</a:t>
            </a:r>
            <a:r>
              <a:rPr lang="es-MX" dirty="0" err="1" smtClean="0"/>
              <a:t>elenium</a:t>
            </a:r>
            <a:r>
              <a:rPr lang="es-MX" dirty="0" smtClean="0"/>
              <a:t> </a:t>
            </a:r>
            <a:r>
              <a:rPr lang="es-MX" dirty="0"/>
              <a:t>sin ningún error al momento de ejecutar.</a:t>
            </a:r>
            <a:endParaRPr lang="es-ES" dirty="0"/>
          </a:p>
          <a:p>
            <a:endParaRPr lang="es-ES" dirty="0"/>
          </a:p>
        </p:txBody>
      </p:sp>
      <p:pic>
        <p:nvPicPr>
          <p:cNvPr id="4" name="Imagen 3"/>
          <p:cNvPicPr/>
          <p:nvPr/>
        </p:nvPicPr>
        <p:blipFill>
          <a:blip r:embed="rId2"/>
          <a:stretch>
            <a:fillRect/>
          </a:stretch>
        </p:blipFill>
        <p:spPr>
          <a:xfrm>
            <a:off x="2119502" y="0"/>
            <a:ext cx="9092501" cy="5369433"/>
          </a:xfrm>
          <a:prstGeom prst="rect">
            <a:avLst/>
          </a:prstGeom>
        </p:spPr>
      </p:pic>
    </p:spTree>
    <p:extLst>
      <p:ext uri="{BB962C8B-B14F-4D97-AF65-F5344CB8AC3E}">
        <p14:creationId xmlns:p14="http://schemas.microsoft.com/office/powerpoint/2010/main" val="4205414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35608" y="713749"/>
            <a:ext cx="10515600" cy="4351338"/>
          </a:xfrm>
        </p:spPr>
        <p:txBody>
          <a:bodyPr/>
          <a:lstStyle/>
          <a:p>
            <a:r>
              <a:rPr lang="es-MX" dirty="0" smtClean="0"/>
              <a:t>En esta área se ven todos los proyectos que tienes  y en que estado están  como  aparece en los ejemplos  </a:t>
            </a:r>
            <a:endParaRPr lang="es-MX" dirty="0"/>
          </a:p>
          <a:p>
            <a:r>
              <a:rPr lang="es-MX" dirty="0" smtClean="0"/>
              <a:t>La nueve con rayos  indica que, alguien inserto errores al código desde el </a:t>
            </a:r>
            <a:r>
              <a:rPr lang="es-MX" dirty="0" err="1" smtClean="0"/>
              <a:t>github</a:t>
            </a:r>
            <a:r>
              <a:rPr lang="es-MX" dirty="0" smtClean="0"/>
              <a:t> y donde se encuentra un sol  es que el código esta correcto  que no existe errores.</a:t>
            </a:r>
            <a:endParaRPr lang="es-MX" dirty="0"/>
          </a:p>
        </p:txBody>
      </p:sp>
      <p:pic>
        <p:nvPicPr>
          <p:cNvPr id="5" name="Imagen 4"/>
          <p:cNvPicPr>
            <a:picLocks noChangeAspect="1"/>
          </p:cNvPicPr>
          <p:nvPr/>
        </p:nvPicPr>
        <p:blipFill rotWithShape="1">
          <a:blip r:embed="rId2"/>
          <a:srcRect l="26904" t="24076" r="640" b="45819"/>
          <a:stretch/>
        </p:blipFill>
        <p:spPr>
          <a:xfrm>
            <a:off x="638070" y="3245476"/>
            <a:ext cx="10915860" cy="2550016"/>
          </a:xfrm>
          <a:prstGeom prst="rect">
            <a:avLst/>
          </a:prstGeom>
        </p:spPr>
      </p:pic>
    </p:spTree>
    <p:extLst>
      <p:ext uri="{BB962C8B-B14F-4D97-AF65-F5344CB8AC3E}">
        <p14:creationId xmlns:p14="http://schemas.microsoft.com/office/powerpoint/2010/main" val="1499297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50264" y="612053"/>
            <a:ext cx="10515600" cy="4351338"/>
          </a:xfrm>
        </p:spPr>
        <p:txBody>
          <a:bodyPr/>
          <a:lstStyle/>
          <a:p>
            <a:r>
              <a:rPr lang="es-MX" dirty="0" smtClean="0"/>
              <a:t>Puedes configurar   el tiempo el cual se </a:t>
            </a:r>
            <a:r>
              <a:rPr lang="es-MX" dirty="0"/>
              <a:t>escáner</a:t>
            </a:r>
            <a:r>
              <a:rPr lang="es-MX" dirty="0" smtClean="0"/>
              <a:t> o puedes  escáner cuando  tu quieras </a:t>
            </a:r>
            <a:endParaRPr lang="es-MX" dirty="0"/>
          </a:p>
        </p:txBody>
      </p:sp>
      <p:pic>
        <p:nvPicPr>
          <p:cNvPr id="4" name="Imagen 3"/>
          <p:cNvPicPr>
            <a:picLocks noChangeAspect="1"/>
          </p:cNvPicPr>
          <p:nvPr/>
        </p:nvPicPr>
        <p:blipFill rotWithShape="1">
          <a:blip r:embed="rId2"/>
          <a:srcRect l="27003" t="20906" r="1829" b="64481"/>
          <a:stretch/>
        </p:blipFill>
        <p:spPr>
          <a:xfrm>
            <a:off x="838200" y="1416676"/>
            <a:ext cx="9403725" cy="1700256"/>
          </a:xfrm>
          <a:prstGeom prst="rect">
            <a:avLst/>
          </a:prstGeom>
        </p:spPr>
      </p:pic>
      <p:pic>
        <p:nvPicPr>
          <p:cNvPr id="5" name="Imagen 4"/>
          <p:cNvPicPr>
            <a:picLocks noChangeAspect="1"/>
          </p:cNvPicPr>
          <p:nvPr/>
        </p:nvPicPr>
        <p:blipFill rotWithShape="1">
          <a:blip r:embed="rId3"/>
          <a:srcRect l="-198" t="21435" r="83885" b="41769"/>
          <a:stretch/>
        </p:blipFill>
        <p:spPr>
          <a:xfrm>
            <a:off x="566670" y="3068782"/>
            <a:ext cx="2987899" cy="3789218"/>
          </a:xfrm>
          <a:prstGeom prst="rect">
            <a:avLst/>
          </a:prstGeom>
        </p:spPr>
      </p:pic>
    </p:spTree>
    <p:extLst>
      <p:ext uri="{BB962C8B-B14F-4D97-AF65-F5344CB8AC3E}">
        <p14:creationId xmlns:p14="http://schemas.microsoft.com/office/powerpoint/2010/main" val="2491610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25022" y="501129"/>
            <a:ext cx="10515600" cy="4351338"/>
          </a:xfrm>
        </p:spPr>
        <p:txBody>
          <a:bodyPr/>
          <a:lstStyle/>
          <a:p>
            <a:r>
              <a:rPr lang="es-MX" dirty="0" smtClean="0"/>
              <a:t>Cuando se produce un error  el Jenkins  nos  da una  explicación de en que parte se produce  como al igual los tiempo  del ultimo fallo  y el ultimo éxito  y el tiempo que duro al escanear. </a:t>
            </a:r>
            <a:endParaRPr lang="es-MX" dirty="0"/>
          </a:p>
        </p:txBody>
      </p:sp>
      <p:pic>
        <p:nvPicPr>
          <p:cNvPr id="4" name="Imagen 3"/>
          <p:cNvPicPr>
            <a:picLocks noChangeAspect="1"/>
          </p:cNvPicPr>
          <p:nvPr/>
        </p:nvPicPr>
        <p:blipFill rotWithShape="1">
          <a:blip r:embed="rId2"/>
          <a:srcRect l="27418" t="24472" r="2232" b="50498"/>
          <a:stretch/>
        </p:blipFill>
        <p:spPr>
          <a:xfrm>
            <a:off x="838200" y="1825625"/>
            <a:ext cx="9153397" cy="1830993"/>
          </a:xfrm>
          <a:prstGeom prst="rect">
            <a:avLst/>
          </a:prstGeom>
        </p:spPr>
      </p:pic>
      <p:pic>
        <p:nvPicPr>
          <p:cNvPr id="5" name="Imagen 4"/>
          <p:cNvPicPr>
            <a:picLocks noChangeAspect="1"/>
          </p:cNvPicPr>
          <p:nvPr/>
        </p:nvPicPr>
        <p:blipFill rotWithShape="1">
          <a:blip r:embed="rId3"/>
          <a:srcRect l="27695" t="24956" r="37364" b="49691"/>
          <a:stretch/>
        </p:blipFill>
        <p:spPr>
          <a:xfrm>
            <a:off x="838200" y="3791555"/>
            <a:ext cx="4546242" cy="1854558"/>
          </a:xfrm>
          <a:prstGeom prst="rect">
            <a:avLst/>
          </a:prstGeom>
        </p:spPr>
      </p:pic>
      <p:pic>
        <p:nvPicPr>
          <p:cNvPr id="6" name="Imagen 5"/>
          <p:cNvPicPr>
            <a:picLocks noChangeAspect="1"/>
          </p:cNvPicPr>
          <p:nvPr/>
        </p:nvPicPr>
        <p:blipFill rotWithShape="1">
          <a:blip r:embed="rId4"/>
          <a:srcRect l="26408" t="23900" r="6183" b="9727"/>
          <a:stretch/>
        </p:blipFill>
        <p:spPr>
          <a:xfrm>
            <a:off x="5643905" y="3527971"/>
            <a:ext cx="5028794" cy="2783929"/>
          </a:xfrm>
          <a:prstGeom prst="rect">
            <a:avLst/>
          </a:prstGeom>
        </p:spPr>
      </p:pic>
    </p:spTree>
    <p:extLst>
      <p:ext uri="{BB962C8B-B14F-4D97-AF65-F5344CB8AC3E}">
        <p14:creationId xmlns:p14="http://schemas.microsoft.com/office/powerpoint/2010/main" val="2785220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4867" y="604708"/>
            <a:ext cx="10515600" cy="4351338"/>
          </a:xfrm>
        </p:spPr>
        <p:txBody>
          <a:bodyPr/>
          <a:lstStyle/>
          <a:p>
            <a:r>
              <a:rPr lang="es-MX" dirty="0" smtClean="0"/>
              <a:t>El Jenkins también te notifica por mensaje  en distintos correos  al igual que en la computadora te  da una pequeña información.</a:t>
            </a:r>
            <a:endParaRPr lang="es-MX" dirty="0"/>
          </a:p>
        </p:txBody>
      </p:sp>
      <p:pic>
        <p:nvPicPr>
          <p:cNvPr id="2050" name="Picture 2" descr="Resultado de imagen para todos los correos electronic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926" y="2227083"/>
            <a:ext cx="292417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rotWithShape="1">
          <a:blip r:embed="rId3"/>
          <a:srcRect l="27399" t="62456" r="53330" b="29974"/>
          <a:stretch/>
        </p:blipFill>
        <p:spPr>
          <a:xfrm>
            <a:off x="4587946" y="2887049"/>
            <a:ext cx="7392521" cy="1632817"/>
          </a:xfrm>
          <a:prstGeom prst="rect">
            <a:avLst/>
          </a:prstGeom>
        </p:spPr>
      </p:pic>
    </p:spTree>
    <p:extLst>
      <p:ext uri="{BB962C8B-B14F-4D97-AF65-F5344CB8AC3E}">
        <p14:creationId xmlns:p14="http://schemas.microsoft.com/office/powerpoint/2010/main" val="1823157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de estrés </a:t>
            </a:r>
            <a:br>
              <a:rPr lang="es-ES" dirty="0" smtClean="0"/>
            </a:br>
            <a:r>
              <a:rPr lang="es-ES" dirty="0" err="1" smtClean="0"/>
              <a:t>Jmeter</a:t>
            </a:r>
            <a:endParaRPr lang="es-ES" dirty="0"/>
          </a:p>
        </p:txBody>
      </p:sp>
      <p:sp>
        <p:nvSpPr>
          <p:cNvPr id="3" name="Marcador de contenido 2"/>
          <p:cNvSpPr>
            <a:spLocks noGrp="1"/>
          </p:cNvSpPr>
          <p:nvPr>
            <p:ph idx="1"/>
          </p:nvPr>
        </p:nvSpPr>
        <p:spPr>
          <a:xfrm>
            <a:off x="1687004" y="2084832"/>
            <a:ext cx="8915400" cy="3777622"/>
          </a:xfrm>
        </p:spPr>
        <p:txBody>
          <a:bodyPr/>
          <a:lstStyle/>
          <a:p>
            <a:pPr algn="just"/>
            <a:r>
              <a:rPr lang="es-ES" dirty="0"/>
              <a:t>El objetivo de las pruebas de rendimiento o estrés es simular el comportamiento de una aplicación cuando se ve sometido a la concurrencia de un número elevado de usuarios. Para la realización de estas pruebas, existen numerosas herramientas que permiten someter a una aplicación a la acción de cientos o miles de usuarios siendo una de ellas la herramienta Open </a:t>
            </a:r>
            <a:r>
              <a:rPr lang="es-ES" dirty="0" err="1"/>
              <a:t>Source</a:t>
            </a:r>
            <a:r>
              <a:rPr lang="es-ES" dirty="0"/>
              <a:t> </a:t>
            </a:r>
            <a:r>
              <a:rPr lang="es-ES" dirty="0" err="1"/>
              <a:t>JMeter</a:t>
            </a:r>
            <a:r>
              <a:rPr lang="es-ES" dirty="0"/>
              <a:t>, que ha adquirido una especial relevancia principalmente por su versatilidad y bajo coste.</a:t>
            </a:r>
          </a:p>
        </p:txBody>
      </p:sp>
    </p:spTree>
    <p:extLst>
      <p:ext uri="{BB962C8B-B14F-4D97-AF65-F5344CB8AC3E}">
        <p14:creationId xmlns:p14="http://schemas.microsoft.com/office/powerpoint/2010/main" val="563399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p:nvPr/>
        </p:nvPicPr>
        <p:blipFill>
          <a:blip r:embed="rId2"/>
          <a:stretch>
            <a:fillRect/>
          </a:stretch>
        </p:blipFill>
        <p:spPr>
          <a:xfrm>
            <a:off x="2920492" y="950288"/>
            <a:ext cx="8052308" cy="5401744"/>
          </a:xfrm>
          <a:prstGeom prst="rect">
            <a:avLst/>
          </a:prstGeom>
        </p:spPr>
      </p:pic>
    </p:spTree>
    <p:extLst>
      <p:ext uri="{BB962C8B-B14F-4D97-AF65-F5344CB8AC3E}">
        <p14:creationId xmlns:p14="http://schemas.microsoft.com/office/powerpoint/2010/main" val="41962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589212" y="972312"/>
            <a:ext cx="8168640" cy="5105400"/>
          </a:xfrm>
          <a:prstGeom prst="rect">
            <a:avLst/>
          </a:prstGeom>
        </p:spPr>
      </p:pic>
    </p:spTree>
    <p:extLst>
      <p:ext uri="{BB962C8B-B14F-4D97-AF65-F5344CB8AC3E}">
        <p14:creationId xmlns:p14="http://schemas.microsoft.com/office/powerpoint/2010/main" val="115428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847124" y="892334"/>
            <a:ext cx="8657488" cy="5410930"/>
          </a:xfrm>
          <a:prstGeom prst="rect">
            <a:avLst/>
          </a:prstGeom>
        </p:spPr>
      </p:pic>
    </p:spTree>
    <p:extLst>
      <p:ext uri="{BB962C8B-B14F-4D97-AF65-F5344CB8AC3E}">
        <p14:creationId xmlns:p14="http://schemas.microsoft.com/office/powerpoint/2010/main" val="3167883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755648" y="792480"/>
            <a:ext cx="9104986" cy="5690616"/>
          </a:xfrm>
          <a:prstGeom prst="rect">
            <a:avLst/>
          </a:prstGeom>
        </p:spPr>
      </p:pic>
    </p:spTree>
    <p:extLst>
      <p:ext uri="{BB962C8B-B14F-4D97-AF65-F5344CB8AC3E}">
        <p14:creationId xmlns:p14="http://schemas.microsoft.com/office/powerpoint/2010/main" val="942017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840736" y="890016"/>
            <a:ext cx="7427366" cy="4642104"/>
          </a:xfrm>
          <a:prstGeom prst="rect">
            <a:avLst/>
          </a:prstGeom>
        </p:spPr>
      </p:pic>
    </p:spTree>
    <p:extLst>
      <p:ext uri="{BB962C8B-B14F-4D97-AF65-F5344CB8AC3E}">
        <p14:creationId xmlns:p14="http://schemas.microsoft.com/office/powerpoint/2010/main" val="3084009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278</TotalTime>
  <Words>826</Words>
  <Application>Microsoft Office PowerPoint</Application>
  <PresentationFormat>Panorámica</PresentationFormat>
  <Paragraphs>59</Paragraphs>
  <Slides>33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Century Gothic</vt:lpstr>
      <vt:lpstr>Wingdings 3</vt:lpstr>
      <vt:lpstr>Espiral</vt:lpstr>
      <vt:lpstr>Reportes de pruebas para el sistema de la mercería “Casa Juárez”.</vt:lpstr>
      <vt:lpstr>Pruebas de aceptación  Selenium</vt:lpstr>
      <vt:lpstr>Presentación de PowerPoint</vt:lpstr>
      <vt:lpstr>Pruebas de estrés  Jmeter</vt:lpstr>
      <vt:lpstr>Presentación de PowerPoint</vt:lpstr>
      <vt:lpstr>Presentación de PowerPoint</vt:lpstr>
      <vt:lpstr>Presentación de PowerPoint</vt:lpstr>
      <vt:lpstr>Presentación de PowerPoint</vt:lpstr>
      <vt:lpstr>Presentación de PowerPoint</vt:lpstr>
      <vt:lpstr>Presentación de PowerPoint</vt:lpstr>
      <vt:lpstr>Prueba de carga Yslow</vt:lpstr>
      <vt:lpstr>Presentación de PowerPoint</vt:lpstr>
      <vt:lpstr>Presentación de PowerPoint</vt:lpstr>
      <vt:lpstr>Presentación de PowerPoint</vt:lpstr>
      <vt:lpstr>Prueba de seguridad Acunetix </vt:lpstr>
      <vt:lpstr>Tipo de exploración    </vt:lpstr>
      <vt:lpstr>Presentación de PowerPoint</vt:lpstr>
      <vt:lpstr>Presentación de PowerPoint</vt:lpstr>
      <vt:lpstr>Dirección de correo electrónico encontrada Descripción de la vulnerabilidad Se han encontrado una o más direcciones de correo electrónico en esta página. La mayoría del spam proviene de direcciones de correo electrónico recolectadas de Internet. </vt:lpstr>
      <vt:lpstr>Presentación de PowerPoint</vt:lpstr>
      <vt:lpstr>Posibles directorios sensibles  Se ha encontrado un directorio sensible.  Este directorio no está directamente vinculado desde el sitio web.  Esta comprobación busca recursos sensibles comunes como directorios de copia de seguridad, volcados de base de datos, páginas de administración, directorios temporales. Cada uno de estos directorios podría ayudar a un atacante a aprender más sobre su  objetivo.</vt:lpstr>
      <vt:lpstr>El método OPTIONS está habilitado      Descripción de la vulnerabilidad El método HTTP OPTIONS está habilitado en este servidor web. El método OPTIONS proporciona una lista de los métodos soportados por el servidor web, que representa una solicitud de información sobre las opciones de comunicación disponibles en la cadena de solicitud. </vt:lpstr>
      <vt:lpstr>Ataque lento de denegación de servicio de HTTP   Si una solicitud HTTP no está completa o si la velocidad de transferencia es muy baja, el servidor mantiene sus recursos ocupados esperando el resto de los datos. Si el servidor mantiene demasiados recursos ocupados, esto crea una denegación de servicio.</vt:lpstr>
      <vt:lpstr>Presentación de PowerPoint</vt:lpstr>
      <vt:lpstr>Presentación de PowerPoint</vt:lpstr>
      <vt:lpstr>Pruebas de integración  Jenkins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Reportes de pruebas para el sistema de la mercería “Casa Juárez”.</dc:title>
  <dc:creator>Paola Ibarra</dc:creator>
  <cp:lastModifiedBy>javier flores castañeda</cp:lastModifiedBy>
  <cp:revision>10</cp:revision>
  <dcterms:created xsi:type="dcterms:W3CDTF">2017-05-03T02:08:46Z</dcterms:created>
  <dcterms:modified xsi:type="dcterms:W3CDTF">2017-05-03T18:09:18Z</dcterms:modified>
</cp:coreProperties>
</file>