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75" r:id="rId17"/>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269923"/>
            <a:ext cx="7406640" cy="1104138"/>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8" name="Овал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05979"/>
            <a:ext cx="1828800" cy="4388644"/>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05980"/>
            <a:ext cx="5562600" cy="4388644"/>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10" name="Прямоугольник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05740"/>
            <a:ext cx="7498080" cy="85725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05740"/>
            <a:ext cx="7498080" cy="85725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6" name="Прямоугольник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C3923E2D-E9B8-4885-ADE3-A459EDE4D4A8}" type="datetimeFigureOut">
              <a:rPr lang="ru-RU" smtClean="0"/>
              <a:pPr/>
              <a:t>01.02.2022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A8E68F72-5CFA-476D-AC74-63B5D47F48C1}" type="slidenum">
              <a:rPr lang="ru-RU" smtClean="0"/>
              <a:pPr/>
              <a:t>‹#›</a:t>
            </a:fld>
            <a:endParaRPr lang="ru-RU"/>
          </a:p>
        </p:txBody>
      </p:sp>
      <p:sp>
        <p:nvSpPr>
          <p:cNvPr id="8" name="Прямоугольник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05978"/>
            <a:ext cx="7498080" cy="85725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3923E2D-E9B8-4885-ADE3-A459EDE4D4A8}" type="datetimeFigureOut">
              <a:rPr lang="ru-RU" smtClean="0"/>
              <a:pPr/>
              <a:t>01.02.2022</a:t>
            </a:fld>
            <a:endParaRPr lang="ru-RU"/>
          </a:p>
        </p:txBody>
      </p:sp>
      <p:sp>
        <p:nvSpPr>
          <p:cNvPr id="10" name="Нижний колонтитул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E68F72-5CFA-476D-AC74-63B5D47F48C1}" type="slidenum">
              <a:rPr lang="ru-RU" smtClean="0"/>
              <a:pPr/>
              <a:t>‹#›</a:t>
            </a:fld>
            <a:endParaRPr lang="ru-RU"/>
          </a:p>
        </p:txBody>
      </p:sp>
      <p:sp>
        <p:nvSpPr>
          <p:cNvPr id="15" name="Прямоугольник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1143000" y="1643063"/>
            <a:ext cx="7215188" cy="2000250"/>
          </a:xfrm>
        </p:spPr>
        <p:txBody>
          <a:bodyPr>
            <a:normAutofit fontScale="90000"/>
          </a:bodyPr>
          <a:lstStyle/>
          <a:p>
            <a:pPr algn="ctr" fontAlgn="auto">
              <a:spcAft>
                <a:spcPts val="0"/>
              </a:spcAft>
              <a:defRPr/>
            </a:pPr>
            <a:r>
              <a:rPr lang="ru-RU" dirty="0" smtClean="0">
                <a:solidFill>
                  <a:schemeClr val="tx2">
                    <a:satMod val="130000"/>
                  </a:schemeClr>
                </a:solidFill>
              </a:rPr>
              <a:t>“ЭЛЕКТР </a:t>
            </a:r>
            <a:r>
              <a:rPr lang="en-US" dirty="0" smtClean="0">
                <a:solidFill>
                  <a:schemeClr val="tx2">
                    <a:satMod val="130000"/>
                  </a:schemeClr>
                </a:solidFill>
              </a:rPr>
              <a:t> </a:t>
            </a:r>
            <a:r>
              <a:rPr lang="ru-RU" dirty="0" smtClean="0">
                <a:solidFill>
                  <a:schemeClr val="tx2">
                    <a:satMod val="130000"/>
                  </a:schemeClr>
                </a:solidFill>
              </a:rPr>
              <a:t>  ТАРМО</a:t>
            </a:r>
            <a:r>
              <a:rPr lang="uz-Cyrl-UZ" dirty="0" smtClean="0">
                <a:solidFill>
                  <a:schemeClr val="tx2">
                    <a:satMod val="130000"/>
                  </a:schemeClr>
                </a:solidFill>
              </a:rPr>
              <a:t>Қ</a:t>
            </a:r>
            <a:r>
              <a:rPr lang="ru-RU" dirty="0" smtClean="0">
                <a:solidFill>
                  <a:schemeClr val="tx2">
                    <a:satMod val="130000"/>
                  </a:schemeClr>
                </a:solidFill>
              </a:rPr>
              <a:t>ЛАРИ   ВА </a:t>
            </a:r>
            <a:r>
              <a:rPr lang="en-US" dirty="0" smtClean="0">
                <a:solidFill>
                  <a:schemeClr val="tx2">
                    <a:satMod val="130000"/>
                  </a:schemeClr>
                </a:solidFill>
              </a:rPr>
              <a:t>               </a:t>
            </a:r>
            <a:r>
              <a:rPr lang="ru-RU" dirty="0" smtClean="0">
                <a:solidFill>
                  <a:schemeClr val="tx2">
                    <a:satMod val="130000"/>
                  </a:schemeClr>
                </a:solidFill>
              </a:rPr>
              <a:t> </a:t>
            </a:r>
            <a:r>
              <a:rPr lang="en-US" dirty="0" smtClean="0">
                <a:solidFill>
                  <a:schemeClr val="tx2">
                    <a:satMod val="130000"/>
                  </a:schemeClr>
                </a:solidFill>
              </a:rPr>
              <a:t> </a:t>
            </a:r>
            <a:r>
              <a:rPr lang="ru-RU" dirty="0" smtClean="0">
                <a:solidFill>
                  <a:schemeClr val="tx2">
                    <a:satMod val="130000"/>
                  </a:schemeClr>
                </a:solidFill>
              </a:rPr>
              <a:t>ТИЗИМЛАРИ” </a:t>
            </a:r>
            <a:br>
              <a:rPr lang="ru-RU" dirty="0" smtClean="0">
                <a:solidFill>
                  <a:schemeClr val="tx2">
                    <a:satMod val="130000"/>
                  </a:schemeClr>
                </a:solidFill>
              </a:rPr>
            </a:br>
            <a:r>
              <a:rPr lang="ru-RU" dirty="0" smtClean="0">
                <a:solidFill>
                  <a:schemeClr val="tx2">
                    <a:satMod val="130000"/>
                  </a:schemeClr>
                </a:solidFill>
              </a:rPr>
              <a:t>ФАНИДАН </a:t>
            </a:r>
            <a:br>
              <a:rPr lang="ru-RU" dirty="0" smtClean="0">
                <a:solidFill>
                  <a:schemeClr val="tx2">
                    <a:satMod val="130000"/>
                  </a:schemeClr>
                </a:solidFill>
              </a:rPr>
            </a:br>
            <a:endParaRPr lang="ru-RU" dirty="0" smtClean="0">
              <a:solidFill>
                <a:srgbClr val="C00000"/>
              </a:solidFill>
            </a:endParaRPr>
          </a:p>
        </p:txBody>
      </p:sp>
      <p:sp>
        <p:nvSpPr>
          <p:cNvPr id="6" name="Rectangle 2"/>
          <p:cNvSpPr txBox="1">
            <a:spLocks noChangeArrowheads="1"/>
          </p:cNvSpPr>
          <p:nvPr/>
        </p:nvSpPr>
        <p:spPr bwMode="auto">
          <a:xfrm>
            <a:off x="1643063" y="268288"/>
            <a:ext cx="7215187" cy="739775"/>
          </a:xfrm>
          <a:prstGeom prst="rect">
            <a:avLst/>
          </a:prstGeom>
          <a:noFill/>
          <a:ln w="9525">
            <a:noFill/>
            <a:miter lim="800000"/>
            <a:headEnd/>
            <a:tailEnd/>
          </a:ln>
          <a:effectLst>
            <a:outerShdw dist="45791" dir="2021404" algn="ctr" rotWithShape="0">
              <a:schemeClr val="bg2"/>
            </a:outerShdw>
          </a:effectLst>
        </p:spPr>
        <p:txBody>
          <a:bodyPr anchor="b"/>
          <a:lstStyle/>
          <a:p>
            <a:pPr algn="ctr" fontAlgn="auto">
              <a:spcBef>
                <a:spcPts val="0"/>
              </a:spcBef>
              <a:spcAft>
                <a:spcPts val="0"/>
              </a:spcAft>
              <a:tabLst>
                <a:tab pos="900113" algn="l"/>
              </a:tabLst>
              <a:defRPr/>
            </a:pPr>
            <a:r>
              <a:rPr lang="en-US" sz="4400" kern="0" dirty="0" smtClean="0">
                <a:effectLst>
                  <a:outerShdw blurRad="38100" dist="38100" dir="2700000" algn="tl">
                    <a:srgbClr val="C0C0C0"/>
                  </a:outerShdw>
                </a:effectLst>
                <a:latin typeface="+mj-lt"/>
                <a:ea typeface="+mj-ea"/>
                <a:cs typeface="+mj-cs"/>
              </a:rPr>
              <a:t>16</a:t>
            </a:r>
            <a:r>
              <a:rPr lang="ru-RU" sz="4400" kern="0" dirty="0" smtClean="0">
                <a:effectLst>
                  <a:outerShdw blurRad="38100" dist="38100" dir="2700000" algn="tl">
                    <a:srgbClr val="C0C0C0"/>
                  </a:outerShdw>
                </a:effectLst>
                <a:latin typeface="+mj-lt"/>
                <a:ea typeface="+mj-ea"/>
                <a:cs typeface="+mj-cs"/>
              </a:rPr>
              <a:t>-</a:t>
            </a:r>
            <a:r>
              <a:rPr lang="ru-RU" sz="4400" kern="0" dirty="0" err="1" smtClean="0">
                <a:effectLst>
                  <a:outerShdw blurRad="38100" dist="38100" dir="2700000" algn="tl">
                    <a:srgbClr val="C0C0C0"/>
                  </a:outerShdw>
                </a:effectLst>
                <a:latin typeface="+mj-lt"/>
                <a:ea typeface="+mj-ea"/>
                <a:cs typeface="+mj-cs"/>
              </a:rPr>
              <a:t>маъруза</a:t>
            </a:r>
            <a:endParaRPr lang="ru-RU" sz="4400" kern="0" dirty="0">
              <a:effectLst>
                <a:outerShdw blurRad="38100" dist="38100" dir="2700000" algn="tl">
                  <a:srgbClr val="C0C0C0"/>
                </a:outerShdw>
              </a:effectLst>
              <a:latin typeface="+mj-lt"/>
              <a:ea typeface="+mj-ea"/>
              <a:cs typeface="+mj-cs"/>
            </a:endParaRPr>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Autofit/>
          </a:bodyPr>
          <a:lstStyle/>
          <a:p>
            <a:r>
              <a:rPr lang="uz-Cyrl-UZ" sz="2800" dirty="0" smtClean="0"/>
              <a:t>Ярим соатлик энг катта ҳисобий ток қуйидаги формула орқали ҳисобланади:</a:t>
            </a:r>
            <a:r>
              <a:rPr lang="ru-RU" sz="2800" dirty="0" smtClean="0"/>
              <a:t/>
            </a:r>
            <a:br>
              <a:rPr lang="ru-RU" sz="2800" dirty="0" smtClean="0"/>
            </a:br>
            <a:r>
              <a:rPr lang="uz-Cyrl-UZ" sz="2800" dirty="0" smtClean="0"/>
              <a:t>      								         </a:t>
            </a:r>
            <a:r>
              <a:rPr lang="en-US" sz="2800" dirty="0" smtClean="0"/>
              <a:t>      </a:t>
            </a:r>
            <a:r>
              <a:rPr lang="uz-Cyrl-UZ" sz="2800" dirty="0" smtClean="0"/>
              <a:t>(10.2)</a:t>
            </a:r>
            <a:r>
              <a:rPr lang="ru-RU" sz="2800" dirty="0" smtClean="0"/>
              <a:t/>
            </a:r>
            <a:br>
              <a:rPr lang="ru-RU" sz="2800" dirty="0" smtClean="0"/>
            </a:br>
            <a:r>
              <a:rPr lang="uz-Cyrl-UZ" sz="2800" dirty="0" smtClean="0"/>
              <a:t>Бу ерда Р</a:t>
            </a:r>
            <a:r>
              <a:rPr lang="uz-Cyrl-UZ" sz="2800" baseline="-25000" dirty="0" smtClean="0"/>
              <a:t>нб </a:t>
            </a:r>
            <a:r>
              <a:rPr lang="uz-Cyrl-UZ" sz="2800" dirty="0" smtClean="0"/>
              <a:t>– электр тармоғидан истеъмол қилинувчи ярим соатлик энг катта қувват;</a:t>
            </a:r>
            <a:r>
              <a:rPr lang="ru-RU" sz="2800" dirty="0" smtClean="0"/>
              <a:t/>
            </a:r>
            <a:br>
              <a:rPr lang="ru-RU" sz="2800" dirty="0" smtClean="0"/>
            </a:br>
            <a:r>
              <a:rPr lang="en-US" sz="2800" dirty="0" err="1" smtClean="0"/>
              <a:t>cos</a:t>
            </a:r>
            <a:r>
              <a:rPr lang="en-US" sz="2800" dirty="0" smtClean="0">
                <a:sym typeface="Symbol"/>
              </a:rPr>
              <a:t></a:t>
            </a:r>
            <a:r>
              <a:rPr lang="ru-RU" sz="2800" dirty="0" smtClean="0"/>
              <a:t> – </a:t>
            </a:r>
            <a:r>
              <a:rPr lang="uz-Cyrl-UZ" sz="2800" dirty="0" smtClean="0"/>
              <a:t>Ҳисобий максимум даврдаги қувват </a:t>
            </a:r>
            <a:r>
              <a:rPr lang="ru-RU" sz="2800" dirty="0" smtClean="0"/>
              <a:t>коэффициент</a:t>
            </a:r>
            <a:r>
              <a:rPr lang="uz-Cyrl-UZ" sz="2800" dirty="0" smtClean="0"/>
              <a:t>и.</a:t>
            </a:r>
            <a:r>
              <a:rPr lang="ru-RU" sz="2800" dirty="0" smtClean="0"/>
              <a:t/>
            </a:r>
            <a:br>
              <a:rPr lang="ru-RU" sz="2800" dirty="0" smtClean="0"/>
            </a:br>
            <a:r>
              <a:rPr lang="uz-Cyrl-UZ" sz="2800" dirty="0" smtClean="0"/>
              <a:t>Р</a:t>
            </a:r>
            <a:r>
              <a:rPr lang="uz-Cyrl-UZ" sz="2800" baseline="-25000" dirty="0" smtClean="0"/>
              <a:t>нб </a:t>
            </a:r>
            <a:r>
              <a:rPr lang="uz-Cyrl-UZ" sz="2800" dirty="0" smtClean="0"/>
              <a:t>– қиймати бирор маълум бўлган усуллар бўйича истеъмолчилар номинал қувватларини йиғиндиси бўйича аниқланади. </a:t>
            </a:r>
            <a:endParaRPr lang="ru-RU" sz="2800"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73" name="Object 1"/>
          <p:cNvGraphicFramePr>
            <a:graphicFrameLocks noChangeAspect="1"/>
          </p:cNvGraphicFramePr>
          <p:nvPr/>
        </p:nvGraphicFramePr>
        <p:xfrm>
          <a:off x="3428992" y="1214428"/>
          <a:ext cx="1928826" cy="642942"/>
        </p:xfrm>
        <a:graphic>
          <a:graphicData uri="http://schemas.openxmlformats.org/presentationml/2006/ole">
            <mc:AlternateContent xmlns:mc="http://schemas.openxmlformats.org/markup-compatibility/2006">
              <mc:Choice xmlns:v="urn:schemas-microsoft-com:vml" Requires="v">
                <p:oleObj spid="_x0000_s3074" name="Формула" r:id="rId3" imgW="1270000" imgH="457200" progId="Equation.3">
                  <p:embed/>
                </p:oleObj>
              </mc:Choice>
              <mc:Fallback>
                <p:oleObj name="Формула" r:id="rId3" imgW="1270000" imgH="457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2" y="1214428"/>
                        <a:ext cx="1928826"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714362"/>
            <a:ext cx="7719274" cy="4214842"/>
          </a:xfrm>
        </p:spPr>
        <p:txBody>
          <a:bodyPr>
            <a:normAutofit fontScale="90000"/>
          </a:bodyPr>
          <a:lstStyle/>
          <a:p>
            <a:r>
              <a:rPr lang="uz-Cyrl-UZ" sz="3300" dirty="0" smtClean="0"/>
              <a:t>Талаб коэффициентини физик маъноси қуйидаги ифодада кўрсатилган. </a:t>
            </a:r>
            <a:r>
              <a:rPr lang="ru-RU" sz="3300" dirty="0" smtClean="0"/>
              <a:t/>
            </a:r>
            <a:br>
              <a:rPr lang="ru-RU" sz="3300" dirty="0" smtClean="0"/>
            </a:br>
            <a:r>
              <a:rPr lang="ru-RU" sz="3300" dirty="0" smtClean="0"/>
              <a:t> </a:t>
            </a:r>
            <a:r>
              <a:rPr lang="uz-Cyrl-UZ" sz="3300" dirty="0" smtClean="0"/>
              <a:t>	</a:t>
            </a:r>
            <a:r>
              <a:rPr lang="ru-RU" sz="3300" dirty="0" smtClean="0"/>
              <a:t>		  </a:t>
            </a:r>
            <a:r>
              <a:rPr lang="uz-Cyrl-UZ" sz="3300" dirty="0" smtClean="0"/>
              <a:t>						      </a:t>
            </a:r>
            <a:r>
              <a:rPr lang="ru-RU" sz="3300" dirty="0" smtClean="0"/>
              <a:t>   </a:t>
            </a:r>
            <a:r>
              <a:rPr lang="en-US" sz="3300" dirty="0" smtClean="0"/>
              <a:t>                 </a:t>
            </a:r>
            <a:r>
              <a:rPr lang="ru-RU" sz="3300" dirty="0" smtClean="0"/>
              <a:t>(10.3)</a:t>
            </a:r>
            <a:br>
              <a:rPr lang="ru-RU" sz="3300" dirty="0" smtClean="0"/>
            </a:br>
            <a:r>
              <a:rPr lang="uz-Cyrl-UZ" sz="3300" i="1" dirty="0" smtClean="0"/>
              <a:t>К</a:t>
            </a:r>
            <a:r>
              <a:rPr lang="uz-Cyrl-UZ" sz="3300" i="1" baseline="-25000" dirty="0" smtClean="0"/>
              <a:t>0</a:t>
            </a:r>
            <a:r>
              <a:rPr lang="uz-Cyrl-UZ" sz="3300" dirty="0" smtClean="0"/>
              <a:t> ва </a:t>
            </a:r>
            <a:r>
              <a:rPr lang="uz-Cyrl-UZ" sz="3300" i="1" dirty="0" smtClean="0"/>
              <a:t>К</a:t>
            </a:r>
            <a:r>
              <a:rPr lang="uz-Cyrl-UZ" sz="3300" i="1" baseline="-25000" dirty="0" smtClean="0"/>
              <a:t>з </a:t>
            </a:r>
            <a:r>
              <a:rPr lang="uz-Cyrl-UZ" sz="3300" dirty="0" smtClean="0"/>
              <a:t>– электр асбоб–ускуналарини бир вақтли (</a:t>
            </a:r>
            <a:r>
              <a:rPr lang="uz-Cyrl-UZ" sz="3300" i="1" dirty="0" smtClean="0"/>
              <a:t>К</a:t>
            </a:r>
            <a:r>
              <a:rPr lang="uz-Cyrl-UZ" sz="3300" i="1" baseline="-25000" dirty="0" smtClean="0"/>
              <a:t>0</a:t>
            </a:r>
            <a:r>
              <a:rPr lang="uz-Cyrl-UZ" sz="3300" dirty="0" smtClean="0"/>
              <a:t>) ва юкланиш коэффициентларини (</a:t>
            </a:r>
            <a:r>
              <a:rPr lang="uz-Cyrl-UZ" sz="3300" i="1" dirty="0" smtClean="0"/>
              <a:t>К</a:t>
            </a:r>
            <a:r>
              <a:rPr lang="uz-Cyrl-UZ" sz="3300" i="1" baseline="-25000" dirty="0" smtClean="0"/>
              <a:t>З</a:t>
            </a:r>
            <a:r>
              <a:rPr lang="uz-Cyrl-UZ" sz="3300" dirty="0" smtClean="0"/>
              <a:t> ) ўртача қиймати: </a:t>
            </a:r>
            <a:r>
              <a:rPr lang="ru-RU" sz="3300" dirty="0" smtClean="0"/>
              <a:t/>
            </a:r>
            <a:br>
              <a:rPr lang="ru-RU" sz="3300" dirty="0" smtClean="0"/>
            </a:br>
            <a:r>
              <a:rPr lang="ru-RU" sz="3300" dirty="0" smtClean="0">
                <a:sym typeface="Symbol"/>
              </a:rPr>
              <a:t></a:t>
            </a:r>
            <a:r>
              <a:rPr lang="ru-RU" sz="3300" baseline="-25000" dirty="0" err="1" smtClean="0"/>
              <a:t>дв</a:t>
            </a:r>
            <a:r>
              <a:rPr lang="ru-RU" sz="3300" dirty="0" smtClean="0"/>
              <a:t> </a:t>
            </a:r>
            <a:r>
              <a:rPr lang="uz-Cyrl-UZ" sz="3300" dirty="0" smtClean="0"/>
              <a:t>ва </a:t>
            </a:r>
            <a:r>
              <a:rPr lang="ru-RU" sz="3300" dirty="0" smtClean="0">
                <a:sym typeface="Symbol"/>
              </a:rPr>
              <a:t></a:t>
            </a:r>
            <a:r>
              <a:rPr lang="ru-RU" sz="3300" baseline="-25000" dirty="0" smtClean="0"/>
              <a:t>с</a:t>
            </a:r>
            <a:r>
              <a:rPr lang="uz-Cyrl-UZ" sz="3300" dirty="0" smtClean="0"/>
              <a:t>–</a:t>
            </a:r>
            <a:r>
              <a:rPr lang="uz-Cyrl-UZ" sz="3300" baseline="-25000" dirty="0" smtClean="0"/>
              <a:t> </a:t>
            </a:r>
            <a:r>
              <a:rPr lang="uz-Cyrl-UZ" sz="3300" dirty="0" smtClean="0"/>
              <a:t>электр двигателлари ва тармоқларини фойдали ишлаб чиқариш коэффициентлари.  </a:t>
            </a:r>
            <a:r>
              <a:rPr lang="uz-Cyrl-UZ" baseline="-25000" dirty="0" smtClean="0"/>
              <a:t>­</a:t>
            </a:r>
            <a:r>
              <a:rPr lang="ru-RU" dirty="0" smtClean="0"/>
              <a:t/>
            </a:r>
            <a:br>
              <a:rPr lang="ru-RU" dirty="0" smtClean="0"/>
            </a:br>
            <a:endParaRPr lang="ru-RU"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049" name="Object 1"/>
          <p:cNvGraphicFramePr>
            <a:graphicFrameLocks noChangeAspect="1"/>
          </p:cNvGraphicFramePr>
          <p:nvPr/>
        </p:nvGraphicFramePr>
        <p:xfrm>
          <a:off x="2143108" y="1214428"/>
          <a:ext cx="1544276" cy="785818"/>
        </p:xfrm>
        <a:graphic>
          <a:graphicData uri="http://schemas.openxmlformats.org/presentationml/2006/ole">
            <mc:AlternateContent xmlns:mc="http://schemas.openxmlformats.org/markup-compatibility/2006">
              <mc:Choice xmlns:v="urn:schemas-microsoft-com:vml" Requires="v">
                <p:oleObj spid="_x0000_s2050" name="Формула" r:id="rId3" imgW="875920" imgH="444307" progId="Equation.3">
                  <p:embed/>
                </p:oleObj>
              </mc:Choice>
              <mc:Fallback>
                <p:oleObj name="Формула" r:id="rId3" imgW="875920" imgH="444307"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1214428"/>
                        <a:ext cx="1544276"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852" y="571486"/>
            <a:ext cx="7640956" cy="4357718"/>
          </a:xfrm>
        </p:spPr>
        <p:txBody>
          <a:bodyPr>
            <a:normAutofit fontScale="90000"/>
          </a:bodyPr>
          <a:lstStyle/>
          <a:p>
            <a:r>
              <a:rPr lang="uz-Cyrl-UZ" sz="3100" dirty="0" smtClean="0"/>
              <a:t>Электр таъминоти тизимида ва электр тармоқлари элементларини ишончлилигини асасий кўрсаткичлари қуйидагилар ҳисобланади: </a:t>
            </a:r>
            <a:r>
              <a:rPr lang="ru-RU" sz="3100" dirty="0" smtClean="0"/>
              <a:t/>
            </a:r>
            <a:br>
              <a:rPr lang="ru-RU" sz="3100" dirty="0" smtClean="0"/>
            </a:br>
            <a:r>
              <a:rPr lang="uz-Cyrl-UZ" sz="3100" dirty="0" smtClean="0"/>
              <a:t>а). Йилдаги тўхталишларнинг ўртача сони, </a:t>
            </a:r>
            <a:r>
              <a:rPr lang="ru-RU" sz="3100" dirty="0" smtClean="0">
                <a:sym typeface="Symbol"/>
              </a:rPr>
              <a:t></a:t>
            </a:r>
            <a:r>
              <a:rPr lang="uz-Cyrl-UZ" sz="3100" dirty="0" smtClean="0"/>
              <a:t>–тўхталишлар оқимини параметри, тўхталиш/йил;</a:t>
            </a:r>
            <a:r>
              <a:rPr lang="ru-RU" sz="3100" dirty="0" smtClean="0"/>
              <a:t/>
            </a:r>
            <a:br>
              <a:rPr lang="ru-RU" sz="3100" dirty="0" smtClean="0"/>
            </a:br>
            <a:r>
              <a:rPr lang="uz-Cyrl-UZ" sz="3100" dirty="0" smtClean="0"/>
              <a:t>б). Тўхталишдан кейин тиклаш вақти Т</a:t>
            </a:r>
            <a:r>
              <a:rPr lang="uz-Cyrl-UZ" sz="3100" baseline="-25000" dirty="0" smtClean="0"/>
              <a:t>В</a:t>
            </a:r>
            <a:r>
              <a:rPr lang="uz-Cyrl-UZ" sz="3100" dirty="0" smtClean="0"/>
              <a:t>, соат/тўхталиш; битта тўхталишни ахтариб топиш ва уни тиклаш учун керакли мажбурий тўхтаб туришнинг ўртача вақти.</a:t>
            </a:r>
            <a:r>
              <a:rPr lang="ru-RU" dirty="0" smtClean="0"/>
              <a:t/>
            </a:r>
            <a:br>
              <a:rPr lang="ru-RU" dirty="0" smtClean="0"/>
            </a:b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rmAutofit fontScale="90000"/>
          </a:bodyPr>
          <a:lstStyle/>
          <a:p>
            <a:r>
              <a:rPr lang="uz-Cyrl-UZ" sz="2400" dirty="0" smtClean="0"/>
              <a:t>Ишончлилик кўрсаткичлари электр жиҳозларини таъмирлаш ва ишлаши бўйича олинган статик маълумотларни қайта иўлаш асосида аниқланади.</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uz-Cyrl-UZ" sz="2400" dirty="0" smtClean="0"/>
              <a:t> </a:t>
            </a:r>
            <a:r>
              <a:rPr lang="ru-RU" dirty="0" smtClean="0"/>
              <a:t/>
            </a:r>
            <a:br>
              <a:rPr lang="ru-RU" dirty="0" smtClean="0"/>
            </a:br>
            <a:endParaRPr lang="ru-RU" dirty="0"/>
          </a:p>
        </p:txBody>
      </p:sp>
      <p:graphicFrame>
        <p:nvGraphicFramePr>
          <p:cNvPr id="4" name="Таблица 3"/>
          <p:cNvGraphicFramePr>
            <a:graphicFrameLocks noGrp="1"/>
          </p:cNvGraphicFramePr>
          <p:nvPr/>
        </p:nvGraphicFramePr>
        <p:xfrm>
          <a:off x="1357289" y="1714495"/>
          <a:ext cx="7358115" cy="3000394"/>
        </p:xfrm>
        <a:graphic>
          <a:graphicData uri="http://schemas.openxmlformats.org/drawingml/2006/table">
            <a:tbl>
              <a:tblPr/>
              <a:tblGrid>
                <a:gridCol w="3221760"/>
                <a:gridCol w="842194"/>
                <a:gridCol w="842194"/>
                <a:gridCol w="842194"/>
                <a:gridCol w="842194"/>
                <a:gridCol w="767579"/>
              </a:tblGrid>
              <a:tr h="272763">
                <a:tc rowSpan="2">
                  <a:txBody>
                    <a:bodyPr/>
                    <a:lstStyle/>
                    <a:p>
                      <a:pPr algn="ctr">
                        <a:spcAft>
                          <a:spcPts val="0"/>
                        </a:spcAft>
                      </a:pPr>
                      <a:r>
                        <a:rPr lang="uz-Cyrl-UZ" sz="1400">
                          <a:latin typeface="Times New Roman"/>
                          <a:ea typeface="Times New Roman"/>
                        </a:rPr>
                        <a:t>Кўрсаткичлар</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uz-Cyrl-UZ" sz="1400">
                          <a:latin typeface="Times New Roman"/>
                          <a:ea typeface="Times New Roman"/>
                        </a:rPr>
                        <a:t>Кучланиш, кВ</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72763">
                <a:tc vMerge="1">
                  <a:txBody>
                    <a:bodyPr/>
                    <a:lstStyle/>
                    <a:p>
                      <a:endParaRPr lang="ru-RU"/>
                    </a:p>
                  </a:txBody>
                  <a:tcPr/>
                </a:tc>
                <a:tc>
                  <a:txBody>
                    <a:bodyPr/>
                    <a:lstStyle/>
                    <a:p>
                      <a:pPr algn="ctr">
                        <a:spcAft>
                          <a:spcPts val="0"/>
                        </a:spcAft>
                      </a:pPr>
                      <a:r>
                        <a:rPr lang="uz-Cyrl-UZ" sz="1400">
                          <a:latin typeface="Times New Roman"/>
                          <a:ea typeface="Times New Roman"/>
                        </a:rPr>
                        <a:t>35</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110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220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330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500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526">
                <a:tc>
                  <a:txBody>
                    <a:bodyPr/>
                    <a:lstStyle/>
                    <a:p>
                      <a:pPr algn="just">
                        <a:spcAft>
                          <a:spcPts val="0"/>
                        </a:spcAft>
                      </a:pPr>
                      <a:r>
                        <a:rPr lang="uz-Cyrl-UZ" sz="1400">
                          <a:latin typeface="Times New Roman"/>
                          <a:ea typeface="Times New Roman"/>
                        </a:rPr>
                        <a:t>Ҳаво линияси ( учун бир занжирли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0.9</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0.9</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0.6</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526">
                <a:tc>
                  <a:txBody>
                    <a:bodyPr/>
                    <a:lstStyle/>
                    <a:p>
                      <a:pPr algn="just">
                        <a:spcAft>
                          <a:spcPts val="0"/>
                        </a:spcAft>
                      </a:pPr>
                      <a:r>
                        <a:rPr lang="uz-Cyrl-UZ" sz="1400">
                          <a:latin typeface="Times New Roman"/>
                          <a:ea typeface="Times New Roman"/>
                        </a:rPr>
                        <a:t>Икки зинжирли (бир занжири ишламайди)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0.7</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526">
                <a:tc>
                  <a:txBody>
                    <a:bodyPr/>
                    <a:lstStyle/>
                    <a:p>
                      <a:pPr algn="just">
                        <a:spcAft>
                          <a:spcPts val="0"/>
                        </a:spcAft>
                      </a:pPr>
                      <a:r>
                        <a:rPr lang="uz-Cyrl-UZ" sz="1400">
                          <a:latin typeface="Times New Roman"/>
                          <a:ea typeface="Times New Roman"/>
                        </a:rPr>
                        <a:t>Икки занжирли (иккала занжири ишламайди)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0.2</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8290">
                <a:tc>
                  <a:txBody>
                    <a:bodyPr/>
                    <a:lstStyle/>
                    <a:p>
                      <a:pPr algn="just">
                        <a:spcAft>
                          <a:spcPts val="0"/>
                        </a:spcAft>
                      </a:pPr>
                      <a:r>
                        <a:rPr lang="uz-Cyrl-UZ" sz="1400">
                          <a:latin typeface="Times New Roman"/>
                          <a:ea typeface="Times New Roman"/>
                        </a:rPr>
                        <a:t>Трансформатор ва автотрансформаторлар(биттаси учун)</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0.01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0.01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0.02</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0.1</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dirty="0">
                          <a:latin typeface="Times New Roman"/>
                          <a:ea typeface="Times New Roman"/>
                        </a:rPr>
                        <a:t>0.2</a:t>
                      </a:r>
                      <a:endParaRPr lang="ru-RU" sz="1000" dirty="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lstStyle/>
          <a:p>
            <a:r>
              <a:rPr lang="uz-Cyrl-UZ" sz="2400" dirty="0" smtClean="0"/>
              <a:t>Тўхтатилишдан кейинги ўртача тикланиш вақти, Т</a:t>
            </a:r>
            <a:r>
              <a:rPr lang="uz-Cyrl-UZ" sz="2400" baseline="-25000" dirty="0" smtClean="0"/>
              <a:t>в</a:t>
            </a:r>
            <a:r>
              <a:rPr lang="uz-Cyrl-UZ" sz="2400" dirty="0" smtClean="0"/>
              <a:t>*10</a:t>
            </a:r>
            <a:r>
              <a:rPr lang="uz-Cyrl-UZ" sz="2400" baseline="30000" dirty="0" smtClean="0"/>
              <a:t>-3</a:t>
            </a:r>
            <a:r>
              <a:rPr lang="uz-Cyrl-UZ" sz="2400" dirty="0" smtClean="0"/>
              <a:t>соат/тўхтатилиш.</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ru-RU" dirty="0" smtClean="0"/>
              <a:t/>
            </a:r>
            <a:br>
              <a:rPr lang="ru-RU" dirty="0" smtClean="0"/>
            </a:br>
            <a:endParaRPr lang="ru-RU" dirty="0"/>
          </a:p>
        </p:txBody>
      </p:sp>
      <p:graphicFrame>
        <p:nvGraphicFramePr>
          <p:cNvPr id="4" name="Таблица 3"/>
          <p:cNvGraphicFramePr>
            <a:graphicFrameLocks noGrp="1"/>
          </p:cNvGraphicFramePr>
          <p:nvPr/>
        </p:nvGraphicFramePr>
        <p:xfrm>
          <a:off x="1524000" y="1504950"/>
          <a:ext cx="6762777" cy="2993241"/>
        </p:xfrm>
        <a:graphic>
          <a:graphicData uri="http://schemas.openxmlformats.org/drawingml/2006/table">
            <a:tbl>
              <a:tblPr/>
              <a:tblGrid>
                <a:gridCol w="2961091"/>
                <a:gridCol w="774053"/>
                <a:gridCol w="774053"/>
                <a:gridCol w="774053"/>
                <a:gridCol w="774053"/>
                <a:gridCol w="705474"/>
              </a:tblGrid>
              <a:tr h="299563">
                <a:tc rowSpan="2">
                  <a:txBody>
                    <a:bodyPr/>
                    <a:lstStyle/>
                    <a:p>
                      <a:pPr algn="ctr">
                        <a:spcAft>
                          <a:spcPts val="0"/>
                        </a:spcAft>
                      </a:pPr>
                      <a:r>
                        <a:rPr lang="uz-Cyrl-UZ" sz="1400">
                          <a:latin typeface="Times New Roman"/>
                          <a:ea typeface="Times New Roman"/>
                        </a:rPr>
                        <a:t>Кўрсаткичлар</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uz-Cyrl-UZ" sz="1400">
                          <a:latin typeface="Times New Roman"/>
                          <a:ea typeface="Times New Roman"/>
                        </a:rPr>
                        <a:t>Кучланиш, кВ</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99563">
                <a:tc vMerge="1">
                  <a:txBody>
                    <a:bodyPr/>
                    <a:lstStyle/>
                    <a:p>
                      <a:endParaRPr lang="ru-RU"/>
                    </a:p>
                  </a:txBody>
                  <a:tcPr/>
                </a:tc>
                <a:tc>
                  <a:txBody>
                    <a:bodyPr/>
                    <a:lstStyle/>
                    <a:p>
                      <a:pPr algn="ctr">
                        <a:spcAft>
                          <a:spcPts val="0"/>
                        </a:spcAft>
                      </a:pPr>
                      <a:r>
                        <a:rPr lang="uz-Cyrl-UZ" sz="1400">
                          <a:latin typeface="Times New Roman"/>
                          <a:ea typeface="Times New Roman"/>
                        </a:rPr>
                        <a:t>35</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110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220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330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500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63">
                <a:tc>
                  <a:txBody>
                    <a:bodyPr/>
                    <a:lstStyle/>
                    <a:p>
                      <a:pPr algn="just">
                        <a:spcAft>
                          <a:spcPts val="0"/>
                        </a:spcAft>
                      </a:pPr>
                      <a:r>
                        <a:rPr lang="uz-Cyrl-UZ" sz="1400">
                          <a:latin typeface="Times New Roman"/>
                          <a:ea typeface="Times New Roman"/>
                        </a:rPr>
                        <a:t>Ҳаво линияси : бир занжирли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0.9</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0.9</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1.3</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0.6</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6739">
                <a:tc>
                  <a:txBody>
                    <a:bodyPr/>
                    <a:lstStyle/>
                    <a:p>
                      <a:pPr algn="just">
                        <a:spcAft>
                          <a:spcPts val="0"/>
                        </a:spcAft>
                      </a:pPr>
                      <a:r>
                        <a:rPr lang="uz-Cyrl-UZ" sz="1400">
                          <a:latin typeface="Times New Roman"/>
                          <a:ea typeface="Times New Roman"/>
                        </a:rPr>
                        <a:t>Икки зинжирли (бир занжири ишламайди)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0.8</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0.4</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0.2</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9125">
                <a:tc>
                  <a:txBody>
                    <a:bodyPr/>
                    <a:lstStyle/>
                    <a:p>
                      <a:pPr algn="just">
                        <a:spcAft>
                          <a:spcPts val="0"/>
                        </a:spcAft>
                      </a:pPr>
                      <a:r>
                        <a:rPr lang="uz-Cyrl-UZ" sz="1400">
                          <a:latin typeface="Times New Roman"/>
                          <a:ea typeface="Times New Roman"/>
                        </a:rPr>
                        <a:t>Икки занжирли (иккала занжири ишламайди)</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2.5</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3.0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4.0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8688">
                <a:tc>
                  <a:txBody>
                    <a:bodyPr/>
                    <a:lstStyle/>
                    <a:p>
                      <a:pPr algn="just">
                        <a:spcAft>
                          <a:spcPts val="0"/>
                        </a:spcAft>
                      </a:pPr>
                      <a:r>
                        <a:rPr lang="uz-Cyrl-UZ" sz="1400">
                          <a:latin typeface="Times New Roman"/>
                          <a:ea typeface="Times New Roman"/>
                        </a:rPr>
                        <a:t>Трансформатор ва автотрансформаторлар биттаси учун)</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45</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60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60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a:latin typeface="Times New Roman"/>
                          <a:ea typeface="Times New Roman"/>
                        </a:rPr>
                        <a:t>350</a:t>
                      </a:r>
                      <a:endParaRPr lang="ru-RU" sz="100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uz-Cyrl-UZ" sz="1400" dirty="0">
                          <a:latin typeface="Times New Roman"/>
                          <a:ea typeface="Times New Roman"/>
                        </a:rPr>
                        <a:t>350</a:t>
                      </a:r>
                      <a:endParaRPr lang="ru-RU" sz="1000" dirty="0">
                        <a:latin typeface="Times New Roman"/>
                        <a:ea typeface="Times New Roman"/>
                      </a:endParaRPr>
                    </a:p>
                  </a:txBody>
                  <a:tcPr marL="68203" marR="682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Autofit/>
          </a:bodyPr>
          <a:lstStyle/>
          <a:p>
            <a:r>
              <a:rPr lang="en-US" sz="3000" dirty="0" smtClean="0"/>
              <a:t>        </a:t>
            </a:r>
            <a:r>
              <a:rPr lang="uz-Cyrl-UZ" sz="3000" dirty="0" smtClean="0"/>
              <a:t>НАЗОРАТ    САВОЛЛАРИ:</a:t>
            </a:r>
            <a:r>
              <a:rPr lang="ru-RU" sz="3000" dirty="0" smtClean="0"/>
              <a:t/>
            </a:r>
            <a:br>
              <a:rPr lang="ru-RU" sz="3000" dirty="0" smtClean="0"/>
            </a:br>
            <a:r>
              <a:rPr lang="en-US" sz="3000" dirty="0" smtClean="0"/>
              <a:t>1. </a:t>
            </a:r>
            <a:r>
              <a:rPr lang="uz-Cyrl-UZ" sz="3000" dirty="0" smtClean="0"/>
              <a:t>Электр тармоқлари вариантларини келтирилган харажатлар усули бўйича  солиштириш формуласини тушунтириб беринг.</a:t>
            </a:r>
            <a:r>
              <a:rPr lang="ru-RU" sz="3000" dirty="0" smtClean="0"/>
              <a:t/>
            </a:r>
            <a:br>
              <a:rPr lang="ru-RU" sz="3000" dirty="0" smtClean="0"/>
            </a:br>
            <a:r>
              <a:rPr lang="en-US" sz="3000" dirty="0" smtClean="0"/>
              <a:t>2. </a:t>
            </a:r>
            <a:r>
              <a:rPr lang="uz-Cyrl-UZ" sz="3000" dirty="0" smtClean="0"/>
              <a:t>Лойиҳа таркибига кирадиган мураккаб саволлар ишланмаси нималар киради.</a:t>
            </a:r>
            <a:r>
              <a:rPr lang="ru-RU" sz="3000" dirty="0" smtClean="0"/>
              <a:t/>
            </a:r>
            <a:br>
              <a:rPr lang="ru-RU" sz="3000" dirty="0" smtClean="0"/>
            </a:br>
            <a:r>
              <a:rPr lang="en-US" sz="3000" dirty="0" smtClean="0"/>
              <a:t>3. </a:t>
            </a:r>
            <a:r>
              <a:rPr lang="uz-Cyrl-UZ" sz="3000" dirty="0" smtClean="0"/>
              <a:t>Электр тармоқлар лойиҳалари неча босқичда бажарилади.</a:t>
            </a:r>
            <a:r>
              <a:rPr lang="ru-RU" sz="3000" dirty="0" smtClean="0"/>
              <a:t/>
            </a:r>
            <a:br>
              <a:rPr lang="ru-RU" sz="3000" dirty="0" smtClean="0"/>
            </a:br>
            <a:r>
              <a:rPr lang="en-US" sz="3000" dirty="0" smtClean="0"/>
              <a:t>4. </a:t>
            </a:r>
            <a:r>
              <a:rPr lang="uz-Cyrl-UZ" sz="3000" dirty="0" smtClean="0"/>
              <a:t>Электр тармоқлари лойиҳасини тузилиши ва вазифасини айтиб беринг.</a:t>
            </a:r>
            <a:endParaRPr lang="ru-RU"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38" y="214313"/>
            <a:ext cx="7720012" cy="4722812"/>
          </a:xfrm>
        </p:spPr>
        <p:txBody>
          <a:bodyPr/>
          <a:lstStyle/>
          <a:p>
            <a:pPr algn="ctr" fontAlgn="auto">
              <a:spcAft>
                <a:spcPts val="0"/>
              </a:spcAft>
              <a:defRPr/>
            </a:pPr>
            <a:r>
              <a:rPr lang="ru-RU" sz="4000" b="1" dirty="0" err="1" smtClean="0">
                <a:solidFill>
                  <a:schemeClr val="tx1"/>
                </a:solidFill>
                <a:latin typeface="Tahoma" pitchFamily="34" charset="0"/>
              </a:rPr>
              <a:t>Эътиборингиз</a:t>
            </a:r>
            <a:r>
              <a:rPr lang="ru-RU" sz="4000" b="1" dirty="0" smtClean="0">
                <a:solidFill>
                  <a:schemeClr val="tx1"/>
                </a:solidFill>
                <a:latin typeface="Tahoma" pitchFamily="34" charset="0"/>
              </a:rPr>
              <a:t> </a:t>
            </a:r>
            <a:r>
              <a:rPr lang="ru-RU" sz="4000" b="1" dirty="0" err="1" smtClean="0">
                <a:solidFill>
                  <a:schemeClr val="tx1"/>
                </a:solidFill>
                <a:latin typeface="Tahoma" pitchFamily="34" charset="0"/>
              </a:rPr>
              <a:t>учун</a:t>
            </a:r>
            <a:r>
              <a:rPr lang="en-US" sz="4000" b="1" dirty="0" smtClean="0">
                <a:solidFill>
                  <a:schemeClr val="tx1"/>
                </a:solidFill>
                <a:latin typeface="Tahoma" pitchFamily="34" charset="0"/>
              </a:rPr>
              <a:t>   </a:t>
            </a:r>
            <a:r>
              <a:rPr lang="ru-RU" sz="4000" b="1" dirty="0" smtClean="0">
                <a:solidFill>
                  <a:schemeClr val="tx1"/>
                </a:solidFill>
                <a:latin typeface="Tahoma" pitchFamily="34" charset="0"/>
              </a:rPr>
              <a:t> </a:t>
            </a:r>
            <a:r>
              <a:rPr lang="ru-RU" sz="4000" b="1" dirty="0" err="1" smtClean="0">
                <a:solidFill>
                  <a:schemeClr val="tx1"/>
                </a:solidFill>
                <a:latin typeface="Tahoma" pitchFamily="34" charset="0"/>
              </a:rPr>
              <a:t>рахмат</a:t>
            </a:r>
            <a:r>
              <a:rPr lang="ru-RU" sz="4000" b="1" dirty="0" smtClean="0">
                <a:solidFill>
                  <a:schemeClr val="tx1"/>
                </a:solidFill>
                <a:latin typeface="Tahoma" pitchFamily="34" charset="0"/>
              </a:rPr>
              <a:t/>
            </a:r>
            <a:br>
              <a:rPr lang="ru-RU" sz="4000" b="1" dirty="0" smtClean="0">
                <a:solidFill>
                  <a:schemeClr val="tx1"/>
                </a:solidFill>
                <a:latin typeface="Tahoma" pitchFamily="34" charset="0"/>
              </a:rPr>
            </a:br>
            <a:endParaRPr lang="ru-RU" dirty="0">
              <a:solidFill>
                <a:schemeClr val="tx2">
                  <a:satMod val="13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rmAutofit fontScale="90000"/>
          </a:bodyPr>
          <a:lstStyle/>
          <a:p>
            <a:r>
              <a:rPr lang="ru-RU" sz="3300" b="1" dirty="0" smtClean="0"/>
              <a:t>ЭЛЕКТР   </a:t>
            </a:r>
            <a:r>
              <a:rPr lang="uz-Cyrl-UZ" sz="3300" b="1" dirty="0" smtClean="0"/>
              <a:t>ТАРМОҚЛАРИНИ  ЛОЙИҲАЛАШ   </a:t>
            </a:r>
            <a:r>
              <a:rPr lang="ru-RU" sz="3300" b="1" dirty="0" smtClean="0"/>
              <a:t>А</a:t>
            </a:r>
            <a:r>
              <a:rPr lang="uz-Cyrl-UZ" sz="3300" b="1" dirty="0" smtClean="0"/>
              <a:t>СОСЛАРИНИ  ПРИНЦИПЛАРИ</a:t>
            </a:r>
            <a:r>
              <a:rPr lang="ru-RU" sz="3300" b="1" dirty="0" smtClean="0"/>
              <a:t/>
            </a:r>
            <a:br>
              <a:rPr lang="ru-RU" sz="3300" b="1" dirty="0" smtClean="0"/>
            </a:br>
            <a:r>
              <a:rPr lang="en-US" sz="3300" b="1" dirty="0" smtClean="0"/>
              <a:t>                      </a:t>
            </a:r>
            <a:r>
              <a:rPr lang="uz-Cyrl-UZ" sz="3300" dirty="0" smtClean="0"/>
              <a:t>РЕЖА:</a:t>
            </a:r>
            <a:r>
              <a:rPr lang="ru-RU" sz="3300" dirty="0" smtClean="0"/>
              <a:t/>
            </a:r>
            <a:br>
              <a:rPr lang="ru-RU" sz="3300" dirty="0" smtClean="0"/>
            </a:br>
            <a:r>
              <a:rPr lang="en-US" sz="3300" dirty="0" smtClean="0"/>
              <a:t>1. </a:t>
            </a:r>
            <a:r>
              <a:rPr lang="uz-Cyrl-UZ" sz="3300" dirty="0" smtClean="0"/>
              <a:t>Лойиҳалашни тузилиши, вазифаси, босқичлари ва таркиби.</a:t>
            </a:r>
            <a:r>
              <a:rPr lang="ru-RU" sz="3300" dirty="0" smtClean="0"/>
              <a:t/>
            </a:r>
            <a:br>
              <a:rPr lang="ru-RU" sz="3300" dirty="0" smtClean="0"/>
            </a:br>
            <a:r>
              <a:rPr lang="en-US" sz="3300" dirty="0" smtClean="0"/>
              <a:t>2. </a:t>
            </a:r>
            <a:r>
              <a:rPr lang="uz-Cyrl-UZ" sz="3300" dirty="0" smtClean="0"/>
              <a:t>Исте</a:t>
            </a:r>
            <a:r>
              <a:rPr lang="ru-RU" sz="3300" dirty="0" err="1" smtClean="0"/>
              <a:t>ъ</a:t>
            </a:r>
            <a:r>
              <a:rPr lang="uz-Cyrl-UZ" sz="3300" dirty="0" smtClean="0"/>
              <a:t>молчилар электр юкламаларини ривожланиши аниқлаш.</a:t>
            </a:r>
            <a:r>
              <a:rPr lang="ru-RU" sz="3300" dirty="0" smtClean="0"/>
              <a:t/>
            </a:r>
            <a:br>
              <a:rPr lang="ru-RU" sz="3300" dirty="0" smtClean="0"/>
            </a:br>
            <a:r>
              <a:rPr lang="en-US" sz="3300" dirty="0" smtClean="0"/>
              <a:t>3. </a:t>
            </a:r>
            <a:r>
              <a:rPr lang="uz-Cyrl-UZ" sz="3300" dirty="0" smtClean="0"/>
              <a:t>Электр тармоқларини  ишончли ишлаб чиқариш кўрсатгичлари.</a:t>
            </a:r>
            <a:r>
              <a:rPr lang="ru-RU" dirty="0" smtClean="0"/>
              <a:t/>
            </a:r>
            <a:br>
              <a:rPr lang="ru-RU" dirty="0" smtClean="0"/>
            </a:b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rmAutofit/>
          </a:bodyPr>
          <a:lstStyle/>
          <a:p>
            <a:r>
              <a:rPr lang="en-US" sz="3200" dirty="0" smtClean="0"/>
              <a:t>              </a:t>
            </a:r>
            <a:r>
              <a:rPr lang="uz-Cyrl-UZ" sz="3200" dirty="0" smtClean="0"/>
              <a:t>Таянч сўз ва иборалар:</a:t>
            </a:r>
            <a:r>
              <a:rPr lang="ru-RU" sz="3200" dirty="0" smtClean="0"/>
              <a:t/>
            </a:r>
            <a:br>
              <a:rPr lang="ru-RU" sz="3200" dirty="0" smtClean="0"/>
            </a:br>
            <a:r>
              <a:rPr lang="uz-Cyrl-UZ" sz="3200" i="1" dirty="0" smtClean="0"/>
              <a:t>	Лойиҳа тузилиши, вазифаси, таркиби, босқичлари, ҳисобий ток талаб коэффициенти, келтирилган харажатлар, ишончлилик кўрсаткичлари, тўхталиш сони, тиклаш вақти, кўрсаткичлар.</a:t>
            </a:r>
            <a:endParaRPr lang="ru-RU"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500048"/>
            <a:ext cx="7790712" cy="4429156"/>
          </a:xfrm>
        </p:spPr>
        <p:txBody>
          <a:bodyPr>
            <a:normAutofit fontScale="90000"/>
          </a:bodyPr>
          <a:lstStyle/>
          <a:p>
            <a:r>
              <a:rPr lang="uz-Cyrl-UZ" sz="3600" dirty="0" smtClean="0"/>
              <a:t>–Электр тармоқлар лойиҳалари учта асосий талабларни бажарилишини  таъминлаши керак: ишончлик, кучланиш сифати ва иқтисодий жиҳатдан арзонлиги. Унинг иқтисодий жиҳатдан арзонлиги қўйидагича баҳоланади, биринчи икки талаб бўйича вариантларни келтирилган ҳаражатлар усули бўйича тенглиги солиштирилади:</a:t>
            </a:r>
            <a:r>
              <a:rPr lang="ru-RU" dirty="0" smtClean="0"/>
              <a:t/>
            </a:r>
            <a:br>
              <a:rPr lang="ru-RU" dirty="0" smtClean="0"/>
            </a:br>
            <a:endParaRPr lang="ru-RU" dirty="0"/>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217" name="Object 1"/>
          <p:cNvGraphicFramePr>
            <a:graphicFrameLocks noChangeAspect="1"/>
          </p:cNvGraphicFramePr>
          <p:nvPr/>
        </p:nvGraphicFramePr>
        <p:xfrm>
          <a:off x="4643438" y="4214824"/>
          <a:ext cx="3786214" cy="642942"/>
        </p:xfrm>
        <a:graphic>
          <a:graphicData uri="http://schemas.openxmlformats.org/presentationml/2006/ole">
            <mc:AlternateContent xmlns:mc="http://schemas.openxmlformats.org/markup-compatibility/2006">
              <mc:Choice xmlns:v="urn:schemas-microsoft-com:vml" Requires="v">
                <p:oleObj spid="_x0000_s9218" name="Формула" r:id="rId3" imgW="1473200" imgH="203200" progId="Equation.3">
                  <p:embed/>
                </p:oleObj>
              </mc:Choice>
              <mc:Fallback>
                <p:oleObj name="Формула" r:id="rId3" imgW="1473200" imgH="203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214824"/>
                        <a:ext cx="3786214"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Autofit/>
          </a:bodyPr>
          <a:lstStyle/>
          <a:p>
            <a:r>
              <a:rPr lang="uz-Cyrl-UZ" sz="2800" dirty="0" smtClean="0"/>
              <a:t>Бу ерда:  У – электр таъминот </a:t>
            </a:r>
            <a:r>
              <a:rPr lang="ru-RU" sz="2800" dirty="0" smtClean="0"/>
              <a:t> </a:t>
            </a:r>
            <a:r>
              <a:rPr lang="ru-RU" sz="2800" dirty="0" err="1" smtClean="0"/>
              <a:t>узулиши</a:t>
            </a:r>
            <a:r>
              <a:rPr lang="uz-Cyrl-UZ" sz="2800" dirty="0" smtClean="0"/>
              <a:t>дан келадиган йиллик зарар.</a:t>
            </a:r>
            <a:r>
              <a:rPr lang="ru-RU" sz="2800" dirty="0" smtClean="0"/>
              <a:t/>
            </a:r>
            <a:br>
              <a:rPr lang="ru-RU" sz="2800" dirty="0" smtClean="0"/>
            </a:br>
            <a:r>
              <a:rPr lang="uz-Cyrl-UZ" sz="2800" dirty="0" smtClean="0"/>
              <a:t>–Тарқатиш тармоқлари умумий лойиҳаси таркибига мураккаб саволлар ишланмаси (разработка) киради:</a:t>
            </a:r>
            <a:r>
              <a:rPr lang="ru-RU" sz="2800" dirty="0" smtClean="0"/>
              <a:t/>
            </a:r>
            <a:br>
              <a:rPr lang="ru-RU" sz="2800" dirty="0" smtClean="0"/>
            </a:br>
            <a:r>
              <a:rPr lang="uz-Cyrl-UZ" sz="2800" dirty="0" smtClean="0"/>
              <a:t>а) тармоқ тугунларда кутиладиган электр юкламаларни аниқлаш;</a:t>
            </a:r>
            <a:r>
              <a:rPr lang="ru-RU" sz="2800" dirty="0" smtClean="0"/>
              <a:t/>
            </a:r>
            <a:br>
              <a:rPr lang="ru-RU" sz="2800" dirty="0" smtClean="0"/>
            </a:br>
            <a:r>
              <a:rPr lang="uz-Cyrl-UZ" sz="2800" dirty="0" smtClean="0"/>
              <a:t>б) номинал кучланиш танлаш;</a:t>
            </a:r>
            <a:r>
              <a:rPr lang="ru-RU" sz="2800" dirty="0" smtClean="0"/>
              <a:t/>
            </a:r>
            <a:br>
              <a:rPr lang="ru-RU" sz="2800" dirty="0" smtClean="0"/>
            </a:br>
            <a:r>
              <a:rPr lang="uz-Cyrl-UZ" sz="2800" dirty="0" smtClean="0"/>
              <a:t>в) подстанция ўрнатиш жойини ва трансформаторлар типини танлаш.</a:t>
            </a:r>
            <a:r>
              <a:rPr lang="ru-RU" sz="2800" dirty="0" smtClean="0"/>
              <a:t/>
            </a:r>
            <a:br>
              <a:rPr lang="ru-RU" sz="2800" dirty="0" smtClean="0"/>
            </a:br>
            <a:r>
              <a:rPr lang="uz-Cyrl-UZ" sz="2800" dirty="0" smtClean="0"/>
              <a:t>г) электр тармоқлари тузилиш ва схемаларини танлаш (очиқ, ёпиқ, айлана ва бошқалар);</a:t>
            </a:r>
            <a:endParaRPr lang="ru-RU"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785800"/>
            <a:ext cx="7790712" cy="4143404"/>
          </a:xfrm>
        </p:spPr>
        <p:txBody>
          <a:bodyPr>
            <a:normAutofit fontScale="90000"/>
          </a:bodyPr>
          <a:lstStyle/>
          <a:p>
            <a:r>
              <a:rPr lang="uz-Cyrl-UZ" sz="2900" dirty="0" smtClean="0"/>
              <a:t>д) симлар кесими ва маркаларини, иқтисодий ток зичлиги бўйича танлаш ва қизишига, кучланиш оғиши, йўқолиши ва қисқа туташув токини қизишига текшириш;  </a:t>
            </a:r>
            <a:r>
              <a:rPr lang="ru-RU" sz="2900" dirty="0" smtClean="0"/>
              <a:t/>
            </a:r>
            <a:br>
              <a:rPr lang="ru-RU" sz="2900" dirty="0" smtClean="0"/>
            </a:br>
            <a:r>
              <a:rPr lang="uz-Cyrl-UZ" sz="2900" dirty="0" smtClean="0"/>
              <a:t>е) компенсация қурилмалари ва кучланиши ростлаш қурилмалари танлаш;</a:t>
            </a:r>
            <a:r>
              <a:rPr lang="ru-RU" sz="2900" dirty="0" smtClean="0"/>
              <a:t/>
            </a:r>
            <a:br>
              <a:rPr lang="ru-RU" sz="2900" dirty="0" smtClean="0"/>
            </a:br>
            <a:r>
              <a:rPr lang="uz-Cyrl-UZ" sz="2900" dirty="0" smtClean="0"/>
              <a:t>ж) электр тармоқ элементларида қувват ва энергия исрофларини ҳисоблаш;</a:t>
            </a:r>
            <a:r>
              <a:rPr lang="ru-RU" sz="2900" dirty="0" smtClean="0"/>
              <a:t/>
            </a:r>
            <a:br>
              <a:rPr lang="ru-RU" sz="2900" dirty="0" smtClean="0"/>
            </a:br>
            <a:r>
              <a:rPr lang="uz-Cyrl-UZ" sz="2900" dirty="0" smtClean="0"/>
              <a:t>з) электр тармоқларини ҳимоялаш, тармоқ схемаси ва ҳажмини амортизацияси;</a:t>
            </a:r>
            <a:r>
              <a:rPr lang="ru-RU" sz="2900" dirty="0" smtClean="0"/>
              <a:t/>
            </a:r>
            <a:br>
              <a:rPr lang="ru-RU" sz="2900" dirty="0" smtClean="0"/>
            </a:br>
            <a:r>
              <a:rPr lang="uz-Cyrl-UZ" sz="2900" dirty="0" smtClean="0"/>
              <a:t>и) ҳаво ва кабел линияларини конструктив чизмалари ва ҳисоблари.</a:t>
            </a:r>
            <a:r>
              <a:rPr lang="ru-RU" dirty="0" smtClean="0"/>
              <a:t/>
            </a:r>
            <a:br>
              <a:rPr lang="ru-RU" dirty="0" smtClean="0"/>
            </a:b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Autofit/>
          </a:bodyPr>
          <a:lstStyle/>
          <a:p>
            <a:r>
              <a:rPr lang="uz-Cyrl-UZ" sz="3000" dirty="0" smtClean="0"/>
              <a:t>–Лойиҳа учта босқичда бажарилади. Улардан биринчи техник–иқтисодий солиштириш ҳисобланади, бунда асосий топшириқ ҳисоблаб чиқилади, лойиҳани асосий характеристикалари танланади, лойиҳани ташлаш нархини қўрсатгичлари ва лойиҳани (иқтисодий эффекти) самарали иқтисодий томони аниқланади.</a:t>
            </a:r>
            <a:r>
              <a:rPr lang="ru-RU" sz="3000" dirty="0" smtClean="0"/>
              <a:t/>
            </a:r>
            <a:br>
              <a:rPr lang="ru-RU" sz="3000" dirty="0" smtClean="0"/>
            </a:br>
            <a:r>
              <a:rPr lang="uz-Cyrl-UZ" sz="3000" dirty="0" smtClean="0"/>
              <a:t>–Иккинчи босқич–лойиҳаси техник томони ўз ичига барча керакли ҳисоботлар ва текширирувлар</a:t>
            </a:r>
            <a:endParaRPr lang="ru-RU"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2976" y="785800"/>
            <a:ext cx="7790712" cy="4071966"/>
          </a:xfrm>
        </p:spPr>
        <p:txBody>
          <a:bodyPr>
            <a:normAutofit fontScale="90000"/>
          </a:bodyPr>
          <a:lstStyle/>
          <a:p>
            <a:r>
              <a:rPr lang="uz-Cyrl-UZ" sz="3100" dirty="0" smtClean="0"/>
              <a:t>электр тармоқини барча элементларини танлш ва уларни жойлаштириш (компановку), электр асбоб–ускуналари ва материалларини спецификацияси, молиявий–сметаларни  аниқлаштирилган ҳисоблари ҳам киради. </a:t>
            </a:r>
            <a:r>
              <a:rPr lang="ru-RU" sz="3100" dirty="0" smtClean="0"/>
              <a:t/>
            </a:r>
            <a:br>
              <a:rPr lang="ru-RU" sz="3100" dirty="0" smtClean="0"/>
            </a:br>
            <a:r>
              <a:rPr lang="uz-Cyrl-UZ" sz="3100" dirty="0" smtClean="0"/>
              <a:t>Учинчи босқичда – ишчи схемаларни конструкцияларни ишлаб чиқишдан тузилади. Унча катта бўлмаган объектлар 2 та босқич билан чегараланади, айрим ҳолларда битта босқич билан лойиҳаланади (ишчи техник лойиҳа билан).</a:t>
            </a:r>
            <a:r>
              <a:rPr lang="ru-RU" dirty="0" smtClean="0"/>
              <a:t/>
            </a:r>
            <a:br>
              <a:rPr lang="ru-RU" dirty="0" smtClean="0"/>
            </a:b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4414" y="205978"/>
            <a:ext cx="7719274" cy="4723226"/>
          </a:xfrm>
        </p:spPr>
        <p:txBody>
          <a:bodyPr>
            <a:normAutofit fontScale="90000"/>
          </a:bodyPr>
          <a:lstStyle/>
          <a:p>
            <a:r>
              <a:rPr lang="uz-Cyrl-UZ" sz="3100" dirty="0" smtClean="0"/>
              <a:t>Лойиҳалашда биринчи навбатда истеъмолчиларда кутиладиган энг катта юклама (ҳисобий максимал) ва ҳисобланаётган муддатга электр энергия истеъмолини аниқлаш асосий қийматлар ҳисобланади. Иқтисодий максимум қиймати уни қанча вақт давом этишига боғлиқ, яъни 30 минутга тенг вақт қабул қилинади (ярим  соатлик максимум).</a:t>
            </a:r>
            <a:r>
              <a:rPr lang="ru-RU" dirty="0" smtClean="0"/>
              <a:t/>
            </a:r>
            <a:br>
              <a:rPr lang="ru-RU" dirty="0" smtClean="0"/>
            </a:b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142</TotalTime>
  <Words>377</Words>
  <Application>Microsoft Office PowerPoint</Application>
  <PresentationFormat>Экран (16:9)</PresentationFormat>
  <Paragraphs>79</Paragraphs>
  <Slides>16</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16</vt:i4>
      </vt:variant>
    </vt:vector>
  </HeadingPairs>
  <TitlesOfParts>
    <vt:vector size="18" baseType="lpstr">
      <vt:lpstr>Солнцестояние</vt:lpstr>
      <vt:lpstr>Формула</vt:lpstr>
      <vt:lpstr>“ЭЛЕКТР    ТАРМОҚЛАРИ   ВА                  ТИЗИМЛАРИ”  ФАНИДАН  </vt:lpstr>
      <vt:lpstr>ЭЛЕКТР   ТАРМОҚЛАРИНИ  ЛОЙИҲАЛАШ   АСОСЛАРИНИ  ПРИНЦИПЛАРИ                       РЕЖА: 1. Лойиҳалашни тузилиши, вазифаси, босқичлари ва таркиби. 2. Истеъмолчилар электр юкламаларини ривожланиши аниқлаш. 3. Электр тармоқларини  ишончли ишлаб чиқариш кўрсатгичлари. </vt:lpstr>
      <vt:lpstr>              Таянч сўз ва иборалар:  Лойиҳа тузилиши, вазифаси, таркиби, босқичлари, ҳисобий ток талаб коэффициенти, келтирилган харажатлар, ишончлилик кўрсаткичлари, тўхталиш сони, тиклаш вақти, кўрсаткичлар.</vt:lpstr>
      <vt:lpstr>–Электр тармоқлар лойиҳалари учта асосий талабларни бажарилишини  таъминлаши керак: ишончлик, кучланиш сифати ва иқтисодий жиҳатдан арзонлиги. Унинг иқтисодий жиҳатдан арзонлиги қўйидагича баҳоланади, биринчи икки талаб бўйича вариантларни келтирилган ҳаражатлар усули бўйича тенглиги солиштирилади: </vt:lpstr>
      <vt:lpstr>Бу ерда:  У – электр таъминот  узулишидан келадиган йиллик зарар. –Тарқатиш тармоқлари умумий лойиҳаси таркибига мураккаб саволлар ишланмаси (разработка) киради: а) тармоқ тугунларда кутиладиган электр юкламаларни аниқлаш; б) номинал кучланиш танлаш; в) подстанция ўрнатиш жойини ва трансформаторлар типини танлаш. г) электр тармоқлари тузилиш ва схемаларини танлаш (очиқ, ёпиқ, айлана ва бошқалар);</vt:lpstr>
      <vt:lpstr>д) симлар кесими ва маркаларини, иқтисодий ток зичлиги бўйича танлаш ва қизишига, кучланиш оғиши, йўқолиши ва қисқа туташув токини қизишига текшириш;   е) компенсация қурилмалари ва кучланиши ростлаш қурилмалари танлаш; ж) электр тармоқ элементларида қувват ва энергия исрофларини ҳисоблаш; з) электр тармоқларини ҳимоялаш, тармоқ схемаси ва ҳажмини амортизацияси; и) ҳаво ва кабел линияларини конструктив чизмалари ва ҳисоблари. </vt:lpstr>
      <vt:lpstr>–Лойиҳа учта босқичда бажарилади. Улардан биринчи техник–иқтисодий солиштириш ҳисобланади, бунда асосий топшириқ ҳисоблаб чиқилади, лойиҳани асосий характеристикалари танланади, лойиҳани ташлаш нархини қўрсатгичлари ва лойиҳани (иқтисодий эффекти) самарали иқтисодий томони аниқланади. –Иккинчи босқич–лойиҳаси техник томони ўз ичига барча керакли ҳисоботлар ва текширирувлар</vt:lpstr>
      <vt:lpstr>электр тармоқини барча элементларини танлш ва уларни жойлаштириш (компановку), электр асбоб–ускуналари ва материалларини спецификацияси, молиявий–сметаларни  аниқлаштирилган ҳисоблари ҳам киради.  Учинчи босқичда – ишчи схемаларни конструкцияларни ишлаб чиқишдан тузилади. Унча катта бўлмаган объектлар 2 та босқич билан чегараланади, айрим ҳолларда битта босқич билан лойиҳаланади (ишчи техник лойиҳа билан). </vt:lpstr>
      <vt:lpstr>Лойиҳалашда биринчи навбатда истеъмолчиларда кутиладиган энг катта юклама (ҳисобий максимал) ва ҳисобланаётган муддатга электр энергия истеъмолини аниқлаш асосий қийматлар ҳисобланади. Иқтисодий максимум қиймати уни қанча вақт давом этишига боғлиқ, яъни 30 минутга тенг вақт қабул қилинади (ярим  соатлик максимум). </vt:lpstr>
      <vt:lpstr>Ярим соатлик энг катта ҳисобий ток қуйидаги формула орқали ҳисобланади:                              (10.2) Бу ерда Рнб – электр тармоғидан истеъмол қилинувчи ярим соатлик энг катта қувват; cos – Ҳисобий максимум даврдаги қувват коэффициенти. Рнб – қиймати бирор маълум бўлган усуллар бўйича истеъмолчилар номинал қувватларини йиғиндиси бўйича аниқланади. </vt:lpstr>
      <vt:lpstr>Талаб коэффициентини физик маъноси қуйидаги ифодада кўрсатилган.                                        (10.3) К0 ва Кз – электр асбоб–ускуналарини бир вақтли (К0) ва юкланиш коэффициентларини (КЗ ) ўртача қиймати:  дв ва с– электр двигателлари ва тармоқларини фойдали ишлаб чиқариш коэффициентлари.  ­ </vt:lpstr>
      <vt:lpstr>Электр таъминоти тизимида ва электр тармоқлари элементларини ишончлилигини асасий кўрсаткичлари қуйидагилар ҳисобланади:  а). Йилдаги тўхталишларнинг ўртача сони, –тўхталишлар оқимини параметри, тўхталиш/йил; б). Тўхталишдан кейин тиклаш вақти ТВ, соат/тўхталиш; битта тўхталишни ахтариб топиш ва уни тиклаш учун керакли мажбурий тўхтаб туришнинг ўртача вақти. </vt:lpstr>
      <vt:lpstr>Ишончлилик кўрсаткичлари электр жиҳозларини таъмирлаш ва ишлаши бўйича олинган статик маълумотларни қайта иўлаш асосида аниқланади.          </vt:lpstr>
      <vt:lpstr>Тўхтатилишдан кейинги ўртача тикланиш вақти, Тв*10-3соат/тўхтатилиш.        </vt:lpstr>
      <vt:lpstr>        НАЗОРАТ    САВОЛЛАРИ: 1. Электр тармоқлари вариантларини келтирилган харажатлар усули бўйича  солиштириш формуласини тушунтириб беринг. 2. Лойиҳа таркибига кирадиган мураккаб саволлар ишланмаси нималар киради. 3. Электр тармоқлар лойиҳалари неча босқичда бажарилади. 4. Электр тармоқлари лойиҳасини тузилиши ва вазифасини айтиб беринг.</vt:lpstr>
      <vt:lpstr>Эътиборингиз учун    рахмат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Элдоржон</dc:creator>
  <cp:lastModifiedBy>User</cp:lastModifiedBy>
  <cp:revision>7</cp:revision>
  <dcterms:created xsi:type="dcterms:W3CDTF">2014-12-09T03:55:20Z</dcterms:created>
  <dcterms:modified xsi:type="dcterms:W3CDTF">2022-02-01T13:54:15Z</dcterms:modified>
</cp:coreProperties>
</file>