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8" r:id="rId3"/>
    <p:sldId id="279" r:id="rId4"/>
    <p:sldId id="280" r:id="rId5"/>
    <p:sldId id="281" r:id="rId6"/>
    <p:sldId id="282" r:id="rId7"/>
    <p:sldId id="283" r:id="rId8"/>
    <p:sldId id="284" r:id="rId9"/>
    <p:sldId id="285" r:id="rId10"/>
    <p:sldId id="286" r:id="rId11"/>
    <p:sldId id="287" r:id="rId12"/>
    <p:sldId id="288" r:id="rId13"/>
    <p:sldId id="275" r:id="rId14"/>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269923"/>
            <a:ext cx="7406640" cy="1104138"/>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8" name="Овал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05979"/>
            <a:ext cx="1828800" cy="4388644"/>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05980"/>
            <a:ext cx="5562600" cy="4388644"/>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10" name="Прямоугольник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05740"/>
            <a:ext cx="7498080" cy="85725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05740"/>
            <a:ext cx="7498080" cy="85725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6" name="Прямоугольник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8" name="Прямоугольник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05978"/>
            <a:ext cx="7498080" cy="85725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3923E2D-E9B8-4885-ADE3-A459EDE4D4A8}" type="datetimeFigureOut">
              <a:rPr lang="ru-RU" smtClean="0"/>
              <a:pPr/>
              <a:t>01.02.2022</a:t>
            </a:fld>
            <a:endParaRPr lang="ru-RU"/>
          </a:p>
        </p:txBody>
      </p:sp>
      <p:sp>
        <p:nvSpPr>
          <p:cNvPr id="10" name="Нижний колонтитул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8E68F72-5CFA-476D-AC74-63B5D47F48C1}" type="slidenum">
              <a:rPr lang="ru-RU" smtClean="0"/>
              <a:pPr/>
              <a:t>‹#›</a:t>
            </a:fld>
            <a:endParaRPr lang="ru-RU"/>
          </a:p>
        </p:txBody>
      </p:sp>
      <p:sp>
        <p:nvSpPr>
          <p:cNvPr id="15" name="Прямоугольник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1143000" y="1643063"/>
            <a:ext cx="7215188" cy="2000250"/>
          </a:xfrm>
        </p:spPr>
        <p:txBody>
          <a:bodyPr>
            <a:normAutofit fontScale="90000"/>
          </a:bodyPr>
          <a:lstStyle/>
          <a:p>
            <a:pPr algn="ctr" fontAlgn="auto">
              <a:spcAft>
                <a:spcPts val="0"/>
              </a:spcAft>
              <a:defRPr/>
            </a:pPr>
            <a:r>
              <a:rPr lang="ru-RU" dirty="0" smtClean="0">
                <a:solidFill>
                  <a:schemeClr val="tx2">
                    <a:satMod val="130000"/>
                  </a:schemeClr>
                </a:solidFill>
              </a:rPr>
              <a:t>“ЭЛЕКТР </a:t>
            </a:r>
            <a:r>
              <a:rPr lang="en-US" dirty="0" smtClean="0">
                <a:solidFill>
                  <a:schemeClr val="tx2">
                    <a:satMod val="130000"/>
                  </a:schemeClr>
                </a:solidFill>
              </a:rPr>
              <a:t> </a:t>
            </a:r>
            <a:r>
              <a:rPr lang="ru-RU" dirty="0" smtClean="0">
                <a:solidFill>
                  <a:schemeClr val="tx2">
                    <a:satMod val="130000"/>
                  </a:schemeClr>
                </a:solidFill>
              </a:rPr>
              <a:t>  ТАРМО</a:t>
            </a:r>
            <a:r>
              <a:rPr lang="uz-Cyrl-UZ" dirty="0" smtClean="0">
                <a:solidFill>
                  <a:schemeClr val="tx2">
                    <a:satMod val="130000"/>
                  </a:schemeClr>
                </a:solidFill>
              </a:rPr>
              <a:t>Қ</a:t>
            </a:r>
            <a:r>
              <a:rPr lang="ru-RU" dirty="0" smtClean="0">
                <a:solidFill>
                  <a:schemeClr val="tx2">
                    <a:satMod val="130000"/>
                  </a:schemeClr>
                </a:solidFill>
              </a:rPr>
              <a:t>ЛАРИ   ВА </a:t>
            </a:r>
            <a:r>
              <a:rPr lang="en-US" dirty="0" smtClean="0">
                <a:solidFill>
                  <a:schemeClr val="tx2">
                    <a:satMod val="130000"/>
                  </a:schemeClr>
                </a:solidFill>
              </a:rPr>
              <a:t>               </a:t>
            </a:r>
            <a:r>
              <a:rPr lang="ru-RU" dirty="0" smtClean="0">
                <a:solidFill>
                  <a:schemeClr val="tx2">
                    <a:satMod val="130000"/>
                  </a:schemeClr>
                </a:solidFill>
              </a:rPr>
              <a:t> </a:t>
            </a:r>
            <a:r>
              <a:rPr lang="en-US" dirty="0" smtClean="0">
                <a:solidFill>
                  <a:schemeClr val="tx2">
                    <a:satMod val="130000"/>
                  </a:schemeClr>
                </a:solidFill>
              </a:rPr>
              <a:t> </a:t>
            </a:r>
            <a:r>
              <a:rPr lang="ru-RU" dirty="0" smtClean="0">
                <a:solidFill>
                  <a:schemeClr val="tx2">
                    <a:satMod val="130000"/>
                  </a:schemeClr>
                </a:solidFill>
              </a:rPr>
              <a:t>ТИЗИМЛАРИ” </a:t>
            </a:r>
            <a:br>
              <a:rPr lang="ru-RU" dirty="0" smtClean="0">
                <a:solidFill>
                  <a:schemeClr val="tx2">
                    <a:satMod val="130000"/>
                  </a:schemeClr>
                </a:solidFill>
              </a:rPr>
            </a:br>
            <a:r>
              <a:rPr lang="ru-RU" dirty="0" smtClean="0">
                <a:solidFill>
                  <a:schemeClr val="tx2">
                    <a:satMod val="130000"/>
                  </a:schemeClr>
                </a:solidFill>
              </a:rPr>
              <a:t>ФАНИДАН </a:t>
            </a:r>
            <a:br>
              <a:rPr lang="ru-RU" dirty="0" smtClean="0">
                <a:solidFill>
                  <a:schemeClr val="tx2">
                    <a:satMod val="130000"/>
                  </a:schemeClr>
                </a:solidFill>
              </a:rPr>
            </a:br>
            <a:endParaRPr lang="ru-RU" dirty="0" smtClean="0">
              <a:solidFill>
                <a:srgbClr val="C00000"/>
              </a:solidFill>
            </a:endParaRPr>
          </a:p>
        </p:txBody>
      </p:sp>
      <p:sp>
        <p:nvSpPr>
          <p:cNvPr id="6" name="Rectangle 2"/>
          <p:cNvSpPr txBox="1">
            <a:spLocks noChangeArrowheads="1"/>
          </p:cNvSpPr>
          <p:nvPr/>
        </p:nvSpPr>
        <p:spPr bwMode="auto">
          <a:xfrm>
            <a:off x="1643063" y="268288"/>
            <a:ext cx="7215187" cy="739775"/>
          </a:xfrm>
          <a:prstGeom prst="rect">
            <a:avLst/>
          </a:prstGeom>
          <a:noFill/>
          <a:ln w="9525">
            <a:noFill/>
            <a:miter lim="800000"/>
            <a:headEnd/>
            <a:tailEnd/>
          </a:ln>
          <a:effectLst>
            <a:outerShdw dist="45791" dir="2021404" algn="ctr" rotWithShape="0">
              <a:schemeClr val="bg2"/>
            </a:outerShdw>
          </a:effectLst>
        </p:spPr>
        <p:txBody>
          <a:bodyPr anchor="b"/>
          <a:lstStyle/>
          <a:p>
            <a:pPr algn="ctr" fontAlgn="auto">
              <a:spcBef>
                <a:spcPts val="0"/>
              </a:spcBef>
              <a:spcAft>
                <a:spcPts val="0"/>
              </a:spcAft>
              <a:tabLst>
                <a:tab pos="900113" algn="l"/>
              </a:tabLst>
              <a:defRPr/>
            </a:pPr>
            <a:r>
              <a:rPr lang="en-US" sz="4400" kern="0" dirty="0" smtClean="0">
                <a:effectLst>
                  <a:outerShdw blurRad="38100" dist="38100" dir="2700000" algn="tl">
                    <a:srgbClr val="C0C0C0"/>
                  </a:outerShdw>
                </a:effectLst>
                <a:latin typeface="+mj-lt"/>
                <a:ea typeface="+mj-ea"/>
                <a:cs typeface="+mj-cs"/>
              </a:rPr>
              <a:t>15</a:t>
            </a:r>
            <a:r>
              <a:rPr lang="ru-RU" sz="4400" kern="0" dirty="0" smtClean="0">
                <a:effectLst>
                  <a:outerShdw blurRad="38100" dist="38100" dir="2700000" algn="tl">
                    <a:srgbClr val="C0C0C0"/>
                  </a:outerShdw>
                </a:effectLst>
                <a:latin typeface="+mj-lt"/>
                <a:ea typeface="+mj-ea"/>
                <a:cs typeface="+mj-cs"/>
              </a:rPr>
              <a:t>-</a:t>
            </a:r>
            <a:r>
              <a:rPr lang="ru-RU" sz="4400" kern="0" dirty="0" err="1" smtClean="0">
                <a:effectLst>
                  <a:outerShdw blurRad="38100" dist="38100" dir="2700000" algn="tl">
                    <a:srgbClr val="C0C0C0"/>
                  </a:outerShdw>
                </a:effectLst>
                <a:latin typeface="+mj-lt"/>
                <a:ea typeface="+mj-ea"/>
                <a:cs typeface="+mj-cs"/>
              </a:rPr>
              <a:t>маъруза</a:t>
            </a:r>
            <a:endParaRPr lang="ru-RU" sz="4400" kern="0" dirty="0">
              <a:effectLst>
                <a:outerShdw blurRad="38100" dist="38100" dir="2700000" algn="tl">
                  <a:srgbClr val="C0C0C0"/>
                </a:outerShdw>
              </a:effectLst>
              <a:latin typeface="+mj-lt"/>
              <a:ea typeface="+mj-ea"/>
              <a:cs typeface="+mj-cs"/>
            </a:endParaRPr>
          </a:p>
        </p:txBody>
      </p:sp>
    </p:spTree>
  </p:cSld>
  <p:clrMapOvr>
    <a:masterClrMapping/>
  </p:clrMapOvr>
  <p:transition>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642924"/>
            <a:ext cx="7719274" cy="4286280"/>
          </a:xfrm>
        </p:spPr>
        <p:txBody>
          <a:bodyPr>
            <a:normAutofit fontScale="90000"/>
          </a:bodyPr>
          <a:lstStyle/>
          <a:p>
            <a:r>
              <a:rPr lang="uz-Cyrl-UZ" sz="3300" i="1" dirty="0" smtClean="0"/>
              <a:t>Мисол.</a:t>
            </a:r>
            <a:r>
              <a:rPr lang="uz-Cyrl-UZ" sz="3300" dirty="0" smtClean="0"/>
              <a:t> Туман  подстанциясида икки чўлғамли қуввати 10 МВА, ТРДН–10000</a:t>
            </a:r>
            <a:r>
              <a:rPr lang="ru-RU" sz="3300" dirty="0" smtClean="0"/>
              <a:t>/</a:t>
            </a:r>
            <a:r>
              <a:rPr lang="uz-Cyrl-UZ" sz="3300" dirty="0" smtClean="0"/>
              <a:t>115 типли РПН ли трансформатор ўрнатилган. Иккинчи чўлғамидаги номинал кучланиш U</a:t>
            </a:r>
            <a:r>
              <a:rPr lang="uz-Cyrl-UZ" sz="3300" baseline="-25000" dirty="0" smtClean="0"/>
              <a:t>II</a:t>
            </a:r>
            <a:r>
              <a:rPr lang="uz-Cyrl-UZ" sz="3300" dirty="0" smtClean="0"/>
              <a:t> = 11 кВ. Қисқа туташув кучланиши U</a:t>
            </a:r>
            <a:r>
              <a:rPr lang="uz-Cyrl-UZ" sz="3300" baseline="-25000" dirty="0" smtClean="0"/>
              <a:t>К</a:t>
            </a:r>
            <a:r>
              <a:rPr lang="uz-Cyrl-UZ" sz="3300" dirty="0" smtClean="0"/>
              <a:t>=10,5 %.</a:t>
            </a:r>
            <a:r>
              <a:rPr lang="ru-RU" sz="3300" dirty="0" smtClean="0"/>
              <a:t/>
            </a:r>
            <a:br>
              <a:rPr lang="ru-RU" sz="3300" dirty="0" smtClean="0"/>
            </a:br>
            <a:r>
              <a:rPr lang="uz-Cyrl-UZ" sz="3300" dirty="0" smtClean="0"/>
              <a:t>	Трансформаторли энг катта юкламаси: </a:t>
            </a:r>
            <a:r>
              <a:rPr lang="en-US" sz="3300" dirty="0" smtClean="0"/>
              <a:t>S</a:t>
            </a:r>
            <a:r>
              <a:rPr lang="uz-Cyrl-UZ" sz="3300" baseline="-25000" dirty="0" smtClean="0"/>
              <a:t>НБ</a:t>
            </a:r>
            <a:r>
              <a:rPr lang="ru-RU" sz="3300" dirty="0" smtClean="0"/>
              <a:t>=8+</a:t>
            </a:r>
            <a:r>
              <a:rPr lang="en-US" sz="3300" dirty="0" smtClean="0"/>
              <a:t>j</a:t>
            </a:r>
            <a:r>
              <a:rPr lang="uz-Cyrl-UZ" sz="3300" dirty="0" smtClean="0"/>
              <a:t>5 МВА. Бу режимда трансформаторнинг томонида кучланиш U</a:t>
            </a:r>
            <a:r>
              <a:rPr lang="uz-Cyrl-UZ" sz="3300" baseline="-25000" dirty="0" smtClean="0"/>
              <a:t>1</a:t>
            </a:r>
            <a:r>
              <a:rPr lang="uz-Cyrl-UZ" sz="3300" dirty="0" smtClean="0"/>
              <a:t>=120 кВ, иккинчи томонидаги талаб қилинадиган кучланиш U</a:t>
            </a:r>
            <a:r>
              <a:rPr lang="uz-Cyrl-UZ" sz="3300" baseline="-25000" dirty="0" smtClean="0"/>
              <a:t>2ж</a:t>
            </a:r>
            <a:r>
              <a:rPr lang="uz-Cyrl-UZ" sz="3300" dirty="0" smtClean="0"/>
              <a:t>=10,5 кВ.</a:t>
            </a:r>
            <a:r>
              <a:rPr lang="ru-RU" dirty="0" smtClean="0"/>
              <a:t/>
            </a:r>
            <a:br>
              <a:rPr lang="ru-RU" dirty="0" smtClean="0"/>
            </a:b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type="title"/>
          </p:nvPr>
        </p:nvSpPr>
        <p:spPr>
          <a:xfrm>
            <a:off x="1435100" y="206375"/>
            <a:ext cx="7499350" cy="4722813"/>
          </a:xfrm>
        </p:spPr>
        <p:txBody>
          <a:bodyPr/>
          <a:lstStyle/>
          <a:p>
            <a:r>
              <a:rPr lang="uz-Cyrl-UZ" sz="3200" i="1" dirty="0" smtClean="0"/>
              <a:t>Ечиш:</a:t>
            </a:r>
            <a:r>
              <a:rPr lang="uz-Cyrl-UZ" sz="3200" dirty="0" smtClean="0"/>
              <a:t> Трансформатордаги кучланиш исрофи:</a:t>
            </a:r>
            <a:r>
              <a:rPr lang="ru-RU" sz="3200" dirty="0" smtClean="0"/>
              <a:t/>
            </a:r>
            <a:br>
              <a:rPr lang="ru-RU" sz="3200" dirty="0" smtClean="0"/>
            </a:br>
            <a:r>
              <a:rPr lang="uz-Cyrl-UZ" sz="3200" dirty="0" smtClean="0"/>
              <a:t>	а). Энг катта юклама режимида:</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ru-RU" dirty="0" smtClean="0"/>
              <a:t/>
            </a:r>
            <a:br>
              <a:rPr lang="ru-RU" dirty="0" smtClean="0"/>
            </a:br>
            <a:endParaRPr lang="ru-RU"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097" name="Object 1"/>
          <p:cNvGraphicFramePr>
            <a:graphicFrameLocks noChangeAspect="1"/>
          </p:cNvGraphicFramePr>
          <p:nvPr/>
        </p:nvGraphicFramePr>
        <p:xfrm>
          <a:off x="2071670" y="2571750"/>
          <a:ext cx="5572164" cy="2000264"/>
        </p:xfrm>
        <a:graphic>
          <a:graphicData uri="http://schemas.openxmlformats.org/presentationml/2006/ole">
            <mc:AlternateContent xmlns:mc="http://schemas.openxmlformats.org/markup-compatibility/2006">
              <mc:Choice xmlns:v="urn:schemas-microsoft-com:vml" Requires="v">
                <p:oleObj spid="_x0000_s4098" name="Формула" r:id="rId3" imgW="2133600" imgH="1079500" progId="Equation.3">
                  <p:embed/>
                </p:oleObj>
              </mc:Choice>
              <mc:Fallback>
                <p:oleObj name="Формула" r:id="rId3" imgW="2133600" imgH="10795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2571750"/>
                        <a:ext cx="5572164" cy="2000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2976" y="205978"/>
            <a:ext cx="7790712" cy="4723226"/>
          </a:xfrm>
        </p:spPr>
        <p:txBody>
          <a:bodyPr>
            <a:noAutofit/>
          </a:bodyPr>
          <a:lstStyle/>
          <a:p>
            <a:r>
              <a:rPr lang="en-US" sz="2200" dirty="0" smtClean="0"/>
              <a:t>                        </a:t>
            </a:r>
            <a:r>
              <a:rPr lang="uz-Cyrl-UZ" sz="2200" dirty="0" smtClean="0"/>
              <a:t>НАЗОРАТ    САВОЛЛАРИ:</a:t>
            </a:r>
            <a:r>
              <a:rPr lang="ru-RU" sz="2200" dirty="0" smtClean="0"/>
              <a:t/>
            </a:r>
            <a:br>
              <a:rPr lang="ru-RU" sz="2200" dirty="0" smtClean="0"/>
            </a:br>
            <a:r>
              <a:rPr lang="en-US" sz="2200" dirty="0" smtClean="0"/>
              <a:t>1.</a:t>
            </a:r>
            <a:r>
              <a:rPr lang="uz-Cyrl-UZ" sz="2200" dirty="0" smtClean="0"/>
              <a:t>Трансформаторларда трансформация коэффициентини ўзгартириш ёрдамида кучланишни ростлаш усулини тушунтириб беринг.</a:t>
            </a:r>
            <a:r>
              <a:rPr lang="ru-RU" sz="2200" dirty="0" smtClean="0"/>
              <a:t/>
            </a:r>
            <a:br>
              <a:rPr lang="ru-RU" sz="2200" dirty="0" smtClean="0"/>
            </a:br>
            <a:r>
              <a:rPr lang="en-US" sz="2200" dirty="0" smtClean="0"/>
              <a:t>2.</a:t>
            </a:r>
            <a:r>
              <a:rPr lang="uz-Cyrl-UZ" sz="2200" dirty="0" smtClean="0"/>
              <a:t>РПН қурилмасини ишлаш принципини тушунтириб беринг.</a:t>
            </a:r>
            <a:r>
              <a:rPr lang="ru-RU" sz="2200" dirty="0" smtClean="0"/>
              <a:t/>
            </a:r>
            <a:br>
              <a:rPr lang="ru-RU" sz="2200" dirty="0" smtClean="0"/>
            </a:br>
            <a:r>
              <a:rPr lang="en-US" sz="2200" dirty="0" smtClean="0"/>
              <a:t>3.</a:t>
            </a:r>
            <a:r>
              <a:rPr lang="uz-Cyrl-UZ" sz="2200" dirty="0" smtClean="0"/>
              <a:t>Кучланишни ростлаш қурилмасини РПН нинг ростлаш шаҳобчасини талаб қилинган ҳолати қандай аниқланади.</a:t>
            </a:r>
            <a:r>
              <a:rPr lang="ru-RU" sz="2200" dirty="0" smtClean="0"/>
              <a:t/>
            </a:r>
            <a:br>
              <a:rPr lang="ru-RU" sz="2200" dirty="0" smtClean="0"/>
            </a:br>
            <a:r>
              <a:rPr lang="en-US" sz="2200" dirty="0" smtClean="0"/>
              <a:t>4.</a:t>
            </a:r>
            <a:r>
              <a:rPr lang="uz-Cyrl-UZ" sz="2200" dirty="0" smtClean="0"/>
              <a:t>РПН қурилмаси куч трансформаторларнинг қайси томонида ўрнатилади.</a:t>
            </a:r>
            <a:r>
              <a:rPr lang="ru-RU" sz="2200" dirty="0" smtClean="0"/>
              <a:t/>
            </a:r>
            <a:br>
              <a:rPr lang="ru-RU" sz="2200" dirty="0" smtClean="0"/>
            </a:br>
            <a:r>
              <a:rPr lang="en-US" sz="2200" dirty="0" smtClean="0"/>
              <a:t>5.</a:t>
            </a:r>
            <a:r>
              <a:rPr lang="uz-Cyrl-UZ" sz="2200" dirty="0" smtClean="0"/>
              <a:t>Куч трансформаторларида кучланиш йўқолишини аниқлаш формуласини тушунтириб беринг.</a:t>
            </a:r>
            <a:r>
              <a:rPr lang="ru-RU" sz="2200" dirty="0" smtClean="0"/>
              <a:t/>
            </a:r>
            <a:br>
              <a:rPr lang="ru-RU" sz="2200" dirty="0" smtClean="0"/>
            </a:br>
            <a:r>
              <a:rPr lang="en-US" sz="2200" dirty="0" smtClean="0"/>
              <a:t>6.</a:t>
            </a:r>
            <a:r>
              <a:rPr lang="uz-Cyrl-UZ" sz="2200" dirty="0" smtClean="0"/>
              <a:t>Куч трансформаторининг иккиламчи томондаги хақиқий кучланишни қандай топилади.</a:t>
            </a:r>
            <a:r>
              <a:rPr lang="ru-RU" sz="2200" dirty="0" smtClean="0"/>
              <a:t/>
            </a:r>
            <a:br>
              <a:rPr lang="ru-RU" sz="2200" dirty="0" smtClean="0"/>
            </a:br>
            <a:endParaRPr lang="ru-RU"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38" y="214313"/>
            <a:ext cx="7720012" cy="4722812"/>
          </a:xfrm>
        </p:spPr>
        <p:txBody>
          <a:bodyPr/>
          <a:lstStyle/>
          <a:p>
            <a:pPr algn="ctr" fontAlgn="auto">
              <a:spcAft>
                <a:spcPts val="0"/>
              </a:spcAft>
              <a:defRPr/>
            </a:pPr>
            <a:r>
              <a:rPr lang="ru-RU" sz="4000" b="1" dirty="0" err="1" smtClean="0">
                <a:solidFill>
                  <a:schemeClr val="tx1"/>
                </a:solidFill>
                <a:latin typeface="Tahoma" pitchFamily="34" charset="0"/>
              </a:rPr>
              <a:t>Эътиборингиз</a:t>
            </a:r>
            <a:r>
              <a:rPr lang="ru-RU" sz="4000" b="1" dirty="0" smtClean="0">
                <a:solidFill>
                  <a:schemeClr val="tx1"/>
                </a:solidFill>
                <a:latin typeface="Tahoma" pitchFamily="34" charset="0"/>
              </a:rPr>
              <a:t> </a:t>
            </a:r>
            <a:r>
              <a:rPr lang="ru-RU" sz="4000" b="1" dirty="0" err="1" smtClean="0">
                <a:solidFill>
                  <a:schemeClr val="tx1"/>
                </a:solidFill>
                <a:latin typeface="Tahoma" pitchFamily="34" charset="0"/>
              </a:rPr>
              <a:t>учун</a:t>
            </a:r>
            <a:r>
              <a:rPr lang="en-US" sz="4000" b="1" dirty="0" smtClean="0">
                <a:solidFill>
                  <a:schemeClr val="tx1"/>
                </a:solidFill>
                <a:latin typeface="Tahoma" pitchFamily="34" charset="0"/>
              </a:rPr>
              <a:t>   </a:t>
            </a:r>
            <a:r>
              <a:rPr lang="ru-RU" sz="4000" b="1" dirty="0" smtClean="0">
                <a:solidFill>
                  <a:schemeClr val="tx1"/>
                </a:solidFill>
                <a:latin typeface="Tahoma" pitchFamily="34" charset="0"/>
              </a:rPr>
              <a:t> </a:t>
            </a:r>
            <a:r>
              <a:rPr lang="ru-RU" sz="4000" b="1" dirty="0" err="1" smtClean="0">
                <a:solidFill>
                  <a:schemeClr val="tx1"/>
                </a:solidFill>
                <a:latin typeface="Tahoma" pitchFamily="34" charset="0"/>
              </a:rPr>
              <a:t>рахмат</a:t>
            </a:r>
            <a:r>
              <a:rPr lang="ru-RU" sz="4000" b="1" dirty="0" smtClean="0">
                <a:solidFill>
                  <a:schemeClr val="tx1"/>
                </a:solidFill>
                <a:latin typeface="Tahoma" pitchFamily="34" charset="0"/>
              </a:rPr>
              <a:t/>
            </a:r>
            <a:br>
              <a:rPr lang="ru-RU" sz="4000" b="1" dirty="0" smtClean="0">
                <a:solidFill>
                  <a:schemeClr val="tx1"/>
                </a:solidFill>
                <a:latin typeface="Tahoma" pitchFamily="34" charset="0"/>
              </a:rPr>
            </a:br>
            <a:endParaRPr lang="ru-RU" dirty="0">
              <a:solidFill>
                <a:schemeClr val="tx2">
                  <a:satMod val="13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852" y="500048"/>
            <a:ext cx="7647836" cy="4500594"/>
          </a:xfrm>
        </p:spPr>
        <p:txBody>
          <a:bodyPr>
            <a:normAutofit fontScale="90000"/>
          </a:bodyPr>
          <a:lstStyle/>
          <a:p>
            <a:r>
              <a:rPr lang="uz-Cyrl-UZ" sz="3300" b="1" dirty="0" smtClean="0"/>
              <a:t>ЭЛЕКТР  </a:t>
            </a:r>
            <a:r>
              <a:rPr lang="ru-RU" sz="3300" b="1" dirty="0" smtClean="0"/>
              <a:t>ЭНЕРГИЯ  СИФАТИ   ВА  УНИ  ТАЪМИНЛАШ </a:t>
            </a:r>
            <a:br>
              <a:rPr lang="ru-RU" sz="3300" b="1" dirty="0" smtClean="0"/>
            </a:br>
            <a:r>
              <a:rPr lang="en-US" sz="3300" b="1" dirty="0" smtClean="0"/>
              <a:t>                         </a:t>
            </a:r>
            <a:r>
              <a:rPr lang="ru-RU" sz="3300" dirty="0" smtClean="0"/>
              <a:t>РЕЖА:</a:t>
            </a:r>
            <a:br>
              <a:rPr lang="ru-RU" sz="3300" dirty="0" smtClean="0"/>
            </a:br>
            <a:r>
              <a:rPr lang="en-US" sz="3300" dirty="0" smtClean="0"/>
              <a:t>1. </a:t>
            </a:r>
            <a:r>
              <a:rPr lang="uz-Cyrl-UZ" sz="3300" dirty="0" smtClean="0"/>
              <a:t>Трансформаторларда трансформация коэффициентини ўзгартириш ёрдамида кучланишни ростлаш.</a:t>
            </a:r>
            <a:r>
              <a:rPr lang="ru-RU" sz="3300" dirty="0" smtClean="0"/>
              <a:t/>
            </a:r>
            <a:br>
              <a:rPr lang="ru-RU" sz="3300" dirty="0" smtClean="0"/>
            </a:br>
            <a:r>
              <a:rPr lang="en-US" sz="3300" dirty="0" smtClean="0"/>
              <a:t>2. </a:t>
            </a:r>
            <a:r>
              <a:rPr lang="uz-Cyrl-UZ" sz="3300" dirty="0" smtClean="0"/>
              <a:t>Икки чўлғамли РПН ли трансформаторларда кучланиш ростлаш шаҳобчаларини ташлаш.</a:t>
            </a:r>
            <a:r>
              <a:rPr lang="ru-RU" sz="3300" dirty="0" smtClean="0"/>
              <a:t/>
            </a:r>
            <a:br>
              <a:rPr lang="ru-RU" sz="3300" dirty="0" smtClean="0"/>
            </a:br>
            <a:r>
              <a:rPr lang="en-US" sz="3300" dirty="0" smtClean="0"/>
              <a:t>3. </a:t>
            </a:r>
            <a:r>
              <a:rPr lang="uz-Cyrl-UZ" sz="3300" dirty="0" smtClean="0"/>
              <a:t>Мисол ечиш.</a:t>
            </a:r>
            <a:r>
              <a:rPr lang="ru-RU" dirty="0" smtClean="0"/>
              <a:t/>
            </a:r>
            <a:br>
              <a:rPr lang="ru-RU" dirty="0" smtClean="0"/>
            </a:b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94664"/>
          </a:xfrm>
        </p:spPr>
        <p:txBody>
          <a:bodyPr>
            <a:normAutofit fontScale="90000"/>
          </a:bodyPr>
          <a:lstStyle/>
          <a:p>
            <a:r>
              <a:rPr lang="en-US" dirty="0" smtClean="0"/>
              <a:t/>
            </a:r>
            <a:br>
              <a:rPr lang="en-US" dirty="0" smtClean="0"/>
            </a:br>
            <a:r>
              <a:rPr lang="en-US" dirty="0" smtClean="0"/>
              <a:t>        </a:t>
            </a:r>
            <a:r>
              <a:rPr lang="uz-Cyrl-UZ" sz="3600" dirty="0" smtClean="0"/>
              <a:t>Таянч сўз ва иборалар:</a:t>
            </a:r>
            <a:r>
              <a:rPr lang="ru-RU" sz="3600" dirty="0" smtClean="0"/>
              <a:t/>
            </a:r>
            <a:br>
              <a:rPr lang="ru-RU" sz="3600" dirty="0" smtClean="0"/>
            </a:br>
            <a:r>
              <a:rPr lang="en-US" sz="3600" dirty="0" smtClean="0"/>
              <a:t> </a:t>
            </a:r>
            <a:r>
              <a:rPr lang="uz-Cyrl-UZ" sz="3600" dirty="0" smtClean="0"/>
              <a:t>	</a:t>
            </a:r>
            <a:r>
              <a:rPr lang="uz-Cyrl-UZ" sz="3600" i="1" dirty="0" smtClean="0"/>
              <a:t>Куч трансформатори, трансформация коэффициенти, кучланишни ростлаш, юқори, паст, чулғам, РПИ, ПБВ, шахобча поғонаси, кучланиш йўқолиши.</a:t>
            </a:r>
            <a:r>
              <a:rPr lang="ru-RU" dirty="0" smtClean="0"/>
              <a:t/>
            </a:r>
            <a:br>
              <a:rPr lang="ru-RU" dirty="0" smtClean="0"/>
            </a:br>
            <a:r>
              <a:rPr lang="uz-Cyrl-UZ" dirty="0" smtClean="0"/>
              <a:t> </a:t>
            </a:r>
            <a:r>
              <a:rPr lang="ru-RU" dirty="0" smtClean="0"/>
              <a:t/>
            </a:r>
            <a:br>
              <a:rPr lang="ru-RU" dirty="0" smtClean="0"/>
            </a:b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2976" y="205978"/>
            <a:ext cx="7790712" cy="4723226"/>
          </a:xfrm>
        </p:spPr>
        <p:txBody>
          <a:bodyPr>
            <a:normAutofit/>
          </a:bodyPr>
          <a:lstStyle/>
          <a:p>
            <a:r>
              <a:rPr lang="uz-Cyrl-UZ" sz="3200" dirty="0" smtClean="0"/>
              <a:t>Барча куч трансформаторини юқори кучланиш чўлғамида ва уч чўлғамли трансформаторларни ўрта кучланиш чўлғамида асосий чиқиш симларидан ташқари қўшимча кучланишни ростлаш учун шаҳобчалар мавжуд.  10 ва 35 кВ ли икки чўлғамли трансформаторларни юқори кучланиш</a:t>
            </a:r>
            <a:endParaRPr lang="ru-RU"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785800"/>
            <a:ext cx="7719274" cy="4143404"/>
          </a:xfrm>
        </p:spPr>
        <p:txBody>
          <a:bodyPr>
            <a:normAutofit fontScale="90000"/>
          </a:bodyPr>
          <a:lstStyle/>
          <a:p>
            <a:r>
              <a:rPr lang="uz-Cyrl-UZ" sz="2900" dirty="0" smtClean="0"/>
              <a:t>(ЮК – русчасига –ВН) томонида 4 та кучланишли ростлаш шаҳобчалари мавжуд, трансформаторни юқори ва паст кучланишли (ПК–русчасига – НН) томонлари тармоқдан узиб, кучланишни ростлаш қурилмаси (ПБВ ±2 х 2.5% ) мавжуд. </a:t>
            </a:r>
            <a:r>
              <a:rPr lang="ru-RU" sz="2900" dirty="0" smtClean="0"/>
              <a:t/>
            </a:r>
            <a:br>
              <a:rPr lang="ru-RU" sz="2900" dirty="0" smtClean="0"/>
            </a:br>
            <a:r>
              <a:rPr lang="uz-Cyrl-UZ" sz="2900" dirty="0" smtClean="0"/>
              <a:t>Кучланиши 110 кВ қуввати 80 МВА гача бўлган икки чўлғамли куч трансформаторлар ҳамда кучланиши 200 кВ қуввати 160 МВА гача бўлган икки чўлғамли трансформаторлари ЮК томонидан РПН қурилмаси билан жиҳозланган. Кучланишни ростлаш оралиғи ±9х1,78%=16%.</a:t>
            </a:r>
            <a:r>
              <a:rPr lang="ru-RU" dirty="0" smtClean="0"/>
              <a:t/>
            </a:r>
            <a:br>
              <a:rPr lang="ru-RU" dirty="0" smtClean="0"/>
            </a:b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852" y="571486"/>
            <a:ext cx="7647836" cy="4357718"/>
          </a:xfrm>
        </p:spPr>
        <p:txBody>
          <a:bodyPr>
            <a:normAutofit fontScale="90000"/>
          </a:bodyPr>
          <a:lstStyle/>
          <a:p>
            <a:r>
              <a:rPr lang="uz-Cyrl-UZ" sz="3600" dirty="0" smtClean="0"/>
              <a:t>Кучланиши 110 ва 220 кВ ли уч чўлғамли трансформаторлар ЮК томонида ростлаш шаҳобчаси РПН ли, ўрта кучланишли (ЎК–русчасига – СН) эса ростлаш шаҳобчаси ПБВ қурилмалари билан жиҳозланган.</a:t>
            </a:r>
            <a:r>
              <a:rPr lang="ru-RU" sz="3600" dirty="0" smtClean="0"/>
              <a:t/>
            </a:r>
            <a:br>
              <a:rPr lang="ru-RU" sz="3600" dirty="0" smtClean="0"/>
            </a:br>
            <a:r>
              <a:rPr lang="uz-Cyrl-UZ" sz="3600" dirty="0" smtClean="0"/>
              <a:t>РПН қурилмаси билан жиҳозланган трансформаторлар нарҳи РПН қурилмаси бўлмаган трансформаторлардан анча қиммат туради.</a:t>
            </a:r>
            <a:r>
              <a:rPr lang="ru-RU" dirty="0" smtClean="0"/>
              <a:t/>
            </a:r>
            <a:br>
              <a:rPr lang="ru-RU" dirty="0" smtClean="0"/>
            </a:b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852" y="205978"/>
            <a:ext cx="7647836" cy="4723226"/>
          </a:xfrm>
        </p:spPr>
        <p:txBody>
          <a:bodyPr>
            <a:noAutofit/>
          </a:bodyPr>
          <a:lstStyle/>
          <a:p>
            <a:r>
              <a:rPr lang="uz-Cyrl-UZ" sz="3000" dirty="0" smtClean="0"/>
              <a:t>Айтайлик, ҳисоб ёки ўлчов натижалари асосида трансформаторни биринчи чўлғами томонидаги ҳақиқий кучланиш U</a:t>
            </a:r>
            <a:r>
              <a:rPr lang="uz-Cyrl-UZ" sz="3000" baseline="-25000" dirty="0" smtClean="0"/>
              <a:t>1</a:t>
            </a:r>
            <a:r>
              <a:rPr lang="uz-Cyrl-UZ" sz="3000" dirty="0" smtClean="0"/>
              <a:t> маълум.  Шунингдек, трансформаторни иккинчи томонида U</a:t>
            </a:r>
            <a:r>
              <a:rPr lang="uz-Cyrl-UZ" sz="3000" baseline="-25000" dirty="0" smtClean="0"/>
              <a:t>2ж</a:t>
            </a:r>
            <a:r>
              <a:rPr lang="uz-Cyrl-UZ" sz="3000" dirty="0" smtClean="0"/>
              <a:t> кучланиш ҳам маълум бўлсин. Трансформаторни берилган юкламаси бўйича трансформациялаш коэффициентини ёки трансформаторни биринчи чўлғамида кучланишни ростлаш шаҳобчаси асосида номинал кучланишни танлаш талаб қилинади. </a:t>
            </a:r>
            <a:endParaRPr lang="ru-RU"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852" y="205978"/>
            <a:ext cx="7647836" cy="4794664"/>
          </a:xfrm>
        </p:spPr>
        <p:txBody>
          <a:bodyPr/>
          <a:lstStyle/>
          <a:p>
            <a:r>
              <a:rPr lang="uz-Cyrl-UZ" sz="3200" dirty="0" smtClean="0"/>
              <a:t>Трансформаторда кучланиш йўқолишини қуйидагича формула ёрдамида аниқлаймиз:</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endParaRPr lang="ru-RU" sz="3200" b="1"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169" name="Object 1"/>
          <p:cNvGraphicFramePr>
            <a:graphicFrameLocks noChangeAspect="1"/>
          </p:cNvGraphicFramePr>
          <p:nvPr/>
        </p:nvGraphicFramePr>
        <p:xfrm>
          <a:off x="1928794" y="2285998"/>
          <a:ext cx="2786082" cy="1357322"/>
        </p:xfrm>
        <a:graphic>
          <a:graphicData uri="http://schemas.openxmlformats.org/presentationml/2006/ole">
            <mc:AlternateContent xmlns:mc="http://schemas.openxmlformats.org/markup-compatibility/2006">
              <mc:Choice xmlns:v="urn:schemas-microsoft-com:vml" Requires="v">
                <p:oleObj spid="_x0000_s7172" name="Формула" r:id="rId3" imgW="1231366" imgH="431613" progId="Equation.3">
                  <p:embed/>
                </p:oleObj>
              </mc:Choice>
              <mc:Fallback>
                <p:oleObj name="Формула" r:id="rId3" imgW="1231366" imgH="431613"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285998"/>
                        <a:ext cx="2786082"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171" name="Object 3"/>
          <p:cNvGraphicFramePr>
            <a:graphicFrameLocks noChangeAspect="1"/>
          </p:cNvGraphicFramePr>
          <p:nvPr/>
        </p:nvGraphicFramePr>
        <p:xfrm>
          <a:off x="5429256" y="2357436"/>
          <a:ext cx="2643206" cy="1071570"/>
        </p:xfrm>
        <a:graphic>
          <a:graphicData uri="http://schemas.openxmlformats.org/presentationml/2006/ole">
            <mc:AlternateContent xmlns:mc="http://schemas.openxmlformats.org/markup-compatibility/2006">
              <mc:Choice xmlns:v="urn:schemas-microsoft-com:vml" Requires="v">
                <p:oleObj spid="_x0000_s7173" name="Формула" r:id="rId5" imgW="1384300" imgH="393700" progId="Equation.3">
                  <p:embed/>
                </p:oleObj>
              </mc:Choice>
              <mc:Fallback>
                <p:oleObj name="Формула" r:id="rId5" imgW="13843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6" y="2357436"/>
                        <a:ext cx="2643206"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1500180"/>
            <a:ext cx="7719274" cy="3357586"/>
          </a:xfrm>
        </p:spPr>
        <p:txBody>
          <a:bodyPr>
            <a:normAutofit fontScale="90000"/>
          </a:bodyPr>
          <a:lstStyle/>
          <a:p>
            <a:r>
              <a:rPr lang="uz-Cyrl-UZ" sz="3200" dirty="0" smtClean="0"/>
              <a:t>Энди трансформаторни иккинчи томонидан кучланишни, биринчи томонга келтирилган бўйича </a:t>
            </a:r>
            <a:r>
              <a:rPr lang="uz-Cyrl-UZ" sz="3600" dirty="0" smtClean="0"/>
              <a:t>аниқлаймиз:</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uz-Cyrl-UZ" sz="3600" dirty="0" smtClean="0"/>
              <a:t>Кучланишнинг учбурчакка уланган иккиламчи томонидаги ҳақиқий қиймати қуйидагича топилади:</a:t>
            </a:r>
            <a:r>
              <a:rPr lang="ru-RU" dirty="0" smtClean="0"/>
              <a:t/>
            </a:r>
            <a:br>
              <a:rPr lang="ru-RU" dirty="0" smtClean="0"/>
            </a:br>
            <a:r>
              <a:rPr lang="ru-RU" dirty="0" smtClean="0"/>
              <a:t/>
            </a:r>
            <a:br>
              <a:rPr lang="ru-RU" dirty="0" smtClean="0"/>
            </a:br>
            <a:endParaRPr lang="ru-RU"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145" name="Object 1"/>
          <p:cNvGraphicFramePr>
            <a:graphicFrameLocks noChangeAspect="1"/>
          </p:cNvGraphicFramePr>
          <p:nvPr/>
        </p:nvGraphicFramePr>
        <p:xfrm>
          <a:off x="3357554" y="2214560"/>
          <a:ext cx="2500330" cy="785818"/>
        </p:xfrm>
        <a:graphic>
          <a:graphicData uri="http://schemas.openxmlformats.org/presentationml/2006/ole">
            <mc:AlternateContent xmlns:mc="http://schemas.openxmlformats.org/markup-compatibility/2006">
              <mc:Choice xmlns:v="urn:schemas-microsoft-com:vml" Requires="v">
                <p:oleObj spid="_x0000_s6146" name="Формула" r:id="rId3" imgW="1193800" imgH="215900" progId="Equation.3">
                  <p:embed/>
                </p:oleObj>
              </mc:Choice>
              <mc:Fallback>
                <p:oleObj name="Формула" r:id="rId3" imgW="1193800" imgH="215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54" y="2214560"/>
                        <a:ext cx="2500330"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TotalTime>
  <Words>236</Words>
  <Application>Microsoft Office PowerPoint</Application>
  <PresentationFormat>Экран (16:9)</PresentationFormat>
  <Paragraphs>14</Paragraphs>
  <Slides>13</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13</vt:i4>
      </vt:variant>
    </vt:vector>
  </HeadingPairs>
  <TitlesOfParts>
    <vt:vector size="15" baseType="lpstr">
      <vt:lpstr>Солнцестояние</vt:lpstr>
      <vt:lpstr>Формула</vt:lpstr>
      <vt:lpstr>“ЭЛЕКТР    ТАРМОҚЛАРИ   ВА                  ТИЗИМЛАРИ”  ФАНИДАН  </vt:lpstr>
      <vt:lpstr>ЭЛЕКТР  ЭНЕРГИЯ  СИФАТИ   ВА  УНИ  ТАЪМИНЛАШ                           РЕЖА: 1. Трансформаторларда трансформация коэффициентини ўзгартириш ёрдамида кучланишни ростлаш. 2. Икки чўлғамли РПН ли трансформаторларда кучланиш ростлаш шаҳобчаларини ташлаш. 3. Мисол ечиш. </vt:lpstr>
      <vt:lpstr>         Таянч сўз ва иборалар:   Куч трансформатори, трансформация коэффициенти, кучланишни ростлаш, юқори, паст, чулғам, РПИ, ПБВ, шахобча поғонаси, кучланиш йўқолиши.   </vt:lpstr>
      <vt:lpstr>Барча куч трансформаторини юқори кучланиш чўлғамида ва уч чўлғамли трансформаторларни ўрта кучланиш чўлғамида асосий чиқиш симларидан ташқари қўшимча кучланишни ростлаш учун шаҳобчалар мавжуд.  10 ва 35 кВ ли икки чўлғамли трансформаторларни юқори кучланиш</vt:lpstr>
      <vt:lpstr>(ЮК – русчасига –ВН) томонида 4 та кучланишли ростлаш шаҳобчалари мавжуд, трансформаторни юқори ва паст кучланишли (ПК–русчасига – НН) томонлари тармоқдан узиб, кучланишни ростлаш қурилмаси (ПБВ ±2 х 2.5% ) мавжуд.  Кучланиши 110 кВ қуввати 80 МВА гача бўлган икки чўлғамли куч трансформаторлар ҳамда кучланиши 200 кВ қуввати 160 МВА гача бўлган икки чўлғамли трансформаторлари ЮК томонидан РПН қурилмаси билан жиҳозланган. Кучланишни ростлаш оралиғи ±9х1,78%=16%. </vt:lpstr>
      <vt:lpstr>Кучланиши 110 ва 220 кВ ли уч чўлғамли трансформаторлар ЮК томонида ростлаш шаҳобчаси РПН ли, ўрта кучланишли (ЎК–русчасига – СН) эса ростлаш шаҳобчаси ПБВ қурилмалари билан жиҳозланган. РПН қурилмаси билан жиҳозланган трансформаторлар нарҳи РПН қурилмаси бўлмаган трансформаторлардан анча қиммат туради. </vt:lpstr>
      <vt:lpstr>Айтайлик, ҳисоб ёки ўлчов натижалари асосида трансформаторни биринчи чўлғами томонидаги ҳақиқий кучланиш U1 маълум.  Шунингдек, трансформаторни иккинчи томонида U2ж кучланиш ҳам маълум бўлсин. Трансформаторни берилган юкламаси бўйича трансформациялаш коэффициентини ёки трансформаторни биринчи чўлғамида кучланишни ростлаш шаҳобчаси асосида номинал кучланишни танлаш талаб қилинади. </vt:lpstr>
      <vt:lpstr>Трансформаторда кучланиш йўқолишини қуйидагича формула ёрдамида аниқлаймиз:      </vt:lpstr>
      <vt:lpstr>Энди трансформаторни иккинчи томонидан кучланишни, биринчи томонга келтирилган бўйича аниқлаймиз:   Кучланишнинг учбурчакка уланган иккиламчи томонидаги ҳақиқий қиймати қуйидагича топилади:  </vt:lpstr>
      <vt:lpstr>Мисол. Туман  подстанциясида икки чўлғамли қуввати 10 МВА, ТРДН–10000/115 типли РПН ли трансформатор ўрнатилган. Иккинчи чўлғамидаги номинал кучланиш UII = 11 кВ. Қисқа туташув кучланиши UК=10,5 %.  Трансформаторли энг катта юкламаси: SНБ=8+j5 МВА. Бу режимда трансформаторнинг томонида кучланиш U1=120 кВ, иккинчи томонидаги талаб қилинадиган кучланиш U2ж=10,5 кВ. </vt:lpstr>
      <vt:lpstr>Ечиш: Трансформатордаги кучланиш исрофи:  а). Энг катта юклама режимида:    </vt:lpstr>
      <vt:lpstr>                        НАЗОРАТ    САВОЛЛАРИ: 1.Трансформаторларда трансформация коэффициентини ўзгартириш ёрдамида кучланишни ростлаш усулини тушунтириб беринг. 2.РПН қурилмасини ишлаш принципини тушунтириб беринг. 3.Кучланишни ростлаш қурилмасини РПН нинг ростлаш шаҳобчасини талаб қилинган ҳолати қандай аниқланади. 4.РПН қурилмаси куч трансформаторларнинг қайси томонида ўрнатилади. 5.Куч трансформаторларида кучланиш йўқолишини аниқлаш формуласини тушунтириб беринг. 6.Куч трансформаторининг иккиламчи томондаги хақиқий кучланишни қандай топилади. </vt:lpstr>
      <vt:lpstr>Эътиборингиз учун    рахмат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Элдоржон</dc:creator>
  <cp:lastModifiedBy>User</cp:lastModifiedBy>
  <cp:revision>6</cp:revision>
  <dcterms:created xsi:type="dcterms:W3CDTF">2014-12-09T03:55:20Z</dcterms:created>
  <dcterms:modified xsi:type="dcterms:W3CDTF">2022-02-01T13:53:57Z</dcterms:modified>
</cp:coreProperties>
</file>