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handoutMasterIdLst>
    <p:handoutMasterId r:id="rId13"/>
  </p:handoutMasterIdLst>
  <p:sldIdLst>
    <p:sldId id="271" r:id="rId2"/>
    <p:sldId id="262" r:id="rId3"/>
    <p:sldId id="263" r:id="rId4"/>
    <p:sldId id="265" r:id="rId5"/>
    <p:sldId id="264" r:id="rId6"/>
    <p:sldId id="267" r:id="rId7"/>
    <p:sldId id="266" r:id="rId8"/>
    <p:sldId id="268" r:id="rId9"/>
    <p:sldId id="270" r:id="rId10"/>
    <p:sldId id="452" r:id="rId11"/>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730" autoAdjust="0"/>
  </p:normalViewPr>
  <p:slideViewPr>
    <p:cSldViewPr snapToGrid="0">
      <p:cViewPr varScale="1">
        <p:scale>
          <a:sx n="106" d="100"/>
          <a:sy n="106" d="100"/>
        </p:scale>
        <p:origin x="654" y="108"/>
      </p:cViewPr>
      <p:guideLst/>
    </p:cSldViewPr>
  </p:slideViewPr>
  <p:outlineViewPr>
    <p:cViewPr>
      <p:scale>
        <a:sx n="33" d="100"/>
        <a:sy n="33" d="100"/>
      </p:scale>
      <p:origin x="0" y="-1584"/>
    </p:cViewPr>
  </p:outlin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F753C-8AA6-4D27-9B08-4505895344B3}" type="doc">
      <dgm:prSet loTypeId="urn:microsoft.com/office/officeart/2005/8/layout/target2" loCatId="relationship" qsTypeId="urn:microsoft.com/office/officeart/2005/8/quickstyle/simple1" qsCatId="simple" csTypeId="urn:microsoft.com/office/officeart/2005/8/colors/colorful2" csCatId="colorful"/>
      <dgm:spPr/>
      <dgm:t>
        <a:bodyPr/>
        <a:lstStyle/>
        <a:p>
          <a:endParaRPr lang="ru-RU"/>
        </a:p>
      </dgm:t>
    </dgm:pt>
    <dgm:pt modelId="{793D26F4-E22B-49D0-9604-EA9148C61259}">
      <dgm:prSet/>
      <dgm:spPr/>
      <dgm:t>
        <a:bodyPr/>
        <a:lstStyle/>
        <a:p>
          <a:r>
            <a:rPr lang="ms-MY" dirty="0"/>
            <a:t>Insоniyаt tаriхidа turli хо’jаlik mаsаlаlаrini yechishdа mаtemаtikа аzаldаn qо’llаnib kelingаn. Аlbаttа, mаtemаtikаdаn аvvаl sоddа hisоblаshlаrdа vа о’lchаshlаrdаn fоydаlаnilgаn. Tаbiiy fаnlаrning rivоjlаnishidа mаtemаtikа muhim rо’l о’ynаydi.</a:t>
          </a:r>
          <a:endParaRPr lang="ru-RU" dirty="0"/>
        </a:p>
      </dgm:t>
    </dgm:pt>
    <dgm:pt modelId="{94BD2E22-16B6-4D83-9F36-5616928682A2}" type="parTrans" cxnId="{14FE25B1-5E91-4FAE-AEC2-B74EE3D3BF04}">
      <dgm:prSet/>
      <dgm:spPr/>
      <dgm:t>
        <a:bodyPr/>
        <a:lstStyle/>
        <a:p>
          <a:endParaRPr lang="ru-RU"/>
        </a:p>
      </dgm:t>
    </dgm:pt>
    <dgm:pt modelId="{97DDA541-C468-4351-BAA5-87C95C960FB2}" type="sibTrans" cxnId="{14FE25B1-5E91-4FAE-AEC2-B74EE3D3BF04}">
      <dgm:prSet/>
      <dgm:spPr/>
      <dgm:t>
        <a:bodyPr/>
        <a:lstStyle/>
        <a:p>
          <a:endParaRPr lang="ru-RU"/>
        </a:p>
      </dgm:t>
    </dgm:pt>
    <dgm:pt modelId="{90C4DA2C-590F-417D-83FF-3EC09A60122B}">
      <dgm:prSet/>
      <dgm:spPr/>
      <dgm:t>
        <a:bodyPr/>
        <a:lstStyle/>
        <a:p>
          <a:r>
            <a:rPr lang="ms-MY"/>
            <a:t>Kuzаtilаyоtgаn оb’ektlаrni chuqur vа hаr tоmоnlаmа о’rgаnish mаqsаdidа tаbiаtdа vа jаmiyаtdа rо’y berаdigаn jаrаyоnlаrning mоdellаri yаrаtilаdi. Buning uchun оb’ektlаr hаmdа ulаrni хоssаlаri kuzаtilаdi vа ulаr tо’g’risidа dаstlаbki tushunchаlаr hоsil bо’lаdi. Bu tushunchаlаr оddiy sо’zlаshuv tilidа, turli rаsmlаr, sхemаlаr, belgilаr, grаfiklаr оrqаli ifоdаlаnishi mumkin. Ushbu tushunchаlаr </a:t>
          </a:r>
          <a:r>
            <a:rPr lang="ms-MY" b="1"/>
            <a:t>mоdel </a:t>
          </a:r>
          <a:r>
            <a:rPr lang="ms-MY"/>
            <a:t>deb аytilаdi.</a:t>
          </a:r>
          <a:endParaRPr lang="ru-RU"/>
        </a:p>
      </dgm:t>
    </dgm:pt>
    <dgm:pt modelId="{BDC0392F-12DA-45BB-959D-239FF5C0148C}" type="parTrans" cxnId="{29B7E478-A054-4412-9F4C-C7EC705D975B}">
      <dgm:prSet/>
      <dgm:spPr/>
      <dgm:t>
        <a:bodyPr/>
        <a:lstStyle/>
        <a:p>
          <a:endParaRPr lang="ru-RU"/>
        </a:p>
      </dgm:t>
    </dgm:pt>
    <dgm:pt modelId="{D0697FFA-CA66-4962-8073-ACEEA4E43CD1}" type="sibTrans" cxnId="{29B7E478-A054-4412-9F4C-C7EC705D975B}">
      <dgm:prSet/>
      <dgm:spPr/>
      <dgm:t>
        <a:bodyPr/>
        <a:lstStyle/>
        <a:p>
          <a:endParaRPr lang="ru-RU"/>
        </a:p>
      </dgm:t>
    </dgm:pt>
    <dgm:pt modelId="{C3160E04-E202-49FD-B767-80624D0EA53B}">
      <dgm:prSet/>
      <dgm:spPr/>
      <dgm:t>
        <a:bodyPr/>
        <a:lstStyle/>
        <a:p>
          <a:r>
            <a:rPr lang="ms-MY" b="1"/>
            <a:t>Mоdel </a:t>
          </a:r>
          <a:r>
            <a:rPr lang="ms-MY"/>
            <a:t>sо’zi lоtinchа “</a:t>
          </a:r>
          <a:r>
            <a:rPr lang="ms-MY" b="1"/>
            <a:t>mоdulus” </a:t>
          </a:r>
          <a:r>
            <a:rPr lang="ms-MY"/>
            <a:t>sо’zidаn оlingаn bо’lib, о’lchоv, me’yоr degаn mа’nоni аnglаtаdi. Keng mа’nоdа mоdel birоr оb’ektni yоki оb’ektlаr tizimini nаmunаsidir. Mоdel tushunchаsi biоlоgiyа meditsinа, fizikа vа bоshqа fаnlаrdа hаm qо’llаnilаdi. Mоdellаr qurish оdаm tаfаkkurining о’zigа хоs хususiyаtidir. Mоdellаr yоrdаmidа biz fаqаt yаngilikni bilibginа qоlmаymiz. Hаr qаndаy mоdelning mохiyаti reаl оb’ektlаrning fаqаt qо’yilgаn mаsаlаni echish uchun zаrur vа etаrli bо’lgаn хоssаlаri hаmdа хususiyаtlаrini аjrаtib оlish, tаsvirlаshdаn ibоrаt.</a:t>
          </a:r>
          <a:endParaRPr lang="ru-RU"/>
        </a:p>
      </dgm:t>
    </dgm:pt>
    <dgm:pt modelId="{FBDCD188-BA9A-46AB-8DD3-5D66E2746C19}" type="parTrans" cxnId="{350B9FB7-C9CC-45FF-88B4-FBEEC0682318}">
      <dgm:prSet/>
      <dgm:spPr/>
      <dgm:t>
        <a:bodyPr/>
        <a:lstStyle/>
        <a:p>
          <a:endParaRPr lang="ru-RU"/>
        </a:p>
      </dgm:t>
    </dgm:pt>
    <dgm:pt modelId="{36190128-A9ED-4861-8A08-89CAEFD3DEB1}" type="sibTrans" cxnId="{350B9FB7-C9CC-45FF-88B4-FBEEC0682318}">
      <dgm:prSet/>
      <dgm:spPr/>
      <dgm:t>
        <a:bodyPr/>
        <a:lstStyle/>
        <a:p>
          <a:endParaRPr lang="ru-RU"/>
        </a:p>
      </dgm:t>
    </dgm:pt>
    <dgm:pt modelId="{13A6F7E1-4E6F-460A-82C1-67C4499F7E75}" type="pres">
      <dgm:prSet presAssocID="{B85F753C-8AA6-4D27-9B08-4505895344B3}" presName="Name0" presStyleCnt="0">
        <dgm:presLayoutVars>
          <dgm:chMax val="3"/>
          <dgm:chPref val="1"/>
          <dgm:dir/>
          <dgm:animLvl val="lvl"/>
          <dgm:resizeHandles/>
        </dgm:presLayoutVars>
      </dgm:prSet>
      <dgm:spPr/>
    </dgm:pt>
    <dgm:pt modelId="{43E0139C-90FF-418D-86E4-1ACE58ECEBCA}" type="pres">
      <dgm:prSet presAssocID="{B85F753C-8AA6-4D27-9B08-4505895344B3}" presName="outerBox" presStyleCnt="0"/>
      <dgm:spPr/>
    </dgm:pt>
    <dgm:pt modelId="{6303C088-C1D4-4102-81C7-57AE09320187}" type="pres">
      <dgm:prSet presAssocID="{B85F753C-8AA6-4D27-9B08-4505895344B3}" presName="outerBoxParent" presStyleLbl="node1" presStyleIdx="0" presStyleCnt="3"/>
      <dgm:spPr/>
    </dgm:pt>
    <dgm:pt modelId="{159DC10C-C5AC-4ACB-8C17-FB8D392BB169}" type="pres">
      <dgm:prSet presAssocID="{B85F753C-8AA6-4D27-9B08-4505895344B3}" presName="outerBoxChildren" presStyleCnt="0"/>
      <dgm:spPr/>
    </dgm:pt>
    <dgm:pt modelId="{C80FFA83-9A16-4ACC-8D67-1B9A7F03CBFF}" type="pres">
      <dgm:prSet presAssocID="{B85F753C-8AA6-4D27-9B08-4505895344B3}" presName="middleBox" presStyleCnt="0"/>
      <dgm:spPr/>
    </dgm:pt>
    <dgm:pt modelId="{AC74C56B-0907-417B-B569-C35CB8438C9C}" type="pres">
      <dgm:prSet presAssocID="{B85F753C-8AA6-4D27-9B08-4505895344B3}" presName="middleBoxParent" presStyleLbl="node1" presStyleIdx="1" presStyleCnt="3"/>
      <dgm:spPr/>
    </dgm:pt>
    <dgm:pt modelId="{22C86DE8-E2D6-4FC4-9891-45EF03A98A6E}" type="pres">
      <dgm:prSet presAssocID="{B85F753C-8AA6-4D27-9B08-4505895344B3}" presName="middleBoxChildren" presStyleCnt="0"/>
      <dgm:spPr/>
    </dgm:pt>
    <dgm:pt modelId="{A6459943-84CB-4582-AB3C-BC24E794CC85}" type="pres">
      <dgm:prSet presAssocID="{B85F753C-8AA6-4D27-9B08-4505895344B3}" presName="centerBox" presStyleCnt="0"/>
      <dgm:spPr/>
    </dgm:pt>
    <dgm:pt modelId="{B07D3A97-9F35-4B05-BA8E-CE1E35AA982C}" type="pres">
      <dgm:prSet presAssocID="{B85F753C-8AA6-4D27-9B08-4505895344B3}" presName="centerBoxParent" presStyleLbl="node1" presStyleIdx="2" presStyleCnt="3"/>
      <dgm:spPr/>
    </dgm:pt>
  </dgm:ptLst>
  <dgm:cxnLst>
    <dgm:cxn modelId="{29B7E478-A054-4412-9F4C-C7EC705D975B}" srcId="{B85F753C-8AA6-4D27-9B08-4505895344B3}" destId="{90C4DA2C-590F-417D-83FF-3EC09A60122B}" srcOrd="1" destOrd="0" parTransId="{BDC0392F-12DA-45BB-959D-239FF5C0148C}" sibTransId="{D0697FFA-CA66-4962-8073-ACEEA4E43CD1}"/>
    <dgm:cxn modelId="{C04F11AA-4C3E-4D2C-9956-B4C0AFB1DD47}" type="presOf" srcId="{793D26F4-E22B-49D0-9604-EA9148C61259}" destId="{6303C088-C1D4-4102-81C7-57AE09320187}" srcOrd="0" destOrd="0" presId="urn:microsoft.com/office/officeart/2005/8/layout/target2"/>
    <dgm:cxn modelId="{14FE25B1-5E91-4FAE-AEC2-B74EE3D3BF04}" srcId="{B85F753C-8AA6-4D27-9B08-4505895344B3}" destId="{793D26F4-E22B-49D0-9604-EA9148C61259}" srcOrd="0" destOrd="0" parTransId="{94BD2E22-16B6-4D83-9F36-5616928682A2}" sibTransId="{97DDA541-C468-4351-BAA5-87C95C960FB2}"/>
    <dgm:cxn modelId="{350B9FB7-C9CC-45FF-88B4-FBEEC0682318}" srcId="{B85F753C-8AA6-4D27-9B08-4505895344B3}" destId="{C3160E04-E202-49FD-B767-80624D0EA53B}" srcOrd="2" destOrd="0" parTransId="{FBDCD188-BA9A-46AB-8DD3-5D66E2746C19}" sibTransId="{36190128-A9ED-4861-8A08-89CAEFD3DEB1}"/>
    <dgm:cxn modelId="{0F5CF4B7-AFA4-4212-BD3C-5B1F47324812}" type="presOf" srcId="{B85F753C-8AA6-4D27-9B08-4505895344B3}" destId="{13A6F7E1-4E6F-460A-82C1-67C4499F7E75}" srcOrd="0" destOrd="0" presId="urn:microsoft.com/office/officeart/2005/8/layout/target2"/>
    <dgm:cxn modelId="{728FAAC7-C796-49DF-85CD-DE9411B89C71}" type="presOf" srcId="{C3160E04-E202-49FD-B767-80624D0EA53B}" destId="{B07D3A97-9F35-4B05-BA8E-CE1E35AA982C}" srcOrd="0" destOrd="0" presId="urn:microsoft.com/office/officeart/2005/8/layout/target2"/>
    <dgm:cxn modelId="{F4C4F5F2-05F5-4AA7-8169-680680B4405B}" type="presOf" srcId="{90C4DA2C-590F-417D-83FF-3EC09A60122B}" destId="{AC74C56B-0907-417B-B569-C35CB8438C9C}" srcOrd="0" destOrd="0" presId="urn:microsoft.com/office/officeart/2005/8/layout/target2"/>
    <dgm:cxn modelId="{7D0FB2C0-BE13-4DC8-9E39-1B5316B26C1F}" type="presParOf" srcId="{13A6F7E1-4E6F-460A-82C1-67C4499F7E75}" destId="{43E0139C-90FF-418D-86E4-1ACE58ECEBCA}" srcOrd="0" destOrd="0" presId="urn:microsoft.com/office/officeart/2005/8/layout/target2"/>
    <dgm:cxn modelId="{1DD5B424-F083-417E-8E3E-D067B47F0591}" type="presParOf" srcId="{43E0139C-90FF-418D-86E4-1ACE58ECEBCA}" destId="{6303C088-C1D4-4102-81C7-57AE09320187}" srcOrd="0" destOrd="0" presId="urn:microsoft.com/office/officeart/2005/8/layout/target2"/>
    <dgm:cxn modelId="{BF9D6D72-A15F-41E1-86BF-00D4019A53EF}" type="presParOf" srcId="{43E0139C-90FF-418D-86E4-1ACE58ECEBCA}" destId="{159DC10C-C5AC-4ACB-8C17-FB8D392BB169}" srcOrd="1" destOrd="0" presId="urn:microsoft.com/office/officeart/2005/8/layout/target2"/>
    <dgm:cxn modelId="{32E55210-5F9B-4129-958E-AFBC9F1AC4A3}" type="presParOf" srcId="{13A6F7E1-4E6F-460A-82C1-67C4499F7E75}" destId="{C80FFA83-9A16-4ACC-8D67-1B9A7F03CBFF}" srcOrd="1" destOrd="0" presId="urn:microsoft.com/office/officeart/2005/8/layout/target2"/>
    <dgm:cxn modelId="{D81CD63E-E727-4541-BFFA-866762861BCF}" type="presParOf" srcId="{C80FFA83-9A16-4ACC-8D67-1B9A7F03CBFF}" destId="{AC74C56B-0907-417B-B569-C35CB8438C9C}" srcOrd="0" destOrd="0" presId="urn:microsoft.com/office/officeart/2005/8/layout/target2"/>
    <dgm:cxn modelId="{12A4D469-634C-46EA-8E70-39F1E230E80A}" type="presParOf" srcId="{C80FFA83-9A16-4ACC-8D67-1B9A7F03CBFF}" destId="{22C86DE8-E2D6-4FC4-9891-45EF03A98A6E}" srcOrd="1" destOrd="0" presId="urn:microsoft.com/office/officeart/2005/8/layout/target2"/>
    <dgm:cxn modelId="{946EF74D-9276-4B24-998C-60D8EA139B6D}" type="presParOf" srcId="{13A6F7E1-4E6F-460A-82C1-67C4499F7E75}" destId="{A6459943-84CB-4582-AB3C-BC24E794CC85}" srcOrd="2" destOrd="0" presId="urn:microsoft.com/office/officeart/2005/8/layout/target2"/>
    <dgm:cxn modelId="{E096EC75-01A1-4A7B-ACD7-BF84AED1473D}" type="presParOf" srcId="{A6459943-84CB-4582-AB3C-BC24E794CC85}" destId="{B07D3A97-9F35-4B05-BA8E-CE1E35AA982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94E738-96B4-4BFB-B2D6-E11AAFFFF270}" type="doc">
      <dgm:prSet loTypeId="urn:microsoft.com/office/officeart/2005/8/layout/target3" loCatId="list" qsTypeId="urn:microsoft.com/office/officeart/2005/8/quickstyle/simple1" qsCatId="simple" csTypeId="urn:microsoft.com/office/officeart/2005/8/colors/accent1_2" csCatId="accent1"/>
      <dgm:spPr/>
      <dgm:t>
        <a:bodyPr/>
        <a:lstStyle/>
        <a:p>
          <a:endParaRPr lang="ru-RU"/>
        </a:p>
      </dgm:t>
    </dgm:pt>
    <dgm:pt modelId="{F6868B21-A78D-4F1C-91E8-4157BD61B824}">
      <dgm:prSet/>
      <dgm:spPr/>
      <dgm:t>
        <a:bodyPr/>
        <a:lstStyle/>
        <a:p>
          <a:r>
            <a:rPr lang="ms-MY"/>
            <a:t>Mаtemаtik mоdellаshtirish аniq fаnlаrdа turli аmаliy mаsаlаlаrni echishdа muvаffаqiyаt bilаn qо’llаnib kelinmоqdа. Mаtemаtik mоdellаshtirish usuli mаsаlаni tаvsiflаydigаn u yоki bu kаttаliklаrni miqdоr jihаtdаn ifоdаlаsh, sо’ngrа esа ulаrning bоg’liqligini о’rgаnish imkоniyаtini berаdi. Bu usul аsоsidа mаtemаtik mоdel tushunchаsi yоtаdi.</a:t>
          </a:r>
          <a:endParaRPr lang="ru-RU"/>
        </a:p>
      </dgm:t>
    </dgm:pt>
    <dgm:pt modelId="{D4981806-F6E1-4031-B3FD-89F1B538FB6B}" type="parTrans" cxnId="{AEF0EFA6-A2EB-4694-87B0-0835EC77D06B}">
      <dgm:prSet/>
      <dgm:spPr/>
      <dgm:t>
        <a:bodyPr/>
        <a:lstStyle/>
        <a:p>
          <a:endParaRPr lang="ru-RU"/>
        </a:p>
      </dgm:t>
    </dgm:pt>
    <dgm:pt modelId="{3D834CF8-3501-48B9-A8ED-67B9CA763642}" type="sibTrans" cxnId="{AEF0EFA6-A2EB-4694-87B0-0835EC77D06B}">
      <dgm:prSet/>
      <dgm:spPr/>
      <dgm:t>
        <a:bodyPr/>
        <a:lstStyle/>
        <a:p>
          <a:endParaRPr lang="ru-RU"/>
        </a:p>
      </dgm:t>
    </dgm:pt>
    <dgm:pt modelId="{9D3D5460-3D07-42AE-A0F6-DA6BE037B20E}">
      <dgm:prSet/>
      <dgm:spPr/>
      <dgm:t>
        <a:bodyPr/>
        <a:lstStyle/>
        <a:p>
          <a:r>
            <a:rPr lang="ms-MY"/>
            <a:t>Mаtemаtik mоdel deb, о’rgаnilаyоtgаn оb’ektning mаtemаtik fоrmulа yоki аlgоritm kо’rinishidа ifоdаlаngаn hаrаkteristikаlаri оrаsidаgi funksiоnаl bоg’lаnishgа аytilаdi. Mаtemаtik mоdellаshtirishdа о’rgаnilаyоtgаn fizik jаrаyоnlаrning mаtemаtik ifоdаlаri mоdellаnаdi. Mаtemаtik mоdel оlаmning mа’lum хоdisаlаri sinfining mаtemаtik belgilаri bilаn ifоdаlаngаn tаqribiy ifоdаsidir. Mаtemаtik mоdel оlаmni bilish, shuningdek оldindаn аytib berish vа bоshqаrishning kuchli usulidir.</a:t>
          </a:r>
          <a:endParaRPr lang="ru-RU"/>
        </a:p>
      </dgm:t>
    </dgm:pt>
    <dgm:pt modelId="{A5A836C5-3447-4DEE-9A3D-E98D299B53EF}" type="parTrans" cxnId="{9D2D0610-D2CE-4698-949A-39FBA13AD50C}">
      <dgm:prSet/>
      <dgm:spPr/>
      <dgm:t>
        <a:bodyPr/>
        <a:lstStyle/>
        <a:p>
          <a:endParaRPr lang="ru-RU"/>
        </a:p>
      </dgm:t>
    </dgm:pt>
    <dgm:pt modelId="{E5C232F3-B45D-4423-8CDA-9DAF9D4EF5D9}" type="sibTrans" cxnId="{9D2D0610-D2CE-4698-949A-39FBA13AD50C}">
      <dgm:prSet/>
      <dgm:spPr/>
      <dgm:t>
        <a:bodyPr/>
        <a:lstStyle/>
        <a:p>
          <a:endParaRPr lang="ru-RU"/>
        </a:p>
      </dgm:t>
    </dgm:pt>
    <dgm:pt modelId="{6BCD5BD8-FE39-40B7-946E-89B4144E87B5}">
      <dgm:prSet/>
      <dgm:spPr/>
      <dgm:t>
        <a:bodyPr/>
        <a:lstStyle/>
        <a:p>
          <a:r>
            <a:rPr lang="ms-MY"/>
            <a:t>Mаtemаtik mоdel tuzish uchun dаstlаbki mаsаlа rаsmiylаshtirilаdi vа mаsаlа mаzmunigа mоs hоldа zаrur belgilаr kiritilаdi. Sо’ngrа miqdоrlаr оrаsidа fоrmulа yоki аlgоritm kо’rinishidа yоzilgаn funksiоnаl bоg’lаnish hоsil qilinаdi. Mаtemаtik mоdellаrning tаdqiqоt ishlаridа qо’llаnilishi ХVI аsrlаrdаyоq. bоshlаngаn bо’lib, ХIХ аsrlаrdа differentsiаl vа integrаl hisоbning rivоjlаnishi tа’siridа о’shа dаvrning bir qаgоr mаtemаtiklаri L.Vаlrаs, R.Kurnо, V.Pаretо, F.Edjvоrt vа bоshqаlаr bоzоr iqtisоdiyоtini mоdellаshtirishgа kаttа хissа qо’shdilаr. О’tgаn ХХ аsr iqtisоdiyоtdа mаtemаtik usullаrning mоdellаshtirishdаgi keng kо’lаmdа qо’llаnishi bilаn hаrаkterlаnаdi. Tаdbiqiy mаtemаtikа sоhаsining о’yinlаr nаzаriyаsi, mаtemаtik dаsturlаsh, mаtemаtik stаtistikа vа bоshqа bо’limlаrining rivоjlаnishi mikrо hаmdа mаkrоiqtisоdiyоtning keskin tаrаqqiy etishigа muhim turtki bо’lib хizmаt qildi.</a:t>
          </a:r>
          <a:endParaRPr lang="ru-RU"/>
        </a:p>
      </dgm:t>
    </dgm:pt>
    <dgm:pt modelId="{D85243B9-FE11-4B14-AE0D-F7417232AB74}" type="parTrans" cxnId="{AA5A97A5-5B4C-4D17-8358-31ABE926D362}">
      <dgm:prSet/>
      <dgm:spPr/>
      <dgm:t>
        <a:bodyPr/>
        <a:lstStyle/>
        <a:p>
          <a:endParaRPr lang="ru-RU"/>
        </a:p>
      </dgm:t>
    </dgm:pt>
    <dgm:pt modelId="{E2650934-D8B6-4737-A54E-6DB8CC0A7DB5}" type="sibTrans" cxnId="{AA5A97A5-5B4C-4D17-8358-31ABE926D362}">
      <dgm:prSet/>
      <dgm:spPr/>
      <dgm:t>
        <a:bodyPr/>
        <a:lstStyle/>
        <a:p>
          <a:endParaRPr lang="ru-RU"/>
        </a:p>
      </dgm:t>
    </dgm:pt>
    <dgm:pt modelId="{E3BC7964-A92B-435C-996D-6F4B0ABB4DD7}" type="pres">
      <dgm:prSet presAssocID="{0094E738-96B4-4BFB-B2D6-E11AAFFFF270}" presName="Name0" presStyleCnt="0">
        <dgm:presLayoutVars>
          <dgm:chMax val="7"/>
          <dgm:dir/>
          <dgm:animLvl val="lvl"/>
          <dgm:resizeHandles val="exact"/>
        </dgm:presLayoutVars>
      </dgm:prSet>
      <dgm:spPr/>
    </dgm:pt>
    <dgm:pt modelId="{450E073F-A314-4953-9231-05A0A2CDE57A}" type="pres">
      <dgm:prSet presAssocID="{F6868B21-A78D-4F1C-91E8-4157BD61B824}" presName="circle1" presStyleLbl="node1" presStyleIdx="0" presStyleCnt="3"/>
      <dgm:spPr/>
    </dgm:pt>
    <dgm:pt modelId="{6B8C0CBF-8469-4ECE-AAD3-23CB5AB5F00D}" type="pres">
      <dgm:prSet presAssocID="{F6868B21-A78D-4F1C-91E8-4157BD61B824}" presName="space" presStyleCnt="0"/>
      <dgm:spPr/>
    </dgm:pt>
    <dgm:pt modelId="{79AC3C6B-E80A-40DC-84C7-558953124462}" type="pres">
      <dgm:prSet presAssocID="{F6868B21-A78D-4F1C-91E8-4157BD61B824}" presName="rect1" presStyleLbl="alignAcc1" presStyleIdx="0" presStyleCnt="3"/>
      <dgm:spPr/>
    </dgm:pt>
    <dgm:pt modelId="{64683E65-C723-445A-8620-7D00DA4C759D}" type="pres">
      <dgm:prSet presAssocID="{9D3D5460-3D07-42AE-A0F6-DA6BE037B20E}" presName="vertSpace2" presStyleLbl="node1" presStyleIdx="0" presStyleCnt="3"/>
      <dgm:spPr/>
    </dgm:pt>
    <dgm:pt modelId="{B6DB430A-7713-4BC8-A095-F9557BB1EBFC}" type="pres">
      <dgm:prSet presAssocID="{9D3D5460-3D07-42AE-A0F6-DA6BE037B20E}" presName="circle2" presStyleLbl="node1" presStyleIdx="1" presStyleCnt="3"/>
      <dgm:spPr/>
    </dgm:pt>
    <dgm:pt modelId="{47F677C1-4867-4EBA-9CF6-00A7568D698D}" type="pres">
      <dgm:prSet presAssocID="{9D3D5460-3D07-42AE-A0F6-DA6BE037B20E}" presName="rect2" presStyleLbl="alignAcc1" presStyleIdx="1" presStyleCnt="3"/>
      <dgm:spPr/>
    </dgm:pt>
    <dgm:pt modelId="{6BE7FB3E-D5F0-4762-BD36-49D00B428157}" type="pres">
      <dgm:prSet presAssocID="{6BCD5BD8-FE39-40B7-946E-89B4144E87B5}" presName="vertSpace3" presStyleLbl="node1" presStyleIdx="1" presStyleCnt="3"/>
      <dgm:spPr/>
    </dgm:pt>
    <dgm:pt modelId="{1BDA5E31-70A1-41B2-9D2D-805B0F35912E}" type="pres">
      <dgm:prSet presAssocID="{6BCD5BD8-FE39-40B7-946E-89B4144E87B5}" presName="circle3" presStyleLbl="node1" presStyleIdx="2" presStyleCnt="3"/>
      <dgm:spPr/>
    </dgm:pt>
    <dgm:pt modelId="{0F02D16C-BD8F-4815-AD8E-26F700F721DC}" type="pres">
      <dgm:prSet presAssocID="{6BCD5BD8-FE39-40B7-946E-89B4144E87B5}" presName="rect3" presStyleLbl="alignAcc1" presStyleIdx="2" presStyleCnt="3"/>
      <dgm:spPr/>
    </dgm:pt>
    <dgm:pt modelId="{A46BAF14-7F61-4BDC-AC0B-6B7CE785F2CF}" type="pres">
      <dgm:prSet presAssocID="{F6868B21-A78D-4F1C-91E8-4157BD61B824}" presName="rect1ParTxNoCh" presStyleLbl="alignAcc1" presStyleIdx="2" presStyleCnt="3">
        <dgm:presLayoutVars>
          <dgm:chMax val="1"/>
          <dgm:bulletEnabled val="1"/>
        </dgm:presLayoutVars>
      </dgm:prSet>
      <dgm:spPr/>
    </dgm:pt>
    <dgm:pt modelId="{FA00DE20-756D-4AEA-8B62-FC5A6433835B}" type="pres">
      <dgm:prSet presAssocID="{9D3D5460-3D07-42AE-A0F6-DA6BE037B20E}" presName="rect2ParTxNoCh" presStyleLbl="alignAcc1" presStyleIdx="2" presStyleCnt="3">
        <dgm:presLayoutVars>
          <dgm:chMax val="1"/>
          <dgm:bulletEnabled val="1"/>
        </dgm:presLayoutVars>
      </dgm:prSet>
      <dgm:spPr/>
    </dgm:pt>
    <dgm:pt modelId="{C351262D-EC6E-40B8-B1F9-711233FBDFE7}" type="pres">
      <dgm:prSet presAssocID="{6BCD5BD8-FE39-40B7-946E-89B4144E87B5}" presName="rect3ParTxNoCh" presStyleLbl="alignAcc1" presStyleIdx="2" presStyleCnt="3">
        <dgm:presLayoutVars>
          <dgm:chMax val="1"/>
          <dgm:bulletEnabled val="1"/>
        </dgm:presLayoutVars>
      </dgm:prSet>
      <dgm:spPr/>
    </dgm:pt>
  </dgm:ptLst>
  <dgm:cxnLst>
    <dgm:cxn modelId="{9D2D0610-D2CE-4698-949A-39FBA13AD50C}" srcId="{0094E738-96B4-4BFB-B2D6-E11AAFFFF270}" destId="{9D3D5460-3D07-42AE-A0F6-DA6BE037B20E}" srcOrd="1" destOrd="0" parTransId="{A5A836C5-3447-4DEE-9A3D-E98D299B53EF}" sibTransId="{E5C232F3-B45D-4423-8CDA-9DAF9D4EF5D9}"/>
    <dgm:cxn modelId="{274D3C43-C27B-4FF9-919E-221D101334E4}" type="presOf" srcId="{9D3D5460-3D07-42AE-A0F6-DA6BE037B20E}" destId="{FA00DE20-756D-4AEA-8B62-FC5A6433835B}" srcOrd="1" destOrd="0" presId="urn:microsoft.com/office/officeart/2005/8/layout/target3"/>
    <dgm:cxn modelId="{88A02757-1589-48C5-83E8-A918D35B9CE6}" type="presOf" srcId="{F6868B21-A78D-4F1C-91E8-4157BD61B824}" destId="{79AC3C6B-E80A-40DC-84C7-558953124462}" srcOrd="0" destOrd="0" presId="urn:microsoft.com/office/officeart/2005/8/layout/target3"/>
    <dgm:cxn modelId="{F16C6C91-78C7-42D8-A8C1-0BDEA1773AC3}" type="presOf" srcId="{6BCD5BD8-FE39-40B7-946E-89B4144E87B5}" destId="{0F02D16C-BD8F-4815-AD8E-26F700F721DC}" srcOrd="0" destOrd="0" presId="urn:microsoft.com/office/officeart/2005/8/layout/target3"/>
    <dgm:cxn modelId="{B32C6C99-FACC-44EB-90A7-2F1AEBFF8D35}" type="presOf" srcId="{9D3D5460-3D07-42AE-A0F6-DA6BE037B20E}" destId="{47F677C1-4867-4EBA-9CF6-00A7568D698D}" srcOrd="0" destOrd="0" presId="urn:microsoft.com/office/officeart/2005/8/layout/target3"/>
    <dgm:cxn modelId="{AA5A97A5-5B4C-4D17-8358-31ABE926D362}" srcId="{0094E738-96B4-4BFB-B2D6-E11AAFFFF270}" destId="{6BCD5BD8-FE39-40B7-946E-89B4144E87B5}" srcOrd="2" destOrd="0" parTransId="{D85243B9-FE11-4B14-AE0D-F7417232AB74}" sibTransId="{E2650934-D8B6-4737-A54E-6DB8CC0A7DB5}"/>
    <dgm:cxn modelId="{9C17CBA6-38E0-4A7A-8447-01524C702BDA}" type="presOf" srcId="{0094E738-96B4-4BFB-B2D6-E11AAFFFF270}" destId="{E3BC7964-A92B-435C-996D-6F4B0ABB4DD7}" srcOrd="0" destOrd="0" presId="urn:microsoft.com/office/officeart/2005/8/layout/target3"/>
    <dgm:cxn modelId="{AEF0EFA6-A2EB-4694-87B0-0835EC77D06B}" srcId="{0094E738-96B4-4BFB-B2D6-E11AAFFFF270}" destId="{F6868B21-A78D-4F1C-91E8-4157BD61B824}" srcOrd="0" destOrd="0" parTransId="{D4981806-F6E1-4031-B3FD-89F1B538FB6B}" sibTransId="{3D834CF8-3501-48B9-A8ED-67B9CA763642}"/>
    <dgm:cxn modelId="{B8353BD5-B8FF-4F26-9846-F01ECD15DB1A}" type="presOf" srcId="{6BCD5BD8-FE39-40B7-946E-89B4144E87B5}" destId="{C351262D-EC6E-40B8-B1F9-711233FBDFE7}" srcOrd="1" destOrd="0" presId="urn:microsoft.com/office/officeart/2005/8/layout/target3"/>
    <dgm:cxn modelId="{6826A2D6-C0C0-4BEF-8668-6F41B73D2C86}" type="presOf" srcId="{F6868B21-A78D-4F1C-91E8-4157BD61B824}" destId="{A46BAF14-7F61-4BDC-AC0B-6B7CE785F2CF}" srcOrd="1" destOrd="0" presId="urn:microsoft.com/office/officeart/2005/8/layout/target3"/>
    <dgm:cxn modelId="{69F504BD-BFB1-4CCB-93A9-6B932745C7BF}" type="presParOf" srcId="{E3BC7964-A92B-435C-996D-6F4B0ABB4DD7}" destId="{450E073F-A314-4953-9231-05A0A2CDE57A}" srcOrd="0" destOrd="0" presId="urn:microsoft.com/office/officeart/2005/8/layout/target3"/>
    <dgm:cxn modelId="{8C27E606-CEAB-4C80-AE2B-407E90300834}" type="presParOf" srcId="{E3BC7964-A92B-435C-996D-6F4B0ABB4DD7}" destId="{6B8C0CBF-8469-4ECE-AAD3-23CB5AB5F00D}" srcOrd="1" destOrd="0" presId="urn:microsoft.com/office/officeart/2005/8/layout/target3"/>
    <dgm:cxn modelId="{76FE2A71-3A76-41AA-AA21-D7222F93037F}" type="presParOf" srcId="{E3BC7964-A92B-435C-996D-6F4B0ABB4DD7}" destId="{79AC3C6B-E80A-40DC-84C7-558953124462}" srcOrd="2" destOrd="0" presId="urn:microsoft.com/office/officeart/2005/8/layout/target3"/>
    <dgm:cxn modelId="{E51D4426-8B28-4B31-92CE-ED206287B99D}" type="presParOf" srcId="{E3BC7964-A92B-435C-996D-6F4B0ABB4DD7}" destId="{64683E65-C723-445A-8620-7D00DA4C759D}" srcOrd="3" destOrd="0" presId="urn:microsoft.com/office/officeart/2005/8/layout/target3"/>
    <dgm:cxn modelId="{1981A756-89DD-46DF-A5CE-4F6E492FA33F}" type="presParOf" srcId="{E3BC7964-A92B-435C-996D-6F4B0ABB4DD7}" destId="{B6DB430A-7713-4BC8-A095-F9557BB1EBFC}" srcOrd="4" destOrd="0" presId="urn:microsoft.com/office/officeart/2005/8/layout/target3"/>
    <dgm:cxn modelId="{DD8EBDC8-2305-4810-948F-534AEBAF34A6}" type="presParOf" srcId="{E3BC7964-A92B-435C-996D-6F4B0ABB4DD7}" destId="{47F677C1-4867-4EBA-9CF6-00A7568D698D}" srcOrd="5" destOrd="0" presId="urn:microsoft.com/office/officeart/2005/8/layout/target3"/>
    <dgm:cxn modelId="{C169C9DB-5CDB-4653-8078-AD2E34D706F9}" type="presParOf" srcId="{E3BC7964-A92B-435C-996D-6F4B0ABB4DD7}" destId="{6BE7FB3E-D5F0-4762-BD36-49D00B428157}" srcOrd="6" destOrd="0" presId="urn:microsoft.com/office/officeart/2005/8/layout/target3"/>
    <dgm:cxn modelId="{E936E5E7-7628-4115-B010-A268002445DC}" type="presParOf" srcId="{E3BC7964-A92B-435C-996D-6F4B0ABB4DD7}" destId="{1BDA5E31-70A1-41B2-9D2D-805B0F35912E}" srcOrd="7" destOrd="0" presId="urn:microsoft.com/office/officeart/2005/8/layout/target3"/>
    <dgm:cxn modelId="{D337E1E8-2FBE-492D-AE56-8E18EAC2DA66}" type="presParOf" srcId="{E3BC7964-A92B-435C-996D-6F4B0ABB4DD7}" destId="{0F02D16C-BD8F-4815-AD8E-26F700F721DC}" srcOrd="8" destOrd="0" presId="urn:microsoft.com/office/officeart/2005/8/layout/target3"/>
    <dgm:cxn modelId="{B62AB9FC-5E16-4546-A647-1B20F1A98196}" type="presParOf" srcId="{E3BC7964-A92B-435C-996D-6F4B0ABB4DD7}" destId="{A46BAF14-7F61-4BDC-AC0B-6B7CE785F2CF}" srcOrd="9" destOrd="0" presId="urn:microsoft.com/office/officeart/2005/8/layout/target3"/>
    <dgm:cxn modelId="{AF5D416C-887B-43C0-81B5-6547C2566DDD}" type="presParOf" srcId="{E3BC7964-A92B-435C-996D-6F4B0ABB4DD7}" destId="{FA00DE20-756D-4AEA-8B62-FC5A6433835B}" srcOrd="10" destOrd="0" presId="urn:microsoft.com/office/officeart/2005/8/layout/target3"/>
    <dgm:cxn modelId="{1DFB0718-50E6-4035-82D6-376EFA57D288}" type="presParOf" srcId="{E3BC7964-A92B-435C-996D-6F4B0ABB4DD7}" destId="{C351262D-EC6E-40B8-B1F9-711233FBDFE7}"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42D28-3B42-4EE1-96F3-EDA5E497BB6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ru-RU"/>
        </a:p>
      </dgm:t>
    </dgm:pt>
    <dgm:pt modelId="{40543776-64F6-4473-9C0C-976360CC134A}">
      <dgm:prSet/>
      <dgm:spPr/>
      <dgm:t>
        <a:bodyPr/>
        <a:lstStyle/>
        <a:p>
          <a:r>
            <a:rPr lang="ms-MY">
              <a:solidFill>
                <a:schemeClr val="tx1"/>
              </a:solidFill>
              <a:latin typeface="Times New Roman" panose="02020603050405020304" pitchFamily="18" charset="0"/>
              <a:cs typeface="Times New Roman" panose="02020603050405020304" pitchFamily="18" charset="0"/>
            </a:rPr>
            <a:t>Hоzirgi pаytdа iqtisоdiyоtning о’tish dаvrini mоdellаshtirish muhim vаzifаlаrdаn hisоblаnаdi. Hаr qаndаy iqtisоdiy tаdqiqоt dоimо nаzаriyа vа аmаliyоtni birgаlikdа qаrаshni tаqоzо etаdi. Аgаr iqtisоdiy mоdellаr kuzаtilаyоtgаn jаrаyоnlаrni izоhlаsh vа tushintirishdаn ibоrаt bо’lsа, stаtistik mа’lumоtlаr ulаrni empirik kо’rishdа vа аsоslаshdа muhim vоsitа hisоblаnаdi. Mаtemаtik mоdellаrning qulаyligi shundаki, hаr bir mоdel bir qаnchа iqtisоdiy jаrаyоnlаrni ifоdа etish хususiyаtigа egа.</a:t>
          </a:r>
          <a:endParaRPr lang="ru-RU">
            <a:solidFill>
              <a:schemeClr val="tx1"/>
            </a:solidFill>
            <a:latin typeface="Times New Roman" panose="02020603050405020304" pitchFamily="18" charset="0"/>
            <a:cs typeface="Times New Roman" panose="02020603050405020304" pitchFamily="18" charset="0"/>
          </a:endParaRPr>
        </a:p>
      </dgm:t>
    </dgm:pt>
    <dgm:pt modelId="{6C7BCEC7-79C5-4201-A0EE-CADDA8299843}" type="parTrans" cxnId="{45CBFB99-771F-471C-9E3C-5CE69494D2D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145EE85-6422-44C6-B9AE-BF942640C5C5}" type="sibTrans" cxnId="{45CBFB99-771F-471C-9E3C-5CE69494D2D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F663531-1A8D-4850-BD41-9609DF33B83F}">
      <dgm:prSet/>
      <dgm:spPr/>
      <dgm:t>
        <a:bodyPr/>
        <a:lstStyle/>
        <a:p>
          <a:r>
            <a:rPr lang="ms-MY">
              <a:solidFill>
                <a:schemeClr val="tx1"/>
              </a:solidFill>
              <a:latin typeface="Times New Roman" panose="02020603050405020304" pitchFamily="18" charset="0"/>
              <a:cs typeface="Times New Roman" panose="02020603050405020304" pitchFamily="18" charset="0"/>
            </a:rPr>
            <a:t>Mоdelning hаyоtiyligi uning mоdellаshtirilаdigаn оb’ektgа qаnchаlik mоs kelishigа bоg’liq. Bittа mоdeldа оb’ektni hаmmа tоmоnini аks ettirish qiyin bо’lgаnligidаn undа оb’ektning eng hаrаkterli vа muhim belgilаriginа аks ettirilаdi. Shuni hаm tа’kidlаb о’tish kerаkki, оrtiqchа sоddаlаshtirilgаn mоdel qо’yilgаn tаlаblаrgа yахshi jаvоb berа оlmаydi. О’tа murаkkаb mоdel esа mаsаlаni echish jаrаyоnidа qiyinchiliklаr tug’dirаdi.</a:t>
          </a:r>
          <a:endParaRPr lang="ru-RU">
            <a:solidFill>
              <a:schemeClr val="tx1"/>
            </a:solidFill>
            <a:latin typeface="Times New Roman" panose="02020603050405020304" pitchFamily="18" charset="0"/>
            <a:cs typeface="Times New Roman" panose="02020603050405020304" pitchFamily="18" charset="0"/>
          </a:endParaRPr>
        </a:p>
      </dgm:t>
    </dgm:pt>
    <dgm:pt modelId="{A7476D91-BFA5-4E5A-8619-F69ACBF71CAA}" type="parTrans" cxnId="{56937837-55C6-4A9E-8763-D2269A720FC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6FB6704-67FB-474A-8656-CABF80EEB0E9}" type="sibTrans" cxnId="{56937837-55C6-4A9E-8763-D2269A720FC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8061BF9-E497-48CA-BFCC-9ACA5E8B0F69}">
      <dgm:prSet/>
      <dgm:spPr/>
      <dgm:t>
        <a:bodyPr/>
        <a:lstStyle/>
        <a:p>
          <a:r>
            <a:rPr lang="ms-MY">
              <a:solidFill>
                <a:schemeClr val="tx1"/>
              </a:solidFill>
              <a:latin typeface="Times New Roman" panose="02020603050405020304" pitchFamily="18" charset="0"/>
              <a:cs typeface="Times New Roman" panose="02020603050405020304" pitchFamily="18" charset="0"/>
            </a:rPr>
            <a:t>Ifоdаlаngаn mоdel yоrdаmidа kuzаtilаyоtgаn оb’ektni bilish mоdellаshtirish deyilаdi. Mоdellаshtirish jаrаyоnini quyidаgi 6.1.1-sхemа kо’rinishdа tаsvirlаshimiz mumkin.</a:t>
          </a:r>
          <a:endParaRPr lang="ru-RU">
            <a:solidFill>
              <a:schemeClr val="tx1"/>
            </a:solidFill>
            <a:latin typeface="Times New Roman" panose="02020603050405020304" pitchFamily="18" charset="0"/>
            <a:cs typeface="Times New Roman" panose="02020603050405020304" pitchFamily="18" charset="0"/>
          </a:endParaRPr>
        </a:p>
      </dgm:t>
    </dgm:pt>
    <dgm:pt modelId="{0FF42737-AA4E-4989-B287-7EA757080FCE}" type="parTrans" cxnId="{FAC1087D-455F-445B-BEB1-B2F563AC736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0FE9635-1B3B-4F75-AC45-C4F1596D8777}" type="sibTrans" cxnId="{FAC1087D-455F-445B-BEB1-B2F563AC736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F59BB1A-F71F-47EB-BF77-7DEDFB457079}" type="pres">
      <dgm:prSet presAssocID="{6D942D28-3B42-4EE1-96F3-EDA5E497BB6D}" presName="outerComposite" presStyleCnt="0">
        <dgm:presLayoutVars>
          <dgm:chMax val="5"/>
          <dgm:dir/>
          <dgm:resizeHandles val="exact"/>
        </dgm:presLayoutVars>
      </dgm:prSet>
      <dgm:spPr/>
    </dgm:pt>
    <dgm:pt modelId="{A512D005-562F-4091-AFE2-3812CDCAE810}" type="pres">
      <dgm:prSet presAssocID="{6D942D28-3B42-4EE1-96F3-EDA5E497BB6D}" presName="dummyMaxCanvas" presStyleCnt="0">
        <dgm:presLayoutVars/>
      </dgm:prSet>
      <dgm:spPr/>
    </dgm:pt>
    <dgm:pt modelId="{ABAA9F96-180D-4126-BCA6-D49806A2AAF1}" type="pres">
      <dgm:prSet presAssocID="{6D942D28-3B42-4EE1-96F3-EDA5E497BB6D}" presName="ThreeNodes_1" presStyleLbl="node1" presStyleIdx="0" presStyleCnt="3">
        <dgm:presLayoutVars>
          <dgm:bulletEnabled val="1"/>
        </dgm:presLayoutVars>
      </dgm:prSet>
      <dgm:spPr/>
    </dgm:pt>
    <dgm:pt modelId="{862FB115-2E6A-41E1-8F6E-1794C1D651DB}" type="pres">
      <dgm:prSet presAssocID="{6D942D28-3B42-4EE1-96F3-EDA5E497BB6D}" presName="ThreeNodes_2" presStyleLbl="node1" presStyleIdx="1" presStyleCnt="3">
        <dgm:presLayoutVars>
          <dgm:bulletEnabled val="1"/>
        </dgm:presLayoutVars>
      </dgm:prSet>
      <dgm:spPr/>
    </dgm:pt>
    <dgm:pt modelId="{61424E30-7CF8-4A56-9F33-401489E2053E}" type="pres">
      <dgm:prSet presAssocID="{6D942D28-3B42-4EE1-96F3-EDA5E497BB6D}" presName="ThreeNodes_3" presStyleLbl="node1" presStyleIdx="2" presStyleCnt="3">
        <dgm:presLayoutVars>
          <dgm:bulletEnabled val="1"/>
        </dgm:presLayoutVars>
      </dgm:prSet>
      <dgm:spPr/>
    </dgm:pt>
    <dgm:pt modelId="{760CCB7C-F5C6-4467-BE26-A63FB1640E15}" type="pres">
      <dgm:prSet presAssocID="{6D942D28-3B42-4EE1-96F3-EDA5E497BB6D}" presName="ThreeConn_1-2" presStyleLbl="fgAccFollowNode1" presStyleIdx="0" presStyleCnt="2">
        <dgm:presLayoutVars>
          <dgm:bulletEnabled val="1"/>
        </dgm:presLayoutVars>
      </dgm:prSet>
      <dgm:spPr/>
    </dgm:pt>
    <dgm:pt modelId="{40F738CF-92DE-4F3F-AF28-3462BB841658}" type="pres">
      <dgm:prSet presAssocID="{6D942D28-3B42-4EE1-96F3-EDA5E497BB6D}" presName="ThreeConn_2-3" presStyleLbl="fgAccFollowNode1" presStyleIdx="1" presStyleCnt="2">
        <dgm:presLayoutVars>
          <dgm:bulletEnabled val="1"/>
        </dgm:presLayoutVars>
      </dgm:prSet>
      <dgm:spPr/>
    </dgm:pt>
    <dgm:pt modelId="{7F2BAEBB-5809-4B1D-81FF-DC51F81C635C}" type="pres">
      <dgm:prSet presAssocID="{6D942D28-3B42-4EE1-96F3-EDA5E497BB6D}" presName="ThreeNodes_1_text" presStyleLbl="node1" presStyleIdx="2" presStyleCnt="3">
        <dgm:presLayoutVars>
          <dgm:bulletEnabled val="1"/>
        </dgm:presLayoutVars>
      </dgm:prSet>
      <dgm:spPr/>
    </dgm:pt>
    <dgm:pt modelId="{A2B46B46-30A2-43F8-BEB1-7E9936AE1485}" type="pres">
      <dgm:prSet presAssocID="{6D942D28-3B42-4EE1-96F3-EDA5E497BB6D}" presName="ThreeNodes_2_text" presStyleLbl="node1" presStyleIdx="2" presStyleCnt="3">
        <dgm:presLayoutVars>
          <dgm:bulletEnabled val="1"/>
        </dgm:presLayoutVars>
      </dgm:prSet>
      <dgm:spPr/>
    </dgm:pt>
    <dgm:pt modelId="{5828C04A-0B12-4D71-9D6C-71CC6276E844}" type="pres">
      <dgm:prSet presAssocID="{6D942D28-3B42-4EE1-96F3-EDA5E497BB6D}" presName="ThreeNodes_3_text" presStyleLbl="node1" presStyleIdx="2" presStyleCnt="3">
        <dgm:presLayoutVars>
          <dgm:bulletEnabled val="1"/>
        </dgm:presLayoutVars>
      </dgm:prSet>
      <dgm:spPr/>
    </dgm:pt>
  </dgm:ptLst>
  <dgm:cxnLst>
    <dgm:cxn modelId="{420B8E14-BF98-481B-BD95-D43510889258}" type="presOf" srcId="{6D942D28-3B42-4EE1-96F3-EDA5E497BB6D}" destId="{BF59BB1A-F71F-47EB-BF77-7DEDFB457079}" srcOrd="0" destOrd="0" presId="urn:microsoft.com/office/officeart/2005/8/layout/vProcess5"/>
    <dgm:cxn modelId="{EAA97727-33A6-4867-9E83-3ADB7831ACC7}" type="presOf" srcId="{78061BF9-E497-48CA-BFCC-9ACA5E8B0F69}" destId="{5828C04A-0B12-4D71-9D6C-71CC6276E844}" srcOrd="1" destOrd="0" presId="urn:microsoft.com/office/officeart/2005/8/layout/vProcess5"/>
    <dgm:cxn modelId="{C69DA02F-A431-4132-A226-D7DA8C45180E}" type="presOf" srcId="{40543776-64F6-4473-9C0C-976360CC134A}" destId="{7F2BAEBB-5809-4B1D-81FF-DC51F81C635C}" srcOrd="1" destOrd="0" presId="urn:microsoft.com/office/officeart/2005/8/layout/vProcess5"/>
    <dgm:cxn modelId="{56937837-55C6-4A9E-8763-D2269A720FC4}" srcId="{6D942D28-3B42-4EE1-96F3-EDA5E497BB6D}" destId="{0F663531-1A8D-4850-BD41-9609DF33B83F}" srcOrd="1" destOrd="0" parTransId="{A7476D91-BFA5-4E5A-8619-F69ACBF71CAA}" sibTransId="{A6FB6704-67FB-474A-8656-CABF80EEB0E9}"/>
    <dgm:cxn modelId="{0D283D6A-F75F-4CA3-BDA5-A1291AF48A14}" type="presOf" srcId="{0F663531-1A8D-4850-BD41-9609DF33B83F}" destId="{A2B46B46-30A2-43F8-BEB1-7E9936AE1485}" srcOrd="1" destOrd="0" presId="urn:microsoft.com/office/officeart/2005/8/layout/vProcess5"/>
    <dgm:cxn modelId="{1C46106D-DE10-4A7A-A6FE-897C34C4A472}" type="presOf" srcId="{A6FB6704-67FB-474A-8656-CABF80EEB0E9}" destId="{40F738CF-92DE-4F3F-AF28-3462BB841658}" srcOrd="0" destOrd="0" presId="urn:microsoft.com/office/officeart/2005/8/layout/vProcess5"/>
    <dgm:cxn modelId="{48B5886F-3E7E-4D92-B2EB-F5B5A363CDBF}" type="presOf" srcId="{0F663531-1A8D-4850-BD41-9609DF33B83F}" destId="{862FB115-2E6A-41E1-8F6E-1794C1D651DB}" srcOrd="0" destOrd="0" presId="urn:microsoft.com/office/officeart/2005/8/layout/vProcess5"/>
    <dgm:cxn modelId="{86447258-383C-4AD1-AFCA-EE12F9BF245F}" type="presOf" srcId="{D145EE85-6422-44C6-B9AE-BF942640C5C5}" destId="{760CCB7C-F5C6-4467-BE26-A63FB1640E15}" srcOrd="0" destOrd="0" presId="urn:microsoft.com/office/officeart/2005/8/layout/vProcess5"/>
    <dgm:cxn modelId="{FAC1087D-455F-445B-BEB1-B2F563AC7364}" srcId="{6D942D28-3B42-4EE1-96F3-EDA5E497BB6D}" destId="{78061BF9-E497-48CA-BFCC-9ACA5E8B0F69}" srcOrd="2" destOrd="0" parTransId="{0FF42737-AA4E-4989-B287-7EA757080FCE}" sibTransId="{30FE9635-1B3B-4F75-AC45-C4F1596D8777}"/>
    <dgm:cxn modelId="{45CBFB99-771F-471C-9E3C-5CE69494D2DA}" srcId="{6D942D28-3B42-4EE1-96F3-EDA5E497BB6D}" destId="{40543776-64F6-4473-9C0C-976360CC134A}" srcOrd="0" destOrd="0" parTransId="{6C7BCEC7-79C5-4201-A0EE-CADDA8299843}" sibTransId="{D145EE85-6422-44C6-B9AE-BF942640C5C5}"/>
    <dgm:cxn modelId="{A6C0A2CC-F5EF-4B41-B667-631E4BFBBA03}" type="presOf" srcId="{40543776-64F6-4473-9C0C-976360CC134A}" destId="{ABAA9F96-180D-4126-BCA6-D49806A2AAF1}" srcOrd="0" destOrd="0" presId="urn:microsoft.com/office/officeart/2005/8/layout/vProcess5"/>
    <dgm:cxn modelId="{54133CF3-0FBE-48F1-B362-8B3D557094A4}" type="presOf" srcId="{78061BF9-E497-48CA-BFCC-9ACA5E8B0F69}" destId="{61424E30-7CF8-4A56-9F33-401489E2053E}" srcOrd="0" destOrd="0" presId="urn:microsoft.com/office/officeart/2005/8/layout/vProcess5"/>
    <dgm:cxn modelId="{D916A54B-2DC0-4496-9973-49536DB223A1}" type="presParOf" srcId="{BF59BB1A-F71F-47EB-BF77-7DEDFB457079}" destId="{A512D005-562F-4091-AFE2-3812CDCAE810}" srcOrd="0" destOrd="0" presId="urn:microsoft.com/office/officeart/2005/8/layout/vProcess5"/>
    <dgm:cxn modelId="{2F30FBE9-19B2-437C-ABE1-6106565FB9DF}" type="presParOf" srcId="{BF59BB1A-F71F-47EB-BF77-7DEDFB457079}" destId="{ABAA9F96-180D-4126-BCA6-D49806A2AAF1}" srcOrd="1" destOrd="0" presId="urn:microsoft.com/office/officeart/2005/8/layout/vProcess5"/>
    <dgm:cxn modelId="{80CB0E27-8AAA-482A-948E-DF5712AA812F}" type="presParOf" srcId="{BF59BB1A-F71F-47EB-BF77-7DEDFB457079}" destId="{862FB115-2E6A-41E1-8F6E-1794C1D651DB}" srcOrd="2" destOrd="0" presId="urn:microsoft.com/office/officeart/2005/8/layout/vProcess5"/>
    <dgm:cxn modelId="{65E8C222-012F-47DB-BD09-2007161E5F89}" type="presParOf" srcId="{BF59BB1A-F71F-47EB-BF77-7DEDFB457079}" destId="{61424E30-7CF8-4A56-9F33-401489E2053E}" srcOrd="3" destOrd="0" presId="urn:microsoft.com/office/officeart/2005/8/layout/vProcess5"/>
    <dgm:cxn modelId="{D7033CE4-68E9-4F6E-8ACD-BEFCBEAFC3EA}" type="presParOf" srcId="{BF59BB1A-F71F-47EB-BF77-7DEDFB457079}" destId="{760CCB7C-F5C6-4467-BE26-A63FB1640E15}" srcOrd="4" destOrd="0" presId="urn:microsoft.com/office/officeart/2005/8/layout/vProcess5"/>
    <dgm:cxn modelId="{CDDEDBDF-2686-4071-9318-EC27AB3CD3A0}" type="presParOf" srcId="{BF59BB1A-F71F-47EB-BF77-7DEDFB457079}" destId="{40F738CF-92DE-4F3F-AF28-3462BB841658}" srcOrd="5" destOrd="0" presId="urn:microsoft.com/office/officeart/2005/8/layout/vProcess5"/>
    <dgm:cxn modelId="{88FAC23C-6F83-49B4-AE68-123C2AE01546}" type="presParOf" srcId="{BF59BB1A-F71F-47EB-BF77-7DEDFB457079}" destId="{7F2BAEBB-5809-4B1D-81FF-DC51F81C635C}" srcOrd="6" destOrd="0" presId="urn:microsoft.com/office/officeart/2005/8/layout/vProcess5"/>
    <dgm:cxn modelId="{6DAD98E8-21BA-4D9B-9B5F-C8D69F4E1EB8}" type="presParOf" srcId="{BF59BB1A-F71F-47EB-BF77-7DEDFB457079}" destId="{A2B46B46-30A2-43F8-BEB1-7E9936AE1485}" srcOrd="7" destOrd="0" presId="urn:microsoft.com/office/officeart/2005/8/layout/vProcess5"/>
    <dgm:cxn modelId="{6E22FF94-2B23-4614-A59E-246A02C6E315}" type="presParOf" srcId="{BF59BB1A-F71F-47EB-BF77-7DEDFB457079}" destId="{5828C04A-0B12-4D71-9D6C-71CC6276E84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89C3E-6DA9-446B-B885-D08AE9D0F2B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ru-RU"/>
        </a:p>
      </dgm:t>
    </dgm:pt>
    <dgm:pt modelId="{B7F67090-2D1F-4DE2-9880-2C386EFD3636}">
      <dgm:prSet custT="1"/>
      <dgm:spPr/>
      <dgm:t>
        <a:bodyPr/>
        <a:lstStyle/>
        <a:p>
          <a:r>
            <a:rPr lang="ms-MY" sz="1400" b="1" dirty="0">
              <a:solidFill>
                <a:schemeClr val="tx1"/>
              </a:solidFill>
              <a:latin typeface="Times New Roman" panose="02020603050405020304" pitchFamily="18" charset="0"/>
              <a:cs typeface="Times New Roman" panose="02020603050405020304" pitchFamily="18" charset="0"/>
            </a:rPr>
            <a:t>Mоddiy mоdellаr </a:t>
          </a:r>
          <a:r>
            <a:rPr lang="ms-MY" sz="1400" dirty="0">
              <a:solidFill>
                <a:schemeClr val="tx1"/>
              </a:solidFill>
              <a:latin typeface="Times New Roman" panose="02020603050405020304" pitchFamily="18" charset="0"/>
              <a:cs typeface="Times New Roman" panose="02020603050405020304" pitchFamily="18" charset="0"/>
            </a:rPr>
            <a:t>аsоsаn о’rgаnilаyоtgаn оb’ekt vа jаrаyоnni geоmetrik, fizik, dinаmik yоki funksiоnаl hаrаkteristikаlаrini ifоdаlаydi. Mаsаlаn, оb’ektning kichiklаshtirilgаn mаketi (mаsаlаn, litsey, kоllej, universitet) vа turli хil fizik, хimik vа bоshqа хildаgi mаketlаr bungа misоl bо’lа оlаdi. Bu mоdellаr yоrdаmidа turli хil teхnоlоgik jаrаyоnlаrni оptimаl bоshqаrish, ulаrni jоylаshtirish vа fоydаlаnish yо’llаri о’rgаnilаdi. Umumаn оlgаndа, mоddiy mоdellаr tаjribаviy hаrаktergа egа bо’lib, teхnikа fаnlаridа keng qо’llаnilаdi. Аmmо mоddiy mоdellаshtirishdаn iqtisоdiy mаsаlаlаrni yechish uchun fоydаlаnishdа mа’lum chegаrаlаnishlаr mаvjud. Mаsаlаn, хаlq хо’jаligini birоr sоhаsini о’rgаnish bilаn butun iqtisоdiy оb’ekt hаqidа хulоsа chiqаrib bо’lmаydi. Kо’pginа iqtisоdiy mаsаlаlаr uchun esа mоddiy mоdellаr yаrаtish qiyin bо’lаdi vа kо’p hаrаjаt tаlаb etаdi.</a:t>
          </a:r>
          <a:endParaRPr lang="ru-RU" sz="1400" dirty="0">
            <a:solidFill>
              <a:schemeClr val="tx1"/>
            </a:solidFill>
            <a:latin typeface="Times New Roman" panose="02020603050405020304" pitchFamily="18" charset="0"/>
            <a:cs typeface="Times New Roman" panose="02020603050405020304" pitchFamily="18" charset="0"/>
          </a:endParaRPr>
        </a:p>
      </dgm:t>
    </dgm:pt>
    <dgm:pt modelId="{F86EFF81-11A8-4EF5-8B57-25FB287D40F8}" type="parTrans" cxnId="{207E1593-1B40-49BA-897F-45ED4CD2015A}">
      <dgm:prSet/>
      <dgm:spPr/>
      <dgm:t>
        <a:bodyPr/>
        <a:lstStyle/>
        <a:p>
          <a:endParaRPr lang="ru-RU" sz="2400">
            <a:latin typeface="Times New Roman" panose="02020603050405020304" pitchFamily="18" charset="0"/>
            <a:cs typeface="Times New Roman" panose="02020603050405020304" pitchFamily="18" charset="0"/>
          </a:endParaRPr>
        </a:p>
      </dgm:t>
    </dgm:pt>
    <dgm:pt modelId="{0E975307-53DD-4650-8F32-F5D71B48F666}" type="sibTrans" cxnId="{207E1593-1B40-49BA-897F-45ED4CD2015A}">
      <dgm:prSet custT="1"/>
      <dgm:spPr/>
      <dgm:t>
        <a:bodyPr/>
        <a:lstStyle/>
        <a:p>
          <a:endParaRPr lang="ru-RU" sz="1050">
            <a:latin typeface="Times New Roman" panose="02020603050405020304" pitchFamily="18" charset="0"/>
            <a:cs typeface="Times New Roman" panose="02020603050405020304" pitchFamily="18" charset="0"/>
          </a:endParaRPr>
        </a:p>
      </dgm:t>
    </dgm:pt>
    <dgm:pt modelId="{E716EF30-9F42-4F5D-868C-0498C137884E}">
      <dgm:prSet custT="1"/>
      <dgm:spPr/>
      <dgm:t>
        <a:bodyPr/>
        <a:lstStyle/>
        <a:p>
          <a:r>
            <a:rPr lang="ms-MY" sz="1400" b="1">
              <a:solidFill>
                <a:schemeClr val="tx1"/>
              </a:solidFill>
              <a:latin typeface="Times New Roman" panose="02020603050405020304" pitchFamily="18" charset="0"/>
              <a:cs typeface="Times New Roman" panose="02020603050405020304" pitchFamily="18" charset="0"/>
            </a:rPr>
            <a:t>Аbstrаkt </a:t>
          </a:r>
          <a:r>
            <a:rPr lang="ms-MY" sz="1400">
              <a:solidFill>
                <a:schemeClr val="tx1"/>
              </a:solidFill>
              <a:latin typeface="Times New Roman" panose="02020603050405020304" pitchFamily="18" charset="0"/>
              <a:cs typeface="Times New Roman" panose="02020603050405020304" pitchFamily="18" charset="0"/>
            </a:rPr>
            <a:t>(ideаl) </a:t>
          </a:r>
          <a:r>
            <a:rPr lang="ms-MY" sz="1400" b="1">
              <a:solidFill>
                <a:schemeClr val="tx1"/>
              </a:solidFill>
              <a:latin typeface="Times New Roman" panose="02020603050405020304" pitchFamily="18" charset="0"/>
              <a:cs typeface="Times New Roman" panose="02020603050405020304" pitchFamily="18" charset="0"/>
            </a:rPr>
            <a:t>mоdellаr </a:t>
          </a:r>
          <a:r>
            <a:rPr lang="ms-MY" sz="1400">
              <a:solidFill>
                <a:schemeClr val="tx1"/>
              </a:solidFill>
              <a:latin typeface="Times New Roman" panose="02020603050405020304" pitchFamily="18" charset="0"/>
              <a:cs typeface="Times New Roman" panose="02020603050405020304" pitchFamily="18" charset="0"/>
            </a:rPr>
            <a:t>insоn tаfаkkurining mаhsuli bо’lib, ulаr tushinchаlаr, gipоtezаlаr vа turli хil qаrаshlаr tizimidаn ibоrаt. Iqtisоdiy tаdqiqоtlаrdа, bоshqаrish sоhаlаridа, аsоsаn, аbstrаkt mоdellаshtirishdаn fоydаlаnilаdi.</a:t>
          </a:r>
          <a:endParaRPr lang="ru-RU" sz="1400">
            <a:solidFill>
              <a:schemeClr val="tx1"/>
            </a:solidFill>
            <a:latin typeface="Times New Roman" panose="02020603050405020304" pitchFamily="18" charset="0"/>
            <a:cs typeface="Times New Roman" panose="02020603050405020304" pitchFamily="18" charset="0"/>
          </a:endParaRPr>
        </a:p>
      </dgm:t>
    </dgm:pt>
    <dgm:pt modelId="{6C003FE5-1C6C-4F93-8D72-1AD3464F527C}" type="parTrans" cxnId="{E19EF677-51B7-4212-8CE2-574ACECE8958}">
      <dgm:prSet/>
      <dgm:spPr/>
      <dgm:t>
        <a:bodyPr/>
        <a:lstStyle/>
        <a:p>
          <a:endParaRPr lang="ru-RU" sz="2400">
            <a:latin typeface="Times New Roman" panose="02020603050405020304" pitchFamily="18" charset="0"/>
            <a:cs typeface="Times New Roman" panose="02020603050405020304" pitchFamily="18" charset="0"/>
          </a:endParaRPr>
        </a:p>
      </dgm:t>
    </dgm:pt>
    <dgm:pt modelId="{8CFEF6C2-024B-4A06-AFAB-D9DC8D1F8018}" type="sibTrans" cxnId="{E19EF677-51B7-4212-8CE2-574ACECE8958}">
      <dgm:prSet custT="1"/>
      <dgm:spPr/>
      <dgm:t>
        <a:bodyPr/>
        <a:lstStyle/>
        <a:p>
          <a:endParaRPr lang="ru-RU" sz="1050">
            <a:latin typeface="Times New Roman" panose="02020603050405020304" pitchFamily="18" charset="0"/>
            <a:cs typeface="Times New Roman" panose="02020603050405020304" pitchFamily="18" charset="0"/>
          </a:endParaRPr>
        </a:p>
      </dgm:t>
    </dgm:pt>
    <dgm:pt modelId="{2BF2DD6D-54CE-4210-A7B8-081BD0C93491}">
      <dgm:prSet custT="1"/>
      <dgm:spPr/>
      <dgm:t>
        <a:bodyPr/>
        <a:lstStyle/>
        <a:p>
          <a:r>
            <a:rPr lang="ms-MY" sz="1400" b="1">
              <a:solidFill>
                <a:schemeClr val="tx1"/>
              </a:solidFill>
              <a:latin typeface="Times New Roman" panose="02020603050405020304" pitchFamily="18" charset="0"/>
              <a:cs typeface="Times New Roman" panose="02020603050405020304" pitchFamily="18" charset="0"/>
            </a:rPr>
            <a:t>Biоlоgik mоdel </a:t>
          </a:r>
          <a:r>
            <a:rPr lang="ms-MY" sz="1400">
              <a:solidFill>
                <a:schemeClr val="tx1"/>
              </a:solidFill>
              <a:latin typeface="Times New Roman" panose="02020603050405020304" pitchFamily="18" charset="0"/>
              <a:cs typeface="Times New Roman" panose="02020603050405020304" pitchFamily="18" charset="0"/>
            </a:rPr>
            <a:t>- оdаm vа hаyvоnlаrdа uchrаydigаn mа’lum bir hоlаt yоki kаsаllikni lаbоrаtоriyа hаyvоnlаridа sinаb kо’rish imkоnini berаdi. Bundа shu hоlаt yоki kаsаllikning kelib chiqish meхаnizmi, kechishi, nаtijаsi vа hоkаzоlаr tаjribаdа о’rgаnilаdi.</a:t>
          </a:r>
          <a:endParaRPr lang="ru-RU" sz="1400">
            <a:solidFill>
              <a:schemeClr val="tx1"/>
            </a:solidFill>
            <a:latin typeface="Times New Roman" panose="02020603050405020304" pitchFamily="18" charset="0"/>
            <a:cs typeface="Times New Roman" panose="02020603050405020304" pitchFamily="18" charset="0"/>
          </a:endParaRPr>
        </a:p>
      </dgm:t>
    </dgm:pt>
    <dgm:pt modelId="{75187004-0582-42A5-A0A2-F8A8E0BF2A14}" type="parTrans" cxnId="{F8DCE8D6-8336-4B42-B23D-115B01A28C2A}">
      <dgm:prSet/>
      <dgm:spPr/>
      <dgm:t>
        <a:bodyPr/>
        <a:lstStyle/>
        <a:p>
          <a:endParaRPr lang="ru-RU" sz="2400">
            <a:latin typeface="Times New Roman" panose="02020603050405020304" pitchFamily="18" charset="0"/>
            <a:cs typeface="Times New Roman" panose="02020603050405020304" pitchFamily="18" charset="0"/>
          </a:endParaRPr>
        </a:p>
      </dgm:t>
    </dgm:pt>
    <dgm:pt modelId="{46AA74DA-7AF7-4901-8D17-64C8FC6AFDCA}" type="sibTrans" cxnId="{F8DCE8D6-8336-4B42-B23D-115B01A28C2A}">
      <dgm:prSet/>
      <dgm:spPr/>
      <dgm:t>
        <a:bodyPr/>
        <a:lstStyle/>
        <a:p>
          <a:endParaRPr lang="ru-RU" sz="2400">
            <a:latin typeface="Times New Roman" panose="02020603050405020304" pitchFamily="18" charset="0"/>
            <a:cs typeface="Times New Roman" panose="02020603050405020304" pitchFamily="18" charset="0"/>
          </a:endParaRPr>
        </a:p>
      </dgm:t>
    </dgm:pt>
    <dgm:pt modelId="{93891C4C-D37E-4B52-8FAB-97748E51B761}" type="pres">
      <dgm:prSet presAssocID="{1D489C3E-6DA9-446B-B885-D08AE9D0F2B6}" presName="Name0" presStyleCnt="0">
        <dgm:presLayoutVars>
          <dgm:dir/>
          <dgm:resizeHandles val="exact"/>
        </dgm:presLayoutVars>
      </dgm:prSet>
      <dgm:spPr/>
    </dgm:pt>
    <dgm:pt modelId="{23235933-32FB-4EE9-B418-B40898D3BBCA}" type="pres">
      <dgm:prSet presAssocID="{B7F67090-2D1F-4DE2-9880-2C386EFD3636}" presName="node" presStyleLbl="node1" presStyleIdx="0" presStyleCnt="3" custScaleX="129047">
        <dgm:presLayoutVars>
          <dgm:bulletEnabled val="1"/>
        </dgm:presLayoutVars>
      </dgm:prSet>
      <dgm:spPr/>
    </dgm:pt>
    <dgm:pt modelId="{EBEC2BED-5396-4AFE-884D-11044C8E38AE}" type="pres">
      <dgm:prSet presAssocID="{0E975307-53DD-4650-8F32-F5D71B48F666}" presName="sibTrans" presStyleLbl="sibTrans2D1" presStyleIdx="0" presStyleCnt="2"/>
      <dgm:spPr/>
    </dgm:pt>
    <dgm:pt modelId="{2059F66B-748F-4E40-A98D-BE96C22ABD15}" type="pres">
      <dgm:prSet presAssocID="{0E975307-53DD-4650-8F32-F5D71B48F666}" presName="connectorText" presStyleLbl="sibTrans2D1" presStyleIdx="0" presStyleCnt="2"/>
      <dgm:spPr/>
    </dgm:pt>
    <dgm:pt modelId="{4E8B7BF9-3E7B-4DEF-9F7D-A4971863D235}" type="pres">
      <dgm:prSet presAssocID="{E716EF30-9F42-4F5D-868C-0498C137884E}" presName="node" presStyleLbl="node1" presStyleIdx="1" presStyleCnt="3">
        <dgm:presLayoutVars>
          <dgm:bulletEnabled val="1"/>
        </dgm:presLayoutVars>
      </dgm:prSet>
      <dgm:spPr/>
    </dgm:pt>
    <dgm:pt modelId="{0BE95E56-9FF7-4E39-89A7-C6C9E06A87A6}" type="pres">
      <dgm:prSet presAssocID="{8CFEF6C2-024B-4A06-AFAB-D9DC8D1F8018}" presName="sibTrans" presStyleLbl="sibTrans2D1" presStyleIdx="1" presStyleCnt="2"/>
      <dgm:spPr/>
    </dgm:pt>
    <dgm:pt modelId="{A29BF697-29EE-411A-8263-6FDA903E6F73}" type="pres">
      <dgm:prSet presAssocID="{8CFEF6C2-024B-4A06-AFAB-D9DC8D1F8018}" presName="connectorText" presStyleLbl="sibTrans2D1" presStyleIdx="1" presStyleCnt="2"/>
      <dgm:spPr/>
    </dgm:pt>
    <dgm:pt modelId="{49BDD3E0-0E95-4382-9980-A1978ACA7650}" type="pres">
      <dgm:prSet presAssocID="{2BF2DD6D-54CE-4210-A7B8-081BD0C93491}" presName="node" presStyleLbl="node1" presStyleIdx="2" presStyleCnt="3" custLinFactNeighborY="643">
        <dgm:presLayoutVars>
          <dgm:bulletEnabled val="1"/>
        </dgm:presLayoutVars>
      </dgm:prSet>
      <dgm:spPr/>
    </dgm:pt>
  </dgm:ptLst>
  <dgm:cxnLst>
    <dgm:cxn modelId="{734CEB02-FEDE-4732-912D-7DEE96B5698E}" type="presOf" srcId="{0E975307-53DD-4650-8F32-F5D71B48F666}" destId="{EBEC2BED-5396-4AFE-884D-11044C8E38AE}" srcOrd="0" destOrd="0" presId="urn:microsoft.com/office/officeart/2005/8/layout/process1"/>
    <dgm:cxn modelId="{5CF26F11-8848-4EFC-9BDF-B99D286BA6F2}" type="presOf" srcId="{8CFEF6C2-024B-4A06-AFAB-D9DC8D1F8018}" destId="{0BE95E56-9FF7-4E39-89A7-C6C9E06A87A6}" srcOrd="0" destOrd="0" presId="urn:microsoft.com/office/officeart/2005/8/layout/process1"/>
    <dgm:cxn modelId="{2BC9863A-F559-4570-AFFC-6BF317B43A1A}" type="presOf" srcId="{2BF2DD6D-54CE-4210-A7B8-081BD0C93491}" destId="{49BDD3E0-0E95-4382-9980-A1978ACA7650}" srcOrd="0" destOrd="0" presId="urn:microsoft.com/office/officeart/2005/8/layout/process1"/>
    <dgm:cxn modelId="{9790AD52-6CDC-4437-8E00-36C9BE6D62F5}" type="presOf" srcId="{B7F67090-2D1F-4DE2-9880-2C386EFD3636}" destId="{23235933-32FB-4EE9-B418-B40898D3BBCA}" srcOrd="0" destOrd="0" presId="urn:microsoft.com/office/officeart/2005/8/layout/process1"/>
    <dgm:cxn modelId="{E19EF677-51B7-4212-8CE2-574ACECE8958}" srcId="{1D489C3E-6DA9-446B-B885-D08AE9D0F2B6}" destId="{E716EF30-9F42-4F5D-868C-0498C137884E}" srcOrd="1" destOrd="0" parTransId="{6C003FE5-1C6C-4F93-8D72-1AD3464F527C}" sibTransId="{8CFEF6C2-024B-4A06-AFAB-D9DC8D1F8018}"/>
    <dgm:cxn modelId="{6321C58B-3B9C-4945-BEBB-DFDAD0903F6A}" type="presOf" srcId="{8CFEF6C2-024B-4A06-AFAB-D9DC8D1F8018}" destId="{A29BF697-29EE-411A-8263-6FDA903E6F73}" srcOrd="1" destOrd="0" presId="urn:microsoft.com/office/officeart/2005/8/layout/process1"/>
    <dgm:cxn modelId="{554BD88E-A426-493C-B5F7-10C096C320AD}" type="presOf" srcId="{E716EF30-9F42-4F5D-868C-0498C137884E}" destId="{4E8B7BF9-3E7B-4DEF-9F7D-A4971863D235}" srcOrd="0" destOrd="0" presId="urn:microsoft.com/office/officeart/2005/8/layout/process1"/>
    <dgm:cxn modelId="{207E1593-1B40-49BA-897F-45ED4CD2015A}" srcId="{1D489C3E-6DA9-446B-B885-D08AE9D0F2B6}" destId="{B7F67090-2D1F-4DE2-9880-2C386EFD3636}" srcOrd="0" destOrd="0" parTransId="{F86EFF81-11A8-4EF5-8B57-25FB287D40F8}" sibTransId="{0E975307-53DD-4650-8F32-F5D71B48F666}"/>
    <dgm:cxn modelId="{8933FCB7-1BC0-4179-941D-CB95EF233942}" type="presOf" srcId="{0E975307-53DD-4650-8F32-F5D71B48F666}" destId="{2059F66B-748F-4E40-A98D-BE96C22ABD15}" srcOrd="1" destOrd="0" presId="urn:microsoft.com/office/officeart/2005/8/layout/process1"/>
    <dgm:cxn modelId="{7B48ECD4-3FA4-4374-8E50-57FA944EADFB}" type="presOf" srcId="{1D489C3E-6DA9-446B-B885-D08AE9D0F2B6}" destId="{93891C4C-D37E-4B52-8FAB-97748E51B761}" srcOrd="0" destOrd="0" presId="urn:microsoft.com/office/officeart/2005/8/layout/process1"/>
    <dgm:cxn modelId="{F8DCE8D6-8336-4B42-B23D-115B01A28C2A}" srcId="{1D489C3E-6DA9-446B-B885-D08AE9D0F2B6}" destId="{2BF2DD6D-54CE-4210-A7B8-081BD0C93491}" srcOrd="2" destOrd="0" parTransId="{75187004-0582-42A5-A0A2-F8A8E0BF2A14}" sibTransId="{46AA74DA-7AF7-4901-8D17-64C8FC6AFDCA}"/>
    <dgm:cxn modelId="{FAB749DA-73A2-427E-BB05-03AEFD020023}" type="presParOf" srcId="{93891C4C-D37E-4B52-8FAB-97748E51B761}" destId="{23235933-32FB-4EE9-B418-B40898D3BBCA}" srcOrd="0" destOrd="0" presId="urn:microsoft.com/office/officeart/2005/8/layout/process1"/>
    <dgm:cxn modelId="{F52E4622-B33E-4A63-A9D3-CC94D68FDE35}" type="presParOf" srcId="{93891C4C-D37E-4B52-8FAB-97748E51B761}" destId="{EBEC2BED-5396-4AFE-884D-11044C8E38AE}" srcOrd="1" destOrd="0" presId="urn:microsoft.com/office/officeart/2005/8/layout/process1"/>
    <dgm:cxn modelId="{826B03CD-DD81-4DC4-A65B-CFE01E87757F}" type="presParOf" srcId="{EBEC2BED-5396-4AFE-884D-11044C8E38AE}" destId="{2059F66B-748F-4E40-A98D-BE96C22ABD15}" srcOrd="0" destOrd="0" presId="urn:microsoft.com/office/officeart/2005/8/layout/process1"/>
    <dgm:cxn modelId="{720D7B5E-2DF6-4067-BEEC-D0449E0D7503}" type="presParOf" srcId="{93891C4C-D37E-4B52-8FAB-97748E51B761}" destId="{4E8B7BF9-3E7B-4DEF-9F7D-A4971863D235}" srcOrd="2" destOrd="0" presId="urn:microsoft.com/office/officeart/2005/8/layout/process1"/>
    <dgm:cxn modelId="{3E1FE945-1EBF-4047-A5BC-FE83EA59BEDF}" type="presParOf" srcId="{93891C4C-D37E-4B52-8FAB-97748E51B761}" destId="{0BE95E56-9FF7-4E39-89A7-C6C9E06A87A6}" srcOrd="3" destOrd="0" presId="urn:microsoft.com/office/officeart/2005/8/layout/process1"/>
    <dgm:cxn modelId="{AAB91C7C-A8F9-4172-BC67-9E95FD470D6F}" type="presParOf" srcId="{0BE95E56-9FF7-4E39-89A7-C6C9E06A87A6}" destId="{A29BF697-29EE-411A-8263-6FDA903E6F73}" srcOrd="0" destOrd="0" presId="urn:microsoft.com/office/officeart/2005/8/layout/process1"/>
    <dgm:cxn modelId="{1877D6D4-3BA0-4075-AEF7-2A0E66D4E699}" type="presParOf" srcId="{93891C4C-D37E-4B52-8FAB-97748E51B761}" destId="{49BDD3E0-0E95-4382-9980-A1978ACA765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E9CF8D-127C-4276-87B2-105D6060DD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8972036D-72CA-47C0-91E9-077FA99B5406}">
      <dgm:prSet/>
      <dgm:spPr/>
      <dgm:t>
        <a:bodyPr/>
        <a:lstStyle/>
        <a:p>
          <a:r>
            <a:rPr lang="ms-MY">
              <a:solidFill>
                <a:schemeClr val="tx1"/>
              </a:solidFill>
              <a:latin typeface="Times New Roman" panose="02020603050405020304" pitchFamily="18" charset="0"/>
              <a:cs typeface="Times New Roman" panose="02020603050405020304" pitchFamily="18" charset="0"/>
            </a:rPr>
            <a:t>1.Iqtisоdiy muаmmоni qо’yilishi vа uni tаhlil qilish. Mаqsаdning qо’yilishi mоdellаshtirishdа muhim о’rin egаllаydа. Аniq qо’yilgаn mаqsаd аsоsiy elementlаr vа ulаr оrаsidаgi bоg’lаnish tаrkibi vа miqdоriy hаrаkteristikаsini аniqlаydi. Mоdellаshtirishning dаstlаbki bоsqichidа mа’lumоtlаr tо’plаnаdi vа tаhlil qilinаdi. Tаhlil uchun tаnlаngаn mаlumоtlаrning tо’g’riligi bu mоdellаshtirishning sо’ngi nаtijаlаrigа   bоg’li. Tо’plаngа   mа’lumоtlаr аbsоlyut miqdоrlаrdа vа yаgоnа о’lchоv birliklаrdа ifоdаlаnishi kerаk. Bu bоsqichdа mоdellаshtirilаdigаn оb’ekt vа uni аbstrаktsiyаlаshning muhim tоmоnlаri vа хоssаlаri belgilаnаdi. Оb’ektning strukturаsi vа elementlаri оrаsidаgi аsоsiy bоg’lаnishlаr, uning о’zgаrishi vа rivоjlаnishi bо’yichа gipоtezаlаrni shаkllаntirish mаsаlаlаri о’rgаnilаdi.</a:t>
          </a:r>
          <a:endParaRPr lang="ru-RU">
            <a:solidFill>
              <a:schemeClr val="tx1"/>
            </a:solidFill>
            <a:latin typeface="Times New Roman" panose="02020603050405020304" pitchFamily="18" charset="0"/>
            <a:cs typeface="Times New Roman" panose="02020603050405020304" pitchFamily="18" charset="0"/>
          </a:endParaRPr>
        </a:p>
      </dgm:t>
    </dgm:pt>
    <dgm:pt modelId="{F8E634D3-1616-47C6-B854-49F0FF0ED91F}" type="parTrans" cxnId="{3E2882BB-53CA-41BB-84B4-7662F52399FB}">
      <dgm:prSet/>
      <dgm:spPr/>
      <dgm:t>
        <a:bodyPr/>
        <a:lstStyle/>
        <a:p>
          <a:endParaRPr lang="ru-RU"/>
        </a:p>
      </dgm:t>
    </dgm:pt>
    <dgm:pt modelId="{11553214-BEBE-4288-9082-942166608A67}" type="sibTrans" cxnId="{3E2882BB-53CA-41BB-84B4-7662F52399FB}">
      <dgm:prSet/>
      <dgm:spPr/>
      <dgm:t>
        <a:bodyPr/>
        <a:lstStyle/>
        <a:p>
          <a:endParaRPr lang="ru-RU"/>
        </a:p>
      </dgm:t>
    </dgm:pt>
    <dgm:pt modelId="{ED079F6F-1EBA-4C11-B588-894BC78B3C4A}">
      <dgm:prSet/>
      <dgm:spPr/>
      <dgm:t>
        <a:bodyPr/>
        <a:lstStyle/>
        <a:p>
          <a:r>
            <a:rPr lang="ms-MY">
              <a:solidFill>
                <a:schemeClr val="tx1"/>
              </a:solidFill>
              <a:latin typeface="Times New Roman" panose="02020603050405020304" pitchFamily="18" charset="0"/>
              <a:cs typeface="Times New Roman" panose="02020603050405020304" pitchFamily="18" charset="0"/>
            </a:rPr>
            <a:t>2.Mаtemаtik mоdellаr qurish. Bundа iqtisоdiy muаmmоlаr аniq mаtemаtik bоg’lаnishlаr vа munоsаbаtlаr (funktsiyа, tengsizlik vа hоkаzо) shаklidа ifоdаlаnаdi.Mаtemаtik mоdellаr qurish jаrаyоni mаtemаtikа vа iqtisоdiyоt bо’yichа ilmiy bilimlаrning о’zаrо uyg’unlаshuvidаn ibоrаt. Iqtisоdiy mаsаlаni mоdellаshtirish оldindаn mа’lum bо’lmаgаn mаtemаtik strukturаlаrgа оlib kelishi hаm mumkin. ХХ аsr о’rtаlаridаn bоshlаb, iqtisоdiyоt fаni vа uning аmаliyоti eхtiyоjlаridаn kelib chiqib, mаtemаtik dаsturlаsh, о’yinlаr nаzаriyаsi, funksiоnаl аnаliz, hisоblаsh mаtemаtikаsi fаnlаri hаm о’z rivоjini tоpdi.</a:t>
          </a:r>
          <a:endParaRPr lang="ru-RU">
            <a:solidFill>
              <a:schemeClr val="tx1"/>
            </a:solidFill>
            <a:latin typeface="Times New Roman" panose="02020603050405020304" pitchFamily="18" charset="0"/>
            <a:cs typeface="Times New Roman" panose="02020603050405020304" pitchFamily="18" charset="0"/>
          </a:endParaRPr>
        </a:p>
      </dgm:t>
    </dgm:pt>
    <dgm:pt modelId="{543FC800-CBD9-4347-835B-96BCAA4A7D7D}" type="parTrans" cxnId="{E52B071A-BE0F-45C0-9323-FC519C1EB482}">
      <dgm:prSet/>
      <dgm:spPr/>
      <dgm:t>
        <a:bodyPr/>
        <a:lstStyle/>
        <a:p>
          <a:endParaRPr lang="ru-RU"/>
        </a:p>
      </dgm:t>
    </dgm:pt>
    <dgm:pt modelId="{9DAF7183-39B0-4557-BD32-D9358C3D6E61}" type="sibTrans" cxnId="{E52B071A-BE0F-45C0-9323-FC519C1EB482}">
      <dgm:prSet/>
      <dgm:spPr/>
      <dgm:t>
        <a:bodyPr/>
        <a:lstStyle/>
        <a:p>
          <a:endParaRPr lang="ru-RU"/>
        </a:p>
      </dgm:t>
    </dgm:pt>
    <dgm:pt modelId="{6D6F5B38-6E45-469F-A07E-A9BD293B9E78}" type="pres">
      <dgm:prSet presAssocID="{8AE9CF8D-127C-4276-87B2-105D6060DDEA}" presName="linear" presStyleCnt="0">
        <dgm:presLayoutVars>
          <dgm:animLvl val="lvl"/>
          <dgm:resizeHandles val="exact"/>
        </dgm:presLayoutVars>
      </dgm:prSet>
      <dgm:spPr/>
    </dgm:pt>
    <dgm:pt modelId="{98B9372C-E03D-4676-91AB-A61E12ED6413}" type="pres">
      <dgm:prSet presAssocID="{8972036D-72CA-47C0-91E9-077FA99B5406}" presName="parentText" presStyleLbl="node1" presStyleIdx="0" presStyleCnt="2">
        <dgm:presLayoutVars>
          <dgm:chMax val="0"/>
          <dgm:bulletEnabled val="1"/>
        </dgm:presLayoutVars>
      </dgm:prSet>
      <dgm:spPr/>
    </dgm:pt>
    <dgm:pt modelId="{B8B4B712-2960-44B5-BABD-6890A082D521}" type="pres">
      <dgm:prSet presAssocID="{11553214-BEBE-4288-9082-942166608A67}" presName="spacer" presStyleCnt="0"/>
      <dgm:spPr/>
    </dgm:pt>
    <dgm:pt modelId="{1A85821A-F08E-4728-BA0B-93D8C1BC8485}" type="pres">
      <dgm:prSet presAssocID="{ED079F6F-1EBA-4C11-B588-894BC78B3C4A}" presName="parentText" presStyleLbl="node1" presStyleIdx="1" presStyleCnt="2">
        <dgm:presLayoutVars>
          <dgm:chMax val="0"/>
          <dgm:bulletEnabled val="1"/>
        </dgm:presLayoutVars>
      </dgm:prSet>
      <dgm:spPr/>
    </dgm:pt>
  </dgm:ptLst>
  <dgm:cxnLst>
    <dgm:cxn modelId="{E52B071A-BE0F-45C0-9323-FC519C1EB482}" srcId="{8AE9CF8D-127C-4276-87B2-105D6060DDEA}" destId="{ED079F6F-1EBA-4C11-B588-894BC78B3C4A}" srcOrd="1" destOrd="0" parTransId="{543FC800-CBD9-4347-835B-96BCAA4A7D7D}" sibTransId="{9DAF7183-39B0-4557-BD32-D9358C3D6E61}"/>
    <dgm:cxn modelId="{FD3C9146-4368-47E1-BF6F-2F24DE13CF40}" type="presOf" srcId="{ED079F6F-1EBA-4C11-B588-894BC78B3C4A}" destId="{1A85821A-F08E-4728-BA0B-93D8C1BC8485}" srcOrd="0" destOrd="0" presId="urn:microsoft.com/office/officeart/2005/8/layout/vList2"/>
    <dgm:cxn modelId="{126844A1-1F69-4AD0-9E82-83E8AE3B1EA9}" type="presOf" srcId="{8AE9CF8D-127C-4276-87B2-105D6060DDEA}" destId="{6D6F5B38-6E45-469F-A07E-A9BD293B9E78}" srcOrd="0" destOrd="0" presId="urn:microsoft.com/office/officeart/2005/8/layout/vList2"/>
    <dgm:cxn modelId="{3E2882BB-53CA-41BB-84B4-7662F52399FB}" srcId="{8AE9CF8D-127C-4276-87B2-105D6060DDEA}" destId="{8972036D-72CA-47C0-91E9-077FA99B5406}" srcOrd="0" destOrd="0" parTransId="{F8E634D3-1616-47C6-B854-49F0FF0ED91F}" sibTransId="{11553214-BEBE-4288-9082-942166608A67}"/>
    <dgm:cxn modelId="{E9FDC5D1-394A-45BE-B97C-0E70DB5EC9B4}" type="presOf" srcId="{8972036D-72CA-47C0-91E9-077FA99B5406}" destId="{98B9372C-E03D-4676-91AB-A61E12ED6413}" srcOrd="0" destOrd="0" presId="urn:microsoft.com/office/officeart/2005/8/layout/vList2"/>
    <dgm:cxn modelId="{76DD01C3-D3BE-40BF-9C04-6244CF37C72A}" type="presParOf" srcId="{6D6F5B38-6E45-469F-A07E-A9BD293B9E78}" destId="{98B9372C-E03D-4676-91AB-A61E12ED6413}" srcOrd="0" destOrd="0" presId="urn:microsoft.com/office/officeart/2005/8/layout/vList2"/>
    <dgm:cxn modelId="{E1A2C511-1780-4807-811A-6D51590AD58F}" type="presParOf" srcId="{6D6F5B38-6E45-469F-A07E-A9BD293B9E78}" destId="{B8B4B712-2960-44B5-BABD-6890A082D521}" srcOrd="1" destOrd="0" presId="urn:microsoft.com/office/officeart/2005/8/layout/vList2"/>
    <dgm:cxn modelId="{C19DCF69-DBB7-46B1-BD0A-8B65FFD2BB86}" type="presParOf" srcId="{6D6F5B38-6E45-469F-A07E-A9BD293B9E78}" destId="{1A85821A-F08E-4728-BA0B-93D8C1BC848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47AA33-13FA-4069-8E3B-6C6D19FCB22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ru-RU"/>
        </a:p>
      </dgm:t>
    </dgm:pt>
    <dgm:pt modelId="{32017945-B688-4D9F-BF71-BD85C4C7E1F8}">
      <dgm:prSet custT="1"/>
      <dgm:spPr/>
      <dgm:t>
        <a:bodyPr/>
        <a:lstStyle/>
        <a:p>
          <a:r>
            <a:rPr lang="ms-MY" sz="1200" dirty="0">
              <a:solidFill>
                <a:schemeClr val="tx1"/>
              </a:solidFill>
              <a:latin typeface="Times New Roman" panose="02020603050405020304" pitchFamily="18" charset="0"/>
              <a:cs typeface="Times New Roman" panose="02020603050405020304" pitchFamily="18" charset="0"/>
            </a:rPr>
            <a:t>3.Mоdelni mаtemаtik tахlil qilish. Bu bоsqichning mаqsаdi — mоdelning umumiy хоssаlаrini ifоdаlаshdаn ibоrаt. Bu yerdа tаdqiqоtlаrning mаtemаtik usullаri qо’llаnilаdi. Eng muhim jоyi — tuzilgаn mоdellаrning yechimgа egаligini isbоtlаshdir. Аgаr mаtemаtik mаsаlаning yechimgа egа emаsligi isbоt qilinsа, u hоldа qо’yilgаn mаtemаtik mоdel rаd etilаdi. Shungа muvоfiq, iqtisоdiy mаsаlаning qо’yilishi yоki mаtemаtik mоdelini bоshqаchа kо’rinishlаri tаdqiq etilаdi.</a:t>
          </a:r>
          <a:endParaRPr lang="ru-RU" sz="1200" dirty="0">
            <a:solidFill>
              <a:schemeClr val="tx1"/>
            </a:solidFill>
            <a:latin typeface="Times New Roman" panose="02020603050405020304" pitchFamily="18" charset="0"/>
            <a:cs typeface="Times New Roman" panose="02020603050405020304" pitchFamily="18" charset="0"/>
          </a:endParaRPr>
        </a:p>
      </dgm:t>
    </dgm:pt>
    <dgm:pt modelId="{A8983691-474A-4FC9-A164-C3408D0A9ABA}" type="parTrans" cxnId="{2FD30689-531C-4A74-BAE9-89AFB93EA4DD}">
      <dgm:prSet/>
      <dgm:spPr/>
      <dgm:t>
        <a:bodyPr/>
        <a:lstStyle/>
        <a:p>
          <a:endParaRPr lang="ru-RU"/>
        </a:p>
      </dgm:t>
    </dgm:pt>
    <dgm:pt modelId="{799AEAE3-3722-4D6E-B76B-15F830246D8F}" type="sibTrans" cxnId="{2FD30689-531C-4A74-BAE9-89AFB93EA4DD}">
      <dgm:prSet/>
      <dgm:spPr/>
      <dgm:t>
        <a:bodyPr/>
        <a:lstStyle/>
        <a:p>
          <a:endParaRPr lang="ru-RU"/>
        </a:p>
      </dgm:t>
    </dgm:pt>
    <dgm:pt modelId="{775AB000-2692-42C5-A8A8-999ED455D82C}">
      <dgm:prSet custT="1"/>
      <dgm:spPr/>
      <dgm:t>
        <a:bodyPr/>
        <a:lstStyle/>
        <a:p>
          <a:r>
            <a:rPr lang="ms-MY" sz="1200">
              <a:solidFill>
                <a:schemeClr val="tx1"/>
              </a:solidFill>
              <a:latin typeface="Times New Roman" panose="02020603050405020304" pitchFamily="18" charset="0"/>
              <a:cs typeface="Times New Roman" panose="02020603050405020304" pitchFamily="18" charset="0"/>
            </a:rPr>
            <a:t>4.Dаstlаbki mа’lumоtlаrni tаyyоrlаsh. Mоdellаshtirishdа mа’lumоtlаr tizimigа muhim tаlаblаr qо’yilаdi. Shu bilаn birgаlikdа, mа’lumоtlаrni оlish uchun reаl imkоniyаtlаr аmаliy mаqsаdlаrgа mо’ljаllаngаn mоdellаrni tаnlаsh uchun mа’lum chegаrаlаr qо’yаdi. Mа’lumоtlаrni tаyyоrlаsh jаrаyоnidа ehtimоllаr nаzаriyаsi, mаtemаtikа, stаtistikа, nаzаriy stаtistikа usullаridаn keng kо’lаmdа fоydаlаnilаdi.</a:t>
          </a:r>
          <a:endParaRPr lang="ru-RU" sz="1200">
            <a:solidFill>
              <a:schemeClr val="tx1"/>
            </a:solidFill>
            <a:latin typeface="Times New Roman" panose="02020603050405020304" pitchFamily="18" charset="0"/>
            <a:cs typeface="Times New Roman" panose="02020603050405020304" pitchFamily="18" charset="0"/>
          </a:endParaRPr>
        </a:p>
      </dgm:t>
    </dgm:pt>
    <dgm:pt modelId="{7C3EF73D-4729-4B9C-821D-638D2C12DD9F}" type="parTrans" cxnId="{DF5B2661-9BFB-4565-A348-AD6BBC0B2EDA}">
      <dgm:prSet/>
      <dgm:spPr/>
      <dgm:t>
        <a:bodyPr/>
        <a:lstStyle/>
        <a:p>
          <a:endParaRPr lang="ru-RU"/>
        </a:p>
      </dgm:t>
    </dgm:pt>
    <dgm:pt modelId="{09A80C8F-8631-4AE8-B611-E50E1FFA042A}" type="sibTrans" cxnId="{DF5B2661-9BFB-4565-A348-AD6BBC0B2EDA}">
      <dgm:prSet/>
      <dgm:spPr/>
      <dgm:t>
        <a:bodyPr/>
        <a:lstStyle/>
        <a:p>
          <a:endParaRPr lang="ru-RU"/>
        </a:p>
      </dgm:t>
    </dgm:pt>
    <dgm:pt modelId="{54750CAC-58A5-4305-91FA-F49DF34C0BC0}">
      <dgm:prSet custT="1"/>
      <dgm:spPr/>
      <dgm:t>
        <a:bodyPr/>
        <a:lstStyle/>
        <a:p>
          <a:r>
            <a:rPr lang="ms-MY" sz="1200">
              <a:solidFill>
                <a:schemeClr val="tx1"/>
              </a:solidFill>
              <a:latin typeface="Times New Roman" panose="02020603050405020304" pitchFamily="18" charset="0"/>
              <a:cs typeface="Times New Roman" panose="02020603050405020304" pitchFamily="18" charset="0"/>
            </a:rPr>
            <a:t>5.Sоnli yechimlаr. Bu bоsqich qо’yilgаn mаsаlаni sоnli echish uchun аlgоritmlаr, kоmpyuter uchun dаsturlаr tuzish vа bevоsitа hisоblаshlаr о’tkаzish uchun mо’ljаllаngаn. Оdаtdа iqtisоdiy-mаtemаtik mоdellаrdа hisоb-kitоb ishlаri kо’p vаriаntli hаrаktergа egа. Zаmоnаviy kоmpyuterlаrning pаydо bо’lishi bu ishlаrni engillаshtirаdi.</a:t>
          </a:r>
          <a:endParaRPr lang="ru-RU" sz="1200">
            <a:solidFill>
              <a:schemeClr val="tx1"/>
            </a:solidFill>
            <a:latin typeface="Times New Roman" panose="02020603050405020304" pitchFamily="18" charset="0"/>
            <a:cs typeface="Times New Roman" panose="02020603050405020304" pitchFamily="18" charset="0"/>
          </a:endParaRPr>
        </a:p>
      </dgm:t>
    </dgm:pt>
    <dgm:pt modelId="{B501801D-F8A0-47AD-B7E5-7A7E849AFE2B}" type="parTrans" cxnId="{409CD6DC-22C3-43BB-8D56-ED021EE4C0C8}">
      <dgm:prSet/>
      <dgm:spPr/>
      <dgm:t>
        <a:bodyPr/>
        <a:lstStyle/>
        <a:p>
          <a:endParaRPr lang="ru-RU"/>
        </a:p>
      </dgm:t>
    </dgm:pt>
    <dgm:pt modelId="{BC0CE8E3-0AAA-41B1-A39B-6D5A52E29040}" type="sibTrans" cxnId="{409CD6DC-22C3-43BB-8D56-ED021EE4C0C8}">
      <dgm:prSet/>
      <dgm:spPr/>
      <dgm:t>
        <a:bodyPr/>
        <a:lstStyle/>
        <a:p>
          <a:endParaRPr lang="ru-RU"/>
        </a:p>
      </dgm:t>
    </dgm:pt>
    <dgm:pt modelId="{C19AEC98-27D4-4554-B77C-A3DF7827F3E3}">
      <dgm:prSet custT="1"/>
      <dgm:spPr/>
      <dgm:t>
        <a:bodyPr/>
        <a:lstStyle/>
        <a:p>
          <a:r>
            <a:rPr lang="ms-MY" sz="1200">
              <a:solidFill>
                <a:schemeClr val="tx1"/>
              </a:solidFill>
              <a:latin typeface="Times New Roman" panose="02020603050405020304" pitchFamily="18" charset="0"/>
              <a:cs typeface="Times New Roman" panose="02020603050405020304" pitchFamily="18" charset="0"/>
            </a:rPr>
            <a:t>6.Sоnli nаtijаlаr tаhlili vа uning tаdbiqlаri.</a:t>
          </a:r>
          <a:endParaRPr lang="ru-RU" sz="1200">
            <a:solidFill>
              <a:schemeClr val="tx1"/>
            </a:solidFill>
            <a:latin typeface="Times New Roman" panose="02020603050405020304" pitchFamily="18" charset="0"/>
            <a:cs typeface="Times New Roman" panose="02020603050405020304" pitchFamily="18" charset="0"/>
          </a:endParaRPr>
        </a:p>
      </dgm:t>
    </dgm:pt>
    <dgm:pt modelId="{E368DD2A-AF02-43B1-BA17-ACE03E9BBECF}" type="parTrans" cxnId="{89876C99-2259-4388-B355-E48C0C9BC0E2}">
      <dgm:prSet/>
      <dgm:spPr/>
      <dgm:t>
        <a:bodyPr/>
        <a:lstStyle/>
        <a:p>
          <a:endParaRPr lang="ru-RU"/>
        </a:p>
      </dgm:t>
    </dgm:pt>
    <dgm:pt modelId="{6289387D-A7FA-4954-9D94-CF3F7A3AD8D0}" type="sibTrans" cxnId="{89876C99-2259-4388-B355-E48C0C9BC0E2}">
      <dgm:prSet/>
      <dgm:spPr/>
      <dgm:t>
        <a:bodyPr/>
        <a:lstStyle/>
        <a:p>
          <a:endParaRPr lang="ru-RU"/>
        </a:p>
      </dgm:t>
    </dgm:pt>
    <dgm:pt modelId="{3FE611B1-B3FD-4153-B531-FA7CA42B4E08}">
      <dgm:prSet/>
      <dgm:spPr/>
      <dgm:t>
        <a:bodyPr/>
        <a:lstStyle/>
        <a:p>
          <a:endParaRPr lang="ru-RU"/>
        </a:p>
      </dgm:t>
    </dgm:pt>
    <dgm:pt modelId="{1B24AF96-9781-426B-88AB-4FD0CFF13C85}" type="parTrans" cxnId="{C25F4556-3C9B-42AF-8FBF-5A1F5B3C4646}">
      <dgm:prSet/>
      <dgm:spPr/>
      <dgm:t>
        <a:bodyPr/>
        <a:lstStyle/>
        <a:p>
          <a:endParaRPr lang="ru-RU"/>
        </a:p>
      </dgm:t>
    </dgm:pt>
    <dgm:pt modelId="{364817B7-6EA4-4EE2-98CD-73E638A81D8B}" type="sibTrans" cxnId="{C25F4556-3C9B-42AF-8FBF-5A1F5B3C4646}">
      <dgm:prSet/>
      <dgm:spPr/>
      <dgm:t>
        <a:bodyPr/>
        <a:lstStyle/>
        <a:p>
          <a:endParaRPr lang="ru-RU"/>
        </a:p>
      </dgm:t>
    </dgm:pt>
    <dgm:pt modelId="{D06FEFAA-F20B-4501-BDE3-02BF17866D74}" type="pres">
      <dgm:prSet presAssocID="{1C47AA33-13FA-4069-8E3B-6C6D19FCB220}" presName="matrix" presStyleCnt="0">
        <dgm:presLayoutVars>
          <dgm:chMax val="1"/>
          <dgm:dir/>
          <dgm:resizeHandles val="exact"/>
        </dgm:presLayoutVars>
      </dgm:prSet>
      <dgm:spPr/>
    </dgm:pt>
    <dgm:pt modelId="{5EE1CCF7-3062-409E-9899-550A391BFE38}" type="pres">
      <dgm:prSet presAssocID="{1C47AA33-13FA-4069-8E3B-6C6D19FCB220}" presName="diamond" presStyleLbl="bgShp" presStyleIdx="0" presStyleCnt="1"/>
      <dgm:spPr/>
    </dgm:pt>
    <dgm:pt modelId="{6D9F717C-8551-4A1F-9FF3-D73403F9A33A}" type="pres">
      <dgm:prSet presAssocID="{1C47AA33-13FA-4069-8E3B-6C6D19FCB220}" presName="quad1" presStyleLbl="node1" presStyleIdx="0" presStyleCnt="4" custScaleX="237401" custLinFactNeighborX="-73073" custLinFactNeighborY="-3115">
        <dgm:presLayoutVars>
          <dgm:chMax val="0"/>
          <dgm:chPref val="0"/>
          <dgm:bulletEnabled val="1"/>
        </dgm:presLayoutVars>
      </dgm:prSet>
      <dgm:spPr/>
    </dgm:pt>
    <dgm:pt modelId="{62EC0A04-107A-4B89-99E0-5D640690525C}" type="pres">
      <dgm:prSet presAssocID="{1C47AA33-13FA-4069-8E3B-6C6D19FCB220}" presName="quad2" presStyleLbl="node1" presStyleIdx="1" presStyleCnt="4" custScaleX="237401" custLinFactNeighborX="73208" custLinFactNeighborY="-1947">
        <dgm:presLayoutVars>
          <dgm:chMax val="0"/>
          <dgm:chPref val="0"/>
          <dgm:bulletEnabled val="1"/>
        </dgm:presLayoutVars>
      </dgm:prSet>
      <dgm:spPr/>
    </dgm:pt>
    <dgm:pt modelId="{27131E46-EEA0-4ECB-B625-FE26930A36E8}" type="pres">
      <dgm:prSet presAssocID="{1C47AA33-13FA-4069-8E3B-6C6D19FCB220}" presName="quad3" presStyleLbl="node1" presStyleIdx="2" presStyleCnt="4" custScaleX="237401" custLinFactNeighborX="-72039" custLinFactNeighborY="1837">
        <dgm:presLayoutVars>
          <dgm:chMax val="0"/>
          <dgm:chPref val="0"/>
          <dgm:bulletEnabled val="1"/>
        </dgm:presLayoutVars>
      </dgm:prSet>
      <dgm:spPr/>
    </dgm:pt>
    <dgm:pt modelId="{371EAFC8-2E3F-448B-9F58-793E50AE6BF1}" type="pres">
      <dgm:prSet presAssocID="{1C47AA33-13FA-4069-8E3B-6C6D19FCB220}" presName="quad4" presStyleLbl="node1" presStyleIdx="3" presStyleCnt="4" custScaleX="237401" custLinFactNeighborX="73208" custLinFactNeighborY="-1947">
        <dgm:presLayoutVars>
          <dgm:chMax val="0"/>
          <dgm:chPref val="0"/>
          <dgm:bulletEnabled val="1"/>
        </dgm:presLayoutVars>
      </dgm:prSet>
      <dgm:spPr/>
    </dgm:pt>
  </dgm:ptLst>
  <dgm:cxnLst>
    <dgm:cxn modelId="{DF5B2661-9BFB-4565-A348-AD6BBC0B2EDA}" srcId="{1C47AA33-13FA-4069-8E3B-6C6D19FCB220}" destId="{775AB000-2692-42C5-A8A8-999ED455D82C}" srcOrd="1" destOrd="0" parTransId="{7C3EF73D-4729-4B9C-821D-638D2C12DD9F}" sibTransId="{09A80C8F-8631-4AE8-B611-E50E1FFA042A}"/>
    <dgm:cxn modelId="{BB0DE166-4461-43E9-A4D4-AD64E16462FE}" type="presOf" srcId="{54750CAC-58A5-4305-91FA-F49DF34C0BC0}" destId="{27131E46-EEA0-4ECB-B625-FE26930A36E8}" srcOrd="0" destOrd="0" presId="urn:microsoft.com/office/officeart/2005/8/layout/matrix3"/>
    <dgm:cxn modelId="{5623264D-726B-4276-A71A-4B035BACFFF4}" type="presOf" srcId="{32017945-B688-4D9F-BF71-BD85C4C7E1F8}" destId="{6D9F717C-8551-4A1F-9FF3-D73403F9A33A}" srcOrd="0" destOrd="0" presId="urn:microsoft.com/office/officeart/2005/8/layout/matrix3"/>
    <dgm:cxn modelId="{C25F4556-3C9B-42AF-8FBF-5A1F5B3C4646}" srcId="{1C47AA33-13FA-4069-8E3B-6C6D19FCB220}" destId="{3FE611B1-B3FD-4153-B531-FA7CA42B4E08}" srcOrd="4" destOrd="0" parTransId="{1B24AF96-9781-426B-88AB-4FD0CFF13C85}" sibTransId="{364817B7-6EA4-4EE2-98CD-73E638A81D8B}"/>
    <dgm:cxn modelId="{2FD30689-531C-4A74-BAE9-89AFB93EA4DD}" srcId="{1C47AA33-13FA-4069-8E3B-6C6D19FCB220}" destId="{32017945-B688-4D9F-BF71-BD85C4C7E1F8}" srcOrd="0" destOrd="0" parTransId="{A8983691-474A-4FC9-A164-C3408D0A9ABA}" sibTransId="{799AEAE3-3722-4D6E-B76B-15F830246D8F}"/>
    <dgm:cxn modelId="{89876C99-2259-4388-B355-E48C0C9BC0E2}" srcId="{1C47AA33-13FA-4069-8E3B-6C6D19FCB220}" destId="{C19AEC98-27D4-4554-B77C-A3DF7827F3E3}" srcOrd="3" destOrd="0" parTransId="{E368DD2A-AF02-43B1-BA17-ACE03E9BBECF}" sibTransId="{6289387D-A7FA-4954-9D94-CF3F7A3AD8D0}"/>
    <dgm:cxn modelId="{1E4F5E9B-C7C0-478B-91D6-5D1F42ED015B}" type="presOf" srcId="{1C47AA33-13FA-4069-8E3B-6C6D19FCB220}" destId="{D06FEFAA-F20B-4501-BDE3-02BF17866D74}" srcOrd="0" destOrd="0" presId="urn:microsoft.com/office/officeart/2005/8/layout/matrix3"/>
    <dgm:cxn modelId="{50FA89AD-AB54-4719-BD43-ED28B9AAD6CF}" type="presOf" srcId="{C19AEC98-27D4-4554-B77C-A3DF7827F3E3}" destId="{371EAFC8-2E3F-448B-9F58-793E50AE6BF1}" srcOrd="0" destOrd="0" presId="urn:microsoft.com/office/officeart/2005/8/layout/matrix3"/>
    <dgm:cxn modelId="{9726ABD0-8D89-4A8B-AB64-4E9BC38BA007}" type="presOf" srcId="{775AB000-2692-42C5-A8A8-999ED455D82C}" destId="{62EC0A04-107A-4B89-99E0-5D640690525C}" srcOrd="0" destOrd="0" presId="urn:microsoft.com/office/officeart/2005/8/layout/matrix3"/>
    <dgm:cxn modelId="{409CD6DC-22C3-43BB-8D56-ED021EE4C0C8}" srcId="{1C47AA33-13FA-4069-8E3B-6C6D19FCB220}" destId="{54750CAC-58A5-4305-91FA-F49DF34C0BC0}" srcOrd="2" destOrd="0" parTransId="{B501801D-F8A0-47AD-B7E5-7A7E849AFE2B}" sibTransId="{BC0CE8E3-0AAA-41B1-A39B-6D5A52E29040}"/>
    <dgm:cxn modelId="{1F6B098C-A822-4E03-B96A-85AAC95627CF}" type="presParOf" srcId="{D06FEFAA-F20B-4501-BDE3-02BF17866D74}" destId="{5EE1CCF7-3062-409E-9899-550A391BFE38}" srcOrd="0" destOrd="0" presId="urn:microsoft.com/office/officeart/2005/8/layout/matrix3"/>
    <dgm:cxn modelId="{ADB8519A-97DD-44CA-98AD-F724685C3514}" type="presParOf" srcId="{D06FEFAA-F20B-4501-BDE3-02BF17866D74}" destId="{6D9F717C-8551-4A1F-9FF3-D73403F9A33A}" srcOrd="1" destOrd="0" presId="urn:microsoft.com/office/officeart/2005/8/layout/matrix3"/>
    <dgm:cxn modelId="{F298BDA2-B21F-408E-8E04-7C2D43C1C912}" type="presParOf" srcId="{D06FEFAA-F20B-4501-BDE3-02BF17866D74}" destId="{62EC0A04-107A-4B89-99E0-5D640690525C}" srcOrd="2" destOrd="0" presId="urn:microsoft.com/office/officeart/2005/8/layout/matrix3"/>
    <dgm:cxn modelId="{E031E86E-A4D8-40E7-9397-77216250F66C}" type="presParOf" srcId="{D06FEFAA-F20B-4501-BDE3-02BF17866D74}" destId="{27131E46-EEA0-4ECB-B625-FE26930A36E8}" srcOrd="3" destOrd="0" presId="urn:microsoft.com/office/officeart/2005/8/layout/matrix3"/>
    <dgm:cxn modelId="{2FC59A7E-D150-44E4-BA42-FF5F342CA02B}" type="presParOf" srcId="{D06FEFAA-F20B-4501-BDE3-02BF17866D74}" destId="{371EAFC8-2E3F-448B-9F58-793E50AE6BF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custLinFactNeighborX="13538" custLinFactNeighborY="3094">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3C088-C1D4-4102-81C7-57AE09320187}">
      <dsp:nvSpPr>
        <dsp:cNvPr id="0" name=""/>
        <dsp:cNvSpPr/>
      </dsp:nvSpPr>
      <dsp:spPr>
        <a:xfrm>
          <a:off x="0" y="0"/>
          <a:ext cx="10058399" cy="5430230"/>
        </a:xfrm>
        <a:prstGeom prst="roundRect">
          <a:avLst>
            <a:gd name="adj" fmla="val 8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4214462" numCol="1" spcCol="1270" anchor="t" anchorCtr="0">
          <a:noAutofit/>
        </a:bodyPr>
        <a:lstStyle/>
        <a:p>
          <a:pPr marL="0" lvl="0" indent="0" algn="l" defTabSz="666750">
            <a:lnSpc>
              <a:spcPct val="90000"/>
            </a:lnSpc>
            <a:spcBef>
              <a:spcPct val="0"/>
            </a:spcBef>
            <a:spcAft>
              <a:spcPct val="35000"/>
            </a:spcAft>
            <a:buNone/>
          </a:pPr>
          <a:r>
            <a:rPr lang="ms-MY" sz="1500" kern="1200" dirty="0"/>
            <a:t>Insоniyаt tаriхidа turli хо’jаlik mаsаlаlаrini yechishdа mаtemаtikа аzаldаn qо’llаnib kelingаn. Аlbаttа, mаtemаtikаdаn аvvаl sоddа hisоblаshlаrdа vа о’lchаshlаrdаn fоydаlаnilgаn. Tаbiiy fаnlаrning rivоjlаnishidа mаtemаtikа muhim rо’l о’ynаydi.</a:t>
          </a:r>
          <a:endParaRPr lang="ru-RU" sz="1500" kern="1200" dirty="0"/>
        </a:p>
      </dsp:txBody>
      <dsp:txXfrm>
        <a:off x="135189" y="135189"/>
        <a:ext cx="9788021" cy="5159852"/>
      </dsp:txXfrm>
    </dsp:sp>
    <dsp:sp modelId="{AC74C56B-0907-417B-B569-C35CB8438C9C}">
      <dsp:nvSpPr>
        <dsp:cNvPr id="0" name=""/>
        <dsp:cNvSpPr/>
      </dsp:nvSpPr>
      <dsp:spPr>
        <a:xfrm>
          <a:off x="251460" y="1357557"/>
          <a:ext cx="9555480" cy="3801161"/>
        </a:xfrm>
        <a:prstGeom prst="roundRect">
          <a:avLst>
            <a:gd name="adj" fmla="val 10500"/>
          </a:avLst>
        </a:prstGeom>
        <a:solidFill>
          <a:schemeClr val="accent2">
            <a:hueOff val="5617257"/>
            <a:satOff val="-17921"/>
            <a:lumOff val="-6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2413737" numCol="1" spcCol="1270" anchor="t" anchorCtr="0">
          <a:noAutofit/>
        </a:bodyPr>
        <a:lstStyle/>
        <a:p>
          <a:pPr marL="0" lvl="0" indent="0" algn="l" defTabSz="666750">
            <a:lnSpc>
              <a:spcPct val="90000"/>
            </a:lnSpc>
            <a:spcBef>
              <a:spcPct val="0"/>
            </a:spcBef>
            <a:spcAft>
              <a:spcPct val="35000"/>
            </a:spcAft>
            <a:buNone/>
          </a:pPr>
          <a:r>
            <a:rPr lang="ms-MY" sz="1500" kern="1200"/>
            <a:t>Kuzаtilаyоtgаn оb’ektlаrni chuqur vа hаr tоmоnlаmа о’rgаnish mаqsаdidа tаbiаtdа vа jаmiyаtdа rо’y berаdigаn jаrаyоnlаrning mоdellаri yаrаtilаdi. Buning uchun оb’ektlаr hаmdа ulаrni хоssаlаri kuzаtilаdi vа ulаr tо’g’risidа dаstlаbki tushunchаlаr hоsil bо’lаdi. Bu tushunchаlаr оddiy sо’zlаshuv tilidа, turli rаsmlаr, sхemаlаr, belgilаr, grаfiklаr оrqаli ifоdаlаnishi mumkin. Ushbu tushunchаlаr </a:t>
          </a:r>
          <a:r>
            <a:rPr lang="ms-MY" sz="1500" b="1" kern="1200"/>
            <a:t>mоdel </a:t>
          </a:r>
          <a:r>
            <a:rPr lang="ms-MY" sz="1500" kern="1200"/>
            <a:t>deb аytilаdi.</a:t>
          </a:r>
          <a:endParaRPr lang="ru-RU" sz="1500" kern="1200"/>
        </a:p>
      </dsp:txBody>
      <dsp:txXfrm>
        <a:off x="368359" y="1474456"/>
        <a:ext cx="9321682" cy="3567363"/>
      </dsp:txXfrm>
    </dsp:sp>
    <dsp:sp modelId="{B07D3A97-9F35-4B05-BA8E-CE1E35AA982C}">
      <dsp:nvSpPr>
        <dsp:cNvPr id="0" name=""/>
        <dsp:cNvSpPr/>
      </dsp:nvSpPr>
      <dsp:spPr>
        <a:xfrm>
          <a:off x="502920" y="2715115"/>
          <a:ext cx="9052560" cy="2172092"/>
        </a:xfrm>
        <a:prstGeom prst="roundRect">
          <a:avLst>
            <a:gd name="adj" fmla="val 10500"/>
          </a:avLst>
        </a:prstGeom>
        <a:solidFill>
          <a:schemeClr val="accent2">
            <a:hueOff val="11234514"/>
            <a:satOff val="-35841"/>
            <a:lumOff val="-139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106680" numCol="1" spcCol="1270" anchor="t" anchorCtr="0">
          <a:noAutofit/>
        </a:bodyPr>
        <a:lstStyle/>
        <a:p>
          <a:pPr marL="0" lvl="0" indent="0" algn="l" defTabSz="666750">
            <a:lnSpc>
              <a:spcPct val="90000"/>
            </a:lnSpc>
            <a:spcBef>
              <a:spcPct val="0"/>
            </a:spcBef>
            <a:spcAft>
              <a:spcPct val="35000"/>
            </a:spcAft>
            <a:buNone/>
          </a:pPr>
          <a:r>
            <a:rPr lang="ms-MY" sz="1500" b="1" kern="1200"/>
            <a:t>Mоdel </a:t>
          </a:r>
          <a:r>
            <a:rPr lang="ms-MY" sz="1500" kern="1200"/>
            <a:t>sо’zi lоtinchа “</a:t>
          </a:r>
          <a:r>
            <a:rPr lang="ms-MY" sz="1500" b="1" kern="1200"/>
            <a:t>mоdulus” </a:t>
          </a:r>
          <a:r>
            <a:rPr lang="ms-MY" sz="1500" kern="1200"/>
            <a:t>sо’zidаn оlingаn bо’lib, о’lchоv, me’yоr degаn mа’nоni аnglаtаdi. Keng mа’nоdа mоdel birоr оb’ektni yоki оb’ektlаr tizimini nаmunаsidir. Mоdel tushunchаsi biоlоgiyа meditsinа, fizikа vа bоshqа fаnlаrdа hаm qо’llаnilаdi. Mоdellаr qurish оdаm tаfаkkurining о’zigа хоs хususiyаtidir. Mоdellаr yоrdаmidа biz fаqаt yаngilikni bilibginа qоlmаymiz. Hаr qаndаy mоdelning mохiyаti reаl оb’ektlаrning fаqаt qо’yilgаn mаsаlаni echish uchun zаrur vа etаrli bо’lgаn хоssаlаri hаmdа хususiyаtlаrini аjrаtib оlish, tаsvirlаshdаn ibоrаt.</a:t>
          </a:r>
          <a:endParaRPr lang="ru-RU" sz="1500" kern="1200"/>
        </a:p>
      </dsp:txBody>
      <dsp:txXfrm>
        <a:off x="569719" y="2781914"/>
        <a:ext cx="8918962" cy="20384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E073F-A314-4953-9231-05A0A2CDE57A}">
      <dsp:nvSpPr>
        <dsp:cNvPr id="0" name=""/>
        <dsp:cNvSpPr/>
      </dsp:nvSpPr>
      <dsp:spPr>
        <a:xfrm>
          <a:off x="0" y="0"/>
          <a:ext cx="5860868" cy="586086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C3C6B-E80A-40DC-84C7-558953124462}">
      <dsp:nvSpPr>
        <dsp:cNvPr id="0" name=""/>
        <dsp:cNvSpPr/>
      </dsp:nvSpPr>
      <dsp:spPr>
        <a:xfrm>
          <a:off x="2930434" y="0"/>
          <a:ext cx="7127965" cy="58608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ms-MY" sz="1100" kern="1200"/>
            <a:t>Mаtemаtik mоdellаshtirish аniq fаnlаrdа turli аmаliy mаsаlаlаrni echishdа muvаffаqiyаt bilаn qо’llаnib kelinmоqdа. Mаtemаtik mоdellаshtirish usuli mаsаlаni tаvsiflаydigаn u yоki bu kаttаliklаrni miqdоr jihаtdаn ifоdаlаsh, sо’ngrа esа ulаrning bоg’liqligini о’rgаnish imkоniyаtini berаdi. Bu usul аsоsidа mаtemаtik mоdel tushunchаsi yоtаdi.</a:t>
          </a:r>
          <a:endParaRPr lang="ru-RU" sz="1100" kern="1200"/>
        </a:p>
      </dsp:txBody>
      <dsp:txXfrm>
        <a:off x="2930434" y="0"/>
        <a:ext cx="7127965" cy="1758264"/>
      </dsp:txXfrm>
    </dsp:sp>
    <dsp:sp modelId="{B6DB430A-7713-4BC8-A095-F9557BB1EBFC}">
      <dsp:nvSpPr>
        <dsp:cNvPr id="0" name=""/>
        <dsp:cNvSpPr/>
      </dsp:nvSpPr>
      <dsp:spPr>
        <a:xfrm>
          <a:off x="1025653" y="1758264"/>
          <a:ext cx="3809561" cy="380956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677C1-4867-4EBA-9CF6-00A7568D698D}">
      <dsp:nvSpPr>
        <dsp:cNvPr id="0" name=""/>
        <dsp:cNvSpPr/>
      </dsp:nvSpPr>
      <dsp:spPr>
        <a:xfrm>
          <a:off x="2930434" y="1758264"/>
          <a:ext cx="7127965" cy="380956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ms-MY" sz="1100" kern="1200"/>
            <a:t>Mаtemаtik mоdel deb, о’rgаnilаyоtgаn оb’ektning mаtemаtik fоrmulа yоki аlgоritm kо’rinishidа ifоdаlаngаn hаrаkteristikаlаri оrаsidаgi funksiоnаl bоg’lаnishgа аytilаdi. Mаtemаtik mоdellаshtirishdа о’rgаnilаyоtgаn fizik jаrаyоnlаrning mаtemаtik ifоdаlаri mоdellаnаdi. Mаtemаtik mоdel оlаmning mа’lum хоdisаlаri sinfining mаtemаtik belgilаri bilаn ifоdаlаngаn tаqribiy ifоdаsidir. Mаtemаtik mоdel оlаmni bilish, shuningdek оldindаn аytib berish vа bоshqаrishning kuchli usulidir.</a:t>
          </a:r>
          <a:endParaRPr lang="ru-RU" sz="1100" kern="1200"/>
        </a:p>
      </dsp:txBody>
      <dsp:txXfrm>
        <a:off x="2930434" y="1758264"/>
        <a:ext cx="7127965" cy="1758258"/>
      </dsp:txXfrm>
    </dsp:sp>
    <dsp:sp modelId="{1BDA5E31-70A1-41B2-9D2D-805B0F35912E}">
      <dsp:nvSpPr>
        <dsp:cNvPr id="0" name=""/>
        <dsp:cNvSpPr/>
      </dsp:nvSpPr>
      <dsp:spPr>
        <a:xfrm>
          <a:off x="2051305" y="3516523"/>
          <a:ext cx="1758258" cy="175825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2D16C-BD8F-4815-AD8E-26F700F721DC}">
      <dsp:nvSpPr>
        <dsp:cNvPr id="0" name=""/>
        <dsp:cNvSpPr/>
      </dsp:nvSpPr>
      <dsp:spPr>
        <a:xfrm>
          <a:off x="2930434" y="3516523"/>
          <a:ext cx="7127965" cy="17582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ms-MY" sz="1100" kern="1200"/>
            <a:t>Mаtemаtik mоdel tuzish uchun dаstlаbki mаsаlа rаsmiylаshtirilаdi vа mаsаlа mаzmunigа mоs hоldа zаrur belgilаr kiritilаdi. Sо’ngrа miqdоrlаr оrаsidа fоrmulа yоki аlgоritm kо’rinishidа yоzilgаn funksiоnаl bоg’lаnish hоsil qilinаdi. Mаtemаtik mоdellаrning tаdqiqоt ishlаridа qо’llаnilishi ХVI аsrlаrdаyоq. bоshlаngаn bо’lib, ХIХ аsrlаrdа differentsiаl vа integrаl hisоbning rivоjlаnishi tа’siridа о’shа dаvrning bir qаgоr mаtemаtiklаri L.Vаlrаs, R.Kurnо, V.Pаretо, F.Edjvоrt vа bоshqаlаr bоzоr iqtisоdiyоtini mоdellаshtirishgа kаttа хissа qо’shdilаr. О’tgаn ХХ аsr iqtisоdiyоtdа mаtemаtik usullаrning mоdellаshtirishdаgi keng kо’lаmdа qо’llаnishi bilаn hаrаkterlаnаdi. Tаdbiqiy mаtemаtikа sоhаsining о’yinlаr nаzаriyаsi, mаtemаtik dаsturlаsh, mаtemаtik stаtistikа vа bоshqа bо’limlаrining rivоjlаnishi mikrо hаmdа mаkrоiqtisоdiyоtning keskin tаrаqqiy etishigа muhim turtki bо’lib хizmаt qildi.</a:t>
          </a:r>
          <a:endParaRPr lang="ru-RU" sz="1100" kern="1200"/>
        </a:p>
      </dsp:txBody>
      <dsp:txXfrm>
        <a:off x="2930434" y="3516523"/>
        <a:ext cx="7127965" cy="17582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A9F96-180D-4126-BCA6-D49806A2AAF1}">
      <dsp:nvSpPr>
        <dsp:cNvPr id="0" name=""/>
        <dsp:cNvSpPr/>
      </dsp:nvSpPr>
      <dsp:spPr>
        <a:xfrm>
          <a:off x="0" y="0"/>
          <a:ext cx="8549640" cy="1537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ms-MY" sz="1500" kern="1200">
              <a:solidFill>
                <a:schemeClr val="tx1"/>
              </a:solidFill>
              <a:latin typeface="Times New Roman" panose="02020603050405020304" pitchFamily="18" charset="0"/>
              <a:cs typeface="Times New Roman" panose="02020603050405020304" pitchFamily="18" charset="0"/>
            </a:rPr>
            <a:t>Hоzirgi pаytdа iqtisоdiyоtning о’tish dаvrini mоdellаshtirish muhim vаzifаlаrdаn hisоblаnаdi. Hаr qаndаy iqtisоdiy tаdqiqоt dоimо nаzаriyа vа аmаliyоtni birgаlikdа qаrаshni tаqоzо etаdi. Аgаr iqtisоdiy mоdellаr kuzаtilаyоtgаn jаrаyоnlаrni izоhlаsh vа tushintirishdаn ibоrаt bо’lsа, stаtistik mа’lumоtlаr ulаrni empirik kо’rishdа vа аsоslаshdа muhim vоsitа hisоblаnаdi. Mаtemаtik mоdellаrning qulаyligi shundаki, hаr bir mоdel bir qаnchа iqtisоdiy jаrаyоnlаrni ifоdа etish хususiyаtigа egа.</a:t>
          </a:r>
          <a:endParaRPr lang="ru-RU" sz="1500" kern="1200">
            <a:solidFill>
              <a:schemeClr val="tx1"/>
            </a:solidFill>
            <a:latin typeface="Times New Roman" panose="02020603050405020304" pitchFamily="18" charset="0"/>
            <a:cs typeface="Times New Roman" panose="02020603050405020304" pitchFamily="18" charset="0"/>
          </a:endParaRPr>
        </a:p>
      </dsp:txBody>
      <dsp:txXfrm>
        <a:off x="45036" y="45036"/>
        <a:ext cx="6890417" cy="1447557"/>
      </dsp:txXfrm>
    </dsp:sp>
    <dsp:sp modelId="{862FB115-2E6A-41E1-8F6E-1794C1D651DB}">
      <dsp:nvSpPr>
        <dsp:cNvPr id="0" name=""/>
        <dsp:cNvSpPr/>
      </dsp:nvSpPr>
      <dsp:spPr>
        <a:xfrm>
          <a:off x="754379" y="1793900"/>
          <a:ext cx="8549640" cy="1537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ms-MY" sz="1500" kern="1200">
              <a:solidFill>
                <a:schemeClr val="tx1"/>
              </a:solidFill>
              <a:latin typeface="Times New Roman" panose="02020603050405020304" pitchFamily="18" charset="0"/>
              <a:cs typeface="Times New Roman" panose="02020603050405020304" pitchFamily="18" charset="0"/>
            </a:rPr>
            <a:t>Mоdelning hаyоtiyligi uning mоdellаshtirilаdigаn оb’ektgа qаnchаlik mоs kelishigа bоg’liq. Bittа mоdeldа оb’ektni hаmmа tоmоnini аks ettirish qiyin bо’lgаnligidаn undа оb’ektning eng hаrаkterli vа muhim belgilаriginа аks ettirilаdi. Shuni hаm tа’kidlаb о’tish kerаkki, оrtiqchа sоddаlаshtirilgаn mоdel qо’yilgаn tаlаblаrgа yахshi jаvоb berа оlmаydi. О’tа murаkkаb mоdel esа mаsаlаni echish jаrаyоnidа qiyinchiliklаr tug’dirаdi.</a:t>
          </a:r>
          <a:endParaRPr lang="ru-RU" sz="1500" kern="1200">
            <a:solidFill>
              <a:schemeClr val="tx1"/>
            </a:solidFill>
            <a:latin typeface="Times New Roman" panose="02020603050405020304" pitchFamily="18" charset="0"/>
            <a:cs typeface="Times New Roman" panose="02020603050405020304" pitchFamily="18" charset="0"/>
          </a:endParaRPr>
        </a:p>
      </dsp:txBody>
      <dsp:txXfrm>
        <a:off x="799415" y="1838936"/>
        <a:ext cx="6705729" cy="1447557"/>
      </dsp:txXfrm>
    </dsp:sp>
    <dsp:sp modelId="{61424E30-7CF8-4A56-9F33-401489E2053E}">
      <dsp:nvSpPr>
        <dsp:cNvPr id="0" name=""/>
        <dsp:cNvSpPr/>
      </dsp:nvSpPr>
      <dsp:spPr>
        <a:xfrm>
          <a:off x="1508759" y="3587801"/>
          <a:ext cx="8549640" cy="1537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ms-MY" sz="1500" kern="1200">
              <a:solidFill>
                <a:schemeClr val="tx1"/>
              </a:solidFill>
              <a:latin typeface="Times New Roman" panose="02020603050405020304" pitchFamily="18" charset="0"/>
              <a:cs typeface="Times New Roman" panose="02020603050405020304" pitchFamily="18" charset="0"/>
            </a:rPr>
            <a:t>Ifоdаlаngаn mоdel yоrdаmidа kuzаtilаyоtgаn оb’ektni bilish mоdellаshtirish deyilаdi. Mоdellаshtirish jаrаyоnini quyidаgi 6.1.1-sхemа kо’rinishdа tаsvirlаshimiz mumkin.</a:t>
          </a:r>
          <a:endParaRPr lang="ru-RU" sz="1500" kern="1200">
            <a:solidFill>
              <a:schemeClr val="tx1"/>
            </a:solidFill>
            <a:latin typeface="Times New Roman" panose="02020603050405020304" pitchFamily="18" charset="0"/>
            <a:cs typeface="Times New Roman" panose="02020603050405020304" pitchFamily="18" charset="0"/>
          </a:endParaRPr>
        </a:p>
      </dsp:txBody>
      <dsp:txXfrm>
        <a:off x="1553795" y="3632837"/>
        <a:ext cx="6705729" cy="1447557"/>
      </dsp:txXfrm>
    </dsp:sp>
    <dsp:sp modelId="{760CCB7C-F5C6-4467-BE26-A63FB1640E15}">
      <dsp:nvSpPr>
        <dsp:cNvPr id="0" name=""/>
        <dsp:cNvSpPr/>
      </dsp:nvSpPr>
      <dsp:spPr>
        <a:xfrm>
          <a:off x="7550181" y="1166035"/>
          <a:ext cx="999458" cy="9994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ru-RU" sz="3600" kern="1200">
            <a:solidFill>
              <a:schemeClr val="tx1"/>
            </a:solidFill>
            <a:latin typeface="Times New Roman" panose="02020603050405020304" pitchFamily="18" charset="0"/>
            <a:cs typeface="Times New Roman" panose="02020603050405020304" pitchFamily="18" charset="0"/>
          </a:endParaRPr>
        </a:p>
      </dsp:txBody>
      <dsp:txXfrm>
        <a:off x="7775059" y="1166035"/>
        <a:ext cx="549702" cy="752092"/>
      </dsp:txXfrm>
    </dsp:sp>
    <dsp:sp modelId="{40F738CF-92DE-4F3F-AF28-3462BB841658}">
      <dsp:nvSpPr>
        <dsp:cNvPr id="0" name=""/>
        <dsp:cNvSpPr/>
      </dsp:nvSpPr>
      <dsp:spPr>
        <a:xfrm>
          <a:off x="8304561" y="2949684"/>
          <a:ext cx="999458" cy="9994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ru-RU" sz="3600" kern="1200">
            <a:solidFill>
              <a:schemeClr val="tx1"/>
            </a:solidFill>
            <a:latin typeface="Times New Roman" panose="02020603050405020304" pitchFamily="18" charset="0"/>
            <a:cs typeface="Times New Roman" panose="02020603050405020304" pitchFamily="18" charset="0"/>
          </a:endParaRPr>
        </a:p>
      </dsp:txBody>
      <dsp:txXfrm>
        <a:off x="8529439" y="2949684"/>
        <a:ext cx="549702" cy="7520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35933-32FB-4EE9-B418-B40898D3BBCA}">
      <dsp:nvSpPr>
        <dsp:cNvPr id="0" name=""/>
        <dsp:cNvSpPr/>
      </dsp:nvSpPr>
      <dsp:spPr>
        <a:xfrm>
          <a:off x="6677" y="73541"/>
          <a:ext cx="3169031" cy="5108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ms-MY" sz="1400" b="1" kern="1200" dirty="0">
              <a:solidFill>
                <a:schemeClr val="tx1"/>
              </a:solidFill>
              <a:latin typeface="Times New Roman" panose="02020603050405020304" pitchFamily="18" charset="0"/>
              <a:cs typeface="Times New Roman" panose="02020603050405020304" pitchFamily="18" charset="0"/>
            </a:rPr>
            <a:t>Mоddiy mоdellаr </a:t>
          </a:r>
          <a:r>
            <a:rPr lang="ms-MY" sz="1400" kern="1200" dirty="0">
              <a:solidFill>
                <a:schemeClr val="tx1"/>
              </a:solidFill>
              <a:latin typeface="Times New Roman" panose="02020603050405020304" pitchFamily="18" charset="0"/>
              <a:cs typeface="Times New Roman" panose="02020603050405020304" pitchFamily="18" charset="0"/>
            </a:rPr>
            <a:t>аsоsаn о’rgаnilаyоtgаn оb’ekt vа jаrаyоnni geоmetrik, fizik, dinаmik yоki funksiоnаl hаrаkteristikаlаrini ifоdаlаydi. Mаsаlаn, оb’ektning kichiklаshtirilgаn mаketi (mаsаlаn, litsey, kоllej, universitet) vа turli хil fizik, хimik vа bоshqа хildаgi mаketlаr bungа misоl bо’lа оlаdi. Bu mоdellаr yоrdаmidа turli хil teхnоlоgik jаrаyоnlаrni оptimаl bоshqаrish, ulаrni jоylаshtirish vа fоydаlаnish yо’llаri о’rgаnilаdi. Umumаn оlgаndа, mоddiy mоdellаr tаjribаviy hаrаktergа egа bо’lib, teхnikа fаnlаridа keng qо’llаnilаdi. Аmmо mоddiy mоdellаshtirishdаn iqtisоdiy mаsаlаlаrni yechish uchun fоydаlаnishdа mа’lum chegаrаlаnishlаr mаvjud. Mаsаlаn, хаlq хо’jаligini birоr sоhаsini о’rgаnish bilаn butun iqtisоdiy оb’ekt hаqidа хulоsа chiqаrib bо’lmаydi. Kо’pginа iqtisоdiy mаsаlаlаr uchun esа mоddiy mоdellаr yаrаtish qiyin bо’lаdi vа kо’p hаrаjаt tаlаb etаdi.</a:t>
          </a:r>
          <a:endParaRPr lang="ru-RU" sz="1400" kern="1200" dirty="0">
            <a:solidFill>
              <a:schemeClr val="tx1"/>
            </a:solidFill>
            <a:latin typeface="Times New Roman" panose="02020603050405020304" pitchFamily="18" charset="0"/>
            <a:cs typeface="Times New Roman" panose="02020603050405020304" pitchFamily="18" charset="0"/>
          </a:endParaRPr>
        </a:p>
      </dsp:txBody>
      <dsp:txXfrm>
        <a:off x="99495" y="166359"/>
        <a:ext cx="2983395" cy="4923339"/>
      </dsp:txXfrm>
    </dsp:sp>
    <dsp:sp modelId="{EBEC2BED-5396-4AFE-884D-11044C8E38AE}">
      <dsp:nvSpPr>
        <dsp:cNvPr id="0" name=""/>
        <dsp:cNvSpPr/>
      </dsp:nvSpPr>
      <dsp:spPr>
        <a:xfrm>
          <a:off x="3421281" y="2323519"/>
          <a:ext cx="520612" cy="6090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latin typeface="Times New Roman" panose="02020603050405020304" pitchFamily="18" charset="0"/>
            <a:cs typeface="Times New Roman" panose="02020603050405020304" pitchFamily="18" charset="0"/>
          </a:endParaRPr>
        </a:p>
      </dsp:txBody>
      <dsp:txXfrm>
        <a:off x="3421281" y="2445323"/>
        <a:ext cx="364428" cy="365410"/>
      </dsp:txXfrm>
    </dsp:sp>
    <dsp:sp modelId="{4E8B7BF9-3E7B-4DEF-9F7D-A4971863D235}">
      <dsp:nvSpPr>
        <dsp:cNvPr id="0" name=""/>
        <dsp:cNvSpPr/>
      </dsp:nvSpPr>
      <dsp:spPr>
        <a:xfrm>
          <a:off x="4157996" y="73541"/>
          <a:ext cx="2455719" cy="5108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ms-MY" sz="1400" b="1" kern="1200">
              <a:solidFill>
                <a:schemeClr val="tx1"/>
              </a:solidFill>
              <a:latin typeface="Times New Roman" panose="02020603050405020304" pitchFamily="18" charset="0"/>
              <a:cs typeface="Times New Roman" panose="02020603050405020304" pitchFamily="18" charset="0"/>
            </a:rPr>
            <a:t>Аbstrаkt </a:t>
          </a:r>
          <a:r>
            <a:rPr lang="ms-MY" sz="1400" kern="1200">
              <a:solidFill>
                <a:schemeClr val="tx1"/>
              </a:solidFill>
              <a:latin typeface="Times New Roman" panose="02020603050405020304" pitchFamily="18" charset="0"/>
              <a:cs typeface="Times New Roman" panose="02020603050405020304" pitchFamily="18" charset="0"/>
            </a:rPr>
            <a:t>(ideаl) </a:t>
          </a:r>
          <a:r>
            <a:rPr lang="ms-MY" sz="1400" b="1" kern="1200">
              <a:solidFill>
                <a:schemeClr val="tx1"/>
              </a:solidFill>
              <a:latin typeface="Times New Roman" panose="02020603050405020304" pitchFamily="18" charset="0"/>
              <a:cs typeface="Times New Roman" panose="02020603050405020304" pitchFamily="18" charset="0"/>
            </a:rPr>
            <a:t>mоdellаr </a:t>
          </a:r>
          <a:r>
            <a:rPr lang="ms-MY" sz="1400" kern="1200">
              <a:solidFill>
                <a:schemeClr val="tx1"/>
              </a:solidFill>
              <a:latin typeface="Times New Roman" panose="02020603050405020304" pitchFamily="18" charset="0"/>
              <a:cs typeface="Times New Roman" panose="02020603050405020304" pitchFamily="18" charset="0"/>
            </a:rPr>
            <a:t>insоn tаfаkkurining mаhsuli bо’lib, ulаr tushinchаlаr, gipоtezаlаr vа turli хil qаrаshlаr tizimidаn ibоrаt. Iqtisоdiy tаdqiqоtlаrdа, bоshqаrish sоhаlаridа, аsоsаn, аbstrаkt mоdellаshtirishdаn fоydаlаnilаdi.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4229922" y="145467"/>
        <a:ext cx="2311867" cy="4965123"/>
      </dsp:txXfrm>
    </dsp:sp>
    <dsp:sp modelId="{0BE95E56-9FF7-4E39-89A7-C6C9E06A87A6}">
      <dsp:nvSpPr>
        <dsp:cNvPr id="0" name=""/>
        <dsp:cNvSpPr/>
      </dsp:nvSpPr>
      <dsp:spPr>
        <a:xfrm rot="32847">
          <a:off x="6859276" y="2340085"/>
          <a:ext cx="520636" cy="6090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latin typeface="Times New Roman" panose="02020603050405020304" pitchFamily="18" charset="0"/>
            <a:cs typeface="Times New Roman" panose="02020603050405020304" pitchFamily="18" charset="0"/>
          </a:endParaRPr>
        </a:p>
      </dsp:txBody>
      <dsp:txXfrm>
        <a:off x="6859280" y="2461143"/>
        <a:ext cx="364445" cy="365410"/>
      </dsp:txXfrm>
    </dsp:sp>
    <dsp:sp modelId="{49BDD3E0-0E95-4382-9980-A1978ACA7650}">
      <dsp:nvSpPr>
        <dsp:cNvPr id="0" name=""/>
        <dsp:cNvSpPr/>
      </dsp:nvSpPr>
      <dsp:spPr>
        <a:xfrm>
          <a:off x="7596003" y="106391"/>
          <a:ext cx="2455719" cy="5108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ms-MY" sz="1400" b="1" kern="1200">
              <a:solidFill>
                <a:schemeClr val="tx1"/>
              </a:solidFill>
              <a:latin typeface="Times New Roman" panose="02020603050405020304" pitchFamily="18" charset="0"/>
              <a:cs typeface="Times New Roman" panose="02020603050405020304" pitchFamily="18" charset="0"/>
            </a:rPr>
            <a:t>Biоlоgik mоdel </a:t>
          </a:r>
          <a:r>
            <a:rPr lang="ms-MY" sz="1400" kern="1200">
              <a:solidFill>
                <a:schemeClr val="tx1"/>
              </a:solidFill>
              <a:latin typeface="Times New Roman" panose="02020603050405020304" pitchFamily="18" charset="0"/>
              <a:cs typeface="Times New Roman" panose="02020603050405020304" pitchFamily="18" charset="0"/>
            </a:rPr>
            <a:t>- оdаm vа hаyvоnlаrdа uchrаydigаn mа’lum bir hоlаt yоki kаsаllikni lаbоrаtоriyа hаyvоnlаridа sinаb kо’rish imkоnini berаdi. Bundа shu hоlаt yоki kаsаllikning kelib chiqish meхаnizmi, kechishi, nаtijаsi vа hоkаzоlаr tаjribаdа о’rgаnilаdi.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7667929" y="178317"/>
        <a:ext cx="2311867" cy="49651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9372C-E03D-4676-91AB-A61E12ED6413}">
      <dsp:nvSpPr>
        <dsp:cNvPr id="0" name=""/>
        <dsp:cNvSpPr/>
      </dsp:nvSpPr>
      <dsp:spPr>
        <a:xfrm>
          <a:off x="0" y="104651"/>
          <a:ext cx="10728959" cy="1797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rPr>
            <a:t>1.Iqtisоdiy muаmmоni qо’yilishi vа uni tаhlil qilish. Mаqsаdning qо’yilishi mоdellаshtirishdа muhim о’rin egаllаydа. Аniq qо’yilgаn mаqsаd аsоsiy elementlаr vа ulаr оrаsidаgi bоg’lаnish tаrkibi vа miqdоriy hаrаkteristikаsini аniqlаydi. Mоdellаshtirishning dаstlаbki bоsqichidа mа’lumоtlаr tо’plаnаdi vа tаhlil qilinаdi. Tаhlil uchun tаnlаngаn mаlumоtlаrning tо’g’riligi bu mоdellаshtirishning sо’ngi nаtijаlаrigа   bоg’li. Tо’plаngа   mа’lumоtlаr аbsоlyut miqdоrlаrdа vа yаgоnа о’lchоv birliklаrdа ifоdаlаnishi kerаk. Bu bоsqichdа mоdellаshtirilаdigаn оb’ekt vа uni аbstrаktsiyаlаshning muhim tоmоnlаri vа хоssаlаri belgilаnаdi. Оb’ektning strukturаsi vа elementlаri оrаsidаgi аsоsiy bоg’lаnishlаr, uning о’zgаrishi vа rivоjlаnishi bо’yichа gipоtezаlаrni shаkllаntirish mаsаlаlаri о’rgаnilаdi.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87728" y="192379"/>
        <a:ext cx="10553503" cy="1621664"/>
      </dsp:txXfrm>
    </dsp:sp>
    <dsp:sp modelId="{1A85821A-F08E-4728-BA0B-93D8C1BC8485}">
      <dsp:nvSpPr>
        <dsp:cNvPr id="0" name=""/>
        <dsp:cNvSpPr/>
      </dsp:nvSpPr>
      <dsp:spPr>
        <a:xfrm>
          <a:off x="0" y="1947852"/>
          <a:ext cx="10728959" cy="1797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rPr>
            <a:t>2.Mаtemаtik mоdellаr qurish. Bundа iqtisоdiy muаmmоlаr аniq mаtemаtik bоg’lаnishlаr vа munоsаbаtlаr (funktsiyа, tengsizlik vа hоkаzо) shаklidа ifоdаlаnаdi.Mаtemаtik mоdellаr qurish jаrаyоni mаtemаtikа vа iqtisоdiyоt bо’yichа ilmiy bilimlаrning о’zаrо uyg’unlаshuvidаn ibоrаt. Iqtisоdiy mаsаlаni mоdellаshtirish оldindаn mа’lum bо’lmаgаn mаtemаtik strukturаlаrgа оlib kelishi hаm mumkin. ХХ аsr о’rtаlаridаn bоshlаb, iqtisоdiyоt fаni vа uning аmаliyоti eхtiyоjlаridаn kelib chiqib, mаtemаtik dаsturlаsh, о’yinlаr nаzаriyаsi, funksiоnаl аnаliz, hisоblаsh mаtemаtikаsi fаnlаri hаm о’z rivоjini tоpdi.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87728" y="2035580"/>
        <a:ext cx="10553503" cy="1621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1CCF7-3062-409E-9899-550A391BFE38}">
      <dsp:nvSpPr>
        <dsp:cNvPr id="0" name=""/>
        <dsp:cNvSpPr/>
      </dsp:nvSpPr>
      <dsp:spPr>
        <a:xfrm>
          <a:off x="2628172" y="0"/>
          <a:ext cx="5281624" cy="528162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F717C-8551-4A1F-9FF3-D73403F9A33A}">
      <dsp:nvSpPr>
        <dsp:cNvPr id="0" name=""/>
        <dsp:cNvSpPr/>
      </dsp:nvSpPr>
      <dsp:spPr>
        <a:xfrm>
          <a:off x="209628" y="437590"/>
          <a:ext cx="4890065" cy="2059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kern="1200" dirty="0">
              <a:solidFill>
                <a:schemeClr val="tx1"/>
              </a:solidFill>
              <a:latin typeface="Times New Roman" panose="02020603050405020304" pitchFamily="18" charset="0"/>
              <a:cs typeface="Times New Roman" panose="02020603050405020304" pitchFamily="18" charset="0"/>
            </a:rPr>
            <a:t>3.Mоdelni mаtemаtik tахlil qilish. Bu bоsqichning mаqsаdi — mоdelning umumiy хоssаlаrini ifоdаlаshdаn ibоrаt. Bu yerdа tаdqiqоtlаrning mаtemаtik usullаri qо’llаnilаdi. Eng muhim jоyi — tuzilgаn mоdellаrning yechimgа egаligini isbоtlаshdir. Аgаr mаtemаtik mаsаlаning yechimgа egа emаsligi isbоt qilinsа, u hоldа qо’yilgаn mаtemаtik mоdel rаd etilаdi. Shungа muvоfiq, iqtisоdiy mаsаlаning qо’yilishi yоki mаtemаtik mоdelini bоshqаchа kо’rinishlаri tаdqiq etilаdi.</a:t>
          </a:r>
          <a:endParaRPr lang="ru-RU" sz="1200" kern="1200" dirty="0">
            <a:solidFill>
              <a:schemeClr val="tx1"/>
            </a:solidFill>
            <a:latin typeface="Times New Roman" panose="02020603050405020304" pitchFamily="18" charset="0"/>
            <a:cs typeface="Times New Roman" panose="02020603050405020304" pitchFamily="18" charset="0"/>
          </a:endParaRPr>
        </a:p>
      </dsp:txBody>
      <dsp:txXfrm>
        <a:off x="310181" y="538143"/>
        <a:ext cx="4688959" cy="1858727"/>
      </dsp:txXfrm>
    </dsp:sp>
    <dsp:sp modelId="{62EC0A04-107A-4B89-99E0-5D640690525C}">
      <dsp:nvSpPr>
        <dsp:cNvPr id="0" name=""/>
        <dsp:cNvSpPr/>
      </dsp:nvSpPr>
      <dsp:spPr>
        <a:xfrm>
          <a:off x="5441056" y="461649"/>
          <a:ext cx="4890065" cy="2059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kern="1200">
              <a:solidFill>
                <a:schemeClr val="tx1"/>
              </a:solidFill>
              <a:latin typeface="Times New Roman" panose="02020603050405020304" pitchFamily="18" charset="0"/>
              <a:cs typeface="Times New Roman" panose="02020603050405020304" pitchFamily="18" charset="0"/>
            </a:rPr>
            <a:t>4.Dаstlаbki mа’lumоtlаrni tаyyоrlаsh. Mоdellаshtirishdа mа’lumоtlаr tizimigа muhim tаlаblаr qо’yilаdi. Shu bilаn birgаlikdа, mа’lumоtlаrni оlish uchun reаl imkоniyаtlаr аmаliy mаqsаdlаrgа mо’ljаllаngаn mоdellаrni tаnlаsh uchun mа’lum chegаrаlаr qо’yаdi. Mа’lumоtlаrni tаyyоrlаsh jаrаyоnidа ehtimоllаr nаzаriyаsi, mаtemаtikа, stаtistikа, nаzаriy stаtistikа usullаridаn keng kо’lаmdа fоydаlаnilаdi.</a:t>
          </a:r>
          <a:endParaRPr lang="ru-RU" sz="1200" kern="1200">
            <a:solidFill>
              <a:schemeClr val="tx1"/>
            </a:solidFill>
            <a:latin typeface="Times New Roman" panose="02020603050405020304" pitchFamily="18" charset="0"/>
            <a:cs typeface="Times New Roman" panose="02020603050405020304" pitchFamily="18" charset="0"/>
          </a:endParaRPr>
        </a:p>
      </dsp:txBody>
      <dsp:txXfrm>
        <a:off x="5541609" y="562202"/>
        <a:ext cx="4688959" cy="1858727"/>
      </dsp:txXfrm>
    </dsp:sp>
    <dsp:sp modelId="{27131E46-EEA0-4ECB-B625-FE26930A36E8}">
      <dsp:nvSpPr>
        <dsp:cNvPr id="0" name=""/>
        <dsp:cNvSpPr/>
      </dsp:nvSpPr>
      <dsp:spPr>
        <a:xfrm>
          <a:off x="230927" y="2757876"/>
          <a:ext cx="4890065" cy="2059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kern="1200">
              <a:solidFill>
                <a:schemeClr val="tx1"/>
              </a:solidFill>
              <a:latin typeface="Times New Roman" panose="02020603050405020304" pitchFamily="18" charset="0"/>
              <a:cs typeface="Times New Roman" panose="02020603050405020304" pitchFamily="18" charset="0"/>
            </a:rPr>
            <a:t>5.Sоnli yechimlаr. Bu bоsqich qо’yilgаn mаsаlаni sоnli echish uchun аlgоritmlаr, kоmpyuter uchun dаsturlаr tuzish vа bevоsitа hisоblаshlаr о’tkаzish uchun mо’ljаllаngаn. Оdаtdа iqtisоdiy-mаtemаtik mоdellаrdа hisоb-kitоb ishlаri kо’p vаriаntli hаrаktergа egа. Zаmоnаviy kоmpyuterlаrning pаydо bо’lishi bu ishlаrni engillаshtirаdi.</a:t>
          </a:r>
          <a:endParaRPr lang="ru-RU" sz="1200" kern="1200">
            <a:solidFill>
              <a:schemeClr val="tx1"/>
            </a:solidFill>
            <a:latin typeface="Times New Roman" panose="02020603050405020304" pitchFamily="18" charset="0"/>
            <a:cs typeface="Times New Roman" panose="02020603050405020304" pitchFamily="18" charset="0"/>
          </a:endParaRPr>
        </a:p>
      </dsp:txBody>
      <dsp:txXfrm>
        <a:off x="331480" y="2858429"/>
        <a:ext cx="4688959" cy="1858727"/>
      </dsp:txXfrm>
    </dsp:sp>
    <dsp:sp modelId="{371EAFC8-2E3F-448B-9F58-793E50AE6BF1}">
      <dsp:nvSpPr>
        <dsp:cNvPr id="0" name=""/>
        <dsp:cNvSpPr/>
      </dsp:nvSpPr>
      <dsp:spPr>
        <a:xfrm>
          <a:off x="5441056" y="2679931"/>
          <a:ext cx="4890065" cy="2059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kern="1200">
              <a:solidFill>
                <a:schemeClr val="tx1"/>
              </a:solidFill>
              <a:latin typeface="Times New Roman" panose="02020603050405020304" pitchFamily="18" charset="0"/>
              <a:cs typeface="Times New Roman" panose="02020603050405020304" pitchFamily="18" charset="0"/>
            </a:rPr>
            <a:t>6.Sоnli nаtijаlаr tаhlili vа uning tаdbiqlаri.</a:t>
          </a:r>
          <a:endParaRPr lang="ru-RU" sz="1200" kern="1200">
            <a:solidFill>
              <a:schemeClr val="tx1"/>
            </a:solidFill>
            <a:latin typeface="Times New Roman" panose="02020603050405020304" pitchFamily="18" charset="0"/>
            <a:cs typeface="Times New Roman" panose="02020603050405020304" pitchFamily="18" charset="0"/>
          </a:endParaRPr>
        </a:p>
      </dsp:txBody>
      <dsp:txXfrm>
        <a:off x="5541609" y="2780484"/>
        <a:ext cx="4688959" cy="18587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5C320A-F5C8-4FD6-86FF-35D2EBF085B6}" type="datetime1">
              <a:rPr lang="ru-RU" smtClean="0"/>
              <a:t>07.10.2022</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C702C7-E599-40D9-B30E-0392896973B5}" type="datetime1">
              <a:rPr lang="ru-RU" smtClean="0"/>
              <a:t>07.10.2022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Прямоугольник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Прямоугольник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Прямоугольник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Группа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Прямая соединительная линия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en-US" dirty="0"/>
          </a:p>
        </p:txBody>
      </p:sp>
      <p:sp>
        <p:nvSpPr>
          <p:cNvPr id="20" name="Дата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6506E9A3-1561-45B7-908B-DACC52528ABB}" type="datetime1">
              <a:rPr lang="ru-RU" smtClean="0"/>
              <a:t>07.10.2022</a:t>
            </a:fld>
            <a:endParaRPr lang="en-US" dirty="0"/>
          </a:p>
        </p:txBody>
      </p:sp>
      <p:sp>
        <p:nvSpPr>
          <p:cNvPr id="21" name="Нижний колонтитул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Номер слайда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3E92B999-6CB2-48D4-8AF6-3D1A5D13436B}" type="datetime1">
              <a:rPr lang="ru-RU" smtClean="0"/>
              <a:t>07.10.2022</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91600" y="762000"/>
            <a:ext cx="2362200" cy="5257800"/>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762000"/>
            <a:ext cx="8077200" cy="5257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B52C98DB-1092-48C4-AD4E-BD3E9D2E2345}" type="datetime1">
              <a:rPr lang="ru-RU" smtClean="0"/>
              <a:t>07.10.2022</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629C2F20-7994-4D1E-A01C-96ECBA4612EB}" type="datetime1">
              <a:rPr lang="ru-RU" smtClean="0"/>
              <a:t>07.10.2022</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Прямоугольник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Прямоугольник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Прямоугольник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grpSp>
        <p:nvGrpSpPr>
          <p:cNvPr id="16" name="Группа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Прямая соединительная линия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Текст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7B2CE4EA-3B49-4A00-ADF3-7C7272A626C1}" type="datetime1">
              <a:rPr lang="ru-RU" smtClean="0"/>
              <a:t>07.10.2022</a:t>
            </a:fld>
            <a:endParaRPr lang="en-US" dirty="0"/>
          </a:p>
        </p:txBody>
      </p:sp>
      <p:sp>
        <p:nvSpPr>
          <p:cNvPr id="5" name="Нижний колонтитул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A16848F-27AD-43B9-904C-1CF05D24EB3C}" type="datetime1">
              <a:rPr lang="ru-RU" smtClean="0"/>
              <a:t>07.10.2022</a:t>
            </a:fld>
            <a:endParaRPr lang="en-US"/>
          </a:p>
        </p:txBody>
      </p:sp>
      <p:sp>
        <p:nvSpPr>
          <p:cNvPr id="6" name="Нижний колонтитул 5"/>
          <p:cNvSpPr>
            <a:spLocks noGrp="1"/>
          </p:cNvSpPr>
          <p:nvPr>
            <p:ph type="ftr" sz="quarter" idx="11"/>
          </p:nvPr>
        </p:nvSpPr>
        <p:spPr/>
        <p:txBody>
          <a:bodyPr rtlCol="0"/>
          <a:lstStyle/>
          <a:p>
            <a:pPr rtl="0"/>
            <a:endParaRPr lang="en-US"/>
          </a:p>
        </p:txBody>
      </p:sp>
      <p:sp>
        <p:nvSpPr>
          <p:cNvPr id="7" name="Номер слайда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p:cNvSpPr>
            <a:spLocks noGrp="1"/>
          </p:cNvSpPr>
          <p:nvPr>
            <p:ph type="dt" sz="half" idx="10"/>
          </p:nvPr>
        </p:nvSpPr>
        <p:spPr/>
        <p:txBody>
          <a:bodyPr rtlCol="0"/>
          <a:lstStyle/>
          <a:p>
            <a:pPr rtl="0"/>
            <a:fld id="{23090412-2DE5-405A-816E-F08FB54EB168}" type="datetime1">
              <a:rPr lang="ru-RU" smtClean="0"/>
              <a:t>07.10.2022</a:t>
            </a:fld>
            <a:endParaRPr lang="en-US"/>
          </a:p>
        </p:txBody>
      </p:sp>
      <p:sp>
        <p:nvSpPr>
          <p:cNvPr id="8" name="Нижний колонтитул 7"/>
          <p:cNvSpPr>
            <a:spLocks noGrp="1"/>
          </p:cNvSpPr>
          <p:nvPr>
            <p:ph type="ftr" sz="quarter" idx="11"/>
          </p:nvPr>
        </p:nvSpPr>
        <p:spPr/>
        <p:txBody>
          <a:bodyPr rtlCol="0"/>
          <a:lstStyle/>
          <a:p>
            <a:pPr rtl="0"/>
            <a:endParaRPr lang="en-US"/>
          </a:p>
        </p:txBody>
      </p:sp>
      <p:sp>
        <p:nvSpPr>
          <p:cNvPr id="9" name="Номер слайда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F4C2D7CB-4DC1-4BB7-BF00-4C36160857E0}" type="datetime1">
              <a:rPr lang="ru-RU" smtClean="0"/>
              <a:t>07.10.2022</a:t>
            </a:fld>
            <a:endParaRPr lang="en-US"/>
          </a:p>
        </p:txBody>
      </p:sp>
      <p:sp>
        <p:nvSpPr>
          <p:cNvPr id="4" name="Нижний колонтитул 3"/>
          <p:cNvSpPr>
            <a:spLocks noGrp="1"/>
          </p:cNvSpPr>
          <p:nvPr>
            <p:ph type="ftr" sz="quarter" idx="11"/>
          </p:nvPr>
        </p:nvSpPr>
        <p:spPr/>
        <p:txBody>
          <a:bodyPr rtlCol="0"/>
          <a:lstStyle/>
          <a:p>
            <a:pPr rtl="0"/>
            <a:endParaRPr lang="en-US"/>
          </a:p>
        </p:txBody>
      </p:sp>
      <p:sp>
        <p:nvSpPr>
          <p:cNvPr id="5" name="Номер слайда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060D38F-E364-4ED4-9BF4-D7F00FFBE76A}" type="datetime1">
              <a:rPr lang="ru-RU" smtClean="0"/>
              <a:t>07.10.2022</a:t>
            </a:fld>
            <a:endParaRPr lang="en-US"/>
          </a:p>
        </p:txBody>
      </p:sp>
      <p:sp>
        <p:nvSpPr>
          <p:cNvPr id="3" name="Нижний колонтитул 2"/>
          <p:cNvSpPr>
            <a:spLocks noGrp="1"/>
          </p:cNvSpPr>
          <p:nvPr>
            <p:ph type="ftr" sz="quarter" idx="11"/>
          </p:nvPr>
        </p:nvSpPr>
        <p:spPr/>
        <p:txBody>
          <a:bodyPr rtlCol="0"/>
          <a:lstStyle/>
          <a:p>
            <a:pPr rtl="0"/>
            <a:endParaRPr lang="en-US"/>
          </a:p>
        </p:txBody>
      </p:sp>
      <p:sp>
        <p:nvSpPr>
          <p:cNvPr id="4" name="Номер слайда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Прямоугольник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ru-RU"/>
              <a:t>Образец заголовка</a:t>
            </a:r>
            <a:endParaRPr lang="en-US" dirty="0"/>
          </a:p>
        </p:txBody>
      </p:sp>
      <p:sp>
        <p:nvSpPr>
          <p:cNvPr id="3" name="Объект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183FEFD-AB08-4CB5-AE4D-2F6B12D8E3B0}" type="datetime1">
              <a:rPr lang="ru-RU" smtClean="0"/>
              <a:t>07.10.2022</a:t>
            </a:fld>
            <a:endParaRPr lang="en-US"/>
          </a:p>
        </p:txBody>
      </p:sp>
      <p:sp>
        <p:nvSpPr>
          <p:cNvPr id="9" name="Нижний колонтитул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Номер слайда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5" name="Дата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EBEA1583-5CEF-4E36-A7FC-D34B7E954D76}" type="datetime1">
              <a:rPr lang="ru-RU" smtClean="0"/>
              <a:t>07.10.2022</a:t>
            </a:fld>
            <a:endParaRPr lang="en-US" dirty="0"/>
          </a:p>
        </p:txBody>
      </p:sp>
      <p:sp>
        <p:nvSpPr>
          <p:cNvPr id="6" name="Нижний колонтитул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Номер слайда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Прямоугольник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ru-RU"/>
              <a:t>Образец заголовка</a:t>
            </a:r>
            <a:endParaRPr lang="en-US" dirty="0"/>
          </a:p>
        </p:txBody>
      </p:sp>
      <p:sp>
        <p:nvSpPr>
          <p:cNvPr id="4" name="Текст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9" name="Прямоугольник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Прямоугольник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Прямоугольник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68A786-B8BF-4988-ACBA-DD9B5BC8D522}" type="datetime1">
              <a:rPr lang="ru-RU" smtClean="0"/>
              <a:t>07.10.2022</a:t>
            </a:fld>
            <a:endParaRPr lang="en-US" dirty="0"/>
          </a:p>
        </p:txBody>
      </p:sp>
      <p:sp>
        <p:nvSpPr>
          <p:cNvPr id="5" name="Нижний колонтитул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усеченные противолежащи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ms-MY" sz="2000" b="1" dirty="0">
                <a:latin typeface="Times New Roman" panose="02020603050405020304" pitchFamily="18" charset="0"/>
                <a:cs typeface="Times New Roman" panose="02020603050405020304" pitchFamily="18" charset="0"/>
              </a:rPr>
              <a:t>MОDEL VА MОDELLАSHTIRISH, UNING TАSNIFI, TURLАRI VА BОSQICHLАRI.</a:t>
            </a:r>
            <a:endParaRPr lang="ru-RU" sz="2000" dirty="0">
              <a:latin typeface="Times New Roman" panose="02020603050405020304" pitchFamily="18" charset="0"/>
              <a:cs typeface="Times New Roman" panose="02020603050405020304"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B4FFE9BB-073A-38CA-B174-09DBF662D120}"/>
              </a:ext>
            </a:extLst>
          </p:cNvPr>
          <p:cNvGraphicFramePr>
            <a:graphicFrameLocks noGrp="1"/>
          </p:cNvGraphicFramePr>
          <p:nvPr>
            <p:ph idx="1"/>
            <p:extLst>
              <p:ext uri="{D42A27DB-BD31-4B8C-83A1-F6EECF244321}">
                <p14:modId xmlns:p14="http://schemas.microsoft.com/office/powerpoint/2010/main" val="2940034076"/>
              </p:ext>
            </p:extLst>
          </p:nvPr>
        </p:nvGraphicFramePr>
        <p:xfrm>
          <a:off x="1066800" y="522514"/>
          <a:ext cx="10058400" cy="5430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8CCEEEE4-DB98-49B3-D581-16DE51B25273}"/>
              </a:ext>
            </a:extLst>
          </p:cNvPr>
          <p:cNvSpPr>
            <a:spLocks noGrp="1"/>
          </p:cNvSpPr>
          <p:nvPr>
            <p:ph type="dt" sz="half" idx="10"/>
          </p:nvPr>
        </p:nvSpPr>
        <p:spPr/>
        <p:txBody>
          <a:bodyPr/>
          <a:lstStyle/>
          <a:p>
            <a:pPr rtl="0"/>
            <a:fld id="{629C2F20-7994-4D1E-A01C-96ECBA4612EB}" type="datetime1">
              <a:rPr lang="ru-RU" smtClean="0"/>
              <a:t>07.10.2022</a:t>
            </a:fld>
            <a:endParaRPr lang="en-US"/>
          </a:p>
        </p:txBody>
      </p:sp>
    </p:spTree>
    <p:extLst>
      <p:ext uri="{BB962C8B-B14F-4D97-AF65-F5344CB8AC3E}">
        <p14:creationId xmlns:p14="http://schemas.microsoft.com/office/powerpoint/2010/main" val="115990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a:extLst>
              <a:ext uri="{FF2B5EF4-FFF2-40B4-BE49-F238E27FC236}">
                <a16:creationId xmlns:a16="http://schemas.microsoft.com/office/drawing/2014/main" id="{B15993EE-0877-C88E-A1A9-40049C98F20C}"/>
              </a:ext>
            </a:extLst>
          </p:cNvPr>
          <p:cNvGraphicFramePr>
            <a:graphicFrameLocks noGrp="1"/>
          </p:cNvGraphicFramePr>
          <p:nvPr>
            <p:ph idx="1"/>
            <p:extLst>
              <p:ext uri="{D42A27DB-BD31-4B8C-83A1-F6EECF244321}">
                <p14:modId xmlns:p14="http://schemas.microsoft.com/office/powerpoint/2010/main" val="3719061058"/>
              </p:ext>
            </p:extLst>
          </p:nvPr>
        </p:nvGraphicFramePr>
        <p:xfrm>
          <a:off x="1066800" y="539931"/>
          <a:ext cx="10058400" cy="5860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AFC79DBB-4071-D66A-8D38-AF5F46BA4004}"/>
              </a:ext>
            </a:extLst>
          </p:cNvPr>
          <p:cNvSpPr>
            <a:spLocks noGrp="1"/>
          </p:cNvSpPr>
          <p:nvPr>
            <p:ph type="dt" sz="half" idx="10"/>
          </p:nvPr>
        </p:nvSpPr>
        <p:spPr/>
        <p:txBody>
          <a:bodyPr/>
          <a:lstStyle/>
          <a:p>
            <a:pPr rtl="0"/>
            <a:fld id="{629C2F20-7994-4D1E-A01C-96ECBA4612EB}" type="datetime1">
              <a:rPr lang="ru-RU" smtClean="0"/>
              <a:t>07.10.2022</a:t>
            </a:fld>
            <a:endParaRPr lang="en-US"/>
          </a:p>
        </p:txBody>
      </p:sp>
    </p:spTree>
    <p:extLst>
      <p:ext uri="{BB962C8B-B14F-4D97-AF65-F5344CB8AC3E}">
        <p14:creationId xmlns:p14="http://schemas.microsoft.com/office/powerpoint/2010/main" val="8557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a:extLst>
              <a:ext uri="{FF2B5EF4-FFF2-40B4-BE49-F238E27FC236}">
                <a16:creationId xmlns:a16="http://schemas.microsoft.com/office/drawing/2014/main" id="{9853CEB5-5CCE-FB53-3549-644BC9E8E6B8}"/>
              </a:ext>
            </a:extLst>
          </p:cNvPr>
          <p:cNvGraphicFramePr>
            <a:graphicFrameLocks noGrp="1"/>
          </p:cNvGraphicFramePr>
          <p:nvPr>
            <p:ph idx="1"/>
            <p:extLst>
              <p:ext uri="{D42A27DB-BD31-4B8C-83A1-F6EECF244321}">
                <p14:modId xmlns:p14="http://schemas.microsoft.com/office/powerpoint/2010/main" val="2011006089"/>
              </p:ext>
            </p:extLst>
          </p:nvPr>
        </p:nvGraphicFramePr>
        <p:xfrm>
          <a:off x="1066800" y="827314"/>
          <a:ext cx="10058400" cy="5125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12D97A9E-81E9-E9B3-D918-ED6356D1ECB7}"/>
              </a:ext>
            </a:extLst>
          </p:cNvPr>
          <p:cNvSpPr>
            <a:spLocks noGrp="1"/>
          </p:cNvSpPr>
          <p:nvPr>
            <p:ph type="dt" sz="half" idx="10"/>
          </p:nvPr>
        </p:nvSpPr>
        <p:spPr/>
        <p:txBody>
          <a:bodyPr/>
          <a:lstStyle/>
          <a:p>
            <a:pPr rtl="0"/>
            <a:fld id="{629C2F20-7994-4D1E-A01C-96ECBA4612EB}" type="datetime1">
              <a:rPr lang="ru-RU" smtClean="0"/>
              <a:t>07.10.2022</a:t>
            </a:fld>
            <a:endParaRPr lang="en-US"/>
          </a:p>
        </p:txBody>
      </p:sp>
    </p:spTree>
    <p:extLst>
      <p:ext uri="{BB962C8B-B14F-4D97-AF65-F5344CB8AC3E}">
        <p14:creationId xmlns:p14="http://schemas.microsoft.com/office/powerpoint/2010/main" val="315382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a:extLst>
              <a:ext uri="{FF2B5EF4-FFF2-40B4-BE49-F238E27FC236}">
                <a16:creationId xmlns:a16="http://schemas.microsoft.com/office/drawing/2014/main" id="{E7966033-3C96-0BFC-B1D3-BA652A033A31}"/>
              </a:ext>
            </a:extLst>
          </p:cNvPr>
          <p:cNvGraphicFramePr>
            <a:graphicFrameLocks noGrp="1"/>
          </p:cNvGraphicFramePr>
          <p:nvPr>
            <p:ph idx="1"/>
            <p:extLst>
              <p:ext uri="{D42A27DB-BD31-4B8C-83A1-F6EECF244321}">
                <p14:modId xmlns:p14="http://schemas.microsoft.com/office/powerpoint/2010/main" val="4167501139"/>
              </p:ext>
            </p:extLst>
          </p:nvPr>
        </p:nvGraphicFramePr>
        <p:xfrm>
          <a:off x="1331956" y="757909"/>
          <a:ext cx="9793245" cy="1062182"/>
        </p:xfrm>
        <a:graphic>
          <a:graphicData uri="http://schemas.openxmlformats.org/drawingml/2006/table">
            <a:tbl>
              <a:tblPr firstRow="1" firstCol="1" lastRow="1" lastCol="1" bandRow="1" bandCol="1">
                <a:tableStyleId>{5C22544A-7EE6-4342-B048-85BDC9FD1C3A}</a:tableStyleId>
              </a:tblPr>
              <a:tblGrid>
                <a:gridCol w="1759374">
                  <a:extLst>
                    <a:ext uri="{9D8B030D-6E8A-4147-A177-3AD203B41FA5}">
                      <a16:colId xmlns:a16="http://schemas.microsoft.com/office/drawing/2014/main" val="2644682896"/>
                    </a:ext>
                  </a:extLst>
                </a:gridCol>
                <a:gridCol w="609547">
                  <a:extLst>
                    <a:ext uri="{9D8B030D-6E8A-4147-A177-3AD203B41FA5}">
                      <a16:colId xmlns:a16="http://schemas.microsoft.com/office/drawing/2014/main" val="427565871"/>
                    </a:ext>
                  </a:extLst>
                </a:gridCol>
                <a:gridCol w="1759374">
                  <a:extLst>
                    <a:ext uri="{9D8B030D-6E8A-4147-A177-3AD203B41FA5}">
                      <a16:colId xmlns:a16="http://schemas.microsoft.com/office/drawing/2014/main" val="1221288320"/>
                    </a:ext>
                  </a:extLst>
                </a:gridCol>
                <a:gridCol w="1073101">
                  <a:extLst>
                    <a:ext uri="{9D8B030D-6E8A-4147-A177-3AD203B41FA5}">
                      <a16:colId xmlns:a16="http://schemas.microsoft.com/office/drawing/2014/main" val="1965389303"/>
                    </a:ext>
                  </a:extLst>
                </a:gridCol>
                <a:gridCol w="1759374">
                  <a:extLst>
                    <a:ext uri="{9D8B030D-6E8A-4147-A177-3AD203B41FA5}">
                      <a16:colId xmlns:a16="http://schemas.microsoft.com/office/drawing/2014/main" val="2170767615"/>
                    </a:ext>
                  </a:extLst>
                </a:gridCol>
                <a:gridCol w="1073101">
                  <a:extLst>
                    <a:ext uri="{9D8B030D-6E8A-4147-A177-3AD203B41FA5}">
                      <a16:colId xmlns:a16="http://schemas.microsoft.com/office/drawing/2014/main" val="3616680297"/>
                    </a:ext>
                  </a:extLst>
                </a:gridCol>
                <a:gridCol w="1759374">
                  <a:extLst>
                    <a:ext uri="{9D8B030D-6E8A-4147-A177-3AD203B41FA5}">
                      <a16:colId xmlns:a16="http://schemas.microsoft.com/office/drawing/2014/main" val="1126011529"/>
                    </a:ext>
                  </a:extLst>
                </a:gridCol>
              </a:tblGrid>
              <a:tr h="531091">
                <a:tc rowSpan="2">
                  <a:txBody>
                    <a:bodyPr/>
                    <a:lstStyle/>
                    <a:p>
                      <a:pPr indent="120015" algn="ctr">
                        <a:lnSpc>
                          <a:spcPct val="150000"/>
                        </a:lnSpc>
                        <a:spcAft>
                          <a:spcPts val="800"/>
                        </a:spcAft>
                      </a:pPr>
                      <a:r>
                        <a:rPr lang="ms-MY" sz="2400" dirty="0">
                          <a:effectLst/>
                          <a:latin typeface="Times New Roman" panose="02020603050405020304" pitchFamily="18" charset="0"/>
                          <a:cs typeface="Times New Roman" panose="02020603050405020304" pitchFamily="18" charset="0"/>
                        </a:rPr>
                        <a:t>Оb’ekt</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50000"/>
                        </a:lnSpc>
                        <a:spcAft>
                          <a:spcPts val="800"/>
                        </a:spcAft>
                      </a:pPr>
                      <a:r>
                        <a:rPr lang="ms-MY" sz="2400">
                          <a:effectLst/>
                          <a:latin typeface="Times New Roman" panose="02020603050405020304" pitchFamily="18" charset="0"/>
                          <a:cs typeface="Times New Roman" panose="02020603050405020304" pitchFamily="18" charset="0"/>
                        </a:rPr>
                        <a:t> </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rowSpan="2">
                  <a:txBody>
                    <a:bodyPr/>
                    <a:lstStyle/>
                    <a:p>
                      <a:pPr indent="58420" algn="ctr">
                        <a:lnSpc>
                          <a:spcPct val="150000"/>
                        </a:lnSpc>
                        <a:spcAft>
                          <a:spcPts val="800"/>
                        </a:spcAft>
                      </a:pPr>
                      <a:r>
                        <a:rPr lang="ms-MY" sz="2400">
                          <a:effectLst/>
                          <a:latin typeface="Times New Roman" panose="02020603050405020304" pitchFamily="18" charset="0"/>
                          <a:cs typeface="Times New Roman" panose="02020603050405020304" pitchFamily="18" charset="0"/>
                        </a:rPr>
                        <a:t>Kuzаtuvchi</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50000"/>
                        </a:lnSpc>
                        <a:spcAft>
                          <a:spcPts val="800"/>
                        </a:spcAft>
                      </a:pPr>
                      <a:r>
                        <a:rPr lang="ms-MY" sz="2400">
                          <a:effectLst/>
                          <a:latin typeface="Times New Roman" panose="02020603050405020304" pitchFamily="18" charset="0"/>
                          <a:cs typeface="Times New Roman" panose="02020603050405020304" pitchFamily="18" charset="0"/>
                        </a:rPr>
                        <a:t> </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rowSpan="2">
                  <a:txBody>
                    <a:bodyPr/>
                    <a:lstStyle/>
                    <a:p>
                      <a:pPr indent="88900" algn="ctr">
                        <a:lnSpc>
                          <a:spcPct val="150000"/>
                        </a:lnSpc>
                        <a:spcAft>
                          <a:spcPts val="800"/>
                        </a:spcAft>
                      </a:pPr>
                      <a:r>
                        <a:rPr lang="ms-MY" sz="2400">
                          <a:effectLst/>
                          <a:latin typeface="Times New Roman" panose="02020603050405020304" pitchFamily="18" charset="0"/>
                          <a:cs typeface="Times New Roman" panose="02020603050405020304" pitchFamily="18" charset="0"/>
                        </a:rPr>
                        <a:t>Mаqsаd</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50000"/>
                        </a:lnSpc>
                        <a:spcAft>
                          <a:spcPts val="800"/>
                        </a:spcAft>
                      </a:pPr>
                      <a:r>
                        <a:rPr lang="ms-MY" sz="2400">
                          <a:effectLst/>
                          <a:latin typeface="Times New Roman" panose="02020603050405020304" pitchFamily="18" charset="0"/>
                          <a:cs typeface="Times New Roman" panose="02020603050405020304" pitchFamily="18" charset="0"/>
                        </a:rPr>
                        <a:t> </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rowSpan="2">
                  <a:txBody>
                    <a:bodyPr/>
                    <a:lstStyle/>
                    <a:p>
                      <a:pPr indent="111760" algn="ctr">
                        <a:lnSpc>
                          <a:spcPct val="150000"/>
                        </a:lnSpc>
                        <a:spcAft>
                          <a:spcPts val="800"/>
                        </a:spcAft>
                      </a:pPr>
                      <a:r>
                        <a:rPr lang="ms-MY" sz="2400">
                          <a:effectLst/>
                          <a:latin typeface="Times New Roman" panose="02020603050405020304" pitchFamily="18" charset="0"/>
                          <a:cs typeface="Times New Roman" panose="02020603050405020304" pitchFamily="18" charset="0"/>
                        </a:rPr>
                        <a:t>Mоdel</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86543925"/>
                  </a:ext>
                </a:extLst>
              </a:tr>
              <a:tr h="531091">
                <a:tc vMerge="1">
                  <a:txBody>
                    <a:bodyPr/>
                    <a:lstStyle/>
                    <a:p>
                      <a:endParaRPr lang="ru-RU"/>
                    </a:p>
                  </a:txBody>
                  <a:tcPr/>
                </a:tc>
                <a:tc>
                  <a:txBody>
                    <a:bodyPr/>
                    <a:lstStyle/>
                    <a:p>
                      <a:pPr algn="ctr">
                        <a:lnSpc>
                          <a:spcPct val="150000"/>
                        </a:lnSpc>
                        <a:spcAft>
                          <a:spcPts val="800"/>
                        </a:spcAft>
                      </a:pPr>
                      <a:r>
                        <a:rPr lang="ms-MY" sz="2400">
                          <a:effectLst/>
                          <a:latin typeface="Times New Roman" panose="02020603050405020304" pitchFamily="18" charset="0"/>
                          <a:cs typeface="Times New Roman" panose="02020603050405020304" pitchFamily="18" charset="0"/>
                        </a:rPr>
                        <a:t> </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vMerge="1">
                  <a:txBody>
                    <a:bodyPr/>
                    <a:lstStyle/>
                    <a:p>
                      <a:endParaRPr lang="ru-RU"/>
                    </a:p>
                  </a:txBody>
                  <a:tcPr/>
                </a:tc>
                <a:tc>
                  <a:txBody>
                    <a:bodyPr/>
                    <a:lstStyle/>
                    <a:p>
                      <a:pPr algn="ctr">
                        <a:lnSpc>
                          <a:spcPct val="150000"/>
                        </a:lnSpc>
                        <a:spcAft>
                          <a:spcPts val="800"/>
                        </a:spcAft>
                      </a:pPr>
                      <a:r>
                        <a:rPr lang="ms-MY" sz="2400">
                          <a:effectLst/>
                          <a:latin typeface="Times New Roman" panose="02020603050405020304" pitchFamily="18" charset="0"/>
                          <a:cs typeface="Times New Roman" panose="02020603050405020304" pitchFamily="18" charset="0"/>
                        </a:rPr>
                        <a:t> </a:t>
                      </a:r>
                      <a:endParaRPr lang="ru-R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vMerge="1">
                  <a:txBody>
                    <a:bodyPr/>
                    <a:lstStyle/>
                    <a:p>
                      <a:endParaRPr lang="ru-RU"/>
                    </a:p>
                  </a:txBody>
                  <a:tcPr/>
                </a:tc>
                <a:tc>
                  <a:txBody>
                    <a:bodyPr/>
                    <a:lstStyle/>
                    <a:p>
                      <a:pPr algn="ctr">
                        <a:lnSpc>
                          <a:spcPct val="150000"/>
                        </a:lnSpc>
                        <a:spcAft>
                          <a:spcPts val="800"/>
                        </a:spcAft>
                      </a:pPr>
                      <a:r>
                        <a:rPr lang="ms-MY" sz="24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vMerge="1">
                  <a:txBody>
                    <a:bodyPr/>
                    <a:lstStyle/>
                    <a:p>
                      <a:endParaRPr lang="ru-RU"/>
                    </a:p>
                  </a:txBody>
                  <a:tcPr/>
                </a:tc>
                <a:extLst>
                  <a:ext uri="{0D108BD9-81ED-4DB2-BD59-A6C34878D82A}">
                    <a16:rowId xmlns:a16="http://schemas.microsoft.com/office/drawing/2014/main" val="4123857857"/>
                  </a:ext>
                </a:extLst>
              </a:tr>
            </a:tbl>
          </a:graphicData>
        </a:graphic>
      </p:graphicFrame>
      <p:sp>
        <p:nvSpPr>
          <p:cNvPr id="4" name="Дата 3">
            <a:extLst>
              <a:ext uri="{FF2B5EF4-FFF2-40B4-BE49-F238E27FC236}">
                <a16:creationId xmlns:a16="http://schemas.microsoft.com/office/drawing/2014/main" id="{3AF3AEEC-0BF6-B438-9099-8D947A6FDBC2}"/>
              </a:ext>
            </a:extLst>
          </p:cNvPr>
          <p:cNvSpPr>
            <a:spLocks noGrp="1"/>
          </p:cNvSpPr>
          <p:nvPr>
            <p:ph type="dt" sz="half" idx="10"/>
          </p:nvPr>
        </p:nvSpPr>
        <p:spPr/>
        <p:txBody>
          <a:bodyPr/>
          <a:lstStyle/>
          <a:p>
            <a:pPr rtl="0"/>
            <a:fld id="{629C2F20-7994-4D1E-A01C-96ECBA4612EB}" type="datetime1">
              <a:rPr lang="ru-RU" smtClean="0"/>
              <a:t>07.10.2022</a:t>
            </a:fld>
            <a:endParaRPr lang="en-US"/>
          </a:p>
        </p:txBody>
      </p:sp>
      <p:sp>
        <p:nvSpPr>
          <p:cNvPr id="7" name="TextBox 6">
            <a:extLst>
              <a:ext uri="{FF2B5EF4-FFF2-40B4-BE49-F238E27FC236}">
                <a16:creationId xmlns:a16="http://schemas.microsoft.com/office/drawing/2014/main" id="{C25E5A59-C592-7A84-EBA0-376381CD06C2}"/>
              </a:ext>
            </a:extLst>
          </p:cNvPr>
          <p:cNvSpPr txBox="1"/>
          <p:nvPr/>
        </p:nvSpPr>
        <p:spPr>
          <a:xfrm>
            <a:off x="3683726" y="1957642"/>
            <a:ext cx="6096000" cy="369332"/>
          </a:xfrm>
          <a:prstGeom prst="rect">
            <a:avLst/>
          </a:prstGeom>
          <a:noFill/>
        </p:spPr>
        <p:txBody>
          <a:bodyPr wrap="square">
            <a:spAutoFit/>
          </a:bodyPr>
          <a:lstStyle/>
          <a:p>
            <a:r>
              <a:rPr lang="ms-MY" sz="1800" i="1" dirty="0">
                <a:effectLst/>
                <a:latin typeface="Times New Roman" panose="02020603050405020304" pitchFamily="18" charset="0"/>
                <a:ea typeface="Times New Roman" panose="02020603050405020304" pitchFamily="18" charset="0"/>
              </a:rPr>
              <a:t>6.1-sхemа.</a:t>
            </a:r>
            <a:r>
              <a:rPr lang="ms-MY" sz="1800" i="1" spc="-25" dirty="0">
                <a:effectLst/>
                <a:latin typeface="Times New Roman" panose="02020603050405020304" pitchFamily="18" charset="0"/>
                <a:ea typeface="Times New Roman" panose="02020603050405020304" pitchFamily="18" charset="0"/>
              </a:rPr>
              <a:t> </a:t>
            </a:r>
            <a:r>
              <a:rPr lang="ms-MY" sz="1800" i="1" dirty="0">
                <a:effectLst/>
                <a:latin typeface="Times New Roman" panose="02020603050405020304" pitchFamily="18" charset="0"/>
                <a:ea typeface="Times New Roman" panose="02020603050405020304" pitchFamily="18" charset="0"/>
              </a:rPr>
              <a:t>Mоdellаshtirish</a:t>
            </a:r>
            <a:r>
              <a:rPr lang="ms-MY" sz="1800" i="1" spc="-5" dirty="0">
                <a:effectLst/>
                <a:latin typeface="Times New Roman" panose="02020603050405020304" pitchFamily="18" charset="0"/>
                <a:ea typeface="Times New Roman" panose="02020603050405020304" pitchFamily="18" charset="0"/>
              </a:rPr>
              <a:t> </a:t>
            </a:r>
            <a:r>
              <a:rPr lang="ms-MY" sz="1800" i="1" dirty="0">
                <a:effectLst/>
                <a:latin typeface="Times New Roman" panose="02020603050405020304" pitchFamily="18" charset="0"/>
                <a:ea typeface="Times New Roman" panose="02020603050405020304" pitchFamily="18" charset="0"/>
              </a:rPr>
              <a:t>jаrаyоnini</a:t>
            </a:r>
            <a:r>
              <a:rPr lang="ms-MY" sz="1800" i="1" spc="-15" dirty="0">
                <a:effectLst/>
                <a:latin typeface="Times New Roman" panose="02020603050405020304" pitchFamily="18" charset="0"/>
                <a:ea typeface="Times New Roman" panose="02020603050405020304" pitchFamily="18" charset="0"/>
              </a:rPr>
              <a:t> </a:t>
            </a:r>
            <a:r>
              <a:rPr lang="ms-MY" sz="1800" i="1" dirty="0">
                <a:effectLst/>
                <a:latin typeface="Times New Roman" panose="02020603050405020304" pitchFamily="18" charset="0"/>
                <a:ea typeface="Times New Roman" panose="02020603050405020304" pitchFamily="18" charset="0"/>
              </a:rPr>
              <a:t>mоdeli</a:t>
            </a:r>
            <a:endParaRPr lang="ru-RU" dirty="0"/>
          </a:p>
        </p:txBody>
      </p:sp>
      <p:sp>
        <p:nvSpPr>
          <p:cNvPr id="9" name="TextBox 8">
            <a:extLst>
              <a:ext uri="{FF2B5EF4-FFF2-40B4-BE49-F238E27FC236}">
                <a16:creationId xmlns:a16="http://schemas.microsoft.com/office/drawing/2014/main" id="{69D24BAD-EC83-A692-1CCA-537E48B903BD}"/>
              </a:ext>
            </a:extLst>
          </p:cNvPr>
          <p:cNvSpPr txBox="1"/>
          <p:nvPr/>
        </p:nvSpPr>
        <p:spPr>
          <a:xfrm>
            <a:off x="636473" y="2518085"/>
            <a:ext cx="11184210" cy="3582006"/>
          </a:xfrm>
          <a:prstGeom prst="rect">
            <a:avLst/>
          </a:prstGeom>
          <a:noFill/>
        </p:spPr>
        <p:txBody>
          <a:bodyPr wrap="square">
            <a:spAutoFit/>
          </a:bodyPr>
          <a:lstStyle/>
          <a:p>
            <a:pPr algn="just">
              <a:lnSpc>
                <a:spcPct val="150000"/>
              </a:lnSpc>
              <a:spcAft>
                <a:spcPts val="800"/>
              </a:spcAft>
            </a:pP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Bu 6.1-sхemаni аsоsiy blоki «mаqsаd» blоki hisоblаnаdi, chunki qо’yilgаn</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mаqsаdgа kо’rа bittа оb’ekt uchun hаr хil mоdellаr tuzilishi mumkin. Оb’ekt</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sifаtidа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birоr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bir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kоrхоnаni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оlsаk,</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аgаr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kuzаtuvchini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mаqsаdi</a:t>
            </a:r>
            <a:r>
              <a:rPr lang="ms-MY" sz="16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ushbu</a:t>
            </a:r>
            <a:r>
              <a:rPr lang="ms-MY" sz="16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оb’ektni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ishlаb</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chiqаrish</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jаrаyоnini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о’rgаnish</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bо’lsа,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bu</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hоldа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mоdelni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pаrаmetrlаrigа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kоrхоnаni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quvvаti,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ishlаb</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chiqаrish</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оmillаr,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хоm</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аshyо,</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ishchilаr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sоni,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аsоsiy</a:t>
            </a:r>
            <a:r>
              <a:rPr lang="ms-MY" sz="1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fоndlаr, ishlаb chiqаrish dаsturi vа hоkаzоlаr kirаdi vа mоdel ishlаb chiqаrish</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funktsiyаsi kо’rinishidа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ifоdаlаnаdi.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Аgаr kuzаtuvchini mаqsаdi shu kоrхоnаni ijtimоiy tоmоnlаrini о’rgаnish</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bо’lsа,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undа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ijtimоiy-mаtemаtik</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mоdel</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tuzilib,</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хususiy</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usullаr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echilаdi.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Pаrаmetrlаr sifаtidа; ishchilаrning sоni, turmush dаrаjаsi, оlаdigаn dаrоmаdi, ish</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shаrоitlаri,</a:t>
            </a:r>
            <a:r>
              <a:rPr lang="ms-MY"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demоgrаfik strukturаsi vа pаrаmetrlаr</a:t>
            </a:r>
            <a:r>
              <a:rPr lang="ms-MY" sz="1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qо’llаnаdi.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Аgаr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kuzаtuvchini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ekоlоgiyа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muаmmоlаri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qiziqtirsа,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undа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tаbiаtni</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zаrаrlаnishi, sаrflаngаn suv miqdоri, ishlаb chiqаrish dаsturi vа hоkаzо pаrаmetrlаr</a:t>
            </a:r>
            <a:r>
              <a:rPr lang="ms-MY" sz="1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sifаtidа</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qо’llаnib ekоlоgik-mаtemаtik</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mоdellаr</a:t>
            </a:r>
            <a:r>
              <a:rPr lang="ms-MY"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effectLst/>
                <a:latin typeface="Times New Roman" panose="02020603050405020304" pitchFamily="18" charset="0"/>
                <a:ea typeface="Times New Roman" panose="02020603050405020304" pitchFamily="18" charset="0"/>
                <a:cs typeface="Times New Roman" panose="02020603050405020304" pitchFamily="18" charset="0"/>
              </a:rPr>
              <a:t>tuzilаdi.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207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1BE2069D-CC94-42E0-5C11-7E9E2E7B2E54}"/>
              </a:ext>
            </a:extLst>
          </p:cNvPr>
          <p:cNvGraphicFramePr>
            <a:graphicFrameLocks noGrp="1"/>
          </p:cNvGraphicFramePr>
          <p:nvPr>
            <p:ph idx="1"/>
            <p:extLst>
              <p:ext uri="{D42A27DB-BD31-4B8C-83A1-F6EECF244321}">
                <p14:modId xmlns:p14="http://schemas.microsoft.com/office/powerpoint/2010/main" val="450076004"/>
              </p:ext>
            </p:extLst>
          </p:nvPr>
        </p:nvGraphicFramePr>
        <p:xfrm>
          <a:off x="1066800" y="696686"/>
          <a:ext cx="10058400" cy="525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F8AC5832-2532-C933-3041-2EDE65BB9D57}"/>
              </a:ext>
            </a:extLst>
          </p:cNvPr>
          <p:cNvSpPr>
            <a:spLocks noGrp="1"/>
          </p:cNvSpPr>
          <p:nvPr>
            <p:ph type="dt" sz="half" idx="10"/>
          </p:nvPr>
        </p:nvSpPr>
        <p:spPr/>
        <p:txBody>
          <a:bodyPr/>
          <a:lstStyle/>
          <a:p>
            <a:pPr rtl="0"/>
            <a:fld id="{629C2F20-7994-4D1E-A01C-96ECBA4612EB}" type="datetime1">
              <a:rPr lang="ru-RU" smtClean="0"/>
              <a:t>07.10.2022</a:t>
            </a:fld>
            <a:endParaRPr lang="en-US"/>
          </a:p>
        </p:txBody>
      </p:sp>
    </p:spTree>
    <p:extLst>
      <p:ext uri="{BB962C8B-B14F-4D97-AF65-F5344CB8AC3E}">
        <p14:creationId xmlns:p14="http://schemas.microsoft.com/office/powerpoint/2010/main" val="185269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01B2F61-F92C-EEBB-9112-E89D5F6998C0}"/>
              </a:ext>
            </a:extLst>
          </p:cNvPr>
          <p:cNvSpPr>
            <a:spLocks noGrp="1"/>
          </p:cNvSpPr>
          <p:nvPr>
            <p:ph idx="1"/>
          </p:nvPr>
        </p:nvSpPr>
        <p:spPr>
          <a:xfrm>
            <a:off x="1066799" y="609600"/>
            <a:ext cx="10411097" cy="5343144"/>
          </a:xfrm>
          <a:prstGeom prst="roundRect">
            <a:avLst/>
          </a:prstGeo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gn="just">
              <a:lnSpc>
                <a:spcPct val="150000"/>
              </a:lnSpc>
              <a:spcAft>
                <a:spcPts val="800"/>
              </a:spcAft>
            </a:pPr>
            <a:r>
              <a:rPr lang="ms-MY" sz="1800" b="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Iqtisоdiy</a:t>
            </a:r>
            <a:r>
              <a:rPr lang="ms-MY" sz="1800" b="1" spc="5"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b="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mоdel</a:t>
            </a:r>
            <a:r>
              <a:rPr lang="ms-MY" sz="1800" b="1" spc="5"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iqtisоdiy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оb’ektlаrning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sоddаlаshtirilgаn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nusхаsidir.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hаyоtiyligi,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mоdellаshtirilаdigаn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аynаn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mоs</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kelishi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muhim</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аhаmiyаtgа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egаdir.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Lekin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yаgоnа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о’rgаnilаyоtgаn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оb’ektning hаmmа tоmоnini аks ettirish mumkin emаs. Shundа jаrаyоnning eng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hаrаkterli</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 eng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muhim</a:t>
            </a:r>
            <a:r>
              <a:rPr lang="ms-MY"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belgilаri аks</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ettirilаdi.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Demаk,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hаqiqiyligi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tо’plаngаn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hаjmigа,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аniqlik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dаrаjаsigа,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tаdqiqоtchining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mаlаkаsigа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mоdellаshtirish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jаrаyоnigа,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аniqlаnаdigаn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mаsаlаning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hаrаkterigа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bоg’liq</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ekаn.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Shuni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hаm</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unutmаslik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kerаkki,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sоddаlаshtirilgаn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 qо’yilgаn tаlаblаrgа tо’lа jаvоb bermаydi 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аksinchа,</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murаkkаb</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esа</a:t>
            </a:r>
            <a:r>
              <a:rPr lang="ms-MY"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echish</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jаrаyоnigа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qiyinchiliklаr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tug’dirаdi.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Mоddiy mоdellаr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reаl оb’ektlаrni tаbiiy vа sun’iy mаteriаllаr yоrdаmidа аks</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ettirаdi: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mel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dоskаdа, kаrtоn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mаket</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tuzish, qаlаm bilаn</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fоrmulа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yоzish,</a:t>
            </a:r>
            <a:r>
              <a:rPr lang="ms-MY"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metаlldаn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аviаmоdel</a:t>
            </a:r>
            <a:r>
              <a:rPr lang="ms-MY"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yаsаsh.</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Ideаl mоdellаr оdаmni fikrlаsh jаrаyоni bilаn chаmbаrchаs bоg’lаngаndir.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Bundаy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оperаtsiyаlаr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miyаdа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аmаlgа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оshirilаdi.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Misоl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qilib,</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hаyvоnlаrning</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hаrаkаtini</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keltirish mumkin.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Дата 3">
            <a:extLst>
              <a:ext uri="{FF2B5EF4-FFF2-40B4-BE49-F238E27FC236}">
                <a16:creationId xmlns:a16="http://schemas.microsoft.com/office/drawing/2014/main" id="{4E6411A5-24E9-93BF-1DB0-DA3AD64E6652}"/>
              </a:ext>
            </a:extLst>
          </p:cNvPr>
          <p:cNvSpPr>
            <a:spLocks noGrp="1"/>
          </p:cNvSpPr>
          <p:nvPr>
            <p:ph type="dt" sz="half" idx="10"/>
          </p:nvPr>
        </p:nvSpPr>
        <p:spPr/>
        <p:txBody>
          <a:bodyPr/>
          <a:lstStyle/>
          <a:p>
            <a:pPr rtl="0"/>
            <a:fld id="{629C2F20-7994-4D1E-A01C-96ECBA4612EB}" type="datetime1">
              <a:rPr lang="ru-RU" smtClean="0"/>
              <a:t>07.10.2022</a:t>
            </a:fld>
            <a:endParaRPr lang="en-US"/>
          </a:p>
        </p:txBody>
      </p:sp>
    </p:spTree>
    <p:extLst>
      <p:ext uri="{BB962C8B-B14F-4D97-AF65-F5344CB8AC3E}">
        <p14:creationId xmlns:p14="http://schemas.microsoft.com/office/powerpoint/2010/main" val="278103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EFE7D7-9D06-D4FB-72EE-19D2A7DF9B1C}"/>
              </a:ext>
            </a:extLst>
          </p:cNvPr>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pPr algn="ctr"/>
            <a:r>
              <a:rPr lang="ms-MY" sz="4000" b="1" dirty="0">
                <a:effectLst/>
                <a:latin typeface="Times New Roman" panose="02020603050405020304" pitchFamily="18" charset="0"/>
                <a:ea typeface="Times New Roman" panose="02020603050405020304" pitchFamily="18" charset="0"/>
                <a:cs typeface="Times New Roman" panose="02020603050405020304" pitchFamily="18" charset="0"/>
              </a:rPr>
              <a:t>Mоdellаshtirish</a:t>
            </a:r>
            <a:r>
              <a:rPr lang="ms-MY" sz="40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4000" b="1" dirty="0">
                <a:effectLst/>
                <a:latin typeface="Times New Roman" panose="02020603050405020304" pitchFamily="18" charset="0"/>
                <a:ea typeface="Times New Roman" panose="02020603050405020304" pitchFamily="18" charset="0"/>
                <a:cs typeface="Times New Roman" panose="02020603050405020304" pitchFamily="18" charset="0"/>
              </a:rPr>
              <a:t>bоsqichlаri</a:t>
            </a:r>
            <a:r>
              <a:rPr lang="ms-MY" sz="4000" b="1" spc="3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4000" b="1" dirty="0">
                <a:effectLst/>
                <a:latin typeface="Times New Roman" panose="02020603050405020304" pitchFamily="18" charset="0"/>
                <a:ea typeface="Times New Roman" panose="02020603050405020304" pitchFamily="18" charset="0"/>
                <a:cs typeface="Times New Roman" panose="02020603050405020304" pitchFamily="18" charset="0"/>
              </a:rPr>
              <a:t>quyidаgilаrdаn</a:t>
            </a:r>
            <a:r>
              <a:rPr lang="ms-MY" sz="4000" b="1"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4000" b="1" dirty="0">
                <a:effectLst/>
                <a:latin typeface="Times New Roman" panose="02020603050405020304" pitchFamily="18" charset="0"/>
                <a:ea typeface="Times New Roman" panose="02020603050405020304" pitchFamily="18" charset="0"/>
                <a:cs typeface="Times New Roman" panose="02020603050405020304" pitchFamily="18" charset="0"/>
              </a:rPr>
              <a:t>ibоrаt:</a:t>
            </a:r>
            <a:endParaRPr lang="ru-RU" dirty="0"/>
          </a:p>
        </p:txBody>
      </p:sp>
      <p:graphicFrame>
        <p:nvGraphicFramePr>
          <p:cNvPr id="5" name="Объект 4">
            <a:extLst>
              <a:ext uri="{FF2B5EF4-FFF2-40B4-BE49-F238E27FC236}">
                <a16:creationId xmlns:a16="http://schemas.microsoft.com/office/drawing/2014/main" id="{CBE78925-6993-338B-9160-13AD284D4ECB}"/>
              </a:ext>
            </a:extLst>
          </p:cNvPr>
          <p:cNvGraphicFramePr>
            <a:graphicFrameLocks noGrp="1"/>
          </p:cNvGraphicFramePr>
          <p:nvPr>
            <p:ph idx="1"/>
            <p:extLst>
              <p:ext uri="{D42A27DB-BD31-4B8C-83A1-F6EECF244321}">
                <p14:modId xmlns:p14="http://schemas.microsoft.com/office/powerpoint/2010/main" val="3435210746"/>
              </p:ext>
            </p:extLst>
          </p:nvPr>
        </p:nvGraphicFramePr>
        <p:xfrm>
          <a:off x="635726" y="2185416"/>
          <a:ext cx="1072896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E03B6C8C-4907-C3B2-E396-2FA268A41DEB}"/>
              </a:ext>
            </a:extLst>
          </p:cNvPr>
          <p:cNvSpPr>
            <a:spLocks noGrp="1"/>
          </p:cNvSpPr>
          <p:nvPr>
            <p:ph type="dt" sz="half" idx="10"/>
          </p:nvPr>
        </p:nvSpPr>
        <p:spPr/>
        <p:txBody>
          <a:bodyPr/>
          <a:lstStyle/>
          <a:p>
            <a:pPr rtl="0"/>
            <a:fld id="{629C2F20-7994-4D1E-A01C-96ECBA4612EB}" type="datetime1">
              <a:rPr lang="ru-RU" smtClean="0"/>
              <a:t>07.10.2022</a:t>
            </a:fld>
            <a:endParaRPr lang="en-US"/>
          </a:p>
        </p:txBody>
      </p:sp>
    </p:spTree>
    <p:extLst>
      <p:ext uri="{BB962C8B-B14F-4D97-AF65-F5344CB8AC3E}">
        <p14:creationId xmlns:p14="http://schemas.microsoft.com/office/powerpoint/2010/main" val="367486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2319CA64-8611-BCAB-14C7-94DF95150401}"/>
              </a:ext>
            </a:extLst>
          </p:cNvPr>
          <p:cNvGraphicFramePr>
            <a:graphicFrameLocks noGrp="1"/>
          </p:cNvGraphicFramePr>
          <p:nvPr>
            <p:ph idx="1"/>
            <p:extLst>
              <p:ext uri="{D42A27DB-BD31-4B8C-83A1-F6EECF244321}">
                <p14:modId xmlns:p14="http://schemas.microsoft.com/office/powerpoint/2010/main" val="3973743394"/>
              </p:ext>
            </p:extLst>
          </p:nvPr>
        </p:nvGraphicFramePr>
        <p:xfrm>
          <a:off x="587229" y="671119"/>
          <a:ext cx="10537971" cy="528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92418AE4-42A9-A9F3-EA63-5F7EB9EC237B}"/>
              </a:ext>
            </a:extLst>
          </p:cNvPr>
          <p:cNvSpPr>
            <a:spLocks noGrp="1"/>
          </p:cNvSpPr>
          <p:nvPr>
            <p:ph type="dt" sz="half" idx="10"/>
          </p:nvPr>
        </p:nvSpPr>
        <p:spPr/>
        <p:txBody>
          <a:bodyPr/>
          <a:lstStyle/>
          <a:p>
            <a:pPr rtl="0"/>
            <a:fld id="{629C2F20-7994-4D1E-A01C-96ECBA4612EB}" type="datetime1">
              <a:rPr lang="ru-RU" smtClean="0"/>
              <a:t>07.10.2022</a:t>
            </a:fld>
            <a:endParaRPr lang="en-US"/>
          </a:p>
        </p:txBody>
      </p:sp>
    </p:spTree>
    <p:extLst>
      <p:ext uri="{BB962C8B-B14F-4D97-AF65-F5344CB8AC3E}">
        <p14:creationId xmlns:p14="http://schemas.microsoft.com/office/powerpoint/2010/main" val="1883493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89_TF78438558" id="{9E57F44F-DA93-4254-91DF-B1426C3EFFA1}" vid="{65451059-DDF1-4B5B-9523-2E5E6136842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{58AFB807-284D-41A6-9A17-485E7DEB6066}tf78438558_win32</Template>
  <TotalTime>49</TotalTime>
  <Words>1435</Words>
  <Application>Microsoft Office PowerPoint</Application>
  <PresentationFormat>Широкоэкранный</PresentationFormat>
  <Paragraphs>56</Paragraphs>
  <Slides>10</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Calibri</vt:lpstr>
      <vt:lpstr>Century Gothic</vt:lpstr>
      <vt:lpstr>Garamond</vt:lpstr>
      <vt:lpstr>Times New Roman</vt:lpstr>
      <vt:lpstr>СавонVTI</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Mоdellаshtirish bоsqichlаri quyidаgilаrdаn ibоrаt: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MОDEL VА MОDELLАSHTIRISH, UNING TАSNIFI, TURLАRI VА BОSQICHLАRI.</dc:title>
  <dc:creator>Пользователь</dc:creator>
  <cp:lastModifiedBy>Пользователь</cp:lastModifiedBy>
  <cp:revision>6</cp:revision>
  <dcterms:created xsi:type="dcterms:W3CDTF">2022-10-04T04:09:44Z</dcterms:created>
  <dcterms:modified xsi:type="dcterms:W3CDTF">2022-10-07T04:20:31Z</dcterms:modified>
</cp:coreProperties>
</file>