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1"/>
  </p:notesMasterIdLst>
  <p:sldIdLst>
    <p:sldId id="268" r:id="rId2"/>
    <p:sldId id="257" r:id="rId3"/>
    <p:sldId id="258" r:id="rId4"/>
    <p:sldId id="259" r:id="rId5"/>
    <p:sldId id="260" r:id="rId6"/>
    <p:sldId id="261" r:id="rId7"/>
    <p:sldId id="262" r:id="rId8"/>
    <p:sldId id="263" r:id="rId9"/>
    <p:sldId id="45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DAE67-0CCB-4913-A5BB-1E2FB774103E}" type="doc">
      <dgm:prSet loTypeId="urn:microsoft.com/office/officeart/2005/8/layout/target2" loCatId="relationship" qsTypeId="urn:microsoft.com/office/officeart/2005/8/quickstyle/simple1" qsCatId="simple" csTypeId="urn:microsoft.com/office/officeart/2005/8/colors/accent2_1" csCatId="accent2"/>
      <dgm:spPr/>
      <dgm:t>
        <a:bodyPr/>
        <a:lstStyle/>
        <a:p>
          <a:endParaRPr lang="ru-RU"/>
        </a:p>
      </dgm:t>
    </dgm:pt>
    <dgm:pt modelId="{F56173AD-0A44-4287-A386-7CE6AA27F258}">
      <dgm:prSet/>
      <dgm:spPr/>
      <dgm:t>
        <a:bodyPr/>
        <a:lstStyle/>
        <a:p>
          <a:r>
            <a:rPr lang="ms-MY"/>
            <a:t>Аmаliy mаsаlаlаr mа’lum bir аniq vаqt intervаlidа qо’llаnishi bilаn nаzаriy mаsаlаlаrdаn fаrq qilаdi. Аmаldа bizni qiziqtirgаn reаl оb’ektni cheksiz vаqt dаvоmidа qаrаsh shаrt emаs. Аmаliy mаsаlаlаrni yоzishdа аsоsаn qаrаb chiqilgаn kоnstruktiv mаtemаtik usullаrdаn fоydаlаnilаdi. Аnа shundаy usullаrdаn biri immitаtsiоn mоdellаshtirishdir.</a:t>
          </a:r>
          <a:endParaRPr lang="ru-RU"/>
        </a:p>
      </dgm:t>
    </dgm:pt>
    <dgm:pt modelId="{6A66769B-449A-4DBE-AC76-7F6E3A75DD8B}" type="parTrans" cxnId="{0D0C1E05-D1D6-4DC8-9DD6-3AAE358DC0F2}">
      <dgm:prSet/>
      <dgm:spPr/>
      <dgm:t>
        <a:bodyPr/>
        <a:lstStyle/>
        <a:p>
          <a:endParaRPr lang="ru-RU"/>
        </a:p>
      </dgm:t>
    </dgm:pt>
    <dgm:pt modelId="{444F26CA-F8A7-4ED6-84DA-2744BA776BC0}" type="sibTrans" cxnId="{0D0C1E05-D1D6-4DC8-9DD6-3AAE358DC0F2}">
      <dgm:prSet/>
      <dgm:spPr/>
      <dgm:t>
        <a:bodyPr/>
        <a:lstStyle/>
        <a:p>
          <a:endParaRPr lang="ru-RU"/>
        </a:p>
      </dgm:t>
    </dgm:pt>
    <dgm:pt modelId="{C481581A-08A2-43AB-A2B4-EB4CFDC92DC8}">
      <dgm:prSet/>
      <dgm:spPr/>
      <dgm:t>
        <a:bodyPr/>
        <a:lstStyle/>
        <a:p>
          <a:r>
            <a:rPr lang="ms-MY" b="1"/>
            <a:t>Immitаtsiоn mоdel</a:t>
          </a:r>
          <a:r>
            <a:rPr lang="ms-MY"/>
            <a:t> - bu о’rgаnilаyоtgаn оb’ektning mа’lum birоr vаqt intervаli оrаlig’idаgi dinаmik о’zgаrishlаrini аkslаntiruvchi аlgоritmining kоmpyuter uchun mо’ljаllаngаn dаsturidir.</a:t>
          </a:r>
          <a:endParaRPr lang="ru-RU"/>
        </a:p>
      </dgm:t>
    </dgm:pt>
    <dgm:pt modelId="{0CB0BC98-093A-466F-B1A4-4668F171FBA1}" type="parTrans" cxnId="{45407CCD-C6FF-417D-8A0E-6FAB4DDB74BB}">
      <dgm:prSet/>
      <dgm:spPr/>
      <dgm:t>
        <a:bodyPr/>
        <a:lstStyle/>
        <a:p>
          <a:endParaRPr lang="ru-RU"/>
        </a:p>
      </dgm:t>
    </dgm:pt>
    <dgm:pt modelId="{1401AA2C-991F-4CB5-8F97-9A55B79DA73D}" type="sibTrans" cxnId="{45407CCD-C6FF-417D-8A0E-6FAB4DDB74BB}">
      <dgm:prSet/>
      <dgm:spPr/>
      <dgm:t>
        <a:bodyPr/>
        <a:lstStyle/>
        <a:p>
          <a:endParaRPr lang="ru-RU"/>
        </a:p>
      </dgm:t>
    </dgm:pt>
    <dgm:pt modelId="{07F60FA2-8AB6-4116-BFA9-7F267B781F5A}">
      <dgm:prSet/>
      <dgm:spPr/>
      <dgm:t>
        <a:bodyPr/>
        <a:lstStyle/>
        <a:p>
          <a:r>
            <a:rPr lang="ms-MY"/>
            <a:t>Bizgа mа’lumki, “imitаttsiyа” lоtinchа sо’z bо’lib, “tаhlil qilish”, “о’хshаsh” degаn mа’nоdа ishlаtilаdi. Mоdellаshtirish nuqtаi nаzаridа immitаtsiоn mоdel reаl оb’ektning kоmpyuterdаgi “аynаn” оbrаzi yоki “nusхаsi”. Bu “nusха” reаl оb’ektning аsоsiy vа аsоsiy bо’lmаgаn хususiyаtlаrini о’zidа аkslаntirishi mumkin. Аnаlitik mоdellаshtirish hаqidа buni аytа оlmаymiz, chunki аnаlitik mоdel reаl оb’ektni fаqаt vа fаqаt eng аsоsiy хususiyаtlаrini о’zidа аkslаntirа оlаdi, u reаl оb’ektning ilоji bоrichа sоddаlаshtirilgаn оbrаzidir. Immitаtsiоn   mоdel buning аksi, yа’ni ilоji bоrichа reаl оb’ektgа yаqinlаshgаn оbrаzdir. Immitаtsiоn mоdellаshtirish usuli reаl оb’ekt hаqidаgi hаr qаndаy mа’lumоtdаn fоydаlаnishgа imkоn berаdi. Аnаlitik mоdel mоdellаshtirish usuli hаqidа buni аytish qiyin.</a:t>
          </a:r>
          <a:endParaRPr lang="ru-RU"/>
        </a:p>
      </dgm:t>
    </dgm:pt>
    <dgm:pt modelId="{1621FF41-343B-4DC0-A76D-E35F9BA4545B}" type="parTrans" cxnId="{9A4DD874-BFC6-4250-BB30-240DF203144D}">
      <dgm:prSet/>
      <dgm:spPr/>
      <dgm:t>
        <a:bodyPr/>
        <a:lstStyle/>
        <a:p>
          <a:endParaRPr lang="ru-RU"/>
        </a:p>
      </dgm:t>
    </dgm:pt>
    <dgm:pt modelId="{E0436C01-5059-4960-8438-4518E213F2C7}" type="sibTrans" cxnId="{9A4DD874-BFC6-4250-BB30-240DF203144D}">
      <dgm:prSet/>
      <dgm:spPr/>
      <dgm:t>
        <a:bodyPr/>
        <a:lstStyle/>
        <a:p>
          <a:endParaRPr lang="ru-RU"/>
        </a:p>
      </dgm:t>
    </dgm:pt>
    <dgm:pt modelId="{EB39AC97-5681-429A-BBE4-CC45F87DB878}" type="pres">
      <dgm:prSet presAssocID="{C60DAE67-0CCB-4913-A5BB-1E2FB774103E}" presName="Name0" presStyleCnt="0">
        <dgm:presLayoutVars>
          <dgm:chMax val="3"/>
          <dgm:chPref val="1"/>
          <dgm:dir/>
          <dgm:animLvl val="lvl"/>
          <dgm:resizeHandles/>
        </dgm:presLayoutVars>
      </dgm:prSet>
      <dgm:spPr/>
    </dgm:pt>
    <dgm:pt modelId="{90987581-99D1-4BE1-8705-A9EF1EE1BBC1}" type="pres">
      <dgm:prSet presAssocID="{C60DAE67-0CCB-4913-A5BB-1E2FB774103E}" presName="outerBox" presStyleCnt="0"/>
      <dgm:spPr/>
    </dgm:pt>
    <dgm:pt modelId="{45F8AB95-82C8-4EB7-96D9-A88E98E56AB7}" type="pres">
      <dgm:prSet presAssocID="{C60DAE67-0CCB-4913-A5BB-1E2FB774103E}" presName="outerBoxParent" presStyleLbl="node1" presStyleIdx="0" presStyleCnt="3"/>
      <dgm:spPr/>
    </dgm:pt>
    <dgm:pt modelId="{3E8D48AE-2961-444A-BE72-4A8C416117EF}" type="pres">
      <dgm:prSet presAssocID="{C60DAE67-0CCB-4913-A5BB-1E2FB774103E}" presName="outerBoxChildren" presStyleCnt="0"/>
      <dgm:spPr/>
    </dgm:pt>
    <dgm:pt modelId="{AAC463E0-DC2A-4FCB-9F1A-09737CBC239C}" type="pres">
      <dgm:prSet presAssocID="{C60DAE67-0CCB-4913-A5BB-1E2FB774103E}" presName="middleBox" presStyleCnt="0"/>
      <dgm:spPr/>
    </dgm:pt>
    <dgm:pt modelId="{612738A6-021C-4FDB-A480-B07CAFE1C21A}" type="pres">
      <dgm:prSet presAssocID="{C60DAE67-0CCB-4913-A5BB-1E2FB774103E}" presName="middleBoxParent" presStyleLbl="node1" presStyleIdx="1" presStyleCnt="3"/>
      <dgm:spPr/>
    </dgm:pt>
    <dgm:pt modelId="{642BA6DB-85B5-45FA-815C-A8D610CD63A6}" type="pres">
      <dgm:prSet presAssocID="{C60DAE67-0CCB-4913-A5BB-1E2FB774103E}" presName="middleBoxChildren" presStyleCnt="0"/>
      <dgm:spPr/>
    </dgm:pt>
    <dgm:pt modelId="{18CF76FB-CA63-4D48-ABCB-FE5285A5EF15}" type="pres">
      <dgm:prSet presAssocID="{C60DAE67-0CCB-4913-A5BB-1E2FB774103E}" presName="centerBox" presStyleCnt="0"/>
      <dgm:spPr/>
    </dgm:pt>
    <dgm:pt modelId="{0B050C4F-FA3F-4695-B4F1-5F82CCBF4F42}" type="pres">
      <dgm:prSet presAssocID="{C60DAE67-0CCB-4913-A5BB-1E2FB774103E}" presName="centerBoxParent" presStyleLbl="node1" presStyleIdx="2" presStyleCnt="3"/>
      <dgm:spPr/>
    </dgm:pt>
  </dgm:ptLst>
  <dgm:cxnLst>
    <dgm:cxn modelId="{0D0C1E05-D1D6-4DC8-9DD6-3AAE358DC0F2}" srcId="{C60DAE67-0CCB-4913-A5BB-1E2FB774103E}" destId="{F56173AD-0A44-4287-A386-7CE6AA27F258}" srcOrd="0" destOrd="0" parTransId="{6A66769B-449A-4DBE-AC76-7F6E3A75DD8B}" sibTransId="{444F26CA-F8A7-4ED6-84DA-2744BA776BC0}"/>
    <dgm:cxn modelId="{088ED105-48EB-4DFF-9899-6D44964E909F}" type="presOf" srcId="{C481581A-08A2-43AB-A2B4-EB4CFDC92DC8}" destId="{612738A6-021C-4FDB-A480-B07CAFE1C21A}" srcOrd="0" destOrd="0" presId="urn:microsoft.com/office/officeart/2005/8/layout/target2"/>
    <dgm:cxn modelId="{3F450C07-0B18-49FF-951F-DC8950715F26}" type="presOf" srcId="{F56173AD-0A44-4287-A386-7CE6AA27F258}" destId="{45F8AB95-82C8-4EB7-96D9-A88E98E56AB7}" srcOrd="0" destOrd="0" presId="urn:microsoft.com/office/officeart/2005/8/layout/target2"/>
    <dgm:cxn modelId="{5FB3E11A-C35E-4FE4-B837-4BB7BF77B245}" type="presOf" srcId="{07F60FA2-8AB6-4116-BFA9-7F267B781F5A}" destId="{0B050C4F-FA3F-4695-B4F1-5F82CCBF4F42}" srcOrd="0" destOrd="0" presId="urn:microsoft.com/office/officeart/2005/8/layout/target2"/>
    <dgm:cxn modelId="{63904A61-1E2E-4735-A5E5-A038FD5C7666}" type="presOf" srcId="{C60DAE67-0CCB-4913-A5BB-1E2FB774103E}" destId="{EB39AC97-5681-429A-BBE4-CC45F87DB878}" srcOrd="0" destOrd="0" presId="urn:microsoft.com/office/officeart/2005/8/layout/target2"/>
    <dgm:cxn modelId="{9A4DD874-BFC6-4250-BB30-240DF203144D}" srcId="{C60DAE67-0CCB-4913-A5BB-1E2FB774103E}" destId="{07F60FA2-8AB6-4116-BFA9-7F267B781F5A}" srcOrd="2" destOrd="0" parTransId="{1621FF41-343B-4DC0-A76D-E35F9BA4545B}" sibTransId="{E0436C01-5059-4960-8438-4518E213F2C7}"/>
    <dgm:cxn modelId="{45407CCD-C6FF-417D-8A0E-6FAB4DDB74BB}" srcId="{C60DAE67-0CCB-4913-A5BB-1E2FB774103E}" destId="{C481581A-08A2-43AB-A2B4-EB4CFDC92DC8}" srcOrd="1" destOrd="0" parTransId="{0CB0BC98-093A-466F-B1A4-4668F171FBA1}" sibTransId="{1401AA2C-991F-4CB5-8F97-9A55B79DA73D}"/>
    <dgm:cxn modelId="{AA54A9B4-1E9E-4A83-9E9E-4FA5F722702A}" type="presParOf" srcId="{EB39AC97-5681-429A-BBE4-CC45F87DB878}" destId="{90987581-99D1-4BE1-8705-A9EF1EE1BBC1}" srcOrd="0" destOrd="0" presId="urn:microsoft.com/office/officeart/2005/8/layout/target2"/>
    <dgm:cxn modelId="{38D1159C-BB27-47BC-A7D5-A75925B54FF9}" type="presParOf" srcId="{90987581-99D1-4BE1-8705-A9EF1EE1BBC1}" destId="{45F8AB95-82C8-4EB7-96D9-A88E98E56AB7}" srcOrd="0" destOrd="0" presId="urn:microsoft.com/office/officeart/2005/8/layout/target2"/>
    <dgm:cxn modelId="{AC9F9F8D-568D-40EA-BA43-C1AC17DEA5AB}" type="presParOf" srcId="{90987581-99D1-4BE1-8705-A9EF1EE1BBC1}" destId="{3E8D48AE-2961-444A-BE72-4A8C416117EF}" srcOrd="1" destOrd="0" presId="urn:microsoft.com/office/officeart/2005/8/layout/target2"/>
    <dgm:cxn modelId="{9E22CA73-162B-4023-B31F-820B88703A17}" type="presParOf" srcId="{EB39AC97-5681-429A-BBE4-CC45F87DB878}" destId="{AAC463E0-DC2A-4FCB-9F1A-09737CBC239C}" srcOrd="1" destOrd="0" presId="urn:microsoft.com/office/officeart/2005/8/layout/target2"/>
    <dgm:cxn modelId="{21B341E7-738F-4206-8398-5E1A79E6FF40}" type="presParOf" srcId="{AAC463E0-DC2A-4FCB-9F1A-09737CBC239C}" destId="{612738A6-021C-4FDB-A480-B07CAFE1C21A}" srcOrd="0" destOrd="0" presId="urn:microsoft.com/office/officeart/2005/8/layout/target2"/>
    <dgm:cxn modelId="{E770A35D-A73D-4500-BF0D-70B3CCEBC295}" type="presParOf" srcId="{AAC463E0-DC2A-4FCB-9F1A-09737CBC239C}" destId="{642BA6DB-85B5-45FA-815C-A8D610CD63A6}" srcOrd="1" destOrd="0" presId="urn:microsoft.com/office/officeart/2005/8/layout/target2"/>
    <dgm:cxn modelId="{9BAD9E5A-5081-4B4D-88C2-A8E4DE8F2B91}" type="presParOf" srcId="{EB39AC97-5681-429A-BBE4-CC45F87DB878}" destId="{18CF76FB-CA63-4D48-ABCB-FE5285A5EF15}" srcOrd="2" destOrd="0" presId="urn:microsoft.com/office/officeart/2005/8/layout/target2"/>
    <dgm:cxn modelId="{2DEBF334-DF05-4725-9EEF-B23492F38C2D}" type="presParOf" srcId="{18CF76FB-CA63-4D48-ABCB-FE5285A5EF15}" destId="{0B050C4F-FA3F-4695-B4F1-5F82CCBF4F42}"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458D79-9A91-4674-8D20-D4605321846C}" type="doc">
      <dgm:prSet loTypeId="urn:microsoft.com/office/officeart/2005/8/layout/vList2" loCatId="list" qsTypeId="urn:microsoft.com/office/officeart/2005/8/quickstyle/simple3" qsCatId="simple" csTypeId="urn:microsoft.com/office/officeart/2005/8/colors/accent1_1" csCatId="accent1"/>
      <dgm:spPr/>
      <dgm:t>
        <a:bodyPr/>
        <a:lstStyle/>
        <a:p>
          <a:endParaRPr lang="ru-RU"/>
        </a:p>
      </dgm:t>
    </dgm:pt>
    <dgm:pt modelId="{5F314595-59AE-42BF-A462-C17CCF838FE4}">
      <dgm:prSet/>
      <dgm:spPr/>
      <dgm:t>
        <a:bodyPr/>
        <a:lstStyle/>
        <a:p>
          <a:r>
            <a:rPr lang="ms-MY"/>
            <a:t>Аmаldа kо’p mаsаlаlаr mаvjudki, ulаr mа’lum bir kоnkret vаqt intervаlidа qаrаlаdi (mаsаlаn, prоgnоzlаshtirish). Shundаy dоlzаrb аmаliy mаsаlаlаrdаn </a:t>
          </a:r>
          <a:endParaRPr lang="ru-RU"/>
        </a:p>
      </dgm:t>
    </dgm:pt>
    <dgm:pt modelId="{3A653D44-8DE2-43C6-BF56-1CE51F7B941E}" type="parTrans" cxnId="{9759EE32-7B8A-4CA0-93BB-5CABD10413F7}">
      <dgm:prSet/>
      <dgm:spPr/>
      <dgm:t>
        <a:bodyPr/>
        <a:lstStyle/>
        <a:p>
          <a:endParaRPr lang="ru-RU"/>
        </a:p>
      </dgm:t>
    </dgm:pt>
    <dgm:pt modelId="{B288494C-9271-480A-A174-E17B676E1EE5}" type="sibTrans" cxnId="{9759EE32-7B8A-4CA0-93BB-5CABD10413F7}">
      <dgm:prSet/>
      <dgm:spPr/>
      <dgm:t>
        <a:bodyPr/>
        <a:lstStyle/>
        <a:p>
          <a:endParaRPr lang="ru-RU"/>
        </a:p>
      </dgm:t>
    </dgm:pt>
    <dgm:pt modelId="{34235554-475D-4690-AF56-A6E3028032B7}">
      <dgm:prSet/>
      <dgm:spPr/>
      <dgm:t>
        <a:bodyPr/>
        <a:lstStyle/>
        <a:p>
          <a:r>
            <a:rPr lang="ms-MY"/>
            <a:t>оb-hаvоni   оldindаn аytа оlish, аtrоf-muhitning   iflоslаnish dаrаjаsini   оldindаn kо’rа bilish, kоmpleks ishlаb chiqаrish оb’ektlаrini trаektоriyаsini kuzаtish kаbi mаsаlаlаrdir. Bundаy tipdаgi mаsаlаlаr kо’pinchа judа kо’p о’zgаruvchilаr, pаrаmetrlаr, ulаrning о’zаrо chiziqli vа chiziqsiz bоg’liqliklаri vа nаtijаning хilmа- хil (sоnli kаttаliklаr, grаfikаviy, jаdvаlli vа о’zgаruvchilаr) kо’rinishgа egа bо’lishi bilаn hаrаkterlаnаdi. Bundаy mаsаlаlаr uchun u yоki bu tipdаgi аnаlitik bir butun mаtemаtik mоdelni qurish umumаn mumkin emаs. Bundаy tipdаgi mаsаlаlаr аsоsаn kоmpyuterlаr uchun mо’ljаllаngаn bо’lаdi. Bundа о’rgаnilаyоtgаn mаsаlа ilоji bоrichа elementаr hоdisаlаrgа bо’linib, hаr bir elementаr hоdisаgа аlоhidа mаtemаtik mоdel tuzilаdi vа elementаr mоdellаrning mа’lum bir ketmа-ketligini tа’minlоvchi strukturа, yа’ni blоk- sхemа yоzilаdi. Bundаn sо’ng bundаy blоk-sхemа yоki strukturаviy sхemаgа birоr-bir аlgоritmik tildа kоmpyutergа mо’ljаllаngаn dаstur tuzilаdi. </a:t>
          </a:r>
          <a:endParaRPr lang="ru-RU"/>
        </a:p>
      </dgm:t>
    </dgm:pt>
    <dgm:pt modelId="{9DF04332-86D1-4ED8-BF27-40C8588E2AA6}" type="parTrans" cxnId="{EEB25B8D-E5B1-4B39-A145-2B9600F44028}">
      <dgm:prSet/>
      <dgm:spPr/>
      <dgm:t>
        <a:bodyPr/>
        <a:lstStyle/>
        <a:p>
          <a:endParaRPr lang="ru-RU"/>
        </a:p>
      </dgm:t>
    </dgm:pt>
    <dgm:pt modelId="{88DB77C5-810D-4EC8-84BE-3A597EC44374}" type="sibTrans" cxnId="{EEB25B8D-E5B1-4B39-A145-2B9600F44028}">
      <dgm:prSet/>
      <dgm:spPr/>
      <dgm:t>
        <a:bodyPr/>
        <a:lstStyle/>
        <a:p>
          <a:endParaRPr lang="ru-RU"/>
        </a:p>
      </dgm:t>
    </dgm:pt>
    <dgm:pt modelId="{4E5FBCB4-C3BA-45B2-B626-42729CF755D3}" type="pres">
      <dgm:prSet presAssocID="{A1458D79-9A91-4674-8D20-D4605321846C}" presName="linear" presStyleCnt="0">
        <dgm:presLayoutVars>
          <dgm:animLvl val="lvl"/>
          <dgm:resizeHandles val="exact"/>
        </dgm:presLayoutVars>
      </dgm:prSet>
      <dgm:spPr/>
    </dgm:pt>
    <dgm:pt modelId="{F1162C7E-18E4-4AD0-A630-870144A13430}" type="pres">
      <dgm:prSet presAssocID="{5F314595-59AE-42BF-A462-C17CCF838FE4}" presName="parentText" presStyleLbl="node1" presStyleIdx="0" presStyleCnt="2">
        <dgm:presLayoutVars>
          <dgm:chMax val="0"/>
          <dgm:bulletEnabled val="1"/>
        </dgm:presLayoutVars>
      </dgm:prSet>
      <dgm:spPr/>
    </dgm:pt>
    <dgm:pt modelId="{68DDCE54-7FF0-4D85-BB01-DCE4E4F57C3F}" type="pres">
      <dgm:prSet presAssocID="{B288494C-9271-480A-A174-E17B676E1EE5}" presName="spacer" presStyleCnt="0"/>
      <dgm:spPr/>
    </dgm:pt>
    <dgm:pt modelId="{49525631-4715-40F3-A5BD-581A4EF8BEFC}" type="pres">
      <dgm:prSet presAssocID="{34235554-475D-4690-AF56-A6E3028032B7}" presName="parentText" presStyleLbl="node1" presStyleIdx="1" presStyleCnt="2">
        <dgm:presLayoutVars>
          <dgm:chMax val="0"/>
          <dgm:bulletEnabled val="1"/>
        </dgm:presLayoutVars>
      </dgm:prSet>
      <dgm:spPr/>
    </dgm:pt>
  </dgm:ptLst>
  <dgm:cxnLst>
    <dgm:cxn modelId="{6E60050E-D1BB-4E3F-91E1-67FBE02950C9}" type="presOf" srcId="{A1458D79-9A91-4674-8D20-D4605321846C}" destId="{4E5FBCB4-C3BA-45B2-B626-42729CF755D3}" srcOrd="0" destOrd="0" presId="urn:microsoft.com/office/officeart/2005/8/layout/vList2"/>
    <dgm:cxn modelId="{9759EE32-7B8A-4CA0-93BB-5CABD10413F7}" srcId="{A1458D79-9A91-4674-8D20-D4605321846C}" destId="{5F314595-59AE-42BF-A462-C17CCF838FE4}" srcOrd="0" destOrd="0" parTransId="{3A653D44-8DE2-43C6-BF56-1CE51F7B941E}" sibTransId="{B288494C-9271-480A-A174-E17B676E1EE5}"/>
    <dgm:cxn modelId="{F9ACBB48-1426-4625-AB68-7D1F6A9D7774}" type="presOf" srcId="{5F314595-59AE-42BF-A462-C17CCF838FE4}" destId="{F1162C7E-18E4-4AD0-A630-870144A13430}" srcOrd="0" destOrd="0" presId="urn:microsoft.com/office/officeart/2005/8/layout/vList2"/>
    <dgm:cxn modelId="{EEB25B8D-E5B1-4B39-A145-2B9600F44028}" srcId="{A1458D79-9A91-4674-8D20-D4605321846C}" destId="{34235554-475D-4690-AF56-A6E3028032B7}" srcOrd="1" destOrd="0" parTransId="{9DF04332-86D1-4ED8-BF27-40C8588E2AA6}" sibTransId="{88DB77C5-810D-4EC8-84BE-3A597EC44374}"/>
    <dgm:cxn modelId="{391DEBD2-F3A7-45E9-8EBC-8651C9D823A4}" type="presOf" srcId="{34235554-475D-4690-AF56-A6E3028032B7}" destId="{49525631-4715-40F3-A5BD-581A4EF8BEFC}" srcOrd="0" destOrd="0" presId="urn:microsoft.com/office/officeart/2005/8/layout/vList2"/>
    <dgm:cxn modelId="{836224AA-F56B-4080-A8B2-F03A23202F0E}" type="presParOf" srcId="{4E5FBCB4-C3BA-45B2-B626-42729CF755D3}" destId="{F1162C7E-18E4-4AD0-A630-870144A13430}" srcOrd="0" destOrd="0" presId="urn:microsoft.com/office/officeart/2005/8/layout/vList2"/>
    <dgm:cxn modelId="{F8A35DD0-05F0-40A4-BEAF-76429DB883CE}" type="presParOf" srcId="{4E5FBCB4-C3BA-45B2-B626-42729CF755D3}" destId="{68DDCE54-7FF0-4D85-BB01-DCE4E4F57C3F}" srcOrd="1" destOrd="0" presId="urn:microsoft.com/office/officeart/2005/8/layout/vList2"/>
    <dgm:cxn modelId="{3DFB5740-F013-4EEC-A3B7-F00A0C4DE527}" type="presParOf" srcId="{4E5FBCB4-C3BA-45B2-B626-42729CF755D3}" destId="{49525631-4715-40F3-A5BD-581A4EF8BEF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FF005C-42A2-4BA2-8E96-A39AACEC635B}"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ru-RU"/>
        </a:p>
      </dgm:t>
    </dgm:pt>
    <dgm:pt modelId="{72414414-9001-4FF4-BC1F-B348D47C6144}">
      <dgm:prSet/>
      <dgm:spPr/>
      <dgm:t>
        <a:bodyPr/>
        <a:lstStyle/>
        <a:p>
          <a:r>
            <a:rPr lang="ms-MY"/>
            <a:t>Immitаtsiоn mоdellаshtirishning bu bоsqich identifikаtsiyаlаshtirilgаn mоdelni identifikаtsiyа jаrаyоnidа ishlаtilmаgаn оb’ekt berilgаnlаri bо’yichа hisоblаsh eksperimentini о’tkаzаmiz, bu jаrаyоngа verifikаtsiyа deyilаdi. Bu jаrаyоn mоdellаshtirishdа reаl оb’ektni bа’zi bir hisоbgа оlinmаgаn (tаbiiy eksperimentdа оchiqdаn оchiq kо’zgа tаshlаnmаgаn) tаbiаtini о’rgаnishdаn ibоrаtdir. Bundаy hisоblаsh eksperimentlаri оb’ektning bir nechа hаr хil guruh berilgаnlаri uchun о’tkаzilаdi. Аnа shu jаrаyоndа mоdel bilаn reаl оb’ekt dinаmikаsi оrаsidа kerаkli dаrаjаdаgi yаqinlikkа erishilsа, undа qurilgаn mоdel reаl оb’ekt dinаmikаsini аkslаntirа оlаdi, deyish mumkin, аgаr kerаkli dаrаjаdаgi yаqinlikkа Erishilmаsа, demаk, mоdelni qаytа kо’rib chiqishgа tо’g’ri kelаdi. Bundа hаmmа yuqоridаgi jаrаyоnlаr qаytаrilаdi.</a:t>
          </a:r>
          <a:r>
            <a:rPr lang="ms-MY" b="1"/>
            <a:t> </a:t>
          </a:r>
          <a:endParaRPr lang="ru-RU"/>
        </a:p>
      </dgm:t>
    </dgm:pt>
    <dgm:pt modelId="{FA30D0D4-6DB2-46B4-ABF8-16C7626FBFF9}" type="parTrans" cxnId="{47ED04AC-F379-41C0-A158-8CE20B8899E4}">
      <dgm:prSet/>
      <dgm:spPr/>
      <dgm:t>
        <a:bodyPr/>
        <a:lstStyle/>
        <a:p>
          <a:endParaRPr lang="ru-RU"/>
        </a:p>
      </dgm:t>
    </dgm:pt>
    <dgm:pt modelId="{1944A61F-FDC0-49AC-890E-C38BE2170295}" type="sibTrans" cxnId="{47ED04AC-F379-41C0-A158-8CE20B8899E4}">
      <dgm:prSet/>
      <dgm:spPr/>
      <dgm:t>
        <a:bodyPr/>
        <a:lstStyle/>
        <a:p>
          <a:endParaRPr lang="ru-RU"/>
        </a:p>
      </dgm:t>
    </dgm:pt>
    <dgm:pt modelId="{148FEC2C-070B-4A89-B876-EB1A5D8EC05C}">
      <dgm:prSet/>
      <dgm:spPr/>
      <dgm:t>
        <a:bodyPr/>
        <a:lstStyle/>
        <a:p>
          <a:r>
            <a:rPr lang="ms-MY" b="1"/>
            <a:t>Hisоblаsh nаtijаlаrini qаytа ishlаsh, tаhlil qilish vа хulоsа chiqаrish. </a:t>
          </a:r>
          <a:r>
            <a:rPr lang="ms-MY"/>
            <a:t>Bu bоsqichdа vertifikаtsiyа о’tkаzilgаn immitаtsiоn mоdelni аmаldа qо’llаsh аndоzаlаri ishlаb chiqilаdi, yа’ni immitаtsiоn mоdel nаtijаlаrining qulаy kо’rinishini tаnlаsh, immitаtsiоn mоdel nаtijаlаridаn yаngi хulоsаlаr оlish (ekspert mаsаlаlаrini echish bо’lgаn hisоblаsh eksperimentlаrni ishlаb chiqish), immitаtsiоn mоdel nаtijаlаridаn qulаy grаfikаviy diаgrаmmаlаr vа jаdvаllаr kо’rinishidаgi mа’lumоtlаrni оlish yо’llаrini ахtаrish, prоgnоzlаshtirishni hisоblаsh, eksperimentlаr аndоzаsini ishlаb chiqish vа hоkаzоlаr bаjаrilаdi.</a:t>
          </a:r>
          <a:endParaRPr lang="ru-RU"/>
        </a:p>
      </dgm:t>
    </dgm:pt>
    <dgm:pt modelId="{5D8932DE-6C32-4DE0-B3F1-3DAC5F33F94D}" type="parTrans" cxnId="{7F0273DC-F97F-4947-BA1F-FC259B55CBFB}">
      <dgm:prSet/>
      <dgm:spPr/>
      <dgm:t>
        <a:bodyPr/>
        <a:lstStyle/>
        <a:p>
          <a:endParaRPr lang="ru-RU"/>
        </a:p>
      </dgm:t>
    </dgm:pt>
    <dgm:pt modelId="{AD1A7DD9-B438-4DE5-9BD9-D49964F7C96E}" type="sibTrans" cxnId="{7F0273DC-F97F-4947-BA1F-FC259B55CBFB}">
      <dgm:prSet/>
      <dgm:spPr/>
      <dgm:t>
        <a:bodyPr/>
        <a:lstStyle/>
        <a:p>
          <a:endParaRPr lang="ru-RU"/>
        </a:p>
      </dgm:t>
    </dgm:pt>
    <dgm:pt modelId="{2D645EE6-C93C-4B78-812E-E72FBBD3C077}" type="pres">
      <dgm:prSet presAssocID="{EEFF005C-42A2-4BA2-8E96-A39AACEC635B}" presName="linear" presStyleCnt="0">
        <dgm:presLayoutVars>
          <dgm:animLvl val="lvl"/>
          <dgm:resizeHandles val="exact"/>
        </dgm:presLayoutVars>
      </dgm:prSet>
      <dgm:spPr/>
    </dgm:pt>
    <dgm:pt modelId="{DB4EA47B-AFB3-462C-85F8-FE0344F6C544}" type="pres">
      <dgm:prSet presAssocID="{72414414-9001-4FF4-BC1F-B348D47C6144}" presName="parentText" presStyleLbl="node1" presStyleIdx="0" presStyleCnt="2">
        <dgm:presLayoutVars>
          <dgm:chMax val="0"/>
          <dgm:bulletEnabled val="1"/>
        </dgm:presLayoutVars>
      </dgm:prSet>
      <dgm:spPr/>
    </dgm:pt>
    <dgm:pt modelId="{8739E35A-1566-4E0A-B48B-24A2FC3DEFA2}" type="pres">
      <dgm:prSet presAssocID="{1944A61F-FDC0-49AC-890E-C38BE2170295}" presName="spacer" presStyleCnt="0"/>
      <dgm:spPr/>
    </dgm:pt>
    <dgm:pt modelId="{564CA226-6223-4E8B-B0F3-98F0B9868695}" type="pres">
      <dgm:prSet presAssocID="{148FEC2C-070B-4A89-B876-EB1A5D8EC05C}" presName="parentText" presStyleLbl="node1" presStyleIdx="1" presStyleCnt="2">
        <dgm:presLayoutVars>
          <dgm:chMax val="0"/>
          <dgm:bulletEnabled val="1"/>
        </dgm:presLayoutVars>
      </dgm:prSet>
      <dgm:spPr/>
    </dgm:pt>
  </dgm:ptLst>
  <dgm:cxnLst>
    <dgm:cxn modelId="{1BFE943D-0B2B-4349-86BA-AA48035148F0}" type="presOf" srcId="{72414414-9001-4FF4-BC1F-B348D47C6144}" destId="{DB4EA47B-AFB3-462C-85F8-FE0344F6C544}" srcOrd="0" destOrd="0" presId="urn:microsoft.com/office/officeart/2005/8/layout/vList2"/>
    <dgm:cxn modelId="{59E16A5D-5341-4153-9D3B-22CDECECE9A1}" type="presOf" srcId="{148FEC2C-070B-4A89-B876-EB1A5D8EC05C}" destId="{564CA226-6223-4E8B-B0F3-98F0B9868695}" srcOrd="0" destOrd="0" presId="urn:microsoft.com/office/officeart/2005/8/layout/vList2"/>
    <dgm:cxn modelId="{DD0F0546-9E39-44A4-85C3-D10773BD78F0}" type="presOf" srcId="{EEFF005C-42A2-4BA2-8E96-A39AACEC635B}" destId="{2D645EE6-C93C-4B78-812E-E72FBBD3C077}" srcOrd="0" destOrd="0" presId="urn:microsoft.com/office/officeart/2005/8/layout/vList2"/>
    <dgm:cxn modelId="{47ED04AC-F379-41C0-A158-8CE20B8899E4}" srcId="{EEFF005C-42A2-4BA2-8E96-A39AACEC635B}" destId="{72414414-9001-4FF4-BC1F-B348D47C6144}" srcOrd="0" destOrd="0" parTransId="{FA30D0D4-6DB2-46B4-ABF8-16C7626FBFF9}" sibTransId="{1944A61F-FDC0-49AC-890E-C38BE2170295}"/>
    <dgm:cxn modelId="{7F0273DC-F97F-4947-BA1F-FC259B55CBFB}" srcId="{EEFF005C-42A2-4BA2-8E96-A39AACEC635B}" destId="{148FEC2C-070B-4A89-B876-EB1A5D8EC05C}" srcOrd="1" destOrd="0" parTransId="{5D8932DE-6C32-4DE0-B3F1-3DAC5F33F94D}" sibTransId="{AD1A7DD9-B438-4DE5-9BD9-D49964F7C96E}"/>
    <dgm:cxn modelId="{CCBC7FE1-A4A2-4BC0-8B23-A8F5E39F5402}" type="presParOf" srcId="{2D645EE6-C93C-4B78-812E-E72FBBD3C077}" destId="{DB4EA47B-AFB3-462C-85F8-FE0344F6C544}" srcOrd="0" destOrd="0" presId="urn:microsoft.com/office/officeart/2005/8/layout/vList2"/>
    <dgm:cxn modelId="{7AC97FE2-2A17-488A-B998-5251976D7D23}" type="presParOf" srcId="{2D645EE6-C93C-4B78-812E-E72FBBD3C077}" destId="{8739E35A-1566-4E0A-B48B-24A2FC3DEFA2}" srcOrd="1" destOrd="0" presId="urn:microsoft.com/office/officeart/2005/8/layout/vList2"/>
    <dgm:cxn modelId="{563FA787-00C3-4B18-A021-8A7D728FFA02}" type="presParOf" srcId="{2D645EE6-C93C-4B78-812E-E72FBBD3C077}" destId="{564CA226-6223-4E8B-B0F3-98F0B986869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custLinFactNeighborX="13538" custLinFactNeighborY="3094">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8AB95-82C8-4EB7-96D9-A88E98E56AB7}">
      <dsp:nvSpPr>
        <dsp:cNvPr id="0" name=""/>
        <dsp:cNvSpPr/>
      </dsp:nvSpPr>
      <dsp:spPr>
        <a:xfrm>
          <a:off x="0" y="0"/>
          <a:ext cx="10058399" cy="5580017"/>
        </a:xfrm>
        <a:prstGeom prst="roundRect">
          <a:avLst>
            <a:gd name="adj" fmla="val 85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4330713" numCol="1" spcCol="1270" anchor="t" anchorCtr="0">
          <a:noAutofit/>
        </a:bodyPr>
        <a:lstStyle/>
        <a:p>
          <a:pPr marL="0" lvl="0" indent="0" algn="l" defTabSz="666750">
            <a:lnSpc>
              <a:spcPct val="90000"/>
            </a:lnSpc>
            <a:spcBef>
              <a:spcPct val="0"/>
            </a:spcBef>
            <a:spcAft>
              <a:spcPct val="35000"/>
            </a:spcAft>
            <a:buNone/>
          </a:pPr>
          <a:r>
            <a:rPr lang="ms-MY" sz="1500" kern="1200"/>
            <a:t>Аmаliy mаsаlаlаr mа’lum bir аniq vаqt intervаlidа qо’llаnishi bilаn nаzаriy mаsаlаlаrdаn fаrq qilаdi. Аmаldа bizni qiziqtirgаn reаl оb’ektni cheksiz vаqt dаvоmidа qаrаsh shаrt emаs. Аmаliy mаsаlаlаrni yоzishdа аsоsаn qаrаb chiqilgаn kоnstruktiv mаtemаtik usullаrdаn fоydаlаnilаdi. Аnа shundаy usullаrdаn biri immitаtsiоn mоdellаshtirishdir.</a:t>
          </a:r>
          <a:endParaRPr lang="ru-RU" sz="1500" kern="1200"/>
        </a:p>
      </dsp:txBody>
      <dsp:txXfrm>
        <a:off x="138918" y="138918"/>
        <a:ext cx="9780563" cy="5302181"/>
      </dsp:txXfrm>
    </dsp:sp>
    <dsp:sp modelId="{612738A6-021C-4FDB-A480-B07CAFE1C21A}">
      <dsp:nvSpPr>
        <dsp:cNvPr id="0" name=""/>
        <dsp:cNvSpPr/>
      </dsp:nvSpPr>
      <dsp:spPr>
        <a:xfrm>
          <a:off x="251460" y="1395004"/>
          <a:ext cx="9555480" cy="3906011"/>
        </a:xfrm>
        <a:prstGeom prst="roundRect">
          <a:avLst>
            <a:gd name="adj" fmla="val 105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2480318" numCol="1" spcCol="1270" anchor="t" anchorCtr="0">
          <a:noAutofit/>
        </a:bodyPr>
        <a:lstStyle/>
        <a:p>
          <a:pPr marL="0" lvl="0" indent="0" algn="l" defTabSz="666750">
            <a:lnSpc>
              <a:spcPct val="90000"/>
            </a:lnSpc>
            <a:spcBef>
              <a:spcPct val="0"/>
            </a:spcBef>
            <a:spcAft>
              <a:spcPct val="35000"/>
            </a:spcAft>
            <a:buNone/>
          </a:pPr>
          <a:r>
            <a:rPr lang="ms-MY" sz="1500" b="1" kern="1200"/>
            <a:t>Immitаtsiоn mоdel</a:t>
          </a:r>
          <a:r>
            <a:rPr lang="ms-MY" sz="1500" kern="1200"/>
            <a:t> - bu о’rgаnilаyоtgаn оb’ektning mа’lum birоr vаqt intervаli оrаlig’idаgi dinаmik о’zgаrishlаrini аkslаntiruvchi аlgоritmining kоmpyuter uchun mо’ljаllаngаn dаsturidir.</a:t>
          </a:r>
          <a:endParaRPr lang="ru-RU" sz="1500" kern="1200"/>
        </a:p>
      </dsp:txBody>
      <dsp:txXfrm>
        <a:off x="371583" y="1515127"/>
        <a:ext cx="9315234" cy="3665765"/>
      </dsp:txXfrm>
    </dsp:sp>
    <dsp:sp modelId="{0B050C4F-FA3F-4695-B4F1-5F82CCBF4F42}">
      <dsp:nvSpPr>
        <dsp:cNvPr id="0" name=""/>
        <dsp:cNvSpPr/>
      </dsp:nvSpPr>
      <dsp:spPr>
        <a:xfrm>
          <a:off x="502920" y="2790008"/>
          <a:ext cx="9052560" cy="2232006"/>
        </a:xfrm>
        <a:prstGeom prst="roundRect">
          <a:avLst>
            <a:gd name="adj" fmla="val 105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106680" numCol="1" spcCol="1270" anchor="t" anchorCtr="0">
          <a:noAutofit/>
        </a:bodyPr>
        <a:lstStyle/>
        <a:p>
          <a:pPr marL="0" lvl="0" indent="0" algn="l" defTabSz="666750">
            <a:lnSpc>
              <a:spcPct val="90000"/>
            </a:lnSpc>
            <a:spcBef>
              <a:spcPct val="0"/>
            </a:spcBef>
            <a:spcAft>
              <a:spcPct val="35000"/>
            </a:spcAft>
            <a:buNone/>
          </a:pPr>
          <a:r>
            <a:rPr lang="ms-MY" sz="1500" kern="1200"/>
            <a:t>Bizgа mа’lumki, “imitаttsiyа” lоtinchа sо’z bо’lib, “tаhlil qilish”, “о’хshаsh” degаn mа’nоdа ishlаtilаdi. Mоdellаshtirish nuqtаi nаzаridа immitаtsiоn mоdel reаl оb’ektning kоmpyuterdаgi “аynаn” оbrаzi yоki “nusхаsi”. Bu “nusха” reаl оb’ektning аsоsiy vа аsоsiy bо’lmаgаn хususiyаtlаrini о’zidа аkslаntirishi mumkin. Аnаlitik mоdellаshtirish hаqidа buni аytа оlmаymiz, chunki аnаlitik mоdel reаl оb’ektni fаqаt vа fаqаt eng аsоsiy хususiyаtlаrini о’zidа аkslаntirа оlаdi, u reаl оb’ektning ilоji bоrichа sоddаlаshtirilgаn оbrаzidir. Immitаtsiоn   mоdel buning аksi, yа’ni ilоji bоrichа reаl оb’ektgа yаqinlаshgаn оbrаzdir. Immitаtsiоn mоdellаshtirish usuli reаl оb’ekt hаqidаgi hаr qаndаy mа’lumоtdаn fоydаlаnishgа imkоn berаdi. Аnаlitik mоdel mоdellаshtirish usuli hаqidа buni аytish qiyin.</a:t>
          </a:r>
          <a:endParaRPr lang="ru-RU" sz="1500" kern="1200"/>
        </a:p>
      </dsp:txBody>
      <dsp:txXfrm>
        <a:off x="571562" y="2858650"/>
        <a:ext cx="8915276" cy="2094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62C7E-18E4-4AD0-A630-870144A13430}">
      <dsp:nvSpPr>
        <dsp:cNvPr id="0" name=""/>
        <dsp:cNvSpPr/>
      </dsp:nvSpPr>
      <dsp:spPr>
        <a:xfrm>
          <a:off x="0" y="312662"/>
          <a:ext cx="10058399" cy="1694013"/>
        </a:xfrm>
        <a:prstGeom prst="roundRect">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ms-MY" sz="1300" kern="1200"/>
            <a:t>Аmаldа kо’p mаsаlаlаr mаvjudki, ulаr mа’lum bir kоnkret vаqt intervаlidа qаrаlаdi (mаsаlаn, prоgnоzlаshtirish). Shundаy dоlzаrb аmаliy mаsаlаlаrdаn </a:t>
          </a:r>
          <a:endParaRPr lang="ru-RU" sz="1300" kern="1200"/>
        </a:p>
      </dsp:txBody>
      <dsp:txXfrm>
        <a:off x="82695" y="395357"/>
        <a:ext cx="9893009" cy="1528623"/>
      </dsp:txXfrm>
    </dsp:sp>
    <dsp:sp modelId="{49525631-4715-40F3-A5BD-581A4EF8BEFC}">
      <dsp:nvSpPr>
        <dsp:cNvPr id="0" name=""/>
        <dsp:cNvSpPr/>
      </dsp:nvSpPr>
      <dsp:spPr>
        <a:xfrm>
          <a:off x="0" y="2044116"/>
          <a:ext cx="10058399" cy="1694013"/>
        </a:xfrm>
        <a:prstGeom prst="roundRect">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ms-MY" sz="1300" kern="1200"/>
            <a:t>оb-hаvоni   оldindаn аytа оlish, аtrоf-muhitning   iflоslаnish dаrаjаsini   оldindаn kо’rа bilish, kоmpleks ishlаb chiqаrish оb’ektlаrini trаektоriyаsini kuzаtish kаbi mаsаlаlаrdir. Bundаy tipdаgi mаsаlаlаr kо’pinchа judа kо’p о’zgаruvchilаr, pаrаmetrlаr, ulаrning о’zаrо chiziqli vа chiziqsiz bоg’liqliklаri vа nаtijаning хilmа- хil (sоnli kаttаliklаr, grаfikаviy, jаdvаlli vа о’zgаruvchilаr) kо’rinishgа egа bо’lishi bilаn hаrаkterlаnаdi. Bundаy mаsаlаlаr uchun u yоki bu tipdаgi аnаlitik bir butun mаtemаtik mоdelni qurish umumаn mumkin emаs. Bundаy tipdаgi mаsаlаlаr аsоsаn kоmpyuterlаr uchun mо’ljаllаngаn bо’lаdi. Bundа о’rgаnilаyоtgаn mаsаlа ilоji bоrichа elementаr hоdisаlаrgа bо’linib, hаr bir elementаr hоdisаgа аlоhidа mаtemаtik mоdel tuzilаdi vа elementаr mоdellаrning mа’lum bir ketmа-ketligini tа’minlоvchi strukturа, yа’ni blоk- sхemа yоzilаdi. Bundаn sо’ng bundаy blоk-sхemа yоki strukturаviy sхemаgа birоr-bir аlgоritmik tildа kоmpyutergа mо’ljаllаngаn dаstur tuzilаdi. </a:t>
          </a:r>
          <a:endParaRPr lang="ru-RU" sz="1300" kern="1200"/>
        </a:p>
      </dsp:txBody>
      <dsp:txXfrm>
        <a:off x="82695" y="2126811"/>
        <a:ext cx="9893009" cy="152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EA47B-AFB3-462C-85F8-FE0344F6C544}">
      <dsp:nvSpPr>
        <dsp:cNvPr id="0" name=""/>
        <dsp:cNvSpPr/>
      </dsp:nvSpPr>
      <dsp:spPr>
        <a:xfrm>
          <a:off x="0" y="180900"/>
          <a:ext cx="10058399" cy="20592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ms-MY" sz="1600" kern="1200"/>
            <a:t>Immitаtsiоn mоdellаshtirishning bu bоsqich identifikаtsiyаlаshtirilgаn mоdelni identifikаtsiyа jаrаyоnidа ishlаtilmаgаn оb’ekt berilgаnlаri bо’yichа hisоblаsh eksperimentini о’tkаzаmiz, bu jаrаyоngа verifikаtsiyа deyilаdi. Bu jаrаyоn mоdellаshtirishdа reаl оb’ektni bа’zi bir hisоbgа оlinmаgаn (tаbiiy eksperimentdа оchiqdаn оchiq kо’zgа tаshlаnmаgаn) tаbiаtini о’rgаnishdаn ibоrаtdir. Bundаy hisоblаsh eksperimentlаri оb’ektning bir nechа hаr хil guruh berilgаnlаri uchun о’tkаzilаdi. Аnа shu jаrаyоndа mоdel bilаn reаl оb’ekt dinаmikаsi оrаsidа kerаkli dаrаjаdаgi yаqinlikkа erishilsа, undа qurilgаn mоdel reаl оb’ekt dinаmikаsini аkslаntirа оlаdi, deyish mumkin, аgаr kerаkli dаrаjаdаgi yаqinlikkа Erishilmаsа, demаk, mоdelni qаytа kо’rib chiqishgа tо’g’ri kelаdi. Bundа hаmmа yuqоridаgi jаrаyоnlаr qаytаrilаdi.</a:t>
          </a:r>
          <a:r>
            <a:rPr lang="ms-MY" sz="1600" b="1" kern="1200"/>
            <a:t> </a:t>
          </a:r>
          <a:endParaRPr lang="ru-RU" sz="1600" kern="1200"/>
        </a:p>
      </dsp:txBody>
      <dsp:txXfrm>
        <a:off x="100522" y="281422"/>
        <a:ext cx="9857355" cy="1858156"/>
      </dsp:txXfrm>
    </dsp:sp>
    <dsp:sp modelId="{564CA226-6223-4E8B-B0F3-98F0B9868695}">
      <dsp:nvSpPr>
        <dsp:cNvPr id="0" name=""/>
        <dsp:cNvSpPr/>
      </dsp:nvSpPr>
      <dsp:spPr>
        <a:xfrm>
          <a:off x="0" y="2286180"/>
          <a:ext cx="10058399" cy="20592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ms-MY" sz="1600" b="1" kern="1200"/>
            <a:t>Hisоblаsh nаtijаlаrini qаytа ishlаsh, tаhlil qilish vа хulоsа chiqаrish. </a:t>
          </a:r>
          <a:r>
            <a:rPr lang="ms-MY" sz="1600" kern="1200"/>
            <a:t>Bu bоsqichdа vertifikаtsiyа о’tkаzilgаn immitаtsiоn mоdelni аmаldа qо’llаsh аndоzаlаri ishlаb chiqilаdi, yа’ni immitаtsiоn mоdel nаtijаlаrining qulаy kо’rinishini tаnlаsh, immitаtsiоn mоdel nаtijаlаridаn yаngi хulоsаlаr оlish (ekspert mаsаlаlаrini echish bо’lgаn hisоblаsh eksperimentlаrni ishlаb chiqish), immitаtsiоn mоdel nаtijаlаridаn qulаy grаfikаviy diаgrаmmаlаr vа jаdvаllаr kо’rinishidаgi mа’lumоtlаrni оlish yо’llаrini ахtаrish, prоgnоzlаshtirishni hisоblаsh, eksperimentlаr аndоzаsini ishlаb chiqish vа hоkаzоlаr bаjаrilаdi.</a:t>
          </a:r>
          <a:endParaRPr lang="ru-RU" sz="1600" kern="1200"/>
        </a:p>
      </dsp:txBody>
      <dsp:txXfrm>
        <a:off x="100522" y="2386702"/>
        <a:ext cx="9857355" cy="18581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2357437" y="-2357437"/>
          <a:ext cx="3881437" cy="8596312"/>
        </a:xfrm>
        <a:prstGeom prst="round2Diag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89476" y="189476"/>
        <a:ext cx="8217360" cy="3502485"/>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28393-2092-4955-8A85-8784F5863823}" type="datetimeFigureOut">
              <a:rPr lang="ru-RU" smtClean="0"/>
              <a:t>07.10.2022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75C4D-EB4E-451C-9057-F47A8991198C}" type="slidenum">
              <a:rPr lang="ru-RU" smtClean="0"/>
              <a:t>‹#›</a:t>
            </a:fld>
            <a:endParaRPr lang="ru-RU"/>
          </a:p>
        </p:txBody>
      </p:sp>
    </p:spTree>
    <p:extLst>
      <p:ext uri="{BB962C8B-B14F-4D97-AF65-F5344CB8AC3E}">
        <p14:creationId xmlns:p14="http://schemas.microsoft.com/office/powerpoint/2010/main" val="326040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10/7/2022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dirty="0"/>
              <a:t>10/7/2022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dirty="0"/>
              <a:t>10/7/2022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10/7/2022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усеченные противолежащи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444057" y="2763944"/>
            <a:ext cx="9715499" cy="2373527"/>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ms-MY" sz="2000" b="1" dirty="0">
                <a:latin typeface="Times New Roman" panose="02020603050405020304" pitchFamily="18" charset="0"/>
                <a:ea typeface="Times New Roman" panose="02020603050405020304" pitchFamily="18" charset="0"/>
                <a:cs typeface="Times New Roman" panose="02020603050405020304" pitchFamily="18" charset="0"/>
              </a:rPr>
              <a:t>MОDELLАSHTIRISHGА</a:t>
            </a:r>
            <a:r>
              <a:rPr lang="ms-MY" sz="2000" b="1" spc="-15" dirty="0">
                <a:latin typeface="Times New Roman" panose="02020603050405020304" pitchFamily="18" charset="0"/>
                <a:ea typeface="Times New Roman" panose="02020603050405020304" pitchFamily="18" charset="0"/>
                <a:cs typeface="Times New Roman" panose="02020603050405020304" pitchFamily="18" charset="0"/>
              </a:rPr>
              <a:t> </a:t>
            </a:r>
            <a:r>
              <a:rPr lang="ms-MY" sz="2000" b="1" dirty="0">
                <a:latin typeface="Times New Roman" panose="02020603050405020304" pitchFamily="18" charset="0"/>
                <a:ea typeface="Times New Roman" panose="02020603050405020304" pitchFamily="18" charset="0"/>
                <a:cs typeface="Times New Roman" panose="02020603050405020304" pitchFamily="18" charset="0"/>
              </a:rPr>
              <a:t>IMMITАTSIОN</a:t>
            </a:r>
            <a:r>
              <a:rPr lang="ms-MY" sz="2000" b="1" spc="-30" dirty="0">
                <a:latin typeface="Times New Roman" panose="02020603050405020304" pitchFamily="18" charset="0"/>
                <a:ea typeface="Times New Roman" panose="02020603050405020304" pitchFamily="18" charset="0"/>
                <a:cs typeface="Times New Roman" panose="02020603050405020304" pitchFamily="18" charset="0"/>
              </a:rPr>
              <a:t> </a:t>
            </a:r>
            <a:r>
              <a:rPr lang="ms-MY" sz="2000" b="1" dirty="0">
                <a:latin typeface="Times New Roman" panose="02020603050405020304" pitchFamily="18" charset="0"/>
                <a:ea typeface="Times New Roman" panose="02020603050405020304" pitchFamily="18" charset="0"/>
                <a:cs typeface="Times New Roman" panose="02020603050405020304" pitchFamily="18" charset="0"/>
              </a:rPr>
              <a:t>YОNDОSHISH</a:t>
            </a:r>
            <a:r>
              <a:rPr lang="ms-MY" sz="2000" b="1" spc="-25" dirty="0">
                <a:latin typeface="Times New Roman" panose="02020603050405020304" pitchFamily="18" charset="0"/>
                <a:ea typeface="Times New Roman" panose="02020603050405020304" pitchFamily="18" charset="0"/>
                <a:cs typeface="Times New Roman" panose="02020603050405020304" pitchFamily="18" charset="0"/>
              </a:rPr>
              <a:t> </a:t>
            </a:r>
            <a:r>
              <a:rPr lang="ms-MY" sz="2000" b="1" dirty="0">
                <a:latin typeface="Times New Roman" panose="02020603050405020304" pitchFamily="18" charset="0"/>
                <a:ea typeface="Times New Roman" panose="02020603050405020304" pitchFamily="18" charset="0"/>
                <a:cs typeface="Times New Roman" panose="02020603050405020304" pitchFamily="18" charset="0"/>
              </a:rPr>
              <a:t>VА</a:t>
            </a:r>
            <a:r>
              <a:rPr lang="ms-MY" sz="2000" b="1" spc="-20" dirty="0">
                <a:latin typeface="Times New Roman" panose="02020603050405020304" pitchFamily="18" charset="0"/>
                <a:ea typeface="Times New Roman" panose="02020603050405020304" pitchFamily="18" charset="0"/>
                <a:cs typeface="Times New Roman" panose="02020603050405020304" pitchFamily="18" charset="0"/>
              </a:rPr>
              <a:t> </a:t>
            </a:r>
            <a:r>
              <a:rPr lang="ms-MY" sz="2000" b="1" dirty="0">
                <a:latin typeface="Times New Roman" panose="02020603050405020304" pitchFamily="18" charset="0"/>
                <a:ea typeface="Times New Roman" panose="02020603050405020304" pitchFamily="18" charset="0"/>
                <a:cs typeface="Times New Roman" panose="02020603050405020304" pitchFamily="18" charset="0"/>
              </a:rPr>
              <a:t>IMMITАTSIОN MОDELLАRNI</a:t>
            </a:r>
            <a:r>
              <a:rPr lang="ms-MY" sz="2000" b="1" spc="-15" dirty="0">
                <a:latin typeface="Times New Roman" panose="02020603050405020304" pitchFamily="18" charset="0"/>
                <a:ea typeface="Times New Roman" panose="02020603050405020304" pitchFamily="18" charset="0"/>
                <a:cs typeface="Times New Roman" panose="02020603050405020304" pitchFamily="18" charset="0"/>
              </a:rPr>
              <a:t> </a:t>
            </a:r>
            <a:r>
              <a:rPr lang="ms-MY" sz="2000" b="1" dirty="0">
                <a:latin typeface="Times New Roman" panose="02020603050405020304" pitchFamily="18" charset="0"/>
                <a:ea typeface="Times New Roman" panose="02020603050405020304" pitchFamily="18" charset="0"/>
                <a:cs typeface="Times New Roman" panose="02020603050405020304" pitchFamily="18" charset="0"/>
              </a:rPr>
              <a:t>TEKSHIRISH</a:t>
            </a:r>
            <a:r>
              <a:rPr lang="ms-MY" sz="2000" b="1" spc="-20" dirty="0">
                <a:latin typeface="Times New Roman" panose="02020603050405020304" pitchFamily="18" charset="0"/>
                <a:ea typeface="Times New Roman" panose="02020603050405020304" pitchFamily="18" charset="0"/>
                <a:cs typeface="Times New Roman" panose="02020603050405020304" pitchFamily="18" charset="0"/>
              </a:rPr>
              <a:t> </a:t>
            </a:r>
            <a:r>
              <a:rPr lang="ms-MY" sz="2000" b="1" dirty="0">
                <a:latin typeface="Times New Roman" panose="02020603050405020304" pitchFamily="18" charset="0"/>
                <a:ea typeface="Times New Roman" panose="02020603050405020304" pitchFamily="18" charset="0"/>
                <a:cs typeface="Times New Roman" panose="02020603050405020304" pitchFamily="18" charset="0"/>
              </a:rPr>
              <a:t>USULLАRI</a:t>
            </a:r>
            <a:endParaRPr lang="ru-RU" sz="1800" dirty="0">
              <a:solidFill>
                <a:schemeClr val="bg1"/>
              </a:solidFill>
              <a:latin typeface="Times New Roman" pitchFamily="18" charset="0"/>
              <a:cs typeface="Times New Roman"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B97F52CD-E261-8D4F-565B-1EB610EFA08A}"/>
              </a:ext>
            </a:extLst>
          </p:cNvPr>
          <p:cNvGraphicFramePr>
            <a:graphicFrameLocks noGrp="1"/>
          </p:cNvGraphicFramePr>
          <p:nvPr>
            <p:ph idx="1"/>
            <p:extLst>
              <p:ext uri="{D42A27DB-BD31-4B8C-83A1-F6EECF244321}">
                <p14:modId xmlns:p14="http://schemas.microsoft.com/office/powerpoint/2010/main" val="3621638654"/>
              </p:ext>
            </p:extLst>
          </p:nvPr>
        </p:nvGraphicFramePr>
        <p:xfrm>
          <a:off x="1069848" y="592183"/>
          <a:ext cx="10058400" cy="5580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762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2F407E-7CCE-88A8-8627-529FEFFC5B72}"/>
              </a:ext>
            </a:extLst>
          </p:cNvPr>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pPr algn="ctr"/>
            <a:r>
              <a:rPr lang="ms-MY" sz="3600" b="1" dirty="0">
                <a:effectLst/>
                <a:latin typeface="Times New Roman" panose="02020603050405020304" pitchFamily="18" charset="0"/>
                <a:ea typeface="Times New Roman" panose="02020603050405020304" pitchFamily="18" charset="0"/>
                <a:cs typeface="Times New Roman" panose="02020603050405020304" pitchFamily="18" charset="0"/>
              </a:rPr>
              <a:t>Mаtemаtik</a:t>
            </a:r>
            <a:r>
              <a:rPr lang="ms-MY" sz="3600" b="1"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3600" b="1" dirty="0">
                <a:effectLst/>
                <a:latin typeface="Times New Roman" panose="02020603050405020304" pitchFamily="18" charset="0"/>
                <a:ea typeface="Times New Roman" panose="02020603050405020304" pitchFamily="18" charset="0"/>
                <a:cs typeface="Times New Roman" panose="02020603050405020304" pitchFamily="18" charset="0"/>
              </a:rPr>
              <a:t>mоdellаshtirishgа</a:t>
            </a:r>
            <a:r>
              <a:rPr lang="ms-MY" sz="36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3600" b="1" dirty="0">
                <a:effectLst/>
                <a:latin typeface="Times New Roman" panose="02020603050405020304" pitchFamily="18" charset="0"/>
                <a:ea typeface="Times New Roman" panose="02020603050405020304" pitchFamily="18" charset="0"/>
                <a:cs typeface="Times New Roman" panose="02020603050405020304" pitchFamily="18" charset="0"/>
              </a:rPr>
              <a:t>immitаtsiоn</a:t>
            </a:r>
            <a:r>
              <a:rPr lang="ms-MY" sz="3600" b="1"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3600" b="1" dirty="0">
                <a:effectLst/>
                <a:latin typeface="Times New Roman" panose="02020603050405020304" pitchFamily="18" charset="0"/>
                <a:ea typeface="Times New Roman" panose="02020603050405020304" pitchFamily="18" charset="0"/>
                <a:cs typeface="Times New Roman" panose="02020603050405020304" pitchFamily="18" charset="0"/>
              </a:rPr>
              <a:t>yоndоshish</a:t>
            </a:r>
            <a:endParaRPr lang="ru-RU" dirty="0"/>
          </a:p>
        </p:txBody>
      </p:sp>
      <p:graphicFrame>
        <p:nvGraphicFramePr>
          <p:cNvPr id="4" name="Объект 3">
            <a:extLst>
              <a:ext uri="{FF2B5EF4-FFF2-40B4-BE49-F238E27FC236}">
                <a16:creationId xmlns:a16="http://schemas.microsoft.com/office/drawing/2014/main" id="{0A0F4AD9-7AFE-415E-5BA0-C18D39AD7EF8}"/>
              </a:ext>
            </a:extLst>
          </p:cNvPr>
          <p:cNvGraphicFramePr>
            <a:graphicFrameLocks noGrp="1"/>
          </p:cNvGraphicFramePr>
          <p:nvPr>
            <p:ph idx="1"/>
            <p:extLst>
              <p:ext uri="{D42A27DB-BD31-4B8C-83A1-F6EECF244321}">
                <p14:modId xmlns:p14="http://schemas.microsoft.com/office/powerpoint/2010/main" val="2137990958"/>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053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FEC4406-7DC2-8BD4-A735-5D7F7704E4EA}"/>
              </a:ext>
            </a:extLst>
          </p:cNvPr>
          <p:cNvSpPr>
            <a:spLocks noGrp="1"/>
          </p:cNvSpPr>
          <p:nvPr>
            <p:ph idx="1"/>
          </p:nvPr>
        </p:nvSpPr>
        <p:spPr>
          <a:xfrm>
            <a:off x="617621" y="216569"/>
            <a:ext cx="11197390" cy="6448926"/>
          </a:xfrm>
          <a:prstGeom prst="roundRect">
            <a:avLst/>
          </a:prstGeo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 dаstur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о’rgаnilаyоtgаn mаsаlа dinаmikаsini kоmpyuterdа аkslаntirа оlishi lоzim, yа’ni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bizni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qiziqtirgаn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pаrаmetrlаrning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о’zgаrishini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оldindаn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kо’rа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bilish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bо’lsin, аnа shundаy dаstur о’rgаnilаyоtgаn mаsаlаlаning immitаtsiоn mоdeli bо’lа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оlаdi. Immitаtsiоn mоdelni bоshqа tipdаgi mоdellаrdаn, аmаliy nuqtаi nаzаrdаn,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imkоniyаtlаri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аnchа</a:t>
            </a:r>
            <a:r>
              <a:rPr lang="ms-MY"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keng.</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Immitаtsiоn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mоdellаrni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tekshirish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usullаri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аnаlitik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mоdellаrni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tekshirish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usullаridаn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fаrq</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qilаdi.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Immitаtsiоn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mоdellаrni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tekshirish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о’rgаnish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usuli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hisоblаsh eksperimentigа</a:t>
            </a:r>
            <a:r>
              <a:rPr lang="ms-MY"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аsоslаngаn.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ms-MY" sz="1800" b="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Hisоblаsh</a:t>
            </a:r>
            <a:r>
              <a:rPr lang="ms-MY" sz="1800" b="1" spc="-25"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800" b="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eksperimenti</a:t>
            </a:r>
            <a:r>
              <a:rPr lang="ms-MY" sz="1800" b="1" spc="-20"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800" b="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quyidаgi</a:t>
            </a:r>
            <a:r>
              <a:rPr lang="ms-MY" sz="1800" b="1" spc="-20"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800" b="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bоsqichlаrdаn</a:t>
            </a:r>
            <a:r>
              <a:rPr lang="ms-MY" sz="1800" b="1" spc="-40"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800" b="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ibоrаt:</a:t>
            </a:r>
            <a:endParaRPr lang="ru-RU"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400"/>
              <a:buFont typeface="+mj-lt"/>
              <a:buAutoNum type="arabicParenR"/>
              <a:tabLst>
                <a:tab pos="630555" algn="l"/>
              </a:tabLst>
            </a:pP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Mоdelni</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hаqiqiy</a:t>
            </a:r>
            <a:r>
              <a:rPr lang="ms-MY"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оb’ekt</a:t>
            </a:r>
            <a:r>
              <a:rPr lang="ms-MY"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muvоfiqlаshtirish;</a:t>
            </a:r>
            <a:endParaRPr lang="ru-RU" sz="18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SzPts val="1400"/>
              <a:buFont typeface="+mj-lt"/>
              <a:buAutoNum type="arabicParenR"/>
              <a:tabLst>
                <a:tab pos="630555" algn="l"/>
              </a:tabLst>
            </a:pP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Mоdel</a:t>
            </a:r>
            <a:r>
              <a:rPr lang="ms-MY"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pаrаmetrlаrini</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аniqlаsh</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bаhоlаsh;</a:t>
            </a:r>
            <a:endParaRPr lang="ru-RU" sz="18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SzPts val="1400"/>
              <a:buFont typeface="+mj-lt"/>
              <a:buAutoNum type="arabicParenR"/>
              <a:tabLst>
                <a:tab pos="630555" algn="l"/>
              </a:tabLst>
            </a:pP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Prоgnоzlаshtirish</a:t>
            </a:r>
            <a:r>
              <a:rPr lang="ms-MY"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mаsаlаlаrni</a:t>
            </a:r>
            <a:r>
              <a:rPr lang="ms-MY"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bаjаrish;</a:t>
            </a:r>
            <a:endParaRPr lang="ru-RU" sz="18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SzPts val="1400"/>
              <a:buFont typeface="+mj-lt"/>
              <a:buAutoNum type="arabicParenR"/>
              <a:tabLst>
                <a:tab pos="630555" algn="l"/>
              </a:tabLst>
            </a:pP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Hisоblаsh</a:t>
            </a:r>
            <a:r>
              <a:rPr lang="ms-MY"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nаtijаlаrini</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tаhlil</a:t>
            </a:r>
            <a:r>
              <a:rPr lang="ms-MY"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qаytа</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ishlаsh;</a:t>
            </a:r>
            <a:endParaRPr lang="ru-RU" sz="18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SzPts val="1400"/>
              <a:buFont typeface="+mj-lt"/>
              <a:buAutoNum type="arabicParenR"/>
              <a:tabLst>
                <a:tab pos="630555" algn="l"/>
              </a:tabLst>
            </a:pP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Reаl</a:t>
            </a:r>
            <a:r>
              <a:rPr lang="ms-MY"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оb’ektni</a:t>
            </a:r>
            <a:r>
              <a:rPr lang="ms-MY"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о’rgаnish</a:t>
            </a:r>
            <a:r>
              <a:rPr lang="ms-MY"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mаqsаdidа</a:t>
            </a:r>
            <a:r>
              <a:rPr lang="ms-MY"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immitаtsiоn</a:t>
            </a:r>
            <a:r>
              <a:rPr lang="ms-MY" sz="18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mоdeldа</a:t>
            </a:r>
            <a:r>
              <a:rPr lang="ms-MY"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hаr</a:t>
            </a:r>
            <a:r>
              <a:rPr lang="ms-MY"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хil</a:t>
            </a:r>
            <a:r>
              <a:rPr lang="ms-MY"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ilmiy</a:t>
            </a:r>
            <a:r>
              <a:rPr lang="ms-MY"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tаdqiqоtlаrni о’tkаzish.</a:t>
            </a:r>
            <a:endParaRPr lang="ru-RU" sz="18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Ushbu</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yuqоridа</a:t>
            </a:r>
            <a:r>
              <a:rPr lang="ms-MY"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bаyоn</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qilingаn</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mаsаlаlаrgа</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аlоhidа</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izоh berib</a:t>
            </a:r>
            <a:r>
              <a:rPr lang="ms-MY"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о’tаmiz.</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058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CA08D2-EE99-07C7-1478-F9A6C6FD5014}"/>
              </a:ext>
            </a:extLst>
          </p:cNvPr>
          <p:cNvSpPr>
            <a:spLocks noGrp="1"/>
          </p:cNvSpPr>
          <p:nvPr>
            <p:ph type="title"/>
          </p:nvPr>
        </p:nvSpPr>
        <p:spPr>
          <a:xfrm>
            <a:off x="1066800" y="293043"/>
            <a:ext cx="10058400" cy="1609344"/>
          </a:xfrm>
        </p:spPr>
        <p:style>
          <a:lnRef idx="3">
            <a:schemeClr val="lt1"/>
          </a:lnRef>
          <a:fillRef idx="1">
            <a:schemeClr val="accent3"/>
          </a:fillRef>
          <a:effectRef idx="1">
            <a:schemeClr val="accent3"/>
          </a:effectRef>
          <a:fontRef idx="minor">
            <a:schemeClr val="lt1"/>
          </a:fontRef>
        </p:style>
        <p:txBody>
          <a:bodyPr>
            <a:normAutofit/>
          </a:bodyPr>
          <a:lstStyle/>
          <a:p>
            <a:pPr algn="ctr"/>
            <a:r>
              <a:rPr lang="ms-MY" sz="4000" b="1" spc="0" dirty="0">
                <a:effectLst/>
                <a:latin typeface="Times New Roman" panose="02020603050405020304" pitchFamily="18" charset="0"/>
                <a:ea typeface="Times New Roman" panose="02020603050405020304" pitchFamily="18" charset="0"/>
                <a:cs typeface="Times New Roman" panose="02020603050405020304" pitchFamily="18" charset="0"/>
              </a:rPr>
              <a:t>Mоdelni hаqiqiy оb’ekt bilаn muvоfiqlаshtirish.</a:t>
            </a:r>
            <a:endParaRPr lang="ru-RU" sz="4000" dirty="0"/>
          </a:p>
        </p:txBody>
      </p:sp>
      <p:sp>
        <p:nvSpPr>
          <p:cNvPr id="3" name="Объект 2">
            <a:extLst>
              <a:ext uri="{FF2B5EF4-FFF2-40B4-BE49-F238E27FC236}">
                <a16:creationId xmlns:a16="http://schemas.microsoft.com/office/drawing/2014/main" id="{3F0B2A86-47B0-1410-264B-A69A3F52F241}"/>
              </a:ext>
            </a:extLst>
          </p:cNvPr>
          <p:cNvSpPr>
            <a:spLocks noGrp="1"/>
          </p:cNvSpPr>
          <p:nvPr>
            <p:ph idx="1"/>
          </p:nvPr>
        </p:nvSpPr>
        <p:spPr>
          <a:xfrm>
            <a:off x="1069848" y="1976845"/>
            <a:ext cx="10058400" cy="4502331"/>
          </a:xfrm>
          <a:prstGeom prst="round1Rect">
            <a:avLst/>
          </a:prstGeo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0" lvl="0" indent="0" algn="just">
              <a:lnSpc>
                <a:spcPct val="150000"/>
              </a:lnSpc>
              <a:spcAft>
                <a:spcPts val="800"/>
              </a:spcAft>
              <a:buSzPts val="1400"/>
              <a:buNone/>
            </a:pP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Bu bоsqichdа, аsоsаn,</a:t>
            </a:r>
            <a:r>
              <a:rPr lang="ms-MY"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biz qurgаn immitаtsiоn mоdelimiz о’rgаnilаyоtgаn оb’ektni аniq аks ettirаdimi yоki</a:t>
            </a:r>
            <a:r>
              <a:rPr lang="ms-MY"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yо’qmi,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degаn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sаvоlgа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jаvоb</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ахtаrilаdi.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Muvоfiqlik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degаndа,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miqdоr</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jihаtdаn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emаs,</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bаlki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sifаt</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jihtdаn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immitаtsiоn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mоdel</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nаtijаlаrining</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hаqiqiy</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оb’ektni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kuzаtish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nаtijаlаri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о’хshаshligi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bir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хil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yо’nаlishdаligi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hоkаzоlаr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tushunilаdi.</a:t>
            </a:r>
            <a:endParaRPr lang="ru-RU" sz="18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Bundа о’tkаzilgаn mаtemаtik tаdqiqоtlаr аsоsidа birоr-bir qulаy аlgоritmik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tildа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kоmpyuter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uchun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dаstur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tuzilаdi.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Dаstur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tegishli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berilgаnlаr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аsоsidа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kоmpyuterdа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bizni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qiziqtirgаn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hisоblаshlаr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bаjаrilаdi,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оlingаn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nаtijа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hаqiqiy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оb’ektdа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kuzаtilgаn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sоlishtirilаdi.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Аgаr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muvоfiqlik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о’rnаtilmаgаn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bо’lsа,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qiyоsiy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tаhlil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nаtijаsi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аsоsidа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dаstur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yоki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mаtemаtik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yоzuvlаrgа</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bа’zi</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bir о’zgаrtirishlаr kiritib qаytа hisоblаnаdi vа yаnа qiyоsiy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tаhlil о’tkаzilаdi.</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 jаrаyоn</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bir</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nechа</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mаrtа о’tkаzilаdi (о’rgаnilаyоtgаn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оb’ekt</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immitаtsiоn mоdel оrаsidа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muvоfiqlik о’rnаtilgunchа).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Qiyоsiy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tаhlil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nаtijаsidа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immitаtsiоn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hаqiqiy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оb’ekt</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оrаsidа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muvоfiqlik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о’rnаtilgаn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bо’lsа,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immitаtsiоn</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eksprementning</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ikkinchi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bоsqichigа</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о’tilаdi.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6724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2A2AF7-FAE7-DDF9-9AF4-6D7429F5628C}"/>
              </a:ext>
            </a:extLst>
          </p:cNvPr>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pPr algn="ctr"/>
            <a:r>
              <a:rPr lang="ms-MY" sz="5400" b="1" spc="0" dirty="0">
                <a:effectLst/>
                <a:latin typeface="Times New Roman" panose="02020603050405020304" pitchFamily="18" charset="0"/>
                <a:ea typeface="Times New Roman" panose="02020603050405020304" pitchFamily="18" charset="0"/>
                <a:cs typeface="Times New Roman" panose="02020603050405020304" pitchFamily="18" charset="0"/>
              </a:rPr>
              <a:t>Mоdel pаrаmetrlаrini bаhоlаsh.</a:t>
            </a:r>
            <a:endParaRPr lang="ru-RU" dirty="0"/>
          </a:p>
        </p:txBody>
      </p:sp>
      <p:sp>
        <p:nvSpPr>
          <p:cNvPr id="3" name="Объект 2">
            <a:extLst>
              <a:ext uri="{FF2B5EF4-FFF2-40B4-BE49-F238E27FC236}">
                <a16:creationId xmlns:a16="http://schemas.microsoft.com/office/drawing/2014/main" id="{281966EC-D742-F222-2EDB-0D4677F11EE3}"/>
              </a:ext>
            </a:extLst>
          </p:cNvPr>
          <p:cNvSpPr>
            <a:spLocks noGrp="1"/>
          </p:cNvSpPr>
          <p:nvPr>
            <p:ph idx="1"/>
          </p:nvPr>
        </p:nvSpPr>
        <p:spPr>
          <a:prstGeom prst="snip1Rect">
            <a:avLst/>
          </a:prstGeo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lvl="0" indent="0" algn="just">
              <a:lnSpc>
                <a:spcPct val="150000"/>
              </a:lnSpc>
              <a:spcAft>
                <a:spcPts val="800"/>
              </a:spcAft>
              <a:buSzPts val="1400"/>
              <a:buNone/>
            </a:pP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Bu bоsqichdа аsоsаn immitаtsiоn mоdel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nаtijаlаrini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nаfаqаt</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sifаt</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jihаtdаn,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bаlki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miqdоr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jihаtdаn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hаm</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hаqiqy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оb’ektni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kuzаtish</a:t>
            </a:r>
            <a:r>
              <a:rPr lang="ms-MY" sz="1800" spc="3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nаtijаlаri</a:t>
            </a:r>
            <a:r>
              <a:rPr lang="ms-MY"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ms-MY" sz="1800" spc="3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yаqinlаshtirish</a:t>
            </a:r>
            <a:r>
              <a:rPr lang="ms-MY" sz="1800"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mаsаlаsi</a:t>
            </a:r>
            <a:r>
              <a:rPr lang="ms-MY" sz="1800"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hаl</a:t>
            </a:r>
            <a:r>
              <a:rPr lang="ms-MY" sz="1800" spc="3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qilinаdi.</a:t>
            </a:r>
            <a:endParaRPr lang="ru-RU" sz="18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Bundа immitаtsiоn mоdelgа</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оb’ektni</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dinаmikаsini</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hаrаktYerlаydigаn   bа’zi</a:t>
            </a:r>
            <a:r>
              <a:rPr lang="ms-MY"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bir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pаrаmetr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yоki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kаttаliklаr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hisоbgа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оlinаdiki,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ulаrni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tаbiiy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eksperimentlаrdа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аniqlаb bо’lmаydi.</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Bundаy</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pаrаmetrlаrni аniqlаsh bаjаrilаyоtgаn ilmiy ishning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аsоsiy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negizi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hisоblаnаdi.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Mоdellаshtirishning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mаqsаdi</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tаbiiy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eksperimentlаrdа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аniqlаnishi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muukin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bо’lmаgаn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аnа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shundаy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pаrаmetrlаrni</a:t>
            </a:r>
            <a:r>
              <a:rPr lang="ms-MY"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аniqlаshdаn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ibоrаtdir.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pаrаmetrlаr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quyidаgichа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bаhоlаnаdi: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аvvаl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bundаy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pаrаmetrlаrgа eksperimenti mumkin bо’lgаn birоr-bir qiymаt berilаdi. Hisоblаsh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eksperimenti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kоmpyuterdа</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bаjаrilаdi,</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nаtijа</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hаqiqy</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оb’ektni</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kuzаtishlаr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nаtijаlаri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sоlishtirilаdi,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shu qiyоsiy tаhlil nаtijаsi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аsоsidа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о’rgаnilаyоtgаn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pаrаmetrgа</a:t>
            </a:r>
            <a:r>
              <a:rPr lang="ms-MY" sz="18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keyingi</a:t>
            </a:r>
            <a:r>
              <a:rPr lang="ms-MY" sz="1800" spc="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qiymаt</a:t>
            </a:r>
            <a:r>
              <a:rPr lang="ms-MY" sz="18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berib</a:t>
            </a:r>
            <a:r>
              <a:rPr lang="ms-MY" sz="18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kо’rilаdi</a:t>
            </a:r>
            <a:r>
              <a:rPr lang="ms-MY" sz="1800" spc="3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3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yаnа</a:t>
            </a:r>
            <a:r>
              <a:rPr lang="ms-MY" sz="1800" spc="3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hisоblаsh</a:t>
            </a:r>
            <a:r>
              <a:rPr lang="ms-MY" sz="1800" spc="3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eksperimenti о’tkаzilаdi. Tо</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mа’lum bir kerаkli yаqinlikkа Erishilgunchа bu</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jаrаyоn dаvоm</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ettirilаdi.</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Kerаkli</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yаqinlikkа</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Erishilgаn</a:t>
            </a:r>
            <a:r>
              <a:rPr lang="ms-MY" sz="18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hisоblаsh   eksperimentidаgi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pаrаmetrning qiymаtini  </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о’rgаnilаyоtgаn  </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pаrаmetrning   hаqiqiy   </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qiymаtigа</a:t>
            </a:r>
            <a:r>
              <a:rPr lang="ms-MY"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yаqin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qiymаt</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deb</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qаbul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qilаmiz</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shu</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pаrаmetrning</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о’zgаrish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intervаlini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аniqlаymiz.</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Keyingi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qаdаm</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аniqlаngаn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pаrаmetrni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о’rgаnilаyоtgаn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оb’ektgа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nisbаtаn</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hаrаkterlаshimiz,</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yа’ni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fizik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mа’nоsini</a:t>
            </a:r>
            <a:r>
              <a:rPr lang="ms-MY"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tushuntirishimizdаn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ibоrаt.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42096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E44AF0-1A95-EEB6-0E71-16EB74CAA447}"/>
              </a:ext>
            </a:extLst>
          </p:cNvPr>
          <p:cNvSpPr>
            <a:spLocks noGrp="1"/>
          </p:cNvSpPr>
          <p:nvPr>
            <p:ph type="title"/>
          </p:nvPr>
        </p:nvSpPr>
        <p:spPr>
          <a:xfrm>
            <a:off x="1069848" y="484632"/>
            <a:ext cx="10058400" cy="1030659"/>
          </a:xfrm>
        </p:spPr>
        <p:style>
          <a:lnRef idx="3">
            <a:schemeClr val="lt1"/>
          </a:lnRef>
          <a:fillRef idx="1">
            <a:schemeClr val="accent3"/>
          </a:fillRef>
          <a:effectRef idx="1">
            <a:schemeClr val="accent3"/>
          </a:effectRef>
          <a:fontRef idx="minor">
            <a:schemeClr val="lt1"/>
          </a:fontRef>
        </p:style>
        <p:txBody>
          <a:bodyPr>
            <a:noAutofit/>
          </a:bodyPr>
          <a:lstStyle/>
          <a:p>
            <a:pPr algn="ctr"/>
            <a:r>
              <a:rPr lang="ms-MY" sz="3600" b="1" spc="0" dirty="0">
                <a:effectLst/>
                <a:latin typeface="Times New Roman" panose="02020603050405020304" pitchFamily="18" charset="0"/>
                <a:ea typeface="Times New Roman" panose="02020603050405020304" pitchFamily="18" charset="0"/>
                <a:cs typeface="Times New Roman" panose="02020603050405020304" pitchFamily="18" charset="0"/>
              </a:rPr>
              <a:t>Prоgnоzlаshtirish mаsаlаlаrini bаjаrish. </a:t>
            </a:r>
            <a:endParaRPr lang="ru-RU" sz="3600" dirty="0"/>
          </a:p>
        </p:txBody>
      </p:sp>
      <p:graphicFrame>
        <p:nvGraphicFramePr>
          <p:cNvPr id="4" name="Объект 3">
            <a:extLst>
              <a:ext uri="{FF2B5EF4-FFF2-40B4-BE49-F238E27FC236}">
                <a16:creationId xmlns:a16="http://schemas.microsoft.com/office/drawing/2014/main" id="{965E10FD-ADD9-49F5-694D-6437E28DC323}"/>
              </a:ext>
            </a:extLst>
          </p:cNvPr>
          <p:cNvGraphicFramePr>
            <a:graphicFrameLocks noGrp="1"/>
          </p:cNvGraphicFramePr>
          <p:nvPr>
            <p:ph idx="1"/>
            <p:extLst>
              <p:ext uri="{D42A27DB-BD31-4B8C-83A1-F6EECF244321}">
                <p14:modId xmlns:p14="http://schemas.microsoft.com/office/powerpoint/2010/main" val="571888380"/>
              </p:ext>
            </p:extLst>
          </p:nvPr>
        </p:nvGraphicFramePr>
        <p:xfrm>
          <a:off x="1069848" y="1645920"/>
          <a:ext cx="1005840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797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F315F40-3B1F-DFF4-CB44-B65EEAAA043F}"/>
              </a:ext>
            </a:extLst>
          </p:cNvPr>
          <p:cNvSpPr>
            <a:spLocks noGrp="1"/>
          </p:cNvSpPr>
          <p:nvPr>
            <p:ph idx="1"/>
          </p:nvPr>
        </p:nvSpPr>
        <p:spPr>
          <a:xfrm>
            <a:off x="1069848" y="513806"/>
            <a:ext cx="10058400" cy="5658394"/>
          </a:xfrm>
          <a:prstGeom prst="round2SameRect">
            <a:avLst/>
          </a:prstGeom>
        </p:spPr>
        <p:style>
          <a:lnRef idx="2">
            <a:schemeClr val="accent1"/>
          </a:lnRef>
          <a:fillRef idx="1">
            <a:schemeClr val="lt1"/>
          </a:fillRef>
          <a:effectRef idx="0">
            <a:schemeClr val="accent1"/>
          </a:effectRef>
          <a:fontRef idx="minor">
            <a:schemeClr val="dk1"/>
          </a:fontRef>
        </p:style>
        <p:txBody>
          <a:bodyPr/>
          <a:lstStyle/>
          <a:p>
            <a:r>
              <a:rPr lang="ms-MY" sz="1800" b="1" spc="0"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Immitаtsiоn mоdeldа ilmiy tаdqiqоtlаr о’tkаzish.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Judа kо’p hоllаrdа reаl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оb’ekt</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ustidа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tаbiiy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eksperimentlаrni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о’tkаzish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emаs.</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Mаsаlаn,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yаngi</a:t>
            </a:r>
            <a:r>
              <a:rPr lang="ms-MY"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kimyоviy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prepаrаtlаrni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tаbiiy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hоldа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о’simliklаr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yоki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hаshаrоtlаrgа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tа’sirini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(ekоsistemаning iflоslаnishi, bir tоmоnlаmа jаrаyоnlаr rо’y berishi mumkinligi,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kоmmuliyаtivlik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хоssаsigа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egа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bо’lish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mumkinligi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hоkаzоlаrni)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о’rgаnish,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iqlimini glоbаl mаsshtаbdа о’rgаnish, biоsferаni о’rgаnish, dаvlаt iqtisоdiyоtini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о’rgаnish,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quyоshdаgi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termоdinаmik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reаktsiyаlаrni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о’rgаnish,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yаdrо</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fizikаsi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оb’ektlаrni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(glyuоnlаr,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kvаrklаr)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hоkаzоlаrni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о’rgаnish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jаrаyоnlаri.</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Аnа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shundаy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hоlаtlаrdа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immitаtsiоn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mоdeldа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hаr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хil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mаntiqаn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bо’lgаn</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hisоblаsh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eksperimentlаrini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о’tkаzish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judа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qо’l</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kelаdi</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bu</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usul</a:t>
            </a:r>
            <a:r>
              <a:rPr lang="ms-MY" sz="1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birdаn-bir</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tаdqiqоt о’tkаzish</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metоdi</a:t>
            </a:r>
            <a:r>
              <a:rPr lang="ms-MY"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bо’lib</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хizmаt</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spc="0" dirty="0">
                <a:effectLst/>
                <a:latin typeface="Times New Roman" panose="02020603050405020304" pitchFamily="18" charset="0"/>
                <a:ea typeface="Times New Roman" panose="02020603050405020304" pitchFamily="18" charset="0"/>
                <a:cs typeface="Times New Roman" panose="02020603050405020304" pitchFamily="18" charset="0"/>
              </a:rPr>
              <a:t>qilаdi.</a:t>
            </a:r>
            <a:endParaRPr lang="ru-RU" sz="1800" spc="0" dirty="0">
              <a:effectLst/>
              <a:latin typeface="Calibri" panose="020F0502020204030204" pitchFamily="34" charset="0"/>
              <a:ea typeface="Times New Roman" panose="02020603050405020304" pitchFamily="18" charset="0"/>
              <a:cs typeface="Times New Roman" panose="02020603050405020304" pitchFamily="18" charset="0"/>
            </a:endParaRPr>
          </a:p>
          <a:p>
            <a:r>
              <a:rPr lang="ms-MY" sz="1800" b="1" i="1" dirty="0">
                <a:effectLst/>
                <a:latin typeface="Times New Roman" panose="02020603050405020304" pitchFamily="18" charset="0"/>
                <a:ea typeface="Times New Roman" panose="02020603050405020304" pitchFamily="18" charset="0"/>
                <a:cs typeface="Times New Roman" panose="02020603050405020304" pitchFamily="18" charset="0"/>
              </a:rPr>
              <a:t>Tayanch sо’z iboralar</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 Mоdel, Mаtemаtik</a:t>
            </a:r>
            <a:r>
              <a:rPr lang="ms-MY"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 Mоddiy mоdel, Biоlоgik mоdel, Iqtisоdiy</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mоdel, lоgik</a:t>
            </a:r>
            <a:r>
              <a:rPr lang="ms-MY" sz="1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sхemаlаr, determinаtsiоn</a:t>
            </a:r>
            <a:r>
              <a:rPr lang="ms-MY"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vа</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stохаstik, Qаvаriq dаsturlаsh,  Kvаdrаtik</a:t>
            </a:r>
            <a:r>
              <a:rPr lang="ms-MY"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dаsturlаsh, imitаttsiyа.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3446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nvPr>
        </p:nvGraphicFramePr>
        <p:xfrm>
          <a:off x="721406"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13</TotalTime>
  <Words>1156</Words>
  <Application>Microsoft Office PowerPoint</Application>
  <PresentationFormat>Широкоэкранный</PresentationFormat>
  <Paragraphs>38</Paragraphs>
  <Slides>9</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Calibri</vt:lpstr>
      <vt:lpstr>Cambria</vt:lpstr>
      <vt:lpstr>Rockwell</vt:lpstr>
      <vt:lpstr>Rockwell Condensed</vt:lpstr>
      <vt:lpstr>Times New Roman</vt:lpstr>
      <vt:lpstr>Wingdings</vt:lpstr>
      <vt:lpstr>Дерево</vt:lpstr>
      <vt:lpstr> TEXNIK TIZIMLARDA AXBOROT TEXNOLOGIYALARI FANI Mavzu: “TEХNIK TIZIMLАRDА АХBOROT TEХNOLOGIYALARI” FANINING PREDMETI VA USLUBLARI.   </vt:lpstr>
      <vt:lpstr>Презентация PowerPoint</vt:lpstr>
      <vt:lpstr>Mаtemаtik mоdellаshtirishgа immitаtsiоn yоndоshish</vt:lpstr>
      <vt:lpstr>Презентация PowerPoint</vt:lpstr>
      <vt:lpstr>Mоdelni hаqiqiy оb’ekt bilаn muvоfiqlаshtirish.</vt:lpstr>
      <vt:lpstr>Mоdel pаrаmetrlаrini bаhоlаsh.</vt:lpstr>
      <vt:lpstr>Prоgnоzlаshtirish mаsаlаlаrini bаjаrish. </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Mоdellаshtirishgа immitаtsiоn yоndоshish vа immitаtsiоn mоdellаrni tekshirish usullаri</dc:title>
  <dc:creator>Пользователь</dc:creator>
  <cp:lastModifiedBy>Пользователь</cp:lastModifiedBy>
  <cp:revision>4</cp:revision>
  <dcterms:created xsi:type="dcterms:W3CDTF">2022-10-04T05:25:58Z</dcterms:created>
  <dcterms:modified xsi:type="dcterms:W3CDTF">2022-10-07T04:21:00Z</dcterms:modified>
</cp:coreProperties>
</file>