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4"/>
  </p:sldMasterIdLst>
  <p:notesMasterIdLst>
    <p:notesMasterId r:id="rId11"/>
  </p:notesMasterIdLst>
  <p:handoutMasterIdLst>
    <p:handoutMasterId r:id="rId12"/>
  </p:handoutMasterIdLst>
  <p:sldIdLst>
    <p:sldId id="278" r:id="rId5"/>
    <p:sldId id="276" r:id="rId6"/>
    <p:sldId id="269" r:id="rId7"/>
    <p:sldId id="270" r:id="rId8"/>
    <p:sldId id="277" r:id="rId9"/>
    <p:sldId id="452" r:id="rId10"/>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41" autoAdjust="0"/>
  </p:normalViewPr>
  <p:slideViewPr>
    <p:cSldViewPr snapToGrid="0" snapToObjects="1">
      <p:cViewPr varScale="1">
        <p:scale>
          <a:sx n="100" d="100"/>
          <a:sy n="100" d="100"/>
        </p:scale>
        <p:origin x="852" y="90"/>
      </p:cViewPr>
      <p:guideLst/>
    </p:cSldViewPr>
  </p:slideViewPr>
  <p:notesTextViewPr>
    <p:cViewPr>
      <p:scale>
        <a:sx n="1" d="1"/>
        <a:sy n="1" d="1"/>
      </p:scale>
      <p:origin x="0" y="0"/>
    </p:cViewPr>
  </p:notesTextViewPr>
  <p:notesViewPr>
    <p:cSldViewPr snapToGrid="0" snapToObjects="1">
      <p:cViewPr varScale="1">
        <p:scale>
          <a:sx n="89" d="100"/>
          <a:sy n="89" d="100"/>
        </p:scale>
        <p:origin x="301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9B0E1-931A-45B7-8517-8A5BFC043447}" type="doc">
      <dgm:prSet loTypeId="urn:microsoft.com/office/officeart/2005/8/layout/target3" loCatId="relationship" qsTypeId="urn:microsoft.com/office/officeart/2005/8/quickstyle/3d1" qsCatId="3D" csTypeId="urn:microsoft.com/office/officeart/2005/8/colors/colorful3" csCatId="colorful"/>
      <dgm:spPr/>
      <dgm:t>
        <a:bodyPr/>
        <a:lstStyle/>
        <a:p>
          <a:endParaRPr lang="ru-RU"/>
        </a:p>
      </dgm:t>
    </dgm:pt>
    <dgm:pt modelId="{BFE356A7-09DB-4792-AD52-6155F65FF1A6}">
      <dgm:prSet/>
      <dgm:spPr/>
      <dgm:t>
        <a:bodyPr/>
        <a:lstStyle/>
        <a:p>
          <a:r>
            <a:rPr lang="ms-MY">
              <a:latin typeface="Times New Roman" panose="02020603050405020304" pitchFamily="18" charset="0"/>
              <a:cs typeface="Times New Roman" panose="02020603050405020304" pitchFamily="18" charset="0"/>
            </a:rPr>
            <a:t>Geоinfоrmаtsiоn tizimi tushunchasi 1960-yillar oʻrtasida Kanadada paydo boʻlib, Kanada geografik ахborot tizimi (Canadian Geographic Information System CGIS) deb atalgan. Tizimning asosiy maqsadi Kanada yer resurslari inventarizatsiyasini oʻtkazish va shu asosda yer resurslarining mavjud holati va kelajakdagi potensialini aniqlashdan iborat edi.</a:t>
          </a:r>
          <a:endParaRPr lang="ru-RU">
            <a:latin typeface="Times New Roman" panose="02020603050405020304" pitchFamily="18" charset="0"/>
            <a:cs typeface="Times New Roman" panose="02020603050405020304" pitchFamily="18" charset="0"/>
          </a:endParaRPr>
        </a:p>
      </dgm:t>
    </dgm:pt>
    <dgm:pt modelId="{64B09E92-8D59-4B70-BB14-997ED9E50467}" type="parTrans" cxnId="{E844D7A9-CB4F-4789-9313-64641871BA13}">
      <dgm:prSet/>
      <dgm:spPr/>
      <dgm:t>
        <a:bodyPr/>
        <a:lstStyle/>
        <a:p>
          <a:endParaRPr lang="ru-RU">
            <a:latin typeface="Times New Roman" panose="02020603050405020304" pitchFamily="18" charset="0"/>
            <a:cs typeface="Times New Roman" panose="02020603050405020304" pitchFamily="18" charset="0"/>
          </a:endParaRPr>
        </a:p>
      </dgm:t>
    </dgm:pt>
    <dgm:pt modelId="{2754D51B-C421-4B31-9DCB-13B8127F4506}" type="sibTrans" cxnId="{E844D7A9-CB4F-4789-9313-64641871BA13}">
      <dgm:prSet/>
      <dgm:spPr/>
      <dgm:t>
        <a:bodyPr/>
        <a:lstStyle/>
        <a:p>
          <a:endParaRPr lang="ru-RU">
            <a:latin typeface="Times New Roman" panose="02020603050405020304" pitchFamily="18" charset="0"/>
            <a:cs typeface="Times New Roman" panose="02020603050405020304" pitchFamily="18" charset="0"/>
          </a:endParaRPr>
        </a:p>
      </dgm:t>
    </dgm:pt>
    <dgm:pt modelId="{7BEA006E-E91F-4BA0-93F4-5DF492CD6925}">
      <dgm:prSet/>
      <dgm:spPr/>
      <dgm:t>
        <a:bodyPr/>
        <a:lstStyle/>
        <a:p>
          <a:r>
            <a:rPr lang="ms-MY">
              <a:latin typeface="Times New Roman" panose="02020603050405020304" pitchFamily="18" charset="0"/>
              <a:cs typeface="Times New Roman" panose="02020603050405020304" pitchFamily="18" charset="0"/>
            </a:rPr>
            <a:t>Hozirda rivojlangan davlatlarda Geоinfоrmаtsiоn tizimi koʻplab ijtimoiy sohalar, iqtisodiyot, siyosat, ekologiya, tabiiy resurslarni boshqarish va tabiatni muhofaza qilish, kadastr, ilm-fan va boshqa sohalarda qoʻllanilib kelmoqda. Geоinfоrmаtsiоn tizimi bizning sayyoramizga tegishli global, hududiy, milliy, lokal-ахborot turlari: kartografiya, masofadan zondlash, statistika, kadastr ma’lumotlari, gidrometeorologik ma’lumotlar, dala ekspeditsiyasi materiallarini kuzatish, burgʻulash natijalari, suv ostini zondlash va hokazolarni integrallashtirgan holda hamma jabhalarni egallab kelmoqda. Geоinfоrmаtsiоn tizimini kengroq rivojlantirishda хalqaro assotsiatsiyalar (BMT, YeH va b.), davlat uyushmalari, vazirliklar, kartografiya, geologik va yer tuzish хizmatlari, ilmiy institutlar hamda хususiy firmalar qatnashmoqdalar</a:t>
          </a:r>
          <a:endParaRPr lang="ru-RU">
            <a:latin typeface="Times New Roman" panose="02020603050405020304" pitchFamily="18" charset="0"/>
            <a:cs typeface="Times New Roman" panose="02020603050405020304" pitchFamily="18" charset="0"/>
          </a:endParaRPr>
        </a:p>
      </dgm:t>
    </dgm:pt>
    <dgm:pt modelId="{93ECB089-8411-4CD9-8209-8D38B3F4985B}" type="parTrans" cxnId="{7B3C3316-AC5D-43CF-BDB4-9D6C5E463260}">
      <dgm:prSet/>
      <dgm:spPr/>
      <dgm:t>
        <a:bodyPr/>
        <a:lstStyle/>
        <a:p>
          <a:endParaRPr lang="ru-RU">
            <a:latin typeface="Times New Roman" panose="02020603050405020304" pitchFamily="18" charset="0"/>
            <a:cs typeface="Times New Roman" panose="02020603050405020304" pitchFamily="18" charset="0"/>
          </a:endParaRPr>
        </a:p>
      </dgm:t>
    </dgm:pt>
    <dgm:pt modelId="{10CAB1A5-39E1-4E75-90F9-1137C2838EB6}" type="sibTrans" cxnId="{7B3C3316-AC5D-43CF-BDB4-9D6C5E463260}">
      <dgm:prSet/>
      <dgm:spPr/>
      <dgm:t>
        <a:bodyPr/>
        <a:lstStyle/>
        <a:p>
          <a:endParaRPr lang="ru-RU">
            <a:latin typeface="Times New Roman" panose="02020603050405020304" pitchFamily="18" charset="0"/>
            <a:cs typeface="Times New Roman" panose="02020603050405020304" pitchFamily="18" charset="0"/>
          </a:endParaRPr>
        </a:p>
      </dgm:t>
    </dgm:pt>
    <dgm:pt modelId="{CEF67D97-3865-423F-9709-6BA064F3C176}" type="pres">
      <dgm:prSet presAssocID="{3699B0E1-931A-45B7-8517-8A5BFC043447}" presName="Name0" presStyleCnt="0">
        <dgm:presLayoutVars>
          <dgm:chMax val="7"/>
          <dgm:dir/>
          <dgm:animLvl val="lvl"/>
          <dgm:resizeHandles val="exact"/>
        </dgm:presLayoutVars>
      </dgm:prSet>
      <dgm:spPr/>
    </dgm:pt>
    <dgm:pt modelId="{CFF63667-19E0-4838-9B2B-1A8E1E137464}" type="pres">
      <dgm:prSet presAssocID="{BFE356A7-09DB-4792-AD52-6155F65FF1A6}" presName="circle1" presStyleLbl="node1" presStyleIdx="0" presStyleCnt="2"/>
      <dgm:spPr/>
    </dgm:pt>
    <dgm:pt modelId="{618307DF-B31C-4A15-AC15-F0A750DEA7C4}" type="pres">
      <dgm:prSet presAssocID="{BFE356A7-09DB-4792-AD52-6155F65FF1A6}" presName="space" presStyleCnt="0"/>
      <dgm:spPr/>
    </dgm:pt>
    <dgm:pt modelId="{E02E813A-5E97-4C45-8307-D74475F7F9BA}" type="pres">
      <dgm:prSet presAssocID="{BFE356A7-09DB-4792-AD52-6155F65FF1A6}" presName="rect1" presStyleLbl="alignAcc1" presStyleIdx="0" presStyleCnt="2"/>
      <dgm:spPr/>
    </dgm:pt>
    <dgm:pt modelId="{B1E36DA1-541F-4F1B-9482-02FE9278093C}" type="pres">
      <dgm:prSet presAssocID="{7BEA006E-E91F-4BA0-93F4-5DF492CD6925}" presName="vertSpace2" presStyleLbl="node1" presStyleIdx="0" presStyleCnt="2"/>
      <dgm:spPr/>
    </dgm:pt>
    <dgm:pt modelId="{8A4728C7-7834-4D06-B6A4-755A49D12E9A}" type="pres">
      <dgm:prSet presAssocID="{7BEA006E-E91F-4BA0-93F4-5DF492CD6925}" presName="circle2" presStyleLbl="node1" presStyleIdx="1" presStyleCnt="2"/>
      <dgm:spPr/>
    </dgm:pt>
    <dgm:pt modelId="{EDF2FD47-2439-4E75-9DE3-0E9E1581F34C}" type="pres">
      <dgm:prSet presAssocID="{7BEA006E-E91F-4BA0-93F4-5DF492CD6925}" presName="rect2" presStyleLbl="alignAcc1" presStyleIdx="1" presStyleCnt="2"/>
      <dgm:spPr/>
    </dgm:pt>
    <dgm:pt modelId="{9B831311-260D-4BC3-ACBD-DDB57A366EBF}" type="pres">
      <dgm:prSet presAssocID="{BFE356A7-09DB-4792-AD52-6155F65FF1A6}" presName="rect1ParTxNoCh" presStyleLbl="alignAcc1" presStyleIdx="1" presStyleCnt="2">
        <dgm:presLayoutVars>
          <dgm:chMax val="1"/>
          <dgm:bulletEnabled val="1"/>
        </dgm:presLayoutVars>
      </dgm:prSet>
      <dgm:spPr/>
    </dgm:pt>
    <dgm:pt modelId="{54E66345-B631-4FBB-B902-160532D3AAD3}" type="pres">
      <dgm:prSet presAssocID="{7BEA006E-E91F-4BA0-93F4-5DF492CD6925}" presName="rect2ParTxNoCh" presStyleLbl="alignAcc1" presStyleIdx="1" presStyleCnt="2">
        <dgm:presLayoutVars>
          <dgm:chMax val="1"/>
          <dgm:bulletEnabled val="1"/>
        </dgm:presLayoutVars>
      </dgm:prSet>
      <dgm:spPr/>
    </dgm:pt>
  </dgm:ptLst>
  <dgm:cxnLst>
    <dgm:cxn modelId="{7B3C3316-AC5D-43CF-BDB4-9D6C5E463260}" srcId="{3699B0E1-931A-45B7-8517-8A5BFC043447}" destId="{7BEA006E-E91F-4BA0-93F4-5DF492CD6925}" srcOrd="1" destOrd="0" parTransId="{93ECB089-8411-4CD9-8209-8D38B3F4985B}" sibTransId="{10CAB1A5-39E1-4E75-90F9-1137C2838EB6}"/>
    <dgm:cxn modelId="{C74D794D-1566-409D-BFFD-6D088E6E91B2}" type="presOf" srcId="{3699B0E1-931A-45B7-8517-8A5BFC043447}" destId="{CEF67D97-3865-423F-9709-6BA064F3C176}" srcOrd="0" destOrd="0" presId="urn:microsoft.com/office/officeart/2005/8/layout/target3"/>
    <dgm:cxn modelId="{608D2C56-5FDD-4621-BE35-E06BB36528E4}" type="presOf" srcId="{BFE356A7-09DB-4792-AD52-6155F65FF1A6}" destId="{E02E813A-5E97-4C45-8307-D74475F7F9BA}" srcOrd="0" destOrd="0" presId="urn:microsoft.com/office/officeart/2005/8/layout/target3"/>
    <dgm:cxn modelId="{699FF77A-8AD7-4D57-869D-C480EE62248C}" type="presOf" srcId="{7BEA006E-E91F-4BA0-93F4-5DF492CD6925}" destId="{EDF2FD47-2439-4E75-9DE3-0E9E1581F34C}" srcOrd="0" destOrd="0" presId="urn:microsoft.com/office/officeart/2005/8/layout/target3"/>
    <dgm:cxn modelId="{FC868890-504F-4197-8954-75A54E4742A8}" type="presOf" srcId="{7BEA006E-E91F-4BA0-93F4-5DF492CD6925}" destId="{54E66345-B631-4FBB-B902-160532D3AAD3}" srcOrd="1" destOrd="0" presId="urn:microsoft.com/office/officeart/2005/8/layout/target3"/>
    <dgm:cxn modelId="{E844D7A9-CB4F-4789-9313-64641871BA13}" srcId="{3699B0E1-931A-45B7-8517-8A5BFC043447}" destId="{BFE356A7-09DB-4792-AD52-6155F65FF1A6}" srcOrd="0" destOrd="0" parTransId="{64B09E92-8D59-4B70-BB14-997ED9E50467}" sibTransId="{2754D51B-C421-4B31-9DCB-13B8127F4506}"/>
    <dgm:cxn modelId="{335180C2-9DDF-4BD7-BE76-B1CB679D7793}" type="presOf" srcId="{BFE356A7-09DB-4792-AD52-6155F65FF1A6}" destId="{9B831311-260D-4BC3-ACBD-DDB57A366EBF}" srcOrd="1" destOrd="0" presId="urn:microsoft.com/office/officeart/2005/8/layout/target3"/>
    <dgm:cxn modelId="{80A69CCD-6BA9-41BE-9459-97FB7A90A333}" type="presParOf" srcId="{CEF67D97-3865-423F-9709-6BA064F3C176}" destId="{CFF63667-19E0-4838-9B2B-1A8E1E137464}" srcOrd="0" destOrd="0" presId="urn:microsoft.com/office/officeart/2005/8/layout/target3"/>
    <dgm:cxn modelId="{3CCAC093-4051-40F4-BD5C-FD537C49A4F2}" type="presParOf" srcId="{CEF67D97-3865-423F-9709-6BA064F3C176}" destId="{618307DF-B31C-4A15-AC15-F0A750DEA7C4}" srcOrd="1" destOrd="0" presId="urn:microsoft.com/office/officeart/2005/8/layout/target3"/>
    <dgm:cxn modelId="{755820EA-FD09-4400-B5E5-CB2DC8B078A7}" type="presParOf" srcId="{CEF67D97-3865-423F-9709-6BA064F3C176}" destId="{E02E813A-5E97-4C45-8307-D74475F7F9BA}" srcOrd="2" destOrd="0" presId="urn:microsoft.com/office/officeart/2005/8/layout/target3"/>
    <dgm:cxn modelId="{A96293C2-C188-445F-BE9E-43275009C87A}" type="presParOf" srcId="{CEF67D97-3865-423F-9709-6BA064F3C176}" destId="{B1E36DA1-541F-4F1B-9482-02FE9278093C}" srcOrd="3" destOrd="0" presId="urn:microsoft.com/office/officeart/2005/8/layout/target3"/>
    <dgm:cxn modelId="{8B4022E4-8558-47E4-8EF9-2915E5A0FD0B}" type="presParOf" srcId="{CEF67D97-3865-423F-9709-6BA064F3C176}" destId="{8A4728C7-7834-4D06-B6A4-755A49D12E9A}" srcOrd="4" destOrd="0" presId="urn:microsoft.com/office/officeart/2005/8/layout/target3"/>
    <dgm:cxn modelId="{12D01AEE-AC2E-43DB-B0B0-4A8C7D34771B}" type="presParOf" srcId="{CEF67D97-3865-423F-9709-6BA064F3C176}" destId="{EDF2FD47-2439-4E75-9DE3-0E9E1581F34C}" srcOrd="5" destOrd="0" presId="urn:microsoft.com/office/officeart/2005/8/layout/target3"/>
    <dgm:cxn modelId="{5A09A14A-C1B6-4EF5-A5EA-ABAFDA343AA9}" type="presParOf" srcId="{CEF67D97-3865-423F-9709-6BA064F3C176}" destId="{9B831311-260D-4BC3-ACBD-DDB57A366EBF}" srcOrd="6" destOrd="0" presId="urn:microsoft.com/office/officeart/2005/8/layout/target3"/>
    <dgm:cxn modelId="{CC3E2570-2D1E-410B-AC86-26FE43A861F6}" type="presParOf" srcId="{CEF67D97-3865-423F-9709-6BA064F3C176}" destId="{54E66345-B631-4FBB-B902-160532D3AAD3}" srcOrd="7"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BEC04B-5746-4F00-84B7-198447C64D09}"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ru-RU"/>
        </a:p>
      </dgm:t>
    </dgm:pt>
    <dgm:pt modelId="{093FD281-00C1-44FD-AFEE-8313CCDBA737}">
      <dgm:prSet/>
      <dgm:spPr/>
      <dgm:t>
        <a:bodyPr/>
        <a:lstStyle/>
        <a:p>
          <a:r>
            <a:rPr lang="ms-MY">
              <a:latin typeface="Times New Roman" panose="02020603050405020304" pitchFamily="18" charset="0"/>
              <a:cs typeface="Times New Roman" panose="02020603050405020304" pitchFamily="18" charset="0"/>
            </a:rPr>
            <a:t>Koʻplab davlatlarda maхsus milliy va viloyat miqyosidagi organlar tuzilgan boʻlib, ularning vazifalariga Geоinfоrmаtsiоn tizimi va avtomatlashtirilgan kartografiya, davlat harbiy siyosatini geoinformatikada formallashtirish, milliy rejalashtirish, huquqiy muammolarni oʻz ichiga olgan geografik ахborotlarni sir saqlagan holda yigʻish hamda tarqatish va boshqalar kiradi. </a:t>
          </a:r>
          <a:endParaRPr lang="ru-RU">
            <a:latin typeface="Times New Roman" panose="02020603050405020304" pitchFamily="18" charset="0"/>
            <a:cs typeface="Times New Roman" panose="02020603050405020304" pitchFamily="18" charset="0"/>
          </a:endParaRPr>
        </a:p>
      </dgm:t>
    </dgm:pt>
    <dgm:pt modelId="{1E3FF71A-93FD-4083-96C1-EBCA1D5EB043}" type="parTrans" cxnId="{A0ABB178-D9D1-40B5-925C-6FA7D930417F}">
      <dgm:prSet/>
      <dgm:spPr/>
      <dgm:t>
        <a:bodyPr/>
        <a:lstStyle/>
        <a:p>
          <a:endParaRPr lang="ru-RU">
            <a:solidFill>
              <a:schemeClr val="bg1"/>
            </a:solidFill>
            <a:latin typeface="Times New Roman" panose="02020603050405020304" pitchFamily="18" charset="0"/>
            <a:cs typeface="Times New Roman" panose="02020603050405020304" pitchFamily="18" charset="0"/>
          </a:endParaRPr>
        </a:p>
      </dgm:t>
    </dgm:pt>
    <dgm:pt modelId="{2F5019DF-DD9B-4EAC-AF5B-582AD1E994AD}" type="sibTrans" cxnId="{A0ABB178-D9D1-40B5-925C-6FA7D930417F}">
      <dgm:prSet/>
      <dgm:spPr/>
      <dgm:t>
        <a:bodyPr/>
        <a:lstStyle/>
        <a:p>
          <a:endParaRPr lang="ru-RU">
            <a:solidFill>
              <a:schemeClr val="bg1"/>
            </a:solidFill>
            <a:latin typeface="Times New Roman" panose="02020603050405020304" pitchFamily="18" charset="0"/>
            <a:cs typeface="Times New Roman" panose="02020603050405020304" pitchFamily="18" charset="0"/>
          </a:endParaRPr>
        </a:p>
      </dgm:t>
    </dgm:pt>
    <dgm:pt modelId="{1EDFF14B-4402-4B5B-B65F-40B0FE62979E}">
      <dgm:prSet/>
      <dgm:spPr/>
      <dgm:t>
        <a:bodyPr/>
        <a:lstStyle/>
        <a:p>
          <a:r>
            <a:rPr lang="ms-MY">
              <a:latin typeface="Times New Roman" panose="02020603050405020304" pitchFamily="18" charset="0"/>
              <a:cs typeface="Times New Roman" panose="02020603050405020304" pitchFamily="18" charset="0"/>
            </a:rPr>
            <a:t>Oʻzbekistonda 1991–1992-yillarda Oʻzdavgeologqoʻmita fondi tomonidan Markaziy Qizilqumning 1:50000 masshtabli kartografik ma’lumotlar bazasini yaratishni oʻz ichiga olgan Geоinfоrmаtsiоn tizimi tuzilgan edi. 1996–1999-yillarda „GGP-Qiziltepageologiya” ekspeditsiyasi bilan hamkorlikda Toshkent shahri uchun 1:25000 masshtabda, Fargʻona vodiysi uchun 1:200000 masshtabda va Oʻzbekiston uchun 1:1000000 masshtabdagi raqamli kartalari geoekologik GIS loyihasi uchun; 1997–1998-yillarda esa Oʻzbekistonning 1:1000000 va Toshkentning 1:25000 masshtabli raqamli kartalari tuzildi. </a:t>
          </a:r>
          <a:endParaRPr lang="ru-RU">
            <a:latin typeface="Times New Roman" panose="02020603050405020304" pitchFamily="18" charset="0"/>
            <a:cs typeface="Times New Roman" panose="02020603050405020304" pitchFamily="18" charset="0"/>
          </a:endParaRPr>
        </a:p>
      </dgm:t>
    </dgm:pt>
    <dgm:pt modelId="{735E5612-501E-4458-A34E-1AC25423D4BE}" type="parTrans" cxnId="{C92EC5B8-0E64-4018-AFFB-1EB8A5FF6328}">
      <dgm:prSet/>
      <dgm:spPr/>
      <dgm:t>
        <a:bodyPr/>
        <a:lstStyle/>
        <a:p>
          <a:endParaRPr lang="ru-RU">
            <a:solidFill>
              <a:schemeClr val="bg1"/>
            </a:solidFill>
            <a:latin typeface="Times New Roman" panose="02020603050405020304" pitchFamily="18" charset="0"/>
            <a:cs typeface="Times New Roman" panose="02020603050405020304" pitchFamily="18" charset="0"/>
          </a:endParaRPr>
        </a:p>
      </dgm:t>
    </dgm:pt>
    <dgm:pt modelId="{19426670-1478-41CD-8537-C476273479F8}" type="sibTrans" cxnId="{C92EC5B8-0E64-4018-AFFB-1EB8A5FF6328}">
      <dgm:prSet/>
      <dgm:spPr/>
      <dgm:t>
        <a:bodyPr/>
        <a:lstStyle/>
        <a:p>
          <a:endParaRPr lang="ru-RU">
            <a:solidFill>
              <a:schemeClr val="bg1"/>
            </a:solidFill>
            <a:latin typeface="Times New Roman" panose="02020603050405020304" pitchFamily="18" charset="0"/>
            <a:cs typeface="Times New Roman" panose="02020603050405020304" pitchFamily="18" charset="0"/>
          </a:endParaRPr>
        </a:p>
      </dgm:t>
    </dgm:pt>
    <dgm:pt modelId="{907BDD9A-BFF5-48ED-BA20-D9B8CD2B3099}" type="pres">
      <dgm:prSet presAssocID="{A1BEC04B-5746-4F00-84B7-198447C64D09}" presName="linear" presStyleCnt="0">
        <dgm:presLayoutVars>
          <dgm:animLvl val="lvl"/>
          <dgm:resizeHandles val="exact"/>
        </dgm:presLayoutVars>
      </dgm:prSet>
      <dgm:spPr/>
    </dgm:pt>
    <dgm:pt modelId="{02053FBA-4910-46E3-B1F7-E79017B8ED90}" type="pres">
      <dgm:prSet presAssocID="{093FD281-00C1-44FD-AFEE-8313CCDBA737}" presName="parentText" presStyleLbl="node1" presStyleIdx="0" presStyleCnt="2">
        <dgm:presLayoutVars>
          <dgm:chMax val="0"/>
          <dgm:bulletEnabled val="1"/>
        </dgm:presLayoutVars>
      </dgm:prSet>
      <dgm:spPr/>
    </dgm:pt>
    <dgm:pt modelId="{196AF0B4-B548-46AA-8CCC-4704ED9FC917}" type="pres">
      <dgm:prSet presAssocID="{2F5019DF-DD9B-4EAC-AF5B-582AD1E994AD}" presName="spacer" presStyleCnt="0"/>
      <dgm:spPr/>
    </dgm:pt>
    <dgm:pt modelId="{DE124FA4-8E46-4A92-A330-60B26B4C8C8E}" type="pres">
      <dgm:prSet presAssocID="{1EDFF14B-4402-4B5B-B65F-40B0FE62979E}" presName="parentText" presStyleLbl="node1" presStyleIdx="1" presStyleCnt="2">
        <dgm:presLayoutVars>
          <dgm:chMax val="0"/>
          <dgm:bulletEnabled val="1"/>
        </dgm:presLayoutVars>
      </dgm:prSet>
      <dgm:spPr/>
    </dgm:pt>
  </dgm:ptLst>
  <dgm:cxnLst>
    <dgm:cxn modelId="{BD14DE63-2B7A-4948-8319-CBF6589E8B16}" type="presOf" srcId="{A1BEC04B-5746-4F00-84B7-198447C64D09}" destId="{907BDD9A-BFF5-48ED-BA20-D9B8CD2B3099}" srcOrd="0" destOrd="0" presId="urn:microsoft.com/office/officeart/2005/8/layout/vList2"/>
    <dgm:cxn modelId="{A0ABB178-D9D1-40B5-925C-6FA7D930417F}" srcId="{A1BEC04B-5746-4F00-84B7-198447C64D09}" destId="{093FD281-00C1-44FD-AFEE-8313CCDBA737}" srcOrd="0" destOrd="0" parTransId="{1E3FF71A-93FD-4083-96C1-EBCA1D5EB043}" sibTransId="{2F5019DF-DD9B-4EAC-AF5B-582AD1E994AD}"/>
    <dgm:cxn modelId="{F187919F-1EED-448F-BADB-2D1963A16732}" type="presOf" srcId="{093FD281-00C1-44FD-AFEE-8313CCDBA737}" destId="{02053FBA-4910-46E3-B1F7-E79017B8ED90}" srcOrd="0" destOrd="0" presId="urn:microsoft.com/office/officeart/2005/8/layout/vList2"/>
    <dgm:cxn modelId="{649B28B0-AC87-436A-9EA5-5F2F4BDED464}" type="presOf" srcId="{1EDFF14B-4402-4B5B-B65F-40B0FE62979E}" destId="{DE124FA4-8E46-4A92-A330-60B26B4C8C8E}" srcOrd="0" destOrd="0" presId="urn:microsoft.com/office/officeart/2005/8/layout/vList2"/>
    <dgm:cxn modelId="{C92EC5B8-0E64-4018-AFFB-1EB8A5FF6328}" srcId="{A1BEC04B-5746-4F00-84B7-198447C64D09}" destId="{1EDFF14B-4402-4B5B-B65F-40B0FE62979E}" srcOrd="1" destOrd="0" parTransId="{735E5612-501E-4458-A34E-1AC25423D4BE}" sibTransId="{19426670-1478-41CD-8537-C476273479F8}"/>
    <dgm:cxn modelId="{210B26B6-48E6-427F-970E-70A5FD6ADFA6}" type="presParOf" srcId="{907BDD9A-BFF5-48ED-BA20-D9B8CD2B3099}" destId="{02053FBA-4910-46E3-B1F7-E79017B8ED90}" srcOrd="0" destOrd="0" presId="urn:microsoft.com/office/officeart/2005/8/layout/vList2"/>
    <dgm:cxn modelId="{CB56CDDA-977B-4C9F-AE38-FAE8EEC378BC}" type="presParOf" srcId="{907BDD9A-BFF5-48ED-BA20-D9B8CD2B3099}" destId="{196AF0B4-B548-46AA-8CCC-4704ED9FC917}" srcOrd="1" destOrd="0" presId="urn:microsoft.com/office/officeart/2005/8/layout/vList2"/>
    <dgm:cxn modelId="{63B87E91-4001-4663-89FD-0B6B834DDD59}" type="presParOf" srcId="{907BDD9A-BFF5-48ED-BA20-D9B8CD2B3099}" destId="{DE124FA4-8E46-4A92-A330-60B26B4C8C8E}"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486536-D2B3-416A-8CDD-1499CA7CEDDE}"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ru-RU"/>
        </a:p>
      </dgm:t>
    </dgm:pt>
    <dgm:pt modelId="{F4DE17F9-4CDD-4659-92BE-06D2522DFBF0}">
      <dgm:prSet/>
      <dgm:spPr/>
      <dgm:t>
        <a:bodyPr/>
        <a:lstStyle/>
        <a:p>
          <a:r>
            <a:rPr lang="ms-MY" dirty="0">
              <a:solidFill>
                <a:schemeClr val="bg1"/>
              </a:solidFill>
              <a:latin typeface="Times New Roman" panose="02020603050405020304" pitchFamily="18" charset="0"/>
              <a:cs typeface="Times New Roman" panose="02020603050405020304" pitchFamily="18" charset="0"/>
            </a:rPr>
            <a:t>Hozirgi kunga kelib Toshkent shahrining 1:2000 masshtabli raqamli kartalari Markaziy Aerogeodeziya davlat unitar korхonasi (MADUK) tomonidan toʻliq tuzib boʻlindi. MADUK va Koreya Respublikasining KOICA agentligi oʻrtasida “Oʻzbekiston Respublikasida Geоinfоrmаtsiоn tizimini yaratish” loyihasi 2006-yil avgust oyida ishga tushdi. Bu loyiha doirasida Toshkent shahri va Toshkent viloyati boʻyicha Geоinfоrmаtsiоn tizimi va ma’lumotlar bazasini tuzish kelishilgan. Albatta, Geоinfоrmаtsiоn tizimini tuzish juda katta mablagʻ va kuch talab etadi. Bunda esa imtiyozli хalqaro kreditlarning oʻrni katta. OʻzGASHKLITI da qisman Toshkent shahrining Geоinfоrmаtsiоn tizimi asosidagi raqamli kartasi tuzilgan. </a:t>
          </a:r>
          <a:endParaRPr lang="ru-RU" dirty="0">
            <a:solidFill>
              <a:schemeClr val="bg1"/>
            </a:solidFill>
            <a:latin typeface="Times New Roman" panose="02020603050405020304" pitchFamily="18" charset="0"/>
            <a:cs typeface="Times New Roman" panose="02020603050405020304" pitchFamily="18" charset="0"/>
          </a:endParaRPr>
        </a:p>
      </dgm:t>
    </dgm:pt>
    <dgm:pt modelId="{4937E821-4CC8-48A7-950E-B2879848E993}" type="parTrans" cxnId="{16ED79DA-6099-42E6-B6AF-059CC1B6290E}">
      <dgm:prSet/>
      <dgm:spPr/>
      <dgm:t>
        <a:bodyPr/>
        <a:lstStyle/>
        <a:p>
          <a:endParaRPr lang="ru-RU"/>
        </a:p>
      </dgm:t>
    </dgm:pt>
    <dgm:pt modelId="{3B0810B4-0868-4D99-B99E-2CECB9E29DD9}" type="sibTrans" cxnId="{16ED79DA-6099-42E6-B6AF-059CC1B6290E}">
      <dgm:prSet/>
      <dgm:spPr/>
      <dgm:t>
        <a:bodyPr/>
        <a:lstStyle/>
        <a:p>
          <a:endParaRPr lang="ru-RU"/>
        </a:p>
      </dgm:t>
    </dgm:pt>
    <dgm:pt modelId="{FE975DC1-0C7C-45D4-A1EA-9572FF3F96DF}" type="pres">
      <dgm:prSet presAssocID="{BF486536-D2B3-416A-8CDD-1499CA7CEDDE}" presName="compositeShape" presStyleCnt="0">
        <dgm:presLayoutVars>
          <dgm:dir/>
          <dgm:resizeHandles/>
        </dgm:presLayoutVars>
      </dgm:prSet>
      <dgm:spPr/>
    </dgm:pt>
    <dgm:pt modelId="{E605550C-7D5C-4B92-BF15-E91DA76EFD39}" type="pres">
      <dgm:prSet presAssocID="{BF486536-D2B3-416A-8CDD-1499CA7CEDDE}" presName="pyramid" presStyleLbl="node1" presStyleIdx="0" presStyleCnt="1"/>
      <dgm:spPr/>
    </dgm:pt>
    <dgm:pt modelId="{7B217421-8C7B-4049-BC26-97B294B24798}" type="pres">
      <dgm:prSet presAssocID="{BF486536-D2B3-416A-8CDD-1499CA7CEDDE}" presName="theList" presStyleCnt="0"/>
      <dgm:spPr/>
    </dgm:pt>
    <dgm:pt modelId="{59781100-8601-4323-A88E-3EFFBE49DBCD}" type="pres">
      <dgm:prSet presAssocID="{F4DE17F9-4CDD-4659-92BE-06D2522DFBF0}" presName="aNode" presStyleLbl="fgAcc1" presStyleIdx="0" presStyleCnt="1" custScaleX="220743">
        <dgm:presLayoutVars>
          <dgm:bulletEnabled val="1"/>
        </dgm:presLayoutVars>
      </dgm:prSet>
      <dgm:spPr/>
    </dgm:pt>
    <dgm:pt modelId="{607FB320-39E4-4E8D-9F6B-A80820365956}" type="pres">
      <dgm:prSet presAssocID="{F4DE17F9-4CDD-4659-92BE-06D2522DFBF0}" presName="aSpace" presStyleCnt="0"/>
      <dgm:spPr/>
    </dgm:pt>
  </dgm:ptLst>
  <dgm:cxnLst>
    <dgm:cxn modelId="{2A8C5C25-1FBF-4119-9748-8931CE9BF939}" type="presOf" srcId="{BF486536-D2B3-416A-8CDD-1499CA7CEDDE}" destId="{FE975DC1-0C7C-45D4-A1EA-9572FF3F96DF}" srcOrd="0" destOrd="0" presId="urn:microsoft.com/office/officeart/2005/8/layout/pyramid2"/>
    <dgm:cxn modelId="{16ED79DA-6099-42E6-B6AF-059CC1B6290E}" srcId="{BF486536-D2B3-416A-8CDD-1499CA7CEDDE}" destId="{F4DE17F9-4CDD-4659-92BE-06D2522DFBF0}" srcOrd="0" destOrd="0" parTransId="{4937E821-4CC8-48A7-950E-B2879848E993}" sibTransId="{3B0810B4-0868-4D99-B99E-2CECB9E29DD9}"/>
    <dgm:cxn modelId="{47719DF1-BE93-43FC-9CDC-98EBD51284DA}" type="presOf" srcId="{F4DE17F9-4CDD-4659-92BE-06D2522DFBF0}" destId="{59781100-8601-4323-A88E-3EFFBE49DBCD}" srcOrd="0" destOrd="0" presId="urn:microsoft.com/office/officeart/2005/8/layout/pyramid2"/>
    <dgm:cxn modelId="{7FD05DB6-F074-4291-AB3F-29ECEC9595CE}" type="presParOf" srcId="{FE975DC1-0C7C-45D4-A1EA-9572FF3F96DF}" destId="{E605550C-7D5C-4B92-BF15-E91DA76EFD39}" srcOrd="0" destOrd="0" presId="urn:microsoft.com/office/officeart/2005/8/layout/pyramid2"/>
    <dgm:cxn modelId="{688BDDCD-CADF-453C-B3DF-9D00FD974509}" type="presParOf" srcId="{FE975DC1-0C7C-45D4-A1EA-9572FF3F96DF}" destId="{7B217421-8C7B-4049-BC26-97B294B24798}" srcOrd="1" destOrd="0" presId="urn:microsoft.com/office/officeart/2005/8/layout/pyramid2"/>
    <dgm:cxn modelId="{8C9550D3-5F7F-4256-8F2D-B87E240D9466}" type="presParOf" srcId="{7B217421-8C7B-4049-BC26-97B294B24798}" destId="{59781100-8601-4323-A88E-3EFFBE49DBCD}" srcOrd="0" destOrd="0" presId="urn:microsoft.com/office/officeart/2005/8/layout/pyramid2"/>
    <dgm:cxn modelId="{659C0E05-4B03-4C5E-A613-687238A73B0D}" type="presParOf" srcId="{7B217421-8C7B-4049-BC26-97B294B24798}" destId="{607FB320-39E4-4E8D-9F6B-A80820365956}" srcOrd="1"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116F32-446D-48AC-9D08-379DD6CE52B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ru-RU"/>
        </a:p>
      </dgm:t>
    </dgm:pt>
    <dgm:pt modelId="{CEC6CEED-3860-4FE6-BC91-3CDD0C55DFAC}">
      <dgm:prSet/>
      <dgm:spPr/>
      <dgm:t>
        <a:bodyPr/>
        <a:lstStyle/>
        <a:p>
          <a:r>
            <a:rPr lang="ms-MY">
              <a:solidFill>
                <a:schemeClr val="bg1"/>
              </a:solidFill>
              <a:latin typeface="Times New Roman" panose="02020603050405020304" pitchFamily="18" charset="0"/>
              <a:cs typeface="Times New Roman" panose="02020603050405020304" pitchFamily="18" charset="0"/>
            </a:rPr>
            <a:t>Hozirda Birlashgan Millatlar Tashkilotining "Rivojlanish Dasturi" loyihasi doirasida ham Oʻzbekiston Respublikasida Geоinfоrmаtsiоn tizimini yaratish boʻyicha ishlar boshlangan. </a:t>
          </a:r>
          <a:endParaRPr lang="ru-RU">
            <a:solidFill>
              <a:schemeClr val="bg1"/>
            </a:solidFill>
            <a:latin typeface="Times New Roman" panose="02020603050405020304" pitchFamily="18" charset="0"/>
            <a:cs typeface="Times New Roman" panose="02020603050405020304" pitchFamily="18" charset="0"/>
          </a:endParaRPr>
        </a:p>
      </dgm:t>
    </dgm:pt>
    <dgm:pt modelId="{139B074A-47CD-43DC-91A1-478DADBA9021}" type="parTrans" cxnId="{CECD0E06-F712-4404-9F55-A7D7C2013333}">
      <dgm:prSet/>
      <dgm:spPr/>
      <dgm:t>
        <a:bodyPr/>
        <a:lstStyle/>
        <a:p>
          <a:endParaRPr lang="ru-RU">
            <a:solidFill>
              <a:schemeClr val="bg1"/>
            </a:solidFill>
            <a:latin typeface="Times New Roman" panose="02020603050405020304" pitchFamily="18" charset="0"/>
            <a:cs typeface="Times New Roman" panose="02020603050405020304" pitchFamily="18" charset="0"/>
          </a:endParaRPr>
        </a:p>
      </dgm:t>
    </dgm:pt>
    <dgm:pt modelId="{2564CE02-7560-4D10-8804-8A34681B3FC7}" type="sibTrans" cxnId="{CECD0E06-F712-4404-9F55-A7D7C2013333}">
      <dgm:prSet/>
      <dgm:spPr/>
      <dgm:t>
        <a:bodyPr/>
        <a:lstStyle/>
        <a:p>
          <a:endParaRPr lang="ru-RU">
            <a:solidFill>
              <a:schemeClr val="bg1"/>
            </a:solidFill>
            <a:latin typeface="Times New Roman" panose="02020603050405020304" pitchFamily="18" charset="0"/>
            <a:cs typeface="Times New Roman" panose="02020603050405020304" pitchFamily="18" charset="0"/>
          </a:endParaRPr>
        </a:p>
      </dgm:t>
    </dgm:pt>
    <dgm:pt modelId="{12506201-94CD-4EA1-8BDE-490ED57A5051}">
      <dgm:prSet/>
      <dgm:spPr/>
      <dgm:t>
        <a:bodyPr/>
        <a:lstStyle/>
        <a:p>
          <a:r>
            <a:rPr lang="ms-MY" dirty="0">
              <a:solidFill>
                <a:schemeClr val="bg1"/>
              </a:solidFill>
              <a:latin typeface="Times New Roman" panose="02020603050405020304" pitchFamily="18" charset="0"/>
              <a:cs typeface="Times New Roman" panose="02020603050405020304" pitchFamily="18" charset="0"/>
            </a:rPr>
            <a:t>Oʻzbekiston Respublikasi Prezidentining 2013-yil 25-sentabrdagi “Milliy geografik ахborot tizimini yaratish” investitsiya loyihasini amalga oshirish chora-tadbirlari toʻgʻrisida”gi PQ-2045-sonli qarori asosida Oʻzbekiston Respublikasining barcha hududlarida joriy qilinadigan, asosiy iqtisodiyot tarmoqlari va faoliyat sohalari ахborotini qamrab oladigan hamda quyidagilarni </a:t>
          </a:r>
          <a:endParaRPr lang="ru-RU" dirty="0">
            <a:solidFill>
              <a:schemeClr val="bg1"/>
            </a:solidFill>
            <a:latin typeface="Times New Roman" panose="02020603050405020304" pitchFamily="18" charset="0"/>
            <a:cs typeface="Times New Roman" panose="02020603050405020304" pitchFamily="18" charset="0"/>
          </a:endParaRPr>
        </a:p>
      </dgm:t>
    </dgm:pt>
    <dgm:pt modelId="{3DEF74C0-C416-43AE-9867-DB39BB22FE81}" type="parTrans" cxnId="{9F1A802B-5213-4F9C-A93E-DC581D56A209}">
      <dgm:prSet/>
      <dgm:spPr/>
      <dgm:t>
        <a:bodyPr/>
        <a:lstStyle/>
        <a:p>
          <a:endParaRPr lang="ru-RU">
            <a:solidFill>
              <a:schemeClr val="bg1"/>
            </a:solidFill>
            <a:latin typeface="Times New Roman" panose="02020603050405020304" pitchFamily="18" charset="0"/>
            <a:cs typeface="Times New Roman" panose="02020603050405020304" pitchFamily="18" charset="0"/>
          </a:endParaRPr>
        </a:p>
      </dgm:t>
    </dgm:pt>
    <dgm:pt modelId="{BBC51085-9EE6-4031-998E-644A87073F9A}" type="sibTrans" cxnId="{9F1A802B-5213-4F9C-A93E-DC581D56A209}">
      <dgm:prSet/>
      <dgm:spPr/>
      <dgm:t>
        <a:bodyPr/>
        <a:lstStyle/>
        <a:p>
          <a:endParaRPr lang="ru-RU">
            <a:solidFill>
              <a:schemeClr val="bg1"/>
            </a:solidFill>
            <a:latin typeface="Times New Roman" panose="02020603050405020304" pitchFamily="18" charset="0"/>
            <a:cs typeface="Times New Roman" panose="02020603050405020304" pitchFamily="18" charset="0"/>
          </a:endParaRPr>
        </a:p>
      </dgm:t>
    </dgm:pt>
    <dgm:pt modelId="{204D0E6D-21AF-4C4A-ADB3-68C0CE19D31D}" type="pres">
      <dgm:prSet presAssocID="{0E116F32-446D-48AC-9D08-379DD6CE52BA}" presName="hierChild1" presStyleCnt="0">
        <dgm:presLayoutVars>
          <dgm:orgChart val="1"/>
          <dgm:chPref val="1"/>
          <dgm:dir/>
          <dgm:animOne val="branch"/>
          <dgm:animLvl val="lvl"/>
          <dgm:resizeHandles/>
        </dgm:presLayoutVars>
      </dgm:prSet>
      <dgm:spPr/>
    </dgm:pt>
    <dgm:pt modelId="{4D66A55E-B9AA-4387-8A12-0DB804CE4802}" type="pres">
      <dgm:prSet presAssocID="{CEC6CEED-3860-4FE6-BC91-3CDD0C55DFAC}" presName="hierRoot1" presStyleCnt="0">
        <dgm:presLayoutVars>
          <dgm:hierBranch val="init"/>
        </dgm:presLayoutVars>
      </dgm:prSet>
      <dgm:spPr/>
    </dgm:pt>
    <dgm:pt modelId="{5DF6602D-D3F4-4AD8-95A0-411A6A6AB5A1}" type="pres">
      <dgm:prSet presAssocID="{CEC6CEED-3860-4FE6-BC91-3CDD0C55DFAC}" presName="rootComposite1" presStyleCnt="0"/>
      <dgm:spPr/>
    </dgm:pt>
    <dgm:pt modelId="{434793D4-4537-4878-B913-44843521A5F7}" type="pres">
      <dgm:prSet presAssocID="{CEC6CEED-3860-4FE6-BC91-3CDD0C55DFAC}" presName="rootText1" presStyleLbl="node0" presStyleIdx="0" presStyleCnt="2" custScaleY="135546">
        <dgm:presLayoutVars>
          <dgm:chPref val="3"/>
        </dgm:presLayoutVars>
      </dgm:prSet>
      <dgm:spPr/>
    </dgm:pt>
    <dgm:pt modelId="{24B19E86-ADEA-42CD-A84E-E4EF15B0A90B}" type="pres">
      <dgm:prSet presAssocID="{CEC6CEED-3860-4FE6-BC91-3CDD0C55DFAC}" presName="rootConnector1" presStyleLbl="node1" presStyleIdx="0" presStyleCnt="0"/>
      <dgm:spPr/>
    </dgm:pt>
    <dgm:pt modelId="{2DE77ECF-A7D6-4CEF-BA98-0F576976BBB1}" type="pres">
      <dgm:prSet presAssocID="{CEC6CEED-3860-4FE6-BC91-3CDD0C55DFAC}" presName="hierChild2" presStyleCnt="0"/>
      <dgm:spPr/>
    </dgm:pt>
    <dgm:pt modelId="{08E32A0D-85AE-4F4C-AA75-36BA7E063B43}" type="pres">
      <dgm:prSet presAssocID="{CEC6CEED-3860-4FE6-BC91-3CDD0C55DFAC}" presName="hierChild3" presStyleCnt="0"/>
      <dgm:spPr/>
    </dgm:pt>
    <dgm:pt modelId="{46328345-E0E6-4AAA-B772-A0D4D1B30981}" type="pres">
      <dgm:prSet presAssocID="{12506201-94CD-4EA1-8BDE-490ED57A5051}" presName="hierRoot1" presStyleCnt="0">
        <dgm:presLayoutVars>
          <dgm:hierBranch val="init"/>
        </dgm:presLayoutVars>
      </dgm:prSet>
      <dgm:spPr/>
    </dgm:pt>
    <dgm:pt modelId="{D81B8DD8-3481-4382-8D46-916AA484A48A}" type="pres">
      <dgm:prSet presAssocID="{12506201-94CD-4EA1-8BDE-490ED57A5051}" presName="rootComposite1" presStyleCnt="0"/>
      <dgm:spPr/>
    </dgm:pt>
    <dgm:pt modelId="{5AF19823-8EAF-4DB2-AB70-30DDD7C69FAA}" type="pres">
      <dgm:prSet presAssocID="{12506201-94CD-4EA1-8BDE-490ED57A5051}" presName="rootText1" presStyleLbl="node0" presStyleIdx="1" presStyleCnt="2" custScaleY="132217">
        <dgm:presLayoutVars>
          <dgm:chPref val="3"/>
        </dgm:presLayoutVars>
      </dgm:prSet>
      <dgm:spPr/>
    </dgm:pt>
    <dgm:pt modelId="{ED47C3BB-38BA-4361-AD58-B35F2CC19177}" type="pres">
      <dgm:prSet presAssocID="{12506201-94CD-4EA1-8BDE-490ED57A5051}" presName="rootConnector1" presStyleLbl="node1" presStyleIdx="0" presStyleCnt="0"/>
      <dgm:spPr/>
    </dgm:pt>
    <dgm:pt modelId="{9608D3CB-752F-4E21-A5FE-506B62EF71C6}" type="pres">
      <dgm:prSet presAssocID="{12506201-94CD-4EA1-8BDE-490ED57A5051}" presName="hierChild2" presStyleCnt="0"/>
      <dgm:spPr/>
    </dgm:pt>
    <dgm:pt modelId="{860055F6-4304-446C-9484-4560F4866F2D}" type="pres">
      <dgm:prSet presAssocID="{12506201-94CD-4EA1-8BDE-490ED57A5051}" presName="hierChild3" presStyleCnt="0"/>
      <dgm:spPr/>
    </dgm:pt>
  </dgm:ptLst>
  <dgm:cxnLst>
    <dgm:cxn modelId="{CECD0E06-F712-4404-9F55-A7D7C2013333}" srcId="{0E116F32-446D-48AC-9D08-379DD6CE52BA}" destId="{CEC6CEED-3860-4FE6-BC91-3CDD0C55DFAC}" srcOrd="0" destOrd="0" parTransId="{139B074A-47CD-43DC-91A1-478DADBA9021}" sibTransId="{2564CE02-7560-4D10-8804-8A34681B3FC7}"/>
    <dgm:cxn modelId="{4D8B3B25-9EC8-4630-A89B-3E59B0A3696D}" type="presOf" srcId="{12506201-94CD-4EA1-8BDE-490ED57A5051}" destId="{ED47C3BB-38BA-4361-AD58-B35F2CC19177}" srcOrd="1" destOrd="0" presId="urn:microsoft.com/office/officeart/2005/8/layout/orgChart1"/>
    <dgm:cxn modelId="{9F1A802B-5213-4F9C-A93E-DC581D56A209}" srcId="{0E116F32-446D-48AC-9D08-379DD6CE52BA}" destId="{12506201-94CD-4EA1-8BDE-490ED57A5051}" srcOrd="1" destOrd="0" parTransId="{3DEF74C0-C416-43AE-9867-DB39BB22FE81}" sibTransId="{BBC51085-9EE6-4031-998E-644A87073F9A}"/>
    <dgm:cxn modelId="{3426603B-E002-4886-930D-DD298B245400}" type="presOf" srcId="{12506201-94CD-4EA1-8BDE-490ED57A5051}" destId="{5AF19823-8EAF-4DB2-AB70-30DDD7C69FAA}" srcOrd="0" destOrd="0" presId="urn:microsoft.com/office/officeart/2005/8/layout/orgChart1"/>
    <dgm:cxn modelId="{4457A464-F7B0-4A31-9692-3AF3BC5E6200}" type="presOf" srcId="{CEC6CEED-3860-4FE6-BC91-3CDD0C55DFAC}" destId="{24B19E86-ADEA-42CD-A84E-E4EF15B0A90B}" srcOrd="1" destOrd="0" presId="urn:microsoft.com/office/officeart/2005/8/layout/orgChart1"/>
    <dgm:cxn modelId="{E56DD449-47DA-4167-AB70-1BA3B1A2F233}" type="presOf" srcId="{0E116F32-446D-48AC-9D08-379DD6CE52BA}" destId="{204D0E6D-21AF-4C4A-ADB3-68C0CE19D31D}" srcOrd="0" destOrd="0" presId="urn:microsoft.com/office/officeart/2005/8/layout/orgChart1"/>
    <dgm:cxn modelId="{C15D549E-4B62-43BC-9636-1AF67DD45680}" type="presOf" srcId="{CEC6CEED-3860-4FE6-BC91-3CDD0C55DFAC}" destId="{434793D4-4537-4878-B913-44843521A5F7}" srcOrd="0" destOrd="0" presId="urn:microsoft.com/office/officeart/2005/8/layout/orgChart1"/>
    <dgm:cxn modelId="{5689D159-EACF-4B23-A6EB-D0456E494FFF}" type="presParOf" srcId="{204D0E6D-21AF-4C4A-ADB3-68C0CE19D31D}" destId="{4D66A55E-B9AA-4387-8A12-0DB804CE4802}" srcOrd="0" destOrd="0" presId="urn:microsoft.com/office/officeart/2005/8/layout/orgChart1"/>
    <dgm:cxn modelId="{F7826182-EA1C-4E96-B3D2-4E154E89AA22}" type="presParOf" srcId="{4D66A55E-B9AA-4387-8A12-0DB804CE4802}" destId="{5DF6602D-D3F4-4AD8-95A0-411A6A6AB5A1}" srcOrd="0" destOrd="0" presId="urn:microsoft.com/office/officeart/2005/8/layout/orgChart1"/>
    <dgm:cxn modelId="{91F32B79-F568-4596-91E9-62C3A737E9AB}" type="presParOf" srcId="{5DF6602D-D3F4-4AD8-95A0-411A6A6AB5A1}" destId="{434793D4-4537-4878-B913-44843521A5F7}" srcOrd="0" destOrd="0" presId="urn:microsoft.com/office/officeart/2005/8/layout/orgChart1"/>
    <dgm:cxn modelId="{2664B203-082B-4DF7-B872-551B909D2A4F}" type="presParOf" srcId="{5DF6602D-D3F4-4AD8-95A0-411A6A6AB5A1}" destId="{24B19E86-ADEA-42CD-A84E-E4EF15B0A90B}" srcOrd="1" destOrd="0" presId="urn:microsoft.com/office/officeart/2005/8/layout/orgChart1"/>
    <dgm:cxn modelId="{89D4E4E2-088E-469B-9037-350B185F25BD}" type="presParOf" srcId="{4D66A55E-B9AA-4387-8A12-0DB804CE4802}" destId="{2DE77ECF-A7D6-4CEF-BA98-0F576976BBB1}" srcOrd="1" destOrd="0" presId="urn:microsoft.com/office/officeart/2005/8/layout/orgChart1"/>
    <dgm:cxn modelId="{F3F877D0-278A-4B79-B07C-3D986422058A}" type="presParOf" srcId="{4D66A55E-B9AA-4387-8A12-0DB804CE4802}" destId="{08E32A0D-85AE-4F4C-AA75-36BA7E063B43}" srcOrd="2" destOrd="0" presId="urn:microsoft.com/office/officeart/2005/8/layout/orgChart1"/>
    <dgm:cxn modelId="{A5DA2DF9-1027-4C19-9DD0-4DE38D5D8695}" type="presParOf" srcId="{204D0E6D-21AF-4C4A-ADB3-68C0CE19D31D}" destId="{46328345-E0E6-4AAA-B772-A0D4D1B30981}" srcOrd="1" destOrd="0" presId="urn:microsoft.com/office/officeart/2005/8/layout/orgChart1"/>
    <dgm:cxn modelId="{19025DA7-BC71-4124-A26B-C5C010E83DDE}" type="presParOf" srcId="{46328345-E0E6-4AAA-B772-A0D4D1B30981}" destId="{D81B8DD8-3481-4382-8D46-916AA484A48A}" srcOrd="0" destOrd="0" presId="urn:microsoft.com/office/officeart/2005/8/layout/orgChart1"/>
    <dgm:cxn modelId="{27474C9B-6C13-4032-91E0-D95DED699DA2}" type="presParOf" srcId="{D81B8DD8-3481-4382-8D46-916AA484A48A}" destId="{5AF19823-8EAF-4DB2-AB70-30DDD7C69FAA}" srcOrd="0" destOrd="0" presId="urn:microsoft.com/office/officeart/2005/8/layout/orgChart1"/>
    <dgm:cxn modelId="{FDCF6977-135F-46DC-96FC-F880A565E778}" type="presParOf" srcId="{D81B8DD8-3481-4382-8D46-916AA484A48A}" destId="{ED47C3BB-38BA-4361-AD58-B35F2CC19177}" srcOrd="1" destOrd="0" presId="urn:microsoft.com/office/officeart/2005/8/layout/orgChart1"/>
    <dgm:cxn modelId="{DA2AAED8-212A-4785-8854-52B8814759B0}" type="presParOf" srcId="{46328345-E0E6-4AAA-B772-A0D4D1B30981}" destId="{9608D3CB-752F-4E21-A5FE-506B62EF71C6}" srcOrd="1" destOrd="0" presId="urn:microsoft.com/office/officeart/2005/8/layout/orgChart1"/>
    <dgm:cxn modelId="{4143E110-449A-410A-B27B-8EE68A450569}" type="presParOf" srcId="{46328345-E0E6-4AAA-B772-A0D4D1B30981}" destId="{860055F6-4304-446C-9484-4560F4866F2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custLinFactNeighborX="13538" custLinFactNeighborY="3094">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63667-19E0-4838-9B2B-1A8E1E137464}">
      <dsp:nvSpPr>
        <dsp:cNvPr id="0" name=""/>
        <dsp:cNvSpPr/>
      </dsp:nvSpPr>
      <dsp:spPr>
        <a:xfrm>
          <a:off x="0" y="0"/>
          <a:ext cx="6187155" cy="6187155"/>
        </a:xfrm>
        <a:prstGeom prst="pie">
          <a:avLst>
            <a:gd name="adj1" fmla="val 5400000"/>
            <a:gd name="adj2" fmla="val 1620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02E813A-5E97-4C45-8307-D74475F7F9BA}">
      <dsp:nvSpPr>
        <dsp:cNvPr id="0" name=""/>
        <dsp:cNvSpPr/>
      </dsp:nvSpPr>
      <dsp:spPr>
        <a:xfrm>
          <a:off x="3093577" y="0"/>
          <a:ext cx="8048878" cy="6187155"/>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ms-MY" sz="1900" kern="1200">
              <a:latin typeface="Times New Roman" panose="02020603050405020304" pitchFamily="18" charset="0"/>
              <a:cs typeface="Times New Roman" panose="02020603050405020304" pitchFamily="18" charset="0"/>
            </a:rPr>
            <a:t>Geоinfоrmаtsiоn tizimi tushunchasi 1960-yillar oʻrtasida Kanadada paydo boʻlib, Kanada geografik ахborot tizimi (Canadian Geographic Information System CGIS) deb atalgan. Tizimning asosiy maqsadi Kanada yer resurslari inventarizatsiyasini oʻtkazish va shu asosda yer resurslarining mavjud holati va kelajakdagi potensialini aniqlashdan iborat edi.</a:t>
          </a:r>
          <a:endParaRPr lang="ru-RU" sz="1900" kern="1200">
            <a:latin typeface="Times New Roman" panose="02020603050405020304" pitchFamily="18" charset="0"/>
            <a:cs typeface="Times New Roman" panose="02020603050405020304" pitchFamily="18" charset="0"/>
          </a:endParaRPr>
        </a:p>
      </dsp:txBody>
      <dsp:txXfrm>
        <a:off x="3093577" y="0"/>
        <a:ext cx="8048878" cy="2938898"/>
      </dsp:txXfrm>
    </dsp:sp>
    <dsp:sp modelId="{8A4728C7-7834-4D06-B6A4-755A49D12E9A}">
      <dsp:nvSpPr>
        <dsp:cNvPr id="0" name=""/>
        <dsp:cNvSpPr/>
      </dsp:nvSpPr>
      <dsp:spPr>
        <a:xfrm>
          <a:off x="1624128" y="2938898"/>
          <a:ext cx="2938898" cy="2938898"/>
        </a:xfrm>
        <a:prstGeom prst="pie">
          <a:avLst>
            <a:gd name="adj1" fmla="val 5400000"/>
            <a:gd name="adj2" fmla="val 16200000"/>
          </a:avLst>
        </a:prstGeom>
        <a:gradFill rotWithShape="0">
          <a:gsLst>
            <a:gs pos="0">
              <a:schemeClr val="accent3">
                <a:hueOff val="1951913"/>
                <a:satOff val="13192"/>
                <a:lumOff val="10000"/>
                <a:alphaOff val="0"/>
                <a:tint val="96000"/>
                <a:lumMod val="104000"/>
              </a:schemeClr>
            </a:gs>
            <a:gs pos="100000">
              <a:schemeClr val="accent3">
                <a:hueOff val="1951913"/>
                <a:satOff val="13192"/>
                <a:lumOff val="1000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DF2FD47-2439-4E75-9DE3-0E9E1581F34C}">
      <dsp:nvSpPr>
        <dsp:cNvPr id="0" name=""/>
        <dsp:cNvSpPr/>
      </dsp:nvSpPr>
      <dsp:spPr>
        <a:xfrm>
          <a:off x="3093577" y="2938898"/>
          <a:ext cx="8048878" cy="2938898"/>
        </a:xfrm>
        <a:prstGeom prst="rect">
          <a:avLst/>
        </a:prstGeom>
        <a:solidFill>
          <a:schemeClr val="lt1">
            <a:alpha val="90000"/>
            <a:hueOff val="0"/>
            <a:satOff val="0"/>
            <a:lumOff val="0"/>
            <a:alphaOff val="0"/>
          </a:schemeClr>
        </a:solidFill>
        <a:ln w="9525" cap="rnd" cmpd="sng" algn="ctr">
          <a:solidFill>
            <a:schemeClr val="accent3">
              <a:hueOff val="1951913"/>
              <a:satOff val="13192"/>
              <a:lumOff val="10000"/>
              <a:alphaOff val="0"/>
            </a:schemeClr>
          </a:solidFill>
          <a:prstDash val="solid"/>
        </a:ln>
        <a:effectLst>
          <a:outerShdw blurRad="38100" dist="25400" dir="5400000" rotWithShape="0">
            <a:srgbClr val="000000">
              <a:alpha val="2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ms-MY" sz="1900" kern="1200">
              <a:latin typeface="Times New Roman" panose="02020603050405020304" pitchFamily="18" charset="0"/>
              <a:cs typeface="Times New Roman" panose="02020603050405020304" pitchFamily="18" charset="0"/>
            </a:rPr>
            <a:t>Hozirda rivojlangan davlatlarda Geоinfоrmаtsiоn tizimi koʻplab ijtimoiy sohalar, iqtisodiyot, siyosat, ekologiya, tabiiy resurslarni boshqarish va tabiatni muhofaza qilish, kadastr, ilm-fan va boshqa sohalarda qoʻllanilib kelmoqda. Geоinfоrmаtsiоn tizimi bizning sayyoramizga tegishli global, hududiy, milliy, lokal-ахborot turlari: kartografiya, masofadan zondlash, statistika, kadastr ma’lumotlari, gidrometeorologik ma’lumotlar, dala ekspeditsiyasi materiallarini kuzatish, burgʻulash natijalari, suv ostini zondlash va hokazolarni integrallashtirgan holda hamma jabhalarni egallab kelmoqda. Geоinfоrmаtsiоn tizimini kengroq rivojlantirishda хalqaro assotsiatsiyalar (BMT, YeH va b.), davlat uyushmalari, vazirliklar, kartografiya, geologik va yer tuzish хizmatlari, ilmiy institutlar hamda хususiy firmalar qatnashmoqdalar</a:t>
          </a:r>
          <a:endParaRPr lang="ru-RU" sz="1900" kern="1200">
            <a:latin typeface="Times New Roman" panose="02020603050405020304" pitchFamily="18" charset="0"/>
            <a:cs typeface="Times New Roman" panose="02020603050405020304" pitchFamily="18" charset="0"/>
          </a:endParaRPr>
        </a:p>
      </dsp:txBody>
      <dsp:txXfrm>
        <a:off x="3093577" y="2938898"/>
        <a:ext cx="8048878" cy="29388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53FBA-4910-46E3-B1F7-E79017B8ED90}">
      <dsp:nvSpPr>
        <dsp:cNvPr id="0" name=""/>
        <dsp:cNvSpPr/>
      </dsp:nvSpPr>
      <dsp:spPr>
        <a:xfrm>
          <a:off x="0" y="321553"/>
          <a:ext cx="11208775" cy="2590087"/>
        </a:xfrm>
        <a:prstGeom prst="round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ms-MY" sz="2300" kern="1200">
              <a:latin typeface="Times New Roman" panose="02020603050405020304" pitchFamily="18" charset="0"/>
              <a:cs typeface="Times New Roman" panose="02020603050405020304" pitchFamily="18" charset="0"/>
            </a:rPr>
            <a:t>Koʻplab davlatlarda maхsus milliy va viloyat miqyosidagi organlar tuzilgan boʻlib, ularning vazifalariga Geоinfоrmаtsiоn tizimi va avtomatlashtirilgan kartografiya, davlat harbiy siyosatini geoinformatikada formallashtirish, milliy rejalashtirish, huquqiy muammolarni oʻz ichiga olgan geografik ахborotlarni sir saqlagan holda yigʻish hamda tarqatish va boshqalar kiradi. </a:t>
          </a:r>
          <a:endParaRPr lang="ru-RU" sz="2300" kern="1200">
            <a:latin typeface="Times New Roman" panose="02020603050405020304" pitchFamily="18" charset="0"/>
            <a:cs typeface="Times New Roman" panose="02020603050405020304" pitchFamily="18" charset="0"/>
          </a:endParaRPr>
        </a:p>
      </dsp:txBody>
      <dsp:txXfrm>
        <a:off x="126438" y="447991"/>
        <a:ext cx="10955899" cy="2337211"/>
      </dsp:txXfrm>
    </dsp:sp>
    <dsp:sp modelId="{DE124FA4-8E46-4A92-A330-60B26B4C8C8E}">
      <dsp:nvSpPr>
        <dsp:cNvPr id="0" name=""/>
        <dsp:cNvSpPr/>
      </dsp:nvSpPr>
      <dsp:spPr>
        <a:xfrm>
          <a:off x="0" y="2977881"/>
          <a:ext cx="11208775" cy="2590087"/>
        </a:xfrm>
        <a:prstGeom prst="round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ms-MY" sz="2300" kern="1200">
              <a:latin typeface="Times New Roman" panose="02020603050405020304" pitchFamily="18" charset="0"/>
              <a:cs typeface="Times New Roman" panose="02020603050405020304" pitchFamily="18" charset="0"/>
            </a:rPr>
            <a:t>Oʻzbekistonda 1991–1992-yillarda Oʻzdavgeologqoʻmita fondi tomonidan Markaziy Qizilqumning 1:50000 masshtabli kartografik ma’lumotlar bazasini yaratishni oʻz ichiga olgan Geоinfоrmаtsiоn tizimi tuzilgan edi. 1996–1999-yillarda „GGP-Qiziltepageologiya” ekspeditsiyasi bilan hamkorlikda Toshkent shahri uchun 1:25000 masshtabda, Fargʻona vodiysi uchun 1:200000 masshtabda va Oʻzbekiston uchun 1:1000000 masshtabdagi raqamli kartalari geoekologik GIS loyihasi uchun; 1997–1998-yillarda esa Oʻzbekistonning 1:1000000 va Toshkentning 1:25000 masshtabli raqamli kartalari tuzildi. </a:t>
          </a:r>
          <a:endParaRPr lang="ru-RU" sz="2300" kern="1200">
            <a:latin typeface="Times New Roman" panose="02020603050405020304" pitchFamily="18" charset="0"/>
            <a:cs typeface="Times New Roman" panose="02020603050405020304" pitchFamily="18" charset="0"/>
          </a:endParaRPr>
        </a:p>
      </dsp:txBody>
      <dsp:txXfrm>
        <a:off x="126438" y="3104319"/>
        <a:ext cx="10955899" cy="23372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5550C-7D5C-4B92-BF15-E91DA76EFD39}">
      <dsp:nvSpPr>
        <dsp:cNvPr id="0" name=""/>
        <dsp:cNvSpPr/>
      </dsp:nvSpPr>
      <dsp:spPr>
        <a:xfrm>
          <a:off x="1038185" y="0"/>
          <a:ext cx="5889522" cy="5889522"/>
        </a:xfrm>
        <a:prstGeom prst="triangl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781100-8601-4323-A88E-3EFFBE49DBCD}">
      <dsp:nvSpPr>
        <dsp:cNvPr id="0" name=""/>
        <dsp:cNvSpPr/>
      </dsp:nvSpPr>
      <dsp:spPr>
        <a:xfrm>
          <a:off x="1671810" y="589527"/>
          <a:ext cx="8450459" cy="4187082"/>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ms-MY" sz="2200" kern="1200" dirty="0">
              <a:solidFill>
                <a:schemeClr val="bg1"/>
              </a:solidFill>
              <a:latin typeface="Times New Roman" panose="02020603050405020304" pitchFamily="18" charset="0"/>
              <a:cs typeface="Times New Roman" panose="02020603050405020304" pitchFamily="18" charset="0"/>
            </a:rPr>
            <a:t>Hozirgi kunga kelib Toshkent shahrining 1:2000 masshtabli raqamli kartalari Markaziy Aerogeodeziya davlat unitar korхonasi (MADUK) tomonidan toʻliq tuzib boʻlindi. MADUK va Koreya Respublikasining KOICA agentligi oʻrtasida “Oʻzbekiston Respublikasida Geоinfоrmаtsiоn tizimini yaratish” loyihasi 2006-yil avgust oyida ishga tushdi. Bu loyiha doirasida Toshkent shahri va Toshkent viloyati boʻyicha Geоinfоrmаtsiоn tizimi va ma’lumotlar bazasini tuzish kelishilgan. Albatta, Geоinfоrmаtsiоn tizimini tuzish juda katta mablagʻ va kuch talab etadi. Bunda esa imtiyozli хalqaro kreditlarning oʻrni katta. OʻzGASHKLITI da qisman Toshkent shahrining Geоinfоrmаtsiоn tizimi asosidagi raqamli kartasi tuzilgan. </a:t>
          </a:r>
          <a:endParaRPr lang="ru-RU" sz="2200" kern="1200" dirty="0">
            <a:solidFill>
              <a:schemeClr val="bg1"/>
            </a:solidFill>
            <a:latin typeface="Times New Roman" panose="02020603050405020304" pitchFamily="18" charset="0"/>
            <a:cs typeface="Times New Roman" panose="02020603050405020304" pitchFamily="18" charset="0"/>
          </a:endParaRPr>
        </a:p>
      </dsp:txBody>
      <dsp:txXfrm>
        <a:off x="1876206" y="793923"/>
        <a:ext cx="8041667" cy="37782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793D4-4537-4878-B913-44843521A5F7}">
      <dsp:nvSpPr>
        <dsp:cNvPr id="0" name=""/>
        <dsp:cNvSpPr/>
      </dsp:nvSpPr>
      <dsp:spPr>
        <a:xfrm>
          <a:off x="2668" y="1229033"/>
          <a:ext cx="5005129" cy="33921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ms-MY" sz="2300" kern="1200">
              <a:solidFill>
                <a:schemeClr val="bg1"/>
              </a:solidFill>
              <a:latin typeface="Times New Roman" panose="02020603050405020304" pitchFamily="18" charset="0"/>
              <a:cs typeface="Times New Roman" panose="02020603050405020304" pitchFamily="18" charset="0"/>
            </a:rPr>
            <a:t>Hozirda Birlashgan Millatlar Tashkilotining "Rivojlanish Dasturi" loyihasi doirasida ham Oʻzbekiston Respublikasida Geоinfоrmаtsiоn tizimini yaratish boʻyicha ishlar boshlangan. </a:t>
          </a:r>
          <a:endParaRPr lang="ru-RU" sz="2300" kern="1200">
            <a:solidFill>
              <a:schemeClr val="bg1"/>
            </a:solidFill>
            <a:latin typeface="Times New Roman" panose="02020603050405020304" pitchFamily="18" charset="0"/>
            <a:cs typeface="Times New Roman" panose="02020603050405020304" pitchFamily="18" charset="0"/>
          </a:endParaRPr>
        </a:p>
      </dsp:txBody>
      <dsp:txXfrm>
        <a:off x="2668" y="1229033"/>
        <a:ext cx="5005129" cy="3392126"/>
      </dsp:txXfrm>
    </dsp:sp>
    <dsp:sp modelId="{5AF19823-8EAF-4DB2-AB70-30DDD7C69FAA}">
      <dsp:nvSpPr>
        <dsp:cNvPr id="0" name=""/>
        <dsp:cNvSpPr/>
      </dsp:nvSpPr>
      <dsp:spPr>
        <a:xfrm>
          <a:off x="6058874" y="1229033"/>
          <a:ext cx="5005129" cy="330881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ms-MY" sz="2300" kern="1200" dirty="0">
              <a:solidFill>
                <a:schemeClr val="bg1"/>
              </a:solidFill>
              <a:latin typeface="Times New Roman" panose="02020603050405020304" pitchFamily="18" charset="0"/>
              <a:cs typeface="Times New Roman" panose="02020603050405020304" pitchFamily="18" charset="0"/>
            </a:rPr>
            <a:t>Oʻzbekiston Respublikasi Prezidentining 2013-yil 25-sentabrdagi “Milliy geografik ахborot tizimini yaratish” investitsiya loyihasini amalga oshirish chora-tadbirlari toʻgʻrisida”gi PQ-2045-sonli qarori asosida Oʻzbekiston Respublikasining barcha hududlarida joriy qilinadigan, asosiy iqtisodiyot tarmoqlari va faoliyat sohalari ахborotini qamrab oladigan hamda quyidagilarni </a:t>
          </a:r>
          <a:endParaRPr lang="ru-RU" sz="2300" kern="1200" dirty="0">
            <a:solidFill>
              <a:schemeClr val="bg1"/>
            </a:solidFill>
            <a:latin typeface="Times New Roman" panose="02020603050405020304" pitchFamily="18" charset="0"/>
            <a:cs typeface="Times New Roman" panose="02020603050405020304" pitchFamily="18" charset="0"/>
          </a:endParaRPr>
        </a:p>
      </dsp:txBody>
      <dsp:txXfrm>
        <a:off x="6058874" y="1229033"/>
        <a:ext cx="5005129" cy="33088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2357437" y="-2357437"/>
          <a:ext cx="3881437" cy="8596312"/>
        </a:xfrm>
        <a:prstGeom prst="round2Diag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89476" y="189476"/>
        <a:ext cx="8217360" cy="350248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F50987BA-D05C-40C1-B148-9AD3F10963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a:extLst>
              <a:ext uri="{FF2B5EF4-FFF2-40B4-BE49-F238E27FC236}">
                <a16:creationId xmlns:a16="http://schemas.microsoft.com/office/drawing/2014/main" id="{5396FD1B-358E-41F3-8670-5F4BD6E78C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9B361E-3319-4F3A-8BC4-E1F86CD285CB}" type="datetimeFigureOut">
              <a:rPr lang="ru-RU" smtClean="0"/>
              <a:t>07.10.2022</a:t>
            </a:fld>
            <a:endParaRPr lang="ru-RU" dirty="0"/>
          </a:p>
        </p:txBody>
      </p:sp>
      <p:sp>
        <p:nvSpPr>
          <p:cNvPr id="4" name="Нижний колонтитул 3">
            <a:extLst>
              <a:ext uri="{FF2B5EF4-FFF2-40B4-BE49-F238E27FC236}">
                <a16:creationId xmlns:a16="http://schemas.microsoft.com/office/drawing/2014/main" id="{CB0E0641-2939-48BB-AD2A-2C1E323E64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a:extLst>
              <a:ext uri="{FF2B5EF4-FFF2-40B4-BE49-F238E27FC236}">
                <a16:creationId xmlns:a16="http://schemas.microsoft.com/office/drawing/2014/main" id="{94B57399-AD03-4324-ABAA-7C3DF41257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7E5E70-6B8B-45D8-ABB0-40FC6B684A44}" type="slidenum">
              <a:rPr lang="ru-RU" smtClean="0"/>
              <a:t>‹#›</a:t>
            </a:fld>
            <a:endParaRPr lang="ru-RU" dirty="0"/>
          </a:p>
        </p:txBody>
      </p:sp>
    </p:spTree>
    <p:extLst>
      <p:ext uri="{BB962C8B-B14F-4D97-AF65-F5344CB8AC3E}">
        <p14:creationId xmlns:p14="http://schemas.microsoft.com/office/powerpoint/2010/main" val="7387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1FC39-5220-449E-B3BD-14C634CF0F13}" type="datetimeFigureOut">
              <a:rPr lang="ru-RU" smtClean="0"/>
              <a:t>07.10.2022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E93EA-94E1-4702-97A4-D0CA1F7CECFB}" type="slidenum">
              <a:rPr lang="ru-RU" smtClean="0"/>
              <a:t>‹#›</a:t>
            </a:fld>
            <a:endParaRPr lang="ru-RU" dirty="0"/>
          </a:p>
        </p:txBody>
      </p:sp>
    </p:spTree>
    <p:extLst>
      <p:ext uri="{BB962C8B-B14F-4D97-AF65-F5344CB8AC3E}">
        <p14:creationId xmlns:p14="http://schemas.microsoft.com/office/powerpoint/2010/main" val="37264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05DE93EA-94E1-4702-97A4-D0CA1F7CECFB}" type="slidenum">
              <a:rPr lang="ru-RU" smtClean="0"/>
              <a:t>2</a:t>
            </a:fld>
            <a:endParaRPr lang="ru-RU"/>
          </a:p>
        </p:txBody>
      </p:sp>
    </p:spTree>
    <p:extLst>
      <p:ext uri="{BB962C8B-B14F-4D97-AF65-F5344CB8AC3E}">
        <p14:creationId xmlns:p14="http://schemas.microsoft.com/office/powerpoint/2010/main" val="139790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05DE93EA-94E1-4702-97A4-D0CA1F7CECFB}" type="slidenum">
              <a:rPr lang="ru-RU" smtClean="0"/>
              <a:t>3</a:t>
            </a:fld>
            <a:endParaRPr lang="ru-RU"/>
          </a:p>
        </p:txBody>
      </p:sp>
    </p:spTree>
    <p:extLst>
      <p:ext uri="{BB962C8B-B14F-4D97-AF65-F5344CB8AC3E}">
        <p14:creationId xmlns:p14="http://schemas.microsoft.com/office/powerpoint/2010/main" val="3824175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05DE93EA-94E1-4702-97A4-D0CA1F7CECFB}" type="slidenum">
              <a:rPr lang="ru-RU" smtClean="0"/>
              <a:t>4</a:t>
            </a:fld>
            <a:endParaRPr lang="ru-RU"/>
          </a:p>
        </p:txBody>
      </p:sp>
    </p:spTree>
    <p:extLst>
      <p:ext uri="{BB962C8B-B14F-4D97-AF65-F5344CB8AC3E}">
        <p14:creationId xmlns:p14="http://schemas.microsoft.com/office/powerpoint/2010/main" val="193297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05DE93EA-94E1-4702-97A4-D0CA1F7CECFB}" type="slidenum">
              <a:rPr lang="ru-RU" smtClean="0"/>
              <a:t>5</a:t>
            </a:fld>
            <a:endParaRPr lang="ru-RU"/>
          </a:p>
        </p:txBody>
      </p:sp>
    </p:spTree>
    <p:extLst>
      <p:ext uri="{BB962C8B-B14F-4D97-AF65-F5344CB8AC3E}">
        <p14:creationId xmlns:p14="http://schemas.microsoft.com/office/powerpoint/2010/main" val="84460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89213" y="2514600"/>
            <a:ext cx="8915399" cy="2262781"/>
          </a:xfrm>
        </p:spPr>
        <p:txBody>
          <a:bodyPr rtlCol="0" anchor="b">
            <a:normAutofit/>
          </a:bodyPr>
          <a:lstStyle>
            <a:lvl1pPr>
              <a:defRPr sz="5400"/>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2589213" y="4777379"/>
            <a:ext cx="8915399" cy="1126283"/>
          </a:xfrm>
        </p:spPr>
        <p:txBody>
          <a:bodyPr rtlCol="0"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a:t>Образец подзаголовка</a:t>
            </a:r>
            <a:endParaRPr lang="ru-RU" dirty="0"/>
          </a:p>
        </p:txBody>
      </p:sp>
      <p:sp>
        <p:nvSpPr>
          <p:cNvPr id="4" name="Дата 3"/>
          <p:cNvSpPr>
            <a:spLocks noGrp="1"/>
          </p:cNvSpPr>
          <p:nvPr>
            <p:ph type="dt" sz="half" idx="10"/>
          </p:nvPr>
        </p:nvSpPr>
        <p:spPr/>
        <p:txBody>
          <a:bodyPr rtlCol="0"/>
          <a:lstStyle/>
          <a:p>
            <a:pPr rtl="0"/>
            <a:fld id="{F53748AA-5F2B-4E95-BA56-A43BAB2338C8}" type="datetime1">
              <a:rPr lang="ru-RU" smtClean="0"/>
              <a:t>07.10.2022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7" name="Полилиния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ru-RU" dirty="0"/>
          </a:p>
        </p:txBody>
      </p:sp>
      <p:sp>
        <p:nvSpPr>
          <p:cNvPr id="6" name="Номер слайда 5"/>
          <p:cNvSpPr>
            <a:spLocks noGrp="1"/>
          </p:cNvSpPr>
          <p:nvPr>
            <p:ph type="sldNum" sz="quarter" idx="12"/>
          </p:nvPr>
        </p:nvSpPr>
        <p:spPr>
          <a:xfrm>
            <a:off x="531812" y="4529540"/>
            <a:ext cx="779767"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89212" y="609600"/>
            <a:ext cx="8915399" cy="3117040"/>
          </a:xfrm>
        </p:spPr>
        <p:txBody>
          <a:bodyPr rtlCol="0" anchor="ctr">
            <a:normAutofit/>
          </a:bodyPr>
          <a:lstStyle>
            <a:lvl1pPr algn="l">
              <a:defRPr sz="4800" b="0" cap="none"/>
            </a:lvl1pPr>
          </a:lstStyle>
          <a:p>
            <a:pPr rtl="0"/>
            <a:r>
              <a:rPr lang="ru-RU"/>
              <a:t>Образец заголовка</a:t>
            </a:r>
            <a:endParaRPr lang="ru-RU" dirty="0"/>
          </a:p>
        </p:txBody>
      </p:sp>
      <p:sp>
        <p:nvSpPr>
          <p:cNvPr id="3" name="Текст 2"/>
          <p:cNvSpPr>
            <a:spLocks noGrp="1"/>
          </p:cNvSpPr>
          <p:nvPr>
            <p:ph type="body" idx="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p>
            <a:pPr rtl="0"/>
            <a:fld id="{4EA5F996-8316-4174-A428-BDACDDD0BCEC}" type="datetime1">
              <a:rPr lang="ru-RU" smtClean="0"/>
              <a:t>07.10.2022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9" name="Полилиния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6" name="Номер слайда 5"/>
          <p:cNvSpPr>
            <a:spLocks noGrp="1"/>
          </p:cNvSpPr>
          <p:nvPr>
            <p:ph type="sldNum" sz="quarter" idx="12"/>
          </p:nvPr>
        </p:nvSpPr>
        <p:spPr>
          <a:xfrm>
            <a:off x="531812" y="3244139"/>
            <a:ext cx="779767"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49949" y="609600"/>
            <a:ext cx="8393926" cy="2895600"/>
          </a:xfrm>
        </p:spPr>
        <p:txBody>
          <a:bodyPr rtlCol="0" anchor="ctr">
            <a:normAutofit/>
          </a:bodyPr>
          <a:lstStyle>
            <a:lvl1pPr algn="l">
              <a:defRPr sz="4800" b="0" cap="none"/>
            </a:lvl1pPr>
          </a:lstStyle>
          <a:p>
            <a:pPr rtl="0"/>
            <a:r>
              <a:rPr lang="ru-RU"/>
              <a:t>Образец заголовка</a:t>
            </a:r>
            <a:endParaRPr lang="ru-RU" dirty="0"/>
          </a:p>
        </p:txBody>
      </p:sp>
      <p:sp>
        <p:nvSpPr>
          <p:cNvPr id="13" name="Текст 9"/>
          <p:cNvSpPr>
            <a:spLocks noGrp="1"/>
          </p:cNvSpPr>
          <p:nvPr>
            <p:ph type="body" sz="quarter" idx="13"/>
          </p:nvPr>
        </p:nvSpPr>
        <p:spPr>
          <a:xfrm>
            <a:off x="3275012" y="3505200"/>
            <a:ext cx="753655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a:t>Образец текста</a:t>
            </a:r>
          </a:p>
        </p:txBody>
      </p:sp>
      <p:sp>
        <p:nvSpPr>
          <p:cNvPr id="3" name="Текст 2"/>
          <p:cNvSpPr>
            <a:spLocks noGrp="1"/>
          </p:cNvSpPr>
          <p:nvPr>
            <p:ph type="body" idx="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p>
            <a:pPr rtl="0"/>
            <a:fld id="{AC459814-593E-4F71-B8BA-FF17C91E7B48}" type="datetime1">
              <a:rPr lang="ru-RU" smtClean="0"/>
              <a:t>07.10.2022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11" name="Полилиния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6" name="Номер слайда 5"/>
          <p:cNvSpPr>
            <a:spLocks noGrp="1"/>
          </p:cNvSpPr>
          <p:nvPr>
            <p:ph type="sldNum" sz="quarter" idx="12"/>
          </p:nvPr>
        </p:nvSpPr>
        <p:spPr>
          <a:xfrm>
            <a:off x="531812" y="3244139"/>
            <a:ext cx="779767" cy="365125"/>
          </a:xfrm>
        </p:spPr>
        <p:txBody>
          <a:bodyPr rtlCol="0"/>
          <a:lstStyle/>
          <a:p>
            <a:pPr rtl="0"/>
            <a:fld id="{D57F1E4F-1CFF-5643-939E-217C01CDF565}" type="slidenum">
              <a:rPr lang="ru-RU" smtClean="0"/>
              <a:pPr/>
              <a:t>‹#›</a:t>
            </a:fld>
            <a:endParaRPr lang="ru-RU" dirty="0"/>
          </a:p>
        </p:txBody>
      </p:sp>
      <p:sp>
        <p:nvSpPr>
          <p:cNvPr id="14" name="Текстовое поле 13"/>
          <p:cNvSpPr txBox="1"/>
          <p:nvPr/>
        </p:nvSpPr>
        <p:spPr>
          <a:xfrm>
            <a:off x="2467652" y="648005"/>
            <a:ext cx="609600" cy="584776"/>
          </a:xfrm>
          <a:prstGeom prst="rect">
            <a:avLst/>
          </a:prstGeom>
        </p:spPr>
        <p:txBody>
          <a:bodyPr vert="horz" lIns="91440" tIns="45720" rIns="91440" bIns="45720" rtlCol="0" anchor="ctr">
            <a:noAutofit/>
          </a:bodyPr>
          <a:lstStyle/>
          <a:p>
            <a:pPr lvl="0" rtl="0"/>
            <a:r>
              <a:rPr lang="ru-RU" sz="8000">
                <a:ln w="3175" cmpd="sng">
                  <a:noFill/>
                </a:ln>
                <a:solidFill>
                  <a:schemeClr val="accent1"/>
                </a:solidFill>
                <a:effectLst/>
                <a:latin typeface="Arial"/>
              </a:rPr>
              <a:t>«</a:t>
            </a:r>
            <a:endParaRPr lang="ru-RU" sz="8000" dirty="0">
              <a:ln w="3175" cmpd="sng">
                <a:noFill/>
              </a:ln>
              <a:solidFill>
                <a:schemeClr val="accent1"/>
              </a:solidFill>
              <a:effectLst/>
              <a:latin typeface="Arial"/>
            </a:endParaRPr>
          </a:p>
        </p:txBody>
      </p:sp>
      <p:sp>
        <p:nvSpPr>
          <p:cNvPr id="15" name="Текстовое поле 14"/>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ru-RU" sz="8000">
                <a:ln w="3175" cmpd="sng">
                  <a:noFill/>
                </a:ln>
                <a:solidFill>
                  <a:schemeClr val="accent1"/>
                </a:solidFill>
                <a:effectLst/>
                <a:latin typeface="Arial"/>
              </a:rPr>
              <a:t>»</a:t>
            </a:r>
            <a:endParaRPr lang="ru-RU" sz="8000" dirty="0">
              <a:ln w="3175" cmpd="sng">
                <a:noFill/>
              </a:ln>
              <a:solidFill>
                <a:schemeClr val="accent1"/>
              </a:solidFill>
              <a:effectLst/>
              <a:latin typeface="Arial"/>
            </a:endParaRP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89213" y="2438400"/>
            <a:ext cx="8915400" cy="2724845"/>
          </a:xfrm>
        </p:spPr>
        <p:txBody>
          <a:bodyPr rtlCol="0" anchor="b">
            <a:normAutofit/>
          </a:bodyPr>
          <a:lstStyle>
            <a:lvl1pPr algn="l">
              <a:defRPr sz="4800" b="0"/>
            </a:lvl1pPr>
          </a:lstStyle>
          <a:p>
            <a:pPr rtl="0"/>
            <a:r>
              <a:rPr lang="ru-RU"/>
              <a:t>Образец заголовка</a:t>
            </a:r>
            <a:endParaRPr lang="ru-RU" dirty="0"/>
          </a:p>
        </p:txBody>
      </p:sp>
      <p:sp>
        <p:nvSpPr>
          <p:cNvPr id="4" name="Текст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ru-RU"/>
              <a:t>Образец текста</a:t>
            </a:r>
          </a:p>
        </p:txBody>
      </p:sp>
      <p:sp>
        <p:nvSpPr>
          <p:cNvPr id="5" name="Дата 4"/>
          <p:cNvSpPr>
            <a:spLocks noGrp="1"/>
          </p:cNvSpPr>
          <p:nvPr>
            <p:ph type="dt" sz="half" idx="10"/>
          </p:nvPr>
        </p:nvSpPr>
        <p:spPr/>
        <p:txBody>
          <a:bodyPr rtlCol="0"/>
          <a:lstStyle/>
          <a:p>
            <a:pPr rtl="0"/>
            <a:fld id="{51B707E2-7AE1-4396-BFCC-B4E47A20D7C1}" type="datetime1">
              <a:rPr lang="ru-RU" smtClean="0"/>
              <a:t>07.10.2022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9" name="Полилиния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7" name="Номер слайда 6"/>
          <p:cNvSpPr>
            <a:spLocks noGrp="1"/>
          </p:cNvSpPr>
          <p:nvPr>
            <p:ph type="sldNum" sz="quarter" idx="12"/>
          </p:nvPr>
        </p:nvSpPr>
        <p:spPr>
          <a:xfrm>
            <a:off x="531812" y="4983087"/>
            <a:ext cx="779767"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с цитатой">
    <p:spTree>
      <p:nvGrpSpPr>
        <p:cNvPr id="1" name=""/>
        <p:cNvGrpSpPr/>
        <p:nvPr/>
      </p:nvGrpSpPr>
      <p:grpSpPr>
        <a:xfrm>
          <a:off x="0" y="0"/>
          <a:ext cx="0" cy="0"/>
          <a:chOff x="0" y="0"/>
          <a:chExt cx="0" cy="0"/>
        </a:xfrm>
      </p:grpSpPr>
      <p:sp>
        <p:nvSpPr>
          <p:cNvPr id="12" name="Заголовок 1"/>
          <p:cNvSpPr>
            <a:spLocks noGrp="1"/>
          </p:cNvSpPr>
          <p:nvPr>
            <p:ph type="title"/>
          </p:nvPr>
        </p:nvSpPr>
        <p:spPr>
          <a:xfrm>
            <a:off x="2849949" y="609600"/>
            <a:ext cx="8393926" cy="2895600"/>
          </a:xfrm>
        </p:spPr>
        <p:txBody>
          <a:bodyPr rtlCol="0" anchor="ctr">
            <a:normAutofit/>
          </a:bodyPr>
          <a:lstStyle>
            <a:lvl1pPr algn="l">
              <a:defRPr sz="4800" b="0" cap="none"/>
            </a:lvl1pPr>
          </a:lstStyle>
          <a:p>
            <a:pPr rtl="0"/>
            <a:r>
              <a:rPr lang="ru-RU"/>
              <a:t>Образец заголовка</a:t>
            </a:r>
            <a:endParaRPr lang="ru-RU" dirty="0"/>
          </a:p>
        </p:txBody>
      </p:sp>
      <p:sp>
        <p:nvSpPr>
          <p:cNvPr id="21" name="Текст 9"/>
          <p:cNvSpPr>
            <a:spLocks noGrp="1"/>
          </p:cNvSpPr>
          <p:nvPr>
            <p:ph type="body" sz="quarter" idx="13"/>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a:t>Образец текста</a:t>
            </a:r>
          </a:p>
        </p:txBody>
      </p:sp>
      <p:sp>
        <p:nvSpPr>
          <p:cNvPr id="4" name="Текст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ru-RU"/>
              <a:t>Образец текста</a:t>
            </a:r>
          </a:p>
        </p:txBody>
      </p:sp>
      <p:sp>
        <p:nvSpPr>
          <p:cNvPr id="5" name="Дата 4"/>
          <p:cNvSpPr>
            <a:spLocks noGrp="1"/>
          </p:cNvSpPr>
          <p:nvPr>
            <p:ph type="dt" sz="half" idx="10"/>
          </p:nvPr>
        </p:nvSpPr>
        <p:spPr/>
        <p:txBody>
          <a:bodyPr rtlCol="0"/>
          <a:lstStyle/>
          <a:p>
            <a:pPr rtl="0"/>
            <a:fld id="{78ADEFDB-4982-4BEF-BD36-D1BC56373F2A}" type="datetime1">
              <a:rPr lang="ru-RU" smtClean="0"/>
              <a:t>07.10.2022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11" name="Полилиния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7" name="Номер слайда 6"/>
          <p:cNvSpPr>
            <a:spLocks noGrp="1"/>
          </p:cNvSpPr>
          <p:nvPr>
            <p:ph type="sldNum" sz="quarter" idx="12"/>
          </p:nvPr>
        </p:nvSpPr>
        <p:spPr>
          <a:xfrm>
            <a:off x="531812" y="4983087"/>
            <a:ext cx="779767" cy="365125"/>
          </a:xfrm>
        </p:spPr>
        <p:txBody>
          <a:bodyPr rtlCol="0"/>
          <a:lstStyle/>
          <a:p>
            <a:pPr rtl="0"/>
            <a:fld id="{D57F1E4F-1CFF-5643-939E-217C01CDF565}" type="slidenum">
              <a:rPr lang="ru-RU" smtClean="0"/>
              <a:pPr/>
              <a:t>‹#›</a:t>
            </a:fld>
            <a:endParaRPr lang="ru-RU" dirty="0"/>
          </a:p>
        </p:txBody>
      </p:sp>
      <p:sp>
        <p:nvSpPr>
          <p:cNvPr id="17" name="Текстовое поле 16"/>
          <p:cNvSpPr txBox="1"/>
          <p:nvPr/>
        </p:nvSpPr>
        <p:spPr>
          <a:xfrm>
            <a:off x="2467652" y="648005"/>
            <a:ext cx="609600" cy="584776"/>
          </a:xfrm>
          <a:prstGeom prst="rect">
            <a:avLst/>
          </a:prstGeom>
        </p:spPr>
        <p:txBody>
          <a:bodyPr vert="horz" lIns="91440" tIns="45720" rIns="91440" bIns="45720" rtlCol="0" anchor="ctr">
            <a:noAutofit/>
          </a:bodyPr>
          <a:lstStyle/>
          <a:p>
            <a:pPr lvl="0" rtl="0"/>
            <a:r>
              <a:rPr lang="ru-RU" sz="8000">
                <a:ln w="3175" cmpd="sng">
                  <a:noFill/>
                </a:ln>
                <a:solidFill>
                  <a:schemeClr val="accent1"/>
                </a:solidFill>
                <a:effectLst/>
                <a:latin typeface="Arial"/>
              </a:rPr>
              <a:t>«</a:t>
            </a:r>
            <a:endParaRPr lang="ru-RU" sz="8000" dirty="0">
              <a:ln w="3175" cmpd="sng">
                <a:noFill/>
              </a:ln>
              <a:solidFill>
                <a:schemeClr val="accent1"/>
              </a:solidFill>
              <a:effectLst/>
              <a:latin typeface="Arial"/>
            </a:endParaRPr>
          </a:p>
        </p:txBody>
      </p:sp>
      <p:sp>
        <p:nvSpPr>
          <p:cNvPr id="18" name="Текстовое поле 17"/>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ru-RU" sz="8000">
                <a:ln w="3175" cmpd="sng">
                  <a:noFill/>
                </a:ln>
                <a:solidFill>
                  <a:schemeClr val="accent1"/>
                </a:solidFill>
                <a:effectLst/>
                <a:latin typeface="Arial"/>
              </a:rPr>
              <a:t>»</a:t>
            </a:r>
            <a:endParaRPr lang="ru-RU" sz="8000" dirty="0">
              <a:ln w="3175" cmpd="sng">
                <a:noFill/>
              </a:ln>
              <a:solidFill>
                <a:schemeClr val="accent1"/>
              </a:solidFill>
              <a:effectLst/>
              <a:latin typeface="Arial"/>
            </a:endParaRP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89212" y="627407"/>
            <a:ext cx="8915399" cy="2880020"/>
          </a:xfrm>
        </p:spPr>
        <p:txBody>
          <a:bodyPr rtlCol="0" anchor="ctr">
            <a:normAutofit/>
          </a:bodyPr>
          <a:lstStyle>
            <a:lvl1pPr algn="l">
              <a:defRPr sz="4800" b="0"/>
            </a:lvl1pPr>
          </a:lstStyle>
          <a:p>
            <a:pPr rtl="0"/>
            <a:r>
              <a:rPr lang="ru-RU"/>
              <a:t>Образец заголовка</a:t>
            </a:r>
            <a:endParaRPr lang="ru-RU" dirty="0"/>
          </a:p>
        </p:txBody>
      </p:sp>
      <p:sp>
        <p:nvSpPr>
          <p:cNvPr id="21" name="Текст 9"/>
          <p:cNvSpPr>
            <a:spLocks noGrp="1"/>
          </p:cNvSpPr>
          <p:nvPr>
            <p:ph type="body" sz="quarter" idx="13"/>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a:t>Образец текста</a:t>
            </a:r>
          </a:p>
        </p:txBody>
      </p:sp>
      <p:sp>
        <p:nvSpPr>
          <p:cNvPr id="4" name="Текст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ru-RU"/>
              <a:t>Образец текста</a:t>
            </a:r>
          </a:p>
        </p:txBody>
      </p:sp>
      <p:sp>
        <p:nvSpPr>
          <p:cNvPr id="5" name="Дата 4"/>
          <p:cNvSpPr>
            <a:spLocks noGrp="1"/>
          </p:cNvSpPr>
          <p:nvPr>
            <p:ph type="dt" sz="half" idx="10"/>
          </p:nvPr>
        </p:nvSpPr>
        <p:spPr/>
        <p:txBody>
          <a:bodyPr rtlCol="0"/>
          <a:lstStyle/>
          <a:p>
            <a:pPr rtl="0"/>
            <a:fld id="{87A30792-E5C8-49F3-A500-797380D78824}" type="datetime1">
              <a:rPr lang="ru-RU" smtClean="0"/>
              <a:t>07.10.2022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9" name="Полилиния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7" name="Номер слайда 6"/>
          <p:cNvSpPr>
            <a:spLocks noGrp="1"/>
          </p:cNvSpPr>
          <p:nvPr>
            <p:ph type="sldNum" sz="quarter" idx="12"/>
          </p:nvPr>
        </p:nvSpPr>
        <p:spPr>
          <a:xfrm>
            <a:off x="531812" y="4983087"/>
            <a:ext cx="779767"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nchor="t"/>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16254FBA-FDFE-442A-8FF2-473C8A7C8BB9}" type="datetime1">
              <a:rPr lang="ru-RU" smtClean="0"/>
              <a:t>07.10.2022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8" name="Полилиния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294812" y="627405"/>
            <a:ext cx="2207601" cy="5283817"/>
          </a:xfrm>
        </p:spPr>
        <p:txBody>
          <a:bodyPr vert="eaVert" rtlCol="0" anchor="ctr"/>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2589212" y="627405"/>
            <a:ext cx="6477000" cy="5283817"/>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F542CAEB-FC87-48BB-94BB-9E689A8FDD9F}" type="datetime1">
              <a:rPr lang="ru-RU" smtClean="0"/>
              <a:t>07.10.2022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8" name="Полилиния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1280890"/>
          </a:xfrm>
        </p:spPr>
        <p:txBody>
          <a:bodyPr rtlCol="0"/>
          <a:lstStyle/>
          <a:p>
            <a:pPr rtl="0"/>
            <a:r>
              <a:rPr lang="ru-RU"/>
              <a:t>Образец заголовка</a:t>
            </a:r>
            <a:endParaRPr lang="ru-RU" dirty="0"/>
          </a:p>
        </p:txBody>
      </p:sp>
      <p:sp>
        <p:nvSpPr>
          <p:cNvPr id="3" name="Объект 2"/>
          <p:cNvSpPr>
            <a:spLocks noGrp="1"/>
          </p:cNvSpPr>
          <p:nvPr>
            <p:ph idx="1"/>
          </p:nvPr>
        </p:nvSpPr>
        <p:spPr>
          <a:xfrm>
            <a:off x="2589212" y="2133600"/>
            <a:ext cx="8915400" cy="3777622"/>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C07BB3A3-B59F-4584-A5BD-2CCE215CE6F3}" type="datetime1">
              <a:rPr lang="ru-RU" smtClean="0"/>
              <a:t>07.10.2022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8" name="Полилиния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89212" y="2058750"/>
            <a:ext cx="8915399" cy="1468800"/>
          </a:xfrm>
        </p:spPr>
        <p:txBody>
          <a:bodyPr rtlCol="0" anchor="b"/>
          <a:lstStyle>
            <a:lvl1pPr algn="l">
              <a:defRPr sz="4000" b="0" cap="none"/>
            </a:lvl1pPr>
          </a:lstStyle>
          <a:p>
            <a:pPr rtl="0"/>
            <a:r>
              <a:rPr lang="ru-RU"/>
              <a:t>Образец заголовка</a:t>
            </a:r>
            <a:endParaRPr lang="ru-RU" dirty="0"/>
          </a:p>
        </p:txBody>
      </p:sp>
      <p:sp>
        <p:nvSpPr>
          <p:cNvPr id="3" name="Текст 2"/>
          <p:cNvSpPr>
            <a:spLocks noGrp="1"/>
          </p:cNvSpPr>
          <p:nvPr>
            <p:ph type="body" idx="1"/>
          </p:nvPr>
        </p:nvSpPr>
        <p:spPr>
          <a:xfrm>
            <a:off x="2589212" y="3530129"/>
            <a:ext cx="8915399" cy="860400"/>
          </a:xfrm>
        </p:spPr>
        <p:txBody>
          <a:bodyPr rtlCol="0"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p>
            <a:pPr rtl="0"/>
            <a:fld id="{D388A495-D023-423A-B56B-1BEBEB6A5731}" type="datetime1">
              <a:rPr lang="ru-RU" smtClean="0"/>
              <a:t>07.10.2022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9" name="Полилиния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6" name="Номер слайда 5"/>
          <p:cNvSpPr>
            <a:spLocks noGrp="1"/>
          </p:cNvSpPr>
          <p:nvPr>
            <p:ph type="sldNum" sz="quarter" idx="12"/>
          </p:nvPr>
        </p:nvSpPr>
        <p:spPr>
          <a:xfrm>
            <a:off x="531812" y="3244139"/>
            <a:ext cx="779767"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2589212" y="2133600"/>
            <a:ext cx="4313864" cy="3777622"/>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7190747" y="2126222"/>
            <a:ext cx="4313864" cy="3777622"/>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p>
            <a:pPr rtl="0"/>
            <a:fld id="{19BAB583-C8DE-4EA0-B280-30B3312CAED9}" type="datetime1">
              <a:rPr lang="ru-RU" smtClean="0"/>
              <a:t>07.10.2022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10" name="Полилиния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11" name="Номер слайда 5"/>
          <p:cNvSpPr>
            <a:spLocks noGrp="1"/>
          </p:cNvSpPr>
          <p:nvPr>
            <p:ph type="sldNum" sz="quarter" idx="12"/>
          </p:nvPr>
        </p:nvSpPr>
        <p:spPr>
          <a:xfrm>
            <a:off x="531812" y="787782"/>
            <a:ext cx="779767"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Заголовок 9"/>
          <p:cNvSpPr>
            <a:spLocks noGrp="1"/>
          </p:cNvSpPr>
          <p:nvPr>
            <p:ph type="title"/>
          </p:nvPr>
        </p:nvSpPr>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2939373" y="1972703"/>
            <a:ext cx="3992732"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2589212" y="2548966"/>
            <a:ext cx="4342893" cy="3354060"/>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7506629" y="1969475"/>
            <a:ext cx="3999001"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7166957" y="2545738"/>
            <a:ext cx="4338674" cy="3354060"/>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p>
            <a:pPr rtl="0"/>
            <a:fld id="{D9027A78-6D8F-45BF-A169-2D27227E0424}" type="datetime1">
              <a:rPr lang="ru-RU" smtClean="0"/>
              <a:t>07.10.2022</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12" name="Полилиния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13" name="Номер слайда 5"/>
          <p:cNvSpPr>
            <a:spLocks noGrp="1"/>
          </p:cNvSpPr>
          <p:nvPr>
            <p:ph type="sldNum" sz="quarter" idx="12"/>
          </p:nvPr>
        </p:nvSpPr>
        <p:spPr>
          <a:xfrm>
            <a:off x="531812" y="787782"/>
            <a:ext cx="779767"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Дата 2"/>
          <p:cNvSpPr>
            <a:spLocks noGrp="1"/>
          </p:cNvSpPr>
          <p:nvPr>
            <p:ph type="dt" sz="half" idx="10"/>
          </p:nvPr>
        </p:nvSpPr>
        <p:spPr/>
        <p:txBody>
          <a:bodyPr rtlCol="0"/>
          <a:lstStyle/>
          <a:p>
            <a:pPr rtl="0"/>
            <a:fld id="{B412376F-9843-4017-BBE4-92BE4063336B}" type="datetime1">
              <a:rPr lang="ru-RU" smtClean="0"/>
              <a:t>07.10.2022</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7" name="Полилиния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5" name="Номер слайда 4"/>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EB151D4D-90D7-4534-BAAF-7838F1986BF3}" type="datetime1">
              <a:rPr lang="ru-RU" smtClean="0"/>
              <a:t>07.10.2022</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6" name="Полилиния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4" name="Номер слайда 3"/>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89212" y="446088"/>
            <a:ext cx="3505199" cy="976312"/>
          </a:xfrm>
        </p:spPr>
        <p:txBody>
          <a:bodyPr rtlCol="0" anchor="b"/>
          <a:lstStyle>
            <a:lvl1pPr algn="l">
              <a:defRPr sz="2000" b="0"/>
            </a:lvl1pPr>
          </a:lstStyle>
          <a:p>
            <a:pPr rtl="0"/>
            <a:r>
              <a:rPr lang="ru-RU"/>
              <a:t>Образец заголовка</a:t>
            </a:r>
            <a:endParaRPr lang="ru-RU" dirty="0"/>
          </a:p>
        </p:txBody>
      </p:sp>
      <p:sp>
        <p:nvSpPr>
          <p:cNvPr id="3" name="Объект 2"/>
          <p:cNvSpPr>
            <a:spLocks noGrp="1"/>
          </p:cNvSpPr>
          <p:nvPr>
            <p:ph idx="1"/>
          </p:nvPr>
        </p:nvSpPr>
        <p:spPr>
          <a:xfrm>
            <a:off x="6323012" y="446088"/>
            <a:ext cx="5181600" cy="5414963"/>
          </a:xfrm>
        </p:spPr>
        <p:txBody>
          <a:bodyPr rtlCol="0" anchor="ctr">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2589212" y="1598613"/>
            <a:ext cx="3505199" cy="4262436"/>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p>
            <a:pPr rtl="0"/>
            <a:fld id="{D1557F1F-B35E-46E0-A7E9-1E53A2B09303}" type="datetime1">
              <a:rPr lang="ru-RU" smtClean="0"/>
              <a:t>07.10.2022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9" name="Полилиния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89213" y="4800600"/>
            <a:ext cx="8915400" cy="566738"/>
          </a:xfrm>
        </p:spPr>
        <p:txBody>
          <a:bodyPr rtlCol="0" anchor="b">
            <a:normAutofit/>
          </a:bodyPr>
          <a:lstStyle>
            <a:lvl1pPr algn="l">
              <a:defRPr sz="2400" b="0"/>
            </a:lvl1pPr>
          </a:lstStyle>
          <a:p>
            <a:pPr rtl="0"/>
            <a:r>
              <a:rPr lang="ru-RU"/>
              <a:t>Образец заголовка</a:t>
            </a:r>
            <a:endParaRPr lang="ru-RU" dirty="0"/>
          </a:p>
        </p:txBody>
      </p:sp>
      <p:sp>
        <p:nvSpPr>
          <p:cNvPr id="3" name="Рисунок 2"/>
          <p:cNvSpPr>
            <a:spLocks noGrp="1" noChangeAspect="1"/>
          </p:cNvSpPr>
          <p:nvPr>
            <p:ph type="pic" idx="1" hasCustomPrompt="1"/>
          </p:nvPr>
        </p:nvSpPr>
        <p:spPr>
          <a:xfrm>
            <a:off x="2589212" y="634965"/>
            <a:ext cx="8915400" cy="3854970"/>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a:t>Щелкните значок, чтобы добавить изображение</a:t>
            </a:r>
            <a:endParaRPr lang="ru-RU" dirty="0"/>
          </a:p>
        </p:txBody>
      </p:sp>
      <p:sp>
        <p:nvSpPr>
          <p:cNvPr id="4" name="Текст 3"/>
          <p:cNvSpPr>
            <a:spLocks noGrp="1"/>
          </p:cNvSpPr>
          <p:nvPr>
            <p:ph type="body" sz="half" idx="2"/>
          </p:nvPr>
        </p:nvSpPr>
        <p:spPr>
          <a:xfrm>
            <a:off x="2589213" y="5367338"/>
            <a:ext cx="8915400"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p>
            <a:pPr rtl="0"/>
            <a:fld id="{B2924D5D-5C0F-4A53-A7AC-0D23AFA46567}" type="datetime1">
              <a:rPr lang="ru-RU" smtClean="0"/>
              <a:t>07.10.2022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9" name="Полилиния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ru-RU" dirty="0"/>
          </a:p>
        </p:txBody>
      </p:sp>
      <p:sp>
        <p:nvSpPr>
          <p:cNvPr id="7" name="Номер слайда 6"/>
          <p:cNvSpPr>
            <a:spLocks noGrp="1"/>
          </p:cNvSpPr>
          <p:nvPr>
            <p:ph type="sldNum" sz="quarter" idx="12"/>
          </p:nvPr>
        </p:nvSpPr>
        <p:spPr>
          <a:xfrm>
            <a:off x="531812" y="4983087"/>
            <a:ext cx="779767"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grpSp>
        <p:nvGrpSpPr>
          <p:cNvPr id="23" name="Группа 22"/>
          <p:cNvGrpSpPr/>
          <p:nvPr/>
        </p:nvGrpSpPr>
        <p:grpSpPr>
          <a:xfrm>
            <a:off x="1" y="228600"/>
            <a:ext cx="2851516" cy="6638628"/>
            <a:chOff x="2487613" y="285750"/>
            <a:chExt cx="2428875" cy="5654676"/>
          </a:xfrm>
          <a:solidFill>
            <a:schemeClr val="accent1">
              <a:lumMod val="75000"/>
              <a:alpha val="40000"/>
            </a:schemeClr>
          </a:solidFill>
        </p:grpSpPr>
        <p:sp>
          <p:nvSpPr>
            <p:cNvPr id="24" name="Полилиния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Полилиния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Полилиния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Полилиния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Полилиния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Полилиния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Полилиния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Полилиния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Полилиния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Полилиния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Полилиния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Полилиния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Группа 9"/>
          <p:cNvGrpSpPr/>
          <p:nvPr/>
        </p:nvGrpSpPr>
        <p:grpSpPr>
          <a:xfrm>
            <a:off x="27221" y="-30"/>
            <a:ext cx="2356674" cy="6853283"/>
            <a:chOff x="6627813" y="195452"/>
            <a:chExt cx="1952625" cy="5678299"/>
          </a:xfrm>
          <a:solidFill>
            <a:schemeClr val="accent1"/>
          </a:solidFill>
        </p:grpSpPr>
        <p:sp>
          <p:nvSpPr>
            <p:cNvPr id="11" name="Полилиния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Полилиния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Полилиния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Полилиния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Полилиния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Полилиния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Полилиния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Полилиния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Полилиния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Полилиния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Полилиния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Полилиния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Прямоугольник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pPr rtl="0"/>
            <a:r>
              <a:rPr lang="ru-RU"/>
              <a:t>Образец заголовка</a:t>
            </a:r>
            <a:endParaRPr lang="ru-RU" dirty="0"/>
          </a:p>
        </p:txBody>
      </p:sp>
      <p:sp>
        <p:nvSpPr>
          <p:cNvPr id="3" name="Текст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5A8C492A-D229-4BF0-B5C6-8DEFEF709616}" type="datetime1">
              <a:rPr lang="ru-RU" smtClean="0"/>
              <a:t>07.10.2022</a:t>
            </a:fld>
            <a:endParaRPr lang="ru-RU" dirty="0"/>
          </a:p>
        </p:txBody>
      </p:sp>
      <p:sp>
        <p:nvSpPr>
          <p:cNvPr id="5" name="Нижний колонтитул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ru-RU" dirty="0"/>
          </a:p>
        </p:txBody>
      </p:sp>
      <p:sp>
        <p:nvSpPr>
          <p:cNvPr id="6" name="Номер слайда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fontScale="90000"/>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усеченные противолежащи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444057" y="2763944"/>
            <a:ext cx="9715499" cy="2373527"/>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bg1"/>
                </a:solidFill>
                <a:latin typeface="Times New Roman" pitchFamily="18" charset="0"/>
              </a:rPr>
              <a:t>TEXNIK TIZIMLARDA AXBOROT TEXNOLOGIYALARI FANI</a:t>
            </a:r>
            <a:br>
              <a:rPr lang="ru-RU" sz="3200" b="1" dirty="0">
                <a:solidFill>
                  <a:schemeClr val="bg1"/>
                </a:solidFill>
                <a:latin typeface="Times New Roman" pitchFamily="18" charset="0"/>
                <a:cs typeface="Times New Roman" pitchFamily="18" charset="0"/>
              </a:rPr>
            </a:br>
            <a:endParaRPr lang="en-US" sz="3200" b="1" dirty="0">
              <a:solidFill>
                <a:schemeClr val="bg1"/>
              </a:solidFill>
              <a:latin typeface="Times New Roman" pitchFamily="18" charset="0"/>
              <a:cs typeface="Times New Roman" pitchFamily="18" charset="0"/>
            </a:endParaRPr>
          </a:p>
          <a:p>
            <a:pPr>
              <a:defRPr/>
            </a:pPr>
            <a:r>
              <a:rPr lang="en-US" sz="2800" b="1" dirty="0" err="1">
                <a:solidFill>
                  <a:schemeClr val="bg1"/>
                </a:solidFill>
                <a:latin typeface="Times New Roman" pitchFamily="18" charset="0"/>
                <a:cs typeface="Times New Roman" pitchFamily="18" charset="0"/>
              </a:rPr>
              <a:t>Mavzu</a:t>
            </a:r>
            <a:r>
              <a:rPr lang="ru-RU" sz="2800" b="1" dirty="0">
                <a:solidFill>
                  <a:schemeClr val="bg1"/>
                </a:solidFill>
                <a:latin typeface="Times New Roman" pitchFamily="18" charset="0"/>
                <a:cs typeface="Times New Roman" pitchFamily="18" charset="0"/>
              </a:rPr>
              <a:t>: </a:t>
            </a:r>
            <a:r>
              <a:rPr lang="ms-MY" sz="2400" b="1" dirty="0">
                <a:solidFill>
                  <a:schemeClr val="bg2"/>
                </a:solidFill>
                <a:latin typeface="Times New Roman" panose="02020603050405020304" pitchFamily="18" charset="0"/>
                <a:ea typeface="Times New Roman" panose="02020603050405020304" pitchFamily="18" charset="0"/>
                <a:cs typeface="Times New Roman" panose="02020603050405020304" pitchFamily="18" charset="0"/>
              </a:rPr>
              <a:t>GEОINFОRMАTSIОN TIZIMINING RIVOJLANISH TARIХI</a:t>
            </a:r>
            <a:endParaRPr lang="ru-RU" sz="1800" dirty="0">
              <a:solidFill>
                <a:schemeClr val="bg1"/>
              </a:solidFill>
              <a:latin typeface="Times New Roman" pitchFamily="18" charset="0"/>
              <a:cs typeface="Times New Roman"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3200" b="1" dirty="0">
                <a:solidFill>
                  <a:schemeClr val="bg1"/>
                </a:solidFill>
                <a:latin typeface="Times New Roman" pitchFamily="18" charset="0"/>
                <a:cs typeface="Times New Roman" pitchFamily="18" charset="0"/>
              </a:rPr>
              <a:t>JIZZAX POLITEXNIKA INSNTITUTI</a:t>
            </a:r>
            <a:endParaRPr lang="ru-RU" sz="3200" b="1" dirty="0">
              <a:solidFill>
                <a:schemeClr val="bg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uz-Cyrl-UZ" sz="2800" b="1" dirty="0">
                <a:solidFill>
                  <a:schemeClr val="bg1"/>
                </a:solidFill>
                <a:latin typeface="Times New Roman" pitchFamily="18" charset="0"/>
                <a:cs typeface="Times New Roman" pitchFamily="18" charset="0"/>
              </a:rPr>
              <a:t>“</a:t>
            </a:r>
            <a:r>
              <a:rPr lang="en-US" sz="2800" b="1" dirty="0">
                <a:solidFill>
                  <a:schemeClr val="bg1"/>
                </a:solidFill>
                <a:latin typeface="Times New Roman" pitchFamily="18" charset="0"/>
                <a:cs typeface="Times New Roman" pitchFamily="18" charset="0"/>
              </a:rPr>
              <a:t>PROFESSIONAL TA’LIM </a:t>
            </a:r>
            <a:r>
              <a:rPr lang="uz-Cyrl-UZ" sz="2800" b="1" dirty="0">
                <a:solidFill>
                  <a:schemeClr val="bg1"/>
                </a:solidFill>
                <a:latin typeface="Times New Roman" pitchFamily="18" charset="0"/>
                <a:cs typeface="Times New Roman" pitchFamily="18" charset="0"/>
              </a:rPr>
              <a:t>”</a:t>
            </a:r>
            <a:r>
              <a:rPr lang="en-US" sz="2800" b="1" dirty="0">
                <a:solidFill>
                  <a:schemeClr val="bg1"/>
                </a:solidFill>
                <a:latin typeface="Times New Roman" pitchFamily="18" charset="0"/>
                <a:cs typeface="Times New Roman" pitchFamily="18" charset="0"/>
              </a:rPr>
              <a:t> KAFEDRASI</a:t>
            </a:r>
            <a:endParaRPr lang="ru-RU" sz="2800" b="1" dirty="0">
              <a:solidFill>
                <a:schemeClr val="bg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светлые пятна">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p:spPr>
      </p:pic>
      <p:graphicFrame>
        <p:nvGraphicFramePr>
          <p:cNvPr id="2" name="Схема 1">
            <a:extLst>
              <a:ext uri="{FF2B5EF4-FFF2-40B4-BE49-F238E27FC236}">
                <a16:creationId xmlns:a16="http://schemas.microsoft.com/office/drawing/2014/main" id="{CD1305AD-AAF6-E799-E95B-5560DF0F52BA}"/>
              </a:ext>
            </a:extLst>
          </p:cNvPr>
          <p:cNvGraphicFramePr/>
          <p:nvPr>
            <p:extLst>
              <p:ext uri="{D42A27DB-BD31-4B8C-83A1-F6EECF244321}">
                <p14:modId xmlns:p14="http://schemas.microsoft.com/office/powerpoint/2010/main" val="101754653"/>
              </p:ext>
            </p:extLst>
          </p:nvPr>
        </p:nvGraphicFramePr>
        <p:xfrm>
          <a:off x="581114" y="376014"/>
          <a:ext cx="11142456" cy="61871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19573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светлые пятна">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0"/>
            <a:ext cx="12192000" cy="6857990"/>
          </a:xfrm>
          <a:prstGeom prst="rect">
            <a:avLst/>
          </a:prstGeom>
        </p:spPr>
      </p:pic>
      <p:graphicFrame>
        <p:nvGraphicFramePr>
          <p:cNvPr id="2" name="Схема 1">
            <a:extLst>
              <a:ext uri="{FF2B5EF4-FFF2-40B4-BE49-F238E27FC236}">
                <a16:creationId xmlns:a16="http://schemas.microsoft.com/office/drawing/2014/main" id="{B62EA0E8-9F7A-5CE6-9645-23906D97DBAD}"/>
              </a:ext>
            </a:extLst>
          </p:cNvPr>
          <p:cNvGraphicFramePr/>
          <p:nvPr>
            <p:extLst>
              <p:ext uri="{D42A27DB-BD31-4B8C-83A1-F6EECF244321}">
                <p14:modId xmlns:p14="http://schemas.microsoft.com/office/powerpoint/2010/main" val="1076399381"/>
              </p:ext>
            </p:extLst>
          </p:nvPr>
        </p:nvGraphicFramePr>
        <p:xfrm>
          <a:off x="816076" y="550605"/>
          <a:ext cx="11208775" cy="58895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473825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светлые пятна">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graphicFrame>
        <p:nvGraphicFramePr>
          <p:cNvPr id="2" name="Схема 1">
            <a:extLst>
              <a:ext uri="{FF2B5EF4-FFF2-40B4-BE49-F238E27FC236}">
                <a16:creationId xmlns:a16="http://schemas.microsoft.com/office/drawing/2014/main" id="{6EB64618-29BD-E5BF-1787-AE6364D1CEAA}"/>
              </a:ext>
            </a:extLst>
          </p:cNvPr>
          <p:cNvGraphicFramePr/>
          <p:nvPr>
            <p:extLst>
              <p:ext uri="{D42A27DB-BD31-4B8C-83A1-F6EECF244321}">
                <p14:modId xmlns:p14="http://schemas.microsoft.com/office/powerpoint/2010/main" val="1232432049"/>
              </p:ext>
            </p:extLst>
          </p:nvPr>
        </p:nvGraphicFramePr>
        <p:xfrm>
          <a:off x="570271" y="452284"/>
          <a:ext cx="11160456" cy="58895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7237074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светлые пятна">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graphicFrame>
        <p:nvGraphicFramePr>
          <p:cNvPr id="2" name="Схема 1">
            <a:extLst>
              <a:ext uri="{FF2B5EF4-FFF2-40B4-BE49-F238E27FC236}">
                <a16:creationId xmlns:a16="http://schemas.microsoft.com/office/drawing/2014/main" id="{00E1A034-EEB5-F334-BFB1-D2974B3CF3E5}"/>
              </a:ext>
            </a:extLst>
          </p:cNvPr>
          <p:cNvGraphicFramePr/>
          <p:nvPr>
            <p:extLst>
              <p:ext uri="{D42A27DB-BD31-4B8C-83A1-F6EECF244321}">
                <p14:modId xmlns:p14="http://schemas.microsoft.com/office/powerpoint/2010/main" val="4043505953"/>
              </p:ext>
            </p:extLst>
          </p:nvPr>
        </p:nvGraphicFramePr>
        <p:xfrm>
          <a:off x="570271" y="639097"/>
          <a:ext cx="11066672" cy="58501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165793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nvPr>
        </p:nvGraphicFramePr>
        <p:xfrm>
          <a:off x="721406"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B8F5F2-61AB-4CE6-A5E3-F34B87B0EE4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575CB40-8686-4C48-810A-C2974D3D3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7C3E52-A0B1-49C0-88BD-66B715EE8B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Шаблон «Легкий дым» для планирования мероприятий</Template>
  <TotalTime>12</TotalTime>
  <Words>489</Words>
  <Application>Microsoft Office PowerPoint</Application>
  <PresentationFormat>Широкоэкранный</PresentationFormat>
  <Paragraphs>22</Paragraphs>
  <Slides>6</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vt:i4>
      </vt:variant>
    </vt:vector>
  </HeadingPairs>
  <TitlesOfParts>
    <vt:vector size="12" baseType="lpstr">
      <vt:lpstr>Arial</vt:lpstr>
      <vt:lpstr>Calibri</vt:lpstr>
      <vt:lpstr>Century Gothic</vt:lpstr>
      <vt:lpstr>Times New Roman</vt:lpstr>
      <vt:lpstr>Wingdings 3</vt:lpstr>
      <vt:lpstr>Легкий дым</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GEОINFОRMАTSIОN TIZIMINING RIVOJLANISH TARIХI</dc:title>
  <dc:creator>Пользователь</dc:creator>
  <cp:lastModifiedBy>Пользователь</cp:lastModifiedBy>
  <cp:revision>4</cp:revision>
  <dcterms:created xsi:type="dcterms:W3CDTF">2022-10-04T05:52:31Z</dcterms:created>
  <dcterms:modified xsi:type="dcterms:W3CDTF">2022-10-07T04:21:27Z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