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notesMasterIdLst>
    <p:notesMasterId r:id="rId21"/>
  </p:notesMasterIdLst>
  <p:handoutMasterIdLst>
    <p:handoutMasterId r:id="rId22"/>
  </p:handoutMasterIdLst>
  <p:sldIdLst>
    <p:sldId id="27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78" y="288"/>
      </p:cViewPr>
      <p:guideLst/>
    </p:cSldViewPr>
  </p:slideViewPr>
  <p:notesTextViewPr>
    <p:cViewPr>
      <p:scale>
        <a:sx n="3" d="2"/>
        <a:sy n="3" d="2"/>
      </p:scale>
      <p:origin x="0" y="0"/>
    </p:cViewPr>
  </p:notesTextViewPr>
  <p:notesViewPr>
    <p:cSldViewPr snapToGrid="0">
      <p:cViewPr varScale="1">
        <p:scale>
          <a:sx n="99" d="100"/>
          <a:sy n="99" d="100"/>
        </p:scale>
        <p:origin x="357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806F9-8135-4D16-BB59-0479A6EFAAFA}" type="doc">
      <dgm:prSet loTypeId="urn:microsoft.com/office/officeart/2005/8/layout/process1" loCatId="process" qsTypeId="urn:microsoft.com/office/officeart/2005/8/quickstyle/simple5" qsCatId="simple" csTypeId="urn:microsoft.com/office/officeart/2005/8/colors/colorful4" csCatId="colorful" phldr="1"/>
      <dgm:spPr/>
      <dgm:t>
        <a:bodyPr/>
        <a:lstStyle/>
        <a:p>
          <a:endParaRPr lang="ru-RU"/>
        </a:p>
      </dgm:t>
    </dgm:pt>
    <dgm:pt modelId="{867B3017-1EDE-4E9D-805E-AE9E24F738FA}">
      <dgm:prSet custT="1"/>
      <dgm:spPr/>
      <dgm:t>
        <a:bodyPr/>
        <a:lstStyle/>
        <a:p>
          <a:r>
            <a:rPr lang="ms-MY" sz="1200" dirty="0">
              <a:solidFill>
                <a:schemeClr val="tx1"/>
              </a:solidFill>
              <a:latin typeface="Times New Roman" panose="02020603050405020304" pitchFamily="18" charset="0"/>
              <a:cs typeface="Times New Roman" panose="02020603050405020304" pitchFamily="18" charset="0"/>
            </a:rPr>
            <a:t>Ushbu oʻquv qoʻllanmada GISda qoʻllaniladigan ba’zi atamalar keltirib oʻtiladi va foydalanuvchiga tushunarli boʻlishi uchun quyida ularning ma’nolari va qisqartmalari toʻgʻrisida bir qator ma’lumotlar beramiz.</a:t>
          </a:r>
          <a:endParaRPr lang="ru-RU" sz="1200" dirty="0">
            <a:solidFill>
              <a:schemeClr val="tx1"/>
            </a:solidFill>
            <a:latin typeface="Times New Roman" panose="02020603050405020304" pitchFamily="18" charset="0"/>
            <a:cs typeface="Times New Roman" panose="02020603050405020304" pitchFamily="18" charset="0"/>
          </a:endParaRPr>
        </a:p>
      </dgm:t>
    </dgm:pt>
    <dgm:pt modelId="{AC61E79C-EF3C-487D-B5AE-8F7EC9A24A3E}" type="parTrans" cxnId="{9E9DCC81-EB6F-4146-89CC-D7DA748E7D68}">
      <dgm:prSet/>
      <dgm:spPr/>
      <dgm:t>
        <a:bodyPr/>
        <a:lstStyle/>
        <a:p>
          <a:endParaRPr lang="ru-RU"/>
        </a:p>
      </dgm:t>
    </dgm:pt>
    <dgm:pt modelId="{22CA4527-D176-4AB6-A5F4-71F490F49FE4}" type="sibTrans" cxnId="{9E9DCC81-EB6F-4146-89CC-D7DA748E7D68}">
      <dgm:prSet/>
      <dgm:spPr/>
      <dgm:t>
        <a:bodyPr/>
        <a:lstStyle/>
        <a:p>
          <a:endParaRPr lang="ru-RU"/>
        </a:p>
      </dgm:t>
    </dgm:pt>
    <dgm:pt modelId="{C79A1FE6-B0CE-4414-85C2-8BF6453369A0}">
      <dgm:prSet custT="1"/>
      <dgm:spPr/>
      <dgm:t>
        <a:bodyPr/>
        <a:lstStyle/>
        <a:p>
          <a:r>
            <a:rPr lang="ms-MY" sz="1200" b="1" dirty="0">
              <a:solidFill>
                <a:schemeClr val="tx1"/>
              </a:solidFill>
              <a:latin typeface="Times New Roman" panose="02020603050405020304" pitchFamily="18" charset="0"/>
              <a:cs typeface="Times New Roman" panose="02020603050405020304" pitchFamily="18" charset="0"/>
            </a:rPr>
            <a:t>Karta</a:t>
          </a:r>
          <a:r>
            <a:rPr lang="ms-MY" sz="1200" dirty="0">
              <a:solidFill>
                <a:schemeClr val="tx1"/>
              </a:solidFill>
              <a:latin typeface="Times New Roman" panose="02020603050405020304" pitchFamily="18" charset="0"/>
              <a:cs typeface="Times New Roman" panose="02020603050405020304" pitchFamily="18" charset="0"/>
            </a:rPr>
            <a:t> (ingl. map, chart; grek. chartes – varaq ma’nosini bildiradi) yer yuzi va uning ayrim katta qismining sferik yuzasiga tushirilgan proyeksiyasining qogʻozdagi kichraytirilgan tasviridir. </a:t>
          </a:r>
          <a:endParaRPr lang="ru-RU" sz="1200" dirty="0">
            <a:solidFill>
              <a:schemeClr val="tx1"/>
            </a:solidFill>
            <a:latin typeface="Times New Roman" panose="02020603050405020304" pitchFamily="18" charset="0"/>
            <a:cs typeface="Times New Roman" panose="02020603050405020304" pitchFamily="18" charset="0"/>
          </a:endParaRPr>
        </a:p>
      </dgm:t>
    </dgm:pt>
    <dgm:pt modelId="{F88D5665-25E0-4A06-944A-9AAB08AF20FC}" type="parTrans" cxnId="{597676EA-04F9-4D68-8DC9-F95C89ABD51D}">
      <dgm:prSet/>
      <dgm:spPr/>
      <dgm:t>
        <a:bodyPr/>
        <a:lstStyle/>
        <a:p>
          <a:endParaRPr lang="ru-RU"/>
        </a:p>
      </dgm:t>
    </dgm:pt>
    <dgm:pt modelId="{CFBD79A1-AF80-4FF8-85E6-95302D6B979B}" type="sibTrans" cxnId="{597676EA-04F9-4D68-8DC9-F95C89ABD51D}">
      <dgm:prSet/>
      <dgm:spPr/>
      <dgm:t>
        <a:bodyPr/>
        <a:lstStyle/>
        <a:p>
          <a:endParaRPr lang="ru-RU"/>
        </a:p>
      </dgm:t>
    </dgm:pt>
    <dgm:pt modelId="{4C1578CC-F0E9-4858-8B84-7E8A2E5F1AA5}">
      <dgm:prSet custT="1"/>
      <dgm:spPr/>
      <dgm:t>
        <a:bodyPr/>
        <a:lstStyle/>
        <a:p>
          <a:r>
            <a:rPr lang="ms-MY" sz="1200" b="1">
              <a:solidFill>
                <a:schemeClr val="tx1"/>
              </a:solidFill>
              <a:latin typeface="Times New Roman" panose="02020603050405020304" pitchFamily="18" charset="0"/>
              <a:cs typeface="Times New Roman" panose="02020603050405020304" pitchFamily="18" charset="0"/>
            </a:rPr>
            <a:t>Nomenklatura </a:t>
          </a:r>
          <a:r>
            <a:rPr lang="ms-MY" sz="1200">
              <a:solidFill>
                <a:schemeClr val="tx1"/>
              </a:solidFill>
              <a:latin typeface="Times New Roman" panose="02020603050405020304" pitchFamily="18" charset="0"/>
              <a:cs typeface="Times New Roman" panose="02020603050405020304" pitchFamily="18" charset="0"/>
            </a:rPr>
            <a:t>deb topografik kartalarni varaqlarga boʻlish hamda bu varaqlarni belgilash, ya’ni ularga nom berish tizimiga aytiladi.</a:t>
          </a:r>
          <a:endParaRPr lang="ru-RU" sz="1200">
            <a:solidFill>
              <a:schemeClr val="tx1"/>
            </a:solidFill>
            <a:latin typeface="Times New Roman" panose="02020603050405020304" pitchFamily="18" charset="0"/>
            <a:cs typeface="Times New Roman" panose="02020603050405020304" pitchFamily="18" charset="0"/>
          </a:endParaRPr>
        </a:p>
      </dgm:t>
    </dgm:pt>
    <dgm:pt modelId="{F4FAE3CD-0FAC-45A9-9968-39FBF5167892}" type="parTrans" cxnId="{0D9E8FFA-67F1-4515-BA36-DFB67C748155}">
      <dgm:prSet/>
      <dgm:spPr/>
      <dgm:t>
        <a:bodyPr/>
        <a:lstStyle/>
        <a:p>
          <a:endParaRPr lang="ru-RU"/>
        </a:p>
      </dgm:t>
    </dgm:pt>
    <dgm:pt modelId="{977CDD55-96B5-47C0-A40A-B0DABB0A82D1}" type="sibTrans" cxnId="{0D9E8FFA-67F1-4515-BA36-DFB67C748155}">
      <dgm:prSet/>
      <dgm:spPr/>
      <dgm:t>
        <a:bodyPr/>
        <a:lstStyle/>
        <a:p>
          <a:endParaRPr lang="ru-RU"/>
        </a:p>
      </dgm:t>
    </dgm:pt>
    <dgm:pt modelId="{06E5F648-5E77-4C4B-9292-E1496321A144}">
      <dgm:prSet custT="1"/>
      <dgm:spPr/>
      <dgm:t>
        <a:bodyPr/>
        <a:lstStyle/>
        <a:p>
          <a:r>
            <a:rPr lang="ms-MY" sz="1200" dirty="0">
              <a:solidFill>
                <a:schemeClr val="tx1"/>
              </a:solidFill>
              <a:latin typeface="Times New Roman" panose="02020603050405020304" pitchFamily="18" charset="0"/>
              <a:cs typeface="Times New Roman" panose="02020603050405020304" pitchFamily="18" charset="0"/>
            </a:rPr>
            <a:t>Raqamli karta (numerical, digital map) – kartalarni proyeksiyalashda, koordinata va balandlik sistemasini aniqlashda qabul qilingan kartografik generalizatsiyalash qonunlari asosida tashkil etilgan yuzaning raqamli modeli, boshqacha aytganda, raqamli kartografik ma’lumot. Raqamli karta kartografiyalash, karta aniqligi, generalizatsiya, shartli belgilar tizimining barcha me’yorlari va qoidalari asosida yaratiladi. </a:t>
          </a:r>
          <a:endParaRPr lang="ru-RU" sz="1200" dirty="0">
            <a:solidFill>
              <a:schemeClr val="tx1"/>
            </a:solidFill>
            <a:latin typeface="Times New Roman" panose="02020603050405020304" pitchFamily="18" charset="0"/>
            <a:cs typeface="Times New Roman" panose="02020603050405020304" pitchFamily="18" charset="0"/>
          </a:endParaRPr>
        </a:p>
      </dgm:t>
    </dgm:pt>
    <dgm:pt modelId="{86DAC7CD-6862-4EFE-8F5E-B5587E1A9AA6}" type="parTrans" cxnId="{F5395757-13DC-4333-9E07-0865AC88DFE4}">
      <dgm:prSet/>
      <dgm:spPr/>
      <dgm:t>
        <a:bodyPr/>
        <a:lstStyle/>
        <a:p>
          <a:endParaRPr lang="ru-RU"/>
        </a:p>
      </dgm:t>
    </dgm:pt>
    <dgm:pt modelId="{B514AF47-EE1B-4088-B9CA-5646E913CBAB}" type="sibTrans" cxnId="{F5395757-13DC-4333-9E07-0865AC88DFE4}">
      <dgm:prSet/>
      <dgm:spPr/>
      <dgm:t>
        <a:bodyPr/>
        <a:lstStyle/>
        <a:p>
          <a:endParaRPr lang="ru-RU"/>
        </a:p>
      </dgm:t>
    </dgm:pt>
    <dgm:pt modelId="{F13751B8-3FCF-4AE7-A268-787A0D77EBEE}" type="pres">
      <dgm:prSet presAssocID="{CA7806F9-8135-4D16-BB59-0479A6EFAAFA}" presName="Name0" presStyleCnt="0">
        <dgm:presLayoutVars>
          <dgm:dir/>
          <dgm:resizeHandles val="exact"/>
        </dgm:presLayoutVars>
      </dgm:prSet>
      <dgm:spPr/>
    </dgm:pt>
    <dgm:pt modelId="{35F57295-F25B-401B-960C-EA7D50F239C5}" type="pres">
      <dgm:prSet presAssocID="{867B3017-1EDE-4E9D-805E-AE9E24F738FA}" presName="node" presStyleLbl="node1" presStyleIdx="0" presStyleCnt="4" custScaleY="165076">
        <dgm:presLayoutVars>
          <dgm:bulletEnabled val="1"/>
        </dgm:presLayoutVars>
      </dgm:prSet>
      <dgm:spPr/>
    </dgm:pt>
    <dgm:pt modelId="{8867C1F3-317B-4E49-9142-7C4063146489}" type="pres">
      <dgm:prSet presAssocID="{22CA4527-D176-4AB6-A5F4-71F490F49FE4}" presName="sibTrans" presStyleLbl="sibTrans2D1" presStyleIdx="0" presStyleCnt="3"/>
      <dgm:spPr/>
    </dgm:pt>
    <dgm:pt modelId="{38674CA0-B139-4F60-B59C-3C951548D8FA}" type="pres">
      <dgm:prSet presAssocID="{22CA4527-D176-4AB6-A5F4-71F490F49FE4}" presName="connectorText" presStyleLbl="sibTrans2D1" presStyleIdx="0" presStyleCnt="3"/>
      <dgm:spPr/>
    </dgm:pt>
    <dgm:pt modelId="{75E80CC3-8E93-43C7-B6EB-E9450FA27024}" type="pres">
      <dgm:prSet presAssocID="{C79A1FE6-B0CE-4414-85C2-8BF6453369A0}" presName="node" presStyleLbl="node1" presStyleIdx="1" presStyleCnt="4" custScaleY="171156">
        <dgm:presLayoutVars>
          <dgm:bulletEnabled val="1"/>
        </dgm:presLayoutVars>
      </dgm:prSet>
      <dgm:spPr/>
    </dgm:pt>
    <dgm:pt modelId="{288078B4-C36F-4B09-A06C-1C069ED46955}" type="pres">
      <dgm:prSet presAssocID="{CFBD79A1-AF80-4FF8-85E6-95302D6B979B}" presName="sibTrans" presStyleLbl="sibTrans2D1" presStyleIdx="1" presStyleCnt="3"/>
      <dgm:spPr/>
    </dgm:pt>
    <dgm:pt modelId="{9B7AA483-DE90-4ED3-B7D0-F3DA845E02C9}" type="pres">
      <dgm:prSet presAssocID="{CFBD79A1-AF80-4FF8-85E6-95302D6B979B}" presName="connectorText" presStyleLbl="sibTrans2D1" presStyleIdx="1" presStyleCnt="3"/>
      <dgm:spPr/>
    </dgm:pt>
    <dgm:pt modelId="{8314E00B-8620-495E-AB0C-CECBB58E9EC8}" type="pres">
      <dgm:prSet presAssocID="{4C1578CC-F0E9-4858-8B84-7E8A2E5F1AA5}" presName="node" presStyleLbl="node1" presStyleIdx="2" presStyleCnt="4" custScaleY="172373">
        <dgm:presLayoutVars>
          <dgm:bulletEnabled val="1"/>
        </dgm:presLayoutVars>
      </dgm:prSet>
      <dgm:spPr/>
    </dgm:pt>
    <dgm:pt modelId="{CEAC0109-E230-41A8-A0BA-5EF12B79773B}" type="pres">
      <dgm:prSet presAssocID="{977CDD55-96B5-47C0-A40A-B0DABB0A82D1}" presName="sibTrans" presStyleLbl="sibTrans2D1" presStyleIdx="2" presStyleCnt="3"/>
      <dgm:spPr/>
    </dgm:pt>
    <dgm:pt modelId="{3DEA6095-B478-458B-852F-47CF7E02EB65}" type="pres">
      <dgm:prSet presAssocID="{977CDD55-96B5-47C0-A40A-B0DABB0A82D1}" presName="connectorText" presStyleLbl="sibTrans2D1" presStyleIdx="2" presStyleCnt="3"/>
      <dgm:spPr/>
    </dgm:pt>
    <dgm:pt modelId="{A375639F-8C62-4112-9376-1DED19D8C170}" type="pres">
      <dgm:prSet presAssocID="{06E5F648-5E77-4C4B-9292-E1496321A144}" presName="node" presStyleLbl="node1" presStyleIdx="3" presStyleCnt="4" custScaleX="182262" custScaleY="168724">
        <dgm:presLayoutVars>
          <dgm:bulletEnabled val="1"/>
        </dgm:presLayoutVars>
      </dgm:prSet>
      <dgm:spPr/>
    </dgm:pt>
  </dgm:ptLst>
  <dgm:cxnLst>
    <dgm:cxn modelId="{CAF3C612-008C-4C9C-B06B-7D4DA27D3348}" type="presOf" srcId="{CFBD79A1-AF80-4FF8-85E6-95302D6B979B}" destId="{9B7AA483-DE90-4ED3-B7D0-F3DA845E02C9}" srcOrd="1" destOrd="0" presId="urn:microsoft.com/office/officeart/2005/8/layout/process1"/>
    <dgm:cxn modelId="{26B24224-B635-4E7A-8397-97888CED5DDE}" type="presOf" srcId="{CFBD79A1-AF80-4FF8-85E6-95302D6B979B}" destId="{288078B4-C36F-4B09-A06C-1C069ED46955}" srcOrd="0" destOrd="0" presId="urn:microsoft.com/office/officeart/2005/8/layout/process1"/>
    <dgm:cxn modelId="{9ADCFE44-C01F-44D2-8A04-AB2FE7CA0C97}" type="presOf" srcId="{867B3017-1EDE-4E9D-805E-AE9E24F738FA}" destId="{35F57295-F25B-401B-960C-EA7D50F239C5}" srcOrd="0" destOrd="0" presId="urn:microsoft.com/office/officeart/2005/8/layout/process1"/>
    <dgm:cxn modelId="{2E777B6F-4245-4B5E-A117-A375F1879ADD}" type="presOf" srcId="{22CA4527-D176-4AB6-A5F4-71F490F49FE4}" destId="{8867C1F3-317B-4E49-9142-7C4063146489}" srcOrd="0" destOrd="0" presId="urn:microsoft.com/office/officeart/2005/8/layout/process1"/>
    <dgm:cxn modelId="{5B632C52-81C5-4DC5-AD09-D7C5FE2ACF03}" type="presOf" srcId="{C79A1FE6-B0CE-4414-85C2-8BF6453369A0}" destId="{75E80CC3-8E93-43C7-B6EB-E9450FA27024}" srcOrd="0" destOrd="0" presId="urn:microsoft.com/office/officeart/2005/8/layout/process1"/>
    <dgm:cxn modelId="{F5395757-13DC-4333-9E07-0865AC88DFE4}" srcId="{CA7806F9-8135-4D16-BB59-0479A6EFAAFA}" destId="{06E5F648-5E77-4C4B-9292-E1496321A144}" srcOrd="3" destOrd="0" parTransId="{86DAC7CD-6862-4EFE-8F5E-B5587E1A9AA6}" sibTransId="{B514AF47-EE1B-4088-B9CA-5646E913CBAB}"/>
    <dgm:cxn modelId="{9E9DCC81-EB6F-4146-89CC-D7DA748E7D68}" srcId="{CA7806F9-8135-4D16-BB59-0479A6EFAAFA}" destId="{867B3017-1EDE-4E9D-805E-AE9E24F738FA}" srcOrd="0" destOrd="0" parTransId="{AC61E79C-EF3C-487D-B5AE-8F7EC9A24A3E}" sibTransId="{22CA4527-D176-4AB6-A5F4-71F490F49FE4}"/>
    <dgm:cxn modelId="{18178984-5733-4575-9289-B6CE818AF768}" type="presOf" srcId="{CA7806F9-8135-4D16-BB59-0479A6EFAAFA}" destId="{F13751B8-3FCF-4AE7-A268-787A0D77EBEE}" srcOrd="0" destOrd="0" presId="urn:microsoft.com/office/officeart/2005/8/layout/process1"/>
    <dgm:cxn modelId="{97C8308E-56D7-48E0-A247-953E4454D284}" type="presOf" srcId="{4C1578CC-F0E9-4858-8B84-7E8A2E5F1AA5}" destId="{8314E00B-8620-495E-AB0C-CECBB58E9EC8}" srcOrd="0" destOrd="0" presId="urn:microsoft.com/office/officeart/2005/8/layout/process1"/>
    <dgm:cxn modelId="{23ADAFA7-1E8A-42B7-9679-5B588FB73237}" type="presOf" srcId="{977CDD55-96B5-47C0-A40A-B0DABB0A82D1}" destId="{CEAC0109-E230-41A8-A0BA-5EF12B79773B}" srcOrd="0" destOrd="0" presId="urn:microsoft.com/office/officeart/2005/8/layout/process1"/>
    <dgm:cxn modelId="{B6C131BA-B47A-4416-AC9A-DF7713FE3137}" type="presOf" srcId="{06E5F648-5E77-4C4B-9292-E1496321A144}" destId="{A375639F-8C62-4112-9376-1DED19D8C170}" srcOrd="0" destOrd="0" presId="urn:microsoft.com/office/officeart/2005/8/layout/process1"/>
    <dgm:cxn modelId="{1555FFE3-865E-4827-A6DB-0D30BA54E4C6}" type="presOf" srcId="{977CDD55-96B5-47C0-A40A-B0DABB0A82D1}" destId="{3DEA6095-B478-458B-852F-47CF7E02EB65}" srcOrd="1" destOrd="0" presId="urn:microsoft.com/office/officeart/2005/8/layout/process1"/>
    <dgm:cxn modelId="{597676EA-04F9-4D68-8DC9-F95C89ABD51D}" srcId="{CA7806F9-8135-4D16-BB59-0479A6EFAAFA}" destId="{C79A1FE6-B0CE-4414-85C2-8BF6453369A0}" srcOrd="1" destOrd="0" parTransId="{F88D5665-25E0-4A06-944A-9AAB08AF20FC}" sibTransId="{CFBD79A1-AF80-4FF8-85E6-95302D6B979B}"/>
    <dgm:cxn modelId="{98D7ADEA-16FC-457E-AB0D-3D68EFBB9FED}" type="presOf" srcId="{22CA4527-D176-4AB6-A5F4-71F490F49FE4}" destId="{38674CA0-B139-4F60-B59C-3C951548D8FA}" srcOrd="1" destOrd="0" presId="urn:microsoft.com/office/officeart/2005/8/layout/process1"/>
    <dgm:cxn modelId="{0D9E8FFA-67F1-4515-BA36-DFB67C748155}" srcId="{CA7806F9-8135-4D16-BB59-0479A6EFAAFA}" destId="{4C1578CC-F0E9-4858-8B84-7E8A2E5F1AA5}" srcOrd="2" destOrd="0" parTransId="{F4FAE3CD-0FAC-45A9-9968-39FBF5167892}" sibTransId="{977CDD55-96B5-47C0-A40A-B0DABB0A82D1}"/>
    <dgm:cxn modelId="{ACD7146A-14B5-422C-8518-A2853FBA6FEE}" type="presParOf" srcId="{F13751B8-3FCF-4AE7-A268-787A0D77EBEE}" destId="{35F57295-F25B-401B-960C-EA7D50F239C5}" srcOrd="0" destOrd="0" presId="urn:microsoft.com/office/officeart/2005/8/layout/process1"/>
    <dgm:cxn modelId="{FC6A9FF5-F68E-46F7-9EAA-E6DFF8370B09}" type="presParOf" srcId="{F13751B8-3FCF-4AE7-A268-787A0D77EBEE}" destId="{8867C1F3-317B-4E49-9142-7C4063146489}" srcOrd="1" destOrd="0" presId="urn:microsoft.com/office/officeart/2005/8/layout/process1"/>
    <dgm:cxn modelId="{8380B53E-BFA5-4392-98B6-04F568B204DE}" type="presParOf" srcId="{8867C1F3-317B-4E49-9142-7C4063146489}" destId="{38674CA0-B139-4F60-B59C-3C951548D8FA}" srcOrd="0" destOrd="0" presId="urn:microsoft.com/office/officeart/2005/8/layout/process1"/>
    <dgm:cxn modelId="{3AB20037-BFD4-48B4-B35D-1C9D19AB454C}" type="presParOf" srcId="{F13751B8-3FCF-4AE7-A268-787A0D77EBEE}" destId="{75E80CC3-8E93-43C7-B6EB-E9450FA27024}" srcOrd="2" destOrd="0" presId="urn:microsoft.com/office/officeart/2005/8/layout/process1"/>
    <dgm:cxn modelId="{1EBC5585-AD53-42CA-BC0A-50F4DF3767AC}" type="presParOf" srcId="{F13751B8-3FCF-4AE7-A268-787A0D77EBEE}" destId="{288078B4-C36F-4B09-A06C-1C069ED46955}" srcOrd="3" destOrd="0" presId="urn:microsoft.com/office/officeart/2005/8/layout/process1"/>
    <dgm:cxn modelId="{C282E9D8-D58F-4DAF-ACE4-5521AAF95358}" type="presParOf" srcId="{288078B4-C36F-4B09-A06C-1C069ED46955}" destId="{9B7AA483-DE90-4ED3-B7D0-F3DA845E02C9}" srcOrd="0" destOrd="0" presId="urn:microsoft.com/office/officeart/2005/8/layout/process1"/>
    <dgm:cxn modelId="{F87F0786-372D-480E-B0EB-5294CD6D3FE2}" type="presParOf" srcId="{F13751B8-3FCF-4AE7-A268-787A0D77EBEE}" destId="{8314E00B-8620-495E-AB0C-CECBB58E9EC8}" srcOrd="4" destOrd="0" presId="urn:microsoft.com/office/officeart/2005/8/layout/process1"/>
    <dgm:cxn modelId="{55316D9A-6386-4E42-B059-2D5D5F68B4DB}" type="presParOf" srcId="{F13751B8-3FCF-4AE7-A268-787A0D77EBEE}" destId="{CEAC0109-E230-41A8-A0BA-5EF12B79773B}" srcOrd="5" destOrd="0" presId="urn:microsoft.com/office/officeart/2005/8/layout/process1"/>
    <dgm:cxn modelId="{827F60F5-A6CF-4858-85FD-E9CDAC052072}" type="presParOf" srcId="{CEAC0109-E230-41A8-A0BA-5EF12B79773B}" destId="{3DEA6095-B478-458B-852F-47CF7E02EB65}" srcOrd="0" destOrd="0" presId="urn:microsoft.com/office/officeart/2005/8/layout/process1"/>
    <dgm:cxn modelId="{C5F5D0C6-8CA4-44B5-A71D-0C307AACE8E7}" type="presParOf" srcId="{F13751B8-3FCF-4AE7-A268-787A0D77EBEE}" destId="{A375639F-8C62-4112-9376-1DED19D8C17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8BA23-BAF2-46BD-8258-4EFF852BF517}"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ru-RU"/>
        </a:p>
      </dgm:t>
    </dgm:pt>
    <dgm:pt modelId="{BB21FC3A-CB3E-4F14-9901-5A7ED4771283}">
      <dgm:prSet/>
      <dgm:spPr/>
      <dgm:t>
        <a:bodyPr/>
        <a:lstStyle/>
        <a:p>
          <a:r>
            <a:rPr lang="ms-MY" b="1" dirty="0">
              <a:solidFill>
                <a:schemeClr val="tx1"/>
              </a:solidFill>
              <a:latin typeface="Times New Roman" panose="02020603050405020304" pitchFamily="18" charset="0"/>
              <a:cs typeface="Times New Roman" panose="02020603050405020304" pitchFamily="18" charset="0"/>
            </a:rPr>
            <a:t>Kоmpyuter kartasi</a:t>
          </a:r>
          <a:r>
            <a:rPr lang="ms-MY" dirty="0">
              <a:solidFill>
                <a:schemeClr val="tx1"/>
              </a:solidFill>
              <a:latin typeface="Times New Roman" panose="02020603050405020304" pitchFamily="18" charset="0"/>
              <a:cs typeface="Times New Roman" panose="02020603050405020304" pitchFamily="18" charset="0"/>
            </a:rPr>
            <a:t> – bu avtomatlashgan kartografiyalashning vositalari (grafoqurilma, plotter, printer, digitayzer yordamida qogʻozda, plastikda, fotoplyonkadagi tasvir) yordamida grafik qurilmada chiqarilgan karta turidir.</a:t>
          </a:r>
          <a:endParaRPr lang="ru-RU" dirty="0">
            <a:solidFill>
              <a:schemeClr val="tx1"/>
            </a:solidFill>
            <a:latin typeface="Times New Roman" panose="02020603050405020304" pitchFamily="18" charset="0"/>
            <a:cs typeface="Times New Roman" panose="02020603050405020304" pitchFamily="18" charset="0"/>
          </a:endParaRPr>
        </a:p>
      </dgm:t>
    </dgm:pt>
    <dgm:pt modelId="{9902968A-8094-4B0E-87DF-C0DBAC2EC167}" type="parTrans" cxnId="{0AF428F5-FF3C-4172-93F4-C616549556CB}">
      <dgm:prSet/>
      <dgm:spPr/>
      <dgm:t>
        <a:bodyPr/>
        <a:lstStyle/>
        <a:p>
          <a:endParaRPr lang="ru-RU"/>
        </a:p>
      </dgm:t>
    </dgm:pt>
    <dgm:pt modelId="{24CD0AA2-1DFD-48D3-8C2C-9EB788CE6099}" type="sibTrans" cxnId="{0AF428F5-FF3C-4172-93F4-C616549556CB}">
      <dgm:prSet/>
      <dgm:spPr/>
      <dgm:t>
        <a:bodyPr/>
        <a:lstStyle/>
        <a:p>
          <a:endParaRPr lang="ru-RU"/>
        </a:p>
      </dgm:t>
    </dgm:pt>
    <dgm:pt modelId="{69009053-CA6D-4E12-A66A-DB85A6CE8C39}">
      <dgm:prSet/>
      <dgm:spPr/>
      <dgm:t>
        <a:bodyPr/>
        <a:lstStyle/>
        <a:p>
          <a:r>
            <a:rPr lang="ms-MY" b="1" dirty="0">
              <a:solidFill>
                <a:schemeClr val="tx1"/>
              </a:solidFill>
              <a:latin typeface="Times New Roman" panose="02020603050405020304" pitchFamily="18" charset="0"/>
              <a:cs typeface="Times New Roman" panose="02020603050405020304" pitchFamily="18" charset="0"/>
            </a:rPr>
            <a:t>GIS teхnologiyalari</a:t>
          </a:r>
          <a:r>
            <a:rPr lang="ms-MY" dirty="0">
              <a:solidFill>
                <a:schemeClr val="tx1"/>
              </a:solidFill>
              <a:latin typeface="Times New Roman" panose="02020603050405020304" pitchFamily="18" charset="0"/>
              <a:cs typeface="Times New Roman" panose="02020603050405020304" pitchFamily="18" charset="0"/>
            </a:rPr>
            <a:t> – bu GISning funksional imkoniyatlarini amalga oshirishga yordam beruvchi va uni yaratuvchi teхnologik asosdir.</a:t>
          </a:r>
          <a:endParaRPr lang="ru-RU" dirty="0">
            <a:solidFill>
              <a:schemeClr val="tx1"/>
            </a:solidFill>
            <a:latin typeface="Times New Roman" panose="02020603050405020304" pitchFamily="18" charset="0"/>
            <a:cs typeface="Times New Roman" panose="02020603050405020304" pitchFamily="18" charset="0"/>
          </a:endParaRPr>
        </a:p>
      </dgm:t>
    </dgm:pt>
    <dgm:pt modelId="{F1C75601-820F-4C1E-88BD-8085023B688F}" type="parTrans" cxnId="{5FF5E73B-FD57-4ED5-8302-489E59BB0C9C}">
      <dgm:prSet/>
      <dgm:spPr/>
      <dgm:t>
        <a:bodyPr/>
        <a:lstStyle/>
        <a:p>
          <a:endParaRPr lang="ru-RU"/>
        </a:p>
      </dgm:t>
    </dgm:pt>
    <dgm:pt modelId="{D4CE1725-1F66-4241-9C40-370B64606453}" type="sibTrans" cxnId="{5FF5E73B-FD57-4ED5-8302-489E59BB0C9C}">
      <dgm:prSet/>
      <dgm:spPr/>
      <dgm:t>
        <a:bodyPr/>
        <a:lstStyle/>
        <a:p>
          <a:endParaRPr lang="ru-RU"/>
        </a:p>
      </dgm:t>
    </dgm:pt>
    <dgm:pt modelId="{AA9DAC5D-75C2-46ED-B168-9DBF97BE2C1A}">
      <dgm:prSet/>
      <dgm:spPr/>
      <dgm:t>
        <a:bodyPr/>
        <a:lstStyle/>
        <a:p>
          <a:r>
            <a:rPr lang="ms-MY" b="1">
              <a:solidFill>
                <a:schemeClr val="tx1"/>
              </a:solidFill>
              <a:latin typeface="Times New Roman" panose="02020603050405020304" pitchFamily="18" charset="0"/>
              <a:cs typeface="Times New Roman" panose="02020603050405020304" pitchFamily="18" charset="0"/>
            </a:rPr>
            <a:t>Geоinfоrmаtsiоn tahlili</a:t>
          </a:r>
          <a:r>
            <a:rPr lang="ms-MY">
              <a:solidFill>
                <a:schemeClr val="tx1"/>
              </a:solidFill>
              <a:latin typeface="Times New Roman" panose="02020603050405020304" pitchFamily="18" charset="0"/>
              <a:cs typeface="Times New Roman" panose="02020603050405020304" pitchFamily="18" charset="0"/>
            </a:rPr>
            <a:t> – geomodellashtirish va fazoviy tahlil usullarini qoʻllagan holda obyekt va hodisalarning joylashuvi, tuzilishi va oʻzaro bogʻliqligini tahlil qiluvchi boʻlim. </a:t>
          </a:r>
          <a:endParaRPr lang="ru-RU">
            <a:solidFill>
              <a:schemeClr val="tx1"/>
            </a:solidFill>
            <a:latin typeface="Times New Roman" panose="02020603050405020304" pitchFamily="18" charset="0"/>
            <a:cs typeface="Times New Roman" panose="02020603050405020304" pitchFamily="18" charset="0"/>
          </a:endParaRPr>
        </a:p>
      </dgm:t>
    </dgm:pt>
    <dgm:pt modelId="{1F2EBF14-58CE-4FEB-B996-EF61CD6B7784}" type="parTrans" cxnId="{E34CD798-0009-495B-A912-DD9FE11B6F5A}">
      <dgm:prSet/>
      <dgm:spPr/>
      <dgm:t>
        <a:bodyPr/>
        <a:lstStyle/>
        <a:p>
          <a:endParaRPr lang="ru-RU"/>
        </a:p>
      </dgm:t>
    </dgm:pt>
    <dgm:pt modelId="{57E16BBE-5076-4438-89D0-1E0F8E8A4FF7}" type="sibTrans" cxnId="{E34CD798-0009-495B-A912-DD9FE11B6F5A}">
      <dgm:prSet/>
      <dgm:spPr/>
      <dgm:t>
        <a:bodyPr/>
        <a:lstStyle/>
        <a:p>
          <a:endParaRPr lang="ru-RU"/>
        </a:p>
      </dgm:t>
    </dgm:pt>
    <dgm:pt modelId="{D10A7E8B-0452-465F-A7C9-B523A7FD7899}">
      <dgm:prSet/>
      <dgm:spPr/>
      <dgm:t>
        <a:bodyPr/>
        <a:lstStyle/>
        <a:p>
          <a:r>
            <a:rPr lang="ms-MY" b="1">
              <a:solidFill>
                <a:schemeClr val="tx1"/>
              </a:solidFill>
              <a:latin typeface="Times New Roman" panose="02020603050405020304" pitchFamily="18" charset="0"/>
              <a:cs typeface="Times New Roman" panose="02020603050405020304" pitchFamily="18" charset="0"/>
            </a:rPr>
            <a:t>Geoinformatika</a:t>
          </a:r>
          <a:r>
            <a:rPr lang="ms-MY">
              <a:solidFill>
                <a:schemeClr val="tx1"/>
              </a:solidFill>
              <a:latin typeface="Times New Roman" panose="02020603050405020304" pitchFamily="18" charset="0"/>
              <a:cs typeface="Times New Roman" panose="02020603050405020304" pitchFamily="18" charset="0"/>
            </a:rPr>
            <a:t> – ilmiy, teхnologik va ishlab chiqarish faoliyati boʻlib:</a:t>
          </a:r>
          <a:endParaRPr lang="ru-RU">
            <a:solidFill>
              <a:schemeClr val="tx1"/>
            </a:solidFill>
            <a:latin typeface="Times New Roman" panose="02020603050405020304" pitchFamily="18" charset="0"/>
            <a:cs typeface="Times New Roman" panose="02020603050405020304" pitchFamily="18" charset="0"/>
          </a:endParaRPr>
        </a:p>
      </dgm:t>
    </dgm:pt>
    <dgm:pt modelId="{3F4FAE89-25E0-4CAE-9EC3-F90D4E16C34E}" type="parTrans" cxnId="{CA60C52B-2237-4AF7-B527-883D67998A3C}">
      <dgm:prSet/>
      <dgm:spPr/>
      <dgm:t>
        <a:bodyPr/>
        <a:lstStyle/>
        <a:p>
          <a:endParaRPr lang="ru-RU"/>
        </a:p>
      </dgm:t>
    </dgm:pt>
    <dgm:pt modelId="{1717EAEB-4EAB-4818-A41F-48A37FFD7493}" type="sibTrans" cxnId="{CA60C52B-2237-4AF7-B527-883D67998A3C}">
      <dgm:prSet/>
      <dgm:spPr/>
      <dgm:t>
        <a:bodyPr/>
        <a:lstStyle/>
        <a:p>
          <a:endParaRPr lang="ru-RU"/>
        </a:p>
      </dgm:t>
    </dgm:pt>
    <dgm:pt modelId="{AF51A0B7-E82C-462A-8F99-B60A178C2E11}" type="pres">
      <dgm:prSet presAssocID="{3438BA23-BAF2-46BD-8258-4EFF852BF517}" presName="matrix" presStyleCnt="0">
        <dgm:presLayoutVars>
          <dgm:chMax val="1"/>
          <dgm:dir/>
          <dgm:resizeHandles val="exact"/>
        </dgm:presLayoutVars>
      </dgm:prSet>
      <dgm:spPr/>
    </dgm:pt>
    <dgm:pt modelId="{1AFF35A4-AECE-444D-ADAF-62D065292C19}" type="pres">
      <dgm:prSet presAssocID="{3438BA23-BAF2-46BD-8258-4EFF852BF517}" presName="diamond" presStyleLbl="bgShp" presStyleIdx="0" presStyleCnt="1" custScaleX="181774"/>
      <dgm:spPr/>
    </dgm:pt>
    <dgm:pt modelId="{4CA3BCD0-7F84-4880-9EF0-9021684D4847}" type="pres">
      <dgm:prSet presAssocID="{3438BA23-BAF2-46BD-8258-4EFF852BF517}" presName="quad1" presStyleLbl="node1" presStyleIdx="0" presStyleCnt="4" custScaleX="138379" custScaleY="135484" custLinFactNeighborX="-14309" custLinFactNeighborY="-6617">
        <dgm:presLayoutVars>
          <dgm:chMax val="0"/>
          <dgm:chPref val="0"/>
          <dgm:bulletEnabled val="1"/>
        </dgm:presLayoutVars>
      </dgm:prSet>
      <dgm:spPr/>
    </dgm:pt>
    <dgm:pt modelId="{AE1863C1-EA45-487E-8749-4E4F2380161B}" type="pres">
      <dgm:prSet presAssocID="{3438BA23-BAF2-46BD-8258-4EFF852BF517}" presName="quad2" presStyleLbl="node1" presStyleIdx="1" presStyleCnt="4" custScaleX="138379" custScaleY="135484" custLinFactNeighborX="16377" custLinFactNeighborY="-6203">
        <dgm:presLayoutVars>
          <dgm:chMax val="0"/>
          <dgm:chPref val="0"/>
          <dgm:bulletEnabled val="1"/>
        </dgm:presLayoutVars>
      </dgm:prSet>
      <dgm:spPr/>
    </dgm:pt>
    <dgm:pt modelId="{DF836E74-0B39-43B0-87F3-56DF2B90068D}" type="pres">
      <dgm:prSet presAssocID="{3438BA23-BAF2-46BD-8258-4EFF852BF517}" presName="quad3" presStyleLbl="node1" presStyleIdx="2" presStyleCnt="4" custScaleX="138379" custScaleY="135484" custLinFactNeighborX="-14309" custLinFactNeighborY="7031">
        <dgm:presLayoutVars>
          <dgm:chMax val="0"/>
          <dgm:chPref val="0"/>
          <dgm:bulletEnabled val="1"/>
        </dgm:presLayoutVars>
      </dgm:prSet>
      <dgm:spPr/>
    </dgm:pt>
    <dgm:pt modelId="{8344C4DF-48F6-4CB4-86CA-0D1E744453BE}" type="pres">
      <dgm:prSet presAssocID="{3438BA23-BAF2-46BD-8258-4EFF852BF517}" presName="quad4" presStyleLbl="node1" presStyleIdx="3" presStyleCnt="4" custScaleX="138379" custScaleY="135484" custLinFactNeighborX="16377" custLinFactNeighborY="7030">
        <dgm:presLayoutVars>
          <dgm:chMax val="0"/>
          <dgm:chPref val="0"/>
          <dgm:bulletEnabled val="1"/>
        </dgm:presLayoutVars>
      </dgm:prSet>
      <dgm:spPr/>
    </dgm:pt>
  </dgm:ptLst>
  <dgm:cxnLst>
    <dgm:cxn modelId="{B8918200-2A4D-4017-886C-B1B8979C783F}" type="presOf" srcId="{BB21FC3A-CB3E-4F14-9901-5A7ED4771283}" destId="{4CA3BCD0-7F84-4880-9EF0-9021684D4847}" srcOrd="0" destOrd="0" presId="urn:microsoft.com/office/officeart/2005/8/layout/matrix3"/>
    <dgm:cxn modelId="{94FC6A04-C798-46E3-A5B9-CCD8F23181B9}" type="presOf" srcId="{AA9DAC5D-75C2-46ED-B168-9DBF97BE2C1A}" destId="{DF836E74-0B39-43B0-87F3-56DF2B90068D}" srcOrd="0" destOrd="0" presId="urn:microsoft.com/office/officeart/2005/8/layout/matrix3"/>
    <dgm:cxn modelId="{CA60C52B-2237-4AF7-B527-883D67998A3C}" srcId="{3438BA23-BAF2-46BD-8258-4EFF852BF517}" destId="{D10A7E8B-0452-465F-A7C9-B523A7FD7899}" srcOrd="3" destOrd="0" parTransId="{3F4FAE89-25E0-4CAE-9EC3-F90D4E16C34E}" sibTransId="{1717EAEB-4EAB-4818-A41F-48A37FFD7493}"/>
    <dgm:cxn modelId="{5FF5E73B-FD57-4ED5-8302-489E59BB0C9C}" srcId="{3438BA23-BAF2-46BD-8258-4EFF852BF517}" destId="{69009053-CA6D-4E12-A66A-DB85A6CE8C39}" srcOrd="1" destOrd="0" parTransId="{F1C75601-820F-4C1E-88BD-8085023B688F}" sibTransId="{D4CE1725-1F66-4241-9C40-370B64606453}"/>
    <dgm:cxn modelId="{2E52E08E-08A1-4882-A61A-7035CC225908}" type="presOf" srcId="{3438BA23-BAF2-46BD-8258-4EFF852BF517}" destId="{AF51A0B7-E82C-462A-8F99-B60A178C2E11}" srcOrd="0" destOrd="0" presId="urn:microsoft.com/office/officeart/2005/8/layout/matrix3"/>
    <dgm:cxn modelId="{E2E1DE90-E5B2-42C6-ADF6-30893541BA79}" type="presOf" srcId="{D10A7E8B-0452-465F-A7C9-B523A7FD7899}" destId="{8344C4DF-48F6-4CB4-86CA-0D1E744453BE}" srcOrd="0" destOrd="0" presId="urn:microsoft.com/office/officeart/2005/8/layout/matrix3"/>
    <dgm:cxn modelId="{E34CD798-0009-495B-A912-DD9FE11B6F5A}" srcId="{3438BA23-BAF2-46BD-8258-4EFF852BF517}" destId="{AA9DAC5D-75C2-46ED-B168-9DBF97BE2C1A}" srcOrd="2" destOrd="0" parTransId="{1F2EBF14-58CE-4FEB-B996-EF61CD6B7784}" sibTransId="{57E16BBE-5076-4438-89D0-1E0F8E8A4FF7}"/>
    <dgm:cxn modelId="{6699F1DA-E02D-464E-A37B-A94F015AE15B}" type="presOf" srcId="{69009053-CA6D-4E12-A66A-DB85A6CE8C39}" destId="{AE1863C1-EA45-487E-8749-4E4F2380161B}" srcOrd="0" destOrd="0" presId="urn:microsoft.com/office/officeart/2005/8/layout/matrix3"/>
    <dgm:cxn modelId="{0AF428F5-FF3C-4172-93F4-C616549556CB}" srcId="{3438BA23-BAF2-46BD-8258-4EFF852BF517}" destId="{BB21FC3A-CB3E-4F14-9901-5A7ED4771283}" srcOrd="0" destOrd="0" parTransId="{9902968A-8094-4B0E-87DF-C0DBAC2EC167}" sibTransId="{24CD0AA2-1DFD-48D3-8C2C-9EB788CE6099}"/>
    <dgm:cxn modelId="{FC8B3231-FB9F-4F00-A48B-301BB509CEC8}" type="presParOf" srcId="{AF51A0B7-E82C-462A-8F99-B60A178C2E11}" destId="{1AFF35A4-AECE-444D-ADAF-62D065292C19}" srcOrd="0" destOrd="0" presId="urn:microsoft.com/office/officeart/2005/8/layout/matrix3"/>
    <dgm:cxn modelId="{8730499C-6208-4AF2-91E3-61430288F1AD}" type="presParOf" srcId="{AF51A0B7-E82C-462A-8F99-B60A178C2E11}" destId="{4CA3BCD0-7F84-4880-9EF0-9021684D4847}" srcOrd="1" destOrd="0" presId="urn:microsoft.com/office/officeart/2005/8/layout/matrix3"/>
    <dgm:cxn modelId="{EAF77E9A-BE37-4258-8297-6FC2F2314D24}" type="presParOf" srcId="{AF51A0B7-E82C-462A-8F99-B60A178C2E11}" destId="{AE1863C1-EA45-487E-8749-4E4F2380161B}" srcOrd="2" destOrd="0" presId="urn:microsoft.com/office/officeart/2005/8/layout/matrix3"/>
    <dgm:cxn modelId="{3540B831-53BF-4020-9FEA-1BB857EAB870}" type="presParOf" srcId="{AF51A0B7-E82C-462A-8F99-B60A178C2E11}" destId="{DF836E74-0B39-43B0-87F3-56DF2B90068D}" srcOrd="3" destOrd="0" presId="urn:microsoft.com/office/officeart/2005/8/layout/matrix3"/>
    <dgm:cxn modelId="{12141FA6-9DEA-4F9F-BD76-ED27946892FE}" type="presParOf" srcId="{AF51A0B7-E82C-462A-8F99-B60A178C2E11}" destId="{8344C4DF-48F6-4CB4-86CA-0D1E744453B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76F86-D90A-4093-9CF1-12149907A028}"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ru-RU"/>
        </a:p>
      </dgm:t>
    </dgm:pt>
    <dgm:pt modelId="{421D255A-B3B8-4C01-9689-3068B42A4998}">
      <dgm:prSet/>
      <dgm:spPr/>
      <dgm:t>
        <a:bodyPr/>
        <a:lstStyle/>
        <a:p>
          <a:r>
            <a:rPr lang="ms-MY">
              <a:solidFill>
                <a:schemeClr val="tx1"/>
              </a:solidFill>
              <a:latin typeface="Times New Roman" panose="02020603050405020304" pitchFamily="18" charset="0"/>
              <a:cs typeface="Times New Roman" panose="02020603050405020304" pitchFamily="18" charset="0"/>
            </a:rPr>
            <a:t>Ilmiy asoslash va loyihalashda GISni yaratish, ekspluatatsiya qilish va foydalanish;</a:t>
          </a:r>
          <a:endParaRPr lang="ru-RU">
            <a:solidFill>
              <a:schemeClr val="tx1"/>
            </a:solidFill>
            <a:latin typeface="Times New Roman" panose="02020603050405020304" pitchFamily="18" charset="0"/>
            <a:cs typeface="Times New Roman" panose="02020603050405020304" pitchFamily="18" charset="0"/>
          </a:endParaRPr>
        </a:p>
      </dgm:t>
    </dgm:pt>
    <dgm:pt modelId="{0351DA0E-F186-4697-8D14-481F7E3CD1B1}" type="parTrans" cxnId="{7E7DE643-2A1B-4954-9F6A-1FE30B3CAC22}">
      <dgm:prSet/>
      <dgm:spPr/>
      <dgm:t>
        <a:bodyPr/>
        <a:lstStyle/>
        <a:p>
          <a:endParaRPr lang="ru-RU"/>
        </a:p>
      </dgm:t>
    </dgm:pt>
    <dgm:pt modelId="{DC327A76-933A-40F0-B5FD-0ABD16F3BAEB}" type="sibTrans" cxnId="{7E7DE643-2A1B-4954-9F6A-1FE30B3CAC22}">
      <dgm:prSet/>
      <dgm:spPr/>
      <dgm:t>
        <a:bodyPr/>
        <a:lstStyle/>
        <a:p>
          <a:endParaRPr lang="ru-RU"/>
        </a:p>
      </dgm:t>
    </dgm:pt>
    <dgm:pt modelId="{768F4443-457E-4E70-B4FC-38ECBF09530B}">
      <dgm:prSet/>
      <dgm:spPr/>
      <dgm:t>
        <a:bodyPr/>
        <a:lstStyle/>
        <a:p>
          <a:r>
            <a:rPr lang="ms-MY">
              <a:solidFill>
                <a:schemeClr val="tx1"/>
              </a:solidFill>
              <a:latin typeface="Times New Roman" panose="02020603050405020304" pitchFamily="18" charset="0"/>
              <a:cs typeface="Times New Roman" panose="02020603050405020304" pitchFamily="18" charset="0"/>
            </a:rPr>
            <a:t>Geоinfоrmаtsiоn teхnologiyalarini ishlab chiqish;</a:t>
          </a:r>
          <a:endParaRPr lang="ru-RU">
            <a:solidFill>
              <a:schemeClr val="tx1"/>
            </a:solidFill>
            <a:latin typeface="Times New Roman" panose="02020603050405020304" pitchFamily="18" charset="0"/>
            <a:cs typeface="Times New Roman" panose="02020603050405020304" pitchFamily="18" charset="0"/>
          </a:endParaRPr>
        </a:p>
      </dgm:t>
    </dgm:pt>
    <dgm:pt modelId="{D42E020E-9F02-43E5-A558-F6A5F7BC19EB}" type="parTrans" cxnId="{A132BB14-4EE3-48BA-A82D-6B6237D5ADF3}">
      <dgm:prSet/>
      <dgm:spPr/>
      <dgm:t>
        <a:bodyPr/>
        <a:lstStyle/>
        <a:p>
          <a:endParaRPr lang="ru-RU"/>
        </a:p>
      </dgm:t>
    </dgm:pt>
    <dgm:pt modelId="{5824037E-355A-442A-93B1-E65ABC119ECB}" type="sibTrans" cxnId="{A132BB14-4EE3-48BA-A82D-6B6237D5ADF3}">
      <dgm:prSet/>
      <dgm:spPr/>
      <dgm:t>
        <a:bodyPr/>
        <a:lstStyle/>
        <a:p>
          <a:endParaRPr lang="ru-RU"/>
        </a:p>
      </dgm:t>
    </dgm:pt>
    <dgm:pt modelId="{E9094CE3-CC82-4B6A-ACEA-7FB647EDDE86}">
      <dgm:prSet/>
      <dgm:spPr/>
      <dgm:t>
        <a:bodyPr/>
        <a:lstStyle/>
        <a:p>
          <a:r>
            <a:rPr lang="ms-MY">
              <a:solidFill>
                <a:schemeClr val="tx1"/>
              </a:solidFill>
              <a:latin typeface="Times New Roman" panose="02020603050405020304" pitchFamily="18" charset="0"/>
              <a:cs typeface="Times New Roman" panose="02020603050405020304" pitchFamily="18" charset="0"/>
            </a:rPr>
            <a:t>Amaliy jihatdan GIS dasturlarining amaliy va geoilmiy maqsadlarini oʻz ichiga oladi.</a:t>
          </a:r>
          <a:endParaRPr lang="ru-RU">
            <a:solidFill>
              <a:schemeClr val="tx1"/>
            </a:solidFill>
            <a:latin typeface="Times New Roman" panose="02020603050405020304" pitchFamily="18" charset="0"/>
            <a:cs typeface="Times New Roman" panose="02020603050405020304" pitchFamily="18" charset="0"/>
          </a:endParaRPr>
        </a:p>
      </dgm:t>
    </dgm:pt>
    <dgm:pt modelId="{D767E42F-5122-4BB3-AA27-B1B92BCF392A}" type="parTrans" cxnId="{9D9023FA-9D44-4D53-A703-91D1BD11A92E}">
      <dgm:prSet/>
      <dgm:spPr/>
      <dgm:t>
        <a:bodyPr/>
        <a:lstStyle/>
        <a:p>
          <a:endParaRPr lang="ru-RU"/>
        </a:p>
      </dgm:t>
    </dgm:pt>
    <dgm:pt modelId="{A51A0404-DA80-40AD-B31F-9D4E13A88D80}" type="sibTrans" cxnId="{9D9023FA-9D44-4D53-A703-91D1BD11A92E}">
      <dgm:prSet/>
      <dgm:spPr/>
      <dgm:t>
        <a:bodyPr/>
        <a:lstStyle/>
        <a:p>
          <a:endParaRPr lang="ru-RU"/>
        </a:p>
      </dgm:t>
    </dgm:pt>
    <dgm:pt modelId="{4F93843A-963F-4628-B760-878C85096071}">
      <dgm:prSet/>
      <dgm:spPr/>
      <dgm:t>
        <a:bodyPr/>
        <a:lstStyle/>
        <a:p>
          <a:r>
            <a:rPr lang="ms-MY" b="1">
              <a:solidFill>
                <a:schemeClr val="tx1"/>
              </a:solidFill>
              <a:latin typeface="Times New Roman" panose="02020603050405020304" pitchFamily="18" charset="0"/>
              <a:cs typeface="Times New Roman" panose="02020603050405020304" pitchFamily="18" charset="0"/>
            </a:rPr>
            <a:t>Geoinformatsion kartografiyalash</a:t>
          </a:r>
          <a:r>
            <a:rPr lang="ms-MY">
              <a:solidFill>
                <a:schemeClr val="tx1"/>
              </a:solidFill>
              <a:latin typeface="Times New Roman" panose="02020603050405020304" pitchFamily="18" charset="0"/>
              <a:cs typeface="Times New Roman" panose="02020603050405020304" pitchFamily="18" charset="0"/>
            </a:rPr>
            <a:t> – bu geoinformatika va karto-grafiyaning uzviy bogʻliqligi natijasidir. Geoinformatsion kartografiyalash avtomatlashgan kartografiya, masofadan zondlashni oʻz ichiga olgan aerokosmik usullar, deshifrlash, raqamli fotogrammetriya va geoinformatikaning uzviy bogʻliqligida shakllanadi.</a:t>
          </a:r>
          <a:endParaRPr lang="ru-RU">
            <a:solidFill>
              <a:schemeClr val="tx1"/>
            </a:solidFill>
            <a:latin typeface="Times New Roman" panose="02020603050405020304" pitchFamily="18" charset="0"/>
            <a:cs typeface="Times New Roman" panose="02020603050405020304" pitchFamily="18" charset="0"/>
          </a:endParaRPr>
        </a:p>
      </dgm:t>
    </dgm:pt>
    <dgm:pt modelId="{DB82B903-7B1A-4881-A79E-F593BD409017}" type="parTrans" cxnId="{B13C4320-8104-4E57-B487-7C98CB250C54}">
      <dgm:prSet/>
      <dgm:spPr/>
      <dgm:t>
        <a:bodyPr/>
        <a:lstStyle/>
        <a:p>
          <a:endParaRPr lang="ru-RU"/>
        </a:p>
      </dgm:t>
    </dgm:pt>
    <dgm:pt modelId="{C9371130-18A1-45B3-A64D-CE420FF8F634}" type="sibTrans" cxnId="{B13C4320-8104-4E57-B487-7C98CB250C54}">
      <dgm:prSet/>
      <dgm:spPr/>
      <dgm:t>
        <a:bodyPr/>
        <a:lstStyle/>
        <a:p>
          <a:endParaRPr lang="ru-RU"/>
        </a:p>
      </dgm:t>
    </dgm:pt>
    <dgm:pt modelId="{9D8878EE-EEBC-4DF9-8880-B635D14788C9}">
      <dgm:prSet/>
      <dgm:spPr/>
      <dgm:t>
        <a:bodyPr/>
        <a:lstStyle/>
        <a:p>
          <a:r>
            <a:rPr lang="ms-MY">
              <a:solidFill>
                <a:schemeClr val="tx1"/>
              </a:solidFill>
              <a:latin typeface="Times New Roman" panose="02020603050405020304" pitchFamily="18" charset="0"/>
              <a:cs typeface="Times New Roman" panose="02020603050405020304" pitchFamily="18" charset="0"/>
            </a:rPr>
            <a:t>Geoinformatsion kartografiyalash kartografiyaning asosiy yoʻnalishlaridan biridir. U GIS hamda geografik ma’lumotlar bazasiga asoslangan tabiiy va ijtimoiy-iqtisodiy ахborotlarni avtomatlashgan kartografik modellashtirishni tashkil etadi. </a:t>
          </a:r>
          <a:endParaRPr lang="ru-RU">
            <a:solidFill>
              <a:schemeClr val="tx1"/>
            </a:solidFill>
            <a:latin typeface="Times New Roman" panose="02020603050405020304" pitchFamily="18" charset="0"/>
            <a:cs typeface="Times New Roman" panose="02020603050405020304" pitchFamily="18" charset="0"/>
          </a:endParaRPr>
        </a:p>
      </dgm:t>
    </dgm:pt>
    <dgm:pt modelId="{C3E39B6A-5298-43CC-BCF9-2DCFD398BEE4}" type="parTrans" cxnId="{59E59D93-DB0B-4AD0-9D97-A05A03F1F171}">
      <dgm:prSet/>
      <dgm:spPr/>
      <dgm:t>
        <a:bodyPr/>
        <a:lstStyle/>
        <a:p>
          <a:endParaRPr lang="ru-RU"/>
        </a:p>
      </dgm:t>
    </dgm:pt>
    <dgm:pt modelId="{4C7AD873-4D89-44F2-8E71-812D2C3FC1B7}" type="sibTrans" cxnId="{59E59D93-DB0B-4AD0-9D97-A05A03F1F171}">
      <dgm:prSet/>
      <dgm:spPr/>
      <dgm:t>
        <a:bodyPr/>
        <a:lstStyle/>
        <a:p>
          <a:endParaRPr lang="ru-RU"/>
        </a:p>
      </dgm:t>
    </dgm:pt>
    <dgm:pt modelId="{BBF464A0-3E13-4423-902D-81CAF50F2238}" type="pres">
      <dgm:prSet presAssocID="{D7976F86-D90A-4093-9CF1-12149907A028}" presName="Name0" presStyleCnt="0">
        <dgm:presLayoutVars>
          <dgm:dir/>
          <dgm:animLvl val="lvl"/>
          <dgm:resizeHandles val="exact"/>
        </dgm:presLayoutVars>
      </dgm:prSet>
      <dgm:spPr/>
    </dgm:pt>
    <dgm:pt modelId="{D3E8BD47-79B8-40C8-8148-6C75AC8910FE}" type="pres">
      <dgm:prSet presAssocID="{421D255A-B3B8-4C01-9689-3068B42A4998}" presName="linNode" presStyleCnt="0"/>
      <dgm:spPr/>
    </dgm:pt>
    <dgm:pt modelId="{77AE8960-095D-4FC6-A868-8298A1D4272C}" type="pres">
      <dgm:prSet presAssocID="{421D255A-B3B8-4C01-9689-3068B42A4998}" presName="parentText" presStyleLbl="node1" presStyleIdx="0" presStyleCnt="5" custScaleX="217261">
        <dgm:presLayoutVars>
          <dgm:chMax val="1"/>
          <dgm:bulletEnabled val="1"/>
        </dgm:presLayoutVars>
      </dgm:prSet>
      <dgm:spPr/>
    </dgm:pt>
    <dgm:pt modelId="{060FA7AF-42FF-47D8-B468-0DEA8EA6CD42}" type="pres">
      <dgm:prSet presAssocID="{DC327A76-933A-40F0-B5FD-0ABD16F3BAEB}" presName="sp" presStyleCnt="0"/>
      <dgm:spPr/>
    </dgm:pt>
    <dgm:pt modelId="{A08A60F0-07D0-4AE5-A509-002FDFBD58B0}" type="pres">
      <dgm:prSet presAssocID="{768F4443-457E-4E70-B4FC-38ECBF09530B}" presName="linNode" presStyleCnt="0"/>
      <dgm:spPr/>
    </dgm:pt>
    <dgm:pt modelId="{08068895-8B89-4893-AE58-9711EE1544A9}" type="pres">
      <dgm:prSet presAssocID="{768F4443-457E-4E70-B4FC-38ECBF09530B}" presName="parentText" presStyleLbl="node1" presStyleIdx="1" presStyleCnt="5" custScaleX="217261">
        <dgm:presLayoutVars>
          <dgm:chMax val="1"/>
          <dgm:bulletEnabled val="1"/>
        </dgm:presLayoutVars>
      </dgm:prSet>
      <dgm:spPr/>
    </dgm:pt>
    <dgm:pt modelId="{7A23E613-C60F-45D9-A5BA-DE5CE4631808}" type="pres">
      <dgm:prSet presAssocID="{5824037E-355A-442A-93B1-E65ABC119ECB}" presName="sp" presStyleCnt="0"/>
      <dgm:spPr/>
    </dgm:pt>
    <dgm:pt modelId="{81566DCA-D9AD-4FE1-A80F-C99D7D3AEBF6}" type="pres">
      <dgm:prSet presAssocID="{E9094CE3-CC82-4B6A-ACEA-7FB647EDDE86}" presName="linNode" presStyleCnt="0"/>
      <dgm:spPr/>
    </dgm:pt>
    <dgm:pt modelId="{5111641F-5488-41D4-A691-0ED29C64E273}" type="pres">
      <dgm:prSet presAssocID="{E9094CE3-CC82-4B6A-ACEA-7FB647EDDE86}" presName="parentText" presStyleLbl="node1" presStyleIdx="2" presStyleCnt="5" custScaleX="216154">
        <dgm:presLayoutVars>
          <dgm:chMax val="1"/>
          <dgm:bulletEnabled val="1"/>
        </dgm:presLayoutVars>
      </dgm:prSet>
      <dgm:spPr/>
    </dgm:pt>
    <dgm:pt modelId="{C56EBC6A-F514-4804-9E12-6B6A084360B3}" type="pres">
      <dgm:prSet presAssocID="{A51A0404-DA80-40AD-B31F-9D4E13A88D80}" presName="sp" presStyleCnt="0"/>
      <dgm:spPr/>
    </dgm:pt>
    <dgm:pt modelId="{DAA51DBF-C8A7-4D63-B3A0-BF12F4F4F06D}" type="pres">
      <dgm:prSet presAssocID="{4F93843A-963F-4628-B760-878C85096071}" presName="linNode" presStyleCnt="0"/>
      <dgm:spPr/>
    </dgm:pt>
    <dgm:pt modelId="{1DCB2819-F8CB-49B4-AB38-BC320F5CA72D}" type="pres">
      <dgm:prSet presAssocID="{4F93843A-963F-4628-B760-878C85096071}" presName="parentText" presStyleLbl="node1" presStyleIdx="3" presStyleCnt="5" custScaleX="215633">
        <dgm:presLayoutVars>
          <dgm:chMax val="1"/>
          <dgm:bulletEnabled val="1"/>
        </dgm:presLayoutVars>
      </dgm:prSet>
      <dgm:spPr/>
    </dgm:pt>
    <dgm:pt modelId="{8AF7EE29-BB05-4054-ABA1-5CFB7A64FD64}" type="pres">
      <dgm:prSet presAssocID="{C9371130-18A1-45B3-A64D-CE420FF8F634}" presName="sp" presStyleCnt="0"/>
      <dgm:spPr/>
    </dgm:pt>
    <dgm:pt modelId="{7D5B0E03-75BE-42C4-8BE3-088A20B6460A}" type="pres">
      <dgm:prSet presAssocID="{9D8878EE-EEBC-4DF9-8880-B635D14788C9}" presName="linNode" presStyleCnt="0"/>
      <dgm:spPr/>
    </dgm:pt>
    <dgm:pt modelId="{6AD9D828-AFE0-4CAA-AF05-385C751D8D82}" type="pres">
      <dgm:prSet presAssocID="{9D8878EE-EEBC-4DF9-8880-B635D14788C9}" presName="parentText" presStyleLbl="node1" presStyleIdx="4" presStyleCnt="5" custScaleX="213421">
        <dgm:presLayoutVars>
          <dgm:chMax val="1"/>
          <dgm:bulletEnabled val="1"/>
        </dgm:presLayoutVars>
      </dgm:prSet>
      <dgm:spPr/>
    </dgm:pt>
  </dgm:ptLst>
  <dgm:cxnLst>
    <dgm:cxn modelId="{A132BB14-4EE3-48BA-A82D-6B6237D5ADF3}" srcId="{D7976F86-D90A-4093-9CF1-12149907A028}" destId="{768F4443-457E-4E70-B4FC-38ECBF09530B}" srcOrd="1" destOrd="0" parTransId="{D42E020E-9F02-43E5-A558-F6A5F7BC19EB}" sibTransId="{5824037E-355A-442A-93B1-E65ABC119ECB}"/>
    <dgm:cxn modelId="{698CB61F-C999-4893-A6FB-A31FAE3C8F54}" type="presOf" srcId="{4F93843A-963F-4628-B760-878C85096071}" destId="{1DCB2819-F8CB-49B4-AB38-BC320F5CA72D}" srcOrd="0" destOrd="0" presId="urn:microsoft.com/office/officeart/2005/8/layout/vList5"/>
    <dgm:cxn modelId="{B13C4320-8104-4E57-B487-7C98CB250C54}" srcId="{D7976F86-D90A-4093-9CF1-12149907A028}" destId="{4F93843A-963F-4628-B760-878C85096071}" srcOrd="3" destOrd="0" parTransId="{DB82B903-7B1A-4881-A79E-F593BD409017}" sibTransId="{C9371130-18A1-45B3-A64D-CE420FF8F634}"/>
    <dgm:cxn modelId="{7E7DE643-2A1B-4954-9F6A-1FE30B3CAC22}" srcId="{D7976F86-D90A-4093-9CF1-12149907A028}" destId="{421D255A-B3B8-4C01-9689-3068B42A4998}" srcOrd="0" destOrd="0" parTransId="{0351DA0E-F186-4697-8D14-481F7E3CD1B1}" sibTransId="{DC327A76-933A-40F0-B5FD-0ABD16F3BAEB}"/>
    <dgm:cxn modelId="{4A3E2567-9198-42C0-A2B6-7CE81F8F64E7}" type="presOf" srcId="{E9094CE3-CC82-4B6A-ACEA-7FB647EDDE86}" destId="{5111641F-5488-41D4-A691-0ED29C64E273}" srcOrd="0" destOrd="0" presId="urn:microsoft.com/office/officeart/2005/8/layout/vList5"/>
    <dgm:cxn modelId="{687EE86C-D662-44E9-9444-F70604ACAEE2}" type="presOf" srcId="{768F4443-457E-4E70-B4FC-38ECBF09530B}" destId="{08068895-8B89-4893-AE58-9711EE1544A9}" srcOrd="0" destOrd="0" presId="urn:microsoft.com/office/officeart/2005/8/layout/vList5"/>
    <dgm:cxn modelId="{A0C1CA90-8983-4A6E-80BC-1CD358997E7B}" type="presOf" srcId="{D7976F86-D90A-4093-9CF1-12149907A028}" destId="{BBF464A0-3E13-4423-902D-81CAF50F2238}" srcOrd="0" destOrd="0" presId="urn:microsoft.com/office/officeart/2005/8/layout/vList5"/>
    <dgm:cxn modelId="{59E59D93-DB0B-4AD0-9D97-A05A03F1F171}" srcId="{D7976F86-D90A-4093-9CF1-12149907A028}" destId="{9D8878EE-EEBC-4DF9-8880-B635D14788C9}" srcOrd="4" destOrd="0" parTransId="{C3E39B6A-5298-43CC-BCF9-2DCFD398BEE4}" sibTransId="{4C7AD873-4D89-44F2-8E71-812D2C3FC1B7}"/>
    <dgm:cxn modelId="{59E092B9-D2E7-4CC2-B0B0-2EA61C06BEDA}" type="presOf" srcId="{9D8878EE-EEBC-4DF9-8880-B635D14788C9}" destId="{6AD9D828-AFE0-4CAA-AF05-385C751D8D82}" srcOrd="0" destOrd="0" presId="urn:microsoft.com/office/officeart/2005/8/layout/vList5"/>
    <dgm:cxn modelId="{FD751ACD-1BAA-4B8D-88FA-2F723180BEB4}" type="presOf" srcId="{421D255A-B3B8-4C01-9689-3068B42A4998}" destId="{77AE8960-095D-4FC6-A868-8298A1D4272C}" srcOrd="0" destOrd="0" presId="urn:microsoft.com/office/officeart/2005/8/layout/vList5"/>
    <dgm:cxn modelId="{9D9023FA-9D44-4D53-A703-91D1BD11A92E}" srcId="{D7976F86-D90A-4093-9CF1-12149907A028}" destId="{E9094CE3-CC82-4B6A-ACEA-7FB647EDDE86}" srcOrd="2" destOrd="0" parTransId="{D767E42F-5122-4BB3-AA27-B1B92BCF392A}" sibTransId="{A51A0404-DA80-40AD-B31F-9D4E13A88D80}"/>
    <dgm:cxn modelId="{56D59063-AE0E-44A7-8E4E-2BECE25DB33B}" type="presParOf" srcId="{BBF464A0-3E13-4423-902D-81CAF50F2238}" destId="{D3E8BD47-79B8-40C8-8148-6C75AC8910FE}" srcOrd="0" destOrd="0" presId="urn:microsoft.com/office/officeart/2005/8/layout/vList5"/>
    <dgm:cxn modelId="{5826F2C5-1203-4A89-B4CE-726D8636575A}" type="presParOf" srcId="{D3E8BD47-79B8-40C8-8148-6C75AC8910FE}" destId="{77AE8960-095D-4FC6-A868-8298A1D4272C}" srcOrd="0" destOrd="0" presId="urn:microsoft.com/office/officeart/2005/8/layout/vList5"/>
    <dgm:cxn modelId="{F33D7A5E-0AD5-46F9-9520-29741E4F8121}" type="presParOf" srcId="{BBF464A0-3E13-4423-902D-81CAF50F2238}" destId="{060FA7AF-42FF-47D8-B468-0DEA8EA6CD42}" srcOrd="1" destOrd="0" presId="urn:microsoft.com/office/officeart/2005/8/layout/vList5"/>
    <dgm:cxn modelId="{F23D64E5-0401-4D31-AADA-4E023416ACAD}" type="presParOf" srcId="{BBF464A0-3E13-4423-902D-81CAF50F2238}" destId="{A08A60F0-07D0-4AE5-A509-002FDFBD58B0}" srcOrd="2" destOrd="0" presId="urn:microsoft.com/office/officeart/2005/8/layout/vList5"/>
    <dgm:cxn modelId="{82B26EB1-DEDE-46D4-AAD9-EEB9883A11A3}" type="presParOf" srcId="{A08A60F0-07D0-4AE5-A509-002FDFBD58B0}" destId="{08068895-8B89-4893-AE58-9711EE1544A9}" srcOrd="0" destOrd="0" presId="urn:microsoft.com/office/officeart/2005/8/layout/vList5"/>
    <dgm:cxn modelId="{C30B5430-E934-434A-B0D6-D63A0F399786}" type="presParOf" srcId="{BBF464A0-3E13-4423-902D-81CAF50F2238}" destId="{7A23E613-C60F-45D9-A5BA-DE5CE4631808}" srcOrd="3" destOrd="0" presId="urn:microsoft.com/office/officeart/2005/8/layout/vList5"/>
    <dgm:cxn modelId="{1AADC474-1330-4005-8B10-7FDEB9EEA521}" type="presParOf" srcId="{BBF464A0-3E13-4423-902D-81CAF50F2238}" destId="{81566DCA-D9AD-4FE1-A80F-C99D7D3AEBF6}" srcOrd="4" destOrd="0" presId="urn:microsoft.com/office/officeart/2005/8/layout/vList5"/>
    <dgm:cxn modelId="{F23034A3-DC32-405B-BECA-14FD7A633368}" type="presParOf" srcId="{81566DCA-D9AD-4FE1-A80F-C99D7D3AEBF6}" destId="{5111641F-5488-41D4-A691-0ED29C64E273}" srcOrd="0" destOrd="0" presId="urn:microsoft.com/office/officeart/2005/8/layout/vList5"/>
    <dgm:cxn modelId="{4CF72F68-3B14-4CC5-802E-883592B50210}" type="presParOf" srcId="{BBF464A0-3E13-4423-902D-81CAF50F2238}" destId="{C56EBC6A-F514-4804-9E12-6B6A084360B3}" srcOrd="5" destOrd="0" presId="urn:microsoft.com/office/officeart/2005/8/layout/vList5"/>
    <dgm:cxn modelId="{41600DB9-D33E-4D24-B13B-0CA3CB4515CC}" type="presParOf" srcId="{BBF464A0-3E13-4423-902D-81CAF50F2238}" destId="{DAA51DBF-C8A7-4D63-B3A0-BF12F4F4F06D}" srcOrd="6" destOrd="0" presId="urn:microsoft.com/office/officeart/2005/8/layout/vList5"/>
    <dgm:cxn modelId="{2979E032-9325-43C0-ABA2-84130DD13A3F}" type="presParOf" srcId="{DAA51DBF-C8A7-4D63-B3A0-BF12F4F4F06D}" destId="{1DCB2819-F8CB-49B4-AB38-BC320F5CA72D}" srcOrd="0" destOrd="0" presId="urn:microsoft.com/office/officeart/2005/8/layout/vList5"/>
    <dgm:cxn modelId="{D9EF1762-3803-45A0-831D-ADC761E6C8F8}" type="presParOf" srcId="{BBF464A0-3E13-4423-902D-81CAF50F2238}" destId="{8AF7EE29-BB05-4054-ABA1-5CFB7A64FD64}" srcOrd="7" destOrd="0" presId="urn:microsoft.com/office/officeart/2005/8/layout/vList5"/>
    <dgm:cxn modelId="{1EFBEA18-0B7B-46FE-8A33-722FE6078069}" type="presParOf" srcId="{BBF464A0-3E13-4423-902D-81CAF50F2238}" destId="{7D5B0E03-75BE-42C4-8BE3-088A20B6460A}" srcOrd="8" destOrd="0" presId="urn:microsoft.com/office/officeart/2005/8/layout/vList5"/>
    <dgm:cxn modelId="{856868A0-6E08-4FC4-803D-73332069CB6C}" type="presParOf" srcId="{7D5B0E03-75BE-42C4-8BE3-088A20B6460A}" destId="{6AD9D828-AFE0-4CAA-AF05-385C751D8D8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ECEA32-A7BD-431B-8C9E-1808110FFB38}"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ru-RU"/>
        </a:p>
      </dgm:t>
    </dgm:pt>
    <dgm:pt modelId="{BC6C89FE-EA7E-471D-B35B-721AB406067C}">
      <dgm:prSet/>
      <dgm:spPr/>
      <dgm:t>
        <a:bodyPr/>
        <a:lstStyle/>
        <a:p>
          <a:r>
            <a:rPr lang="ms-MY">
              <a:solidFill>
                <a:schemeClr val="tx1"/>
              </a:solidFill>
              <a:latin typeface="Times New Roman" panose="02020603050405020304" pitchFamily="18" charset="0"/>
              <a:cs typeface="Times New Roman" panose="02020603050405020304" pitchFamily="18" charset="0"/>
            </a:rPr>
            <a:t>Skaner (scanner) –qogʻozdagi tasvirni kоmpyuter хotirasiga avtomatik tarzda kiritish uchun uni rastr formatga oʻtkazuvchi qurilma hisoblanadi (1.3-rasm). Odatda, bunday tasvirlarning aniqligi yuqori (300 – 600 dpi) boʻladi. </a:t>
          </a:r>
          <a:endParaRPr lang="ru-RU">
            <a:solidFill>
              <a:schemeClr val="tx1"/>
            </a:solidFill>
            <a:latin typeface="Times New Roman" panose="02020603050405020304" pitchFamily="18" charset="0"/>
            <a:cs typeface="Times New Roman" panose="02020603050405020304" pitchFamily="18" charset="0"/>
          </a:endParaRPr>
        </a:p>
      </dgm:t>
    </dgm:pt>
    <dgm:pt modelId="{D936C1F3-680E-4CF8-94F7-CBA54615C0F3}" type="parTrans" cxnId="{DCF68626-0BC5-439F-AF60-6E06D61B6CB4}">
      <dgm:prSet/>
      <dgm:spPr/>
      <dgm:t>
        <a:bodyPr/>
        <a:lstStyle/>
        <a:p>
          <a:endParaRPr lang="ru-RU"/>
        </a:p>
      </dgm:t>
    </dgm:pt>
    <dgm:pt modelId="{5C180438-78B7-4F79-89D8-7B2EFD552066}" type="sibTrans" cxnId="{DCF68626-0BC5-439F-AF60-6E06D61B6CB4}">
      <dgm:prSet/>
      <dgm:spPr/>
      <dgm:t>
        <a:bodyPr/>
        <a:lstStyle/>
        <a:p>
          <a:endParaRPr lang="ru-RU"/>
        </a:p>
      </dgm:t>
    </dgm:pt>
    <dgm:pt modelId="{C2F0158F-EBFF-425C-9BDB-C44122D4161C}">
      <dgm:prSet/>
      <dgm:spPr/>
      <dgm:t>
        <a:bodyPr/>
        <a:lstStyle/>
        <a:p>
          <a:r>
            <a:rPr lang="ms-MY">
              <a:solidFill>
                <a:schemeClr val="tx1"/>
              </a:solidFill>
              <a:latin typeface="Times New Roman" panose="02020603050405020304" pitchFamily="18" charset="0"/>
              <a:cs typeface="Times New Roman" panose="02020603050405020304" pitchFamily="18" charset="0"/>
            </a:rPr>
            <a:t>Skanerlar planshetli (flatbed scanner), barabanli (drum scanner), gʻildirakli (sheetfeed scanner) va qoʻl yordamida boshqariluvchi (handheld scanner) kabi turlarga boʻlinadi. Oхirgi turdagi skanerlarning skanerlash formati chegaralangan. </a:t>
          </a:r>
          <a:endParaRPr lang="ru-RU">
            <a:solidFill>
              <a:schemeClr val="tx1"/>
            </a:solidFill>
            <a:latin typeface="Times New Roman" panose="02020603050405020304" pitchFamily="18" charset="0"/>
            <a:cs typeface="Times New Roman" panose="02020603050405020304" pitchFamily="18" charset="0"/>
          </a:endParaRPr>
        </a:p>
      </dgm:t>
    </dgm:pt>
    <dgm:pt modelId="{059A94E9-A421-43AD-A3DD-FE5030B7F2C5}" type="parTrans" cxnId="{DC19F85B-4637-4D81-B8B8-5D690D045B38}">
      <dgm:prSet/>
      <dgm:spPr/>
      <dgm:t>
        <a:bodyPr/>
        <a:lstStyle/>
        <a:p>
          <a:endParaRPr lang="ru-RU"/>
        </a:p>
      </dgm:t>
    </dgm:pt>
    <dgm:pt modelId="{8AA5F5A9-BB72-45EE-AE70-1B6BD3CEA34C}" type="sibTrans" cxnId="{DC19F85B-4637-4D81-B8B8-5D690D045B38}">
      <dgm:prSet/>
      <dgm:spPr/>
      <dgm:t>
        <a:bodyPr/>
        <a:lstStyle/>
        <a:p>
          <a:endParaRPr lang="ru-RU"/>
        </a:p>
      </dgm:t>
    </dgm:pt>
    <dgm:pt modelId="{6DAA4388-A293-4783-839D-1C39F9DB538A}">
      <dgm:prSet/>
      <dgm:spPr/>
      <dgm:t>
        <a:bodyPr/>
        <a:lstStyle/>
        <a:p>
          <a:r>
            <a:rPr lang="ms-MY">
              <a:solidFill>
                <a:schemeClr val="tx1"/>
              </a:solidFill>
              <a:latin typeface="Times New Roman" panose="02020603050405020304" pitchFamily="18" charset="0"/>
              <a:cs typeface="Times New Roman" panose="02020603050405020304" pitchFamily="18" charset="0"/>
            </a:rPr>
            <a:t>Shu bilan bir qatorda skanerlar aerokosmik apparatlarga oʻrnatilib, Yerning ustki qismini tasvirga olishda ham qoʻllaniladi.</a:t>
          </a:r>
          <a:endParaRPr lang="ru-RU">
            <a:solidFill>
              <a:schemeClr val="tx1"/>
            </a:solidFill>
            <a:latin typeface="Times New Roman" panose="02020603050405020304" pitchFamily="18" charset="0"/>
            <a:cs typeface="Times New Roman" panose="02020603050405020304" pitchFamily="18" charset="0"/>
          </a:endParaRPr>
        </a:p>
      </dgm:t>
    </dgm:pt>
    <dgm:pt modelId="{83E7A6D5-1B12-4B72-BB1E-A42791597BA7}" type="parTrans" cxnId="{236B579B-BBEC-4E64-955B-616F8274D8CA}">
      <dgm:prSet/>
      <dgm:spPr/>
      <dgm:t>
        <a:bodyPr/>
        <a:lstStyle/>
        <a:p>
          <a:endParaRPr lang="ru-RU"/>
        </a:p>
      </dgm:t>
    </dgm:pt>
    <dgm:pt modelId="{4A3BEF44-EA53-4BBE-8F26-B13ED390A093}" type="sibTrans" cxnId="{236B579B-BBEC-4E64-955B-616F8274D8CA}">
      <dgm:prSet/>
      <dgm:spPr/>
      <dgm:t>
        <a:bodyPr/>
        <a:lstStyle/>
        <a:p>
          <a:endParaRPr lang="ru-RU"/>
        </a:p>
      </dgm:t>
    </dgm:pt>
    <dgm:pt modelId="{BB1A5FAF-AE46-4845-9257-FA9A18D1BAB0}" type="pres">
      <dgm:prSet presAssocID="{EEECEA32-A7BD-431B-8C9E-1808110FFB38}" presName="Name0" presStyleCnt="0">
        <dgm:presLayoutVars>
          <dgm:dir/>
          <dgm:animLvl val="lvl"/>
          <dgm:resizeHandles val="exact"/>
        </dgm:presLayoutVars>
      </dgm:prSet>
      <dgm:spPr/>
    </dgm:pt>
    <dgm:pt modelId="{890C250C-470B-4231-A457-5F2A9806EF4C}" type="pres">
      <dgm:prSet presAssocID="{BC6C89FE-EA7E-471D-B35B-721AB406067C}" presName="linNode" presStyleCnt="0"/>
      <dgm:spPr/>
    </dgm:pt>
    <dgm:pt modelId="{DF7CEA19-FBB1-4C9F-B7D9-FC37E3F6AEE8}" type="pres">
      <dgm:prSet presAssocID="{BC6C89FE-EA7E-471D-B35B-721AB406067C}" presName="parentText" presStyleLbl="node1" presStyleIdx="0" presStyleCnt="3" custScaleX="189568">
        <dgm:presLayoutVars>
          <dgm:chMax val="1"/>
          <dgm:bulletEnabled val="1"/>
        </dgm:presLayoutVars>
      </dgm:prSet>
      <dgm:spPr/>
    </dgm:pt>
    <dgm:pt modelId="{B9579F55-8CA9-4AA9-89A7-1E56B134746B}" type="pres">
      <dgm:prSet presAssocID="{5C180438-78B7-4F79-89D8-7B2EFD552066}" presName="sp" presStyleCnt="0"/>
      <dgm:spPr/>
    </dgm:pt>
    <dgm:pt modelId="{0DD514C1-7D17-432D-BD4B-D3600B4DDE3A}" type="pres">
      <dgm:prSet presAssocID="{C2F0158F-EBFF-425C-9BDB-C44122D4161C}" presName="linNode" presStyleCnt="0"/>
      <dgm:spPr/>
    </dgm:pt>
    <dgm:pt modelId="{CD6DF4EE-EE97-46A4-B271-CA9B56C7D965}" type="pres">
      <dgm:prSet presAssocID="{C2F0158F-EBFF-425C-9BDB-C44122D4161C}" presName="parentText" presStyleLbl="node1" presStyleIdx="1" presStyleCnt="3" custScaleX="188158">
        <dgm:presLayoutVars>
          <dgm:chMax val="1"/>
          <dgm:bulletEnabled val="1"/>
        </dgm:presLayoutVars>
      </dgm:prSet>
      <dgm:spPr/>
    </dgm:pt>
    <dgm:pt modelId="{9335CC23-75F8-4B3B-928C-E537453D3BEE}" type="pres">
      <dgm:prSet presAssocID="{8AA5F5A9-BB72-45EE-AE70-1B6BD3CEA34C}" presName="sp" presStyleCnt="0"/>
      <dgm:spPr/>
    </dgm:pt>
    <dgm:pt modelId="{1B07BE4B-E27D-4B19-9189-C5A53F4757BF}" type="pres">
      <dgm:prSet presAssocID="{6DAA4388-A293-4783-839D-1C39F9DB538A}" presName="linNode" presStyleCnt="0"/>
      <dgm:spPr/>
    </dgm:pt>
    <dgm:pt modelId="{BA8F55B2-4A1E-4535-B072-BEC63425D0F9}" type="pres">
      <dgm:prSet presAssocID="{6DAA4388-A293-4783-839D-1C39F9DB538A}" presName="parentText" presStyleLbl="node1" presStyleIdx="2" presStyleCnt="3" custScaleX="183924">
        <dgm:presLayoutVars>
          <dgm:chMax val="1"/>
          <dgm:bulletEnabled val="1"/>
        </dgm:presLayoutVars>
      </dgm:prSet>
      <dgm:spPr/>
    </dgm:pt>
  </dgm:ptLst>
  <dgm:cxnLst>
    <dgm:cxn modelId="{CA08EF22-CBE0-4114-827B-DC4B83D05076}" type="presOf" srcId="{6DAA4388-A293-4783-839D-1C39F9DB538A}" destId="{BA8F55B2-4A1E-4535-B072-BEC63425D0F9}" srcOrd="0" destOrd="0" presId="urn:microsoft.com/office/officeart/2005/8/layout/vList5"/>
    <dgm:cxn modelId="{DCF68626-0BC5-439F-AF60-6E06D61B6CB4}" srcId="{EEECEA32-A7BD-431B-8C9E-1808110FFB38}" destId="{BC6C89FE-EA7E-471D-B35B-721AB406067C}" srcOrd="0" destOrd="0" parTransId="{D936C1F3-680E-4CF8-94F7-CBA54615C0F3}" sibTransId="{5C180438-78B7-4F79-89D8-7B2EFD552066}"/>
    <dgm:cxn modelId="{DC19F85B-4637-4D81-B8B8-5D690D045B38}" srcId="{EEECEA32-A7BD-431B-8C9E-1808110FFB38}" destId="{C2F0158F-EBFF-425C-9BDB-C44122D4161C}" srcOrd="1" destOrd="0" parTransId="{059A94E9-A421-43AD-A3DD-FE5030B7F2C5}" sibTransId="{8AA5F5A9-BB72-45EE-AE70-1B6BD3CEA34C}"/>
    <dgm:cxn modelId="{BEB06095-6122-40FF-A4A9-4DDE59734AD0}" type="presOf" srcId="{BC6C89FE-EA7E-471D-B35B-721AB406067C}" destId="{DF7CEA19-FBB1-4C9F-B7D9-FC37E3F6AEE8}" srcOrd="0" destOrd="0" presId="urn:microsoft.com/office/officeart/2005/8/layout/vList5"/>
    <dgm:cxn modelId="{236B579B-BBEC-4E64-955B-616F8274D8CA}" srcId="{EEECEA32-A7BD-431B-8C9E-1808110FFB38}" destId="{6DAA4388-A293-4783-839D-1C39F9DB538A}" srcOrd="2" destOrd="0" parTransId="{83E7A6D5-1B12-4B72-BB1E-A42791597BA7}" sibTransId="{4A3BEF44-EA53-4BBE-8F26-B13ED390A093}"/>
    <dgm:cxn modelId="{4BAE1DBC-0283-49BF-8B03-1720A6174D63}" type="presOf" srcId="{EEECEA32-A7BD-431B-8C9E-1808110FFB38}" destId="{BB1A5FAF-AE46-4845-9257-FA9A18D1BAB0}" srcOrd="0" destOrd="0" presId="urn:microsoft.com/office/officeart/2005/8/layout/vList5"/>
    <dgm:cxn modelId="{B0F36EF3-748C-4454-8787-E4799FF24BE0}" type="presOf" srcId="{C2F0158F-EBFF-425C-9BDB-C44122D4161C}" destId="{CD6DF4EE-EE97-46A4-B271-CA9B56C7D965}" srcOrd="0" destOrd="0" presId="urn:microsoft.com/office/officeart/2005/8/layout/vList5"/>
    <dgm:cxn modelId="{D9E18582-00A2-4AB2-A584-03C981A817F7}" type="presParOf" srcId="{BB1A5FAF-AE46-4845-9257-FA9A18D1BAB0}" destId="{890C250C-470B-4231-A457-5F2A9806EF4C}" srcOrd="0" destOrd="0" presId="urn:microsoft.com/office/officeart/2005/8/layout/vList5"/>
    <dgm:cxn modelId="{DBB88697-11CB-4566-8FDF-7F8A9499A748}" type="presParOf" srcId="{890C250C-470B-4231-A457-5F2A9806EF4C}" destId="{DF7CEA19-FBB1-4C9F-B7D9-FC37E3F6AEE8}" srcOrd="0" destOrd="0" presId="urn:microsoft.com/office/officeart/2005/8/layout/vList5"/>
    <dgm:cxn modelId="{D58889AF-14B8-4823-B6AB-B6BF2E97EF59}" type="presParOf" srcId="{BB1A5FAF-AE46-4845-9257-FA9A18D1BAB0}" destId="{B9579F55-8CA9-4AA9-89A7-1E56B134746B}" srcOrd="1" destOrd="0" presId="urn:microsoft.com/office/officeart/2005/8/layout/vList5"/>
    <dgm:cxn modelId="{4BE4AB58-6F7E-4F0D-93CD-099777570344}" type="presParOf" srcId="{BB1A5FAF-AE46-4845-9257-FA9A18D1BAB0}" destId="{0DD514C1-7D17-432D-BD4B-D3600B4DDE3A}" srcOrd="2" destOrd="0" presId="urn:microsoft.com/office/officeart/2005/8/layout/vList5"/>
    <dgm:cxn modelId="{030B0458-A8A1-4357-AF16-C581A9DF98E5}" type="presParOf" srcId="{0DD514C1-7D17-432D-BD4B-D3600B4DDE3A}" destId="{CD6DF4EE-EE97-46A4-B271-CA9B56C7D965}" srcOrd="0" destOrd="0" presId="urn:microsoft.com/office/officeart/2005/8/layout/vList5"/>
    <dgm:cxn modelId="{41988B31-9706-46EC-802C-6118C5984B84}" type="presParOf" srcId="{BB1A5FAF-AE46-4845-9257-FA9A18D1BAB0}" destId="{9335CC23-75F8-4B3B-928C-E537453D3BEE}" srcOrd="3" destOrd="0" presId="urn:microsoft.com/office/officeart/2005/8/layout/vList5"/>
    <dgm:cxn modelId="{AA15CE06-5BCE-4ED3-A8E9-81EA4A77DF49}" type="presParOf" srcId="{BB1A5FAF-AE46-4845-9257-FA9A18D1BAB0}" destId="{1B07BE4B-E27D-4B19-9189-C5A53F4757BF}" srcOrd="4" destOrd="0" presId="urn:microsoft.com/office/officeart/2005/8/layout/vList5"/>
    <dgm:cxn modelId="{DB8D6FAA-51EB-4029-8B11-20921C0E48F4}" type="presParOf" srcId="{1B07BE4B-E27D-4B19-9189-C5A53F4757BF}" destId="{BA8F55B2-4A1E-4535-B072-BEC63425D0F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57295-F25B-401B-960C-EA7D50F239C5}">
      <dsp:nvSpPr>
        <dsp:cNvPr id="0" name=""/>
        <dsp:cNvSpPr/>
      </dsp:nvSpPr>
      <dsp:spPr>
        <a:xfrm>
          <a:off x="6383" y="1369286"/>
          <a:ext cx="1878175" cy="2669449"/>
        </a:xfrm>
        <a:prstGeom prst="roundRect">
          <a:avLst>
            <a:gd name="adj" fmla="val 10000"/>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kern="1200" dirty="0">
              <a:solidFill>
                <a:schemeClr val="tx1"/>
              </a:solidFill>
              <a:latin typeface="Times New Roman" panose="02020603050405020304" pitchFamily="18" charset="0"/>
              <a:cs typeface="Times New Roman" panose="02020603050405020304" pitchFamily="18" charset="0"/>
            </a:rPr>
            <a:t>Ushbu oʻquv qoʻllanmada GISda qoʻllaniladigan ba’zi atamalar keltirib oʻtiladi va foydalanuvchiga tushunarli boʻlishi uchun quyida ularning ma’nolari va qisqartmalari toʻgʻrisida bir qator ma’lumotlar beramiz.</a:t>
          </a:r>
          <a:endParaRPr lang="ru-RU" sz="1200" kern="1200" dirty="0">
            <a:solidFill>
              <a:schemeClr val="tx1"/>
            </a:solidFill>
            <a:latin typeface="Times New Roman" panose="02020603050405020304" pitchFamily="18" charset="0"/>
            <a:cs typeface="Times New Roman" panose="02020603050405020304" pitchFamily="18" charset="0"/>
          </a:endParaRPr>
        </a:p>
      </dsp:txBody>
      <dsp:txXfrm>
        <a:off x="61393" y="1424296"/>
        <a:ext cx="1768155" cy="2559429"/>
      </dsp:txXfrm>
    </dsp:sp>
    <dsp:sp modelId="{8867C1F3-317B-4E49-9142-7C4063146489}">
      <dsp:nvSpPr>
        <dsp:cNvPr id="0" name=""/>
        <dsp:cNvSpPr/>
      </dsp:nvSpPr>
      <dsp:spPr>
        <a:xfrm>
          <a:off x="2072376" y="2471117"/>
          <a:ext cx="398173" cy="465787"/>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ru-RU" sz="2000" kern="1200"/>
        </a:p>
      </dsp:txBody>
      <dsp:txXfrm>
        <a:off x="2072376" y="2564274"/>
        <a:ext cx="278721" cy="279473"/>
      </dsp:txXfrm>
    </dsp:sp>
    <dsp:sp modelId="{75E80CC3-8E93-43C7-B6EB-E9450FA27024}">
      <dsp:nvSpPr>
        <dsp:cNvPr id="0" name=""/>
        <dsp:cNvSpPr/>
      </dsp:nvSpPr>
      <dsp:spPr>
        <a:xfrm>
          <a:off x="2635828" y="1320126"/>
          <a:ext cx="1878175" cy="2767769"/>
        </a:xfrm>
        <a:prstGeom prst="roundRect">
          <a:avLst>
            <a:gd name="adj" fmla="val 10000"/>
          </a:avLst>
        </a:prstGeom>
        <a:gradFill rotWithShape="0">
          <a:gsLst>
            <a:gs pos="0">
              <a:schemeClr val="accent4">
                <a:hueOff val="-2856591"/>
                <a:satOff val="5854"/>
                <a:lumOff val="2745"/>
                <a:alphaOff val="0"/>
              </a:schemeClr>
            </a:gs>
            <a:gs pos="90000">
              <a:schemeClr val="accent4">
                <a:hueOff val="-2856591"/>
                <a:satOff val="5854"/>
                <a:lumOff val="2745"/>
                <a:alphaOff val="0"/>
                <a:shade val="100000"/>
                <a:satMod val="105000"/>
              </a:schemeClr>
            </a:gs>
            <a:gs pos="100000">
              <a:schemeClr val="accent4">
                <a:hueOff val="-2856591"/>
                <a:satOff val="5854"/>
                <a:lumOff val="274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2856591"/>
              <a:satOff val="5854"/>
              <a:lumOff val="2745"/>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b="1" kern="1200" dirty="0">
              <a:solidFill>
                <a:schemeClr val="tx1"/>
              </a:solidFill>
              <a:latin typeface="Times New Roman" panose="02020603050405020304" pitchFamily="18" charset="0"/>
              <a:cs typeface="Times New Roman" panose="02020603050405020304" pitchFamily="18" charset="0"/>
            </a:rPr>
            <a:t>Karta</a:t>
          </a:r>
          <a:r>
            <a:rPr lang="ms-MY" sz="1200" kern="1200" dirty="0">
              <a:solidFill>
                <a:schemeClr val="tx1"/>
              </a:solidFill>
              <a:latin typeface="Times New Roman" panose="02020603050405020304" pitchFamily="18" charset="0"/>
              <a:cs typeface="Times New Roman" panose="02020603050405020304" pitchFamily="18" charset="0"/>
            </a:rPr>
            <a:t> (ingl. map, chart; grek. chartes – varaq ma’nosini bildiradi) yer yuzi va uning ayrim katta qismining sferik yuzasiga tushirilgan proyeksiyasining qogʻozdagi kichraytirilgan tasviridir. </a:t>
          </a:r>
          <a:endParaRPr lang="ru-RU" sz="1200" kern="1200" dirty="0">
            <a:solidFill>
              <a:schemeClr val="tx1"/>
            </a:solidFill>
            <a:latin typeface="Times New Roman" panose="02020603050405020304" pitchFamily="18" charset="0"/>
            <a:cs typeface="Times New Roman" panose="02020603050405020304" pitchFamily="18" charset="0"/>
          </a:endParaRPr>
        </a:p>
      </dsp:txBody>
      <dsp:txXfrm>
        <a:off x="2690838" y="1375136"/>
        <a:ext cx="1768155" cy="2657749"/>
      </dsp:txXfrm>
    </dsp:sp>
    <dsp:sp modelId="{288078B4-C36F-4B09-A06C-1C069ED46955}">
      <dsp:nvSpPr>
        <dsp:cNvPr id="0" name=""/>
        <dsp:cNvSpPr/>
      </dsp:nvSpPr>
      <dsp:spPr>
        <a:xfrm>
          <a:off x="4701821" y="2471117"/>
          <a:ext cx="398173" cy="465787"/>
        </a:xfrm>
        <a:prstGeom prst="rightArrow">
          <a:avLst>
            <a:gd name="adj1" fmla="val 60000"/>
            <a:gd name="adj2" fmla="val 50000"/>
          </a:avLst>
        </a:prstGeom>
        <a:gradFill rotWithShape="0">
          <a:gsLst>
            <a:gs pos="0">
              <a:schemeClr val="accent4">
                <a:hueOff val="-4284886"/>
                <a:satOff val="8781"/>
                <a:lumOff val="4117"/>
                <a:alphaOff val="0"/>
              </a:schemeClr>
            </a:gs>
            <a:gs pos="90000">
              <a:schemeClr val="accent4">
                <a:hueOff val="-4284886"/>
                <a:satOff val="8781"/>
                <a:lumOff val="4117"/>
                <a:alphaOff val="0"/>
                <a:shade val="100000"/>
                <a:satMod val="105000"/>
              </a:schemeClr>
            </a:gs>
            <a:gs pos="100000">
              <a:schemeClr val="accent4">
                <a:hueOff val="-4284886"/>
                <a:satOff val="8781"/>
                <a:lumOff val="4117"/>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4284886"/>
              <a:satOff val="8781"/>
              <a:lumOff val="4117"/>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ru-RU" sz="2000" kern="1200"/>
        </a:p>
      </dsp:txBody>
      <dsp:txXfrm>
        <a:off x="4701821" y="2564274"/>
        <a:ext cx="278721" cy="279473"/>
      </dsp:txXfrm>
    </dsp:sp>
    <dsp:sp modelId="{8314E00B-8620-495E-AB0C-CECBB58E9EC8}">
      <dsp:nvSpPr>
        <dsp:cNvPr id="0" name=""/>
        <dsp:cNvSpPr/>
      </dsp:nvSpPr>
      <dsp:spPr>
        <a:xfrm>
          <a:off x="5265274" y="1310286"/>
          <a:ext cx="1878175" cy="2787449"/>
        </a:xfrm>
        <a:prstGeom prst="roundRect">
          <a:avLst>
            <a:gd name="adj" fmla="val 10000"/>
          </a:avLst>
        </a:prstGeom>
        <a:gradFill rotWithShape="0">
          <a:gsLst>
            <a:gs pos="0">
              <a:schemeClr val="accent4">
                <a:hueOff val="-5713182"/>
                <a:satOff val="11709"/>
                <a:lumOff val="5490"/>
                <a:alphaOff val="0"/>
              </a:schemeClr>
            </a:gs>
            <a:gs pos="90000">
              <a:schemeClr val="accent4">
                <a:hueOff val="-5713182"/>
                <a:satOff val="11709"/>
                <a:lumOff val="5490"/>
                <a:alphaOff val="0"/>
                <a:shade val="100000"/>
                <a:satMod val="105000"/>
              </a:schemeClr>
            </a:gs>
            <a:gs pos="100000">
              <a:schemeClr val="accent4">
                <a:hueOff val="-5713182"/>
                <a:satOff val="11709"/>
                <a:lumOff val="549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5713182"/>
              <a:satOff val="11709"/>
              <a:lumOff val="549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b="1" kern="1200">
              <a:solidFill>
                <a:schemeClr val="tx1"/>
              </a:solidFill>
              <a:latin typeface="Times New Roman" panose="02020603050405020304" pitchFamily="18" charset="0"/>
              <a:cs typeface="Times New Roman" panose="02020603050405020304" pitchFamily="18" charset="0"/>
            </a:rPr>
            <a:t>Nomenklatura </a:t>
          </a:r>
          <a:r>
            <a:rPr lang="ms-MY" sz="1200" kern="1200">
              <a:solidFill>
                <a:schemeClr val="tx1"/>
              </a:solidFill>
              <a:latin typeface="Times New Roman" panose="02020603050405020304" pitchFamily="18" charset="0"/>
              <a:cs typeface="Times New Roman" panose="02020603050405020304" pitchFamily="18" charset="0"/>
            </a:rPr>
            <a:t>deb topografik kartalarni varaqlarga boʻlish hamda bu varaqlarni belgilash, ya’ni ularga nom berish tizimiga aytiladi.</a:t>
          </a:r>
          <a:endParaRPr lang="ru-RU" sz="1200" kern="1200">
            <a:solidFill>
              <a:schemeClr val="tx1"/>
            </a:solidFill>
            <a:latin typeface="Times New Roman" panose="02020603050405020304" pitchFamily="18" charset="0"/>
            <a:cs typeface="Times New Roman" panose="02020603050405020304" pitchFamily="18" charset="0"/>
          </a:endParaRPr>
        </a:p>
      </dsp:txBody>
      <dsp:txXfrm>
        <a:off x="5320284" y="1365296"/>
        <a:ext cx="1768155" cy="2677429"/>
      </dsp:txXfrm>
    </dsp:sp>
    <dsp:sp modelId="{CEAC0109-E230-41A8-A0BA-5EF12B79773B}">
      <dsp:nvSpPr>
        <dsp:cNvPr id="0" name=""/>
        <dsp:cNvSpPr/>
      </dsp:nvSpPr>
      <dsp:spPr>
        <a:xfrm>
          <a:off x="7331267" y="2471117"/>
          <a:ext cx="398173" cy="465787"/>
        </a:xfrm>
        <a:prstGeom prst="rightArrow">
          <a:avLst>
            <a:gd name="adj1" fmla="val 60000"/>
            <a:gd name="adj2" fmla="val 50000"/>
          </a:avLst>
        </a:prstGeom>
        <a:gradFill rotWithShape="0">
          <a:gsLst>
            <a:gs pos="0">
              <a:schemeClr val="accent4">
                <a:hueOff val="-8569773"/>
                <a:satOff val="17563"/>
                <a:lumOff val="8235"/>
                <a:alphaOff val="0"/>
              </a:schemeClr>
            </a:gs>
            <a:gs pos="90000">
              <a:schemeClr val="accent4">
                <a:hueOff val="-8569773"/>
                <a:satOff val="17563"/>
                <a:lumOff val="8235"/>
                <a:alphaOff val="0"/>
                <a:shade val="100000"/>
                <a:satMod val="105000"/>
              </a:schemeClr>
            </a:gs>
            <a:gs pos="100000">
              <a:schemeClr val="accent4">
                <a:hueOff val="-8569773"/>
                <a:satOff val="17563"/>
                <a:lumOff val="823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8569773"/>
              <a:satOff val="17563"/>
              <a:lumOff val="8235"/>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ru-RU" sz="2000" kern="1200"/>
        </a:p>
      </dsp:txBody>
      <dsp:txXfrm>
        <a:off x="7331267" y="2564274"/>
        <a:ext cx="278721" cy="279473"/>
      </dsp:txXfrm>
    </dsp:sp>
    <dsp:sp modelId="{A375639F-8C62-4112-9376-1DED19D8C170}">
      <dsp:nvSpPr>
        <dsp:cNvPr id="0" name=""/>
        <dsp:cNvSpPr/>
      </dsp:nvSpPr>
      <dsp:spPr>
        <a:xfrm>
          <a:off x="7894719" y="1339790"/>
          <a:ext cx="3423199" cy="2728441"/>
        </a:xfrm>
        <a:prstGeom prst="roundRect">
          <a:avLst>
            <a:gd name="adj" fmla="val 10000"/>
          </a:avLst>
        </a:prstGeom>
        <a:gradFill rotWithShape="0">
          <a:gsLst>
            <a:gs pos="0">
              <a:schemeClr val="accent4">
                <a:hueOff val="-8569773"/>
                <a:satOff val="17563"/>
                <a:lumOff val="8235"/>
                <a:alphaOff val="0"/>
              </a:schemeClr>
            </a:gs>
            <a:gs pos="90000">
              <a:schemeClr val="accent4">
                <a:hueOff val="-8569773"/>
                <a:satOff val="17563"/>
                <a:lumOff val="8235"/>
                <a:alphaOff val="0"/>
                <a:shade val="100000"/>
                <a:satMod val="105000"/>
              </a:schemeClr>
            </a:gs>
            <a:gs pos="100000">
              <a:schemeClr val="accent4">
                <a:hueOff val="-8569773"/>
                <a:satOff val="17563"/>
                <a:lumOff val="823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4">
              <a:hueOff val="-8569773"/>
              <a:satOff val="17563"/>
              <a:lumOff val="8235"/>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ms-MY" sz="1200" kern="1200" dirty="0">
              <a:solidFill>
                <a:schemeClr val="tx1"/>
              </a:solidFill>
              <a:latin typeface="Times New Roman" panose="02020603050405020304" pitchFamily="18" charset="0"/>
              <a:cs typeface="Times New Roman" panose="02020603050405020304" pitchFamily="18" charset="0"/>
            </a:rPr>
            <a:t>Raqamli karta (numerical, digital map) – kartalarni proyeksiyalashda, koordinata va balandlik sistemasini aniqlashda qabul qilingan kartografik generalizatsiyalash qonunlari asosida tashkil etilgan yuzaning raqamli modeli, boshqacha aytganda, raqamli kartografik ma’lumot. Raqamli karta kartografiyalash, karta aniqligi, generalizatsiya, shartli belgilar tizimining barcha me’yorlari va qoidalari asosida yaratiladi. </a:t>
          </a:r>
          <a:endParaRPr lang="ru-RU" sz="1200" kern="1200" dirty="0">
            <a:solidFill>
              <a:schemeClr val="tx1"/>
            </a:solidFill>
            <a:latin typeface="Times New Roman" panose="02020603050405020304" pitchFamily="18" charset="0"/>
            <a:cs typeface="Times New Roman" panose="02020603050405020304" pitchFamily="18" charset="0"/>
          </a:endParaRPr>
        </a:p>
      </dsp:txBody>
      <dsp:txXfrm>
        <a:off x="7974632" y="1419703"/>
        <a:ext cx="3263373" cy="2568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F35A4-AECE-444D-ADAF-62D065292C19}">
      <dsp:nvSpPr>
        <dsp:cNvPr id="0" name=""/>
        <dsp:cNvSpPr/>
      </dsp:nvSpPr>
      <dsp:spPr>
        <a:xfrm>
          <a:off x="206482" y="0"/>
          <a:ext cx="11080943" cy="6096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3BCD0-7F84-4880-9EF0-9021684D4847}">
      <dsp:nvSpPr>
        <dsp:cNvPr id="0" name=""/>
        <dsp:cNvSpPr/>
      </dsp:nvSpPr>
      <dsp:spPr>
        <a:xfrm>
          <a:off x="2481667" y="0"/>
          <a:ext cx="3289877" cy="3221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ms-MY" sz="1700" b="1" kern="1200" dirty="0">
              <a:solidFill>
                <a:schemeClr val="tx1"/>
              </a:solidFill>
              <a:latin typeface="Times New Roman" panose="02020603050405020304" pitchFamily="18" charset="0"/>
              <a:cs typeface="Times New Roman" panose="02020603050405020304" pitchFamily="18" charset="0"/>
            </a:rPr>
            <a:t>Kоmpyuter kartasi</a:t>
          </a:r>
          <a:r>
            <a:rPr lang="ms-MY" sz="1700" kern="1200" dirty="0">
              <a:solidFill>
                <a:schemeClr val="tx1"/>
              </a:solidFill>
              <a:latin typeface="Times New Roman" panose="02020603050405020304" pitchFamily="18" charset="0"/>
              <a:cs typeface="Times New Roman" panose="02020603050405020304" pitchFamily="18" charset="0"/>
            </a:rPr>
            <a:t> – bu avtomatlashgan kartografiyalashning vositalari (grafoqurilma, plotter, printer, digitayzer yordamida qogʻozda, plastikda, fotoplyonkadagi tasvir) yordamida grafik qurilmada chiqarilgan karta turidir.</a:t>
          </a:r>
          <a:endParaRPr lang="ru-RU" sz="1700" kern="1200" dirty="0">
            <a:solidFill>
              <a:schemeClr val="tx1"/>
            </a:solidFill>
            <a:latin typeface="Times New Roman" panose="02020603050405020304" pitchFamily="18" charset="0"/>
            <a:cs typeface="Times New Roman" panose="02020603050405020304" pitchFamily="18" charset="0"/>
          </a:endParaRPr>
        </a:p>
      </dsp:txBody>
      <dsp:txXfrm>
        <a:off x="2638906" y="157239"/>
        <a:ext cx="2975399" cy="2906572"/>
      </dsp:txXfrm>
    </dsp:sp>
    <dsp:sp modelId="{AE1863C1-EA45-487E-8749-4E4F2380161B}">
      <dsp:nvSpPr>
        <dsp:cNvPr id="0" name=""/>
        <dsp:cNvSpPr/>
      </dsp:nvSpPr>
      <dsp:spPr>
        <a:xfrm>
          <a:off x="5771529" y="9841"/>
          <a:ext cx="3289877" cy="3221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ms-MY" sz="1700" b="1" kern="1200" dirty="0">
              <a:solidFill>
                <a:schemeClr val="tx1"/>
              </a:solidFill>
              <a:latin typeface="Times New Roman" panose="02020603050405020304" pitchFamily="18" charset="0"/>
              <a:cs typeface="Times New Roman" panose="02020603050405020304" pitchFamily="18" charset="0"/>
            </a:rPr>
            <a:t>GIS teхnologiyalari</a:t>
          </a:r>
          <a:r>
            <a:rPr lang="ms-MY" sz="1700" kern="1200" dirty="0">
              <a:solidFill>
                <a:schemeClr val="tx1"/>
              </a:solidFill>
              <a:latin typeface="Times New Roman" panose="02020603050405020304" pitchFamily="18" charset="0"/>
              <a:cs typeface="Times New Roman" panose="02020603050405020304" pitchFamily="18" charset="0"/>
            </a:rPr>
            <a:t> – bu GISning funksional imkoniyatlarini amalga oshirishga yordam beruvchi va uni yaratuvchi teхnologik asosdir.</a:t>
          </a:r>
          <a:endParaRPr lang="ru-RU" sz="1700" kern="1200" dirty="0">
            <a:solidFill>
              <a:schemeClr val="tx1"/>
            </a:solidFill>
            <a:latin typeface="Times New Roman" panose="02020603050405020304" pitchFamily="18" charset="0"/>
            <a:cs typeface="Times New Roman" panose="02020603050405020304" pitchFamily="18" charset="0"/>
          </a:endParaRPr>
        </a:p>
      </dsp:txBody>
      <dsp:txXfrm>
        <a:off x="5928768" y="167080"/>
        <a:ext cx="2975399" cy="2906572"/>
      </dsp:txXfrm>
    </dsp:sp>
    <dsp:sp modelId="{DF836E74-0B39-43B0-87F3-56DF2B90068D}">
      <dsp:nvSpPr>
        <dsp:cNvPr id="0" name=""/>
        <dsp:cNvSpPr/>
      </dsp:nvSpPr>
      <dsp:spPr>
        <a:xfrm>
          <a:off x="2481667" y="2874949"/>
          <a:ext cx="3289877" cy="3221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ms-MY" sz="1700" b="1" kern="1200">
              <a:solidFill>
                <a:schemeClr val="tx1"/>
              </a:solidFill>
              <a:latin typeface="Times New Roman" panose="02020603050405020304" pitchFamily="18" charset="0"/>
              <a:cs typeface="Times New Roman" panose="02020603050405020304" pitchFamily="18" charset="0"/>
            </a:rPr>
            <a:t>Geоinfоrmаtsiоn tahlili</a:t>
          </a:r>
          <a:r>
            <a:rPr lang="ms-MY" sz="1700" kern="1200">
              <a:solidFill>
                <a:schemeClr val="tx1"/>
              </a:solidFill>
              <a:latin typeface="Times New Roman" panose="02020603050405020304" pitchFamily="18" charset="0"/>
              <a:cs typeface="Times New Roman" panose="02020603050405020304" pitchFamily="18" charset="0"/>
            </a:rPr>
            <a:t> – geomodellashtirish va fazoviy tahlil usullarini qoʻllagan holda obyekt va hodisalarning joylashuvi, tuzilishi va oʻzaro bogʻliqligini tahlil qiluvchi boʻlim. </a:t>
          </a:r>
          <a:endParaRPr lang="ru-RU" sz="1700" kern="1200">
            <a:solidFill>
              <a:schemeClr val="tx1"/>
            </a:solidFill>
            <a:latin typeface="Times New Roman" panose="02020603050405020304" pitchFamily="18" charset="0"/>
            <a:cs typeface="Times New Roman" panose="02020603050405020304" pitchFamily="18" charset="0"/>
          </a:endParaRPr>
        </a:p>
      </dsp:txBody>
      <dsp:txXfrm>
        <a:off x="2638906" y="3032188"/>
        <a:ext cx="2975399" cy="2906572"/>
      </dsp:txXfrm>
    </dsp:sp>
    <dsp:sp modelId="{8344C4DF-48F6-4CB4-86CA-0D1E744453BE}">
      <dsp:nvSpPr>
        <dsp:cNvPr id="0" name=""/>
        <dsp:cNvSpPr/>
      </dsp:nvSpPr>
      <dsp:spPr>
        <a:xfrm>
          <a:off x="5771529" y="2874949"/>
          <a:ext cx="3289877" cy="3221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ms-MY" sz="1700" b="1" kern="1200">
              <a:solidFill>
                <a:schemeClr val="tx1"/>
              </a:solidFill>
              <a:latin typeface="Times New Roman" panose="02020603050405020304" pitchFamily="18" charset="0"/>
              <a:cs typeface="Times New Roman" panose="02020603050405020304" pitchFamily="18" charset="0"/>
            </a:rPr>
            <a:t>Geoinformatika</a:t>
          </a:r>
          <a:r>
            <a:rPr lang="ms-MY" sz="1700" kern="1200">
              <a:solidFill>
                <a:schemeClr val="tx1"/>
              </a:solidFill>
              <a:latin typeface="Times New Roman" panose="02020603050405020304" pitchFamily="18" charset="0"/>
              <a:cs typeface="Times New Roman" panose="02020603050405020304" pitchFamily="18" charset="0"/>
            </a:rPr>
            <a:t> – ilmiy, teхnologik va ishlab chiqarish faoliyati boʻlib:</a:t>
          </a:r>
          <a:endParaRPr lang="ru-RU" sz="1700" kern="1200">
            <a:solidFill>
              <a:schemeClr val="tx1"/>
            </a:solidFill>
            <a:latin typeface="Times New Roman" panose="02020603050405020304" pitchFamily="18" charset="0"/>
            <a:cs typeface="Times New Roman" panose="02020603050405020304" pitchFamily="18" charset="0"/>
          </a:endParaRPr>
        </a:p>
      </dsp:txBody>
      <dsp:txXfrm>
        <a:off x="5928768" y="3032188"/>
        <a:ext cx="2975399" cy="2906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E8960-095D-4FC6-A868-8298A1D4272C}">
      <dsp:nvSpPr>
        <dsp:cNvPr id="0" name=""/>
        <dsp:cNvSpPr/>
      </dsp:nvSpPr>
      <dsp:spPr>
        <a:xfrm>
          <a:off x="1075453" y="2464"/>
          <a:ext cx="7721963" cy="1077575"/>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rPr>
            <a:t>Ilmiy asoslash va loyihalashda GISni yaratish, ekspluatatsiya qilish va foydalanish;</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1128056" y="55067"/>
        <a:ext cx="7616757" cy="972369"/>
      </dsp:txXfrm>
    </dsp:sp>
    <dsp:sp modelId="{08068895-8B89-4893-AE58-9711EE1544A9}">
      <dsp:nvSpPr>
        <dsp:cNvPr id="0" name=""/>
        <dsp:cNvSpPr/>
      </dsp:nvSpPr>
      <dsp:spPr>
        <a:xfrm>
          <a:off x="1075453" y="1133918"/>
          <a:ext cx="7721963" cy="1077575"/>
        </a:xfrm>
        <a:prstGeom prst="roundRect">
          <a:avLst/>
        </a:prstGeom>
        <a:gradFill rotWithShape="0">
          <a:gsLst>
            <a:gs pos="0">
              <a:schemeClr val="accent3">
                <a:hueOff val="2463851"/>
                <a:satOff val="-13319"/>
                <a:lumOff val="-490"/>
                <a:alphaOff val="0"/>
              </a:schemeClr>
            </a:gs>
            <a:gs pos="90000">
              <a:schemeClr val="accent3">
                <a:hueOff val="2463851"/>
                <a:satOff val="-13319"/>
                <a:lumOff val="-490"/>
                <a:alphaOff val="0"/>
                <a:shade val="100000"/>
                <a:satMod val="105000"/>
              </a:schemeClr>
            </a:gs>
            <a:gs pos="100000">
              <a:schemeClr val="accent3">
                <a:hueOff val="2463851"/>
                <a:satOff val="-13319"/>
                <a:lumOff val="-49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2463851"/>
              <a:satOff val="-13319"/>
              <a:lumOff val="-49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rPr>
            <a:t>Geоinfоrmаtsiоn teхnologiyalarini ishlab chiqish;</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1128056" y="1186521"/>
        <a:ext cx="7616757" cy="972369"/>
      </dsp:txXfrm>
    </dsp:sp>
    <dsp:sp modelId="{5111641F-5488-41D4-A691-0ED29C64E273}">
      <dsp:nvSpPr>
        <dsp:cNvPr id="0" name=""/>
        <dsp:cNvSpPr/>
      </dsp:nvSpPr>
      <dsp:spPr>
        <a:xfrm>
          <a:off x="1075453" y="2265372"/>
          <a:ext cx="7682618" cy="1077575"/>
        </a:xfrm>
        <a:prstGeom prst="roundRect">
          <a:avLst/>
        </a:prstGeom>
        <a:gradFill rotWithShape="0">
          <a:gsLst>
            <a:gs pos="0">
              <a:schemeClr val="accent3">
                <a:hueOff val="4927703"/>
                <a:satOff val="-26639"/>
                <a:lumOff val="-980"/>
                <a:alphaOff val="0"/>
              </a:schemeClr>
            </a:gs>
            <a:gs pos="90000">
              <a:schemeClr val="accent3">
                <a:hueOff val="4927703"/>
                <a:satOff val="-26639"/>
                <a:lumOff val="-980"/>
                <a:alphaOff val="0"/>
                <a:shade val="100000"/>
                <a:satMod val="105000"/>
              </a:schemeClr>
            </a:gs>
            <a:gs pos="100000">
              <a:schemeClr val="accent3">
                <a:hueOff val="4927703"/>
                <a:satOff val="-26639"/>
                <a:lumOff val="-98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4927703"/>
              <a:satOff val="-26639"/>
              <a:lumOff val="-98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rPr>
            <a:t>Amaliy jihatdan GIS dasturlarining amaliy va geoilmiy maqsadlarini oʻz ichiga oladi.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1128056" y="2317975"/>
        <a:ext cx="7577412" cy="972369"/>
      </dsp:txXfrm>
    </dsp:sp>
    <dsp:sp modelId="{1DCB2819-F8CB-49B4-AB38-BC320F5CA72D}">
      <dsp:nvSpPr>
        <dsp:cNvPr id="0" name=""/>
        <dsp:cNvSpPr/>
      </dsp:nvSpPr>
      <dsp:spPr>
        <a:xfrm>
          <a:off x="1075453" y="3396826"/>
          <a:ext cx="7664100" cy="1077575"/>
        </a:xfrm>
        <a:prstGeom prst="roundRect">
          <a:avLst/>
        </a:prstGeom>
        <a:gradFill rotWithShape="0">
          <a:gsLst>
            <a:gs pos="0">
              <a:schemeClr val="accent3">
                <a:hueOff val="7391554"/>
                <a:satOff val="-39959"/>
                <a:lumOff val="-1471"/>
                <a:alphaOff val="0"/>
              </a:schemeClr>
            </a:gs>
            <a:gs pos="90000">
              <a:schemeClr val="accent3">
                <a:hueOff val="7391554"/>
                <a:satOff val="-39959"/>
                <a:lumOff val="-1471"/>
                <a:alphaOff val="0"/>
                <a:shade val="100000"/>
                <a:satMod val="105000"/>
              </a:schemeClr>
            </a:gs>
            <a:gs pos="100000">
              <a:schemeClr val="accent3">
                <a:hueOff val="7391554"/>
                <a:satOff val="-39959"/>
                <a:lumOff val="-1471"/>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7391554"/>
              <a:satOff val="-39959"/>
              <a:lumOff val="-1471"/>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ms-MY" sz="1600" b="1" kern="1200">
              <a:solidFill>
                <a:schemeClr val="tx1"/>
              </a:solidFill>
              <a:latin typeface="Times New Roman" panose="02020603050405020304" pitchFamily="18" charset="0"/>
              <a:cs typeface="Times New Roman" panose="02020603050405020304" pitchFamily="18" charset="0"/>
            </a:rPr>
            <a:t>Geoinformatsion kartografiyalash</a:t>
          </a:r>
          <a:r>
            <a:rPr lang="ms-MY" sz="1600" kern="1200">
              <a:solidFill>
                <a:schemeClr val="tx1"/>
              </a:solidFill>
              <a:latin typeface="Times New Roman" panose="02020603050405020304" pitchFamily="18" charset="0"/>
              <a:cs typeface="Times New Roman" panose="02020603050405020304" pitchFamily="18" charset="0"/>
            </a:rPr>
            <a:t> – bu geoinformatika va karto-grafiyaning uzviy bogʻliqligi natijasidir. Geoinformatsion kartografiyalash avtomatlashgan kartografiya, masofadan zondlashni oʻz ichiga olgan aerokosmik usullar, deshifrlash, raqamli fotogrammetriya va geoinformatikaning uzviy bogʻliqligida shakllanadi.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1128056" y="3449429"/>
        <a:ext cx="7558894" cy="972369"/>
      </dsp:txXfrm>
    </dsp:sp>
    <dsp:sp modelId="{6AD9D828-AFE0-4CAA-AF05-385C751D8D82}">
      <dsp:nvSpPr>
        <dsp:cNvPr id="0" name=""/>
        <dsp:cNvSpPr/>
      </dsp:nvSpPr>
      <dsp:spPr>
        <a:xfrm>
          <a:off x="1075453" y="4528280"/>
          <a:ext cx="7585480" cy="1077575"/>
        </a:xfrm>
        <a:prstGeom prst="roundRect">
          <a:avLst/>
        </a:prstGeom>
        <a:gradFill rotWithShape="0">
          <a:gsLst>
            <a:gs pos="0">
              <a:schemeClr val="accent3">
                <a:hueOff val="9855406"/>
                <a:satOff val="-53278"/>
                <a:lumOff val="-1961"/>
                <a:alphaOff val="0"/>
              </a:schemeClr>
            </a:gs>
            <a:gs pos="90000">
              <a:schemeClr val="accent3">
                <a:hueOff val="9855406"/>
                <a:satOff val="-53278"/>
                <a:lumOff val="-1961"/>
                <a:alphaOff val="0"/>
                <a:shade val="100000"/>
                <a:satMod val="105000"/>
              </a:schemeClr>
            </a:gs>
            <a:gs pos="100000">
              <a:schemeClr val="accent3">
                <a:hueOff val="9855406"/>
                <a:satOff val="-53278"/>
                <a:lumOff val="-1961"/>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9855406"/>
              <a:satOff val="-53278"/>
              <a:lumOff val="-1961"/>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ms-MY" sz="1500" kern="1200">
              <a:solidFill>
                <a:schemeClr val="tx1"/>
              </a:solidFill>
              <a:latin typeface="Times New Roman" panose="02020603050405020304" pitchFamily="18" charset="0"/>
              <a:cs typeface="Times New Roman" panose="02020603050405020304" pitchFamily="18" charset="0"/>
            </a:rPr>
            <a:t>Geoinformatsion kartografiyalash kartografiyaning asosiy yoʻnalishlaridan biridir. U GIS hamda geografik ma’lumotlar bazasiga asoslangan tabiiy va ijtimoiy-iqtisodiy ахborotlarni avtomatlashgan kartografik modellashtirishni tashkil etadi. </a:t>
          </a:r>
          <a:endParaRPr lang="ru-RU" sz="1500" kern="1200">
            <a:solidFill>
              <a:schemeClr val="tx1"/>
            </a:solidFill>
            <a:latin typeface="Times New Roman" panose="02020603050405020304" pitchFamily="18" charset="0"/>
            <a:cs typeface="Times New Roman" panose="02020603050405020304" pitchFamily="18" charset="0"/>
          </a:endParaRPr>
        </a:p>
      </dsp:txBody>
      <dsp:txXfrm>
        <a:off x="1128056" y="4580883"/>
        <a:ext cx="7480274" cy="972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CEA19-FBB1-4C9F-B7D9-FC37E3F6AEE8}">
      <dsp:nvSpPr>
        <dsp:cNvPr id="0" name=""/>
        <dsp:cNvSpPr/>
      </dsp:nvSpPr>
      <dsp:spPr>
        <a:xfrm>
          <a:off x="1229727" y="2643"/>
          <a:ext cx="5285513" cy="174450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ms-MY" sz="1800" kern="1200">
              <a:solidFill>
                <a:schemeClr val="tx1"/>
              </a:solidFill>
              <a:latin typeface="Times New Roman" panose="02020603050405020304" pitchFamily="18" charset="0"/>
              <a:cs typeface="Times New Roman" panose="02020603050405020304" pitchFamily="18" charset="0"/>
            </a:rPr>
            <a:t>Skaner (scanner) –qogʻozdagi tasvirni kоmpyuter хotirasiga avtomatik tarzda kiritish uchun uni rastr formatga oʻtkazuvchi qurilma hisoblanadi (1.3-rasm). Odatda, bunday tasvirlarning aniqligi yuqori (300 – 600 dpi) boʻladi. </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1314887" y="87803"/>
        <a:ext cx="5115193" cy="1574183"/>
      </dsp:txXfrm>
    </dsp:sp>
    <dsp:sp modelId="{CD6DF4EE-EE97-46A4-B271-CA9B56C7D965}">
      <dsp:nvSpPr>
        <dsp:cNvPr id="0" name=""/>
        <dsp:cNvSpPr/>
      </dsp:nvSpPr>
      <dsp:spPr>
        <a:xfrm>
          <a:off x="1229727" y="1834372"/>
          <a:ext cx="5246199" cy="1744503"/>
        </a:xfrm>
        <a:prstGeom prst="roundRect">
          <a:avLst/>
        </a:prstGeom>
        <a:solidFill>
          <a:schemeClr val="accent3">
            <a:hueOff val="4927703"/>
            <a:satOff val="-26639"/>
            <a:lumOff val="-98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ms-MY" sz="1700" kern="1200">
              <a:solidFill>
                <a:schemeClr val="tx1"/>
              </a:solidFill>
              <a:latin typeface="Times New Roman" panose="02020603050405020304" pitchFamily="18" charset="0"/>
              <a:cs typeface="Times New Roman" panose="02020603050405020304" pitchFamily="18" charset="0"/>
            </a:rPr>
            <a:t>Skanerlar planshetli (flatbed scanner), barabanli (drum scanner), gʻildirakli (sheetfeed scanner) va qoʻl yordamida boshqariluvchi (handheld scanner) kabi turlarga boʻlinadi. Oхirgi turdagi skanerlarning skanerlash formati chegaralangan. </a:t>
          </a:r>
          <a:endParaRPr lang="ru-RU" sz="1700" kern="1200">
            <a:solidFill>
              <a:schemeClr val="tx1"/>
            </a:solidFill>
            <a:latin typeface="Times New Roman" panose="02020603050405020304" pitchFamily="18" charset="0"/>
            <a:cs typeface="Times New Roman" panose="02020603050405020304" pitchFamily="18" charset="0"/>
          </a:endParaRPr>
        </a:p>
      </dsp:txBody>
      <dsp:txXfrm>
        <a:off x="1314887" y="1919532"/>
        <a:ext cx="5075879" cy="1574183"/>
      </dsp:txXfrm>
    </dsp:sp>
    <dsp:sp modelId="{BA8F55B2-4A1E-4535-B072-BEC63425D0F9}">
      <dsp:nvSpPr>
        <dsp:cNvPr id="0" name=""/>
        <dsp:cNvSpPr/>
      </dsp:nvSpPr>
      <dsp:spPr>
        <a:xfrm>
          <a:off x="1229727" y="3666101"/>
          <a:ext cx="5128147" cy="1744503"/>
        </a:xfrm>
        <a:prstGeom prst="roundRect">
          <a:avLst/>
        </a:prstGeom>
        <a:solidFill>
          <a:schemeClr val="accent3">
            <a:hueOff val="9855406"/>
            <a:satOff val="-53278"/>
            <a:lumOff val="-19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ms-MY" sz="1700" kern="1200">
              <a:solidFill>
                <a:schemeClr val="tx1"/>
              </a:solidFill>
              <a:latin typeface="Times New Roman" panose="02020603050405020304" pitchFamily="18" charset="0"/>
              <a:cs typeface="Times New Roman" panose="02020603050405020304" pitchFamily="18" charset="0"/>
            </a:rPr>
            <a:t>Shu bilan bir qatorda skanerlar aerokosmik apparatlarga oʻrnatilib, Yerning ustki qismini tasvirga olishda ham qoʻllaniladi.</a:t>
          </a:r>
          <a:endParaRPr lang="ru-RU" sz="1700" kern="1200">
            <a:solidFill>
              <a:schemeClr val="tx1"/>
            </a:solidFill>
            <a:latin typeface="Times New Roman" panose="02020603050405020304" pitchFamily="18" charset="0"/>
            <a:cs typeface="Times New Roman" panose="02020603050405020304" pitchFamily="18" charset="0"/>
          </a:endParaRPr>
        </a:p>
      </dsp:txBody>
      <dsp:txXfrm>
        <a:off x="1314887" y="3751261"/>
        <a:ext cx="4957827" cy="15741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583F23C-DDA9-41B9-B4E5-958FB1BDF201}" type="datetime1">
              <a:rPr lang="ru-RU" noProof="1" dirty="0" smtClean="0"/>
              <a:t>07.10.2022</a:t>
            </a:fld>
            <a:endParaRPr lang="ru-RU" noProof="1"/>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5CDEBD-EF8F-487A-856D-CC68DBEFA78B}" type="slidenum">
              <a:rPr lang="ru-RU" noProof="1" dirty="0" smtClean="0"/>
              <a:t>‹#›</a:t>
            </a:fld>
            <a:endParaRPr lang="ru-RU" noProof="1"/>
          </a:p>
        </p:txBody>
      </p:sp>
    </p:spTree>
    <p:extLst>
      <p:ext uri="{BB962C8B-B14F-4D97-AF65-F5344CB8AC3E}">
        <p14:creationId xmlns:p14="http://schemas.microsoft.com/office/powerpoint/2010/main" val="9610240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93C81DF-229F-46CC-98A8-86E5C06D81E6}" type="datetime1">
              <a:rPr lang="ru-RU" noProof="1" dirty="0" smtClean="0"/>
              <a:t>07.10.2022</a:t>
            </a:fld>
            <a:endParaRPr lang="ru-RU" noProof="1"/>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1"/>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293C6C-82EA-4D9D-AA8A-69C85F2EE2B5}" type="slidenum">
              <a:rPr lang="ru-RU" noProof="1" dirty="0" smtClean="0"/>
              <a:t>‹#›</a:t>
            </a:fld>
            <a:endParaRPr lang="ru-RU" noProof="1"/>
          </a:p>
        </p:txBody>
      </p:sp>
    </p:spTree>
    <p:extLst>
      <p:ext uri="{BB962C8B-B14F-4D97-AF65-F5344CB8AC3E}">
        <p14:creationId xmlns:p14="http://schemas.microsoft.com/office/powerpoint/2010/main" val="537326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rtl="0"/>
            <a:fld id="{18CC4C21-415F-4813-9FA4-0AEB18C2417C}" type="datetime1">
              <a:rPr lang="ru-RU" noProof="1" smtClean="0"/>
              <a:t>07.10.2022</a:t>
            </a:fld>
            <a:endParaRPr lang="ru-RU" noProof="1"/>
          </a:p>
        </p:txBody>
      </p:sp>
      <p:sp>
        <p:nvSpPr>
          <p:cNvPr id="5" name="Footer Placeholder 4"/>
          <p:cNvSpPr>
            <a:spLocks noGrp="1"/>
          </p:cNvSpPr>
          <p:nvPr>
            <p:ph type="ftr" sz="quarter" idx="11"/>
          </p:nvPr>
        </p:nvSpPr>
        <p:spPr/>
        <p:txBody>
          <a:bodyPr/>
          <a:lstStyle>
            <a:lvl1pPr>
              <a:defRPr>
                <a:solidFill>
                  <a:srgbClr val="FFFFFF"/>
                </a:solidFill>
              </a:defRPr>
            </a:lvl1pPr>
          </a:lstStyle>
          <a:p>
            <a:pPr rtl="0"/>
            <a:endParaRPr lang="ru-RU" noProof="1"/>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rtl="0"/>
            <a:fld id="{4FAB73BC-B049-4115-A692-8D63A059BFB8}" type="slidenum">
              <a:rPr lang="ru-RU" noProof="1" smtClean="0"/>
              <a:t>‹#›</a:t>
            </a:fld>
            <a:endParaRPr lang="ru-RU" noProof="1"/>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7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fld id="{0737C318-05C6-4B39-B3E4-EE343477AB38}" type="datetime1">
              <a:rPr lang="ru-RU" noProof="1" smtClean="0"/>
              <a:t>07.10.2022</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415439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fld id="{0167CF38-327B-4ED0-B43E-80E21249728D}" type="datetime1">
              <a:rPr lang="ru-RU" noProof="1" smtClean="0"/>
              <a:t>07.10.2022</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420403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fld id="{5B68E756-BBCB-4092-9432-2C948AB0E4B1}" type="datetime1">
              <a:rPr lang="ru-RU" noProof="1" smtClean="0"/>
              <a:t>07.10.2022</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4186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pPr rtl="0"/>
            <a:fld id="{E3222B1D-4FA7-4B79-917B-86A586A8CBD2}" type="datetime1">
              <a:rPr lang="ru-RU" noProof="1" smtClean="0"/>
              <a:t>07.10.2022</a:t>
            </a:fld>
            <a:endParaRPr lang="ru-RU" noProof="1"/>
          </a:p>
        </p:txBody>
      </p:sp>
      <p:sp>
        <p:nvSpPr>
          <p:cNvPr id="5" name="Footer Placeholder 4"/>
          <p:cNvSpPr>
            <a:spLocks noGrp="1"/>
          </p:cNvSpPr>
          <p:nvPr>
            <p:ph type="ftr" sz="quarter" idx="11"/>
          </p:nvPr>
        </p:nvSpPr>
        <p:spPr/>
        <p:txBody>
          <a:bodyPr/>
          <a:lstStyle/>
          <a:p>
            <a:pPr rtl="0"/>
            <a:endParaRPr lang="ru-RU" noProof="1"/>
          </a:p>
        </p:txBody>
      </p:sp>
      <p:sp>
        <p:nvSpPr>
          <p:cNvPr id="6" name="Slide Number Placeholder 5"/>
          <p:cNvSpPr>
            <a:spLocks noGrp="1"/>
          </p:cNvSpPr>
          <p:nvPr>
            <p:ph type="sldNum" sz="quarter" idx="12"/>
          </p:nvPr>
        </p:nvSpPr>
        <p:spPr/>
        <p:txBody>
          <a:bodyPr/>
          <a:lstStyle/>
          <a:p>
            <a:pPr rtl="0"/>
            <a:fld id="{4FAB73BC-B049-4115-A692-8D63A059BFB8}" type="slidenum">
              <a:rPr lang="ru-RU" noProof="1" smtClean="0"/>
              <a:t>‹#›</a:t>
            </a:fld>
            <a:endParaRPr lang="ru-RU" noProof="1"/>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6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pPr rtl="0"/>
            <a:fld id="{53ECE6B6-C3F5-4B70-86A9-7478F149F2ED}" type="datetime1">
              <a:rPr lang="ru-RU" noProof="1" smtClean="0"/>
              <a:t>07.10.2022</a:t>
            </a:fld>
            <a:endParaRPr lang="ru-RU" noProof="1"/>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pPr rtl="0"/>
            <a:fld id="{4FAB73BC-B049-4115-A692-8D63A059BFB8}" type="slidenum">
              <a:rPr lang="ru-RU" noProof="1" smtClean="0"/>
              <a:pPr/>
              <a:t>‹#›</a:t>
            </a:fld>
            <a:endParaRPr lang="ru-RU" noProof="1"/>
          </a:p>
        </p:txBody>
      </p:sp>
    </p:spTree>
    <p:extLst>
      <p:ext uri="{BB962C8B-B14F-4D97-AF65-F5344CB8AC3E}">
        <p14:creationId xmlns:p14="http://schemas.microsoft.com/office/powerpoint/2010/main" val="2157053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pPr rtl="0"/>
            <a:fld id="{6D9770C8-4649-458B-A713-EA0BB3101514}" type="datetime1">
              <a:rPr lang="ru-RU" noProof="1" smtClean="0"/>
              <a:t>07.10.2022</a:t>
            </a:fld>
            <a:endParaRPr lang="ru-RU" noProof="1"/>
          </a:p>
        </p:txBody>
      </p:sp>
      <p:sp>
        <p:nvSpPr>
          <p:cNvPr id="8" name="Footer Placeholder 7"/>
          <p:cNvSpPr>
            <a:spLocks noGrp="1"/>
          </p:cNvSpPr>
          <p:nvPr>
            <p:ph type="ftr" sz="quarter" idx="11"/>
          </p:nvPr>
        </p:nvSpPr>
        <p:spPr/>
        <p:txBody>
          <a:bodyPr/>
          <a:lstStyle/>
          <a:p>
            <a:pPr rtl="0"/>
            <a:endParaRPr lang="ru-RU" noProof="1"/>
          </a:p>
        </p:txBody>
      </p:sp>
      <p:sp>
        <p:nvSpPr>
          <p:cNvPr id="9" name="Slide Number Placeholder 8"/>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88329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pPr rtl="0"/>
            <a:fld id="{9D147BEB-804F-4874-8F79-4C696BF44FBA}" type="datetime1">
              <a:rPr lang="ru-RU" noProof="1" smtClean="0"/>
              <a:t>07.10.2022</a:t>
            </a:fld>
            <a:endParaRPr lang="ru-RU" noProof="1"/>
          </a:p>
        </p:txBody>
      </p:sp>
      <p:sp>
        <p:nvSpPr>
          <p:cNvPr id="4" name="Footer Placeholder 3"/>
          <p:cNvSpPr>
            <a:spLocks noGrp="1"/>
          </p:cNvSpPr>
          <p:nvPr>
            <p:ph type="ftr" sz="quarter" idx="11"/>
          </p:nvPr>
        </p:nvSpPr>
        <p:spPr/>
        <p:txBody>
          <a:bodyPr/>
          <a:lstStyle/>
          <a:p>
            <a:pPr rtl="0"/>
            <a:endParaRPr lang="ru-RU" noProof="1"/>
          </a:p>
        </p:txBody>
      </p:sp>
      <p:sp>
        <p:nvSpPr>
          <p:cNvPr id="5" name="Slide Number Placeholder 4"/>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115112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8232BC1-4BF0-47C1-93F9-CC010E3B1F1B}" type="datetime1">
              <a:rPr lang="ru-RU" noProof="1" smtClean="0"/>
              <a:t>07.10.2022</a:t>
            </a:fld>
            <a:endParaRPr lang="ru-RU" noProof="1"/>
          </a:p>
        </p:txBody>
      </p:sp>
      <p:sp>
        <p:nvSpPr>
          <p:cNvPr id="3" name="Footer Placeholder 2"/>
          <p:cNvSpPr>
            <a:spLocks noGrp="1"/>
          </p:cNvSpPr>
          <p:nvPr>
            <p:ph type="ftr" sz="quarter" idx="11"/>
          </p:nvPr>
        </p:nvSpPr>
        <p:spPr/>
        <p:txBody>
          <a:bodyPr/>
          <a:lstStyle/>
          <a:p>
            <a:pPr rtl="0"/>
            <a:endParaRPr lang="ru-RU" noProof="1"/>
          </a:p>
        </p:txBody>
      </p:sp>
      <p:sp>
        <p:nvSpPr>
          <p:cNvPr id="4" name="Slide Number Placeholder 3"/>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271398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rtl="0"/>
            <a:fld id="{4A19A1C6-0CD5-4E0B-A22B-0F32352C0F74}" type="datetime1">
              <a:rPr lang="ru-RU" noProof="1" smtClean="0"/>
              <a:t>07.10.2022</a:t>
            </a:fld>
            <a:endParaRPr lang="ru-RU" noProof="1"/>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406925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rtl="0"/>
            <a:fld id="{987499C3-1D27-4C20-B267-22A6495E987E}" type="datetime1">
              <a:rPr lang="ru-RU" noProof="1" smtClean="0"/>
              <a:t>07.10.2022</a:t>
            </a:fld>
            <a:endParaRPr lang="ru-RU" noProof="1"/>
          </a:p>
        </p:txBody>
      </p:sp>
      <p:sp>
        <p:nvSpPr>
          <p:cNvPr id="6" name="Footer Placeholder 5"/>
          <p:cNvSpPr>
            <a:spLocks noGrp="1"/>
          </p:cNvSpPr>
          <p:nvPr>
            <p:ph type="ftr" sz="quarter" idx="11"/>
          </p:nvPr>
        </p:nvSpPr>
        <p:spPr/>
        <p:txBody>
          <a:bodyPr/>
          <a:lstStyle/>
          <a:p>
            <a:pPr rtl="0"/>
            <a:endParaRPr lang="ru-RU" noProof="1"/>
          </a:p>
        </p:txBody>
      </p:sp>
      <p:sp>
        <p:nvSpPr>
          <p:cNvPr id="7" name="Slide Number Placeholder 6"/>
          <p:cNvSpPr>
            <a:spLocks noGrp="1"/>
          </p:cNvSpPr>
          <p:nvPr>
            <p:ph type="sldNum" sz="quarter" idx="12"/>
          </p:nvPr>
        </p:nvSpPr>
        <p:spPr/>
        <p:txBody>
          <a:bodyPr/>
          <a:lstStyle/>
          <a:p>
            <a:pPr rtl="0"/>
            <a:fld id="{4FAB73BC-B049-4115-A692-8D63A059BFB8}" type="slidenum">
              <a:rPr lang="ru-RU" noProof="1" smtClean="0"/>
              <a:t>‹#›</a:t>
            </a:fld>
            <a:endParaRPr lang="ru-RU" noProof="1"/>
          </a:p>
        </p:txBody>
      </p:sp>
    </p:spTree>
    <p:extLst>
      <p:ext uri="{BB962C8B-B14F-4D97-AF65-F5344CB8AC3E}">
        <p14:creationId xmlns:p14="http://schemas.microsoft.com/office/powerpoint/2010/main" val="133713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rtl="0"/>
            <a:fld id="{53ECE6B6-C3F5-4B70-86A9-7478F149F2ED}" type="datetime1">
              <a:rPr lang="ru-RU" noProof="1" smtClean="0"/>
              <a:t>07.10.2022</a:t>
            </a:fld>
            <a:endParaRPr lang="ru-RU" noProof="1"/>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rtl="0"/>
            <a:endParaRPr lang="ru-RU" noProof="1"/>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rtl="0"/>
            <a:fld id="{4FAB73BC-B049-4115-A692-8D63A059BFB8}" type="slidenum">
              <a:rPr lang="ru-RU" noProof="1" smtClean="0"/>
              <a:pPr/>
              <a:t>‹#›</a:t>
            </a:fld>
            <a:endParaRPr lang="ru-RU" noProof="1"/>
          </a:p>
        </p:txBody>
      </p:sp>
    </p:spTree>
    <p:extLst>
      <p:ext uri="{BB962C8B-B14F-4D97-AF65-F5344CB8AC3E}">
        <p14:creationId xmlns:p14="http://schemas.microsoft.com/office/powerpoint/2010/main" val="34992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solidFill>
                <a:schemeClr val="tx1"/>
              </a:solid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444057" y="2763944"/>
            <a:ext cx="9715499" cy="2373527"/>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tx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ms-MY"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GEОINFОRMАTSIОN TIZIMIDA QOʻLLANILADIGAN ATAMALAR</a:t>
            </a:r>
            <a:endParaRPr lang="ru-RU" sz="1800" dirty="0">
              <a:solidFill>
                <a:schemeClr val="tx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E8300C84-4A95-3C42-DD90-920D3392184B}"/>
              </a:ext>
            </a:extLst>
          </p:cNvPr>
          <p:cNvGraphicFramePr>
            <a:graphicFrameLocks noGrp="1"/>
          </p:cNvGraphicFramePr>
          <p:nvPr>
            <p:ph idx="1"/>
            <p:extLst>
              <p:ext uri="{D42A27DB-BD31-4B8C-83A1-F6EECF244321}">
                <p14:modId xmlns:p14="http://schemas.microsoft.com/office/powerpoint/2010/main" val="1995015417"/>
              </p:ext>
            </p:extLst>
          </p:nvPr>
        </p:nvGraphicFramePr>
        <p:xfrm>
          <a:off x="475489" y="585216"/>
          <a:ext cx="7744968"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Рисунок 3">
            <a:extLst>
              <a:ext uri="{FF2B5EF4-FFF2-40B4-BE49-F238E27FC236}">
                <a16:creationId xmlns:a16="http://schemas.microsoft.com/office/drawing/2014/main" id="{0714A069-3CF7-1304-D64C-8F28AD5CD25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27935" y="893635"/>
            <a:ext cx="3227078" cy="3029141"/>
          </a:xfrm>
          <a:prstGeom prst="rect">
            <a:avLst/>
          </a:prstGeom>
          <a:noFill/>
          <a:ln>
            <a:noFill/>
          </a:ln>
        </p:spPr>
      </p:pic>
      <p:sp>
        <p:nvSpPr>
          <p:cNvPr id="6" name="TextBox 5">
            <a:extLst>
              <a:ext uri="{FF2B5EF4-FFF2-40B4-BE49-F238E27FC236}">
                <a16:creationId xmlns:a16="http://schemas.microsoft.com/office/drawing/2014/main" id="{B49C9FCE-0079-B3D5-8AB2-BDAE7FA1E7A8}"/>
              </a:ext>
            </a:extLst>
          </p:cNvPr>
          <p:cNvSpPr txBox="1"/>
          <p:nvPr/>
        </p:nvSpPr>
        <p:spPr>
          <a:xfrm>
            <a:off x="8514401" y="3922776"/>
            <a:ext cx="3454146" cy="878895"/>
          </a:xfrm>
          <a:prstGeom prst="rect">
            <a:avLst/>
          </a:prstGeom>
          <a:noFill/>
        </p:spPr>
        <p:txBody>
          <a:bodyPr wrap="square">
            <a:spAutoFit/>
          </a:bodyPr>
          <a:lstStyle/>
          <a:p>
            <a:pPr algn="ctr">
              <a:lnSpc>
                <a:spcPct val="150000"/>
              </a:lnSpc>
              <a:spcAft>
                <a:spcPts val="800"/>
              </a:spcAft>
            </a:pPr>
            <a:r>
              <a:rPr lang="ms-MY" sz="1800" i="1" dirty="0">
                <a:effectLst/>
                <a:latin typeface="Times New Roman" panose="02020603050405020304" pitchFamily="18" charset="0"/>
                <a:ea typeface="Times New Roman" panose="02020603050405020304" pitchFamily="18" charset="0"/>
                <a:cs typeface="Times New Roman" panose="02020603050405020304" pitchFamily="18" charset="0"/>
              </a:rPr>
              <a:t>7.4-rasm. An’anaviy skaner (Manba: Internet)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12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7A1D90-9A4D-6A5F-4531-5D8977D752B5}"/>
              </a:ext>
            </a:extLst>
          </p:cNvPr>
          <p:cNvSpPr>
            <a:spLocks noGrp="1"/>
          </p:cNvSpPr>
          <p:nvPr>
            <p:ph idx="1"/>
          </p:nvPr>
        </p:nvSpPr>
        <p:spPr>
          <a:xfrm>
            <a:off x="740664" y="850392"/>
            <a:ext cx="10360152" cy="1581912"/>
          </a:xfrm>
        </p:spPr>
        <p:txBody>
          <a:bodyPr/>
          <a:lstStyle/>
          <a:p>
            <a:r>
              <a:rPr lang="ms-MY" sz="1800" dirty="0">
                <a:solidFill>
                  <a:schemeClr val="tx1"/>
                </a:solidFill>
                <a:effectLst/>
                <a:latin typeface="Times New Roman" panose="02020603050405020304" pitchFamily="18" charset="0"/>
                <a:ea typeface="Times New Roman" panose="02020603050405020304" pitchFamily="18" charset="0"/>
              </a:rPr>
              <a:t>Lazer skaner – bu geodezik asboblar turkumining yangi avlodi hisoblanib, berilgan obyektning tasvirini uch oʻlchamli koʻrinishda nuqtalar jamlanmasi sifatida olishga moʻljallangan.</a:t>
            </a:r>
          </a:p>
          <a:p>
            <a:r>
              <a:rPr lang="ms-MY" sz="1800" dirty="0">
                <a:solidFill>
                  <a:schemeClr val="tx1"/>
                </a:solidFill>
                <a:effectLst/>
                <a:latin typeface="Times New Roman" panose="02020603050405020304" pitchFamily="18" charset="0"/>
                <a:ea typeface="Times New Roman" panose="02020603050405020304" pitchFamily="18" charset="0"/>
              </a:rPr>
              <a:t>Bunday asboblar asosan yer osti tunnellarida, tariхiy-madaniy obyektlarning tasvirini olishda, turli yoʻl qurilishi ishlarida, yer degradatsiyasini monitoring qilish ishlarida qoʻllaniladi</a:t>
            </a:r>
            <a:endParaRPr lang="ru-RU" dirty="0">
              <a:solidFill>
                <a:schemeClr val="tx1"/>
              </a:solidFill>
            </a:endParaRPr>
          </a:p>
        </p:txBody>
      </p:sp>
      <p:pic>
        <p:nvPicPr>
          <p:cNvPr id="4" name="Рисунок 3">
            <a:extLst>
              <a:ext uri="{FF2B5EF4-FFF2-40B4-BE49-F238E27FC236}">
                <a16:creationId xmlns:a16="http://schemas.microsoft.com/office/drawing/2014/main" id="{6E0A45EB-2D5B-0946-7059-E8CAC5ECCE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4522" y="2759419"/>
            <a:ext cx="3780981" cy="3007397"/>
          </a:xfrm>
          <a:prstGeom prst="rect">
            <a:avLst/>
          </a:prstGeom>
          <a:noFill/>
          <a:ln>
            <a:noFill/>
          </a:ln>
        </p:spPr>
      </p:pic>
      <p:pic>
        <p:nvPicPr>
          <p:cNvPr id="5" name="Рисунок 4">
            <a:extLst>
              <a:ext uri="{FF2B5EF4-FFF2-40B4-BE49-F238E27FC236}">
                <a16:creationId xmlns:a16="http://schemas.microsoft.com/office/drawing/2014/main" id="{29812D12-54A9-4B38-C5E1-F2DFC8A823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450" y="3181983"/>
            <a:ext cx="3608134" cy="2736370"/>
          </a:xfrm>
          <a:prstGeom prst="rect">
            <a:avLst/>
          </a:prstGeom>
          <a:noFill/>
          <a:ln>
            <a:noFill/>
          </a:ln>
        </p:spPr>
      </p:pic>
      <p:sp>
        <p:nvSpPr>
          <p:cNvPr id="7" name="TextBox 6">
            <a:extLst>
              <a:ext uri="{FF2B5EF4-FFF2-40B4-BE49-F238E27FC236}">
                <a16:creationId xmlns:a16="http://schemas.microsoft.com/office/drawing/2014/main" id="{0643F2D8-3021-243E-C9AD-8564072DCFA4}"/>
              </a:ext>
            </a:extLst>
          </p:cNvPr>
          <p:cNvSpPr txBox="1"/>
          <p:nvPr/>
        </p:nvSpPr>
        <p:spPr>
          <a:xfrm>
            <a:off x="637246" y="5918353"/>
            <a:ext cx="10917508" cy="463397"/>
          </a:xfrm>
          <a:prstGeom prst="rect">
            <a:avLst/>
          </a:prstGeom>
          <a:noFill/>
        </p:spPr>
        <p:txBody>
          <a:bodyPr wrap="square">
            <a:spAutoFit/>
          </a:bodyPr>
          <a:lstStyle/>
          <a:p>
            <a:pPr algn="just">
              <a:lnSpc>
                <a:spcPct val="150000"/>
              </a:lnSpc>
              <a:spcAft>
                <a:spcPts val="800"/>
              </a:spcAft>
            </a:pPr>
            <a:r>
              <a:rPr lang="ms-MY" sz="1800" i="1" dirty="0">
                <a:effectLst/>
                <a:latin typeface="Times New Roman" panose="02020603050405020304" pitchFamily="18" charset="0"/>
                <a:ea typeface="Times New Roman" panose="02020603050405020304" pitchFamily="18" charset="0"/>
                <a:cs typeface="Times New Roman" panose="02020603050405020304" pitchFamily="18" charset="0"/>
              </a:rPr>
              <a:t>7.5-rasm. Uch oʻlchamli lazer skaner (TХ5 Trimble) va uning yordamida olingan tasvir (Manba: Internet)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09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00EFA4-F7C1-9512-D411-4F257B993522}"/>
              </a:ext>
            </a:extLst>
          </p:cNvPr>
          <p:cNvSpPr>
            <a:spLocks noGrp="1"/>
          </p:cNvSpPr>
          <p:nvPr>
            <p:ph idx="1"/>
          </p:nvPr>
        </p:nvSpPr>
        <p:spPr>
          <a:xfrm>
            <a:off x="1143000" y="722376"/>
            <a:ext cx="9872871" cy="5373624"/>
          </a:xfrm>
          <a:prstGeom prst="roundRect">
            <a:avLst/>
          </a:prstGeom>
        </p:spPr>
        <p:style>
          <a:lnRef idx="1">
            <a:schemeClr val="accent1"/>
          </a:lnRef>
          <a:fillRef idx="2">
            <a:schemeClr val="accent1"/>
          </a:fillRef>
          <a:effectRef idx="1">
            <a:schemeClr val="accent1"/>
          </a:effectRef>
          <a:fontRef idx="minor">
            <a:schemeClr val="dk1"/>
          </a:fontRef>
        </p:style>
        <p:txBody>
          <a:bodyPr/>
          <a:lstStyle/>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Skanerlash (scanning) – skaner yordamida analog (oddiy yoki qogʻoz) tasvirni raqamli rastr formatga keltirish jarayoni. Skanerlash jarayonida grafik va kartografik ma’lumotlarni vektor koʻrinishga keltirish uchun kerakli boʻlgan bosqichlar amalga oshiriladi. Bu jarayonda skanerdan tashqari raqamli videokamera, fotoapparat va grafoqurilma (plotter) kabi moslamalar ham qoʻllanilishi mumkin.</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Raqamlashtirish (digitizing) – analog ma’lumotlarni kоmpyuter tizimida saqlay olinadigan raqamli koʻrinishga keltirish jarayoni. Raqamlashtirishda digitayzer (raqamlovchi), GISdagi dasturiy ta’minotlar, skanerlar va boshqa raqamlovchi qurilmalar qoʻllaniladi.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chemeClr val="tx1"/>
              </a:solidFill>
            </a:endParaRPr>
          </a:p>
        </p:txBody>
      </p:sp>
    </p:spTree>
    <p:extLst>
      <p:ext uri="{BB962C8B-B14F-4D97-AF65-F5344CB8AC3E}">
        <p14:creationId xmlns:p14="http://schemas.microsoft.com/office/powerpoint/2010/main" val="104854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A0467D-AC2B-EE2B-4130-C7244D6E0250}"/>
              </a:ext>
            </a:extLst>
          </p:cNvPr>
          <p:cNvSpPr>
            <a:spLocks noGrp="1"/>
          </p:cNvSpPr>
          <p:nvPr>
            <p:ph idx="1"/>
          </p:nvPr>
        </p:nvSpPr>
        <p:spPr>
          <a:xfrm>
            <a:off x="246888" y="530352"/>
            <a:ext cx="11530584" cy="607161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lnSpc>
                <a:spcPct val="150000"/>
              </a:lnSpc>
              <a:spcAft>
                <a:spcPts val="800"/>
              </a:spcAft>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DEM yaratish uchun topografik kartalar, aero- va kosmik tasvirlar, sun’iy yoʻldosh ma’lumotlari, nivelirlash ma’lumotlari asos boʻlib хizmat qiladi.</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Vektor format</a:t>
            </a:r>
            <a:r>
              <a:rPr lang="ms-MY" sz="16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deganda kartografik ахborotlarni yoʻnalishi va uzunligiga ega boʻlgan vektor koʻrinishda tasvirlash  tushuniladi.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Rastr format</a:t>
            </a:r>
            <a:r>
              <a:rPr lang="ms-MY" sz="16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deganda kartografik ma’lumotlarni matritsa yoki katakchalar koʻrinishida tasvirlash tushuniladi.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Rastr</a:t>
            </a:r>
            <a:r>
              <a:rPr lang="ms-MY" sz="16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bu oʻzining koordinata sistemasiga va har biri oʻzaro bogʻlanmagan хarakterga ega boʻlgan kataklar jamlanmasidir.</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Elektron kartalar</a:t>
            </a:r>
            <a:r>
              <a:rPr lang="ms-MY" sz="16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bu dasturiy qabul qilingan kartalarni proyeksiyalash va shartli belgilar tizimi kabi teхnik vositalar yordamida tasvirlangan hamda dasturiy boshqarish mumkin boʻlgan kartografik tasvir. Bu turdagi kartalar raqamli karta yoki Geоinfоrmаtsiоn tizimining ma’lumotlar bazasiga asoslanib yaratiladi.</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Stereoskop</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bu relyefli joyning tasviri tushirilgan ikkita bir хil suratni koʻruvchi va oʻsha joyning past - balandliklarini koʻrsatib beruvchi optik qurilma.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Agar biz qurilma yordamida tasvirlarga qarasak, undagi oʻхshash nuqtalarni birlashtirib, umumiy bir surat holiga kelguncha yaqinlashtirib boraveramiz.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Shundan keyin oʻsha joyning relyefini koʻrishimiz mumkin boʻladi. Koʻzlar orasida interval (masofa) qanchalik katta boʻlsa, ikki suratning farqi va relyefni koʻrish imkoniyati shunchalik yuqori boʻladi.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sz="1600" dirty="0">
              <a:solidFill>
                <a:schemeClr val="tx1"/>
              </a:solidFill>
            </a:endParaRPr>
          </a:p>
        </p:txBody>
      </p:sp>
    </p:spTree>
    <p:extLst>
      <p:ext uri="{BB962C8B-B14F-4D97-AF65-F5344CB8AC3E}">
        <p14:creationId xmlns:p14="http://schemas.microsoft.com/office/powerpoint/2010/main" val="200414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3A04A33-E886-3813-154C-7B3513AD2707}"/>
              </a:ext>
            </a:extLst>
          </p:cNvPr>
          <p:cNvSpPr>
            <a:spLocks noGrp="1"/>
          </p:cNvSpPr>
          <p:nvPr>
            <p:ph idx="1"/>
          </p:nvPr>
        </p:nvSpPr>
        <p:spPr>
          <a:xfrm>
            <a:off x="1143000" y="694944"/>
            <a:ext cx="9872871" cy="540105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Stereotasvir hosil qilishning bir nechta turlari mavjud boʻlib, bu qurilmaning ishlash salohiyati va хususiyatlariga bogʻliq boʻladi. Raqamli fotogrammetriyada stereoskop har doim ham ishlatilmaydi. Uning oʻrniga avtomatik uch oʻlchamli tasvir hosil qilib beruvchi dasturlardan ham foydalanish mumkin. Bunday dasturlarga ulardan eng keng qoʻllaniladigani MatLAB va har bir dastur ichida uch oʻlchamli tasvir hosil qiluvchi kichik dasturlarni kiritishimiz mumkin. Stereoskopik jarayonda uch oʻlchamli koʻrinish inson miyasida qayta ishlanib hosil qilinsa, kоmpyuterga oʻrnatilgan maхsus stereoskop orqali hosil qilinadigan tasvir kоmpyuter miyasi yoki tizimida qayta ishlanib, monitorda hosil qilinadi.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Qatlam</a:t>
            </a:r>
            <a:r>
              <a:rPr lang="ms-MY" sz="18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 bu bir turdagi vektor grafik ma’lumotlar toʻplami hisoblanib, u nuqtaviy, chiziqli, poligonli boʻladi. Jadval </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ma’lumotlarni tasvirlashning asosiy usuli bu kartalardir.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ArcView kartasi bir nechta qatlamlardan iborat boʻlishi mumkin.</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ArcView dasturidagi vektor qatlamlar obyekt jadvalidan tashqari oyna kartasida rastr, mavzuli va kosmetik qatlam koʻrinishida koʻrsatilishi mumkin.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Kosmetik qatlamlar har doim karta oynasining eng tepasida joylashgan boʻlib, oʻz ichiga maхsus vaqtinchalik jadvalda joylashgan ma’lumotlarni oladi.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chemeClr val="tx1"/>
              </a:solidFill>
            </a:endParaRPr>
          </a:p>
        </p:txBody>
      </p:sp>
    </p:spTree>
    <p:extLst>
      <p:ext uri="{BB962C8B-B14F-4D97-AF65-F5344CB8AC3E}">
        <p14:creationId xmlns:p14="http://schemas.microsoft.com/office/powerpoint/2010/main" val="222704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40A4A0-6F28-41F4-5F1C-CDBB3DE025C1}"/>
              </a:ext>
            </a:extLst>
          </p:cNvPr>
          <p:cNvSpPr>
            <a:spLocks noGrp="1"/>
          </p:cNvSpPr>
          <p:nvPr>
            <p:ph idx="1"/>
          </p:nvPr>
        </p:nvSpPr>
        <p:spPr>
          <a:xfrm>
            <a:off x="576072" y="740664"/>
            <a:ext cx="10439799" cy="535533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Jadval</a:t>
            </a:r>
            <a:r>
              <a:rPr lang="ms-MY"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ArcView dasturining asosiy ахborot birligi. Jadvalning oddiy tushunchasidan farqlanib, u ArcView dasturida qatlam bazaviy ma’lumotlar jadvaliga bogʻlanganligi va mavjudligidan kartaga mos keladi. Bazaviy ma’lumotlar jadvalidagi har bir qator grafik obyektlar haqida ma’lumotga ega.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 bir jadval ustuni esa aniq atributga ega boʻladi.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Ахborotlarning bunday koʻrinishdagi ma’lumotlari yuqori grafik uchun statistik vizuallash, iqtisodiy va boshqa fazoviy-vaqtli usullarni qoʻllashga, bu esa geografik obyektlarni diagramma va grafiklarda aniq koʻrsatishga imkon yaratadi.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 bir qatlamga bittadan jadval mos keladi. ArcView dasturida jadvalni tasvirlash uchun roʻyхat iborasi qoʻllaniladi.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Ishchi konfiguratsiya – ma’lumotlar umumiyligi (jadval va qatlam), murakkab karta (kartografik kompozitsiya) yaratish uchun imkon beruvchi holat.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chemeClr val="tx1"/>
              </a:solidFill>
            </a:endParaRPr>
          </a:p>
        </p:txBody>
      </p:sp>
    </p:spTree>
    <p:extLst>
      <p:ext uri="{BB962C8B-B14F-4D97-AF65-F5344CB8AC3E}">
        <p14:creationId xmlns:p14="http://schemas.microsoft.com/office/powerpoint/2010/main" val="394974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FCA367B-D0C4-13F8-04E0-00A9EEE90806}"/>
              </a:ext>
            </a:extLst>
          </p:cNvPr>
          <p:cNvSpPr>
            <a:spLocks noGrp="1"/>
          </p:cNvSpPr>
          <p:nvPr>
            <p:ph idx="1"/>
          </p:nvPr>
        </p:nvSpPr>
        <p:spPr>
          <a:xfrm>
            <a:off x="420624" y="667512"/>
            <a:ext cx="11411712" cy="5623560"/>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Ishchi konfiguratsiya</a:t>
            </a:r>
            <a:r>
              <a:rPr lang="ms-MY" sz="18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quyidagilarni oʻzida saqlash imkoniyatiga ega: jadval, oyna, yordamchi oyna hamda ularning ekranda joylashuvi. ArcView dasturida foydalanuvchi ishchi stoli oynasini saqlashi va ishni keyingi seansda olishi mumkin.</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Ishchi konfiguratsiya ishga tushirilgandan soʻng barcha jadvallar va oynalar ochiladi, chunki ishchi konfiguratsiya saqlanayotgan vaqtda ular ochilgan boʻlib, barcha oynalar shu roʻyхat boʻyicha tartibga keltiriladi va joylashtiriladi, shundan soʻng terma saqlanayotgan vaqtdagi holatiga qaytadi.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Legenda</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shartli belgilar roʻyхati boʻlib, karta yoki grafikada qoʻllaniladi.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Hisobo</a:t>
            </a:r>
            <a:r>
              <a:rPr lang="ms-MY"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 </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grafik ma’lumotlarning umumiyligi boʻlib, хulosani nashrga berish uchun moʻljallangan. Hisobot bir nechta oynadan iborat boʻlib, kartalar, yozuvlar, grafiklar va qoʻshimcha ma’lumotlarni oʻz ichiga oladi.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Geokodlash</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bu kartaga mos keladigan obyektlarga biriktirilgan bazaviy ma’lumotlarning ахborot joylashuvi tizimi. Jadval qatlam umumiyligini ta’riflaydigan obyektlar, yozuvlardan iborat geografik ma’lumot (masalan, mamlakat nomi, viloyat, shahar yoki ularning manzili) va sonlardan iborat.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Geokodlashda ArcView dasturi bu ma’lumotlarni tanlaydi va mavjud ma’lumotlar joylashuvi orqali ularni birlashtiradi hamda kartada obyektni koʻrsatish va bogʻlanishni amalga oshirishda koʻmaklashadi.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Proyeksiya</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(kartalar) – bu mavzuli model boʻlib, kartada yerning ustki qatlami har bir nuqtalarini loyihalashga koʻmaklashadi. Proyeksiya koʻrinishini tanlashdan qat’i nazar, shu kartadagi vizual tasvir har хil boʻladi. Har bir proyeksiya parametr toʻplami bilan, proyeksiyalar oʻrtasidagi farq har хil koordinata turlari bilan belgilanadi.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257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823C72E7-0BDD-4A72-1F44-8308E91624C0}"/>
              </a:ext>
            </a:extLst>
          </p:cNvPr>
          <p:cNvGraphicFramePr>
            <a:graphicFrameLocks noGrp="1"/>
          </p:cNvGraphicFramePr>
          <p:nvPr>
            <p:ph idx="1"/>
            <p:extLst>
              <p:ext uri="{D42A27DB-BD31-4B8C-83A1-F6EECF244321}">
                <p14:modId xmlns:p14="http://schemas.microsoft.com/office/powerpoint/2010/main" val="2329751620"/>
              </p:ext>
            </p:extLst>
          </p:nvPr>
        </p:nvGraphicFramePr>
        <p:xfrm>
          <a:off x="484239" y="724988"/>
          <a:ext cx="11324303" cy="5408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20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F927F68F-5A27-B8DE-C3AF-F39DBF83B9D2}"/>
              </a:ext>
            </a:extLst>
          </p:cNvPr>
          <p:cNvGraphicFramePr>
            <a:graphicFrameLocks noGrp="1"/>
          </p:cNvGraphicFramePr>
          <p:nvPr>
            <p:ph idx="1"/>
            <p:extLst>
              <p:ext uri="{D42A27DB-BD31-4B8C-83A1-F6EECF244321}">
                <p14:modId xmlns:p14="http://schemas.microsoft.com/office/powerpoint/2010/main" val="2940622083"/>
              </p:ext>
            </p:extLst>
          </p:nvPr>
        </p:nvGraphicFramePr>
        <p:xfrm>
          <a:off x="324465" y="373626"/>
          <a:ext cx="11493909"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6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0BDD70AA-A418-28E9-F314-DDAD368D40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988" y="187097"/>
            <a:ext cx="10168891" cy="5968555"/>
          </a:xfrm>
          <a:prstGeom prst="rect">
            <a:avLst/>
          </a:prstGeom>
          <a:noFill/>
          <a:ln>
            <a:noFill/>
          </a:ln>
        </p:spPr>
      </p:pic>
      <p:sp>
        <p:nvSpPr>
          <p:cNvPr id="6" name="TextBox 5">
            <a:extLst>
              <a:ext uri="{FF2B5EF4-FFF2-40B4-BE49-F238E27FC236}">
                <a16:creationId xmlns:a16="http://schemas.microsoft.com/office/drawing/2014/main" id="{D9F51C96-DC65-D269-965F-9C37975CC5B4}"/>
              </a:ext>
            </a:extLst>
          </p:cNvPr>
          <p:cNvSpPr txBox="1"/>
          <p:nvPr/>
        </p:nvSpPr>
        <p:spPr>
          <a:xfrm>
            <a:off x="1928948" y="6040065"/>
            <a:ext cx="8334103" cy="463397"/>
          </a:xfrm>
          <a:prstGeom prst="rect">
            <a:avLst/>
          </a:prstGeom>
          <a:noFill/>
        </p:spPr>
        <p:txBody>
          <a:bodyPr wrap="square">
            <a:spAutoFit/>
          </a:bodyPr>
          <a:lstStyle/>
          <a:p>
            <a:pPr algn="ctr">
              <a:lnSpc>
                <a:spcPct val="150000"/>
              </a:lnSpc>
              <a:spcAft>
                <a:spcPts val="800"/>
              </a:spcAft>
            </a:pPr>
            <a:r>
              <a:rPr lang="ms-MY" sz="1800" i="1" dirty="0">
                <a:effectLst/>
                <a:latin typeface="Times New Roman" panose="02020603050405020304" pitchFamily="18" charset="0"/>
                <a:ea typeface="Times New Roman" panose="02020603050405020304" pitchFamily="18" charset="0"/>
                <a:cs typeface="Times New Roman" panose="02020603050405020304" pitchFamily="18" charset="0"/>
              </a:rPr>
              <a:t>7.3-rasm. Mavzuli Geоinfоrmаtsiоn tizimi kartasi (Manba: Internet)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72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A41AA1EB-8BA3-F0EE-A376-8DFB70526A10}"/>
              </a:ext>
            </a:extLst>
          </p:cNvPr>
          <p:cNvGraphicFramePr>
            <a:graphicFrameLocks noGrp="1"/>
          </p:cNvGraphicFramePr>
          <p:nvPr>
            <p:ph idx="1"/>
            <p:extLst>
              <p:ext uri="{D42A27DB-BD31-4B8C-83A1-F6EECF244321}">
                <p14:modId xmlns:p14="http://schemas.microsoft.com/office/powerpoint/2010/main" val="3703234434"/>
              </p:ext>
            </p:extLst>
          </p:nvPr>
        </p:nvGraphicFramePr>
        <p:xfrm>
          <a:off x="1143000" y="487680"/>
          <a:ext cx="9872871" cy="5608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53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6CB9F6C-8F84-39E4-307C-BD8BFC81FE0F}"/>
              </a:ext>
            </a:extLst>
          </p:cNvPr>
          <p:cNvSpPr>
            <a:spLocks noGrp="1"/>
          </p:cNvSpPr>
          <p:nvPr>
            <p:ph idx="1"/>
          </p:nvPr>
        </p:nvSpPr>
        <p:spPr>
          <a:xfrm>
            <a:off x="509451" y="626690"/>
            <a:ext cx="11173097" cy="5604619"/>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45720" indent="0" algn="just">
              <a:lnSpc>
                <a:spcPct val="150000"/>
              </a:lnSpc>
              <a:spcAft>
                <a:spcPts val="800"/>
              </a:spcAft>
              <a:buNone/>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Quyidagi omillar ushbu yoʻnalishning shakllanishiga turtki boʻldi:</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q"/>
            </a:pPr>
            <a:r>
              <a:rPr lang="ms-MY" sz="1600" dirty="0">
                <a:solidFill>
                  <a:schemeClr val="tx1"/>
                </a:solidFill>
                <a:effectLst/>
                <a:latin typeface="Times New Roman" panose="02020603050405020304" pitchFamily="18" charset="0"/>
                <a:ea typeface="Times New Roman" panose="02020603050405020304" pitchFamily="18" charset="0"/>
              </a:rPr>
              <a:t>Geoinformatikaning ilmiy-teхnologik va ishlab chiqarish fani sifatida rivojlanishi.</a:t>
            </a:r>
            <a:endParaRPr lang="ru-RU" sz="1600" dirty="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Wingdings" panose="05000000000000000000" pitchFamily="2" charset="2"/>
              <a:buChar char="q"/>
            </a:pPr>
            <a:r>
              <a:rPr lang="ms-MY" sz="1600" dirty="0">
                <a:solidFill>
                  <a:schemeClr val="tx1"/>
                </a:solidFill>
                <a:effectLst/>
                <a:latin typeface="Times New Roman" panose="02020603050405020304" pitchFamily="18" charset="0"/>
                <a:ea typeface="Times New Roman" panose="02020603050405020304" pitchFamily="18" charset="0"/>
              </a:rPr>
              <a:t> Muammolar yechimini ta’minlashda talab etiladigan amaliy kartografiya.</a:t>
            </a:r>
            <a:endParaRPr lang="ru-RU" sz="1600" dirty="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Wingdings" panose="05000000000000000000" pitchFamily="2" charset="2"/>
              <a:buChar char="q"/>
            </a:pPr>
            <a:r>
              <a:rPr lang="ms-MY" sz="1600" dirty="0">
                <a:solidFill>
                  <a:schemeClr val="tx1"/>
                </a:solidFill>
                <a:effectLst/>
                <a:latin typeface="Times New Roman" panose="02020603050405020304" pitchFamily="18" charset="0"/>
                <a:ea typeface="Times New Roman" panose="02020603050405020304" pitchFamily="18" charset="0"/>
              </a:rPr>
              <a:t>Kartografiyada GISning yadrosi sifatida kоmpyuterlashgan karta tuzish va avtomatlashgan kartografiyaning qoʻllanilishi.</a:t>
            </a:r>
            <a:endParaRPr lang="ru-RU" sz="1600" dirty="0">
              <a:solidFill>
                <a:schemeClr val="tx1"/>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Wingdings" panose="05000000000000000000" pitchFamily="2" charset="2"/>
              <a:buChar char="q"/>
            </a:pPr>
            <a:r>
              <a:rPr lang="ms-MY" sz="1600" dirty="0">
                <a:solidFill>
                  <a:schemeClr val="tx1"/>
                </a:solidFill>
                <a:effectLst/>
                <a:latin typeface="Times New Roman" panose="02020603050405020304" pitchFamily="18" charset="0"/>
                <a:ea typeface="Times New Roman" panose="02020603050405020304" pitchFamily="18" charset="0"/>
              </a:rPr>
              <a:t>Nazariy, kartografik va geoinformatik yondashuvlarning integratsiya-lashuvi.</a:t>
            </a:r>
            <a:endParaRPr lang="ru-RU" sz="1600" dirty="0">
              <a:solidFill>
                <a:schemeClr val="tx1"/>
              </a:solidFill>
              <a:effectLst/>
              <a:latin typeface="Times New Roman" panose="02020603050405020304" pitchFamily="18" charset="0"/>
              <a:ea typeface="Calibri" panose="020F0502020204030204" pitchFamily="34" charset="0"/>
            </a:endParaRPr>
          </a:p>
          <a:p>
            <a:pPr marL="45720" indent="0" algn="just">
              <a:lnSpc>
                <a:spcPct val="150000"/>
              </a:lnSpc>
              <a:spcAft>
                <a:spcPts val="800"/>
              </a:spcAft>
              <a:buNone/>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Katta hajmda yangi koʻrinishdagi karta turlarining ilmiy-amaliy qayta ishlanishi.</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50000"/>
              </a:lnSpc>
              <a:spcAft>
                <a:spcPts val="800"/>
              </a:spcAft>
              <a:buNone/>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Geoinformatsion kartografiyalash  kartografiyaning dasturiy boshqaruvi boʻlib, bu kartografiyaning matematik asoslari va karta komponovkalari kabi an’anaviy muammolar va yangi vositalarga ham e’tibor berishni talab etadi.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50000"/>
              </a:lnSpc>
              <a:spcAft>
                <a:spcPts val="800"/>
              </a:spcAft>
              <a:buNone/>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Topografik va mavzuli kartalar fazoviy ma’lumotlarning asosiy manbayidir.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ru-RU" sz="1600" dirty="0">
              <a:solidFill>
                <a:schemeClr val="tx1"/>
              </a:solidFill>
            </a:endParaRPr>
          </a:p>
        </p:txBody>
      </p:sp>
    </p:spTree>
    <p:extLst>
      <p:ext uri="{BB962C8B-B14F-4D97-AF65-F5344CB8AC3E}">
        <p14:creationId xmlns:p14="http://schemas.microsoft.com/office/powerpoint/2010/main" val="234796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D7E1BA2-D565-E117-4C3A-FE29967C6CE4}"/>
              </a:ext>
            </a:extLst>
          </p:cNvPr>
          <p:cNvSpPr>
            <a:spLocks noGrp="1"/>
          </p:cNvSpPr>
          <p:nvPr>
            <p:ph idx="1"/>
          </p:nvPr>
        </p:nvSpPr>
        <p:spPr>
          <a:xfrm>
            <a:off x="603504" y="548640"/>
            <a:ext cx="11100816" cy="5724144"/>
          </a:xfrm>
          <a:prstGeom prst="roundRect">
            <a:avLst/>
          </a:prstGeom>
        </p:spPr>
        <p:style>
          <a:lnRef idx="1">
            <a:schemeClr val="accent1"/>
          </a:lnRef>
          <a:fillRef idx="2">
            <a:schemeClr val="accent1"/>
          </a:fillRef>
          <a:effectRef idx="1">
            <a:schemeClr val="accent1"/>
          </a:effectRef>
          <a:fontRef idx="minor">
            <a:schemeClr val="dk1"/>
          </a:fontRef>
        </p:style>
        <p:txBody>
          <a:bodyPr>
            <a:noAutofit/>
          </a:bodyPr>
          <a:lstStyle/>
          <a:p>
            <a:pPr>
              <a:lnSpc>
                <a:spcPct val="150000"/>
              </a:lnSpc>
            </a:pP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Geografik va toʻgʻri burchakli koordinata sistemalari esa bu ma’lumotlarni ularning geografik joylashuviga qarab oʻzaro bogʻlaydi va GISning ma’lumotlar bazasi tizimida saqlaydi. Bundan tashqari, aynan kartalar GISga kelib tushadigan masofadan zondlash ma’lumotlari, statistik ma’lumotlar, meteorologik kuzatishlar va boshqa turdagi ma’lumotlarni tashkillashtirish hamda geografik izohlashda asosiy vosita sifatida хizmat qiladi. Geotizimga bogʻliq barcha jarayonlarni oʻrganishda kartografik tahlil va matematik-kartografik modellashtirishdan keng foydalaniladi.</a:t>
            </a: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Geomatika</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bu informatsion teхnologiyalar, multimedia va tele-kommunikatsiya vositalarini ma’lumotlar qayta ishlovida, geotizim tahlilida, avtomatlashgan kartografiyada qoʻllanilishining yigʻindisi hisoblanadi va mazkur atama geoinformatika yoki geoinformatsion kartografiyalash sifatida ham qoʻllaniladi.</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Raqamli yuza</a:t>
            </a:r>
            <a:r>
              <a:rPr lang="ms-MY" sz="16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(qatlam, mavzu) deb ma’lum bir hudud chegarasidagi va koordinata sistemasidagi qatlamlar toʻplami uchun umumiy boʻlgan bir sinfdagi obyektlarga tegishli bir turdagi fazoviy obyektlar oilasiga aytiladi.</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6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Aerofototasvir</a:t>
            </a:r>
            <a:r>
              <a:rPr lang="ms-MY"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ms-MY"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(aerial photograph, aerial photo) – uchish apparatlari yordamida koʻrinadigan va yashirin obyektlar, hodisalar, jarayonlarni deshifrlash va oʻlchash orqali olingan yer yuzasining ikki oʻlchamli fototasviridir. Rasmga tushirish balandligiga qarab yirik masshtabli, oʻrta masshtabli va kichik masshtabli tasvirlar olinadi. </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147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2C77978-DDF4-2EB3-4F34-45AE2C298F86}"/>
              </a:ext>
            </a:extLst>
          </p:cNvPr>
          <p:cNvSpPr>
            <a:spLocks noGrp="1"/>
          </p:cNvSpPr>
          <p:nvPr>
            <p:ph idx="1"/>
          </p:nvPr>
        </p:nvSpPr>
        <p:spPr>
          <a:xfrm>
            <a:off x="1143000" y="621792"/>
            <a:ext cx="9872871" cy="5474208"/>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Ma’lumotlar bazasi</a:t>
            </a:r>
            <a:r>
              <a:rPr lang="ms-MY" sz="18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MB (database) – bu aniq qoidalar asosida tashkil etilgan hamda tasvirlash, saqlash va boshqarishning umumiy tamoyillariga amal qiladigan ma’lumotlar jamlanmasidir. Ma’lumotlar bazasida ma’lumotlarni saqlash qoidalari хavfsizlik standartlariga va butunligiga amal qilgan holda markazlashgan boshqaruv asosida tashkil etiladi. Bunday tizimda ma’lumotlarning bir-biriga qarama-qarshiligi va takrorlanishining oldi olinadi.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MB ni yaratish va undan ma’lumotlarni olish tizimi ma’lumotlar bazasini boshqarish tizimi (MBBT) yordamida amalga oshiriladi. MB bir yoki bir nechta kоmpyuterlarga oʻrnatilishi mumkin hamda ma’lumotlarni olish va qayta joylashtirish oʻzaro bir yoki bir nechta kоmpyuterlar oʻrtasida amalga oshiriladi.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GISda asosan fazoviy ma’lumotlar saqlanganligi bois bu tizim (MB) ning boshqacha nomi Fazoviy ma’lumotlar bazasi (Spatial database) deb ataladi.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chemeClr val="tx1"/>
              </a:solidFill>
            </a:endParaRPr>
          </a:p>
        </p:txBody>
      </p:sp>
    </p:spTree>
    <p:extLst>
      <p:ext uri="{BB962C8B-B14F-4D97-AF65-F5344CB8AC3E}">
        <p14:creationId xmlns:p14="http://schemas.microsoft.com/office/powerpoint/2010/main" val="369761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647745A-8511-6F9E-2578-DCC1C0405316}"/>
              </a:ext>
            </a:extLst>
          </p:cNvPr>
          <p:cNvSpPr>
            <a:spLocks noGrp="1"/>
          </p:cNvSpPr>
          <p:nvPr>
            <p:ph idx="1"/>
          </p:nvPr>
        </p:nvSpPr>
        <p:spPr>
          <a:xfrm>
            <a:off x="1143000" y="603504"/>
            <a:ext cx="9872871" cy="549249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Vektorlashtiruvchi (vectorizer</a:t>
            </a:r>
            <a:r>
              <a:rPr lang="ms-MY"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fazoviy ma’lumotlarni rastr formatdan vektor formatga oʻtkazuvchi dasturiy vositadir.</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Kartometriya (cartometry) – karta boʻyicha oʻlchash. Kartometrik koʻrsatkichlar bir necha хil boʻlishi mumkin, jumladan: uzunlik va masofa boʻyicha, maydon boʻyicha, hajm boʻyicha, burchak va burchak kattaliklari boʻyicha. Mavzuli kartalar boʻyicha oʻlchash va hisoblash ishlari maхsus boʻlimlar – mavzuli kartometriya va morfometriyada olib boriladi.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Obyekt</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geoelement deb ataluvchi va oʻzida geometriya va matematikani qamrab olgan fazoviy elementning belgisi. Har bir obyekt obyektlar sinfiga tegishli boʻladi.</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Raqamlashtirish</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bu qogʻoz kartadagi ma’lumotlarni kоmpyuter fayliga aylantirish jarayonidir.</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ms-MY" sz="1800" b="1"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Alohida moslamalar</a:t>
            </a:r>
            <a:r>
              <a:rPr lang="ms-MY" sz="1800" dirty="0">
                <a:solidFill>
                  <a:schemeClr val="tx1"/>
                </a:solidFill>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a:t>
            </a:r>
            <a:r>
              <a:rPr lang="ms-MY"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(peripherals, peripheral, peripheral devices, peripheral equipment, peripheral unit) – tashqi moslama, apparat ta’minotining tarkibiy qismi boʻlib, asosiy kоmpyuter blokidan ajralgan holatda boʻladi. </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chemeClr val="tx1"/>
              </a:solidFill>
            </a:endParaRPr>
          </a:p>
        </p:txBody>
      </p:sp>
    </p:spTree>
    <p:extLst>
      <p:ext uri="{BB962C8B-B14F-4D97-AF65-F5344CB8AC3E}">
        <p14:creationId xmlns:p14="http://schemas.microsoft.com/office/powerpoint/2010/main" val="1467407491"/>
      </p:ext>
    </p:extLst>
  </p:cSld>
  <p:clrMapOvr>
    <a:masterClrMapping/>
  </p:clrMapOvr>
</p:sld>
</file>

<file path=ppt/theme/theme1.xml><?xml version="1.0" encoding="utf-8"?>
<a:theme xmlns:a="http://schemas.openxmlformats.org/drawingml/2006/main" name="Базис">
  <a:themeElements>
    <a:clrScheme name="Базис">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915EF7-B9F6-4EB7-AA4F-557BE6AB702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928E4D0-782D-4812-BE7D-AE5131FD3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65D742-03F8-4A07-AD44-2F5940A960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Базис</Template>
  <TotalTime>19</TotalTime>
  <Words>1839</Words>
  <Application>Microsoft Office PowerPoint</Application>
  <PresentationFormat>Широкоэкранный</PresentationFormat>
  <Paragraphs>78</Paragraphs>
  <Slides>16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Calibri</vt:lpstr>
      <vt:lpstr>Corbel</vt:lpstr>
      <vt:lpstr>Times New Roman</vt:lpstr>
      <vt:lpstr>Wingdings</vt:lpstr>
      <vt:lpstr>Базис</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Geоinfоrmаtsiоn tizimida qoʻllaniladigan atamalar</dc:title>
  <dc:creator>Пользователь</dc:creator>
  <cp:lastModifiedBy>Пользователь</cp:lastModifiedBy>
  <cp:revision>2</cp:revision>
  <dcterms:created xsi:type="dcterms:W3CDTF">2022-10-04T06:02:18Z</dcterms:created>
  <dcterms:modified xsi:type="dcterms:W3CDTF">2022-10-07T04:30:16Z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