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8"/>
  </p:notesMasterIdLst>
  <p:sldIdLst>
    <p:sldId id="267" r:id="rId2"/>
    <p:sldId id="455" r:id="rId3"/>
    <p:sldId id="458" r:id="rId4"/>
    <p:sldId id="457" r:id="rId5"/>
    <p:sldId id="465" r:id="rId6"/>
    <p:sldId id="45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38F6C-DADB-4DD2-AEE1-FBF457B21B2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ru-RU"/>
        </a:p>
      </dgm:t>
    </dgm:pt>
    <dgm:pt modelId="{C8E9E36B-3BC0-419A-9697-1A552325E8FD}">
      <dgm:prSet custT="1"/>
      <dgm:spPr/>
      <dgm:t>
        <a:bodyPr/>
        <a:lstStyle/>
        <a:p>
          <a:r>
            <a:rPr lang="ms-MY" sz="160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a:solidFill>
                <a:schemeClr val="tx1"/>
              </a:solidFill>
              <a:latin typeface="Times New Roman" panose="02020603050405020304" pitchFamily="18" charset="0"/>
              <a:cs typeface="Times New Roman" panose="02020603050405020304" pitchFamily="18" charset="0"/>
            </a:rPr>
            <a:t> sogʻliqni saqlash sohasida yangi klinika va shifoхonalarni aholiga geografik jihatdan mos va qulay qilib joylashtirish jarayonida; </a:t>
          </a:r>
          <a:endParaRPr lang="ru-RU" sz="1600">
            <a:solidFill>
              <a:schemeClr val="tx1"/>
            </a:solidFill>
            <a:latin typeface="Times New Roman" panose="02020603050405020304" pitchFamily="18" charset="0"/>
            <a:cs typeface="Times New Roman" panose="02020603050405020304" pitchFamily="18" charset="0"/>
          </a:endParaRPr>
        </a:p>
      </dgm:t>
    </dgm:pt>
    <dgm:pt modelId="{B75BB066-B58E-4828-928A-98C66E87F89D}" type="parTrans" cxnId="{9314D1A5-67C8-4E93-8AEC-8BADDB5B79A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CA0594AE-BDE7-405A-A3FC-82E74DD3C756}" type="sibTrans" cxnId="{9314D1A5-67C8-4E93-8AEC-8BADDB5B79A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05EA3D91-E74B-4EA5-982C-F037C5BE4F4A}">
      <dgm:prSet custT="1"/>
      <dgm:spPr/>
      <dgm:t>
        <a:bodyPr/>
        <a:lstStyle/>
        <a:p>
          <a:r>
            <a:rPr lang="ms-MY"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dirty="0">
              <a:solidFill>
                <a:schemeClr val="tx1"/>
              </a:solidFill>
              <a:latin typeface="Times New Roman" panose="02020603050405020304" pitchFamily="18" charset="0"/>
              <a:cs typeface="Times New Roman" panose="02020603050405020304" pitchFamily="18" charset="0"/>
            </a:rPr>
            <a:t> yuk tashish bilan shugʻullanadigan korхonalar uchun yoʻl marshrutlari va jadvallarini tuzish va aniqlashda;</a:t>
          </a:r>
          <a:endParaRPr lang="ru-RU" sz="1600" dirty="0">
            <a:solidFill>
              <a:schemeClr val="tx1"/>
            </a:solidFill>
            <a:latin typeface="Times New Roman" panose="02020603050405020304" pitchFamily="18" charset="0"/>
            <a:cs typeface="Times New Roman" panose="02020603050405020304" pitchFamily="18" charset="0"/>
          </a:endParaRPr>
        </a:p>
      </dgm:t>
    </dgm:pt>
    <dgm:pt modelId="{9A40E16C-6C41-4BA9-B9B1-7D2CEBFE1043}" type="parTrans" cxnId="{07AE592E-2AB1-42A5-A07C-E83F983E7E7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3639F75-C4F3-4EBA-9250-FE5B01D5376B}" type="sibTrans" cxnId="{07AE592E-2AB1-42A5-A07C-E83F983E7E7A}">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41F8F245-D081-4E84-9FAA-7E77478F5E63}">
      <dgm:prSet custT="1"/>
      <dgm:spPr/>
      <dgm:t>
        <a:bodyPr/>
        <a:lstStyle/>
        <a:p>
          <a:r>
            <a:rPr lang="ms-MY" sz="160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a:solidFill>
                <a:schemeClr val="tx1"/>
              </a:solidFill>
              <a:latin typeface="Times New Roman" panose="02020603050405020304" pitchFamily="18" charset="0"/>
              <a:cs typeface="Times New Roman" panose="02020603050405020304" pitchFamily="18" charset="0"/>
            </a:rPr>
            <a:t> avtomobil yoʻllarini quruvchi korхonalarga yangi trassa va yoʻllarni loyihalashda eng maqbul variantni tanlashda; </a:t>
          </a:r>
          <a:endParaRPr lang="ru-RU" sz="1600">
            <a:solidFill>
              <a:schemeClr val="tx1"/>
            </a:solidFill>
            <a:latin typeface="Times New Roman" panose="02020603050405020304" pitchFamily="18" charset="0"/>
            <a:cs typeface="Times New Roman" panose="02020603050405020304" pitchFamily="18" charset="0"/>
          </a:endParaRPr>
        </a:p>
      </dgm:t>
    </dgm:pt>
    <dgm:pt modelId="{C477CE16-8FE0-4A49-8CFC-AFE691C10751}" type="parTrans" cxnId="{A3CDFB57-3783-4C94-B6B7-6713EFF622D7}">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6BC6C740-A49A-4A84-986D-DDE6595DF1B7}" type="sibTrans" cxnId="{A3CDFB57-3783-4C94-B6B7-6713EFF622D7}">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F3574B9-F9F0-45AA-85EA-F1F9EDD66753}">
      <dgm:prSet custT="1"/>
      <dgm:spPr/>
      <dgm:t>
        <a:bodyPr/>
        <a:lstStyle/>
        <a:p>
          <a:r>
            <a:rPr lang="ms-MY"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dirty="0">
              <a:solidFill>
                <a:schemeClr val="tx1"/>
              </a:solidFill>
              <a:latin typeface="Times New Roman" panose="02020603050405020304" pitchFamily="18" charset="0"/>
              <a:cs typeface="Times New Roman" panose="02020603050405020304" pitchFamily="18" charset="0"/>
            </a:rPr>
            <a:t> geodemograflar uchun yangi savdo majmualarini barpo etish va ularga joy tanlashda; </a:t>
          </a:r>
          <a:endParaRPr lang="ru-RU" sz="1600" dirty="0">
            <a:solidFill>
              <a:schemeClr val="tx1"/>
            </a:solidFill>
            <a:latin typeface="Times New Roman" panose="02020603050405020304" pitchFamily="18" charset="0"/>
            <a:cs typeface="Times New Roman" panose="02020603050405020304" pitchFamily="18" charset="0"/>
          </a:endParaRPr>
        </a:p>
      </dgm:t>
    </dgm:pt>
    <dgm:pt modelId="{AB0CEF92-3FBD-4E0A-A015-84C780773EBE}" type="parTrans" cxnId="{BAC5D35F-BBAE-4B54-9B67-9F58BE1E329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3E956119-396D-4AB2-A297-65D8CD83EB31}" type="sibTrans" cxnId="{BAC5D35F-BBAE-4B54-9B67-9F58BE1E329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B479B12D-E04F-49D8-8AA7-3FD7A06EC78C}">
      <dgm:prSet custT="1"/>
      <dgm:spPr/>
      <dgm:t>
        <a:bodyPr/>
        <a:lstStyle/>
        <a:p>
          <a:r>
            <a:rPr lang="ms-MY"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dirty="0">
              <a:solidFill>
                <a:schemeClr val="tx1"/>
              </a:solidFill>
              <a:latin typeface="Times New Roman" panose="02020603050405020304" pitchFamily="18" charset="0"/>
              <a:cs typeface="Times New Roman" panose="02020603050405020304" pitchFamily="18" charset="0"/>
            </a:rPr>
            <a:t> oʻrmonchilik korхonalari uchun oʻrmonlar holatini yangilash va rekreatsiya parklarini barpo qilishda; </a:t>
          </a:r>
          <a:endParaRPr lang="ru-RU" sz="1600" dirty="0">
            <a:solidFill>
              <a:schemeClr val="tx1"/>
            </a:solidFill>
            <a:latin typeface="Times New Roman" panose="02020603050405020304" pitchFamily="18" charset="0"/>
            <a:cs typeface="Times New Roman" panose="02020603050405020304" pitchFamily="18" charset="0"/>
          </a:endParaRPr>
        </a:p>
      </dgm:t>
    </dgm:pt>
    <dgm:pt modelId="{5B88C77D-F8A1-440C-875B-12C0AC72E0D7}" type="parTrans" cxnId="{406A89FE-E8A3-4521-B545-D3A58FC187D8}">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5B0E893B-1BB8-4138-9E91-19E342D5BAE2}" type="sibTrans" cxnId="{406A89FE-E8A3-4521-B545-D3A58FC187D8}">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38024B4C-6657-4C7A-8C8B-6B17B0B8A001}">
      <dgm:prSet custT="1"/>
      <dgm:spPr/>
      <dgm:t>
        <a:bodyPr/>
        <a:lstStyle/>
        <a:p>
          <a:r>
            <a:rPr lang="ms-MY" sz="1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dirty="0">
              <a:solidFill>
                <a:schemeClr val="tx1"/>
              </a:solidFill>
              <a:latin typeface="Times New Roman" panose="02020603050405020304" pitchFamily="18" charset="0"/>
              <a:cs typeface="Times New Roman" panose="02020603050405020304" pitchFamily="18" charset="0"/>
            </a:rPr>
            <a:t> davlat fondidagi yerlarni toʻgʻri va oqilona hisoblashda;</a:t>
          </a:r>
          <a:endParaRPr lang="ru-RU" sz="1600" dirty="0">
            <a:solidFill>
              <a:schemeClr val="tx1"/>
            </a:solidFill>
            <a:latin typeface="Times New Roman" panose="02020603050405020304" pitchFamily="18" charset="0"/>
            <a:cs typeface="Times New Roman" panose="02020603050405020304" pitchFamily="18" charset="0"/>
          </a:endParaRPr>
        </a:p>
      </dgm:t>
    </dgm:pt>
    <dgm:pt modelId="{32985855-66F4-41A2-8607-7319870A27DD}" type="parTrans" cxnId="{D33F05EC-E213-47E6-8F11-913A040318D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F62AF74B-E91B-4C38-A170-7DB3D89707F7}" type="sibTrans" cxnId="{D33F05EC-E213-47E6-8F11-913A040318D2}">
      <dgm:prSet/>
      <dgm:spPr/>
      <dgm:t>
        <a:bodyPr/>
        <a:lstStyle/>
        <a:p>
          <a:endParaRPr lang="ru-RU" sz="2000">
            <a:solidFill>
              <a:schemeClr val="tx1"/>
            </a:solidFill>
            <a:latin typeface="Times New Roman" panose="02020603050405020304" pitchFamily="18" charset="0"/>
            <a:cs typeface="Times New Roman" panose="02020603050405020304" pitchFamily="18" charset="0"/>
          </a:endParaRPr>
        </a:p>
      </dgm:t>
    </dgm:pt>
    <dgm:pt modelId="{81B98E97-33EC-43CA-8DEA-5A742FDE2725}" type="pres">
      <dgm:prSet presAssocID="{83938F6C-DADB-4DD2-AEE1-FBF457B21B27}" presName="CompostProcess" presStyleCnt="0">
        <dgm:presLayoutVars>
          <dgm:dir/>
          <dgm:resizeHandles val="exact"/>
        </dgm:presLayoutVars>
      </dgm:prSet>
      <dgm:spPr/>
    </dgm:pt>
    <dgm:pt modelId="{1CC95FD3-A953-4500-A254-D475DB54BB39}" type="pres">
      <dgm:prSet presAssocID="{83938F6C-DADB-4DD2-AEE1-FBF457B21B27}" presName="arrow" presStyleLbl="bgShp" presStyleIdx="0" presStyleCnt="1"/>
      <dgm:spPr/>
    </dgm:pt>
    <dgm:pt modelId="{7982A211-EDFD-495F-B056-212E1C8076E5}" type="pres">
      <dgm:prSet presAssocID="{83938F6C-DADB-4DD2-AEE1-FBF457B21B27}" presName="linearProcess" presStyleCnt="0"/>
      <dgm:spPr/>
    </dgm:pt>
    <dgm:pt modelId="{06B5D5F0-55CF-4213-901D-8BC990CE26B0}" type="pres">
      <dgm:prSet presAssocID="{C8E9E36B-3BC0-419A-9697-1A552325E8FD}" presName="textNode" presStyleLbl="node1" presStyleIdx="0" presStyleCnt="6" custScaleX="117718">
        <dgm:presLayoutVars>
          <dgm:bulletEnabled val="1"/>
        </dgm:presLayoutVars>
      </dgm:prSet>
      <dgm:spPr/>
    </dgm:pt>
    <dgm:pt modelId="{A72FEE1C-EEE7-41FC-B94E-2B6A2A20E946}" type="pres">
      <dgm:prSet presAssocID="{CA0594AE-BDE7-405A-A3FC-82E74DD3C756}" presName="sibTrans" presStyleCnt="0"/>
      <dgm:spPr/>
    </dgm:pt>
    <dgm:pt modelId="{F0E04B57-2FB3-4A08-BC3A-6CEA0E7E67E7}" type="pres">
      <dgm:prSet presAssocID="{05EA3D91-E74B-4EA5-982C-F037C5BE4F4A}" presName="textNode" presStyleLbl="node1" presStyleIdx="1" presStyleCnt="6" custScaleX="121194">
        <dgm:presLayoutVars>
          <dgm:bulletEnabled val="1"/>
        </dgm:presLayoutVars>
      </dgm:prSet>
      <dgm:spPr/>
    </dgm:pt>
    <dgm:pt modelId="{155E7C6E-7160-49FC-8568-8475C349ED61}" type="pres">
      <dgm:prSet presAssocID="{63639F75-C4F3-4EBA-9250-FE5B01D5376B}" presName="sibTrans" presStyleCnt="0"/>
      <dgm:spPr/>
    </dgm:pt>
    <dgm:pt modelId="{0E6CD0DD-1D97-45FC-B183-7A5778CD0619}" type="pres">
      <dgm:prSet presAssocID="{41F8F245-D081-4E84-9FAA-7E77478F5E63}" presName="textNode" presStyleLbl="node1" presStyleIdx="2" presStyleCnt="6" custScaleX="115721">
        <dgm:presLayoutVars>
          <dgm:bulletEnabled val="1"/>
        </dgm:presLayoutVars>
      </dgm:prSet>
      <dgm:spPr/>
    </dgm:pt>
    <dgm:pt modelId="{E808C97E-2655-445E-AF84-DA839E041FEC}" type="pres">
      <dgm:prSet presAssocID="{6BC6C740-A49A-4A84-986D-DDE6595DF1B7}" presName="sibTrans" presStyleCnt="0"/>
      <dgm:spPr/>
    </dgm:pt>
    <dgm:pt modelId="{B9B0C977-FC32-401D-8454-94A56E4396E8}" type="pres">
      <dgm:prSet presAssocID="{8F3574B9-F9F0-45AA-85EA-F1F9EDD66753}" presName="textNode" presStyleLbl="node1" presStyleIdx="3" presStyleCnt="6" custScaleX="116940">
        <dgm:presLayoutVars>
          <dgm:bulletEnabled val="1"/>
        </dgm:presLayoutVars>
      </dgm:prSet>
      <dgm:spPr/>
    </dgm:pt>
    <dgm:pt modelId="{8B8B7F59-E8D8-46E2-BFEB-C7AB1E9D6EA6}" type="pres">
      <dgm:prSet presAssocID="{3E956119-396D-4AB2-A297-65D8CD83EB31}" presName="sibTrans" presStyleCnt="0"/>
      <dgm:spPr/>
    </dgm:pt>
    <dgm:pt modelId="{310D3D8D-57C5-4A5D-9F96-6D7D7F01AA7B}" type="pres">
      <dgm:prSet presAssocID="{B479B12D-E04F-49D8-8AA7-3FD7A06EC78C}" presName="textNode" presStyleLbl="node1" presStyleIdx="4" presStyleCnt="6" custScaleX="120674">
        <dgm:presLayoutVars>
          <dgm:bulletEnabled val="1"/>
        </dgm:presLayoutVars>
      </dgm:prSet>
      <dgm:spPr/>
    </dgm:pt>
    <dgm:pt modelId="{8A18EECB-CA44-4E28-A920-433B5FC6CBFA}" type="pres">
      <dgm:prSet presAssocID="{5B0E893B-1BB8-4138-9E91-19E342D5BAE2}" presName="sibTrans" presStyleCnt="0"/>
      <dgm:spPr/>
    </dgm:pt>
    <dgm:pt modelId="{20291B7C-30BD-4D3B-A13E-32067F7DA289}" type="pres">
      <dgm:prSet presAssocID="{38024B4C-6657-4C7A-8C8B-6B17B0B8A001}" presName="textNode" presStyleLbl="node1" presStyleIdx="5" presStyleCnt="6" custScaleX="115710">
        <dgm:presLayoutVars>
          <dgm:bulletEnabled val="1"/>
        </dgm:presLayoutVars>
      </dgm:prSet>
      <dgm:spPr/>
    </dgm:pt>
  </dgm:ptLst>
  <dgm:cxnLst>
    <dgm:cxn modelId="{37752C04-7C07-4DA3-86CC-DED0E8702282}" type="presOf" srcId="{C8E9E36B-3BC0-419A-9697-1A552325E8FD}" destId="{06B5D5F0-55CF-4213-901D-8BC990CE26B0}" srcOrd="0" destOrd="0" presId="urn:microsoft.com/office/officeart/2005/8/layout/hProcess9"/>
    <dgm:cxn modelId="{F4A76D07-480B-401D-BEB1-275CC14048F1}" type="presOf" srcId="{B479B12D-E04F-49D8-8AA7-3FD7A06EC78C}" destId="{310D3D8D-57C5-4A5D-9F96-6D7D7F01AA7B}" srcOrd="0" destOrd="0" presId="urn:microsoft.com/office/officeart/2005/8/layout/hProcess9"/>
    <dgm:cxn modelId="{07AE592E-2AB1-42A5-A07C-E83F983E7E7A}" srcId="{83938F6C-DADB-4DD2-AEE1-FBF457B21B27}" destId="{05EA3D91-E74B-4EA5-982C-F037C5BE4F4A}" srcOrd="1" destOrd="0" parTransId="{9A40E16C-6C41-4BA9-B9B1-7D2CEBFE1043}" sibTransId="{63639F75-C4F3-4EBA-9250-FE5B01D5376B}"/>
    <dgm:cxn modelId="{94CA073C-7E36-4D8A-AC2D-6C4D21396319}" type="presOf" srcId="{38024B4C-6657-4C7A-8C8B-6B17B0B8A001}" destId="{20291B7C-30BD-4D3B-A13E-32067F7DA289}" srcOrd="0" destOrd="0" presId="urn:microsoft.com/office/officeart/2005/8/layout/hProcess9"/>
    <dgm:cxn modelId="{BAC5D35F-BBAE-4B54-9B67-9F58BE1E3292}" srcId="{83938F6C-DADB-4DD2-AEE1-FBF457B21B27}" destId="{8F3574B9-F9F0-45AA-85EA-F1F9EDD66753}" srcOrd="3" destOrd="0" parTransId="{AB0CEF92-3FBD-4E0A-A015-84C780773EBE}" sibTransId="{3E956119-396D-4AB2-A297-65D8CD83EB31}"/>
    <dgm:cxn modelId="{A3CDFB57-3783-4C94-B6B7-6713EFF622D7}" srcId="{83938F6C-DADB-4DD2-AEE1-FBF457B21B27}" destId="{41F8F245-D081-4E84-9FAA-7E77478F5E63}" srcOrd="2" destOrd="0" parTransId="{C477CE16-8FE0-4A49-8CFC-AFE691C10751}" sibTransId="{6BC6C740-A49A-4A84-986D-DDE6595DF1B7}"/>
    <dgm:cxn modelId="{E4A90394-1A82-4D03-BA32-B21185B88B9D}" type="presOf" srcId="{83938F6C-DADB-4DD2-AEE1-FBF457B21B27}" destId="{81B98E97-33EC-43CA-8DEA-5A742FDE2725}" srcOrd="0" destOrd="0" presId="urn:microsoft.com/office/officeart/2005/8/layout/hProcess9"/>
    <dgm:cxn modelId="{9314D1A5-67C8-4E93-8AEC-8BADDB5B79AA}" srcId="{83938F6C-DADB-4DD2-AEE1-FBF457B21B27}" destId="{C8E9E36B-3BC0-419A-9697-1A552325E8FD}" srcOrd="0" destOrd="0" parTransId="{B75BB066-B58E-4828-928A-98C66E87F89D}" sibTransId="{CA0594AE-BDE7-405A-A3FC-82E74DD3C756}"/>
    <dgm:cxn modelId="{9AF400C8-1F5E-41BA-99B3-367A57BFAA15}" type="presOf" srcId="{8F3574B9-F9F0-45AA-85EA-F1F9EDD66753}" destId="{B9B0C977-FC32-401D-8454-94A56E4396E8}" srcOrd="0" destOrd="0" presId="urn:microsoft.com/office/officeart/2005/8/layout/hProcess9"/>
    <dgm:cxn modelId="{A5A3F1CD-1392-431A-8387-8347DDE22CDE}" type="presOf" srcId="{05EA3D91-E74B-4EA5-982C-F037C5BE4F4A}" destId="{F0E04B57-2FB3-4A08-BC3A-6CEA0E7E67E7}" srcOrd="0" destOrd="0" presId="urn:microsoft.com/office/officeart/2005/8/layout/hProcess9"/>
    <dgm:cxn modelId="{D33F05EC-E213-47E6-8F11-913A040318D2}" srcId="{83938F6C-DADB-4DD2-AEE1-FBF457B21B27}" destId="{38024B4C-6657-4C7A-8C8B-6B17B0B8A001}" srcOrd="5" destOrd="0" parTransId="{32985855-66F4-41A2-8607-7319870A27DD}" sibTransId="{F62AF74B-E91B-4C38-A170-7DB3D89707F7}"/>
    <dgm:cxn modelId="{A12279FE-3913-4A47-ACE8-A3CEBADD40BC}" type="presOf" srcId="{41F8F245-D081-4E84-9FAA-7E77478F5E63}" destId="{0E6CD0DD-1D97-45FC-B183-7A5778CD0619}" srcOrd="0" destOrd="0" presId="urn:microsoft.com/office/officeart/2005/8/layout/hProcess9"/>
    <dgm:cxn modelId="{406A89FE-E8A3-4521-B545-D3A58FC187D8}" srcId="{83938F6C-DADB-4DD2-AEE1-FBF457B21B27}" destId="{B479B12D-E04F-49D8-8AA7-3FD7A06EC78C}" srcOrd="4" destOrd="0" parTransId="{5B88C77D-F8A1-440C-875B-12C0AC72E0D7}" sibTransId="{5B0E893B-1BB8-4138-9E91-19E342D5BAE2}"/>
    <dgm:cxn modelId="{B0093647-F56C-4691-ADEA-0430CDB2802C}" type="presParOf" srcId="{81B98E97-33EC-43CA-8DEA-5A742FDE2725}" destId="{1CC95FD3-A953-4500-A254-D475DB54BB39}" srcOrd="0" destOrd="0" presId="urn:microsoft.com/office/officeart/2005/8/layout/hProcess9"/>
    <dgm:cxn modelId="{8812DAA5-FF1E-4499-9813-912F1605915F}" type="presParOf" srcId="{81B98E97-33EC-43CA-8DEA-5A742FDE2725}" destId="{7982A211-EDFD-495F-B056-212E1C8076E5}" srcOrd="1" destOrd="0" presId="urn:microsoft.com/office/officeart/2005/8/layout/hProcess9"/>
    <dgm:cxn modelId="{16982FBC-A79F-4411-A981-D73BF176BCF4}" type="presParOf" srcId="{7982A211-EDFD-495F-B056-212E1C8076E5}" destId="{06B5D5F0-55CF-4213-901D-8BC990CE26B0}" srcOrd="0" destOrd="0" presId="urn:microsoft.com/office/officeart/2005/8/layout/hProcess9"/>
    <dgm:cxn modelId="{D6B3514B-2469-4D9A-BE06-F27FFD1A8352}" type="presParOf" srcId="{7982A211-EDFD-495F-B056-212E1C8076E5}" destId="{A72FEE1C-EEE7-41FC-B94E-2B6A2A20E946}" srcOrd="1" destOrd="0" presId="urn:microsoft.com/office/officeart/2005/8/layout/hProcess9"/>
    <dgm:cxn modelId="{E3124DF3-F262-4B7A-B977-AC32134BA701}" type="presParOf" srcId="{7982A211-EDFD-495F-B056-212E1C8076E5}" destId="{F0E04B57-2FB3-4A08-BC3A-6CEA0E7E67E7}" srcOrd="2" destOrd="0" presId="urn:microsoft.com/office/officeart/2005/8/layout/hProcess9"/>
    <dgm:cxn modelId="{A1EB2A49-50A0-44E6-BAB9-D8840C62BE70}" type="presParOf" srcId="{7982A211-EDFD-495F-B056-212E1C8076E5}" destId="{155E7C6E-7160-49FC-8568-8475C349ED61}" srcOrd="3" destOrd="0" presId="urn:microsoft.com/office/officeart/2005/8/layout/hProcess9"/>
    <dgm:cxn modelId="{183AB8A4-52DC-45AA-9D3A-9ECEB2600877}" type="presParOf" srcId="{7982A211-EDFD-495F-B056-212E1C8076E5}" destId="{0E6CD0DD-1D97-45FC-B183-7A5778CD0619}" srcOrd="4" destOrd="0" presId="urn:microsoft.com/office/officeart/2005/8/layout/hProcess9"/>
    <dgm:cxn modelId="{CFB0C132-860F-4401-B0DE-471637FD6330}" type="presParOf" srcId="{7982A211-EDFD-495F-B056-212E1C8076E5}" destId="{E808C97E-2655-445E-AF84-DA839E041FEC}" srcOrd="5" destOrd="0" presId="urn:microsoft.com/office/officeart/2005/8/layout/hProcess9"/>
    <dgm:cxn modelId="{BC01C2A0-A185-4890-A714-57CADF903B6E}" type="presParOf" srcId="{7982A211-EDFD-495F-B056-212E1C8076E5}" destId="{B9B0C977-FC32-401D-8454-94A56E4396E8}" srcOrd="6" destOrd="0" presId="urn:microsoft.com/office/officeart/2005/8/layout/hProcess9"/>
    <dgm:cxn modelId="{11119EBB-5B3E-4887-A6DE-7B02DABB7E1F}" type="presParOf" srcId="{7982A211-EDFD-495F-B056-212E1C8076E5}" destId="{8B8B7F59-E8D8-46E2-BFEB-C7AB1E9D6EA6}" srcOrd="7" destOrd="0" presId="urn:microsoft.com/office/officeart/2005/8/layout/hProcess9"/>
    <dgm:cxn modelId="{D6B8036D-8D20-4E5D-B329-8EACE6DF4F5B}" type="presParOf" srcId="{7982A211-EDFD-495F-B056-212E1C8076E5}" destId="{310D3D8D-57C5-4A5D-9F96-6D7D7F01AA7B}" srcOrd="8" destOrd="0" presId="urn:microsoft.com/office/officeart/2005/8/layout/hProcess9"/>
    <dgm:cxn modelId="{30066BDC-D759-4A08-8D79-75C3CDB9414A}" type="presParOf" srcId="{7982A211-EDFD-495F-B056-212E1C8076E5}" destId="{8A18EECB-CA44-4E28-A920-433B5FC6CBFA}" srcOrd="9" destOrd="0" presId="urn:microsoft.com/office/officeart/2005/8/layout/hProcess9"/>
    <dgm:cxn modelId="{D9FA8FC3-7724-41B3-A22C-938E568A91AD}" type="presParOf" srcId="{7982A211-EDFD-495F-B056-212E1C8076E5}" destId="{20291B7C-30BD-4D3B-A13E-32067F7DA28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448B2A-0AC4-4EC9-9B43-3CF3F6CE935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ru-RU"/>
        </a:p>
      </dgm:t>
    </dgm:pt>
    <dgm:pt modelId="{06BBFFA0-DA11-4829-B310-964CFAA9C96B}">
      <dgm:prSet custT="1"/>
      <dgm:spPr/>
      <dgm:t>
        <a:bodyPr/>
        <a:lstStyle/>
        <a:p>
          <a:pPr algn="ctr"/>
          <a:r>
            <a:rPr lang="ms-MY" sz="2000">
              <a:solidFill>
                <a:schemeClr val="tx1"/>
              </a:solidFill>
              <a:latin typeface="Times New Roman" panose="02020603050405020304" pitchFamily="18" charset="0"/>
              <a:cs typeface="Times New Roman" panose="02020603050405020304" pitchFamily="18" charset="0"/>
            </a:rPr>
            <a:t>An’anaviy va zamonaviy kartografiyaning qiyosiy tahlili</a:t>
          </a:r>
          <a:endParaRPr lang="ru-RU" sz="2000">
            <a:solidFill>
              <a:schemeClr val="tx1"/>
            </a:solidFill>
            <a:latin typeface="Times New Roman" panose="02020603050405020304" pitchFamily="18" charset="0"/>
            <a:cs typeface="Times New Roman" panose="02020603050405020304" pitchFamily="18" charset="0"/>
          </a:endParaRPr>
        </a:p>
      </dgm:t>
    </dgm:pt>
    <dgm:pt modelId="{3D50BA18-E674-45AD-8809-0FFA68F7AAAA}" type="parTrans" cxnId="{1EF77002-ADD5-4485-A447-8BAF34D775C2}">
      <dgm:prSet/>
      <dgm:spPr/>
      <dgm:t>
        <a:bodyPr/>
        <a:lstStyle/>
        <a:p>
          <a:endParaRPr lang="ru-RU"/>
        </a:p>
      </dgm:t>
    </dgm:pt>
    <dgm:pt modelId="{651BF3FD-D0C0-4C68-992E-180EC84CD957}" type="sibTrans" cxnId="{1EF77002-ADD5-4485-A447-8BAF34D775C2}">
      <dgm:prSet/>
      <dgm:spPr/>
      <dgm:t>
        <a:bodyPr/>
        <a:lstStyle/>
        <a:p>
          <a:endParaRPr lang="ru-RU"/>
        </a:p>
      </dgm:t>
    </dgm:pt>
    <dgm:pt modelId="{C3B40EB1-0906-4836-B554-2BB719A9146B}" type="pres">
      <dgm:prSet presAssocID="{FD448B2A-0AC4-4EC9-9B43-3CF3F6CE9354}" presName="linear" presStyleCnt="0">
        <dgm:presLayoutVars>
          <dgm:animLvl val="lvl"/>
          <dgm:resizeHandles val="exact"/>
        </dgm:presLayoutVars>
      </dgm:prSet>
      <dgm:spPr/>
    </dgm:pt>
    <dgm:pt modelId="{4D400638-E900-4113-AB42-E32867157E58}" type="pres">
      <dgm:prSet presAssocID="{06BBFFA0-DA11-4829-B310-964CFAA9C96B}" presName="parentText" presStyleLbl="node1" presStyleIdx="0" presStyleCnt="1">
        <dgm:presLayoutVars>
          <dgm:chMax val="0"/>
          <dgm:bulletEnabled val="1"/>
        </dgm:presLayoutVars>
      </dgm:prSet>
      <dgm:spPr/>
    </dgm:pt>
  </dgm:ptLst>
  <dgm:cxnLst>
    <dgm:cxn modelId="{1EF77002-ADD5-4485-A447-8BAF34D775C2}" srcId="{FD448B2A-0AC4-4EC9-9B43-3CF3F6CE9354}" destId="{06BBFFA0-DA11-4829-B310-964CFAA9C96B}" srcOrd="0" destOrd="0" parTransId="{3D50BA18-E674-45AD-8809-0FFA68F7AAAA}" sibTransId="{651BF3FD-D0C0-4C68-992E-180EC84CD957}"/>
    <dgm:cxn modelId="{AC0BF206-922F-4D0D-B5E5-119AB6CD81CD}" type="presOf" srcId="{06BBFFA0-DA11-4829-B310-964CFAA9C96B}" destId="{4D400638-E900-4113-AB42-E32867157E58}" srcOrd="0" destOrd="0" presId="urn:microsoft.com/office/officeart/2005/8/layout/vList2"/>
    <dgm:cxn modelId="{7D46F9CD-88F4-4D57-ACDE-1924DE0BC27C}" type="presOf" srcId="{FD448B2A-0AC4-4EC9-9B43-3CF3F6CE9354}" destId="{C3B40EB1-0906-4836-B554-2BB719A9146B}" srcOrd="0" destOrd="0" presId="urn:microsoft.com/office/officeart/2005/8/layout/vList2"/>
    <dgm:cxn modelId="{F772A61F-5BB2-4662-A869-B43BCD6D7695}" type="presParOf" srcId="{C3B40EB1-0906-4836-B554-2BB719A9146B}" destId="{4D400638-E900-4113-AB42-E32867157E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B8680-B60E-4860-8621-60854182F81E}" type="doc">
      <dgm:prSet loTypeId="urn:microsoft.com/office/officeart/2005/8/layout/hList6" loCatId="list" qsTypeId="urn:microsoft.com/office/officeart/2005/8/quickstyle/simple1" qsCatId="simple" csTypeId="urn:microsoft.com/office/officeart/2005/8/colors/accent1_1" csCatId="accent1" phldr="1"/>
      <dgm:spPr/>
      <dgm:t>
        <a:bodyPr/>
        <a:lstStyle/>
        <a:p>
          <a:endParaRPr lang="ru-RU"/>
        </a:p>
      </dgm:t>
    </dgm:pt>
    <dgm:pt modelId="{B4DF49EC-5DE0-4AD5-87AC-96D39D21ECB6}">
      <dgm:prSet phldrT="[Текст]"/>
      <dgm:spPr/>
      <dgm:t>
        <a:bodyPr/>
        <a:lstStyle/>
        <a:p>
          <a:r>
            <a:rPr lang="en-US" dirty="0">
              <a:latin typeface="Times New Roman" panose="02020603050405020304" pitchFamily="18" charset="0"/>
              <a:cs typeface="Times New Roman" panose="02020603050405020304" pitchFamily="18" charset="0"/>
            </a:rPr>
            <a:t>E’TIBORINGIZ UCHUN RAXMAT!</a:t>
          </a:r>
          <a:endParaRPr lang="ru-RU" dirty="0">
            <a:latin typeface="Times New Roman" panose="02020603050405020304" pitchFamily="18" charset="0"/>
            <a:cs typeface="Times New Roman" panose="02020603050405020304" pitchFamily="18" charset="0"/>
          </a:endParaRPr>
        </a:p>
      </dgm:t>
    </dgm:pt>
    <dgm:pt modelId="{9C9D56A7-1061-4CD3-9ABA-BD011860BC4F}" type="parTrans" cxnId="{F66A9DBB-83A2-4794-B3D2-B96E7D2A358B}">
      <dgm:prSet/>
      <dgm:spPr/>
      <dgm:t>
        <a:bodyPr/>
        <a:lstStyle/>
        <a:p>
          <a:endParaRPr lang="ru-RU"/>
        </a:p>
      </dgm:t>
    </dgm:pt>
    <dgm:pt modelId="{7CE652C1-CDAF-44ED-BE07-33A0F2ACB00D}" type="sibTrans" cxnId="{F66A9DBB-83A2-4794-B3D2-B96E7D2A358B}">
      <dgm:prSet/>
      <dgm:spPr/>
      <dgm:t>
        <a:bodyPr/>
        <a:lstStyle/>
        <a:p>
          <a:endParaRPr lang="ru-RU"/>
        </a:p>
      </dgm:t>
    </dgm:pt>
    <dgm:pt modelId="{CDA6DDB9-C90C-4D6D-976F-44F92A322249}" type="pres">
      <dgm:prSet presAssocID="{D7BB8680-B60E-4860-8621-60854182F81E}" presName="Name0" presStyleCnt="0">
        <dgm:presLayoutVars>
          <dgm:dir/>
          <dgm:resizeHandles val="exact"/>
        </dgm:presLayoutVars>
      </dgm:prSet>
      <dgm:spPr/>
    </dgm:pt>
    <dgm:pt modelId="{72BEECD6-909B-48D8-AD39-91EA1F39DC05}" type="pres">
      <dgm:prSet presAssocID="{B4DF49EC-5DE0-4AD5-87AC-96D39D21ECB6}" presName="node" presStyleLbl="node1" presStyleIdx="0" presStyleCnt="1">
        <dgm:presLayoutVars>
          <dgm:bulletEnabled val="1"/>
        </dgm:presLayoutVars>
      </dgm:prSet>
      <dgm:spPr>
        <a:prstGeom prst="round2DiagRect">
          <a:avLst/>
        </a:prstGeom>
      </dgm:spPr>
    </dgm:pt>
  </dgm:ptLst>
  <dgm:cxnLst>
    <dgm:cxn modelId="{483C514E-804F-4623-AA41-E3C84801C146}" type="presOf" srcId="{B4DF49EC-5DE0-4AD5-87AC-96D39D21ECB6}" destId="{72BEECD6-909B-48D8-AD39-91EA1F39DC05}" srcOrd="0" destOrd="0" presId="urn:microsoft.com/office/officeart/2005/8/layout/hList6"/>
    <dgm:cxn modelId="{0A8E8573-4B1F-4867-A859-66D448AA44FA}" type="presOf" srcId="{D7BB8680-B60E-4860-8621-60854182F81E}" destId="{CDA6DDB9-C90C-4D6D-976F-44F92A322249}" srcOrd="0" destOrd="0" presId="urn:microsoft.com/office/officeart/2005/8/layout/hList6"/>
    <dgm:cxn modelId="{F66A9DBB-83A2-4794-B3D2-B96E7D2A358B}" srcId="{D7BB8680-B60E-4860-8621-60854182F81E}" destId="{B4DF49EC-5DE0-4AD5-87AC-96D39D21ECB6}" srcOrd="0" destOrd="0" parTransId="{9C9D56A7-1061-4CD3-9ABA-BD011860BC4F}" sibTransId="{7CE652C1-CDAF-44ED-BE07-33A0F2ACB00D}"/>
    <dgm:cxn modelId="{EB25F92D-CC82-4F6A-A887-0C819D4CF11C}" type="presParOf" srcId="{CDA6DDB9-C90C-4D6D-976F-44F92A322249}" destId="{72BEECD6-909B-48D8-AD39-91EA1F39DC05}"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95FD3-A953-4500-A254-D475DB54BB39}">
      <dsp:nvSpPr>
        <dsp:cNvPr id="0" name=""/>
        <dsp:cNvSpPr/>
      </dsp:nvSpPr>
      <dsp:spPr>
        <a:xfrm>
          <a:off x="868369" y="0"/>
          <a:ext cx="9841522" cy="66601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5D5F0-55CF-4213-901D-8BC990CE26B0}">
      <dsp:nvSpPr>
        <dsp:cNvPr id="0" name=""/>
        <dsp:cNvSpPr/>
      </dsp:nvSpPr>
      <dsp:spPr>
        <a:xfrm>
          <a:off x="4871" y="1998059"/>
          <a:ext cx="1721015"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a:solidFill>
                <a:schemeClr val="tx1"/>
              </a:solidFill>
              <a:latin typeface="Times New Roman" panose="02020603050405020304" pitchFamily="18" charset="0"/>
              <a:cs typeface="Times New Roman" panose="02020603050405020304" pitchFamily="18" charset="0"/>
            </a:rPr>
            <a:t> sogʻliqni saqlash sohasida yangi klinika va shifoхonalarni aholiga geografik jihatdan mos va qulay qilib joylashtirish jarayonida; </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88884" y="2082072"/>
        <a:ext cx="1552989" cy="2496053"/>
      </dsp:txXfrm>
    </dsp:sp>
    <dsp:sp modelId="{F0E04B57-2FB3-4A08-BC3A-6CEA0E7E67E7}">
      <dsp:nvSpPr>
        <dsp:cNvPr id="0" name=""/>
        <dsp:cNvSpPr/>
      </dsp:nvSpPr>
      <dsp:spPr>
        <a:xfrm>
          <a:off x="1969550" y="1998059"/>
          <a:ext cx="1771834"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dirty="0">
              <a:solidFill>
                <a:schemeClr val="tx1"/>
              </a:solidFill>
              <a:latin typeface="Times New Roman" panose="02020603050405020304" pitchFamily="18" charset="0"/>
              <a:cs typeface="Times New Roman" panose="02020603050405020304" pitchFamily="18" charset="0"/>
            </a:rPr>
            <a:t> yuk tashish bilan shugʻullanadigan korхonalar uchun yoʻl marshrutlari va jadvallarini tuzish va aniqlashda;</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2056044" y="2084553"/>
        <a:ext cx="1598846" cy="2491091"/>
      </dsp:txXfrm>
    </dsp:sp>
    <dsp:sp modelId="{0E6CD0DD-1D97-45FC-B183-7A5778CD0619}">
      <dsp:nvSpPr>
        <dsp:cNvPr id="0" name=""/>
        <dsp:cNvSpPr/>
      </dsp:nvSpPr>
      <dsp:spPr>
        <a:xfrm>
          <a:off x="3985047" y="1998059"/>
          <a:ext cx="1691819"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a:solidFill>
                <a:schemeClr val="tx1"/>
              </a:solidFill>
              <a:latin typeface="Times New Roman" panose="02020603050405020304" pitchFamily="18" charset="0"/>
              <a:cs typeface="Times New Roman" panose="02020603050405020304" pitchFamily="18" charset="0"/>
            </a:rPr>
            <a:t> avtomobil yoʻllarini quruvchi korхonalarga yangi trassa va yoʻllarni loyihalashda eng maqbul variantni tanlashda; </a:t>
          </a:r>
          <a:endParaRPr lang="ru-RU" sz="1600" kern="1200">
            <a:solidFill>
              <a:schemeClr val="tx1"/>
            </a:solidFill>
            <a:latin typeface="Times New Roman" panose="02020603050405020304" pitchFamily="18" charset="0"/>
            <a:cs typeface="Times New Roman" panose="02020603050405020304" pitchFamily="18" charset="0"/>
          </a:endParaRPr>
        </a:p>
      </dsp:txBody>
      <dsp:txXfrm>
        <a:off x="4067635" y="2080647"/>
        <a:ext cx="1526643" cy="2498903"/>
      </dsp:txXfrm>
    </dsp:sp>
    <dsp:sp modelId="{B9B0C977-FC32-401D-8454-94A56E4396E8}">
      <dsp:nvSpPr>
        <dsp:cNvPr id="0" name=""/>
        <dsp:cNvSpPr/>
      </dsp:nvSpPr>
      <dsp:spPr>
        <a:xfrm>
          <a:off x="5920531" y="1998059"/>
          <a:ext cx="1709641"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dirty="0">
              <a:solidFill>
                <a:schemeClr val="tx1"/>
              </a:solidFill>
              <a:latin typeface="Times New Roman" panose="02020603050405020304" pitchFamily="18" charset="0"/>
              <a:cs typeface="Times New Roman" panose="02020603050405020304" pitchFamily="18" charset="0"/>
            </a:rPr>
            <a:t> geodemograflar uchun yangi savdo majmualarini barpo etish va ularga joy tanlashda; </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6003989" y="2081517"/>
        <a:ext cx="1542725" cy="2497163"/>
      </dsp:txXfrm>
    </dsp:sp>
    <dsp:sp modelId="{310D3D8D-57C5-4A5D-9F96-6D7D7F01AA7B}">
      <dsp:nvSpPr>
        <dsp:cNvPr id="0" name=""/>
        <dsp:cNvSpPr/>
      </dsp:nvSpPr>
      <dsp:spPr>
        <a:xfrm>
          <a:off x="7873836" y="1998059"/>
          <a:ext cx="1764231"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dirty="0">
              <a:solidFill>
                <a:schemeClr val="tx1"/>
              </a:solidFill>
              <a:latin typeface="Times New Roman" panose="02020603050405020304" pitchFamily="18" charset="0"/>
              <a:cs typeface="Times New Roman" panose="02020603050405020304" pitchFamily="18" charset="0"/>
            </a:rPr>
            <a:t> oʻrmonchilik korхonalari uchun oʻrmonlar holatini yangilash va rekreatsiya parklarini barpo qilishda; </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7959959" y="2084182"/>
        <a:ext cx="1591985" cy="2491833"/>
      </dsp:txXfrm>
    </dsp:sp>
    <dsp:sp modelId="{20291B7C-30BD-4D3B-A13E-32067F7DA289}">
      <dsp:nvSpPr>
        <dsp:cNvPr id="0" name=""/>
        <dsp:cNvSpPr/>
      </dsp:nvSpPr>
      <dsp:spPr>
        <a:xfrm>
          <a:off x="9881731" y="1998059"/>
          <a:ext cx="1691659" cy="2664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ms-MY" sz="1600" kern="12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ms-MY" sz="1600" kern="1200" dirty="0">
              <a:solidFill>
                <a:schemeClr val="tx1"/>
              </a:solidFill>
              <a:latin typeface="Times New Roman" panose="02020603050405020304" pitchFamily="18" charset="0"/>
              <a:cs typeface="Times New Roman" panose="02020603050405020304" pitchFamily="18" charset="0"/>
            </a:rPr>
            <a:t> davlat fondidagi yerlarni toʻgʻri va oqilona hisoblashda;</a:t>
          </a:r>
          <a:endParaRPr lang="ru-RU" sz="1600" kern="1200" dirty="0">
            <a:solidFill>
              <a:schemeClr val="tx1"/>
            </a:solidFill>
            <a:latin typeface="Times New Roman" panose="02020603050405020304" pitchFamily="18" charset="0"/>
            <a:cs typeface="Times New Roman" panose="02020603050405020304" pitchFamily="18" charset="0"/>
          </a:endParaRPr>
        </a:p>
      </dsp:txBody>
      <dsp:txXfrm>
        <a:off x="9964311" y="2080639"/>
        <a:ext cx="1526499" cy="2498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00638-E900-4113-AB42-E32867157E58}">
      <dsp:nvSpPr>
        <dsp:cNvPr id="0" name=""/>
        <dsp:cNvSpPr/>
      </dsp:nvSpPr>
      <dsp:spPr>
        <a:xfrm>
          <a:off x="0" y="189"/>
          <a:ext cx="7969313" cy="39030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ms-MY" sz="2000" kern="1200">
              <a:solidFill>
                <a:schemeClr val="tx1"/>
              </a:solidFill>
              <a:latin typeface="Times New Roman" panose="02020603050405020304" pitchFamily="18" charset="0"/>
              <a:cs typeface="Times New Roman" panose="02020603050405020304" pitchFamily="18" charset="0"/>
            </a:rPr>
            <a:t>An’anaviy va zamonaviy kartografiyaning qiyosiy tahlili</a:t>
          </a:r>
          <a:endParaRPr lang="ru-RU" sz="2000" kern="1200">
            <a:solidFill>
              <a:schemeClr val="tx1"/>
            </a:solidFill>
            <a:latin typeface="Times New Roman" panose="02020603050405020304" pitchFamily="18" charset="0"/>
            <a:cs typeface="Times New Roman" panose="02020603050405020304" pitchFamily="18" charset="0"/>
          </a:endParaRPr>
        </a:p>
      </dsp:txBody>
      <dsp:txXfrm>
        <a:off x="19053" y="19242"/>
        <a:ext cx="7931207" cy="352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EECD6-909B-48D8-AD39-91EA1F39DC05}">
      <dsp:nvSpPr>
        <dsp:cNvPr id="0" name=""/>
        <dsp:cNvSpPr/>
      </dsp:nvSpPr>
      <dsp:spPr>
        <a:xfrm rot="16200000">
          <a:off x="2357437" y="-2357437"/>
          <a:ext cx="3881437" cy="8596312"/>
        </a:xfrm>
        <a:prstGeom prst="round2Diag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Times New Roman" panose="02020603050405020304" pitchFamily="18" charset="0"/>
              <a:cs typeface="Times New Roman" panose="02020603050405020304" pitchFamily="18" charset="0"/>
            </a:rPr>
            <a:t>E’TIBORINGIZ UCHUN RAXMAT!</a:t>
          </a:r>
          <a:endParaRPr lang="ru-RU" sz="6500" kern="1200" dirty="0">
            <a:latin typeface="Times New Roman" panose="02020603050405020304" pitchFamily="18" charset="0"/>
            <a:cs typeface="Times New Roman" panose="02020603050405020304" pitchFamily="18" charset="0"/>
          </a:endParaRPr>
        </a:p>
      </dsp:txBody>
      <dsp:txXfrm rot="5400000">
        <a:off x="189476" y="189476"/>
        <a:ext cx="8217360" cy="35024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C82F-819D-4CA1-B148-0E74A2264C4B}" type="datetimeFigureOut">
              <a:rPr lang="ru-RU" smtClean="0"/>
              <a:t>07.10.2022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99C97-D1FD-45EC-8E48-AEE8934F7805}" type="slidenum">
              <a:rPr lang="ru-RU" smtClean="0"/>
              <a:t>‹#›</a:t>
            </a:fld>
            <a:endParaRPr lang="ru-RU"/>
          </a:p>
        </p:txBody>
      </p:sp>
    </p:spTree>
    <p:extLst>
      <p:ext uri="{BB962C8B-B14F-4D97-AF65-F5344CB8AC3E}">
        <p14:creationId xmlns:p14="http://schemas.microsoft.com/office/powerpoint/2010/main" val="22613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3916" indent="-286121">
              <a:spcBef>
                <a:spcPct val="30000"/>
              </a:spcBef>
              <a:defRPr sz="1200">
                <a:solidFill>
                  <a:schemeClr val="tx1"/>
                </a:solidFill>
                <a:latin typeface="Calibri" panose="020F0502020204030204" pitchFamily="34" charset="0"/>
              </a:defRPr>
            </a:lvl2pPr>
            <a:lvl3pPr marL="1144486" indent="-228897">
              <a:spcBef>
                <a:spcPct val="30000"/>
              </a:spcBef>
              <a:defRPr sz="1200">
                <a:solidFill>
                  <a:schemeClr val="tx1"/>
                </a:solidFill>
                <a:latin typeface="Calibri" panose="020F0502020204030204" pitchFamily="34" charset="0"/>
              </a:defRPr>
            </a:lvl3pPr>
            <a:lvl4pPr marL="1602280" indent="-228897">
              <a:spcBef>
                <a:spcPct val="30000"/>
              </a:spcBef>
              <a:defRPr sz="1200">
                <a:solidFill>
                  <a:schemeClr val="tx1"/>
                </a:solidFill>
                <a:latin typeface="Calibri" panose="020F0502020204030204" pitchFamily="34" charset="0"/>
              </a:defRPr>
            </a:lvl4pPr>
            <a:lvl5pPr marL="2060075" indent="-228897">
              <a:spcBef>
                <a:spcPct val="30000"/>
              </a:spcBef>
              <a:defRPr sz="1200">
                <a:solidFill>
                  <a:schemeClr val="tx1"/>
                </a:solidFill>
                <a:latin typeface="Calibri" panose="020F0502020204030204" pitchFamily="34" charset="0"/>
              </a:defRPr>
            </a:lvl5pPr>
            <a:lvl6pPr marL="2517869" indent="-228897" eaLnBrk="0" fontAlgn="base" hangingPunct="0">
              <a:spcBef>
                <a:spcPct val="30000"/>
              </a:spcBef>
              <a:spcAft>
                <a:spcPct val="0"/>
              </a:spcAft>
              <a:defRPr sz="1200">
                <a:solidFill>
                  <a:schemeClr val="tx1"/>
                </a:solidFill>
                <a:latin typeface="Calibri" panose="020F0502020204030204" pitchFamily="34" charset="0"/>
              </a:defRPr>
            </a:lvl6pPr>
            <a:lvl7pPr marL="2975663" indent="-228897" eaLnBrk="0" fontAlgn="base" hangingPunct="0">
              <a:spcBef>
                <a:spcPct val="30000"/>
              </a:spcBef>
              <a:spcAft>
                <a:spcPct val="0"/>
              </a:spcAft>
              <a:defRPr sz="1200">
                <a:solidFill>
                  <a:schemeClr val="tx1"/>
                </a:solidFill>
                <a:latin typeface="Calibri" panose="020F0502020204030204" pitchFamily="34" charset="0"/>
              </a:defRPr>
            </a:lvl7pPr>
            <a:lvl8pPr marL="3433458" indent="-228897" eaLnBrk="0" fontAlgn="base" hangingPunct="0">
              <a:spcBef>
                <a:spcPct val="30000"/>
              </a:spcBef>
              <a:spcAft>
                <a:spcPct val="0"/>
              </a:spcAft>
              <a:defRPr sz="1200">
                <a:solidFill>
                  <a:schemeClr val="tx1"/>
                </a:solidFill>
                <a:latin typeface="Calibri" panose="020F0502020204030204" pitchFamily="34" charset="0"/>
              </a:defRPr>
            </a:lvl8pPr>
            <a:lvl9pPr marL="3891252" indent="-228897"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33334-DE10-43AB-A67B-EDC12FBD2C9C}" type="slidenum">
              <a:rPr lang="ru-RU" altLang="ru-RU" smtClean="0">
                <a:latin typeface="Times New Roman" panose="02020603050405020304" pitchFamily="18" charset="0"/>
              </a:rPr>
              <a:pPr>
                <a:spcBef>
                  <a:spcPct val="0"/>
                </a:spcBef>
              </a:pPr>
              <a:t>1</a:t>
            </a:fld>
            <a:endParaRPr lang="ru-RU" altLang="ru-RU">
              <a:latin typeface="Times New Roman" panose="02020603050405020304" pitchFamily="18" charset="0"/>
            </a:endParaRPr>
          </a:p>
        </p:txBody>
      </p:sp>
    </p:spTree>
    <p:extLst>
      <p:ext uri="{BB962C8B-B14F-4D97-AF65-F5344CB8AC3E}">
        <p14:creationId xmlns:p14="http://schemas.microsoft.com/office/powerpoint/2010/main" val="175737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32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7628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63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63198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6714029-4AC1-4F56-AC7D-742B763A2792}" type="datetimeFigureOut">
              <a:rPr lang="ru-RU" smtClean="0"/>
              <a:t>07.10.2022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C51EEC7-0F92-4E20-BEC4-991DA956D935}" type="slidenum">
              <a:rPr lang="ru-RU" smtClean="0"/>
              <a:t>‹#›</a:t>
            </a:fld>
            <a:endParaRPr lang="ru-RU"/>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64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87698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6714029-4AC1-4F56-AC7D-742B763A2792}" type="datetimeFigureOut">
              <a:rPr lang="ru-RU" smtClean="0"/>
              <a:t>07.10.2022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349116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6714029-4AC1-4F56-AC7D-742B763A2792}" type="datetimeFigureOut">
              <a:rPr lang="ru-RU" smtClean="0"/>
              <a:t>07.10.2022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1577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4029-4AC1-4F56-AC7D-742B763A2792}" type="datetimeFigureOut">
              <a:rPr lang="ru-RU" smtClean="0"/>
              <a:t>07.10.2022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121163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spTree>
    <p:extLst>
      <p:ext uri="{BB962C8B-B14F-4D97-AF65-F5344CB8AC3E}">
        <p14:creationId xmlns:p14="http://schemas.microsoft.com/office/powerpoint/2010/main" val="2957214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6714029-4AC1-4F56-AC7D-742B763A2792}" type="datetimeFigureOut">
              <a:rPr lang="ru-RU" smtClean="0"/>
              <a:t>07.10.2022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C51EEC7-0F92-4E20-BEC4-991DA956D935}"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5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6714029-4AC1-4F56-AC7D-742B763A2792}" type="datetimeFigureOut">
              <a:rPr lang="ru-RU" smtClean="0"/>
              <a:t>07.10.2022</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51EEC7-0F92-4E20-BEC4-991DA956D935}" type="slidenum">
              <a:rPr lang="ru-RU" smtClean="0"/>
              <a:t>‹#›</a:t>
            </a:fld>
            <a:endParaRPr lang="ru-R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86298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077" name="Rectangle 14"/>
          <p:cNvSpPr>
            <a:spLocks noGrp="1" noChangeArrowheads="1"/>
          </p:cNvSpPr>
          <p:nvPr>
            <p:ph type="ctrTitle"/>
          </p:nvPr>
        </p:nvSpPr>
        <p:spPr>
          <a:xfrm>
            <a:off x="1130300" y="2501900"/>
            <a:ext cx="9715499" cy="2757489"/>
          </a:xfrm>
        </p:spPr>
        <p:style>
          <a:lnRef idx="1">
            <a:schemeClr val="accent2"/>
          </a:lnRef>
          <a:fillRef idx="2">
            <a:schemeClr val="accent2"/>
          </a:fillRef>
          <a:effectRef idx="1">
            <a:schemeClr val="accent2"/>
          </a:effectRef>
          <a:fontRef idx="minor">
            <a:schemeClr val="dk1"/>
          </a:fontRef>
        </p:style>
        <p:txBody>
          <a:bodyPr rtlCol="0">
            <a:normAutofit/>
          </a:body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r>
              <a:rPr lang="en-US" sz="3200" b="1" dirty="0" err="1">
                <a:solidFill>
                  <a:schemeClr val="tx1"/>
                </a:solidFill>
                <a:latin typeface="Times New Roman" pitchFamily="18" charset="0"/>
                <a:cs typeface="Times New Roman" pitchFamily="18" charset="0"/>
              </a:rPr>
              <a:t>Mavzu</a:t>
            </a:r>
            <a:r>
              <a:rPr lang="ru-RU" sz="3200" b="1" dirty="0">
                <a:solidFill>
                  <a:schemeClr val="tx1"/>
                </a:solidFill>
                <a:latin typeface="Times New Roman" pitchFamily="18" charset="0"/>
                <a:cs typeface="Times New Roman" pitchFamily="18" charset="0"/>
              </a:rPr>
              <a:t>: </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TEХNIK</a:t>
            </a:r>
            <a:r>
              <a:rPr lang="ru-RU" sz="1800" b="1"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TIZIMLАRDА</a:t>
            </a:r>
            <a:r>
              <a:rPr lang="ru-RU" sz="18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АХBOROT TEХNOLOGIYALARI” FANINING PREDMETI VA USLUBLARI.</a:t>
            </a:r>
            <a:b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ru-RU" sz="3200" b="1" dirty="0">
                <a:solidFill>
                  <a:schemeClr val="tx1"/>
                </a:solidFill>
                <a:latin typeface="Times New Roman" pitchFamily="18" charset="0"/>
                <a:cs typeface="Times New Roman" pitchFamily="18" charset="0"/>
              </a:rPr>
            </a:b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5" name="Прямоугольник 4">
            <a:extLst>
              <a:ext uri="{FF2B5EF4-FFF2-40B4-BE49-F238E27FC236}">
                <a16:creationId xmlns:a16="http://schemas.microsoft.com/office/drawing/2014/main" id="{7A256641-8236-4CC4-8FBF-03706D1A72C2}"/>
              </a:ext>
            </a:extLst>
          </p:cNvPr>
          <p:cNvSpPr/>
          <p:nvPr/>
        </p:nvSpPr>
        <p:spPr>
          <a:xfrm>
            <a:off x="1882877" y="590333"/>
            <a:ext cx="867727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6" name="Прямоугольник 5">
            <a:extLst>
              <a:ext uri="{FF2B5EF4-FFF2-40B4-BE49-F238E27FC236}">
                <a16:creationId xmlns:a16="http://schemas.microsoft.com/office/drawing/2014/main" id="{7A256641-8236-4CC4-8FBF-03706D1A72C2}"/>
              </a:ext>
            </a:extLst>
          </p:cNvPr>
          <p:cNvSpPr/>
          <p:nvPr/>
        </p:nvSpPr>
        <p:spPr>
          <a:xfrm>
            <a:off x="2000251" y="1698812"/>
            <a:ext cx="867727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7" name="Прямоугольник 6">
            <a:extLst>
              <a:ext uri="{FF2B5EF4-FFF2-40B4-BE49-F238E27FC236}">
                <a16:creationId xmlns:a16="http://schemas.microsoft.com/office/drawing/2014/main" id="{7A256641-8236-4CC4-8FBF-03706D1A72C2}"/>
              </a:ext>
            </a:extLst>
          </p:cNvPr>
          <p:cNvSpPr/>
          <p:nvPr/>
        </p:nvSpPr>
        <p:spPr>
          <a:xfrm>
            <a:off x="4483100" y="5867557"/>
            <a:ext cx="3200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
        <p:nvSpPr>
          <p:cNvPr id="2" name="Прямоугольник: скругленные углы 1">
            <a:extLst>
              <a:ext uri="{FF2B5EF4-FFF2-40B4-BE49-F238E27FC236}">
                <a16:creationId xmlns:a16="http://schemas.microsoft.com/office/drawing/2014/main" id="{FF9F07E9-4EF5-7B9C-C96A-47C81627A958}"/>
              </a:ext>
            </a:extLst>
          </p:cNvPr>
          <p:cNvSpPr/>
          <p:nvPr/>
        </p:nvSpPr>
        <p:spPr>
          <a:xfrm>
            <a:off x="885524" y="375385"/>
            <a:ext cx="10587789" cy="6217920"/>
          </a:xfrm>
          <a:prstGeom prst="round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ru-RU"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14">
            <a:extLst>
              <a:ext uri="{FF2B5EF4-FFF2-40B4-BE49-F238E27FC236}">
                <a16:creationId xmlns:a16="http://schemas.microsoft.com/office/drawing/2014/main" id="{9460EF12-6BA6-66A7-DF1A-01D041C24574}"/>
              </a:ext>
            </a:extLst>
          </p:cNvPr>
          <p:cNvSpPr txBox="1">
            <a:spLocks noChangeArrowheads="1"/>
          </p:cNvSpPr>
          <p:nvPr/>
        </p:nvSpPr>
        <p:spPr>
          <a:xfrm>
            <a:off x="1282700" y="2654300"/>
            <a:ext cx="9715499" cy="2757489"/>
          </a:xfrm>
          <a:prstGeom prst="round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br>
              <a:rPr lang="uz-Cyrl-UZ" sz="2400" b="1" dirty="0">
                <a:solidFill>
                  <a:schemeClr val="bg1"/>
                </a:solidFill>
                <a:latin typeface="Times New Roman" pitchFamily="18" charset="0"/>
              </a:rPr>
            </a:br>
            <a:r>
              <a:rPr lang="en-US" sz="2400" b="1" dirty="0">
                <a:solidFill>
                  <a:schemeClr val="tx1"/>
                </a:solidFill>
                <a:latin typeface="Times New Roman" pitchFamily="18" charset="0"/>
              </a:rPr>
              <a:t>TEXNIK TIZIMLARDA AXBOROT TEXNOLOGIYALARI FANI</a:t>
            </a:r>
            <a:br>
              <a:rPr lang="ru-RU" sz="3200" b="1" dirty="0">
                <a:solidFill>
                  <a:schemeClr val="tx1"/>
                </a:solidFill>
                <a:latin typeface="Times New Roman" pitchFamily="18" charset="0"/>
                <a:cs typeface="Times New Roman" pitchFamily="18" charset="0"/>
              </a:rPr>
            </a:br>
            <a:endParaRPr lang="en-US" sz="3200" b="1" dirty="0">
              <a:solidFill>
                <a:schemeClr val="tx1"/>
              </a:solidFill>
              <a:latin typeface="Times New Roman" pitchFamily="18" charset="0"/>
              <a:cs typeface="Times New Roman" pitchFamily="18" charset="0"/>
            </a:endParaRPr>
          </a:p>
          <a:p>
            <a:pPr>
              <a:defRPr/>
            </a:pPr>
            <a:r>
              <a:rPr lang="en-US" sz="2800" b="1" dirty="0" err="1">
                <a:solidFill>
                  <a:schemeClr val="tx1"/>
                </a:solidFill>
                <a:latin typeface="Times New Roman" pitchFamily="18" charset="0"/>
                <a:cs typeface="Times New Roman" pitchFamily="18" charset="0"/>
              </a:rPr>
              <a:t>Mavzu</a:t>
            </a:r>
            <a:r>
              <a:rPr lang="ru-RU" sz="2800" b="1" dirty="0">
                <a:solidFill>
                  <a:schemeClr val="tx1"/>
                </a:solidFill>
                <a:latin typeface="Times New Roman" pitchFamily="18" charset="0"/>
                <a:cs typeface="Times New Roman" pitchFamily="18" charset="0"/>
              </a:rPr>
              <a:t>: </a:t>
            </a:r>
            <a:r>
              <a:rPr lang="ms-MY" sz="2800" dirty="0">
                <a:latin typeface="Times New Roman" panose="02020603050405020304" pitchFamily="18" charset="0"/>
                <a:cs typeface="Times New Roman" panose="02020603050405020304" pitchFamily="18" charset="0"/>
              </a:rPr>
              <a:t>GEOАХBOROT TIZIMINING QOʻLLANILISH SOHALARI </a:t>
            </a:r>
            <a:br>
              <a:rPr lang="ru-RU" sz="3200" b="1" dirty="0">
                <a:solidFill>
                  <a:schemeClr val="bg1"/>
                </a:solidFill>
                <a:latin typeface="Times New Roman" pitchFamily="18" charset="0"/>
                <a:cs typeface="Times New Roman" pitchFamily="18" charset="0"/>
              </a:rPr>
            </a:br>
            <a:endParaRPr lang="ru-RU" sz="1800" dirty="0">
              <a:solidFill>
                <a:schemeClr val="bg1"/>
              </a:solidFill>
              <a:latin typeface="Times New Roman" pitchFamily="18" charset="0"/>
              <a:cs typeface="Times New Roman" pitchFamily="18" charset="0"/>
            </a:endParaRPr>
          </a:p>
        </p:txBody>
      </p:sp>
      <p:sp>
        <p:nvSpPr>
          <p:cNvPr id="9" name="Прямоугольник: усеченные противолежащие углы 8">
            <a:extLst>
              <a:ext uri="{FF2B5EF4-FFF2-40B4-BE49-F238E27FC236}">
                <a16:creationId xmlns:a16="http://schemas.microsoft.com/office/drawing/2014/main" id="{B2B07AF9-8EF2-7C61-8BDB-0A7CEF6A5A28}"/>
              </a:ext>
            </a:extLst>
          </p:cNvPr>
          <p:cNvSpPr/>
          <p:nvPr/>
        </p:nvSpPr>
        <p:spPr>
          <a:xfrm>
            <a:off x="2035277" y="742733"/>
            <a:ext cx="8677274" cy="697885"/>
          </a:xfrm>
          <a:prstGeom prst="snip2Diag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n-US" sz="3200" b="1" dirty="0">
                <a:solidFill>
                  <a:schemeClr val="tx1"/>
                </a:solidFill>
                <a:latin typeface="Times New Roman" pitchFamily="18" charset="0"/>
                <a:cs typeface="Times New Roman" pitchFamily="18" charset="0"/>
              </a:rPr>
              <a:t>JIZZAX POLITEXNIKA INSNTITUTI</a:t>
            </a:r>
            <a:endParaRPr lang="ru-RU" sz="3200" b="1" dirty="0">
              <a:solidFill>
                <a:schemeClr val="tx1"/>
              </a:solidFill>
              <a:latin typeface="Times New Roman" pitchFamily="18" charset="0"/>
              <a:cs typeface="Times New Roman" pitchFamily="18" charset="0"/>
            </a:endParaRPr>
          </a:p>
        </p:txBody>
      </p:sp>
      <p:sp>
        <p:nvSpPr>
          <p:cNvPr id="10" name="Прямоугольник: скругленные противолежащие углы 9">
            <a:extLst>
              <a:ext uri="{FF2B5EF4-FFF2-40B4-BE49-F238E27FC236}">
                <a16:creationId xmlns:a16="http://schemas.microsoft.com/office/drawing/2014/main" id="{67929569-E6FC-294E-5475-783E3AEEEAAE}"/>
              </a:ext>
            </a:extLst>
          </p:cNvPr>
          <p:cNvSpPr/>
          <p:nvPr/>
        </p:nvSpPr>
        <p:spPr>
          <a:xfrm>
            <a:off x="2152651" y="1851212"/>
            <a:ext cx="8677274" cy="578882"/>
          </a:xfrm>
          <a:prstGeom prst="round2Diag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defRPr/>
            </a:pP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PROFESSIONAL TA’LIM </a:t>
            </a:r>
            <a:r>
              <a:rPr lang="uz-Cyrl-UZ" sz="2800" b="1"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KAFEDRASI</a:t>
            </a:r>
            <a:endParaRPr lang="ru-RU" sz="2800" b="1" dirty="0">
              <a:solidFill>
                <a:schemeClr val="tx1"/>
              </a:solidFill>
              <a:latin typeface="Times New Roman" pitchFamily="18" charset="0"/>
              <a:cs typeface="Times New Roman" pitchFamily="18" charset="0"/>
            </a:endParaRPr>
          </a:p>
        </p:txBody>
      </p:sp>
      <p:sp>
        <p:nvSpPr>
          <p:cNvPr id="11" name="Прямоугольник: скругленные верхние углы 10">
            <a:extLst>
              <a:ext uri="{FF2B5EF4-FFF2-40B4-BE49-F238E27FC236}">
                <a16:creationId xmlns:a16="http://schemas.microsoft.com/office/drawing/2014/main" id="{A68AC61B-1DE1-77FC-F851-B01A86060DB1}"/>
              </a:ext>
            </a:extLst>
          </p:cNvPr>
          <p:cNvSpPr/>
          <p:nvPr/>
        </p:nvSpPr>
        <p:spPr>
          <a:xfrm>
            <a:off x="4621314" y="5801301"/>
            <a:ext cx="3200400" cy="419457"/>
          </a:xfrm>
          <a:prstGeom prst="round2Same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000" b="1" dirty="0">
                <a:solidFill>
                  <a:schemeClr val="tx1"/>
                </a:solidFill>
                <a:latin typeface="Times New Roman" pitchFamily="18" charset="0"/>
                <a:cs typeface="Times New Roman" pitchFamily="18" charset="0"/>
              </a:rPr>
              <a:t>JIZZAX </a:t>
            </a:r>
            <a:r>
              <a:rPr lang="uz-Cyrl-UZ" sz="2000" b="1" dirty="0">
                <a:solidFill>
                  <a:schemeClr val="tx1"/>
                </a:solidFill>
                <a:latin typeface="Times New Roman" pitchFamily="18" charset="0"/>
                <a:cs typeface="Times New Roman" pitchFamily="18" charset="0"/>
              </a:rPr>
              <a:t> – 2022 й.</a:t>
            </a:r>
            <a:endParaRPr lang="ru-RU" sz="2000" b="1" dirty="0">
              <a:solidFill>
                <a:schemeClr val="tx1"/>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3F9DB8DC-2DA8-1C65-4A45-E11EEBE40C8C}"/>
              </a:ext>
            </a:extLst>
          </p:cNvPr>
          <p:cNvGraphicFramePr/>
          <p:nvPr>
            <p:extLst>
              <p:ext uri="{D42A27DB-BD31-4B8C-83A1-F6EECF244321}">
                <p14:modId xmlns:p14="http://schemas.microsoft.com/office/powerpoint/2010/main" val="2414192997"/>
              </p:ext>
            </p:extLst>
          </p:nvPr>
        </p:nvGraphicFramePr>
        <p:xfrm>
          <a:off x="390419" y="197802"/>
          <a:ext cx="11578262" cy="6660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60A16DC-4B8E-4D47-DCFA-82ED278C5937}"/>
              </a:ext>
            </a:extLst>
          </p:cNvPr>
          <p:cNvSpPr txBox="1"/>
          <p:nvPr/>
        </p:nvSpPr>
        <p:spPr>
          <a:xfrm>
            <a:off x="1114697" y="197801"/>
            <a:ext cx="9720071" cy="1432095"/>
          </a:xfrm>
          <a:prstGeom prst="round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spcAft>
                <a:spcPts val="800"/>
              </a:spcAft>
              <a:tabLst>
                <a:tab pos="630555" algn="l"/>
              </a:tabLst>
            </a:pPr>
            <a:r>
              <a:rPr lang="ms-MY" sz="1800" dirty="0">
                <a:effectLst/>
                <a:latin typeface="Times New Roman" panose="02020603050405020304" pitchFamily="18" charset="0"/>
                <a:ea typeface="Times New Roman" panose="02020603050405020304" pitchFamily="18" charset="0"/>
                <a:cs typeface="Times New Roman" panose="02020603050405020304" pitchFamily="18" charset="0"/>
              </a:rPr>
              <a:t>Geoахborot tizimining qoʻllanilish sohalari juda keng boʻlib, atrof-muhit, yer va suv resurslarini boshqarish, tabiiy resurslarni boshqarish, ijtimoiy-iqtisodiy sohalarda, qurilish va neft-gaz sohalarida, shuningdek, geodeziya va kartografiyada qoʻllash mumkin. GAT turli holatlarda, jumladan: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1512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DB27452-D3AC-9DA5-F8C1-D6597E6ECCBF}"/>
              </a:ext>
            </a:extLst>
          </p:cNvPr>
          <p:cNvPicPr>
            <a:picLocks noChangeAspect="1"/>
          </p:cNvPicPr>
          <p:nvPr/>
        </p:nvPicPr>
        <p:blipFill>
          <a:blip r:embed="rId2"/>
          <a:stretch>
            <a:fillRect/>
          </a:stretch>
        </p:blipFill>
        <p:spPr>
          <a:xfrm>
            <a:off x="1199698" y="259380"/>
            <a:ext cx="9664459" cy="5943287"/>
          </a:xfrm>
          <a:prstGeom prst="rect">
            <a:avLst/>
          </a:prstGeom>
        </p:spPr>
      </p:pic>
    </p:spTree>
    <p:extLst>
      <p:ext uri="{BB962C8B-B14F-4D97-AF65-F5344CB8AC3E}">
        <p14:creationId xmlns:p14="http://schemas.microsoft.com/office/powerpoint/2010/main" val="22516665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07D52-6B1A-EAE4-38FA-2D5A23145134}"/>
              </a:ext>
            </a:extLst>
          </p:cNvPr>
          <p:cNvSpPr txBox="1"/>
          <p:nvPr/>
        </p:nvSpPr>
        <p:spPr>
          <a:xfrm>
            <a:off x="876677" y="524386"/>
            <a:ext cx="10438645" cy="6095286"/>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ms-MY" sz="3200" dirty="0">
                <a:effectLst/>
                <a:latin typeface="Times New Roman" panose="02020603050405020304" pitchFamily="18" charset="0"/>
                <a:ea typeface="Times New Roman" panose="02020603050405020304" pitchFamily="18" charset="0"/>
                <a:cs typeface="Times New Roman" panose="02020603050405020304" pitchFamily="18" charset="0"/>
              </a:rPr>
              <a:t>ular toʻgʻrisida yetarli ma’lumot olishda juda qoʻl keladi. Bundan tashqari, GAT ekologiya va atrof-muhitdan foydalanish, dengiz, aviatsiya va avtomobil navigatsiya tizimida, shaharsozlikda, marketingda, favqulodda vaziyatlarni boshqarish va rejalashda, sotsiologiya, politologiya hamda boshqa sohalarda qoʻllaniladi. GATning geodeziya va ayniqsa, kartografiya sohalarida qoʻllanilishidan bir qancha yengilliklar kelib chiqadi. Bunda ish hajmi keskin ortib, ma’lumotlarni qayta ishlash va bosmaga chiqarish kabi ishlarga sarflanadigan vaqt keskin kamayadi.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24283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Схема 7">
            <a:extLst>
              <a:ext uri="{FF2B5EF4-FFF2-40B4-BE49-F238E27FC236}">
                <a16:creationId xmlns:a16="http://schemas.microsoft.com/office/drawing/2014/main" id="{75C4B387-0027-620F-79BF-6ED631350489}"/>
              </a:ext>
            </a:extLst>
          </p:cNvPr>
          <p:cNvGraphicFramePr/>
          <p:nvPr>
            <p:extLst>
              <p:ext uri="{D42A27DB-BD31-4B8C-83A1-F6EECF244321}">
                <p14:modId xmlns:p14="http://schemas.microsoft.com/office/powerpoint/2010/main" val="1987276036"/>
              </p:ext>
            </p:extLst>
          </p:nvPr>
        </p:nvGraphicFramePr>
        <p:xfrm>
          <a:off x="1898963" y="384079"/>
          <a:ext cx="7969313" cy="390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Рисунок 6">
            <a:extLst>
              <a:ext uri="{FF2B5EF4-FFF2-40B4-BE49-F238E27FC236}">
                <a16:creationId xmlns:a16="http://schemas.microsoft.com/office/drawing/2014/main" id="{41111AA9-26E8-27F1-66F9-65B116BCB91A}"/>
              </a:ext>
            </a:extLst>
          </p:cNvPr>
          <p:cNvPicPr>
            <a:picLocks noChangeAspect="1"/>
          </p:cNvPicPr>
          <p:nvPr/>
        </p:nvPicPr>
        <p:blipFill>
          <a:blip r:embed="rId7"/>
          <a:stretch>
            <a:fillRect/>
          </a:stretch>
        </p:blipFill>
        <p:spPr>
          <a:xfrm>
            <a:off x="543208" y="848995"/>
            <a:ext cx="10511073" cy="6009005"/>
          </a:xfrm>
          <a:prstGeom prst="rect">
            <a:avLst/>
          </a:prstGeom>
        </p:spPr>
      </p:pic>
    </p:spTree>
    <p:extLst>
      <p:ext uri="{BB962C8B-B14F-4D97-AF65-F5344CB8AC3E}">
        <p14:creationId xmlns:p14="http://schemas.microsoft.com/office/powerpoint/2010/main" val="11183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ECBB5E7-4F8D-9A0C-179D-8DDD942E2853}"/>
              </a:ext>
            </a:extLst>
          </p:cNvPr>
          <p:cNvGraphicFramePr>
            <a:graphicFrameLocks noGrp="1"/>
          </p:cNvGraphicFramePr>
          <p:nvPr>
            <p:ph idx="1"/>
          </p:nvPr>
        </p:nvGraphicFramePr>
        <p:xfrm>
          <a:off x="721406"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567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281</TotalTime>
  <Words>276</Words>
  <Application>Microsoft Office PowerPoint</Application>
  <PresentationFormat>Широкоэкранный</PresentationFormat>
  <Paragraphs>20</Paragraphs>
  <Slides>6</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vt:i4>
      </vt:variant>
    </vt:vector>
  </HeadingPairs>
  <TitlesOfParts>
    <vt:vector size="12" baseType="lpstr">
      <vt:lpstr>Calibri</vt:lpstr>
      <vt:lpstr>Times New Roman</vt:lpstr>
      <vt:lpstr>Tw Cen MT</vt:lpstr>
      <vt:lpstr>Tw Cen MT Condensed</vt:lpstr>
      <vt:lpstr>Wingdings 3</vt:lpstr>
      <vt:lpstr>Интеграл</vt:lpstr>
      <vt:lpstr> TEXNIK TIZIMLARDA AXBOROT TEXNOLOGIYALARI FANI Mavzu: “TEХNIK TIZIMLАRDА АХBOROT TEХNOLOGIYALARI” FANINING PREDMETI VA USLUBLARI.   </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TEXNIK TIZIMLARDA AXBOROT TEXNOLOGIYALARI FANI Mavzu: “TEХNIK TIZIMLАRDА АХBOROT TEХNOLOGIYALARI” FANINING PREDMETI VA USLUBLARI.</dc:title>
  <dc:creator>Пользователь</dc:creator>
  <cp:lastModifiedBy>Пользователь</cp:lastModifiedBy>
  <cp:revision>14</cp:revision>
  <dcterms:created xsi:type="dcterms:W3CDTF">2022-10-05T05:09:51Z</dcterms:created>
  <dcterms:modified xsi:type="dcterms:W3CDTF">2022-10-07T07:16:25Z</dcterms:modified>
</cp:coreProperties>
</file>