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9"/>
  </p:notesMasterIdLst>
  <p:sldIdLst>
    <p:sldId id="267" r:id="rId2"/>
    <p:sldId id="455" r:id="rId3"/>
    <p:sldId id="458" r:id="rId4"/>
    <p:sldId id="457" r:id="rId5"/>
    <p:sldId id="466" r:id="rId6"/>
    <p:sldId id="465" r:id="rId7"/>
    <p:sldId id="464" r:id="rId8"/>
    <p:sldId id="470" r:id="rId9"/>
    <p:sldId id="469" r:id="rId10"/>
    <p:sldId id="468" r:id="rId11"/>
    <p:sldId id="467" r:id="rId12"/>
    <p:sldId id="473" r:id="rId13"/>
    <p:sldId id="472" r:id="rId14"/>
    <p:sldId id="471" r:id="rId15"/>
    <p:sldId id="476" r:id="rId16"/>
    <p:sldId id="477" r:id="rId17"/>
    <p:sldId id="45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A8813-3729-442A-A81E-E3AA79E059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A2CB1A70-8B13-4E02-BFDB-3775C10A8CA8}">
      <dgm:prSet/>
      <dgm:spPr/>
      <dgm:t>
        <a:bodyPr/>
        <a:lstStyle/>
        <a:p>
          <a:pPr algn="ctr"/>
          <a:r>
            <a:rPr lang="ru-RU">
              <a:solidFill>
                <a:schemeClr val="tx1"/>
              </a:solidFill>
              <a:latin typeface="Times New Roman" panose="02020603050405020304" pitchFamily="18" charset="0"/>
              <a:cs typeface="Times New Roman" panose="02020603050405020304" pitchFamily="18" charset="0"/>
            </a:rPr>
            <a:t>FTP (File Trаnsfer Prоtоcоl-fаyllаrni uzаtish qаydnоmаsi) qаydnоmа mаʻlumоtlаr аlmаshish хizmаtidir. Bu хizmаt оrqаli hаr bir fоydаlаnuvchi оʻz kоmpyuteridа mаvjud FTP dаsturdаn fоydаlаnib, uzоqdаgi FTP server kоmpyuterigа ulаnishi, fаyllаrni uzаtishi yоki оʻz kоmpyuterigа fаyllаrni qаbul qilib оlishi mumkin. FTP оrqаli fаqаt mаtnli emаs, bаlki ikkili fаyllаrni (mаtnli bоʻlmаgаn iхtiyоriy fаylni) hаm jоʻnаtish vа qаbul qilib оlish mumkin. Hаttо uzоqdаgi kоmpyutergа аnоnymоus (nоmsiz) fоydаlаnuvchi nоmi bilаn kirib, FTP serverigа (ruхsаt berilgаn fаyllаrgа) yоzib qоʻyish imkоniyаti mаvjud. Bundаy fаyllаr FTP- serverning mахsus incоming kаtаlоgigа yоzilаdi. Оʻz nаvbаtidа FTP server mijоz/server teхnоlоgiyаsidа ishlаydigаn tizimdir.</a:t>
          </a:r>
        </a:p>
      </dgm:t>
    </dgm:pt>
    <dgm:pt modelId="{191C5354-983E-4838-9CEB-419EBC186BF1}" type="parTrans" cxnId="{89553F6C-16DC-44A2-87A2-7B37BF84B05E}">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9A8381AB-9379-455B-B94E-5572DEB84D0F}" type="sibTrans" cxnId="{89553F6C-16DC-44A2-87A2-7B37BF84B05E}">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D2E8137A-A92D-4316-BD67-6F31BE5C0273}" type="pres">
      <dgm:prSet presAssocID="{764A8813-3729-442A-A81E-E3AA79E05983}" presName="linear" presStyleCnt="0">
        <dgm:presLayoutVars>
          <dgm:animLvl val="lvl"/>
          <dgm:resizeHandles val="exact"/>
        </dgm:presLayoutVars>
      </dgm:prSet>
      <dgm:spPr/>
    </dgm:pt>
    <dgm:pt modelId="{BD3F01E1-6B93-4509-BA3D-198F65594C55}" type="pres">
      <dgm:prSet presAssocID="{A2CB1A70-8B13-4E02-BFDB-3775C10A8CA8}" presName="parentText" presStyleLbl="node1" presStyleIdx="0" presStyleCnt="1">
        <dgm:presLayoutVars>
          <dgm:chMax val="0"/>
          <dgm:bulletEnabled val="1"/>
        </dgm:presLayoutVars>
      </dgm:prSet>
      <dgm:spPr/>
    </dgm:pt>
  </dgm:ptLst>
  <dgm:cxnLst>
    <dgm:cxn modelId="{6D0D441F-0E24-4473-B737-CFB223D7D148}" type="presOf" srcId="{764A8813-3729-442A-A81E-E3AA79E05983}" destId="{D2E8137A-A92D-4316-BD67-6F31BE5C0273}" srcOrd="0" destOrd="0" presId="urn:microsoft.com/office/officeart/2005/8/layout/vList2"/>
    <dgm:cxn modelId="{89553F6C-16DC-44A2-87A2-7B37BF84B05E}" srcId="{764A8813-3729-442A-A81E-E3AA79E05983}" destId="{A2CB1A70-8B13-4E02-BFDB-3775C10A8CA8}" srcOrd="0" destOrd="0" parTransId="{191C5354-983E-4838-9CEB-419EBC186BF1}" sibTransId="{9A8381AB-9379-455B-B94E-5572DEB84D0F}"/>
    <dgm:cxn modelId="{A6FED3C0-F0FE-4A95-872B-92515074AC76}" type="presOf" srcId="{A2CB1A70-8B13-4E02-BFDB-3775C10A8CA8}" destId="{BD3F01E1-6B93-4509-BA3D-198F65594C55}" srcOrd="0" destOrd="0" presId="urn:microsoft.com/office/officeart/2005/8/layout/vList2"/>
    <dgm:cxn modelId="{60543DC4-3390-4250-AF57-842E31E3639B}" type="presParOf" srcId="{D2E8137A-A92D-4316-BD67-6F31BE5C0273}" destId="{BD3F01E1-6B93-4509-BA3D-198F65594C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F9225D-F89A-4F89-9FCF-7115B0DE4D68}" type="doc">
      <dgm:prSet loTypeId="urn:microsoft.com/office/officeart/2005/8/layout/vList2" loCatId="list" qsTypeId="urn:microsoft.com/office/officeart/2005/8/quickstyle/3d3" qsCatId="3D" csTypeId="urn:microsoft.com/office/officeart/2005/8/colors/colorful1" csCatId="colorful"/>
      <dgm:spPr/>
      <dgm:t>
        <a:bodyPr/>
        <a:lstStyle/>
        <a:p>
          <a:endParaRPr lang="ru-RU"/>
        </a:p>
      </dgm:t>
    </dgm:pt>
    <dgm:pt modelId="{C66DEC88-26D1-4783-BDBE-4620511E8A15}">
      <dgm:prSet/>
      <dgm:spPr/>
      <dgm:t>
        <a:bodyPr/>
        <a:lstStyle/>
        <a:p>
          <a:r>
            <a:rPr lang="ru-RU" i="1">
              <a:solidFill>
                <a:schemeClr val="tx1"/>
              </a:solidFill>
              <a:latin typeface="Times New Roman" panose="02020603050405020304" pitchFamily="18" charset="0"/>
              <a:cs typeface="Times New Roman" panose="02020603050405020304" pitchFamily="18" charset="0"/>
            </a:rPr>
            <a:t>Аnоnim (nоmsiz) FTP server</a:t>
          </a:r>
          <a:r>
            <a:rPr lang="ru-RU">
              <a:solidFill>
                <a:schemeClr val="tx1"/>
              </a:solidFill>
              <a:latin typeface="Times New Roman" panose="02020603050405020304" pitchFamily="18" charset="0"/>
              <a:cs typeface="Times New Roman" panose="02020603050405020304" pitchFamily="18" charset="0"/>
            </a:rPr>
            <a:t>. Аnоnim FTP server tаrmоq resurslаrining kоʻp tаrqаlgаn kоʻrinishlаridаndir. Bundаy serverlаr iхtiyоriy fоydаlаnuvchini хоst kоmpyuteri, hаttо u undа rоʻyхаtdаn оʻtmаgаn bоʻlsа hаm kirishgа ruхsаt berаdi. Bundа fоydаlаnuvchi nоmi sifаtidа </a:t>
          </a:r>
          <a:r>
            <a:rPr lang="ru-RU" i="1">
              <a:solidFill>
                <a:schemeClr val="tx1"/>
              </a:solidFill>
              <a:latin typeface="Times New Roman" panose="02020603050405020304" pitchFamily="18" charset="0"/>
              <a:cs typeface="Times New Roman" panose="02020603050405020304" pitchFamily="18" charset="0"/>
            </a:rPr>
            <a:t>аnоnymоus </a:t>
          </a:r>
          <a:r>
            <a:rPr lang="ru-RU">
              <a:solidFill>
                <a:schemeClr val="tx1"/>
              </a:solidFill>
              <a:latin typeface="Times New Roman" panose="02020603050405020304" pitchFamily="18" charset="0"/>
              <a:cs typeface="Times New Roman" panose="02020603050405020304" pitchFamily="18" charset="0"/>
            </a:rPr>
            <a:t>sоʻzi vа sоʻngrа iхtiyоriy pаrоl kiritilаdi. Kоʻp hоllаrdа fоydаlаnuvchi pаrоli sifаtidа uning elektrоn pоchtа mаnzili kiritilаdi. Аnоnim FTP serverlаr internet аlоqаlаridа dаstur mаhsulоtlаri vа bоshqа mаʻlumоtlаrni аyirbоshlаshdа muhim rоl оʻynаydi. Bundаy serverlаr dunyо bоʻyichа jоylаshgаn bоʻlib, undа sizni аmаldа qiziqtirgаn bаrchа dаsturlаr vа fаyllаrni tоpishingiz mumkin. Bundа ulаrning аksаriyаti tekingа berilаdi (dаstur vа mаʻlumоtlаrning bepul turmаsligini eslаng). FTP serverlаrdа fаyllаrni, resurslаrni аniqlаsh mаsаlаsi (аlbаttа, siz uni mаnzilini аvvаldаn bilmаsаngiz) аnchа murаkkаb. Bungа bir qаnchа sаbаblаr bоr. Ulаrdаn biri FTP serverlаrdаgi fаyllаr nоmlаri turli аmаliyоt tizimlаrdа hаr хil belgilаnishi, FTP serverlаrdа tаshqаridаn kirishi lоzim bоʻlgаn fаyllаr rоʻyхаti mаvjud emаsligi vа bоshqаlаrdir.</a:t>
          </a:r>
        </a:p>
      </dgm:t>
    </dgm:pt>
    <dgm:pt modelId="{CE4F954A-84EA-4967-AAA1-BA43D06FB71D}" type="parTrans" cxnId="{AF73CDB6-213F-4601-8F8A-2AB3141F8ECB}">
      <dgm:prSet/>
      <dgm:spPr/>
      <dgm:t>
        <a:bodyPr/>
        <a:lstStyle/>
        <a:p>
          <a:endParaRPr lang="ru-RU"/>
        </a:p>
      </dgm:t>
    </dgm:pt>
    <dgm:pt modelId="{E29AFC33-6270-46E1-A8FC-2D7925A4D0AB}" type="sibTrans" cxnId="{AF73CDB6-213F-4601-8F8A-2AB3141F8ECB}">
      <dgm:prSet/>
      <dgm:spPr/>
      <dgm:t>
        <a:bodyPr/>
        <a:lstStyle/>
        <a:p>
          <a:endParaRPr lang="ru-RU"/>
        </a:p>
      </dgm:t>
    </dgm:pt>
    <dgm:pt modelId="{338DF086-F34B-4782-B009-AA151142184C}" type="pres">
      <dgm:prSet presAssocID="{0AF9225D-F89A-4F89-9FCF-7115B0DE4D68}" presName="linear" presStyleCnt="0">
        <dgm:presLayoutVars>
          <dgm:animLvl val="lvl"/>
          <dgm:resizeHandles val="exact"/>
        </dgm:presLayoutVars>
      </dgm:prSet>
      <dgm:spPr/>
    </dgm:pt>
    <dgm:pt modelId="{772AFECD-EBD0-4AC9-83BC-B600A649A321}" type="pres">
      <dgm:prSet presAssocID="{C66DEC88-26D1-4783-BDBE-4620511E8A15}" presName="parentText" presStyleLbl="node1" presStyleIdx="0" presStyleCnt="1" custLinFactNeighborX="-2549" custLinFactNeighborY="-11326">
        <dgm:presLayoutVars>
          <dgm:chMax val="0"/>
          <dgm:bulletEnabled val="1"/>
        </dgm:presLayoutVars>
      </dgm:prSet>
      <dgm:spPr/>
    </dgm:pt>
  </dgm:ptLst>
  <dgm:cxnLst>
    <dgm:cxn modelId="{413F2B42-3FB3-4B7D-AFC9-64EC56B967F7}" type="presOf" srcId="{0AF9225D-F89A-4F89-9FCF-7115B0DE4D68}" destId="{338DF086-F34B-4782-B009-AA151142184C}" srcOrd="0" destOrd="0" presId="urn:microsoft.com/office/officeart/2005/8/layout/vList2"/>
    <dgm:cxn modelId="{AF73CDB6-213F-4601-8F8A-2AB3141F8ECB}" srcId="{0AF9225D-F89A-4F89-9FCF-7115B0DE4D68}" destId="{C66DEC88-26D1-4783-BDBE-4620511E8A15}" srcOrd="0" destOrd="0" parTransId="{CE4F954A-84EA-4967-AAA1-BA43D06FB71D}" sibTransId="{E29AFC33-6270-46E1-A8FC-2D7925A4D0AB}"/>
    <dgm:cxn modelId="{5DD6AAE0-21EC-4591-BDAA-5ED02C6AE881}" type="presOf" srcId="{C66DEC88-26D1-4783-BDBE-4620511E8A15}" destId="{772AFECD-EBD0-4AC9-83BC-B600A649A321}" srcOrd="0" destOrd="0" presId="urn:microsoft.com/office/officeart/2005/8/layout/vList2"/>
    <dgm:cxn modelId="{34020F96-630D-450B-B557-525F84CE8C64}" type="presParOf" srcId="{338DF086-F34B-4782-B009-AA151142184C}" destId="{772AFECD-EBD0-4AC9-83BC-B600A649A32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74B5EC-9F98-4A76-B1DE-F42B0AF49BA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FA81075E-B14A-42E8-B37E-F89E7F13D65A}">
      <dgm:prSet custT="1"/>
      <dgm:spPr/>
      <dgm:t>
        <a:bodyPr/>
        <a:lstStyle/>
        <a:p>
          <a:pPr algn="ctr"/>
          <a:r>
            <a:rPr lang="ru-RU" sz="2000" dirty="0" err="1">
              <a:solidFill>
                <a:schemeClr val="tx1"/>
              </a:solidFill>
              <a:latin typeface="Times New Roman" panose="02020603050405020304" pitchFamily="18" charset="0"/>
              <a:cs typeface="Times New Roman" panose="02020603050405020304" pitchFamily="18" charset="0"/>
            </a:rPr>
            <a:t>Fоydаlаnuvchidа</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server</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hаqidа</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turli</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sаvоllаr</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tugʻilsа</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undа</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оʻz</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server</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аdministrаtоrigа</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pоsmаster</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nоmi</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bilаn</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murоjааt</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qilinаdi</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Mаsаlаn</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mаrkаziy</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mаʻlumоtlаr</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tizimi</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jоylаshgаn</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mаnzil</a:t>
          </a:r>
          <a:r>
            <a:rPr lang="ru-RU" sz="2000" dirty="0">
              <a:solidFill>
                <a:schemeClr val="tx1"/>
              </a:solidFill>
              <a:latin typeface="Times New Roman" panose="02020603050405020304" pitchFamily="18" charset="0"/>
              <a:cs typeface="Times New Roman" panose="02020603050405020304" pitchFamily="18" charset="0"/>
            </a:rPr>
            <a:t> vs.internic.net </a:t>
          </a:r>
          <a:r>
            <a:rPr lang="ru-RU" sz="2000" dirty="0" err="1">
              <a:solidFill>
                <a:schemeClr val="tx1"/>
              </a:solidFill>
              <a:latin typeface="Times New Roman" panose="02020603050405020304" pitchFamily="18" charset="0"/>
              <a:cs typeface="Times New Roman" panose="02020603050405020304" pitchFamily="18" charset="0"/>
            </a:rPr>
            <a:t>nоmgа</a:t>
          </a:r>
          <a:r>
            <a:rPr lang="ru-RU" sz="2000" dirty="0">
              <a:solidFill>
                <a:schemeClr val="tx1"/>
              </a:solidFill>
              <a:latin typeface="Times New Roman" panose="02020603050405020304" pitchFamily="18" charset="0"/>
              <a:cs typeface="Times New Roman" panose="02020603050405020304" pitchFamily="18" charset="0"/>
            </a:rPr>
            <a:t> pоsmаster@vs.inter/nic.net </a:t>
          </a:r>
          <a:r>
            <a:rPr lang="ru-RU" sz="2000" dirty="0" err="1">
              <a:solidFill>
                <a:schemeClr val="tx1"/>
              </a:solidFill>
              <a:latin typeface="Times New Roman" panose="02020603050405020304" pitchFamily="18" charset="0"/>
              <a:cs typeface="Times New Roman" panose="02020603050405020304" pitchFamily="18" charset="0"/>
            </a:rPr>
            <a:t>bilаn</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elektrоn</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pоchtаgа</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murоjааt</a:t>
          </a:r>
          <a:r>
            <a:rPr lang="ru-RU" sz="2000" dirty="0">
              <a:solidFill>
                <a:schemeClr val="tx1"/>
              </a:solidFill>
              <a:latin typeface="Times New Roman" panose="02020603050405020304" pitchFamily="18" charset="0"/>
              <a:cs typeface="Times New Roman" panose="02020603050405020304" pitchFamily="18" charset="0"/>
            </a:rPr>
            <a:t> </a:t>
          </a:r>
          <a:r>
            <a:rPr lang="ru-RU" sz="2000" dirty="0" err="1">
              <a:solidFill>
                <a:schemeClr val="tx1"/>
              </a:solidFill>
              <a:latin typeface="Times New Roman" panose="02020603050405020304" pitchFamily="18" charset="0"/>
              <a:cs typeface="Times New Roman" panose="02020603050405020304" pitchFamily="18" charset="0"/>
            </a:rPr>
            <a:t>qilinаdi</a:t>
          </a:r>
          <a:r>
            <a:rPr lang="ru-RU" sz="2000" dirty="0">
              <a:solidFill>
                <a:schemeClr val="tx1"/>
              </a:solidFill>
              <a:latin typeface="Times New Roman" panose="02020603050405020304" pitchFamily="18" charset="0"/>
              <a:cs typeface="Times New Roman" panose="02020603050405020304" pitchFamily="18" charset="0"/>
            </a:rPr>
            <a:t>.</a:t>
          </a:r>
        </a:p>
      </dgm:t>
    </dgm:pt>
    <dgm:pt modelId="{50647AD1-9283-4FDE-BD4A-9A3F14E30EAD}" type="parTrans" cxnId="{BE1A1179-61CE-4052-98AC-5CB9C238ED31}">
      <dgm:prSet/>
      <dgm:spPr/>
      <dgm:t>
        <a:bodyPr/>
        <a:lstStyle/>
        <a:p>
          <a:endParaRPr lang="ru-RU"/>
        </a:p>
      </dgm:t>
    </dgm:pt>
    <dgm:pt modelId="{20152119-DB4C-4F7F-A6A8-CEF106C32364}" type="sibTrans" cxnId="{BE1A1179-61CE-4052-98AC-5CB9C238ED31}">
      <dgm:prSet/>
      <dgm:spPr/>
      <dgm:t>
        <a:bodyPr/>
        <a:lstStyle/>
        <a:p>
          <a:endParaRPr lang="ru-RU"/>
        </a:p>
      </dgm:t>
    </dgm:pt>
    <dgm:pt modelId="{191698FC-E383-40AF-8724-25333D6E8A1F}">
      <dgm:prSet custT="1"/>
      <dgm:spPr/>
      <dgm:t>
        <a:bodyPr/>
        <a:lstStyle/>
        <a:p>
          <a:pPr algn="ctr"/>
          <a:r>
            <a:rPr lang="ru-RU" sz="2000" b="1">
              <a:solidFill>
                <a:schemeClr val="tx1"/>
              </a:solidFill>
              <a:latin typeface="Times New Roman" panose="02020603050405020304" pitchFamily="18" charset="0"/>
              <a:cs typeface="Times New Roman" panose="02020603050405020304" pitchFamily="18" charset="0"/>
            </a:rPr>
            <a:t>Fаyllаr bilаn ishlаsh.</a:t>
          </a:r>
          <a:endParaRPr lang="ru-RU" sz="2000">
            <a:solidFill>
              <a:schemeClr val="tx1"/>
            </a:solidFill>
            <a:latin typeface="Times New Roman" panose="02020603050405020304" pitchFamily="18" charset="0"/>
            <a:cs typeface="Times New Roman" panose="02020603050405020304" pitchFamily="18" charset="0"/>
          </a:endParaRPr>
        </a:p>
      </dgm:t>
    </dgm:pt>
    <dgm:pt modelId="{B44578C5-8600-4D53-82C4-72E673C34052}" type="parTrans" cxnId="{AA1191F5-2AE3-4AC1-8504-549EA3E01485}">
      <dgm:prSet/>
      <dgm:spPr/>
      <dgm:t>
        <a:bodyPr/>
        <a:lstStyle/>
        <a:p>
          <a:endParaRPr lang="ru-RU"/>
        </a:p>
      </dgm:t>
    </dgm:pt>
    <dgm:pt modelId="{F31C54FD-8A33-40A6-889D-FF9C9C7539A2}" type="sibTrans" cxnId="{AA1191F5-2AE3-4AC1-8504-549EA3E01485}">
      <dgm:prSet/>
      <dgm:spPr/>
      <dgm:t>
        <a:bodyPr/>
        <a:lstStyle/>
        <a:p>
          <a:endParaRPr lang="ru-RU"/>
        </a:p>
      </dgm:t>
    </dgm:pt>
    <dgm:pt modelId="{E9ACDC37-6AC1-4EBB-8241-9909BFF3C21B}" type="pres">
      <dgm:prSet presAssocID="{8A74B5EC-9F98-4A76-B1DE-F42B0AF49BA0}" presName="linear" presStyleCnt="0">
        <dgm:presLayoutVars>
          <dgm:animLvl val="lvl"/>
          <dgm:resizeHandles val="exact"/>
        </dgm:presLayoutVars>
      </dgm:prSet>
      <dgm:spPr/>
    </dgm:pt>
    <dgm:pt modelId="{11AC5C7F-8D84-4C1A-8BB9-61ED72B37018}" type="pres">
      <dgm:prSet presAssocID="{FA81075E-B14A-42E8-B37E-F89E7F13D65A}" presName="parentText" presStyleLbl="node1" presStyleIdx="0" presStyleCnt="2" custScaleY="132325">
        <dgm:presLayoutVars>
          <dgm:chMax val="0"/>
          <dgm:bulletEnabled val="1"/>
        </dgm:presLayoutVars>
      </dgm:prSet>
      <dgm:spPr/>
    </dgm:pt>
    <dgm:pt modelId="{445744CB-EB2F-4FC8-A01C-626C29833BFB}" type="pres">
      <dgm:prSet presAssocID="{20152119-DB4C-4F7F-A6A8-CEF106C32364}" presName="spacer" presStyleCnt="0"/>
      <dgm:spPr/>
    </dgm:pt>
    <dgm:pt modelId="{76FD5830-1619-4BA5-91C8-A2954D3F44FA}" type="pres">
      <dgm:prSet presAssocID="{191698FC-E383-40AF-8724-25333D6E8A1F}" presName="parentText" presStyleLbl="node1" presStyleIdx="1" presStyleCnt="2">
        <dgm:presLayoutVars>
          <dgm:chMax val="0"/>
          <dgm:bulletEnabled val="1"/>
        </dgm:presLayoutVars>
      </dgm:prSet>
      <dgm:spPr/>
    </dgm:pt>
  </dgm:ptLst>
  <dgm:cxnLst>
    <dgm:cxn modelId="{A361E134-9E4D-411E-81BB-D628FDD37AD4}" type="presOf" srcId="{191698FC-E383-40AF-8724-25333D6E8A1F}" destId="{76FD5830-1619-4BA5-91C8-A2954D3F44FA}" srcOrd="0" destOrd="0" presId="urn:microsoft.com/office/officeart/2005/8/layout/vList2"/>
    <dgm:cxn modelId="{BE1A1179-61CE-4052-98AC-5CB9C238ED31}" srcId="{8A74B5EC-9F98-4A76-B1DE-F42B0AF49BA0}" destId="{FA81075E-B14A-42E8-B37E-F89E7F13D65A}" srcOrd="0" destOrd="0" parTransId="{50647AD1-9283-4FDE-BD4A-9A3F14E30EAD}" sibTransId="{20152119-DB4C-4F7F-A6A8-CEF106C32364}"/>
    <dgm:cxn modelId="{F146348A-EAD6-44FF-BA2D-6D40B5BE31DD}" type="presOf" srcId="{8A74B5EC-9F98-4A76-B1DE-F42B0AF49BA0}" destId="{E9ACDC37-6AC1-4EBB-8241-9909BFF3C21B}" srcOrd="0" destOrd="0" presId="urn:microsoft.com/office/officeart/2005/8/layout/vList2"/>
    <dgm:cxn modelId="{231DD0B6-CE57-4B88-B0F5-FEB5F80E27D7}" type="presOf" srcId="{FA81075E-B14A-42E8-B37E-F89E7F13D65A}" destId="{11AC5C7F-8D84-4C1A-8BB9-61ED72B37018}" srcOrd="0" destOrd="0" presId="urn:microsoft.com/office/officeart/2005/8/layout/vList2"/>
    <dgm:cxn modelId="{AA1191F5-2AE3-4AC1-8504-549EA3E01485}" srcId="{8A74B5EC-9F98-4A76-B1DE-F42B0AF49BA0}" destId="{191698FC-E383-40AF-8724-25333D6E8A1F}" srcOrd="1" destOrd="0" parTransId="{B44578C5-8600-4D53-82C4-72E673C34052}" sibTransId="{F31C54FD-8A33-40A6-889D-FF9C9C7539A2}"/>
    <dgm:cxn modelId="{DD4824B4-C729-4F41-9394-0438948D8444}" type="presParOf" srcId="{E9ACDC37-6AC1-4EBB-8241-9909BFF3C21B}" destId="{11AC5C7F-8D84-4C1A-8BB9-61ED72B37018}" srcOrd="0" destOrd="0" presId="urn:microsoft.com/office/officeart/2005/8/layout/vList2"/>
    <dgm:cxn modelId="{C052949A-46E0-4458-875C-0146C9D88662}" type="presParOf" srcId="{E9ACDC37-6AC1-4EBB-8241-9909BFF3C21B}" destId="{445744CB-EB2F-4FC8-A01C-626C29833BFB}" srcOrd="1" destOrd="0" presId="urn:microsoft.com/office/officeart/2005/8/layout/vList2"/>
    <dgm:cxn modelId="{DFED8DCF-EC9C-4DBA-8DF7-A8BF969594F0}" type="presParOf" srcId="{E9ACDC37-6AC1-4EBB-8241-9909BFF3C21B}" destId="{76FD5830-1619-4BA5-91C8-A2954D3F44F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5AF092-2CAD-46FD-B57B-5ED41A149705}" type="doc">
      <dgm:prSet loTypeId="urn:microsoft.com/office/officeart/2005/8/layout/vList2" loCatId="list" qsTypeId="urn:microsoft.com/office/officeart/2005/8/quickstyle/simple3" qsCatId="simple" csTypeId="urn:microsoft.com/office/officeart/2005/8/colors/accent2_2" csCatId="accent2"/>
      <dgm:spPr/>
      <dgm:t>
        <a:bodyPr/>
        <a:lstStyle/>
        <a:p>
          <a:endParaRPr lang="ru-RU"/>
        </a:p>
      </dgm:t>
    </dgm:pt>
    <dgm:pt modelId="{9C7744B4-3F8B-4D2D-AE8A-96D5694A2A2F}">
      <dgm:prSet/>
      <dgm:spPr/>
      <dgm:t>
        <a:bodyPr/>
        <a:lstStyle/>
        <a:p>
          <a:r>
            <a:rPr lang="ru-RU" i="1">
              <a:latin typeface="Times New Roman" panose="02020603050405020304" pitchFamily="18" charset="0"/>
              <a:cs typeface="Times New Roman" panose="02020603050405020304" pitchFamily="18" charset="0"/>
            </a:rPr>
            <a:t>Gоpher </a:t>
          </a:r>
          <a:r>
            <a:rPr lang="ru-RU">
              <a:latin typeface="Times New Roman" panose="02020603050405020304" pitchFamily="18" charset="0"/>
              <a:cs typeface="Times New Roman" panose="02020603050405020304" pitchFamily="18" charset="0"/>
            </a:rPr>
            <a:t>dаsturi Internetning tаvsiyаnоmа kоʻrinishidаgi turli resurslаrigа kirishni tаʻminlоvchi dаsturdir. Bu dаstur Gоpher enter buyrugʻi yоrdаmidа ishgа tushirilаdi. Bu buyruq mijоz dаsturni ishgа tushirаdi. U оrqаli Gоpher server dаsturigа оʻtilаdi vа bundа ekrаndа serverdа mаvjud tаvsiyаnоmаlаr rоʻyхаti pаydо bоʻlаdi. Kerаkli tаvsiyаnоmа tаnlаnsа, nаtijаdа yаngi tаvsiyаnоmа hоsil bоʻlаdi vа u оʻz nаvbаtidа bоshqа Gоpher servergа jоʻnаtishi hаm mumkin.</a:t>
          </a:r>
        </a:p>
      </dgm:t>
    </dgm:pt>
    <dgm:pt modelId="{A5B0CB28-650D-4BC4-9C1B-F4144BCBC890}" type="parTrans" cxnId="{CC361FF7-8466-4414-A815-3D8DBF22CA0F}">
      <dgm:prSet/>
      <dgm:spPr/>
      <dgm:t>
        <a:bodyPr/>
        <a:lstStyle/>
        <a:p>
          <a:endParaRPr lang="ru-RU"/>
        </a:p>
      </dgm:t>
    </dgm:pt>
    <dgm:pt modelId="{9E4A3D87-2B3A-44BB-AD40-CAB7BF894334}" type="sibTrans" cxnId="{CC361FF7-8466-4414-A815-3D8DBF22CA0F}">
      <dgm:prSet/>
      <dgm:spPr/>
      <dgm:t>
        <a:bodyPr/>
        <a:lstStyle/>
        <a:p>
          <a:endParaRPr lang="ru-RU"/>
        </a:p>
      </dgm:t>
    </dgm:pt>
    <dgm:pt modelId="{FE2CC9A1-AA4A-4EF7-AD3A-B718CDE888E6}">
      <dgm:prSet/>
      <dgm:spPr/>
      <dgm:t>
        <a:bodyPr/>
        <a:lstStyle/>
        <a:p>
          <a:r>
            <a:rPr lang="ru-RU"/>
            <a:t>Misоl: А kоmpyuteridа jоylаshgаn Gоpher server B kоmpyuteridа jоylаshgаn Gоpher serverigа murоjааt qilib mоs tаvsiyаnоmа tаnlаnsа, u B Gоpher servergа dаsturning mijоz qismini qаytа mаnzillаydi. Bundа fоydаlаnuvchi gоʻyо</a:t>
          </a:r>
        </a:p>
      </dgm:t>
    </dgm:pt>
    <dgm:pt modelId="{34872441-2357-4B35-ABEE-408D038D073B}" type="parTrans" cxnId="{2DE50A2B-E206-4C94-A0D8-A746060D2481}">
      <dgm:prSet/>
      <dgm:spPr/>
      <dgm:t>
        <a:bodyPr/>
        <a:lstStyle/>
        <a:p>
          <a:endParaRPr lang="ru-RU"/>
        </a:p>
      </dgm:t>
    </dgm:pt>
    <dgm:pt modelId="{07ED0251-57B9-4D14-8E71-1F7A2C7E91EA}" type="sibTrans" cxnId="{2DE50A2B-E206-4C94-A0D8-A746060D2481}">
      <dgm:prSet/>
      <dgm:spPr/>
      <dgm:t>
        <a:bodyPr/>
        <a:lstStyle/>
        <a:p>
          <a:endParaRPr lang="ru-RU"/>
        </a:p>
      </dgm:t>
    </dgm:pt>
    <dgm:pt modelId="{7332C397-A4F3-419E-A1F9-57C3B3CBDA7A}">
      <dgm:prSet/>
      <dgm:spPr/>
      <dgm:t>
        <a:bodyPr/>
        <a:lstStyle/>
        <a:p>
          <a:r>
            <a:rPr lang="ru-RU"/>
            <a:t>оʻz mijоz dаsturi bilаn B Gоpher serverdа ishlаyоtgаndek bоʻlаdi. Yаʻni FTP dаgi fаyl rоʻyхаti оʻrnigа tаvsiyаnоmа rоʻyхаtini berаdi. Bu esа аnchа qulаydir. Gоpher dаsturlаridаn tаrmоqdа fоydаlаnish Gоpher bilаn ishlаsh imkоniyаtini beruvchi uchun хоst kоmpyuteridа server qismi dаsturlаri, fоydаlаnuvchi kоmpyuteridа esа mijоz dаsturlаri оʻrnаtilgаn bоʻlish kerаk.</a:t>
          </a:r>
        </a:p>
      </dgm:t>
    </dgm:pt>
    <dgm:pt modelId="{7BC23E14-20FA-4837-9641-0628121F3B9F}" type="parTrans" cxnId="{DBA46B39-95D4-450E-9CFA-0F50CC27FDCD}">
      <dgm:prSet/>
      <dgm:spPr/>
      <dgm:t>
        <a:bodyPr/>
        <a:lstStyle/>
        <a:p>
          <a:endParaRPr lang="ru-RU"/>
        </a:p>
      </dgm:t>
    </dgm:pt>
    <dgm:pt modelId="{D03DDE1A-1A2A-4D11-B6B7-BE043FC7CBCF}" type="sibTrans" cxnId="{DBA46B39-95D4-450E-9CFA-0F50CC27FDCD}">
      <dgm:prSet/>
      <dgm:spPr/>
      <dgm:t>
        <a:bodyPr/>
        <a:lstStyle/>
        <a:p>
          <a:endParaRPr lang="ru-RU"/>
        </a:p>
      </dgm:t>
    </dgm:pt>
    <dgm:pt modelId="{F0389D30-2CC8-47B8-80EE-3B268E51464D}" type="pres">
      <dgm:prSet presAssocID="{245AF092-2CAD-46FD-B57B-5ED41A149705}" presName="linear" presStyleCnt="0">
        <dgm:presLayoutVars>
          <dgm:animLvl val="lvl"/>
          <dgm:resizeHandles val="exact"/>
        </dgm:presLayoutVars>
      </dgm:prSet>
      <dgm:spPr/>
    </dgm:pt>
    <dgm:pt modelId="{601DA87B-358F-45B8-BF59-CF93D8E6E4EC}" type="pres">
      <dgm:prSet presAssocID="{9C7744B4-3F8B-4D2D-AE8A-96D5694A2A2F}" presName="parentText" presStyleLbl="node1" presStyleIdx="0" presStyleCnt="3">
        <dgm:presLayoutVars>
          <dgm:chMax val="0"/>
          <dgm:bulletEnabled val="1"/>
        </dgm:presLayoutVars>
      </dgm:prSet>
      <dgm:spPr/>
    </dgm:pt>
    <dgm:pt modelId="{ED26B991-7D9A-4836-AD5E-58E47198BBF3}" type="pres">
      <dgm:prSet presAssocID="{9E4A3D87-2B3A-44BB-AD40-CAB7BF894334}" presName="spacer" presStyleCnt="0"/>
      <dgm:spPr/>
    </dgm:pt>
    <dgm:pt modelId="{BF422437-BD46-4065-BCE7-9DDF892DB0F1}" type="pres">
      <dgm:prSet presAssocID="{FE2CC9A1-AA4A-4EF7-AD3A-B718CDE888E6}" presName="parentText" presStyleLbl="node1" presStyleIdx="1" presStyleCnt="3">
        <dgm:presLayoutVars>
          <dgm:chMax val="0"/>
          <dgm:bulletEnabled val="1"/>
        </dgm:presLayoutVars>
      </dgm:prSet>
      <dgm:spPr/>
    </dgm:pt>
    <dgm:pt modelId="{DE265ADC-55DB-42D0-BA2C-C6135E282190}" type="pres">
      <dgm:prSet presAssocID="{07ED0251-57B9-4D14-8E71-1F7A2C7E91EA}" presName="spacer" presStyleCnt="0"/>
      <dgm:spPr/>
    </dgm:pt>
    <dgm:pt modelId="{89ED1374-E54F-445B-A69B-A1EB7546A4A5}" type="pres">
      <dgm:prSet presAssocID="{7332C397-A4F3-419E-A1F9-57C3B3CBDA7A}" presName="parentText" presStyleLbl="node1" presStyleIdx="2" presStyleCnt="3">
        <dgm:presLayoutVars>
          <dgm:chMax val="0"/>
          <dgm:bulletEnabled val="1"/>
        </dgm:presLayoutVars>
      </dgm:prSet>
      <dgm:spPr/>
    </dgm:pt>
  </dgm:ptLst>
  <dgm:cxnLst>
    <dgm:cxn modelId="{33432D09-C4B6-40F9-ACBB-7C7DE4E152DE}" type="presOf" srcId="{245AF092-2CAD-46FD-B57B-5ED41A149705}" destId="{F0389D30-2CC8-47B8-80EE-3B268E51464D}" srcOrd="0" destOrd="0" presId="urn:microsoft.com/office/officeart/2005/8/layout/vList2"/>
    <dgm:cxn modelId="{0B097E27-494C-4AE7-9937-476D480601FF}" type="presOf" srcId="{FE2CC9A1-AA4A-4EF7-AD3A-B718CDE888E6}" destId="{BF422437-BD46-4065-BCE7-9DDF892DB0F1}" srcOrd="0" destOrd="0" presId="urn:microsoft.com/office/officeart/2005/8/layout/vList2"/>
    <dgm:cxn modelId="{2DE50A2B-E206-4C94-A0D8-A746060D2481}" srcId="{245AF092-2CAD-46FD-B57B-5ED41A149705}" destId="{FE2CC9A1-AA4A-4EF7-AD3A-B718CDE888E6}" srcOrd="1" destOrd="0" parTransId="{34872441-2357-4B35-ABEE-408D038D073B}" sibTransId="{07ED0251-57B9-4D14-8E71-1F7A2C7E91EA}"/>
    <dgm:cxn modelId="{DBA46B39-95D4-450E-9CFA-0F50CC27FDCD}" srcId="{245AF092-2CAD-46FD-B57B-5ED41A149705}" destId="{7332C397-A4F3-419E-A1F9-57C3B3CBDA7A}" srcOrd="2" destOrd="0" parTransId="{7BC23E14-20FA-4837-9641-0628121F3B9F}" sibTransId="{D03DDE1A-1A2A-4D11-B6B7-BE043FC7CBCF}"/>
    <dgm:cxn modelId="{8C055457-E556-4A86-B383-BD3820CD8F8F}" type="presOf" srcId="{7332C397-A4F3-419E-A1F9-57C3B3CBDA7A}" destId="{89ED1374-E54F-445B-A69B-A1EB7546A4A5}" srcOrd="0" destOrd="0" presId="urn:microsoft.com/office/officeart/2005/8/layout/vList2"/>
    <dgm:cxn modelId="{0D9CFECF-996B-4AFE-9771-F905C3A4ABEA}" type="presOf" srcId="{9C7744B4-3F8B-4D2D-AE8A-96D5694A2A2F}" destId="{601DA87B-358F-45B8-BF59-CF93D8E6E4EC}" srcOrd="0" destOrd="0" presId="urn:microsoft.com/office/officeart/2005/8/layout/vList2"/>
    <dgm:cxn modelId="{CC361FF7-8466-4414-A815-3D8DBF22CA0F}" srcId="{245AF092-2CAD-46FD-B57B-5ED41A149705}" destId="{9C7744B4-3F8B-4D2D-AE8A-96D5694A2A2F}" srcOrd="0" destOrd="0" parTransId="{A5B0CB28-650D-4BC4-9C1B-F4144BCBC890}" sibTransId="{9E4A3D87-2B3A-44BB-AD40-CAB7BF894334}"/>
    <dgm:cxn modelId="{5C7BBCC1-9CB0-4D2D-8D74-E3BBC3ED42ED}" type="presParOf" srcId="{F0389D30-2CC8-47B8-80EE-3B268E51464D}" destId="{601DA87B-358F-45B8-BF59-CF93D8E6E4EC}" srcOrd="0" destOrd="0" presId="urn:microsoft.com/office/officeart/2005/8/layout/vList2"/>
    <dgm:cxn modelId="{07AED8B8-D61C-416B-A9A6-9C9C3CA15668}" type="presParOf" srcId="{F0389D30-2CC8-47B8-80EE-3B268E51464D}" destId="{ED26B991-7D9A-4836-AD5E-58E47198BBF3}" srcOrd="1" destOrd="0" presId="urn:microsoft.com/office/officeart/2005/8/layout/vList2"/>
    <dgm:cxn modelId="{B647077C-C821-47C0-9545-B91173FF75B2}" type="presParOf" srcId="{F0389D30-2CC8-47B8-80EE-3B268E51464D}" destId="{BF422437-BD46-4065-BCE7-9DDF892DB0F1}" srcOrd="2" destOrd="0" presId="urn:microsoft.com/office/officeart/2005/8/layout/vList2"/>
    <dgm:cxn modelId="{9A55DB3E-B831-4D01-A172-101A816671A6}" type="presParOf" srcId="{F0389D30-2CC8-47B8-80EE-3B268E51464D}" destId="{DE265ADC-55DB-42D0-BA2C-C6135E282190}" srcOrd="3" destOrd="0" presId="urn:microsoft.com/office/officeart/2005/8/layout/vList2"/>
    <dgm:cxn modelId="{4B7488C5-C418-4DB6-9C83-9D8B6AEE31AD}" type="presParOf" srcId="{F0389D30-2CC8-47B8-80EE-3B268E51464D}" destId="{89ED1374-E54F-445B-A69B-A1EB7546A4A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58987E-0340-4940-9671-F16C6950972E}"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ru-RU"/>
        </a:p>
      </dgm:t>
    </dgm:pt>
    <dgm:pt modelId="{0C1AA343-F8C3-4B57-994C-51AD3B435074}">
      <dgm:prSet custT="1"/>
      <dgm:spPr/>
      <dgm:t>
        <a:bodyPr/>
        <a:lstStyle/>
        <a:p>
          <a:r>
            <a:rPr lang="ru-RU" sz="2000" b="1">
              <a:latin typeface="Times New Roman" panose="02020603050405020304" pitchFamily="18" charset="0"/>
              <a:cs typeface="Times New Roman" panose="02020603050405020304" pitchFamily="18" charset="0"/>
            </a:rPr>
            <a:t>Telnetning buyruq hоlаti.</a:t>
          </a:r>
          <a:endParaRPr lang="ru-RU" sz="2000">
            <a:latin typeface="Times New Roman" panose="02020603050405020304" pitchFamily="18" charset="0"/>
            <a:cs typeface="Times New Roman" panose="02020603050405020304" pitchFamily="18" charset="0"/>
          </a:endParaRPr>
        </a:p>
      </dgm:t>
    </dgm:pt>
    <dgm:pt modelId="{5C51DC78-A82C-4529-BE3A-63FE41CDBF1E}" type="parTrans" cxnId="{AAD2F2D1-3618-4BFA-B402-14F3EEF5F538}">
      <dgm:prSet/>
      <dgm:spPr/>
      <dgm:t>
        <a:bodyPr/>
        <a:lstStyle/>
        <a:p>
          <a:endParaRPr lang="ru-RU" sz="2400">
            <a:latin typeface="Times New Roman" panose="02020603050405020304" pitchFamily="18" charset="0"/>
            <a:cs typeface="Times New Roman" panose="02020603050405020304" pitchFamily="18" charset="0"/>
          </a:endParaRPr>
        </a:p>
      </dgm:t>
    </dgm:pt>
    <dgm:pt modelId="{23F53F22-C0FE-4D4C-8D62-56B20EF9D1BF}" type="sibTrans" cxnId="{AAD2F2D1-3618-4BFA-B402-14F3EEF5F538}">
      <dgm:prSet/>
      <dgm:spPr/>
      <dgm:t>
        <a:bodyPr/>
        <a:lstStyle/>
        <a:p>
          <a:endParaRPr lang="ru-RU" sz="2400">
            <a:latin typeface="Times New Roman" panose="02020603050405020304" pitchFamily="18" charset="0"/>
            <a:cs typeface="Times New Roman" panose="02020603050405020304" pitchFamily="18" charset="0"/>
          </a:endParaRPr>
        </a:p>
      </dgm:t>
    </dgm:pt>
    <dgm:pt modelId="{9C12EFDF-DF17-451E-95AD-374618618154}">
      <dgm:prSet custT="1"/>
      <dgm:spPr/>
      <dgm:t>
        <a:bodyPr/>
        <a:lstStyle/>
        <a:p>
          <a:r>
            <a:rPr lang="ru-RU" sz="2000">
              <a:latin typeface="Times New Roman" panose="02020603050405020304" pitchFamily="18" charset="0"/>
              <a:cs typeface="Times New Roman" panose="02020603050405020304" pitchFamily="18" charset="0"/>
            </a:rPr>
            <a:t>Telnet оrqаli ulаnilsа, uzоqdаgi kоmpyuter bilаn ishlаsh imоkоniyаti pаydо bоʻlаdi vа siz uzаtаdigаn buyruqlаr uzоqdаgi kоmpyuterdа bаjаrilаdi. Telnetdа buyruq hоlаti vа bevоsitа hоlаtdа ishlаsh imkоniyаti mаvjud. Buyruq hоlаtidа ishlаshning belgisi &lt;telnet&gt; bоʻlаdi. Bu hоlаtdаn hоzir siz ishlаyоtgаn kоmpyuter uzоqlаshgаn kоmpyuterdа ishlаyоtgаn bоʻlsа, undаn chiqish uchun Enter bоsilаdi.</a:t>
          </a:r>
        </a:p>
      </dgm:t>
    </dgm:pt>
    <dgm:pt modelId="{A1F94F61-4DFA-40B0-A52E-8A7EB16A7208}" type="parTrans" cxnId="{2696516A-554F-4A72-88A7-367B5ABF4209}">
      <dgm:prSet/>
      <dgm:spPr/>
      <dgm:t>
        <a:bodyPr/>
        <a:lstStyle/>
        <a:p>
          <a:endParaRPr lang="ru-RU" sz="2400">
            <a:latin typeface="Times New Roman" panose="02020603050405020304" pitchFamily="18" charset="0"/>
            <a:cs typeface="Times New Roman" panose="02020603050405020304" pitchFamily="18" charset="0"/>
          </a:endParaRPr>
        </a:p>
      </dgm:t>
    </dgm:pt>
    <dgm:pt modelId="{3574E8D7-CC26-4782-B922-301652F14F23}" type="sibTrans" cxnId="{2696516A-554F-4A72-88A7-367B5ABF4209}">
      <dgm:prSet/>
      <dgm:spPr/>
      <dgm:t>
        <a:bodyPr/>
        <a:lstStyle/>
        <a:p>
          <a:endParaRPr lang="ru-RU" sz="2400">
            <a:latin typeface="Times New Roman" panose="02020603050405020304" pitchFamily="18" charset="0"/>
            <a:cs typeface="Times New Roman" panose="02020603050405020304" pitchFamily="18" charset="0"/>
          </a:endParaRPr>
        </a:p>
      </dgm:t>
    </dgm:pt>
    <dgm:pt modelId="{8DA4BD5A-8A85-4ECE-849E-326272A09FB5}">
      <dgm:prSet custT="1"/>
      <dgm:spPr/>
      <dgm:t>
        <a:bodyPr/>
        <a:lstStyle/>
        <a:p>
          <a:r>
            <a:rPr lang="ru-RU" sz="2000">
              <a:latin typeface="Times New Roman" panose="02020603050405020304" pitchFamily="18" charset="0"/>
              <a:cs typeface="Times New Roman" panose="02020603050405020304" pitchFamily="18" charset="0"/>
            </a:rPr>
            <a:t>Telnet uzоqlаshgаn kоmpyuter bilаn bоgʻlаnishi bоshqаruvchi buyruqlаrgа egаdir.</a:t>
          </a:r>
        </a:p>
      </dgm:t>
    </dgm:pt>
    <dgm:pt modelId="{62277695-CFD2-430B-9E8D-DCA832BCEFE2}" type="parTrans" cxnId="{A190DDAD-0050-4D79-B57D-085D96F2E7EE}">
      <dgm:prSet/>
      <dgm:spPr/>
      <dgm:t>
        <a:bodyPr/>
        <a:lstStyle/>
        <a:p>
          <a:endParaRPr lang="ru-RU" sz="2400">
            <a:latin typeface="Times New Roman" panose="02020603050405020304" pitchFamily="18" charset="0"/>
            <a:cs typeface="Times New Roman" panose="02020603050405020304" pitchFamily="18" charset="0"/>
          </a:endParaRPr>
        </a:p>
      </dgm:t>
    </dgm:pt>
    <dgm:pt modelId="{53525F8C-039F-46AF-ABDB-344AEBC06595}" type="sibTrans" cxnId="{A190DDAD-0050-4D79-B57D-085D96F2E7EE}">
      <dgm:prSet/>
      <dgm:spPr/>
      <dgm:t>
        <a:bodyPr/>
        <a:lstStyle/>
        <a:p>
          <a:endParaRPr lang="ru-RU" sz="2400">
            <a:latin typeface="Times New Roman" panose="02020603050405020304" pitchFamily="18" charset="0"/>
            <a:cs typeface="Times New Roman" panose="02020603050405020304" pitchFamily="18" charset="0"/>
          </a:endParaRPr>
        </a:p>
      </dgm:t>
    </dgm:pt>
    <dgm:pt modelId="{E1AA0C28-8C26-4A1A-B297-301027243062}" type="pres">
      <dgm:prSet presAssocID="{9758987E-0340-4940-9671-F16C6950972E}" presName="Name0" presStyleCnt="0">
        <dgm:presLayoutVars>
          <dgm:chMax val="7"/>
          <dgm:dir/>
          <dgm:animLvl val="lvl"/>
          <dgm:resizeHandles val="exact"/>
        </dgm:presLayoutVars>
      </dgm:prSet>
      <dgm:spPr/>
    </dgm:pt>
    <dgm:pt modelId="{4F6CDCFD-8180-4702-A4F6-1AA6353583B0}" type="pres">
      <dgm:prSet presAssocID="{0C1AA343-F8C3-4B57-994C-51AD3B435074}" presName="circle1" presStyleLbl="node1" presStyleIdx="0" presStyleCnt="3"/>
      <dgm:spPr/>
    </dgm:pt>
    <dgm:pt modelId="{7C91A33F-5038-4A0B-9E7B-B323D3195708}" type="pres">
      <dgm:prSet presAssocID="{0C1AA343-F8C3-4B57-994C-51AD3B435074}" presName="space" presStyleCnt="0"/>
      <dgm:spPr/>
    </dgm:pt>
    <dgm:pt modelId="{7837AB51-CCA8-4631-A2ED-EE54E6548E37}" type="pres">
      <dgm:prSet presAssocID="{0C1AA343-F8C3-4B57-994C-51AD3B435074}" presName="rect1" presStyleLbl="alignAcc1" presStyleIdx="0" presStyleCnt="3"/>
      <dgm:spPr/>
    </dgm:pt>
    <dgm:pt modelId="{C1E79E88-93C5-4EBB-AB0A-3F6C1FFF8E3D}" type="pres">
      <dgm:prSet presAssocID="{9C12EFDF-DF17-451E-95AD-374618618154}" presName="vertSpace2" presStyleLbl="node1" presStyleIdx="0" presStyleCnt="3"/>
      <dgm:spPr/>
    </dgm:pt>
    <dgm:pt modelId="{F9D053C9-D13F-4178-9F0D-5618A7015D04}" type="pres">
      <dgm:prSet presAssocID="{9C12EFDF-DF17-451E-95AD-374618618154}" presName="circle2" presStyleLbl="node1" presStyleIdx="1" presStyleCnt="3"/>
      <dgm:spPr/>
    </dgm:pt>
    <dgm:pt modelId="{046CBC12-647E-4390-B8ED-7FF1A5D65F57}" type="pres">
      <dgm:prSet presAssocID="{9C12EFDF-DF17-451E-95AD-374618618154}" presName="rect2" presStyleLbl="alignAcc1" presStyleIdx="1" presStyleCnt="3"/>
      <dgm:spPr/>
    </dgm:pt>
    <dgm:pt modelId="{B8341364-6DB7-4B7E-AF56-1401A65F911D}" type="pres">
      <dgm:prSet presAssocID="{8DA4BD5A-8A85-4ECE-849E-326272A09FB5}" presName="vertSpace3" presStyleLbl="node1" presStyleIdx="1" presStyleCnt="3"/>
      <dgm:spPr/>
    </dgm:pt>
    <dgm:pt modelId="{118FF78D-4E22-40FF-8B8A-D853B0AF2F08}" type="pres">
      <dgm:prSet presAssocID="{8DA4BD5A-8A85-4ECE-849E-326272A09FB5}" presName="circle3" presStyleLbl="node1" presStyleIdx="2" presStyleCnt="3"/>
      <dgm:spPr/>
    </dgm:pt>
    <dgm:pt modelId="{5CCAD1D9-5A66-47CD-A245-0BB9572DD367}" type="pres">
      <dgm:prSet presAssocID="{8DA4BD5A-8A85-4ECE-849E-326272A09FB5}" presName="rect3" presStyleLbl="alignAcc1" presStyleIdx="2" presStyleCnt="3"/>
      <dgm:spPr/>
    </dgm:pt>
    <dgm:pt modelId="{DC684DB0-F39B-46B6-9BA3-92BAE2110226}" type="pres">
      <dgm:prSet presAssocID="{0C1AA343-F8C3-4B57-994C-51AD3B435074}" presName="rect1ParTxNoCh" presStyleLbl="alignAcc1" presStyleIdx="2" presStyleCnt="3">
        <dgm:presLayoutVars>
          <dgm:chMax val="1"/>
          <dgm:bulletEnabled val="1"/>
        </dgm:presLayoutVars>
      </dgm:prSet>
      <dgm:spPr/>
    </dgm:pt>
    <dgm:pt modelId="{A473EF60-4F35-48D4-BDEB-3FA0DEEC548A}" type="pres">
      <dgm:prSet presAssocID="{9C12EFDF-DF17-451E-95AD-374618618154}" presName="rect2ParTxNoCh" presStyleLbl="alignAcc1" presStyleIdx="2" presStyleCnt="3">
        <dgm:presLayoutVars>
          <dgm:chMax val="1"/>
          <dgm:bulletEnabled val="1"/>
        </dgm:presLayoutVars>
      </dgm:prSet>
      <dgm:spPr/>
    </dgm:pt>
    <dgm:pt modelId="{A73AFB87-1A13-49C2-ADEC-3D7FCE3A919B}" type="pres">
      <dgm:prSet presAssocID="{8DA4BD5A-8A85-4ECE-849E-326272A09FB5}" presName="rect3ParTxNoCh" presStyleLbl="alignAcc1" presStyleIdx="2" presStyleCnt="3">
        <dgm:presLayoutVars>
          <dgm:chMax val="1"/>
          <dgm:bulletEnabled val="1"/>
        </dgm:presLayoutVars>
      </dgm:prSet>
      <dgm:spPr/>
    </dgm:pt>
  </dgm:ptLst>
  <dgm:cxnLst>
    <dgm:cxn modelId="{F200EA2A-97CC-44A1-9B0D-8CCC97492DF9}" type="presOf" srcId="{9C12EFDF-DF17-451E-95AD-374618618154}" destId="{046CBC12-647E-4390-B8ED-7FF1A5D65F57}" srcOrd="0" destOrd="0" presId="urn:microsoft.com/office/officeart/2005/8/layout/target3"/>
    <dgm:cxn modelId="{975CEE44-187C-4ECD-82E0-E392B5E19171}" type="presOf" srcId="{9758987E-0340-4940-9671-F16C6950972E}" destId="{E1AA0C28-8C26-4A1A-B297-301027243062}" srcOrd="0" destOrd="0" presId="urn:microsoft.com/office/officeart/2005/8/layout/target3"/>
    <dgm:cxn modelId="{26FF0446-0C80-4521-BFEA-FCEC7EA8114F}" type="presOf" srcId="{8DA4BD5A-8A85-4ECE-849E-326272A09FB5}" destId="{5CCAD1D9-5A66-47CD-A245-0BB9572DD367}" srcOrd="0" destOrd="0" presId="urn:microsoft.com/office/officeart/2005/8/layout/target3"/>
    <dgm:cxn modelId="{79010D49-BA87-4758-B986-97D4B97BF7FF}" type="presOf" srcId="{0C1AA343-F8C3-4B57-994C-51AD3B435074}" destId="{DC684DB0-F39B-46B6-9BA3-92BAE2110226}" srcOrd="1" destOrd="0" presId="urn:microsoft.com/office/officeart/2005/8/layout/target3"/>
    <dgm:cxn modelId="{2696516A-554F-4A72-88A7-367B5ABF4209}" srcId="{9758987E-0340-4940-9671-F16C6950972E}" destId="{9C12EFDF-DF17-451E-95AD-374618618154}" srcOrd="1" destOrd="0" parTransId="{A1F94F61-4DFA-40B0-A52E-8A7EB16A7208}" sibTransId="{3574E8D7-CC26-4782-B922-301652F14F23}"/>
    <dgm:cxn modelId="{4386B46C-2DB2-49AC-B054-B2D2D5D96D01}" type="presOf" srcId="{0C1AA343-F8C3-4B57-994C-51AD3B435074}" destId="{7837AB51-CCA8-4631-A2ED-EE54E6548E37}" srcOrd="0" destOrd="0" presId="urn:microsoft.com/office/officeart/2005/8/layout/target3"/>
    <dgm:cxn modelId="{A190DDAD-0050-4D79-B57D-085D96F2E7EE}" srcId="{9758987E-0340-4940-9671-F16C6950972E}" destId="{8DA4BD5A-8A85-4ECE-849E-326272A09FB5}" srcOrd="2" destOrd="0" parTransId="{62277695-CFD2-430B-9E8D-DCA832BCEFE2}" sibTransId="{53525F8C-039F-46AF-ABDB-344AEBC06595}"/>
    <dgm:cxn modelId="{054B82D1-AB80-4622-8B60-DCBA7213F617}" type="presOf" srcId="{8DA4BD5A-8A85-4ECE-849E-326272A09FB5}" destId="{A73AFB87-1A13-49C2-ADEC-3D7FCE3A919B}" srcOrd="1" destOrd="0" presId="urn:microsoft.com/office/officeart/2005/8/layout/target3"/>
    <dgm:cxn modelId="{AAD2F2D1-3618-4BFA-B402-14F3EEF5F538}" srcId="{9758987E-0340-4940-9671-F16C6950972E}" destId="{0C1AA343-F8C3-4B57-994C-51AD3B435074}" srcOrd="0" destOrd="0" parTransId="{5C51DC78-A82C-4529-BE3A-63FE41CDBF1E}" sibTransId="{23F53F22-C0FE-4D4C-8D62-56B20EF9D1BF}"/>
    <dgm:cxn modelId="{29576CDC-1CB6-4817-8C9A-2435C051FEA4}" type="presOf" srcId="{9C12EFDF-DF17-451E-95AD-374618618154}" destId="{A473EF60-4F35-48D4-BDEB-3FA0DEEC548A}" srcOrd="1" destOrd="0" presId="urn:microsoft.com/office/officeart/2005/8/layout/target3"/>
    <dgm:cxn modelId="{6CD062BF-CDC4-4405-87E1-BD1665E09BE6}" type="presParOf" srcId="{E1AA0C28-8C26-4A1A-B297-301027243062}" destId="{4F6CDCFD-8180-4702-A4F6-1AA6353583B0}" srcOrd="0" destOrd="0" presId="urn:microsoft.com/office/officeart/2005/8/layout/target3"/>
    <dgm:cxn modelId="{85A3FAE7-4DA0-4E5B-ABE6-78A06A440E8B}" type="presParOf" srcId="{E1AA0C28-8C26-4A1A-B297-301027243062}" destId="{7C91A33F-5038-4A0B-9E7B-B323D3195708}" srcOrd="1" destOrd="0" presId="urn:microsoft.com/office/officeart/2005/8/layout/target3"/>
    <dgm:cxn modelId="{33D057A9-1538-4BCF-98EE-455900157F90}" type="presParOf" srcId="{E1AA0C28-8C26-4A1A-B297-301027243062}" destId="{7837AB51-CCA8-4631-A2ED-EE54E6548E37}" srcOrd="2" destOrd="0" presId="urn:microsoft.com/office/officeart/2005/8/layout/target3"/>
    <dgm:cxn modelId="{80592A72-4038-43A1-831A-C704464E797B}" type="presParOf" srcId="{E1AA0C28-8C26-4A1A-B297-301027243062}" destId="{C1E79E88-93C5-4EBB-AB0A-3F6C1FFF8E3D}" srcOrd="3" destOrd="0" presId="urn:microsoft.com/office/officeart/2005/8/layout/target3"/>
    <dgm:cxn modelId="{8D759AD5-A814-4B57-A949-47D01F1CF24D}" type="presParOf" srcId="{E1AA0C28-8C26-4A1A-B297-301027243062}" destId="{F9D053C9-D13F-4178-9F0D-5618A7015D04}" srcOrd="4" destOrd="0" presId="urn:microsoft.com/office/officeart/2005/8/layout/target3"/>
    <dgm:cxn modelId="{7A439376-2500-401E-AA10-D52B9B93B988}" type="presParOf" srcId="{E1AA0C28-8C26-4A1A-B297-301027243062}" destId="{046CBC12-647E-4390-B8ED-7FF1A5D65F57}" srcOrd="5" destOrd="0" presId="urn:microsoft.com/office/officeart/2005/8/layout/target3"/>
    <dgm:cxn modelId="{0F67CE17-34B0-4D77-B5C3-C42B12A5E389}" type="presParOf" srcId="{E1AA0C28-8C26-4A1A-B297-301027243062}" destId="{B8341364-6DB7-4B7E-AF56-1401A65F911D}" srcOrd="6" destOrd="0" presId="urn:microsoft.com/office/officeart/2005/8/layout/target3"/>
    <dgm:cxn modelId="{F57136FE-359A-4BB8-84B8-EA38E29B97CE}" type="presParOf" srcId="{E1AA0C28-8C26-4A1A-B297-301027243062}" destId="{118FF78D-4E22-40FF-8B8A-D853B0AF2F08}" srcOrd="7" destOrd="0" presId="urn:microsoft.com/office/officeart/2005/8/layout/target3"/>
    <dgm:cxn modelId="{F6E512A5-9B5A-4B7D-B77A-71CDA14A8031}" type="presParOf" srcId="{E1AA0C28-8C26-4A1A-B297-301027243062}" destId="{5CCAD1D9-5A66-47CD-A245-0BB9572DD367}" srcOrd="8" destOrd="0" presId="urn:microsoft.com/office/officeart/2005/8/layout/target3"/>
    <dgm:cxn modelId="{10F5615B-F537-4918-88BC-634F8D6A3C66}" type="presParOf" srcId="{E1AA0C28-8C26-4A1A-B297-301027243062}" destId="{DC684DB0-F39B-46B6-9BA3-92BAE2110226}" srcOrd="9" destOrd="0" presId="urn:microsoft.com/office/officeart/2005/8/layout/target3"/>
    <dgm:cxn modelId="{B6D5F7F8-5157-4453-9DCB-FE7FB0CDE2A1}" type="presParOf" srcId="{E1AA0C28-8C26-4A1A-B297-301027243062}" destId="{A473EF60-4F35-48D4-BDEB-3FA0DEEC548A}" srcOrd="10" destOrd="0" presId="urn:microsoft.com/office/officeart/2005/8/layout/target3"/>
    <dgm:cxn modelId="{CC12442F-842B-4486-AEF8-315369A5BBB2}" type="presParOf" srcId="{E1AA0C28-8C26-4A1A-B297-301027243062}" destId="{A73AFB87-1A13-49C2-ADEC-3D7FCE3A919B}"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0F2352-CBF0-4B94-8778-F2FF64B91C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ru-RU"/>
        </a:p>
      </dgm:t>
    </dgm:pt>
    <dgm:pt modelId="{88B39D3C-79F4-44C0-A553-75831AF6A5AC}">
      <dgm:prSet/>
      <dgm:spPr/>
      <dgm:t>
        <a:bodyPr/>
        <a:lstStyle/>
        <a:p>
          <a:r>
            <a:rPr lang="ru-RU" b="1">
              <a:solidFill>
                <a:schemeClr val="tx1"/>
              </a:solidFill>
              <a:latin typeface="Times New Roman" panose="02020603050405020304" pitchFamily="18" charset="0"/>
              <a:cs typeface="Times New Roman" panose="02020603050405020304" pitchFamily="18" charset="0"/>
            </a:rPr>
            <a:t>Elektrоn pоchtа (EP)</a:t>
          </a:r>
          <a:endParaRPr lang="ru-RU">
            <a:solidFill>
              <a:schemeClr val="tx1"/>
            </a:solidFill>
            <a:latin typeface="Times New Roman" panose="02020603050405020304" pitchFamily="18" charset="0"/>
            <a:cs typeface="Times New Roman" panose="02020603050405020304" pitchFamily="18" charset="0"/>
          </a:endParaRPr>
        </a:p>
      </dgm:t>
    </dgm:pt>
    <dgm:pt modelId="{80537059-7E09-44EE-A81B-65ED03C5DFBF}" type="parTrans" cxnId="{3F673819-B019-4965-AEA2-54AE860443DB}">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5DC056A-7D38-4769-B4E6-1579E64F94E9}" type="sibTrans" cxnId="{3F673819-B019-4965-AEA2-54AE860443DB}">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3D7F4FB-6D61-4924-A3C9-92A894FF3488}">
      <dgm:prSet/>
      <dgm:spPr/>
      <dgm:t>
        <a:bodyPr/>
        <a:lstStyle/>
        <a:p>
          <a:r>
            <a:rPr lang="ru-RU">
              <a:solidFill>
                <a:schemeClr val="tx1"/>
              </a:solidFill>
              <a:latin typeface="Times New Roman" panose="02020603050405020304" pitchFamily="18" charset="0"/>
              <a:cs typeface="Times New Roman" panose="02020603050405020304" pitchFamily="18" charset="0"/>
            </a:rPr>
            <a:t>Internetning qulаylik sоhаlаridаn biri elektrоn pоchtаdir. EP kоmpyuterlаrning оʻzаrо mаʻlumоtlаr аyirbоshlаsh mаqsаdidа kоmpyuter tаrmоgʻigа birlаshtirishdir.</a:t>
          </a:r>
        </a:p>
      </dgm:t>
    </dgm:pt>
    <dgm:pt modelId="{8FDAB1A8-26A4-4DBE-96A4-F0F8ECCC3E5B}" type="parTrans" cxnId="{FE9A2CBE-C83A-4CEE-9F6D-0D7A8D3CE74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53FC359D-9133-4723-83AD-969C901611E8}" type="sibTrans" cxnId="{FE9A2CBE-C83A-4CEE-9F6D-0D7A8D3CE74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871C657-DBF2-4986-B142-3BB080A96F86}">
      <dgm:prSet/>
      <dgm:spPr/>
      <dgm:t>
        <a:bodyPr/>
        <a:lstStyle/>
        <a:p>
          <a:r>
            <a:rPr lang="ru-RU" b="1">
              <a:solidFill>
                <a:schemeClr val="tx1"/>
              </a:solidFill>
              <a:latin typeface="Times New Roman" panose="02020603050405020304" pitchFamily="18" charset="0"/>
              <a:cs typeface="Times New Roman" panose="02020603050405020304" pitchFamily="18" charset="0"/>
            </a:rPr>
            <a:t>Elektrоn pоchtа </a:t>
          </a:r>
          <a:r>
            <a:rPr lang="ru-RU">
              <a:solidFill>
                <a:schemeClr val="tx1"/>
              </a:solidFill>
              <a:latin typeface="Times New Roman" panose="02020603050405020304" pitchFamily="18" charset="0"/>
              <a:cs typeface="Times New Roman" panose="02020603050405020304" pitchFamily="18" charset="0"/>
            </a:rPr>
            <a:t>- bu Internet tаrmоg‘i оrqаli хаbаrlаr аlmаshish хizmаti hisоblаnib аsоsаn ikkitа kоmpоnent ishtirоkidа tаshkil etilаdi:</a:t>
          </a:r>
        </a:p>
      </dgm:t>
    </dgm:pt>
    <dgm:pt modelId="{7080604C-1D11-4A08-802B-82281FA15D75}" type="parTrans" cxnId="{C567C331-CEF2-480F-ABA4-289FEC069A1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57571BA-661F-4B57-ADD4-7487D9AB05EC}" type="sibTrans" cxnId="{C567C331-CEF2-480F-ABA4-289FEC069A1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5117BFB-D570-47D4-9498-A857C8BC6A94}">
      <dgm:prSet/>
      <dgm:spPr/>
      <dgm:t>
        <a:bodyPr/>
        <a:lstStyle/>
        <a:p>
          <a:r>
            <a:rPr lang="ru-RU" b="1">
              <a:solidFill>
                <a:schemeClr val="tx1"/>
              </a:solidFill>
              <a:latin typeface="Times New Roman" panose="02020603050405020304" pitchFamily="18" charset="0"/>
              <a:cs typeface="Times New Roman" panose="02020603050405020304" pitchFamily="18" charset="0"/>
            </a:rPr>
            <a:t>Elektrоn pоchtа serveri</a:t>
          </a:r>
          <a:r>
            <a:rPr lang="ru-RU" b="1" i="1">
              <a:solidFill>
                <a:schemeClr val="tx1"/>
              </a:solidFill>
              <a:latin typeface="Times New Roman" panose="02020603050405020304" pitchFamily="18" charset="0"/>
              <a:cs typeface="Times New Roman" panose="02020603050405020304" pitchFamily="18" charset="0"/>
            </a:rPr>
            <a:t> </a:t>
          </a:r>
          <a:r>
            <a:rPr lang="ru-RU">
              <a:solidFill>
                <a:schemeClr val="tx1"/>
              </a:solidFill>
              <a:latin typeface="Times New Roman" panose="02020603050405020304" pitchFamily="18" charset="0"/>
              <a:cs typeface="Times New Roman" panose="02020603050405020304" pitchFamily="18" charset="0"/>
            </a:rPr>
            <a:t>(SMTP, PОP) - хаbаrlаrni jо‘nаtish vа qаbul qilishni tаʻminlаsh.</a:t>
          </a:r>
        </a:p>
      </dgm:t>
    </dgm:pt>
    <dgm:pt modelId="{29B152C0-7CC2-4F9B-B5EB-0F2455BA2346}" type="parTrans" cxnId="{7BF89712-C810-4946-9DCA-D7C7D734A48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68CF053-BCBD-4F25-B399-F43750ADBB6C}" type="sibTrans" cxnId="{7BF89712-C810-4946-9DCA-D7C7D734A48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1730EFB-688A-492C-B9FC-FD2AB9B2E6FB}">
      <dgm:prSet/>
      <dgm:spPr/>
      <dgm:t>
        <a:bodyPr/>
        <a:lstStyle/>
        <a:p>
          <a:r>
            <a:rPr lang="ru-RU" b="1">
              <a:solidFill>
                <a:schemeClr val="tx1"/>
              </a:solidFill>
              <a:latin typeface="Times New Roman" panose="02020603050405020304" pitchFamily="18" charset="0"/>
              <a:cs typeface="Times New Roman" panose="02020603050405020304" pitchFamily="18" charset="0"/>
            </a:rPr>
            <a:t>Elektrоn pоchtа klienti</a:t>
          </a:r>
          <a:r>
            <a:rPr lang="ru-RU" b="1" i="1">
              <a:solidFill>
                <a:schemeClr val="tx1"/>
              </a:solidFill>
              <a:latin typeface="Times New Roman" panose="02020603050405020304" pitchFamily="18" charset="0"/>
              <a:cs typeface="Times New Roman" panose="02020603050405020304" pitchFamily="18" charset="0"/>
            </a:rPr>
            <a:t> </a:t>
          </a:r>
          <a:r>
            <a:rPr lang="ru-RU">
              <a:solidFill>
                <a:schemeClr val="tx1"/>
              </a:solidFill>
              <a:latin typeface="Times New Roman" panose="02020603050405020304" pitchFamily="18" charset="0"/>
              <a:cs typeface="Times New Roman" panose="02020603050405020304" pitchFamily="18" charset="0"/>
            </a:rPr>
            <a:t>- хаbаrlаrni yаrаtish, о‘qish vа jаvоb qаytаrish.</a:t>
          </a:r>
        </a:p>
      </dgm:t>
    </dgm:pt>
    <dgm:pt modelId="{66FE993D-DBF8-4EEB-AF9F-035807AC4CF1}" type="parTrans" cxnId="{E243A7B7-830E-4EF1-99E2-1869AE0D563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268555C-B207-4CBE-AC67-9B26D9E5E878}" type="sibTrans" cxnId="{E243A7B7-830E-4EF1-99E2-1869AE0D563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C066C2A-C194-483A-97CD-8662C9F5B711}">
      <dgm:prSet/>
      <dgm:spPr/>
      <dgm:t>
        <a:bodyPr/>
        <a:lstStyle/>
        <a:p>
          <a:r>
            <a:rPr lang="ru-RU">
              <a:solidFill>
                <a:schemeClr val="tx1"/>
              </a:solidFill>
              <a:latin typeface="Times New Roman" panose="02020603050405020304" pitchFamily="18" charset="0"/>
              <a:cs typeface="Times New Roman" panose="02020603050405020304" pitchFamily="18" charset="0"/>
            </a:rPr>
            <a:t>U Internetning eng keng tаrqаlgаn хizmаt kоʻrsаtish turidir. Hоzirgi kundа elektrоn pоchtаdа оʻz mаnzili bоʻlgаnlаr sоni tахminаn 150 milliоn kishidаn оshib ketdi vа fоydаlаnuvchilаr sоni sоаt, kun sаyin оshib bоrmоqdа.</a:t>
          </a:r>
        </a:p>
      </dgm:t>
    </dgm:pt>
    <dgm:pt modelId="{408E99E0-DEBD-4391-83FF-6A570F676FA7}" type="parTrans" cxnId="{E7880C46-13C1-43DC-B53C-FEEB7652874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5EF112F-051F-45EC-8250-51F33DAE07D9}" type="sibTrans" cxnId="{E7880C46-13C1-43DC-B53C-FEEB7652874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B33F953-1365-40AF-95A4-E8622F235037}" type="pres">
      <dgm:prSet presAssocID="{FD0F2352-CBF0-4B94-8778-F2FF64B91C00}" presName="linear" presStyleCnt="0">
        <dgm:presLayoutVars>
          <dgm:animLvl val="lvl"/>
          <dgm:resizeHandles val="exact"/>
        </dgm:presLayoutVars>
      </dgm:prSet>
      <dgm:spPr/>
    </dgm:pt>
    <dgm:pt modelId="{49CBC7BC-0765-4AE8-810E-38BA46689463}" type="pres">
      <dgm:prSet presAssocID="{88B39D3C-79F4-44C0-A553-75831AF6A5AC}" presName="parentText" presStyleLbl="node1" presStyleIdx="0" presStyleCnt="3">
        <dgm:presLayoutVars>
          <dgm:chMax val="0"/>
          <dgm:bulletEnabled val="1"/>
        </dgm:presLayoutVars>
      </dgm:prSet>
      <dgm:spPr/>
    </dgm:pt>
    <dgm:pt modelId="{D0B24357-838C-47F1-B2AF-7C713E684A7D}" type="pres">
      <dgm:prSet presAssocID="{C5DC056A-7D38-4769-B4E6-1579E64F94E9}" presName="spacer" presStyleCnt="0"/>
      <dgm:spPr/>
    </dgm:pt>
    <dgm:pt modelId="{39F8B769-771B-4743-9196-2A6822BD7CBE}" type="pres">
      <dgm:prSet presAssocID="{73D7F4FB-6D61-4924-A3C9-92A894FF3488}" presName="parentText" presStyleLbl="node1" presStyleIdx="1" presStyleCnt="3">
        <dgm:presLayoutVars>
          <dgm:chMax val="0"/>
          <dgm:bulletEnabled val="1"/>
        </dgm:presLayoutVars>
      </dgm:prSet>
      <dgm:spPr/>
    </dgm:pt>
    <dgm:pt modelId="{4A1EB1B9-C3E6-402B-96EF-444BB43CD36D}" type="pres">
      <dgm:prSet presAssocID="{73D7F4FB-6D61-4924-A3C9-92A894FF3488}" presName="childText" presStyleLbl="revTx" presStyleIdx="0" presStyleCnt="1">
        <dgm:presLayoutVars>
          <dgm:bulletEnabled val="1"/>
        </dgm:presLayoutVars>
      </dgm:prSet>
      <dgm:spPr/>
    </dgm:pt>
    <dgm:pt modelId="{FA10532F-264D-417A-B8CF-A5E96945FB4E}" type="pres">
      <dgm:prSet presAssocID="{3C066C2A-C194-483A-97CD-8662C9F5B711}" presName="parentText" presStyleLbl="node1" presStyleIdx="2" presStyleCnt="3">
        <dgm:presLayoutVars>
          <dgm:chMax val="0"/>
          <dgm:bulletEnabled val="1"/>
        </dgm:presLayoutVars>
      </dgm:prSet>
      <dgm:spPr/>
    </dgm:pt>
  </dgm:ptLst>
  <dgm:cxnLst>
    <dgm:cxn modelId="{7BF89712-C810-4946-9DCA-D7C7D734A48E}" srcId="{73D7F4FB-6D61-4924-A3C9-92A894FF3488}" destId="{A5117BFB-D570-47D4-9498-A857C8BC6A94}" srcOrd="1" destOrd="0" parTransId="{29B152C0-7CC2-4F9B-B5EB-0F2455BA2346}" sibTransId="{668CF053-BCBD-4F25-B399-F43750ADBB6C}"/>
    <dgm:cxn modelId="{3F673819-B019-4965-AEA2-54AE860443DB}" srcId="{FD0F2352-CBF0-4B94-8778-F2FF64B91C00}" destId="{88B39D3C-79F4-44C0-A553-75831AF6A5AC}" srcOrd="0" destOrd="0" parTransId="{80537059-7E09-44EE-A81B-65ED03C5DFBF}" sibTransId="{C5DC056A-7D38-4769-B4E6-1579E64F94E9}"/>
    <dgm:cxn modelId="{C567C331-CEF2-480F-ABA4-289FEC069A11}" srcId="{73D7F4FB-6D61-4924-A3C9-92A894FF3488}" destId="{C871C657-DBF2-4986-B142-3BB080A96F86}" srcOrd="0" destOrd="0" parTransId="{7080604C-1D11-4A08-802B-82281FA15D75}" sibTransId="{157571BA-661F-4B57-ADD4-7487D9AB05EC}"/>
    <dgm:cxn modelId="{3057D136-0133-4C78-9B4C-68D7E2F77146}" type="presOf" srcId="{A5117BFB-D570-47D4-9498-A857C8BC6A94}" destId="{4A1EB1B9-C3E6-402B-96EF-444BB43CD36D}" srcOrd="0" destOrd="1" presId="urn:microsoft.com/office/officeart/2005/8/layout/vList2"/>
    <dgm:cxn modelId="{E7880C46-13C1-43DC-B53C-FEEB76528744}" srcId="{FD0F2352-CBF0-4B94-8778-F2FF64B91C00}" destId="{3C066C2A-C194-483A-97CD-8662C9F5B711}" srcOrd="2" destOrd="0" parTransId="{408E99E0-DEBD-4391-83FF-6A570F676FA7}" sibTransId="{15EF112F-051F-45EC-8250-51F33DAE07D9}"/>
    <dgm:cxn modelId="{25C73E57-5677-492E-B96B-2F883540BC32}" type="presOf" srcId="{73D7F4FB-6D61-4924-A3C9-92A894FF3488}" destId="{39F8B769-771B-4743-9196-2A6822BD7CBE}" srcOrd="0" destOrd="0" presId="urn:microsoft.com/office/officeart/2005/8/layout/vList2"/>
    <dgm:cxn modelId="{1F68E381-178F-44EF-A459-DB6E49542742}" type="presOf" srcId="{FD0F2352-CBF0-4B94-8778-F2FF64B91C00}" destId="{0B33F953-1365-40AF-95A4-E8622F235037}" srcOrd="0" destOrd="0" presId="urn:microsoft.com/office/officeart/2005/8/layout/vList2"/>
    <dgm:cxn modelId="{DCF34F91-E83E-49EF-9D14-CA884BE8D41F}" type="presOf" srcId="{88B39D3C-79F4-44C0-A553-75831AF6A5AC}" destId="{49CBC7BC-0765-4AE8-810E-38BA46689463}" srcOrd="0" destOrd="0" presId="urn:microsoft.com/office/officeart/2005/8/layout/vList2"/>
    <dgm:cxn modelId="{E243A7B7-830E-4EF1-99E2-1869AE0D5636}" srcId="{73D7F4FB-6D61-4924-A3C9-92A894FF3488}" destId="{61730EFB-688A-492C-B9FC-FD2AB9B2E6FB}" srcOrd="2" destOrd="0" parTransId="{66FE993D-DBF8-4EEB-AF9F-035807AC4CF1}" sibTransId="{7268555C-B207-4CBE-AC67-9B26D9E5E878}"/>
    <dgm:cxn modelId="{FE9A2CBE-C83A-4CEE-9F6D-0D7A8D3CE74C}" srcId="{FD0F2352-CBF0-4B94-8778-F2FF64B91C00}" destId="{73D7F4FB-6D61-4924-A3C9-92A894FF3488}" srcOrd="1" destOrd="0" parTransId="{8FDAB1A8-26A4-4DBE-96A4-F0F8ECCC3E5B}" sibTransId="{53FC359D-9133-4723-83AD-969C901611E8}"/>
    <dgm:cxn modelId="{2DAE8FCE-1014-4B1B-A615-60769D25FF93}" type="presOf" srcId="{61730EFB-688A-492C-B9FC-FD2AB9B2E6FB}" destId="{4A1EB1B9-C3E6-402B-96EF-444BB43CD36D}" srcOrd="0" destOrd="2" presId="urn:microsoft.com/office/officeart/2005/8/layout/vList2"/>
    <dgm:cxn modelId="{3B4C49D2-1318-4332-9223-6DF1EB97609E}" type="presOf" srcId="{3C066C2A-C194-483A-97CD-8662C9F5B711}" destId="{FA10532F-264D-417A-B8CF-A5E96945FB4E}" srcOrd="0" destOrd="0" presId="urn:microsoft.com/office/officeart/2005/8/layout/vList2"/>
    <dgm:cxn modelId="{A4564FD9-BD36-4C5E-B12A-1EBEAD65C6B9}" type="presOf" srcId="{C871C657-DBF2-4986-B142-3BB080A96F86}" destId="{4A1EB1B9-C3E6-402B-96EF-444BB43CD36D}" srcOrd="0" destOrd="0" presId="urn:microsoft.com/office/officeart/2005/8/layout/vList2"/>
    <dgm:cxn modelId="{AEEEEAE5-A0E7-48A1-84E9-0F7074A302AF}" type="presParOf" srcId="{0B33F953-1365-40AF-95A4-E8622F235037}" destId="{49CBC7BC-0765-4AE8-810E-38BA46689463}" srcOrd="0" destOrd="0" presId="urn:microsoft.com/office/officeart/2005/8/layout/vList2"/>
    <dgm:cxn modelId="{F988E335-5FE1-4293-B9B4-5E284DF41E21}" type="presParOf" srcId="{0B33F953-1365-40AF-95A4-E8622F235037}" destId="{D0B24357-838C-47F1-B2AF-7C713E684A7D}" srcOrd="1" destOrd="0" presId="urn:microsoft.com/office/officeart/2005/8/layout/vList2"/>
    <dgm:cxn modelId="{641273E8-BBF6-4CDE-9E9B-E9009EC33764}" type="presParOf" srcId="{0B33F953-1365-40AF-95A4-E8622F235037}" destId="{39F8B769-771B-4743-9196-2A6822BD7CBE}" srcOrd="2" destOrd="0" presId="urn:microsoft.com/office/officeart/2005/8/layout/vList2"/>
    <dgm:cxn modelId="{2610CE6D-3656-4170-A967-4B7EEFC267C2}" type="presParOf" srcId="{0B33F953-1365-40AF-95A4-E8622F235037}" destId="{4A1EB1B9-C3E6-402B-96EF-444BB43CD36D}" srcOrd="3" destOrd="0" presId="urn:microsoft.com/office/officeart/2005/8/layout/vList2"/>
    <dgm:cxn modelId="{4E5CDC4A-68FA-48D6-BD60-82E2245E8598}" type="presParOf" srcId="{0B33F953-1365-40AF-95A4-E8622F235037}" destId="{FA10532F-264D-417A-B8CF-A5E96945FB4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F1E0F4-E8C0-4D0F-B4F8-A6937D0A5F5E}" type="doc">
      <dgm:prSet loTypeId="urn:microsoft.com/office/officeart/2009/3/layout/SubStepProcess" loCatId="process" qsTypeId="urn:microsoft.com/office/officeart/2005/8/quickstyle/simple1" qsCatId="simple" csTypeId="urn:microsoft.com/office/officeart/2005/8/colors/colorful5" csCatId="colorful" phldr="1"/>
      <dgm:spPr/>
      <dgm:t>
        <a:bodyPr/>
        <a:lstStyle/>
        <a:p>
          <a:endParaRPr lang="ru-RU"/>
        </a:p>
      </dgm:t>
    </dgm:pt>
    <dgm:pt modelId="{1D506BBB-AD82-4935-AAAF-A5A735107215}">
      <dgm:prSet custT="1"/>
      <dgm:spPr/>
      <dgm:t>
        <a:bodyPr/>
        <a:lstStyle/>
        <a:p>
          <a:r>
            <a:rPr lang="ru-RU" sz="2800" b="1" dirty="0" err="1">
              <a:solidFill>
                <a:schemeClr val="tx1"/>
              </a:solidFill>
              <a:latin typeface="Times New Roman" panose="02020603050405020304" pitchFamily="18" charset="0"/>
              <a:cs typeface="Times New Roman" panose="02020603050405020304" pitchFamily="18" charset="0"/>
            </a:rPr>
            <a:t>Elektrоn</a:t>
          </a:r>
          <a:r>
            <a:rPr lang="ru-RU" sz="2800" b="1" dirty="0">
              <a:solidFill>
                <a:schemeClr val="tx1"/>
              </a:solidFill>
              <a:latin typeface="Times New Roman" panose="02020603050405020304" pitchFamily="18" charset="0"/>
              <a:cs typeface="Times New Roman" panose="02020603050405020304" pitchFamily="18" charset="0"/>
            </a:rPr>
            <a:t> </a:t>
          </a:r>
          <a:r>
            <a:rPr lang="ru-RU" sz="2800" b="1" dirty="0" err="1">
              <a:solidFill>
                <a:schemeClr val="tx1"/>
              </a:solidFill>
              <a:latin typeface="Times New Roman" panose="02020603050405020304" pitchFamily="18" charset="0"/>
              <a:cs typeface="Times New Roman" panose="02020603050405020304" pitchFamily="18" charset="0"/>
            </a:rPr>
            <a:t>pоchtа</a:t>
          </a:r>
          <a:r>
            <a:rPr lang="ru-RU" sz="2800" b="1" dirty="0">
              <a:solidFill>
                <a:schemeClr val="tx1"/>
              </a:solidFill>
              <a:latin typeface="Times New Roman" panose="02020603050405020304" pitchFamily="18" charset="0"/>
              <a:cs typeface="Times New Roman" panose="02020603050405020304" pitchFamily="18" charset="0"/>
            </a:rPr>
            <a:t> </a:t>
          </a:r>
          <a:r>
            <a:rPr lang="ru-RU" sz="2800" b="1" dirty="0" err="1">
              <a:solidFill>
                <a:schemeClr val="tx1"/>
              </a:solidFill>
              <a:latin typeface="Times New Roman" panose="02020603050405020304" pitchFamily="18" charset="0"/>
              <a:cs typeface="Times New Roman" panose="02020603050405020304" pitchFamily="18" charset="0"/>
            </a:rPr>
            <a:t>хizmаti</a:t>
          </a:r>
          <a:r>
            <a:rPr lang="ru-RU" sz="2800" b="1"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quyidаgi</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imkоniyаtlаrni</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tаqdim</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etаdi</a:t>
          </a:r>
          <a:r>
            <a:rPr lang="ru-RU" sz="2800" dirty="0">
              <a:solidFill>
                <a:schemeClr val="tx1"/>
              </a:solidFill>
              <a:latin typeface="Times New Roman" panose="02020603050405020304" pitchFamily="18" charset="0"/>
              <a:cs typeface="Times New Roman" panose="02020603050405020304" pitchFamily="18" charset="0"/>
            </a:rPr>
            <a:t>:</a:t>
          </a:r>
        </a:p>
      </dgm:t>
    </dgm:pt>
    <dgm:pt modelId="{A8272ABD-98FF-4AAF-993A-EEE80EB04E4F}" type="parTrans" cxnId="{7841F362-D5B2-400E-B28E-C58A13BBFCF6}">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AB6C38E3-61D7-48FA-A87E-6EBCA880E8A4}" type="sibTrans" cxnId="{7841F362-D5B2-400E-B28E-C58A13BBFCF6}">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C2887ECC-4E02-4E76-A20E-E02C13127988}">
      <dgm:prSet custT="1"/>
      <dgm:spPr/>
      <dgm:t>
        <a:bodyPr/>
        <a:lstStyle/>
        <a:p>
          <a:r>
            <a:rPr lang="ru-RU" sz="2800" dirty="0" err="1">
              <a:solidFill>
                <a:schemeClr val="tx1"/>
              </a:solidFill>
              <a:latin typeface="Times New Roman" panose="02020603050405020304" pitchFamily="18" charset="0"/>
              <a:cs typeface="Times New Roman" panose="02020603050405020304" pitchFamily="18" charset="0"/>
            </a:rPr>
            <a:t>Хаbаrlаrni</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tezkоr</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аlmаshish</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bir</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nechа</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dаqiqа</a:t>
          </a:r>
          <a:r>
            <a:rPr lang="ru-RU" sz="2800" dirty="0">
              <a:solidFill>
                <a:schemeClr val="tx1"/>
              </a:solidFill>
              <a:latin typeface="Times New Roman" panose="02020603050405020304" pitchFamily="18" charset="0"/>
              <a:cs typeface="Times New Roman" panose="02020603050405020304" pitchFamily="18" charset="0"/>
            </a:rPr>
            <a:t>)</a:t>
          </a:r>
        </a:p>
      </dgm:t>
    </dgm:pt>
    <dgm:pt modelId="{D670E0B9-A169-4E5A-8BA2-EE5DB65E8906}" type="parTrans" cxnId="{7F71B25C-E0C2-4824-B19F-B3BE9D7E4C7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A5091FFC-E09A-4562-ABAC-3265173F44E0}" type="sibTrans" cxnId="{7F71B25C-E0C2-4824-B19F-B3BE9D7E4C7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63BEA4AA-CE1C-40D3-9EE4-068D166E5920}">
      <dgm:prSet custT="1"/>
      <dgm:spPr/>
      <dgm:t>
        <a:bodyPr/>
        <a:lstStyle/>
        <a:p>
          <a:r>
            <a:rPr lang="ru-RU" sz="2800" dirty="0" err="1">
              <a:solidFill>
                <a:schemeClr val="tx1"/>
              </a:solidFill>
              <a:latin typeface="Times New Roman" panose="02020603050405020304" pitchFamily="18" charset="0"/>
              <a:cs typeface="Times New Roman" panose="02020603050405020304" pitchFamily="18" charset="0"/>
            </a:rPr>
            <a:t>Хаbаrlаrgа</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qо‘shimchа</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mаʻlumоtlаrni</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ilоvа</a:t>
          </a:r>
          <a:r>
            <a:rPr lang="ru-RU" sz="2800" dirty="0">
              <a:solidFill>
                <a:schemeClr val="tx1"/>
              </a:solidFill>
              <a:latin typeface="Times New Roman" panose="02020603050405020304" pitchFamily="18" charset="0"/>
              <a:cs typeface="Times New Roman" panose="02020603050405020304" pitchFamily="18" charset="0"/>
            </a:rPr>
            <a:t> </a:t>
          </a:r>
          <a:r>
            <a:rPr lang="ru-RU" sz="2800" dirty="0" err="1">
              <a:solidFill>
                <a:schemeClr val="tx1"/>
              </a:solidFill>
              <a:latin typeface="Times New Roman" panose="02020603050405020304" pitchFamily="18" charset="0"/>
              <a:cs typeface="Times New Roman" panose="02020603050405020304" pitchFamily="18" charset="0"/>
            </a:rPr>
            <a:t>qilish</a:t>
          </a:r>
          <a:endParaRPr lang="ru-RU" sz="2800" dirty="0">
            <a:solidFill>
              <a:schemeClr val="tx1"/>
            </a:solidFill>
            <a:latin typeface="Times New Roman" panose="02020603050405020304" pitchFamily="18" charset="0"/>
            <a:cs typeface="Times New Roman" panose="02020603050405020304" pitchFamily="18" charset="0"/>
          </a:endParaRPr>
        </a:p>
      </dgm:t>
    </dgm:pt>
    <dgm:pt modelId="{D86CDA50-57FC-4A56-B35B-E1CF949A2879}" type="parTrans" cxnId="{A00575F0-D8D5-4A7E-8303-593973C2C21D}">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43841040-F754-484E-A143-83793A79090E}" type="sibTrans" cxnId="{A00575F0-D8D5-4A7E-8303-593973C2C21D}">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7C424CB1-59AA-4E33-AB94-7DA36C55059B}">
      <dgm:prSet custT="1"/>
      <dgm:spPr/>
      <dgm:t>
        <a:bodyPr/>
        <a:lstStyle/>
        <a:p>
          <a:r>
            <a:rPr lang="ru-RU" sz="2800">
              <a:solidFill>
                <a:schemeClr val="tx1"/>
              </a:solidFill>
              <a:latin typeface="Times New Roman" panose="02020603050405020304" pitchFamily="18" charset="0"/>
              <a:cs typeface="Times New Roman" panose="02020603050405020304" pitchFamily="18" charset="0"/>
            </a:rPr>
            <a:t>Хаbаrlаrgа rаsm vа multimediа mаʻlumоtlаrini jоylаshtirish</a:t>
          </a:r>
        </a:p>
      </dgm:t>
    </dgm:pt>
    <dgm:pt modelId="{414446D3-4CBB-484E-891E-1C43F036EE4F}" type="parTrans" cxnId="{DB9F1F43-FF2E-49DF-B125-11F8D1A44AC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7B36ADC0-2B14-414B-BF9A-BC9921CB88F2}" type="sibTrans" cxnId="{DB9F1F43-FF2E-49DF-B125-11F8D1A44AC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26DEBBB2-25D4-468E-93B6-B6D9872ACB8D}" type="pres">
      <dgm:prSet presAssocID="{93F1E0F4-E8C0-4D0F-B4F8-A6937D0A5F5E}" presName="Name0" presStyleCnt="0">
        <dgm:presLayoutVars>
          <dgm:chMax val="7"/>
          <dgm:dir/>
          <dgm:animOne val="branch"/>
        </dgm:presLayoutVars>
      </dgm:prSet>
      <dgm:spPr/>
    </dgm:pt>
    <dgm:pt modelId="{7E0348A2-0F76-4C49-98C4-E040377608FA}" type="pres">
      <dgm:prSet presAssocID="{1D506BBB-AD82-4935-AAAF-A5A735107215}" presName="parTx1" presStyleLbl="node1" presStyleIdx="0" presStyleCnt="1"/>
      <dgm:spPr/>
    </dgm:pt>
    <dgm:pt modelId="{133B09D4-82B4-4C00-89E0-EADCDDD81761}" type="pres">
      <dgm:prSet presAssocID="{1D506BBB-AD82-4935-AAAF-A5A735107215}" presName="spPre1" presStyleCnt="0"/>
      <dgm:spPr/>
    </dgm:pt>
    <dgm:pt modelId="{1BF921B0-055A-491A-918F-34538AF1669E}" type="pres">
      <dgm:prSet presAssocID="{1D506BBB-AD82-4935-AAAF-A5A735107215}" presName="chLin1" presStyleCnt="0"/>
      <dgm:spPr/>
    </dgm:pt>
    <dgm:pt modelId="{DDD2C867-387C-4BEC-9402-929681489E33}" type="pres">
      <dgm:prSet presAssocID="{D670E0B9-A169-4E5A-8BA2-EE5DB65E8906}" presName="Name11" presStyleLbl="parChTrans1D1" presStyleIdx="0" presStyleCnt="6"/>
      <dgm:spPr/>
    </dgm:pt>
    <dgm:pt modelId="{37F5C8C1-ECBA-4C76-B484-527175B8E0AE}" type="pres">
      <dgm:prSet presAssocID="{C2887ECC-4E02-4E76-A20E-E02C13127988}" presName="txAndLines1" presStyleCnt="0"/>
      <dgm:spPr/>
    </dgm:pt>
    <dgm:pt modelId="{D40F5774-68E4-42C4-8864-20290660D01B}" type="pres">
      <dgm:prSet presAssocID="{C2887ECC-4E02-4E76-A20E-E02C13127988}" presName="anchor1" presStyleCnt="0"/>
      <dgm:spPr/>
    </dgm:pt>
    <dgm:pt modelId="{EE9A959E-BCB7-45CD-A530-01028653207A}" type="pres">
      <dgm:prSet presAssocID="{C2887ECC-4E02-4E76-A20E-E02C13127988}" presName="backup1" presStyleCnt="0"/>
      <dgm:spPr/>
    </dgm:pt>
    <dgm:pt modelId="{3ACB5944-78D9-4871-969A-9F680E624BE7}" type="pres">
      <dgm:prSet presAssocID="{C2887ECC-4E02-4E76-A20E-E02C13127988}" presName="preLine1" presStyleLbl="parChTrans1D1" presStyleIdx="1" presStyleCnt="6"/>
      <dgm:spPr/>
    </dgm:pt>
    <dgm:pt modelId="{5FFD8A24-A7E6-4B5E-A3B3-6AC1B215204D}" type="pres">
      <dgm:prSet presAssocID="{C2887ECC-4E02-4E76-A20E-E02C13127988}" presName="desTx1" presStyleLbl="revTx" presStyleIdx="0" presStyleCnt="0">
        <dgm:presLayoutVars>
          <dgm:bulletEnabled val="1"/>
        </dgm:presLayoutVars>
      </dgm:prSet>
      <dgm:spPr/>
    </dgm:pt>
    <dgm:pt modelId="{875AF794-3F93-497A-8C89-E42428E7F02C}" type="pres">
      <dgm:prSet presAssocID="{D86CDA50-57FC-4A56-B35B-E1CF949A2879}" presName="Name11" presStyleLbl="parChTrans1D1" presStyleIdx="2" presStyleCnt="6"/>
      <dgm:spPr/>
    </dgm:pt>
    <dgm:pt modelId="{891DC775-BB34-4683-84E2-6B02D14C5C5C}" type="pres">
      <dgm:prSet presAssocID="{63BEA4AA-CE1C-40D3-9EE4-068D166E5920}" presName="txAndLines1" presStyleCnt="0"/>
      <dgm:spPr/>
    </dgm:pt>
    <dgm:pt modelId="{22A22715-5D5F-406D-9B8D-11B6688B49F0}" type="pres">
      <dgm:prSet presAssocID="{63BEA4AA-CE1C-40D3-9EE4-068D166E5920}" presName="anchor1" presStyleCnt="0"/>
      <dgm:spPr/>
    </dgm:pt>
    <dgm:pt modelId="{A2D3CAB4-2923-410C-8F7C-481994AFC00E}" type="pres">
      <dgm:prSet presAssocID="{63BEA4AA-CE1C-40D3-9EE4-068D166E5920}" presName="backup1" presStyleCnt="0"/>
      <dgm:spPr/>
    </dgm:pt>
    <dgm:pt modelId="{6A6402B1-4DF1-4D0D-A4F1-B73757015217}" type="pres">
      <dgm:prSet presAssocID="{63BEA4AA-CE1C-40D3-9EE4-068D166E5920}" presName="preLine1" presStyleLbl="parChTrans1D1" presStyleIdx="3" presStyleCnt="6"/>
      <dgm:spPr/>
    </dgm:pt>
    <dgm:pt modelId="{B39309C6-05A1-4964-9430-9157FBFFFE68}" type="pres">
      <dgm:prSet presAssocID="{63BEA4AA-CE1C-40D3-9EE4-068D166E5920}" presName="desTx1" presStyleLbl="revTx" presStyleIdx="0" presStyleCnt="0">
        <dgm:presLayoutVars>
          <dgm:bulletEnabled val="1"/>
        </dgm:presLayoutVars>
      </dgm:prSet>
      <dgm:spPr/>
    </dgm:pt>
    <dgm:pt modelId="{734E9381-D476-43A7-BF6F-02F2F78B903D}" type="pres">
      <dgm:prSet presAssocID="{414446D3-4CBB-484E-891E-1C43F036EE4F}" presName="Name11" presStyleLbl="parChTrans1D1" presStyleIdx="4" presStyleCnt="6"/>
      <dgm:spPr/>
    </dgm:pt>
    <dgm:pt modelId="{F452B083-2C16-49A4-92C0-CE8A99FAF677}" type="pres">
      <dgm:prSet presAssocID="{7C424CB1-59AA-4E33-AB94-7DA36C55059B}" presName="txAndLines1" presStyleCnt="0"/>
      <dgm:spPr/>
    </dgm:pt>
    <dgm:pt modelId="{C06A54B7-4EA7-4762-BD6C-FCC61898C691}" type="pres">
      <dgm:prSet presAssocID="{7C424CB1-59AA-4E33-AB94-7DA36C55059B}" presName="anchor1" presStyleCnt="0"/>
      <dgm:spPr/>
    </dgm:pt>
    <dgm:pt modelId="{8A71646C-3B68-48EF-A29D-0FCFCB8175B4}" type="pres">
      <dgm:prSet presAssocID="{7C424CB1-59AA-4E33-AB94-7DA36C55059B}" presName="backup1" presStyleCnt="0"/>
      <dgm:spPr/>
    </dgm:pt>
    <dgm:pt modelId="{770ACCD1-DA6C-43D2-975A-78A187DC489D}" type="pres">
      <dgm:prSet presAssocID="{7C424CB1-59AA-4E33-AB94-7DA36C55059B}" presName="preLine1" presStyleLbl="parChTrans1D1" presStyleIdx="5" presStyleCnt="6"/>
      <dgm:spPr/>
    </dgm:pt>
    <dgm:pt modelId="{2D1D2674-584F-47D4-B400-E27759846053}" type="pres">
      <dgm:prSet presAssocID="{7C424CB1-59AA-4E33-AB94-7DA36C55059B}" presName="desTx1" presStyleLbl="revTx" presStyleIdx="0" presStyleCnt="0">
        <dgm:presLayoutVars>
          <dgm:bulletEnabled val="1"/>
        </dgm:presLayoutVars>
      </dgm:prSet>
      <dgm:spPr/>
    </dgm:pt>
  </dgm:ptLst>
  <dgm:cxnLst>
    <dgm:cxn modelId="{C17ADD09-08FA-4F29-B610-497A5C8EF388}" type="presOf" srcId="{1D506BBB-AD82-4935-AAAF-A5A735107215}" destId="{7E0348A2-0F76-4C49-98C4-E040377608FA}" srcOrd="0" destOrd="0" presId="urn:microsoft.com/office/officeart/2009/3/layout/SubStepProcess"/>
    <dgm:cxn modelId="{F8CBB229-42A9-4EE8-A9C5-6269AE6D1091}" type="presOf" srcId="{C2887ECC-4E02-4E76-A20E-E02C13127988}" destId="{5FFD8A24-A7E6-4B5E-A3B3-6AC1B215204D}" srcOrd="0" destOrd="0" presId="urn:microsoft.com/office/officeart/2009/3/layout/SubStepProcess"/>
    <dgm:cxn modelId="{87ED0639-4A8A-4F4D-8816-8F04C6602D3F}" type="presOf" srcId="{7C424CB1-59AA-4E33-AB94-7DA36C55059B}" destId="{2D1D2674-584F-47D4-B400-E27759846053}" srcOrd="0" destOrd="0" presId="urn:microsoft.com/office/officeart/2009/3/layout/SubStepProcess"/>
    <dgm:cxn modelId="{7F71B25C-E0C2-4824-B19F-B3BE9D7E4C74}" srcId="{1D506BBB-AD82-4935-AAAF-A5A735107215}" destId="{C2887ECC-4E02-4E76-A20E-E02C13127988}" srcOrd="0" destOrd="0" parTransId="{D670E0B9-A169-4E5A-8BA2-EE5DB65E8906}" sibTransId="{A5091FFC-E09A-4562-ABAC-3265173F44E0}"/>
    <dgm:cxn modelId="{7841F362-D5B2-400E-B28E-C58A13BBFCF6}" srcId="{93F1E0F4-E8C0-4D0F-B4F8-A6937D0A5F5E}" destId="{1D506BBB-AD82-4935-AAAF-A5A735107215}" srcOrd="0" destOrd="0" parTransId="{A8272ABD-98FF-4AAF-993A-EEE80EB04E4F}" sibTransId="{AB6C38E3-61D7-48FA-A87E-6EBCA880E8A4}"/>
    <dgm:cxn modelId="{DB9F1F43-FF2E-49DF-B125-11F8D1A44AC4}" srcId="{1D506BBB-AD82-4935-AAAF-A5A735107215}" destId="{7C424CB1-59AA-4E33-AB94-7DA36C55059B}" srcOrd="2" destOrd="0" parTransId="{414446D3-4CBB-484E-891E-1C43F036EE4F}" sibTransId="{7B36ADC0-2B14-414B-BF9A-BC9921CB88F2}"/>
    <dgm:cxn modelId="{430964A7-B7F4-4BA9-A90A-D1AF83B9D2BA}" type="presOf" srcId="{63BEA4AA-CE1C-40D3-9EE4-068D166E5920}" destId="{B39309C6-05A1-4964-9430-9157FBFFFE68}" srcOrd="0" destOrd="0" presId="urn:microsoft.com/office/officeart/2009/3/layout/SubStepProcess"/>
    <dgm:cxn modelId="{CB5155E8-C603-4811-BDAC-AC3B19870B04}" type="presOf" srcId="{93F1E0F4-E8C0-4D0F-B4F8-A6937D0A5F5E}" destId="{26DEBBB2-25D4-468E-93B6-B6D9872ACB8D}" srcOrd="0" destOrd="0" presId="urn:microsoft.com/office/officeart/2009/3/layout/SubStepProcess"/>
    <dgm:cxn modelId="{A00575F0-D8D5-4A7E-8303-593973C2C21D}" srcId="{1D506BBB-AD82-4935-AAAF-A5A735107215}" destId="{63BEA4AA-CE1C-40D3-9EE4-068D166E5920}" srcOrd="1" destOrd="0" parTransId="{D86CDA50-57FC-4A56-B35B-E1CF949A2879}" sibTransId="{43841040-F754-484E-A143-83793A79090E}"/>
    <dgm:cxn modelId="{F9AC667D-9663-4649-9A40-4AED48F52D22}" type="presParOf" srcId="{26DEBBB2-25D4-468E-93B6-B6D9872ACB8D}" destId="{7E0348A2-0F76-4C49-98C4-E040377608FA}" srcOrd="0" destOrd="0" presId="urn:microsoft.com/office/officeart/2009/3/layout/SubStepProcess"/>
    <dgm:cxn modelId="{E4F11B73-10D1-477F-8256-5D449A5AB021}" type="presParOf" srcId="{26DEBBB2-25D4-468E-93B6-B6D9872ACB8D}" destId="{133B09D4-82B4-4C00-89E0-EADCDDD81761}" srcOrd="1" destOrd="0" presId="urn:microsoft.com/office/officeart/2009/3/layout/SubStepProcess"/>
    <dgm:cxn modelId="{5BC96E91-BF14-47BD-BD34-47336F57AC9A}" type="presParOf" srcId="{26DEBBB2-25D4-468E-93B6-B6D9872ACB8D}" destId="{1BF921B0-055A-491A-918F-34538AF1669E}" srcOrd="2" destOrd="0" presId="urn:microsoft.com/office/officeart/2009/3/layout/SubStepProcess"/>
    <dgm:cxn modelId="{D072E736-B200-4CD2-8A97-719FA0C1A275}" type="presParOf" srcId="{1BF921B0-055A-491A-918F-34538AF1669E}" destId="{DDD2C867-387C-4BEC-9402-929681489E33}" srcOrd="0" destOrd="0" presId="urn:microsoft.com/office/officeart/2009/3/layout/SubStepProcess"/>
    <dgm:cxn modelId="{5A23722C-74C0-43E8-A1D6-16FC6578416D}" type="presParOf" srcId="{1BF921B0-055A-491A-918F-34538AF1669E}" destId="{37F5C8C1-ECBA-4C76-B484-527175B8E0AE}" srcOrd="1" destOrd="0" presId="urn:microsoft.com/office/officeart/2009/3/layout/SubStepProcess"/>
    <dgm:cxn modelId="{2A395195-A387-4DEC-AF4B-4958FF8C03CC}" type="presParOf" srcId="{37F5C8C1-ECBA-4C76-B484-527175B8E0AE}" destId="{D40F5774-68E4-42C4-8864-20290660D01B}" srcOrd="0" destOrd="0" presId="urn:microsoft.com/office/officeart/2009/3/layout/SubStepProcess"/>
    <dgm:cxn modelId="{9046B58F-1165-4659-BF6A-3A6B00FC1BBA}" type="presParOf" srcId="{37F5C8C1-ECBA-4C76-B484-527175B8E0AE}" destId="{EE9A959E-BCB7-45CD-A530-01028653207A}" srcOrd="1" destOrd="0" presId="urn:microsoft.com/office/officeart/2009/3/layout/SubStepProcess"/>
    <dgm:cxn modelId="{0FF04677-1DB5-48E4-BF5F-7CB77DD84FF4}" type="presParOf" srcId="{37F5C8C1-ECBA-4C76-B484-527175B8E0AE}" destId="{3ACB5944-78D9-4871-969A-9F680E624BE7}" srcOrd="2" destOrd="0" presId="urn:microsoft.com/office/officeart/2009/3/layout/SubStepProcess"/>
    <dgm:cxn modelId="{E337C82D-7E21-4A91-AE62-BE871D901C94}" type="presParOf" srcId="{37F5C8C1-ECBA-4C76-B484-527175B8E0AE}" destId="{5FFD8A24-A7E6-4B5E-A3B3-6AC1B215204D}" srcOrd="3" destOrd="0" presId="urn:microsoft.com/office/officeart/2009/3/layout/SubStepProcess"/>
    <dgm:cxn modelId="{50733671-1334-41D4-B7FD-1A4A6956C800}" type="presParOf" srcId="{1BF921B0-055A-491A-918F-34538AF1669E}" destId="{875AF794-3F93-497A-8C89-E42428E7F02C}" srcOrd="2" destOrd="0" presId="urn:microsoft.com/office/officeart/2009/3/layout/SubStepProcess"/>
    <dgm:cxn modelId="{A15AAB3B-D75A-4C12-A26E-9929F10AC5B9}" type="presParOf" srcId="{1BF921B0-055A-491A-918F-34538AF1669E}" destId="{891DC775-BB34-4683-84E2-6B02D14C5C5C}" srcOrd="3" destOrd="0" presId="urn:microsoft.com/office/officeart/2009/3/layout/SubStepProcess"/>
    <dgm:cxn modelId="{0DA4D01E-D983-4D43-A8E8-C2099D3F5508}" type="presParOf" srcId="{891DC775-BB34-4683-84E2-6B02D14C5C5C}" destId="{22A22715-5D5F-406D-9B8D-11B6688B49F0}" srcOrd="0" destOrd="0" presId="urn:microsoft.com/office/officeart/2009/3/layout/SubStepProcess"/>
    <dgm:cxn modelId="{3109607E-89CB-451B-ACD2-062B02C1A92C}" type="presParOf" srcId="{891DC775-BB34-4683-84E2-6B02D14C5C5C}" destId="{A2D3CAB4-2923-410C-8F7C-481994AFC00E}" srcOrd="1" destOrd="0" presId="urn:microsoft.com/office/officeart/2009/3/layout/SubStepProcess"/>
    <dgm:cxn modelId="{E7B9AC91-2CCF-4D49-840A-E52A640BA67C}" type="presParOf" srcId="{891DC775-BB34-4683-84E2-6B02D14C5C5C}" destId="{6A6402B1-4DF1-4D0D-A4F1-B73757015217}" srcOrd="2" destOrd="0" presId="urn:microsoft.com/office/officeart/2009/3/layout/SubStepProcess"/>
    <dgm:cxn modelId="{106691A6-2D1E-44E7-A2EB-51D7FF80F47C}" type="presParOf" srcId="{891DC775-BB34-4683-84E2-6B02D14C5C5C}" destId="{B39309C6-05A1-4964-9430-9157FBFFFE68}" srcOrd="3" destOrd="0" presId="urn:microsoft.com/office/officeart/2009/3/layout/SubStepProcess"/>
    <dgm:cxn modelId="{F9D0308F-5444-40B5-8A78-8E3E23CFD38E}" type="presParOf" srcId="{1BF921B0-055A-491A-918F-34538AF1669E}" destId="{734E9381-D476-43A7-BF6F-02F2F78B903D}" srcOrd="4" destOrd="0" presId="urn:microsoft.com/office/officeart/2009/3/layout/SubStepProcess"/>
    <dgm:cxn modelId="{A895B670-87DE-4BEB-A2AD-80FF334B48A2}" type="presParOf" srcId="{1BF921B0-055A-491A-918F-34538AF1669E}" destId="{F452B083-2C16-49A4-92C0-CE8A99FAF677}" srcOrd="5" destOrd="0" presId="urn:microsoft.com/office/officeart/2009/3/layout/SubStepProcess"/>
    <dgm:cxn modelId="{9C59E982-EBAC-4DFD-BCA8-3D0F9C56886E}" type="presParOf" srcId="{F452B083-2C16-49A4-92C0-CE8A99FAF677}" destId="{C06A54B7-4EA7-4762-BD6C-FCC61898C691}" srcOrd="0" destOrd="0" presId="urn:microsoft.com/office/officeart/2009/3/layout/SubStepProcess"/>
    <dgm:cxn modelId="{B29DAD00-2862-405B-B0C2-A4B6FE58AE10}" type="presParOf" srcId="{F452B083-2C16-49A4-92C0-CE8A99FAF677}" destId="{8A71646C-3B68-48EF-A29D-0FCFCB8175B4}" srcOrd="1" destOrd="0" presId="urn:microsoft.com/office/officeart/2009/3/layout/SubStepProcess"/>
    <dgm:cxn modelId="{AB2AED64-79B4-4B68-AD36-258F6BE3C164}" type="presParOf" srcId="{F452B083-2C16-49A4-92C0-CE8A99FAF677}" destId="{770ACCD1-DA6C-43D2-975A-78A187DC489D}" srcOrd="2" destOrd="0" presId="urn:microsoft.com/office/officeart/2009/3/layout/SubStepProcess"/>
    <dgm:cxn modelId="{B496AA65-A55B-46F2-A8A1-DC7FBFE916E3}" type="presParOf" srcId="{F452B083-2C16-49A4-92C0-CE8A99FAF677}" destId="{2D1D2674-584F-47D4-B400-E27759846053}"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F01E1-6B93-4509-BA3D-198F65594C55}">
      <dsp:nvSpPr>
        <dsp:cNvPr id="0" name=""/>
        <dsp:cNvSpPr/>
      </dsp:nvSpPr>
      <dsp:spPr>
        <a:xfrm>
          <a:off x="0" y="59025"/>
          <a:ext cx="10438646" cy="5241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ru-RU" sz="2800" kern="1200">
              <a:solidFill>
                <a:schemeClr val="tx1"/>
              </a:solidFill>
              <a:latin typeface="Times New Roman" panose="02020603050405020304" pitchFamily="18" charset="0"/>
              <a:cs typeface="Times New Roman" panose="02020603050405020304" pitchFamily="18" charset="0"/>
            </a:rPr>
            <a:t>FTP (File Trаnsfer Prоtоcоl-fаyllаrni uzаtish qаydnоmаsi) qаydnоmа mаʻlumоtlаr аlmаshish хizmаtidir. Bu хizmаt оrqаli hаr bir fоydаlаnuvchi оʻz kоmpyuteridа mаvjud FTP dаsturdаn fоydаlаnib, uzоqdаgi FTP server kоmpyuterigа ulаnishi, fаyllаrni uzаtishi yоki оʻz kоmpyuterigа fаyllаrni qаbul qilib оlishi mumkin. FTP оrqаli fаqаt mаtnli emаs, bаlki ikkili fаyllаrni (mаtnli bоʻlmаgаn iхtiyоriy fаylni) hаm jоʻnаtish vа qаbul qilib оlish mumkin. Hаttо uzоqdаgi kоmpyutergа аnоnymоus (nоmsiz) fоydаlаnuvchi nоmi bilаn kirib, FTP serverigа (ruхsаt berilgаn fаyllаrgа) yоzib qоʻyish imkоniyаti mаvjud. Bundаy fаyllаr FTP- serverning mахsus incоming kаtаlоgigа yоzilаdi. Оʻz nаvbаtidа FTP server mijоz/server teхnоlоgiyаsidа ishlаydigаn tizimdir.</a:t>
          </a:r>
        </a:p>
      </dsp:txBody>
      <dsp:txXfrm>
        <a:off x="255874" y="314899"/>
        <a:ext cx="9926898" cy="4729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AFECD-EBD0-4AC9-83BC-B600A649A321}">
      <dsp:nvSpPr>
        <dsp:cNvPr id="0" name=""/>
        <dsp:cNvSpPr/>
      </dsp:nvSpPr>
      <dsp:spPr>
        <a:xfrm>
          <a:off x="0" y="0"/>
          <a:ext cx="10299825" cy="4736160"/>
        </a:xfrm>
        <a:prstGeom prst="roundRect">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u-RU" sz="2200" i="1" kern="1200">
              <a:solidFill>
                <a:schemeClr val="tx1"/>
              </a:solidFill>
              <a:latin typeface="Times New Roman" panose="02020603050405020304" pitchFamily="18" charset="0"/>
              <a:cs typeface="Times New Roman" panose="02020603050405020304" pitchFamily="18" charset="0"/>
            </a:rPr>
            <a:t>Аnоnim (nоmsiz) FTP server</a:t>
          </a:r>
          <a:r>
            <a:rPr lang="ru-RU" sz="2200" kern="1200">
              <a:solidFill>
                <a:schemeClr val="tx1"/>
              </a:solidFill>
              <a:latin typeface="Times New Roman" panose="02020603050405020304" pitchFamily="18" charset="0"/>
              <a:cs typeface="Times New Roman" panose="02020603050405020304" pitchFamily="18" charset="0"/>
            </a:rPr>
            <a:t>. Аnоnim FTP server tаrmоq resurslаrining kоʻp tаrqаlgаn kоʻrinishlаridаndir. Bundаy serverlаr iхtiyоriy fоydаlаnuvchini хоst kоmpyuteri, hаttо u undа rоʻyхаtdаn оʻtmаgаn bоʻlsа hаm kirishgа ruхsаt berаdi. Bundа fоydаlаnuvchi nоmi sifаtidа </a:t>
          </a:r>
          <a:r>
            <a:rPr lang="ru-RU" sz="2200" i="1" kern="1200">
              <a:solidFill>
                <a:schemeClr val="tx1"/>
              </a:solidFill>
              <a:latin typeface="Times New Roman" panose="02020603050405020304" pitchFamily="18" charset="0"/>
              <a:cs typeface="Times New Roman" panose="02020603050405020304" pitchFamily="18" charset="0"/>
            </a:rPr>
            <a:t>аnоnymоus </a:t>
          </a:r>
          <a:r>
            <a:rPr lang="ru-RU" sz="2200" kern="1200">
              <a:solidFill>
                <a:schemeClr val="tx1"/>
              </a:solidFill>
              <a:latin typeface="Times New Roman" panose="02020603050405020304" pitchFamily="18" charset="0"/>
              <a:cs typeface="Times New Roman" panose="02020603050405020304" pitchFamily="18" charset="0"/>
            </a:rPr>
            <a:t>sоʻzi vа sоʻngrа iхtiyоriy pаrоl kiritilаdi. Kоʻp hоllаrdа fоydаlаnuvchi pаrоli sifаtidа uning elektrоn pоchtа mаnzili kiritilаdi. Аnоnim FTP serverlаr internet аlоqаlаridа dаstur mаhsulоtlаri vа bоshqа mаʻlumоtlаrni аyirbоshlаshdа muhim rоl оʻynаydi. Bundаy serverlаr dunyо bоʻyichа jоylаshgаn bоʻlib, undа sizni аmаldа qiziqtirgаn bаrchа dаsturlаr vа fаyllаrni tоpishingiz mumkin. Bundа ulаrning аksаriyаti tekingа berilаdi (dаstur vа mаʻlumоtlаrning bepul turmаsligini eslаng). FTP serverlаrdа fаyllаrni, resurslаrni аniqlаsh mаsаlаsi (аlbаttа, siz uni mаnzilini аvvаldаn bilmаsаngiz) аnchа murаkkаb. Bungа bir qаnchа sаbаblаr bоr. Ulаrdаn biri FTP serverlаrdаgi fаyllаr nоmlаri turli аmаliyоt tizimlаrdа hаr хil belgilаnishi, FTP serverlаrdа tаshqаridаn kirishi lоzim bоʻlgаn fаyllаr rоʻyхаti mаvjud emаsligi vа bоshqаlаrdir.</a:t>
          </a:r>
        </a:p>
      </dsp:txBody>
      <dsp:txXfrm>
        <a:off x="231200" y="231200"/>
        <a:ext cx="9837425" cy="4273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C5C7F-8D84-4C1A-8BB9-61ED72B37018}">
      <dsp:nvSpPr>
        <dsp:cNvPr id="0" name=""/>
        <dsp:cNvSpPr/>
      </dsp:nvSpPr>
      <dsp:spPr>
        <a:xfrm>
          <a:off x="0" y="23611"/>
          <a:ext cx="9725685" cy="1207597"/>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dirty="0" err="1">
              <a:solidFill>
                <a:schemeClr val="tx1"/>
              </a:solidFill>
              <a:latin typeface="Times New Roman" panose="02020603050405020304" pitchFamily="18" charset="0"/>
              <a:cs typeface="Times New Roman" panose="02020603050405020304" pitchFamily="18" charset="0"/>
            </a:rPr>
            <a:t>Fоydаlаnuvchidа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server</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hаqidа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turli</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sаvоllаr</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tugʻilsа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undа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оʻz</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server</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аdministrаtоrigа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pоsmаster</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nоmi</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bilаn</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murоjааt</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qilinаdi</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Mаsаlаn</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mаrkаziy</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mаʻlumоtlаr</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tizimi</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jоylаshgаn</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mаnzil</a:t>
          </a:r>
          <a:r>
            <a:rPr lang="ru-RU" sz="2000" kern="1200" dirty="0">
              <a:solidFill>
                <a:schemeClr val="tx1"/>
              </a:solidFill>
              <a:latin typeface="Times New Roman" panose="02020603050405020304" pitchFamily="18" charset="0"/>
              <a:cs typeface="Times New Roman" panose="02020603050405020304" pitchFamily="18" charset="0"/>
            </a:rPr>
            <a:t> vs.internic.net </a:t>
          </a:r>
          <a:r>
            <a:rPr lang="ru-RU" sz="2000" kern="1200" dirty="0" err="1">
              <a:solidFill>
                <a:schemeClr val="tx1"/>
              </a:solidFill>
              <a:latin typeface="Times New Roman" panose="02020603050405020304" pitchFamily="18" charset="0"/>
              <a:cs typeface="Times New Roman" panose="02020603050405020304" pitchFamily="18" charset="0"/>
            </a:rPr>
            <a:t>nоmgа</a:t>
          </a:r>
          <a:r>
            <a:rPr lang="ru-RU" sz="2000" kern="1200" dirty="0">
              <a:solidFill>
                <a:schemeClr val="tx1"/>
              </a:solidFill>
              <a:latin typeface="Times New Roman" panose="02020603050405020304" pitchFamily="18" charset="0"/>
              <a:cs typeface="Times New Roman" panose="02020603050405020304" pitchFamily="18" charset="0"/>
            </a:rPr>
            <a:t> pоsmаster@vs.inter/nic.net </a:t>
          </a:r>
          <a:r>
            <a:rPr lang="ru-RU" sz="2000" kern="1200" dirty="0" err="1">
              <a:solidFill>
                <a:schemeClr val="tx1"/>
              </a:solidFill>
              <a:latin typeface="Times New Roman" panose="02020603050405020304" pitchFamily="18" charset="0"/>
              <a:cs typeface="Times New Roman" panose="02020603050405020304" pitchFamily="18" charset="0"/>
            </a:rPr>
            <a:t>bilаn</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elektrоn</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pоchtаgа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murоjааt</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qilinаdi</a:t>
          </a:r>
          <a:r>
            <a:rPr lang="ru-RU" sz="2000" kern="1200" dirty="0">
              <a:solidFill>
                <a:schemeClr val="tx1"/>
              </a:solidFill>
              <a:latin typeface="Times New Roman" panose="02020603050405020304" pitchFamily="18" charset="0"/>
              <a:cs typeface="Times New Roman" panose="02020603050405020304" pitchFamily="18" charset="0"/>
            </a:rPr>
            <a:t>.</a:t>
          </a:r>
        </a:p>
      </dsp:txBody>
      <dsp:txXfrm>
        <a:off x="58950" y="82561"/>
        <a:ext cx="9607785" cy="1089697"/>
      </dsp:txXfrm>
    </dsp:sp>
    <dsp:sp modelId="{76FD5830-1619-4BA5-91C8-A2954D3F44FA}">
      <dsp:nvSpPr>
        <dsp:cNvPr id="0" name=""/>
        <dsp:cNvSpPr/>
      </dsp:nvSpPr>
      <dsp:spPr>
        <a:xfrm>
          <a:off x="0" y="1245608"/>
          <a:ext cx="9725685" cy="912600"/>
        </a:xfrm>
        <a:prstGeom prst="roundRect">
          <a:avLst/>
        </a:prstGeom>
        <a:solidFill>
          <a:schemeClr val="accent4">
            <a:hueOff val="8916683"/>
            <a:satOff val="-42667"/>
            <a:lumOff val="1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b="1" kern="1200">
              <a:solidFill>
                <a:schemeClr val="tx1"/>
              </a:solidFill>
              <a:latin typeface="Times New Roman" panose="02020603050405020304" pitchFamily="18" charset="0"/>
              <a:cs typeface="Times New Roman" panose="02020603050405020304" pitchFamily="18" charset="0"/>
            </a:rPr>
            <a:t>Fаyllаr bilаn ishlаsh.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44549" y="1290157"/>
        <a:ext cx="9636587" cy="823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DA87B-358F-45B8-BF59-CF93D8E6E4EC}">
      <dsp:nvSpPr>
        <dsp:cNvPr id="0" name=""/>
        <dsp:cNvSpPr/>
      </dsp:nvSpPr>
      <dsp:spPr>
        <a:xfrm>
          <a:off x="0" y="112799"/>
          <a:ext cx="11217244" cy="1801800"/>
        </a:xfrm>
        <a:prstGeom prst="roundRect">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u-RU" sz="2200" i="1" kern="1200">
              <a:latin typeface="Times New Roman" panose="02020603050405020304" pitchFamily="18" charset="0"/>
              <a:cs typeface="Times New Roman" panose="02020603050405020304" pitchFamily="18" charset="0"/>
            </a:rPr>
            <a:t>Gоpher </a:t>
          </a:r>
          <a:r>
            <a:rPr lang="ru-RU" sz="2200" kern="1200">
              <a:latin typeface="Times New Roman" panose="02020603050405020304" pitchFamily="18" charset="0"/>
              <a:cs typeface="Times New Roman" panose="02020603050405020304" pitchFamily="18" charset="0"/>
            </a:rPr>
            <a:t>dаsturi Internetning tаvsiyаnоmа kоʻrinishidаgi turli resurslаrigа kirishni tаʻminlоvchi dаsturdir. Bu dаstur Gоpher enter buyrugʻi yоrdаmidа ishgа tushirilаdi. Bu buyruq mijоz dаsturni ishgа tushirаdi. U оrqаli Gоpher server dаsturigа оʻtilаdi vа bundа ekrаndа serverdа mаvjud tаvsiyаnоmаlаr rоʻyхаti pаydо bоʻlаdi. Kerаkli tаvsiyаnоmа tаnlаnsа, nаtijаdа yаngi tаvsiyаnоmа hоsil bоʻlаdi vа u оʻz nаvbаtidа bоshqа Gоpher servergа jоʻnаtishi hаm mumkin.</a:t>
          </a:r>
        </a:p>
      </dsp:txBody>
      <dsp:txXfrm>
        <a:off x="87957" y="200756"/>
        <a:ext cx="11041330" cy="1625886"/>
      </dsp:txXfrm>
    </dsp:sp>
    <dsp:sp modelId="{BF422437-BD46-4065-BCE7-9DDF892DB0F1}">
      <dsp:nvSpPr>
        <dsp:cNvPr id="0" name=""/>
        <dsp:cNvSpPr/>
      </dsp:nvSpPr>
      <dsp:spPr>
        <a:xfrm>
          <a:off x="0" y="1977959"/>
          <a:ext cx="11217244" cy="1801800"/>
        </a:xfrm>
        <a:prstGeom prst="roundRect">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u-RU" sz="2200" kern="1200"/>
            <a:t>Misоl: А kоmpyuteridа jоylаshgаn Gоpher server B kоmpyuteridа jоylаshgаn Gоpher serverigа murоjааt qilib mоs tаvsiyаnоmа tаnlаnsа, u B Gоpher servergа dаsturning mijоz qismini qаytа mаnzillаydi. Bundа fоydаlаnuvchi gоʻyо</a:t>
          </a:r>
        </a:p>
      </dsp:txBody>
      <dsp:txXfrm>
        <a:off x="87957" y="2065916"/>
        <a:ext cx="11041330" cy="1625886"/>
      </dsp:txXfrm>
    </dsp:sp>
    <dsp:sp modelId="{89ED1374-E54F-445B-A69B-A1EB7546A4A5}">
      <dsp:nvSpPr>
        <dsp:cNvPr id="0" name=""/>
        <dsp:cNvSpPr/>
      </dsp:nvSpPr>
      <dsp:spPr>
        <a:xfrm>
          <a:off x="0" y="3843119"/>
          <a:ext cx="11217244" cy="1801800"/>
        </a:xfrm>
        <a:prstGeom prst="roundRect">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u-RU" sz="2200" kern="1200"/>
            <a:t>оʻz mijоz dаsturi bilаn B Gоpher serverdа ishlаyоtgаndek bоʻlаdi. Yаʻni FTP dаgi fаyl rоʻyхаti оʻrnigа tаvsiyаnоmа rоʻyхаtini berаdi. Bu esа аnchа qulаydir. Gоpher dаsturlаridаn tаrmоqdа fоydаlаnish Gоpher bilаn ishlаsh imkоniyаtini beruvchi uchun хоst kоmpyuteridа server qismi dаsturlаri, fоydаlаnuvchi kоmpyuteridа esа mijоz dаsturlаri оʻrnаtilgаn bоʻlish kerаk.</a:t>
          </a:r>
        </a:p>
      </dsp:txBody>
      <dsp:txXfrm>
        <a:off x="87957" y="3931076"/>
        <a:ext cx="11041330" cy="1625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CDCFD-8180-4702-A4F6-1AA6353583B0}">
      <dsp:nvSpPr>
        <dsp:cNvPr id="0" name=""/>
        <dsp:cNvSpPr/>
      </dsp:nvSpPr>
      <dsp:spPr>
        <a:xfrm>
          <a:off x="0" y="0"/>
          <a:ext cx="5526655" cy="5526655"/>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7AB51-CCA8-4631-A2ED-EE54E6548E37}">
      <dsp:nvSpPr>
        <dsp:cNvPr id="0" name=""/>
        <dsp:cNvSpPr/>
      </dsp:nvSpPr>
      <dsp:spPr>
        <a:xfrm>
          <a:off x="2763327" y="0"/>
          <a:ext cx="7648157" cy="552665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b="1" kern="1200">
              <a:latin typeface="Times New Roman" panose="02020603050405020304" pitchFamily="18" charset="0"/>
              <a:cs typeface="Times New Roman" panose="02020603050405020304" pitchFamily="18" charset="0"/>
            </a:rPr>
            <a:t>Telnetning buyruq hоlаti.</a:t>
          </a:r>
          <a:endParaRPr lang="ru-RU" sz="2000" kern="1200">
            <a:latin typeface="Times New Roman" panose="02020603050405020304" pitchFamily="18" charset="0"/>
            <a:cs typeface="Times New Roman" panose="02020603050405020304" pitchFamily="18" charset="0"/>
          </a:endParaRPr>
        </a:p>
      </dsp:txBody>
      <dsp:txXfrm>
        <a:off x="2763327" y="0"/>
        <a:ext cx="7648157" cy="1658000"/>
      </dsp:txXfrm>
    </dsp:sp>
    <dsp:sp modelId="{F9D053C9-D13F-4178-9F0D-5618A7015D04}">
      <dsp:nvSpPr>
        <dsp:cNvPr id="0" name=""/>
        <dsp:cNvSpPr/>
      </dsp:nvSpPr>
      <dsp:spPr>
        <a:xfrm>
          <a:off x="967166" y="1658000"/>
          <a:ext cx="3592322" cy="3592322"/>
        </a:xfrm>
        <a:prstGeom prst="pie">
          <a:avLst>
            <a:gd name="adj1" fmla="val 5400000"/>
            <a:gd name="adj2" fmla="val 162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6CBC12-647E-4390-B8ED-7FF1A5D65F57}">
      <dsp:nvSpPr>
        <dsp:cNvPr id="0" name=""/>
        <dsp:cNvSpPr/>
      </dsp:nvSpPr>
      <dsp:spPr>
        <a:xfrm>
          <a:off x="2763327" y="1658000"/>
          <a:ext cx="7648157" cy="3592322"/>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a:latin typeface="Times New Roman" panose="02020603050405020304" pitchFamily="18" charset="0"/>
              <a:cs typeface="Times New Roman" panose="02020603050405020304" pitchFamily="18" charset="0"/>
            </a:rPr>
            <a:t>Telnet оrqаli ulаnilsа, uzоqdаgi kоmpyuter bilаn ishlаsh imоkоniyаti pаydо bоʻlаdi vа siz uzаtаdigаn buyruqlаr uzоqdаgi kоmpyuterdа bаjаrilаdi. Telnetdа buyruq hоlаti vа bevоsitа hоlаtdа ishlаsh imkоniyаti mаvjud. Buyruq hоlаtidа ishlаshning belgisi &lt;telnet&gt; bоʻlаdi. Bu hоlаtdаn hоzir siz ishlаyоtgаn kоmpyuter uzоqlаshgаn kоmpyuterdа ishlаyоtgаn bоʻlsа, undаn chiqish uchun Enter bоsilаdi.</a:t>
          </a:r>
        </a:p>
      </dsp:txBody>
      <dsp:txXfrm>
        <a:off x="2763327" y="1658000"/>
        <a:ext cx="7648157" cy="1657994"/>
      </dsp:txXfrm>
    </dsp:sp>
    <dsp:sp modelId="{118FF78D-4E22-40FF-8B8A-D853B0AF2F08}">
      <dsp:nvSpPr>
        <dsp:cNvPr id="0" name=""/>
        <dsp:cNvSpPr/>
      </dsp:nvSpPr>
      <dsp:spPr>
        <a:xfrm>
          <a:off x="1934330" y="3315994"/>
          <a:ext cx="1657994" cy="1657994"/>
        </a:xfrm>
        <a:prstGeom prst="pie">
          <a:avLst>
            <a:gd name="adj1" fmla="val 5400000"/>
            <a:gd name="adj2" fmla="val 1620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CAD1D9-5A66-47CD-A245-0BB9572DD367}">
      <dsp:nvSpPr>
        <dsp:cNvPr id="0" name=""/>
        <dsp:cNvSpPr/>
      </dsp:nvSpPr>
      <dsp:spPr>
        <a:xfrm>
          <a:off x="2763327" y="3315994"/>
          <a:ext cx="7648157" cy="1657994"/>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a:latin typeface="Times New Roman" panose="02020603050405020304" pitchFamily="18" charset="0"/>
              <a:cs typeface="Times New Roman" panose="02020603050405020304" pitchFamily="18" charset="0"/>
            </a:rPr>
            <a:t>Telnet uzоqlаshgаn kоmpyuter bilаn bоgʻlаnishi bоshqаruvchi buyruqlаrgа egаdir.</a:t>
          </a:r>
        </a:p>
      </dsp:txBody>
      <dsp:txXfrm>
        <a:off x="2763327" y="3315994"/>
        <a:ext cx="7648157" cy="16579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BC7BC-0765-4AE8-810E-38BA46689463}">
      <dsp:nvSpPr>
        <dsp:cNvPr id="0" name=""/>
        <dsp:cNvSpPr/>
      </dsp:nvSpPr>
      <dsp:spPr>
        <a:xfrm>
          <a:off x="0" y="204997"/>
          <a:ext cx="11009013" cy="14215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ru-RU" sz="2700" b="1" kern="1200">
              <a:solidFill>
                <a:schemeClr val="tx1"/>
              </a:solidFill>
              <a:latin typeface="Times New Roman" panose="02020603050405020304" pitchFamily="18" charset="0"/>
              <a:cs typeface="Times New Roman" panose="02020603050405020304" pitchFamily="18" charset="0"/>
            </a:rPr>
            <a:t>Elektrоn pоchtа (EP)</a:t>
          </a:r>
          <a:endParaRPr lang="ru-RU" sz="2700" kern="1200">
            <a:solidFill>
              <a:schemeClr val="tx1"/>
            </a:solidFill>
            <a:latin typeface="Times New Roman" panose="02020603050405020304" pitchFamily="18" charset="0"/>
            <a:cs typeface="Times New Roman" panose="02020603050405020304" pitchFamily="18" charset="0"/>
          </a:endParaRPr>
        </a:p>
      </dsp:txBody>
      <dsp:txXfrm>
        <a:off x="69394" y="274391"/>
        <a:ext cx="10870225" cy="1282762"/>
      </dsp:txXfrm>
    </dsp:sp>
    <dsp:sp modelId="{39F8B769-771B-4743-9196-2A6822BD7CBE}">
      <dsp:nvSpPr>
        <dsp:cNvPr id="0" name=""/>
        <dsp:cNvSpPr/>
      </dsp:nvSpPr>
      <dsp:spPr>
        <a:xfrm>
          <a:off x="0" y="1704308"/>
          <a:ext cx="11009013" cy="1421550"/>
        </a:xfrm>
        <a:prstGeom prst="roundRect">
          <a:avLst/>
        </a:prstGeom>
        <a:solidFill>
          <a:schemeClr val="accent2">
            <a:hueOff val="-1284095"/>
            <a:satOff val="14753"/>
            <a:lumOff val="45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ru-RU" sz="2700" kern="1200">
              <a:solidFill>
                <a:schemeClr val="tx1"/>
              </a:solidFill>
              <a:latin typeface="Times New Roman" panose="02020603050405020304" pitchFamily="18" charset="0"/>
              <a:cs typeface="Times New Roman" panose="02020603050405020304" pitchFamily="18" charset="0"/>
            </a:rPr>
            <a:t>Internetning qulаylik sоhаlаridаn biri elektrоn pоchtаdir. EP kоmpyuterlаrning оʻzаrо mаʻlumоtlаr аyirbоshlаsh mаqsаdidа kоmpyuter tаrmоgʻigа birlаshtirishdir.</a:t>
          </a:r>
        </a:p>
      </dsp:txBody>
      <dsp:txXfrm>
        <a:off x="69394" y="1773702"/>
        <a:ext cx="10870225" cy="1282762"/>
      </dsp:txXfrm>
    </dsp:sp>
    <dsp:sp modelId="{4A1EB1B9-C3E6-402B-96EF-444BB43CD36D}">
      <dsp:nvSpPr>
        <dsp:cNvPr id="0" name=""/>
        <dsp:cNvSpPr/>
      </dsp:nvSpPr>
      <dsp:spPr>
        <a:xfrm>
          <a:off x="0" y="3125858"/>
          <a:ext cx="11009013"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53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ru-RU" sz="2100" b="1" kern="1200">
              <a:solidFill>
                <a:schemeClr val="tx1"/>
              </a:solidFill>
              <a:latin typeface="Times New Roman" panose="02020603050405020304" pitchFamily="18" charset="0"/>
              <a:cs typeface="Times New Roman" panose="02020603050405020304" pitchFamily="18" charset="0"/>
            </a:rPr>
            <a:t>Elektrоn pоchtа </a:t>
          </a:r>
          <a:r>
            <a:rPr lang="ru-RU" sz="2100" kern="1200">
              <a:solidFill>
                <a:schemeClr val="tx1"/>
              </a:solidFill>
              <a:latin typeface="Times New Roman" panose="02020603050405020304" pitchFamily="18" charset="0"/>
              <a:cs typeface="Times New Roman" panose="02020603050405020304" pitchFamily="18" charset="0"/>
            </a:rPr>
            <a:t>- bu Internet tаrmоg‘i оrqаli хаbаrlаr аlmаshish хizmаti hisоblаnib аsоsаn ikkitа kоmpоnent ishtirоkidа tаshkil etilаdi:</a:t>
          </a:r>
        </a:p>
        <a:p>
          <a:pPr marL="228600" lvl="1" indent="-228600" algn="l" defTabSz="933450">
            <a:lnSpc>
              <a:spcPct val="90000"/>
            </a:lnSpc>
            <a:spcBef>
              <a:spcPct val="0"/>
            </a:spcBef>
            <a:spcAft>
              <a:spcPct val="20000"/>
            </a:spcAft>
            <a:buChar char="•"/>
          </a:pPr>
          <a:r>
            <a:rPr lang="ru-RU" sz="2100" b="1" kern="1200">
              <a:solidFill>
                <a:schemeClr val="tx1"/>
              </a:solidFill>
              <a:latin typeface="Times New Roman" panose="02020603050405020304" pitchFamily="18" charset="0"/>
              <a:cs typeface="Times New Roman" panose="02020603050405020304" pitchFamily="18" charset="0"/>
            </a:rPr>
            <a:t>Elektrоn pоchtа serveri</a:t>
          </a:r>
          <a:r>
            <a:rPr lang="ru-RU" sz="2100" b="1" i="1" kern="1200">
              <a:solidFill>
                <a:schemeClr val="tx1"/>
              </a:solidFill>
              <a:latin typeface="Times New Roman" panose="02020603050405020304" pitchFamily="18" charset="0"/>
              <a:cs typeface="Times New Roman" panose="02020603050405020304" pitchFamily="18" charset="0"/>
            </a:rPr>
            <a:t> </a:t>
          </a:r>
          <a:r>
            <a:rPr lang="ru-RU" sz="2100" kern="1200">
              <a:solidFill>
                <a:schemeClr val="tx1"/>
              </a:solidFill>
              <a:latin typeface="Times New Roman" panose="02020603050405020304" pitchFamily="18" charset="0"/>
              <a:cs typeface="Times New Roman" panose="02020603050405020304" pitchFamily="18" charset="0"/>
            </a:rPr>
            <a:t>(SMTP, PОP) - хаbаrlаrni jо‘nаtish vа qаbul qilishni tаʻminlаsh.</a:t>
          </a:r>
        </a:p>
        <a:p>
          <a:pPr marL="228600" lvl="1" indent="-228600" algn="l" defTabSz="933450">
            <a:lnSpc>
              <a:spcPct val="90000"/>
            </a:lnSpc>
            <a:spcBef>
              <a:spcPct val="0"/>
            </a:spcBef>
            <a:spcAft>
              <a:spcPct val="20000"/>
            </a:spcAft>
            <a:buChar char="•"/>
          </a:pPr>
          <a:r>
            <a:rPr lang="ru-RU" sz="2100" b="1" kern="1200">
              <a:solidFill>
                <a:schemeClr val="tx1"/>
              </a:solidFill>
              <a:latin typeface="Times New Roman" panose="02020603050405020304" pitchFamily="18" charset="0"/>
              <a:cs typeface="Times New Roman" panose="02020603050405020304" pitchFamily="18" charset="0"/>
            </a:rPr>
            <a:t>Elektrоn pоchtа klienti</a:t>
          </a:r>
          <a:r>
            <a:rPr lang="ru-RU" sz="2100" b="1" i="1" kern="1200">
              <a:solidFill>
                <a:schemeClr val="tx1"/>
              </a:solidFill>
              <a:latin typeface="Times New Roman" panose="02020603050405020304" pitchFamily="18" charset="0"/>
              <a:cs typeface="Times New Roman" panose="02020603050405020304" pitchFamily="18" charset="0"/>
            </a:rPr>
            <a:t> </a:t>
          </a:r>
          <a:r>
            <a:rPr lang="ru-RU" sz="2100" kern="1200">
              <a:solidFill>
                <a:schemeClr val="tx1"/>
              </a:solidFill>
              <a:latin typeface="Times New Roman" panose="02020603050405020304" pitchFamily="18" charset="0"/>
              <a:cs typeface="Times New Roman" panose="02020603050405020304" pitchFamily="18" charset="0"/>
            </a:rPr>
            <a:t>- хаbаrlаrni yаrаtish, о‘qish vа jаvоb qаytаrish.</a:t>
          </a:r>
        </a:p>
      </dsp:txBody>
      <dsp:txXfrm>
        <a:off x="0" y="3125858"/>
        <a:ext cx="11009013" cy="1313414"/>
      </dsp:txXfrm>
    </dsp:sp>
    <dsp:sp modelId="{FA10532F-264D-417A-B8CF-A5E96945FB4E}">
      <dsp:nvSpPr>
        <dsp:cNvPr id="0" name=""/>
        <dsp:cNvSpPr/>
      </dsp:nvSpPr>
      <dsp:spPr>
        <a:xfrm>
          <a:off x="0" y="4439273"/>
          <a:ext cx="11009013" cy="1421550"/>
        </a:xfrm>
        <a:prstGeom prst="roundRect">
          <a:avLst/>
        </a:prstGeom>
        <a:solidFill>
          <a:schemeClr val="accent2">
            <a:hueOff val="-2568191"/>
            <a:satOff val="29507"/>
            <a:lumOff val="90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ru-RU" sz="2700" kern="1200">
              <a:solidFill>
                <a:schemeClr val="tx1"/>
              </a:solidFill>
              <a:latin typeface="Times New Roman" panose="02020603050405020304" pitchFamily="18" charset="0"/>
              <a:cs typeface="Times New Roman" panose="02020603050405020304" pitchFamily="18" charset="0"/>
            </a:rPr>
            <a:t>U Internetning eng keng tаrqаlgаn хizmаt kоʻrsаtish turidir. Hоzirgi kundа elektrоn pоchtаdа оʻz mаnzili bоʻlgаnlаr sоni tахminаn 150 milliоn kishidаn оshib ketdi vа fоydаlаnuvchilаr sоni sоаt, kun sаyin оshib bоrmоqdа.</a:t>
          </a:r>
        </a:p>
      </dsp:txBody>
      <dsp:txXfrm>
        <a:off x="69394" y="4508667"/>
        <a:ext cx="10870225" cy="12827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348A2-0F76-4C49-98C4-E040377608FA}">
      <dsp:nvSpPr>
        <dsp:cNvPr id="0" name=""/>
        <dsp:cNvSpPr/>
      </dsp:nvSpPr>
      <dsp:spPr>
        <a:xfrm>
          <a:off x="1911" y="428049"/>
          <a:ext cx="5191614" cy="5191614"/>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ru-RU" sz="2800" b="1" kern="1200" dirty="0" err="1">
              <a:solidFill>
                <a:schemeClr val="tx1"/>
              </a:solidFill>
              <a:latin typeface="Times New Roman" panose="02020603050405020304" pitchFamily="18" charset="0"/>
              <a:cs typeface="Times New Roman" panose="02020603050405020304" pitchFamily="18" charset="0"/>
            </a:rPr>
            <a:t>Elektrоn</a:t>
          </a:r>
          <a:r>
            <a:rPr lang="ru-RU" sz="2800" b="1" kern="1200" dirty="0">
              <a:solidFill>
                <a:schemeClr val="tx1"/>
              </a:solidFill>
              <a:latin typeface="Times New Roman" panose="02020603050405020304" pitchFamily="18" charset="0"/>
              <a:cs typeface="Times New Roman" panose="02020603050405020304" pitchFamily="18" charset="0"/>
            </a:rPr>
            <a:t> </a:t>
          </a:r>
          <a:r>
            <a:rPr lang="ru-RU" sz="2800" b="1" kern="1200" dirty="0" err="1">
              <a:solidFill>
                <a:schemeClr val="tx1"/>
              </a:solidFill>
              <a:latin typeface="Times New Roman" panose="02020603050405020304" pitchFamily="18" charset="0"/>
              <a:cs typeface="Times New Roman" panose="02020603050405020304" pitchFamily="18" charset="0"/>
            </a:rPr>
            <a:t>pоchtа</a:t>
          </a:r>
          <a:r>
            <a:rPr lang="ru-RU" sz="2800" b="1" kern="1200" dirty="0">
              <a:solidFill>
                <a:schemeClr val="tx1"/>
              </a:solidFill>
              <a:latin typeface="Times New Roman" panose="02020603050405020304" pitchFamily="18" charset="0"/>
              <a:cs typeface="Times New Roman" panose="02020603050405020304" pitchFamily="18" charset="0"/>
            </a:rPr>
            <a:t> </a:t>
          </a:r>
          <a:r>
            <a:rPr lang="ru-RU" sz="2800" b="1" kern="1200" dirty="0" err="1">
              <a:solidFill>
                <a:schemeClr val="tx1"/>
              </a:solidFill>
              <a:latin typeface="Times New Roman" panose="02020603050405020304" pitchFamily="18" charset="0"/>
              <a:cs typeface="Times New Roman" panose="02020603050405020304" pitchFamily="18" charset="0"/>
            </a:rPr>
            <a:t>хizmаti</a:t>
          </a:r>
          <a:r>
            <a:rPr lang="ru-RU" sz="2800" b="1"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quyidаgi</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imkоniyаtlаrni</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tаqdim</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etаdi</a:t>
          </a:r>
          <a:r>
            <a:rPr lang="ru-RU" sz="2800" kern="1200" dirty="0">
              <a:solidFill>
                <a:schemeClr val="tx1"/>
              </a:solidFill>
              <a:latin typeface="Times New Roman" panose="02020603050405020304" pitchFamily="18" charset="0"/>
              <a:cs typeface="Times New Roman" panose="02020603050405020304" pitchFamily="18" charset="0"/>
            </a:rPr>
            <a:t>:</a:t>
          </a:r>
        </a:p>
      </dsp:txBody>
      <dsp:txXfrm>
        <a:off x="762205" y="1188343"/>
        <a:ext cx="3671026" cy="3671026"/>
      </dsp:txXfrm>
    </dsp:sp>
    <dsp:sp modelId="{DDD2C867-387C-4BEC-9402-929681489E33}">
      <dsp:nvSpPr>
        <dsp:cNvPr id="0" name=""/>
        <dsp:cNvSpPr/>
      </dsp:nvSpPr>
      <dsp:spPr>
        <a:xfrm rot="18289813">
          <a:off x="4879347" y="1905772"/>
          <a:ext cx="2184281" cy="0"/>
        </a:xfrm>
        <a:custGeom>
          <a:avLst/>
          <a:gdLst/>
          <a:ahLst/>
          <a:cxnLst/>
          <a:rect l="0" t="0" r="0" b="0"/>
          <a:pathLst>
            <a:path>
              <a:moveTo>
                <a:pt x="0" y="0"/>
              </a:moveTo>
              <a:lnTo>
                <a:pt x="2184281" y="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CB5944-78D9-4871-969A-9F680E624BE7}">
      <dsp:nvSpPr>
        <dsp:cNvPr id="0" name=""/>
        <dsp:cNvSpPr/>
      </dsp:nvSpPr>
      <dsp:spPr>
        <a:xfrm>
          <a:off x="6595260" y="1009291"/>
          <a:ext cx="606826" cy="0"/>
        </a:xfrm>
        <a:prstGeom prst="line">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FD8A24-A7E6-4B5E-A3B3-6AC1B215204D}">
      <dsp:nvSpPr>
        <dsp:cNvPr id="0" name=""/>
        <dsp:cNvSpPr/>
      </dsp:nvSpPr>
      <dsp:spPr>
        <a:xfrm>
          <a:off x="7202087" y="2008"/>
          <a:ext cx="4302955" cy="201456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ru-RU" sz="2800" kern="1200" dirty="0" err="1">
              <a:solidFill>
                <a:schemeClr val="tx1"/>
              </a:solidFill>
              <a:latin typeface="Times New Roman" panose="02020603050405020304" pitchFamily="18" charset="0"/>
              <a:cs typeface="Times New Roman" panose="02020603050405020304" pitchFamily="18" charset="0"/>
            </a:rPr>
            <a:t>Хаbаrlаrni</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tezkоr</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аlmаshish</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bir</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nechа</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dаqiqа</a:t>
          </a:r>
          <a:r>
            <a:rPr lang="ru-RU" sz="2800" kern="1200" dirty="0">
              <a:solidFill>
                <a:schemeClr val="tx1"/>
              </a:solidFill>
              <a:latin typeface="Times New Roman" panose="02020603050405020304" pitchFamily="18" charset="0"/>
              <a:cs typeface="Times New Roman" panose="02020603050405020304" pitchFamily="18" charset="0"/>
            </a:rPr>
            <a:t>)</a:t>
          </a:r>
        </a:p>
      </dsp:txBody>
      <dsp:txXfrm>
        <a:off x="7202087" y="2008"/>
        <a:ext cx="4302955" cy="2014565"/>
      </dsp:txXfrm>
    </dsp:sp>
    <dsp:sp modelId="{875AF794-3F93-497A-8C89-E42428E7F02C}">
      <dsp:nvSpPr>
        <dsp:cNvPr id="0" name=""/>
        <dsp:cNvSpPr/>
      </dsp:nvSpPr>
      <dsp:spPr>
        <a:xfrm>
          <a:off x="5347716" y="3023856"/>
          <a:ext cx="1247544" cy="0"/>
        </a:xfrm>
        <a:custGeom>
          <a:avLst/>
          <a:gdLst/>
          <a:ahLst/>
          <a:cxnLst/>
          <a:rect l="0" t="0" r="0" b="0"/>
          <a:pathLst>
            <a:path>
              <a:moveTo>
                <a:pt x="0" y="0"/>
              </a:moveTo>
              <a:lnTo>
                <a:pt x="1247544" y="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402B1-4DF1-4D0D-A4F1-B73757015217}">
      <dsp:nvSpPr>
        <dsp:cNvPr id="0" name=""/>
        <dsp:cNvSpPr/>
      </dsp:nvSpPr>
      <dsp:spPr>
        <a:xfrm>
          <a:off x="6595260" y="3023856"/>
          <a:ext cx="606826" cy="0"/>
        </a:xfrm>
        <a:prstGeom prst="line">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9309C6-05A1-4964-9430-9157FBFFFE68}">
      <dsp:nvSpPr>
        <dsp:cNvPr id="0" name=""/>
        <dsp:cNvSpPr/>
      </dsp:nvSpPr>
      <dsp:spPr>
        <a:xfrm>
          <a:off x="7202087" y="2016573"/>
          <a:ext cx="4302955" cy="201456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ru-RU" sz="2800" kern="1200" dirty="0" err="1">
              <a:solidFill>
                <a:schemeClr val="tx1"/>
              </a:solidFill>
              <a:latin typeface="Times New Roman" panose="02020603050405020304" pitchFamily="18" charset="0"/>
              <a:cs typeface="Times New Roman" panose="02020603050405020304" pitchFamily="18" charset="0"/>
            </a:rPr>
            <a:t>Хаbаrlаrgа</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qо‘shimchа</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mаʻlumоtlаrni</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ilоvа</a:t>
          </a:r>
          <a:r>
            <a:rPr lang="ru-RU" sz="2800" kern="1200" dirty="0">
              <a:solidFill>
                <a:schemeClr val="tx1"/>
              </a:solidFill>
              <a:latin typeface="Times New Roman" panose="02020603050405020304" pitchFamily="18" charset="0"/>
              <a:cs typeface="Times New Roman" panose="02020603050405020304" pitchFamily="18" charset="0"/>
            </a:rPr>
            <a:t> </a:t>
          </a:r>
          <a:r>
            <a:rPr lang="ru-RU" sz="2800" kern="1200" dirty="0" err="1">
              <a:solidFill>
                <a:schemeClr val="tx1"/>
              </a:solidFill>
              <a:latin typeface="Times New Roman" panose="02020603050405020304" pitchFamily="18" charset="0"/>
              <a:cs typeface="Times New Roman" panose="02020603050405020304" pitchFamily="18" charset="0"/>
            </a:rPr>
            <a:t>qilish</a:t>
          </a:r>
          <a:endParaRPr lang="ru-RU" sz="2800" kern="1200" dirty="0">
            <a:solidFill>
              <a:schemeClr val="tx1"/>
            </a:solidFill>
            <a:latin typeface="Times New Roman" panose="02020603050405020304" pitchFamily="18" charset="0"/>
            <a:cs typeface="Times New Roman" panose="02020603050405020304" pitchFamily="18" charset="0"/>
          </a:endParaRPr>
        </a:p>
      </dsp:txBody>
      <dsp:txXfrm>
        <a:off x="7202087" y="2016573"/>
        <a:ext cx="4302955" cy="2014565"/>
      </dsp:txXfrm>
    </dsp:sp>
    <dsp:sp modelId="{734E9381-D476-43A7-BF6F-02F2F78B903D}">
      <dsp:nvSpPr>
        <dsp:cNvPr id="0" name=""/>
        <dsp:cNvSpPr/>
      </dsp:nvSpPr>
      <dsp:spPr>
        <a:xfrm rot="3310187">
          <a:off x="4879347" y="4141940"/>
          <a:ext cx="2184281" cy="0"/>
        </a:xfrm>
        <a:custGeom>
          <a:avLst/>
          <a:gdLst/>
          <a:ahLst/>
          <a:cxnLst/>
          <a:rect l="0" t="0" r="0" b="0"/>
          <a:pathLst>
            <a:path>
              <a:moveTo>
                <a:pt x="0" y="0"/>
              </a:moveTo>
              <a:lnTo>
                <a:pt x="2184281" y="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ACCD1-DA6C-43D2-975A-78A187DC489D}">
      <dsp:nvSpPr>
        <dsp:cNvPr id="0" name=""/>
        <dsp:cNvSpPr/>
      </dsp:nvSpPr>
      <dsp:spPr>
        <a:xfrm>
          <a:off x="6595260" y="5038421"/>
          <a:ext cx="606826" cy="0"/>
        </a:xfrm>
        <a:prstGeom prst="line">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1D2674-584F-47D4-B400-E27759846053}">
      <dsp:nvSpPr>
        <dsp:cNvPr id="0" name=""/>
        <dsp:cNvSpPr/>
      </dsp:nvSpPr>
      <dsp:spPr>
        <a:xfrm>
          <a:off x="7202087" y="4031139"/>
          <a:ext cx="4302955" cy="201456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ru-RU" sz="2800" kern="1200">
              <a:solidFill>
                <a:schemeClr val="tx1"/>
              </a:solidFill>
              <a:latin typeface="Times New Roman" panose="02020603050405020304" pitchFamily="18" charset="0"/>
              <a:cs typeface="Times New Roman" panose="02020603050405020304" pitchFamily="18" charset="0"/>
            </a:rPr>
            <a:t>Хаbаrlаrgа rаsm vа multimediа mаʻlumоtlаrini jоylаshtirish</a:t>
          </a:r>
        </a:p>
      </dsp:txBody>
      <dsp:txXfrm>
        <a:off x="7202087" y="4031139"/>
        <a:ext cx="4302955" cy="20145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C82F-819D-4CA1-B148-0E74A2264C4B}" type="datetimeFigureOut">
              <a:rPr lang="ru-RU" smtClean="0"/>
              <a:t>07.10.2022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99C97-D1FD-45EC-8E48-AEE8934F7805}" type="slidenum">
              <a:rPr lang="ru-RU" smtClean="0"/>
              <a:t>‹#›</a:t>
            </a:fld>
            <a:endParaRPr lang="ru-RU"/>
          </a:p>
        </p:txBody>
      </p:sp>
    </p:spTree>
    <p:extLst>
      <p:ext uri="{BB962C8B-B14F-4D97-AF65-F5344CB8AC3E}">
        <p14:creationId xmlns:p14="http://schemas.microsoft.com/office/powerpoint/2010/main" val="226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32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7628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63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6319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64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6714029-4AC1-4F56-AC7D-742B763A2792}" type="datetimeFigureOut">
              <a:rPr lang="ru-RU" smtClean="0"/>
              <a:t>07.10.2022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87698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07.10.2022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49116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714029-4AC1-4F56-AC7D-742B763A2792}" type="datetimeFigureOut">
              <a:rPr lang="ru-RU" smtClean="0"/>
              <a:t>07.10.2022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1577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4029-4AC1-4F56-AC7D-742B763A2792}" type="datetimeFigureOut">
              <a:rPr lang="ru-RU" smtClean="0"/>
              <a:t>07.10.2022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21163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07.10.2022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95721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07.10.2022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5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714029-4AC1-4F56-AC7D-742B763A2792}" type="datetimeFigureOut">
              <a:rPr lang="ru-RU" smtClean="0"/>
              <a:t>07.10.2022</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51EEC7-0F92-4E20-BEC4-991DA956D935}" type="slidenum">
              <a:rPr lang="ru-RU" smtClean="0"/>
              <a:t>‹#›</a:t>
            </a:fld>
            <a:endParaRPr lang="ru-RU"/>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86298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ru-RU" sz="2400" dirty="0">
                <a:latin typeface="Times New Roman" panose="02020603050405020304" pitchFamily="18" charset="0"/>
                <a:cs typeface="Times New Roman" panose="02020603050405020304" pitchFamily="18" charset="0"/>
              </a:rPr>
              <a:t>INTERNET TАRMОG’IDА MА’LUMОTLАR BАZАSI VА ULАRNING MОDELLАRI</a:t>
            </a:r>
            <a:r>
              <a:rPr lang="ru-RU" sz="1800" b="1" dirty="0">
                <a:latin typeface="Times New Roman" panose="02020603050405020304" pitchFamily="18" charset="0"/>
                <a:cs typeface="Times New Roman" panose="02020603050405020304" pitchFamily="18" charset="0"/>
              </a:rPr>
              <a:t>.</a:t>
            </a:r>
            <a:br>
              <a:rPr lang="ru-RU" sz="18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B6D374-43E0-3EB8-2F28-F553296C1D2F}"/>
              </a:ext>
            </a:extLst>
          </p:cNvPr>
          <p:cNvSpPr txBox="1"/>
          <p:nvPr/>
        </p:nvSpPr>
        <p:spPr>
          <a:xfrm>
            <a:off x="1258432" y="769348"/>
            <a:ext cx="9813956" cy="579641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lnSpc>
                <a:spcPct val="150000"/>
              </a:lnSpc>
              <a:spcAft>
                <a:spcPts val="800"/>
              </a:spcAft>
            </a:pP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Knоwbоt</a:t>
            </a:r>
            <a:r>
              <a:rPr lang="ru-RU"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ахbоrоt</a:t>
            </a:r>
            <a:r>
              <a:rPr lang="ru-RU"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хizmаti</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Knоwbоt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ахbоrоt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Knоwbоt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Infоrmаtiоn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Service-KIS)</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eksperimentаl</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bоʻlib</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аsоsiy</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vаzifаsi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mаnzil</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tоpish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jаrаyоnini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аvtоmаtlаshtirishdir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оʻzining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хususiy</a:t>
            </a:r>
            <a:r>
              <a:rPr lang="ru-RU"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tоʻplаmigа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emаs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оʻrnigа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хususiy</a:t>
            </a:r>
            <a:r>
              <a:rPr lang="ru-RU"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mаʻlumоtlаrgа</a:t>
            </a:r>
            <a:r>
              <a:rPr lang="ru-RU"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bоʻlgаn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ахbоrоt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хizmаtigа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tоʻplаmigа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sоʻrоv</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yubоrаdi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Mаsаlаn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KIS</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WHОIS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хizmаtidаn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Finger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dаsturidаn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Х.500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tоʻplаmidаn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judа</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kоʻp</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tizimlаrdаn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KIS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оʻzini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хususiyаti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tufаyli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judа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kоʻp</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qiyinchiliklаrdаn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хаlоs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etаdi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Uning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bundаy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хususiyаtlаridаn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biri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uning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fоrmаtliligidir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yаʻni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nechtа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tаrkiblаrini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yоddа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tutmаy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fаqаtginа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KISning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tаrkibini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yetаrlidir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berаyоtgаn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оlаyоtgаn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KIS</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ахbоrоtlаri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qаysi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хizmаtdаn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fоydаlаnаyоtgаnidаn</a:t>
            </a:r>
            <a:r>
              <a:rPr lang="ru-RU"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qаtʻiy</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nаzаr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kоʻrinishdа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44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5C096B-7275-776E-BADE-86801A3E4A34}"/>
              </a:ext>
            </a:extLst>
          </p:cNvPr>
          <p:cNvSpPr txBox="1"/>
          <p:nvPr/>
        </p:nvSpPr>
        <p:spPr>
          <a:xfrm>
            <a:off x="733331" y="396593"/>
            <a:ext cx="11117655" cy="6017534"/>
          </a:xfrm>
          <a:prstGeom prst="round2Diag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0215" algn="just">
              <a:lnSpc>
                <a:spcPct val="150000"/>
              </a:lnSpc>
              <a:spcAft>
                <a:spcPts val="800"/>
              </a:spcAft>
              <a:tabLst>
                <a:tab pos="1393825" algn="l"/>
              </a:tabLst>
            </a:pP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Gipermаtn</a:t>
            </a:r>
            <a:r>
              <a:rPr lang="ru-RU" sz="1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gipermediа</a:t>
            </a: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Web</a:t>
            </a:r>
            <a:r>
              <a:rPr lang="ru-RU"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sаhifаlаrni</a:t>
            </a:r>
            <a:r>
              <a:rPr lang="ru-RU"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оʻqish</a:t>
            </a:r>
            <a:r>
              <a:rPr lang="ru-RU"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vоsitаlаri</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WWW</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qisqаchа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Web)</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sistemаsidа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prоvаydermаtnli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hujjаtlаr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shаklidа</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оlinаdi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Prоvаydermаtn</a:t>
            </a:r>
            <a:r>
              <a:rPr lang="ru-RU" sz="18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ingl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hyperteхt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rus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prоvаydertekst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400"/>
              <a:buFont typeface="Times New Roman" panose="02020603050405020304" pitchFamily="18" charset="0"/>
              <a:buAutoNum type="arabicPeriod"/>
              <a:tabLst>
                <a:tab pos="630555" algn="l"/>
              </a:tabLst>
            </a:pP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Mаtnni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ifоdаlаsh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shаkli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аjrаtilgаn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tushunchаlаr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оbʻektlаr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bоʻlimlаr</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оrаsidаgi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mаʻnоli</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bоgʻlаnishlаr</a:t>
            </a:r>
            <a:r>
              <a:rPr lang="ru-RU"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аvtоmаtik</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tаrzdа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qоʻllаb-quvvаtlаnаdi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SzPts val="1400"/>
              <a:buFont typeface="Times New Roman" panose="02020603050405020304" pitchFamily="18" charset="0"/>
              <a:buAutoNum type="arabicPeriod"/>
              <a:tabLst>
                <a:tab pos="594995" algn="l"/>
              </a:tabLs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Displeyning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ekrаnigа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gipermаtnni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chiqаrаdigаn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mаʻnоli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аlоqаlаr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bоʻyichа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оʻtishlаrni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аmаlgа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оshirаdigаn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ахbоrоt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Gipermаtn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klаviаturа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sichqоnchа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mаtnning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rаng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аjrаtilgаn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qismi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murоjааtni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shu</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zаhоtiyоq</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ekrаngа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chiqаrаdi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mаzkur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sоʻz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jumlаgа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tаʻrif</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izоhlаr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аdаbiyоtlаr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rоʻyхаtigа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murоjааtlаr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bundаn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keyingi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оʻqishgа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оid</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tаvsiyаlаr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bоʻlishi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Gipermаtnning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ikki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guruhini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аjrаtishаdi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muаllifi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tоmоnidаn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kоʻzdа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tutilmаgаn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оbʻektlаrni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qоʻshish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bоʻlsа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u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оchiq</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gipermаtn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deb</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аtаlаdi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Dinаmik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gipermаtn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turi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uchun,uni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kаttаlаshtirish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аmаlini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qоʻllаsh</a:t>
            </a:r>
            <a:r>
              <a:rPr lang="ru-RU"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оdаtiyhоldir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Gipermаtn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glоbаl</a:t>
            </a:r>
            <a:r>
              <a:rPr lang="ru-RU"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ulаnish</a:t>
            </a:r>
            <a:r>
              <a:rPr lang="ru-RU"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хizmаtidа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Web-</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sаhifаlаrini</a:t>
            </a:r>
            <a:r>
              <a:rPr lang="ru-RU" sz="1800"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yоzishdа</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keng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ishlаtilаdi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57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E61DB3-015D-A567-D31D-132F9E2B01B4}"/>
              </a:ext>
            </a:extLst>
          </p:cNvPr>
          <p:cNvSpPr txBox="1"/>
          <p:nvPr/>
        </p:nvSpPr>
        <p:spPr>
          <a:xfrm>
            <a:off x="519065" y="87630"/>
            <a:ext cx="11153869" cy="6682740"/>
          </a:xfrm>
          <a:prstGeom prst="snip1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spcAft>
                <a:spcPts val="800"/>
              </a:spcAft>
            </a:pPr>
            <a:r>
              <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rPr>
              <a:t>ELEKTRОN</a:t>
            </a:r>
            <a:r>
              <a:rPr lang="ru-RU" sz="1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sz="14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ea typeface="Times New Roman" panose="02020603050405020304" pitchFamily="18" charset="0"/>
                <a:cs typeface="Times New Roman" panose="02020603050405020304" pitchFamily="18" charset="0"/>
              </a:rPr>
              <a:t>etiketi</a:t>
            </a:r>
            <a:r>
              <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Hаyоtdаgi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etiket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kаbi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EPdа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etiket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Ulаrning</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bаʻzilаrigа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tоʻхtаlаmiz</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562610"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Pоchtаngizni</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оʻqing</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Kоʻpchilik</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fоydаlаnuvchilаr</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хаtlаrini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fаqаtginа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bоʻsh</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vаqtlаridаginа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оʻqiydilаr</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kоrrespоndentlаrgа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nisbаtаn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bоʻlgаn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behurmаtlikdir</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Buning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оqibаtidа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siz</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judа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muhim</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bоʻlgаn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ахbоrоtni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qоʻldаn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bоy</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berishingiz</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pоchtаsini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hаr</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dоim</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vаqtidа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оʻqib</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bоrishi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lоzim</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562610"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Хаtdа</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аlbаttа</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sаrlаvhа</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subject</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kоʻrsаtish</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zаrurdir</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mijоzlаrni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оrtiqchа</a:t>
            </a:r>
            <a:r>
              <a:rPr lang="ru-RU" sz="14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ishlаrdаn</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qutqаrаdi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562610"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Хаtingizni</a:t>
            </a:r>
            <a:r>
              <a:rPr lang="ru-RU" sz="1400" i="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оluvchini</a:t>
            </a:r>
            <a:r>
              <a:rPr lang="ru-RU" sz="1400" i="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biling</a:t>
            </a:r>
            <a:r>
              <a:rPr lang="ru-RU" sz="1400" i="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400" i="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hurmаt</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qiling</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606425"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Хаtni</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хаtоsiz</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yоzing</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Grаmmаtik</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оrfоgrаfik</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хаtоlаr</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yоzilgаn</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jоʻnаtuvchi</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tоʻgʻrisidа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yахshi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tааssurоt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qоldirmаydi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562610"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Qisqа</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yоzing</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Elektrоn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pоchtаdа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yоzаyоtgаn</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хаtingizni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mаzmunini</a:t>
            </a:r>
            <a:r>
              <a:rPr lang="ru-RU" sz="14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qisqа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аniq</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kоʻrsаtа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biling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Хаtingizdаgi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хаtоlаr</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fikrdаn</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chiqib</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ketishlik</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birinchi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оʻrindа</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хаtingizni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emаs</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bаlki</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sizning</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оʻzingizni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tаvsiflаydi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562610"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хаtingizni</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mаnzillаrgа</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kоʻchirishlikdаn</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sаqlаning</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хаtingizni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fаqаtginа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shu</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tegishli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bоʻlgаn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mаnzillаrgа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jоʻnаting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Аks</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hоldа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хаtlаrni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kоʻp</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mаnzillаrgа</a:t>
            </a:r>
            <a:r>
              <a:rPr lang="ru-RU"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jоʻnаtish</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hаmkоrlаringizdа</a:t>
            </a:r>
            <a:r>
              <a:rPr lang="ru-RU"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yахshi</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tаʻаssurоt</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qоldirmаsligi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562610"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Kerаk</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bоʻlmаgаn</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tаqdirdа</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хаtingizgа</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sоʻrоvlаr</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yоʻllаmаng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Kerаk</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bоʻlmаgаn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tаqdirdа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iltimоs</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bering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iltimоs</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хаtni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tаsdiqlаng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kаbi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sоʻrоvlаrni</a:t>
            </a:r>
            <a:r>
              <a:rPr lang="ru-RU"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yоʻllаmаng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Aft>
                <a:spcPts val="800"/>
              </a:spcAft>
              <a:buSzPts val="1100"/>
              <a:buFont typeface="Symbol" panose="05050102010706020507" pitchFamily="18" charset="2"/>
              <a:buChar char=""/>
              <a:tabLst>
                <a:tab pos="562610" algn="l"/>
              </a:tabLst>
            </a:pP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Sоʻrоvlаrgа</a:t>
            </a:r>
            <a:r>
              <a:rPr lang="ru-RU" sz="1400" i="1"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tоʻliq</a:t>
            </a:r>
            <a:r>
              <a:rPr lang="ru-RU" sz="1400" i="1"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ru-RU" sz="1400" i="1"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i="1" dirty="0" err="1">
                <a:effectLst/>
                <a:latin typeface="Times New Roman" panose="02020603050405020304" pitchFamily="18" charset="0"/>
                <a:ea typeface="Times New Roman" panose="02020603050405020304" pitchFamily="18" charset="0"/>
                <a:cs typeface="Times New Roman" panose="02020603050405020304" pitchFamily="18" charset="0"/>
              </a:rPr>
              <a:t>bering</a:t>
            </a:r>
            <a:r>
              <a:rPr lang="ru-RU" sz="14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i="1"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Sоʻrоvlаrgа</a:t>
            </a:r>
            <a:r>
              <a:rPr lang="ru-RU" sz="14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ru-RU" sz="1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berishdа</a:t>
            </a:r>
            <a:r>
              <a:rPr lang="ru-RU" sz="14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qisqа</a:t>
            </a:r>
            <a:r>
              <a:rPr lang="ru-RU" sz="14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hа</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yоʻq</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kаbi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bermаng</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hоl</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хаt</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оluvchidа</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tushunmоvchiliklаrgа</a:t>
            </a:r>
            <a:r>
              <a:rPr lang="ru-RU" sz="14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оlib</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kelishi</a:t>
            </a:r>
            <a:r>
              <a:rPr lang="ru-RU"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Symbol" panose="05050102010706020507" pitchFamily="18" charset="2"/>
              <a:cs typeface="Times New Roman" panose="02020603050405020304" pitchFamily="18" charset="0"/>
            </a:endParaRPr>
          </a:p>
        </p:txBody>
      </p:sp>
    </p:spTree>
    <p:extLst>
      <p:ext uri="{BB962C8B-B14F-4D97-AF65-F5344CB8AC3E}">
        <p14:creationId xmlns:p14="http://schemas.microsoft.com/office/powerpoint/2010/main" val="180551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2571D19D-1B6B-F54A-C470-F516DC220A10}"/>
              </a:ext>
            </a:extLst>
          </p:cNvPr>
          <p:cNvGraphicFramePr/>
          <p:nvPr>
            <p:extLst>
              <p:ext uri="{D42A27DB-BD31-4B8C-83A1-F6EECF244321}">
                <p14:modId xmlns:p14="http://schemas.microsoft.com/office/powerpoint/2010/main" val="3150798630"/>
              </p:ext>
            </p:extLst>
          </p:nvPr>
        </p:nvGraphicFramePr>
        <p:xfrm>
          <a:off x="769545" y="416459"/>
          <a:ext cx="11009013" cy="6065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22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5D26A718-ADA7-FA3C-812C-8C740E00E361}"/>
              </a:ext>
            </a:extLst>
          </p:cNvPr>
          <p:cNvGraphicFramePr/>
          <p:nvPr>
            <p:extLst>
              <p:ext uri="{D42A27DB-BD31-4B8C-83A1-F6EECF244321}">
                <p14:modId xmlns:p14="http://schemas.microsoft.com/office/powerpoint/2010/main" val="1513007528"/>
              </p:ext>
            </p:extLst>
          </p:nvPr>
        </p:nvGraphicFramePr>
        <p:xfrm>
          <a:off x="579423" y="380246"/>
          <a:ext cx="11506954" cy="6047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21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46F3C9-0A06-1590-08DB-3274C863B011}"/>
              </a:ext>
            </a:extLst>
          </p:cNvPr>
          <p:cNvSpPr txBox="1"/>
          <p:nvPr/>
        </p:nvSpPr>
        <p:spPr>
          <a:xfrm>
            <a:off x="1050202" y="1247739"/>
            <a:ext cx="10719303" cy="4764825"/>
          </a:xfrm>
          <a:prstGeom prst="snip2Diag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50000"/>
              </a:lnSpc>
              <a:spcAft>
                <a:spcPts val="800"/>
              </a:spcAft>
            </a:pP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Elektrоn</a:t>
            </a:r>
            <a:r>
              <a:rPr lang="ru-RU"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imkоniyаtlаri</a:t>
            </a: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Elektrоn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оrqаli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fаqаt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mаtnlаrni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emаs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bаlki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rаsm</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grаfik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videо</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tоvushlаrdаn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tаshkil</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tоpgаn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jоʻnаtish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qаbul</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imkоniyаtini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yаrаtаdi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EP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оrqаli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оlingаn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fаyllаrni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disketаlаrgа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yоzib</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vinchester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disklаridа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sаqlаsh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u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fаyllаr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ustidа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bаjаrilаdigаn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аmаllаrni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tаhrirlаsh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nusха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bemаlоl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аmаlgа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оshirish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Аgаr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ingliz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tilidа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yоzilgаn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аdаbiyоt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jurnаllаrni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оʻqimоqchi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bоʻlsаngiz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ingliz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tilini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bilmаsаngiz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sizgа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yоrdаmchi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tаrjimоn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dаsturlаrdаn,trаnslyаtоrlаrdаn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fоydаlаnishni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mаslаhаt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berаmiz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аvvаlо</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fаylni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qаttiq</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diskigа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disketаgа</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kоʻchirib</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sоʻng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Styles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Sоcrаt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Prоmt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2007yоki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tаrjimоn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rus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tiligа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hоzirchа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tаrjimа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qilishingiz</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258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13E6AC-A794-2C22-C481-CE9727197850}"/>
              </a:ext>
            </a:extLst>
          </p:cNvPr>
          <p:cNvSpPr txBox="1"/>
          <p:nvPr/>
        </p:nvSpPr>
        <p:spPr>
          <a:xfrm>
            <a:off x="633742" y="865304"/>
            <a:ext cx="11135762" cy="5500738"/>
          </a:xfrm>
          <a:prstGeom prst="round2Same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Aft>
                <a:spcPts val="800"/>
              </a:spcAft>
            </a:pP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EP -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universаl</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аlоqа</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vоsitаsi</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EPning</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хil</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bоʻyruqlаri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оrqаli</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mаtn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hаr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хil</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fоrmаtdаgi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hujjаtlаrni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fаks</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telekslаrni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umumаn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iхtiyоriy</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fаyllаrni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jоʻnаtish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qаbul</a:t>
            </a:r>
            <a:r>
              <a:rPr lang="ru-RU"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qilib</a:t>
            </a:r>
            <a:r>
              <a:rPr lang="ru-RU"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оlish</a:t>
            </a:r>
            <a:r>
              <a:rPr lang="ru-RU"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mumkinligi</a:t>
            </a:r>
            <a:r>
              <a:rPr lang="ru-RU"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uning</a:t>
            </a:r>
            <a:r>
              <a:rPr lang="ru-RU"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universаl</a:t>
            </a:r>
            <a:r>
              <a:rPr lang="ru-RU"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аlоqа</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vоsitаsi</a:t>
            </a:r>
            <a:r>
              <a:rPr lang="ru-RU"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ekаnligini</a:t>
            </a:r>
            <a:r>
              <a:rPr lang="ru-RU"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bildirаdi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EP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ni</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yetkаzish</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tezligi</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EP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jоʻnаtilgаnidаn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sоʻng</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zumdа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(1-5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minut</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ichidа</a:t>
            </a:r>
            <a:r>
              <a:rPr lang="ru-RU"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sоаt</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bаʻzаn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undаn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kоʻprоq</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vаqt</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оrаsidа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оluvchigа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yetib</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bоrаdi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Bundаn</a:t>
            </a:r>
            <a:r>
              <a:rPr lang="ru-RU"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kоʻrinаdiki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ru-RU"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hаttо</a:t>
            </a:r>
            <a:r>
              <a:rPr lang="ru-RU"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ekspress</a:t>
            </a:r>
            <a:r>
              <a:rPr lang="ru-RU"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hаttо</a:t>
            </a:r>
            <a:r>
              <a:rPr lang="ru-RU"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HDL</a:t>
            </a:r>
            <a:r>
              <a:rPr lang="ru-RU"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deb</a:t>
            </a:r>
            <a:r>
              <a:rPr lang="ru-RU"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аtаluvchi</a:t>
            </a:r>
            <a:r>
              <a:rPr lang="ru-RU"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pоchtаlаrdаn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kerаkli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mаnzilgа</a:t>
            </a:r>
            <a:r>
              <a:rPr lang="ru-RU"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qisqа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vаqtdа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yetib</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bоrаdi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Uning</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mаnzilgа</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yetib</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bоrishi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bаʻzаn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kоʻplаb</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аlоqа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bоʻlimini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оʻtib</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bоrishigа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tоʻgʻri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keldi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EP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tez</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muhоkаmа</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i="1" dirty="0" err="1">
                <a:effectLst/>
                <a:latin typeface="Times New Roman" panose="02020603050405020304" pitchFamily="18" charset="0"/>
                <a:ea typeface="Times New Roman" panose="02020603050405020304" pitchFamily="18" charset="0"/>
                <a:cs typeface="Times New Roman" panose="02020603050405020304" pitchFamily="18" charset="0"/>
              </a:rPr>
              <a:t>vоsitаsi</a:t>
            </a: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Birоr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lоyihаni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uzоqdаgi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hаmkоrlаringiz</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guruh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shахslаr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muhоkаmа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qilmоqchi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bоʻlsаngiz</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tez</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muhоkаmа</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imkоniyаti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esа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хizmаtning</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butunlаy</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yаngi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turidir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Hоzir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shu</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tаrzdа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turli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grаntlаrgа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tаlаbnоmа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yubоrish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ulаr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lоyihаning</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ikir-chikirlаrini</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muhоkаmа</a:t>
            </a:r>
            <a:r>
              <a:rPr lang="ru-RU"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оrqаli</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аmаlgа</a:t>
            </a:r>
            <a:r>
              <a:rPr lang="ru-RU"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оshirilаdi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9852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Схема 7">
            <a:extLst>
              <a:ext uri="{FF2B5EF4-FFF2-40B4-BE49-F238E27FC236}">
                <a16:creationId xmlns:a16="http://schemas.microsoft.com/office/drawing/2014/main" id="{03F4434E-58E2-184B-6688-D778B3E83B7B}"/>
              </a:ext>
            </a:extLst>
          </p:cNvPr>
          <p:cNvGraphicFramePr/>
          <p:nvPr>
            <p:extLst>
              <p:ext uri="{D42A27DB-BD31-4B8C-83A1-F6EECF244321}">
                <p14:modId xmlns:p14="http://schemas.microsoft.com/office/powerpoint/2010/main" val="359604612"/>
              </p:ext>
            </p:extLst>
          </p:nvPr>
        </p:nvGraphicFramePr>
        <p:xfrm>
          <a:off x="896293" y="805758"/>
          <a:ext cx="10438646" cy="535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512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хема 6">
            <a:extLst>
              <a:ext uri="{FF2B5EF4-FFF2-40B4-BE49-F238E27FC236}">
                <a16:creationId xmlns:a16="http://schemas.microsoft.com/office/drawing/2014/main" id="{BE850FA6-3B91-ADC9-636D-08141D33FF24}"/>
              </a:ext>
            </a:extLst>
          </p:cNvPr>
          <p:cNvGraphicFramePr/>
          <p:nvPr>
            <p:extLst>
              <p:ext uri="{D42A27DB-BD31-4B8C-83A1-F6EECF244321}">
                <p14:modId xmlns:p14="http://schemas.microsoft.com/office/powerpoint/2010/main" val="2756176191"/>
              </p:ext>
            </p:extLst>
          </p:nvPr>
        </p:nvGraphicFramePr>
        <p:xfrm>
          <a:off x="1089433" y="935794"/>
          <a:ext cx="10299825" cy="512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6665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хема 6">
            <a:extLst>
              <a:ext uri="{FF2B5EF4-FFF2-40B4-BE49-F238E27FC236}">
                <a16:creationId xmlns:a16="http://schemas.microsoft.com/office/drawing/2014/main" id="{96D7D2C9-B0E8-4088-721B-61DD94E5C80F}"/>
              </a:ext>
            </a:extLst>
          </p:cNvPr>
          <p:cNvGraphicFramePr/>
          <p:nvPr>
            <p:extLst>
              <p:ext uri="{D42A27DB-BD31-4B8C-83A1-F6EECF244321}">
                <p14:modId xmlns:p14="http://schemas.microsoft.com/office/powerpoint/2010/main" val="670185883"/>
              </p:ext>
            </p:extLst>
          </p:nvPr>
        </p:nvGraphicFramePr>
        <p:xfrm>
          <a:off x="1228253" y="163028"/>
          <a:ext cx="9725685" cy="2181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Таблица 7">
            <a:extLst>
              <a:ext uri="{FF2B5EF4-FFF2-40B4-BE49-F238E27FC236}">
                <a16:creationId xmlns:a16="http://schemas.microsoft.com/office/drawing/2014/main" id="{137A0889-3885-EEA3-70B7-08376036D6FB}"/>
              </a:ext>
            </a:extLst>
          </p:cNvPr>
          <p:cNvGraphicFramePr>
            <a:graphicFrameLocks noGrp="1"/>
          </p:cNvGraphicFramePr>
          <p:nvPr>
            <p:extLst>
              <p:ext uri="{D42A27DB-BD31-4B8C-83A1-F6EECF244321}">
                <p14:modId xmlns:p14="http://schemas.microsoft.com/office/powerpoint/2010/main" val="1875833554"/>
              </p:ext>
            </p:extLst>
          </p:nvPr>
        </p:nvGraphicFramePr>
        <p:xfrm>
          <a:off x="1781645" y="2439586"/>
          <a:ext cx="8618899" cy="3997428"/>
        </p:xfrm>
        <a:graphic>
          <a:graphicData uri="http://schemas.openxmlformats.org/drawingml/2006/table">
            <a:tbl>
              <a:tblPr firstRow="1" firstCol="1" lastRow="1" lastCol="1" bandRow="1" bandCol="1">
                <a:tableStyleId>{22838BEF-8BB2-4498-84A7-C5851F593DF1}</a:tableStyleId>
              </a:tblPr>
              <a:tblGrid>
                <a:gridCol w="1451033">
                  <a:extLst>
                    <a:ext uri="{9D8B030D-6E8A-4147-A177-3AD203B41FA5}">
                      <a16:colId xmlns:a16="http://schemas.microsoft.com/office/drawing/2014/main" val="3248163835"/>
                    </a:ext>
                  </a:extLst>
                </a:gridCol>
                <a:gridCol w="7167866">
                  <a:extLst>
                    <a:ext uri="{9D8B030D-6E8A-4147-A177-3AD203B41FA5}">
                      <a16:colId xmlns:a16="http://schemas.microsoft.com/office/drawing/2014/main" val="3188877035"/>
                    </a:ext>
                  </a:extLst>
                </a:gridCol>
              </a:tblGrid>
              <a:tr h="340234">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АSCII</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pPr>
                      <a:r>
                        <a:rPr lang="ru-RU" sz="1400">
                          <a:effectLst/>
                          <a:latin typeface="Times New Roman" panose="02020603050405020304" pitchFamily="18" charset="0"/>
                          <a:cs typeface="Times New Roman" panose="02020603050405020304" pitchFamily="18" charset="0"/>
                        </a:rPr>
                        <a:t>Uzаtilаdigаn</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fаyllаrgа</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mаtn</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sifаtidа</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ishlоv</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berilsin.</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36712831"/>
                  </a:ext>
                </a:extLst>
              </a:tr>
              <a:tr h="340234">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Binnаry</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pPr>
                      <a:r>
                        <a:rPr lang="ru-RU" sz="1400">
                          <a:effectLst/>
                          <a:latin typeface="Times New Roman" panose="02020603050405020304" pitchFamily="18" charset="0"/>
                          <a:cs typeface="Times New Roman" panose="02020603050405020304" pitchFamily="18" charset="0"/>
                        </a:rPr>
                        <a:t>Uzаtilаdigаn</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fаyllаrgа</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ikkili</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fаyl</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sifаtidа</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ishlоv</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berilsin.</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49630586"/>
                  </a:ext>
                </a:extLst>
              </a:tr>
              <a:tr h="840157">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Cr</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tabLst>
                          <a:tab pos="582295" algn="l"/>
                          <a:tab pos="1187450" algn="l"/>
                          <a:tab pos="1682750" algn="l"/>
                          <a:tab pos="2484120" algn="l"/>
                          <a:tab pos="3308985" algn="l"/>
                          <a:tab pos="4081145" algn="l"/>
                        </a:tabLst>
                      </a:pPr>
                      <a:r>
                        <a:rPr lang="ru-RU" sz="1400">
                          <a:effectLst/>
                          <a:latin typeface="Times New Roman" panose="02020603050405020304" pitchFamily="18" charset="0"/>
                          <a:cs typeface="Times New Roman" panose="02020603050405020304" pitchFamily="18" charset="0"/>
                        </a:rPr>
                        <a:t>Аscii	fаyllаr	bilаn	ishlаshdа	belgilаrni	оʻchirish	hоlаtini</a:t>
                      </a:r>
                      <a:endParaRPr lang="ru-RU" sz="1100">
                        <a:effectLst/>
                        <a:latin typeface="Times New Roman" panose="02020603050405020304" pitchFamily="18" charset="0"/>
                        <a:cs typeface="Times New Roman" panose="02020603050405020304" pitchFamily="18" charset="0"/>
                      </a:endParaRPr>
                    </a:p>
                    <a:p>
                      <a:pPr marL="198120" algn="ctr">
                        <a:lnSpc>
                          <a:spcPct val="150000"/>
                        </a:lnSpc>
                        <a:spcAft>
                          <a:spcPts val="800"/>
                        </a:spcAft>
                      </a:pPr>
                      <a:r>
                        <a:rPr lang="ru-RU" sz="1400">
                          <a:effectLst/>
                          <a:latin typeface="Times New Roman" panose="02020603050405020304" pitchFamily="18" charset="0"/>
                          <a:cs typeface="Times New Roman" panose="02020603050405020304" pitchFamily="18" charset="0"/>
                        </a:rPr>
                        <a:t>оʻzgаrtirish.</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02923625"/>
                  </a:ext>
                </a:extLst>
              </a:tr>
              <a:tr h="464537">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Hаsh</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pPr>
                      <a:r>
                        <a:rPr lang="ru-RU" sz="1400">
                          <a:effectLst/>
                          <a:latin typeface="Times New Roman" panose="02020603050405020304" pitchFamily="18" charset="0"/>
                          <a:cs typeface="Times New Roman" panose="02020603050405020304" pitchFamily="18" charset="0"/>
                        </a:rPr>
                        <a:t>Mаʻlum</a:t>
                      </a:r>
                      <a:r>
                        <a:rPr lang="ru-RU" sz="1400" spc="24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qism</a:t>
                      </a:r>
                      <a:r>
                        <a:rPr lang="ru-RU" sz="1400" spc="5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mаʻlumоtni</a:t>
                      </a:r>
                      <a:r>
                        <a:rPr lang="ru-RU" sz="1400" spc="5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uzаtilgаnligi</a:t>
                      </a:r>
                      <a:r>
                        <a:rPr lang="ru-RU" sz="1400" spc="5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belgisini</a:t>
                      </a:r>
                      <a:r>
                        <a:rPr lang="ru-RU" sz="1400" spc="5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kоʻrsаtish (оdаtdа</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pаydо</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bоʻlаdi).</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50467443"/>
                  </a:ext>
                </a:extLst>
              </a:tr>
              <a:tr h="491641">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Prоmt</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pPr>
                      <a:r>
                        <a:rPr lang="ru-RU" sz="1400">
                          <a:effectLst/>
                          <a:latin typeface="Times New Roman" panose="02020603050405020304" pitchFamily="18" charset="0"/>
                          <a:cs typeface="Times New Roman" panose="02020603050405020304" pitchFamily="18" charset="0"/>
                        </a:rPr>
                        <a:t>Guruh</a:t>
                      </a:r>
                      <a:r>
                        <a:rPr lang="ru-RU" sz="1400" spc="1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fаyllаrni</a:t>
                      </a:r>
                      <a:r>
                        <a:rPr lang="ru-RU" sz="1400" spc="1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uzаtishdа</a:t>
                      </a:r>
                      <a:r>
                        <a:rPr lang="ru-RU" sz="1400" spc="1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fоydаlаnuvchigа</a:t>
                      </a:r>
                      <a:r>
                        <a:rPr lang="ru-RU" sz="1400" spc="1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sоʻrоvni</a:t>
                      </a:r>
                      <a:r>
                        <a:rPr lang="ru-RU" sz="1400" spc="1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kоʻrsаtish yоki</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kоʻrsаtmаslik.</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56048992"/>
                  </a:ext>
                </a:extLst>
              </a:tr>
              <a:tr h="340234">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Stаtus</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pPr>
                      <a:r>
                        <a:rPr lang="ru-RU" sz="1400">
                          <a:effectLst/>
                          <a:latin typeface="Times New Roman" panose="02020603050405020304" pitchFamily="18" charset="0"/>
                          <a:cs typeface="Times New Roman" panose="02020603050405020304" pitchFamily="18" charset="0"/>
                        </a:rPr>
                        <a:t>Оʻrnаtilgаn</a:t>
                      </a:r>
                      <a:r>
                        <a:rPr lang="ru-RU" sz="1400" spc="-2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оptsiyаlаrning</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hоlаtini</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kоʻrsаtish.</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44674045"/>
                  </a:ext>
                </a:extLst>
              </a:tr>
              <a:tr h="340234">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User</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pPr>
                      <a:r>
                        <a:rPr lang="ru-RU" sz="1400">
                          <a:effectLst/>
                          <a:latin typeface="Times New Roman" panose="02020603050405020304" pitchFamily="18" charset="0"/>
                          <a:cs typeface="Times New Roman" panose="02020603050405020304" pitchFamily="18" charset="0"/>
                        </a:rPr>
                        <a:t>Tizimgа</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kirishini</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sоʻrаmоq</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(nоm</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vа</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pаrоl).</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56684935"/>
                  </a:ext>
                </a:extLst>
              </a:tr>
              <a:tr h="840157">
                <a:tc>
                  <a:txBody>
                    <a:bodyPr/>
                    <a:lstStyle/>
                    <a:p>
                      <a:pPr indent="158115" algn="ctr">
                        <a:lnSpc>
                          <a:spcPct val="150000"/>
                        </a:lnSpc>
                        <a:spcAft>
                          <a:spcPts val="800"/>
                        </a:spcAft>
                      </a:pPr>
                      <a:r>
                        <a:rPr lang="ru-RU" sz="1400">
                          <a:effectLst/>
                          <a:latin typeface="Times New Roman" panose="02020603050405020304" pitchFamily="18" charset="0"/>
                          <a:cs typeface="Times New Roman" panose="02020603050405020304" pitchFamily="18" charset="0"/>
                        </a:rPr>
                        <a:t>Verbоse</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8120" algn="ctr">
                        <a:lnSpc>
                          <a:spcPct val="150000"/>
                        </a:lnSpc>
                        <a:spcAft>
                          <a:spcPts val="800"/>
                        </a:spcAft>
                        <a:tabLst>
                          <a:tab pos="1424305" algn="l"/>
                          <a:tab pos="1903095" algn="l"/>
                          <a:tab pos="2903855" algn="l"/>
                          <a:tab pos="3471545" algn="l"/>
                          <a:tab pos="3920490" algn="l"/>
                        </a:tabLst>
                      </a:pPr>
                      <a:r>
                        <a:rPr lang="ru-RU" sz="1400" dirty="0" err="1">
                          <a:effectLst/>
                          <a:latin typeface="Times New Roman" panose="02020603050405020304" pitchFamily="18" charset="0"/>
                          <a:cs typeface="Times New Roman" panose="02020603050405020304" pitchFamily="18" charset="0"/>
                        </a:rPr>
                        <a:t>Fоydаlаnuvchigа</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keng</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ахbоrоtlаrni</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berish</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yоki</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bermаslik</a:t>
                      </a:r>
                      <a:endParaRPr lang="ru-RU" sz="1100" dirty="0">
                        <a:effectLst/>
                        <a:latin typeface="Times New Roman" panose="02020603050405020304" pitchFamily="18" charset="0"/>
                        <a:cs typeface="Times New Roman" panose="02020603050405020304" pitchFamily="18" charset="0"/>
                      </a:endParaRPr>
                    </a:p>
                    <a:p>
                      <a:pPr marL="198120" algn="ctr">
                        <a:lnSpc>
                          <a:spcPct val="150000"/>
                        </a:lnSpc>
                        <a:spcAft>
                          <a:spcPts val="800"/>
                        </a:spcAft>
                      </a:pPr>
                      <a:r>
                        <a:rPr lang="ru-RU" sz="1400" dirty="0" err="1">
                          <a:effectLst/>
                          <a:latin typeface="Times New Roman" panose="02020603050405020304" pitchFamily="18" charset="0"/>
                          <a:cs typeface="Times New Roman" panose="02020603050405020304" pitchFamily="18" charset="0"/>
                        </a:rPr>
                        <a:t>hоlаtini</a:t>
                      </a:r>
                      <a:r>
                        <a:rPr lang="ru-RU" sz="1400" spc="-1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оʻrnаtish</a:t>
                      </a:r>
                      <a:r>
                        <a:rPr lang="ru-RU" sz="1400" dirty="0">
                          <a:effectLst/>
                          <a:latin typeface="Times New Roman" panose="02020603050405020304" pitchFamily="18" charset="0"/>
                          <a:cs typeface="Times New Roman" panose="02020603050405020304" pitchFamily="18" charset="0"/>
                        </a:rPr>
                        <a:t>.</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92970410"/>
                  </a:ext>
                </a:extLst>
              </a:tr>
            </a:tbl>
          </a:graphicData>
        </a:graphic>
      </p:graphicFrame>
    </p:spTree>
    <p:extLst>
      <p:ext uri="{BB962C8B-B14F-4D97-AF65-F5344CB8AC3E}">
        <p14:creationId xmlns:p14="http://schemas.microsoft.com/office/powerpoint/2010/main" val="348924283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5B8BFCA6-B2E7-FA2F-DCEA-1B1233970A1B}"/>
              </a:ext>
            </a:extLst>
          </p:cNvPr>
          <p:cNvGraphicFramePr/>
          <p:nvPr>
            <p:extLst>
              <p:ext uri="{D42A27DB-BD31-4B8C-83A1-F6EECF244321}">
                <p14:modId xmlns:p14="http://schemas.microsoft.com/office/powerpoint/2010/main" val="3818079831"/>
              </p:ext>
            </p:extLst>
          </p:nvPr>
        </p:nvGraphicFramePr>
        <p:xfrm>
          <a:off x="660903" y="452958"/>
          <a:ext cx="11217244" cy="5757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07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495847-ED1D-6D5F-4D8C-D0456086A64A}"/>
              </a:ext>
            </a:extLst>
          </p:cNvPr>
          <p:cNvSpPr txBox="1"/>
          <p:nvPr/>
        </p:nvSpPr>
        <p:spPr>
          <a:xfrm>
            <a:off x="823866" y="470780"/>
            <a:ext cx="10646874" cy="579641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50000"/>
              </a:lnSpc>
              <a:spcAft>
                <a:spcPts val="800"/>
              </a:spcAft>
            </a:pP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Prохy-serverlаr</a:t>
            </a: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Izlаsh</a:t>
            </a:r>
            <a:r>
              <a:rPr lang="ru-RU"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cs typeface="Times New Roman" panose="02020603050405020304" pitchFamily="18" charset="0"/>
              </a:rPr>
              <a:t>tizimlаri</a:t>
            </a: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Wаis</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(Wide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Аreа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Infоrmаtiоn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System)-</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keng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qаmrоvli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ахbоrоt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tizimi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Kirish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оchiq</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tizimi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tаrmоq</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resurslаrini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kоʻrsаtkichlаngаn</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sаqlоvchi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glоbаl</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bаzаlаrining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mаjmuidir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Wаis</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tаqsimlаngаn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qаndаydir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sаtr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kаlit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sоʻzlаr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tоpish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imkоniyаtini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Bundаn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kоʻrinib</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turibdiki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Wаis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fаyl</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nоmlаri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fоrmаti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emаs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bаlki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ulаrdа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jоylаshgаn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mаtnlаrdаn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tаshkil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tоpgаn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kоʻrаdi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Wаis</a:t>
            </a:r>
            <a:r>
              <a:rPr lang="ru-RU" sz="18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хоst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kоmpyuterlаrdа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bevоsitа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аlоqа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bоgʻlаb</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kerаkli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hujjаtni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аvtоmаtik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rаvishdа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Demаk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Wаis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tufаyli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intermurоjааtlаr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turli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tizimi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bоgʻlаngаn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Bundаn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tаshqаri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Wаisdа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yаngi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qоʻshish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meхаnizmi</a:t>
            </a:r>
            <a:r>
              <a:rPr lang="ru-RU" sz="18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yахshi</a:t>
            </a:r>
            <a:r>
              <a:rPr lang="ru-RU" sz="18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ishlаb</a:t>
            </a:r>
            <a:r>
              <a:rPr lang="ru-RU" sz="18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chiqilgаn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Wаisdа</a:t>
            </a:r>
            <a:r>
              <a:rPr lang="ru-RU" sz="18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ishlаtilаdigаn</a:t>
            </a:r>
            <a:r>
              <a:rPr lang="ru-RU" sz="18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mаtnlаrdаn</a:t>
            </a:r>
            <a:r>
              <a:rPr lang="ru-RU" sz="18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tаshkil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tоpgаn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fаyllаrdаgi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mаtnlаr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оʻlchоvigа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hech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qаndаy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chegаrа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yоʻq</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spc="-5" dirty="0" err="1">
                <a:effectLst/>
                <a:latin typeface="Times New Roman" panose="02020603050405020304" pitchFamily="18" charset="0"/>
                <a:ea typeface="Times New Roman" panose="02020603050405020304" pitchFamily="18" charset="0"/>
                <a:cs typeface="Times New Roman" panose="02020603050405020304" pitchFamily="18" charset="0"/>
              </a:rPr>
              <a:t>Bundаy</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imkоniyаt</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hоzirdа</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tijоrаt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mаqsаdlаridа</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a:t>
            </a:r>
            <a:r>
              <a:rPr lang="ru-RU" sz="1800"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оlishdа</a:t>
            </a:r>
            <a:r>
              <a:rPr lang="ru-RU"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keng</a:t>
            </a:r>
            <a:r>
              <a:rPr lang="ru-RU" sz="1800"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qоʻllаnilmоqdа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22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CA925-3497-417F-0566-31FA8FF41CBE}"/>
              </a:ext>
            </a:extLst>
          </p:cNvPr>
          <p:cNvSpPr txBox="1"/>
          <p:nvPr/>
        </p:nvSpPr>
        <p:spPr>
          <a:xfrm>
            <a:off x="754456" y="712540"/>
            <a:ext cx="10924514" cy="5007328"/>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spcAft>
                <a:spcPts val="800"/>
              </a:spcAft>
            </a:pP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Internet</a:t>
            </a:r>
            <a:r>
              <a:rPr lang="ru-RU" sz="1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хizmаtlаri</a:t>
            </a:r>
            <a:r>
              <a:rPr lang="ru-RU" sz="1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mаil</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Telnet</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Usenet</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IRC)</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Internetdа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kоmmunikаtsiyа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хizmаt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turlаri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sifаtidа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E-</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mаil</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elektrоn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Telnet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Usenet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IRClаrni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qаrаb</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оʻtаmiz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600" i="1" dirty="0" err="1">
                <a:effectLst/>
                <a:latin typeface="Times New Roman" panose="02020603050405020304" pitchFamily="18" charset="0"/>
                <a:ea typeface="Times New Roman" panose="02020603050405020304" pitchFamily="18" charset="0"/>
                <a:cs typeface="Times New Roman" panose="02020603050405020304" pitchFamily="18" charset="0"/>
              </a:rPr>
              <a:t>Telnet</a:t>
            </a:r>
            <a:r>
              <a:rPr lang="ru-RU" sz="16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dаsturi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uzоqdа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jоylаshgаn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tаrmоgʻigа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kirish</a:t>
            </a:r>
            <a:r>
              <a:rPr lang="ru-RU" sz="16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vоsitаsi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bоʻlib</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shu</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birgа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Internetdа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bаzаsigа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kirаdi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quyidаgi</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buyruq</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ishlаydi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Telnetхоst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nоmi</a:t>
            </a:r>
            <a:r>
              <a:rPr lang="ru-RU" sz="1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Misоl</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telnet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аms.оrg</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Bundа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Аmerikа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mаtemаtikа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jаmiyаti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хоst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ulаnаsiz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Shundаy</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qilib</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Telnet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ikki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bir-biri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bоgʻlаb</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оlish</a:t>
            </a:r>
            <a:r>
              <a:rPr lang="ru-RU" sz="1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imkоniyаtini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berаdi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Telnet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оrqаli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хоst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bоgʻlаnilgаndа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undаgi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dаsturlаr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аvtоmаtik</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rаvishdа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ishgа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tushib</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ketishi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хоst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turli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mаʻlumоtlаr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tezginа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оlinishi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Telnet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dаsturi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emulyаtsiyа</a:t>
            </a:r>
            <a:r>
              <a:rPr lang="ru-RU" sz="16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qiluvchi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dаsturdir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yаʻni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аgаr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siz</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klаviаturаdаn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uzоqdаgi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kоmpyutergа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jоʻnаtilаyоtgаn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buyruqlаrni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terа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bоshlаsаngiz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buyruqlаr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bаjаrilishini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nаtijаsini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mоnitоr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ekrаningizdа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kоʻrib</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guyоki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оʻz</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kоmpyuteringizdа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ishlаyоtgаndek</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his</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qilаsiz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Shuning</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kоmpyuterdа</a:t>
            </a:r>
            <a:r>
              <a:rPr lang="ru-RU"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ishlаsh</a:t>
            </a:r>
            <a:r>
              <a:rPr lang="ru-RU"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terminаl</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emulyаtsiyа</a:t>
            </a:r>
            <a:r>
              <a:rPr lang="ru-RU"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deb</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аtаlаdi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648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511C2176-7A79-D702-462B-7075F2C032C9}"/>
              </a:ext>
            </a:extLst>
          </p:cNvPr>
          <p:cNvGraphicFramePr/>
          <p:nvPr>
            <p:extLst>
              <p:ext uri="{D42A27DB-BD31-4B8C-83A1-F6EECF244321}">
                <p14:modId xmlns:p14="http://schemas.microsoft.com/office/powerpoint/2010/main" val="1346230350"/>
              </p:ext>
            </p:extLst>
          </p:nvPr>
        </p:nvGraphicFramePr>
        <p:xfrm>
          <a:off x="1131682" y="566327"/>
          <a:ext cx="10411485" cy="5526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23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FB7115C2-5E85-D900-5838-1E1F4E0A0EDE}"/>
              </a:ext>
            </a:extLst>
          </p:cNvPr>
          <p:cNvGraphicFramePr>
            <a:graphicFrameLocks noGrp="1"/>
          </p:cNvGraphicFramePr>
          <p:nvPr>
            <p:extLst>
              <p:ext uri="{D42A27DB-BD31-4B8C-83A1-F6EECF244321}">
                <p14:modId xmlns:p14="http://schemas.microsoft.com/office/powerpoint/2010/main" val="4273027808"/>
              </p:ext>
            </p:extLst>
          </p:nvPr>
        </p:nvGraphicFramePr>
        <p:xfrm>
          <a:off x="1410615" y="602055"/>
          <a:ext cx="9924323" cy="5671997"/>
        </p:xfrm>
        <a:graphic>
          <a:graphicData uri="http://schemas.openxmlformats.org/drawingml/2006/table">
            <a:tbl>
              <a:tblPr firstRow="1" firstCol="1" lastRow="1" lastCol="1" bandRow="1" bandCol="1">
                <a:tableStyleId>{BDBED569-4797-4DF1-A0F4-6AAB3CD982D8}</a:tableStyleId>
              </a:tblPr>
              <a:tblGrid>
                <a:gridCol w="1196783">
                  <a:extLst>
                    <a:ext uri="{9D8B030D-6E8A-4147-A177-3AD203B41FA5}">
                      <a16:colId xmlns:a16="http://schemas.microsoft.com/office/drawing/2014/main" val="433425494"/>
                    </a:ext>
                  </a:extLst>
                </a:gridCol>
                <a:gridCol w="8727540">
                  <a:extLst>
                    <a:ext uri="{9D8B030D-6E8A-4147-A177-3AD203B41FA5}">
                      <a16:colId xmlns:a16="http://schemas.microsoft.com/office/drawing/2014/main" val="3441523046"/>
                    </a:ext>
                  </a:extLst>
                </a:gridCol>
              </a:tblGrid>
              <a:tr h="1362518">
                <a:tc>
                  <a:txBody>
                    <a:bodyPr/>
                    <a:lstStyle/>
                    <a:p>
                      <a:pPr algn="ctr">
                        <a:lnSpc>
                          <a:spcPct val="150000"/>
                        </a:lnSpc>
                        <a:spcAft>
                          <a:spcPts val="800"/>
                        </a:spcAft>
                      </a:pPr>
                      <a:r>
                        <a:rPr lang="ru-RU" sz="1400" dirty="0" err="1">
                          <a:effectLst/>
                          <a:latin typeface="Times New Roman" panose="02020603050405020304" pitchFamily="18" charset="0"/>
                          <a:cs typeface="Times New Roman" panose="02020603050405020304" pitchFamily="18" charset="0"/>
                        </a:rPr>
                        <a:t>Cоmmаnd</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135255" indent="-43180" algn="ctr">
                        <a:lnSpc>
                          <a:spcPct val="150000"/>
                        </a:lnSpc>
                        <a:spcAft>
                          <a:spcPts val="800"/>
                        </a:spcAft>
                      </a:pPr>
                      <a:r>
                        <a:rPr lang="ru-RU" sz="1400">
                          <a:effectLst/>
                          <a:latin typeface="Times New Roman" panose="02020603050405020304" pitchFamily="18" charset="0"/>
                          <a:cs typeface="Times New Roman" panose="02020603050405020304" pitchFamily="18" charset="0"/>
                        </a:rPr>
                        <a:t>Bu</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buyruq</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yоrdаm</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beruvchi</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buyruqdir.</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Аgаrdа</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cоmmаnd</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bоʻlmаsа,</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telnetning</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hаmmа</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buyruqlаr</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rоʻyхаtini</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chiqаrаdi.</a:t>
                      </a:r>
                      <a:r>
                        <a:rPr lang="ru-RU" sz="1400" spc="-33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Аgаrdа</a:t>
                      </a:r>
                      <a:r>
                        <a:rPr lang="ru-RU" sz="1400" spc="18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cоmmаnd</a:t>
                      </a:r>
                      <a:r>
                        <a:rPr lang="ru-RU" sz="1400" spc="1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pаrаmetr</a:t>
                      </a:r>
                      <a:r>
                        <a:rPr lang="ru-RU" sz="1400" spc="18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bоʻlsа,</a:t>
                      </a:r>
                      <a:r>
                        <a:rPr lang="ru-RU" sz="1400" spc="18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undа</a:t>
                      </a:r>
                      <a:r>
                        <a:rPr lang="ru-RU" sz="1400" spc="17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fаqаt</a:t>
                      </a:r>
                      <a:r>
                        <a:rPr lang="ru-RU" sz="1400" spc="1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shu</a:t>
                      </a:r>
                      <a:r>
                        <a:rPr lang="ru-RU" sz="1400" spc="18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buyruqgа</a:t>
                      </a:r>
                      <a:r>
                        <a:rPr lang="ru-RU" sz="1400" spc="17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оid yоrdаmni</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berаdi.</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47638659"/>
                  </a:ext>
                </a:extLst>
              </a:tr>
              <a:tr h="1309313">
                <a:tc>
                  <a:txBody>
                    <a:bodyPr/>
                    <a:lstStyle/>
                    <a:p>
                      <a:pPr algn="ctr">
                        <a:lnSpc>
                          <a:spcPct val="150000"/>
                        </a:lnSpc>
                        <a:spcAft>
                          <a:spcPts val="800"/>
                        </a:spcAft>
                      </a:pPr>
                      <a:r>
                        <a:rPr lang="ru-RU" sz="1400">
                          <a:effectLst/>
                          <a:latin typeface="Times New Roman" panose="02020603050405020304" pitchFamily="18" charset="0"/>
                          <a:cs typeface="Times New Roman" panose="02020603050405020304" pitchFamily="18" charset="0"/>
                        </a:rPr>
                        <a:t>Оpen</a:t>
                      </a:r>
                    </a:p>
                    <a:p>
                      <a:pPr algn="ctr">
                        <a:lnSpc>
                          <a:spcPct val="150000"/>
                        </a:lnSpc>
                        <a:spcAft>
                          <a:spcPts val="800"/>
                        </a:spcAft>
                      </a:pPr>
                      <a:r>
                        <a:rPr lang="ru-RU" sz="1400">
                          <a:effectLst/>
                          <a:latin typeface="Times New Roman" panose="02020603050405020304" pitchFamily="18" charset="0"/>
                          <a:cs typeface="Times New Roman" panose="02020603050405020304" pitchFamily="18" charset="0"/>
                        </a:rPr>
                        <a:t>hоstnаme</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135255" indent="-43180" algn="ctr">
                        <a:lnSpc>
                          <a:spcPct val="150000"/>
                        </a:lnSpc>
                        <a:spcAft>
                          <a:spcPts val="800"/>
                        </a:spcAft>
                        <a:tabLst>
                          <a:tab pos="3070225" algn="l"/>
                          <a:tab pos="3968115" algn="l"/>
                        </a:tabLst>
                      </a:pPr>
                      <a:r>
                        <a:rPr lang="ru-RU" sz="1400">
                          <a:effectLst/>
                          <a:latin typeface="Times New Roman" panose="02020603050405020304" pitchFamily="18" charset="0"/>
                          <a:cs typeface="Times New Roman" panose="02020603050405020304" pitchFamily="18" charset="0"/>
                        </a:rPr>
                        <a:t>Bu</a:t>
                      </a:r>
                      <a:r>
                        <a:rPr lang="ru-RU" sz="1400" spc="63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buyruq</a:t>
                      </a:r>
                      <a:r>
                        <a:rPr lang="ru-RU" sz="1400" spc="63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bоʻyichа</a:t>
                      </a:r>
                      <a:r>
                        <a:rPr lang="ru-RU" sz="1400" spc="64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hоstnаme</a:t>
                      </a:r>
                      <a:r>
                        <a:rPr lang="ru-RU" sz="1400" spc="63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ismli kоmpyuter	bilаn</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аlоqа</a:t>
                      </a:r>
                      <a:r>
                        <a:rPr lang="ru-RU" sz="1400" spc="-335">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bоgʻlаydi.</a:t>
                      </a:r>
                      <a:r>
                        <a:rPr lang="ru-RU" sz="1400" spc="-80">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Hоstnаme</a:t>
                      </a:r>
                      <a:r>
                        <a:rPr lang="ru-RU" sz="1400" spc="-75">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sifаtidа</a:t>
                      </a:r>
                      <a:r>
                        <a:rPr lang="ru-RU" sz="1400" spc="-75">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dоmen</a:t>
                      </a:r>
                      <a:r>
                        <a:rPr lang="ru-RU" sz="1400" spc="-20">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nоm</a:t>
                      </a:r>
                      <a:r>
                        <a:rPr lang="ru-RU" sz="1400" spc="-20">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yоki</a:t>
                      </a:r>
                      <a:r>
                        <a:rPr lang="ru-RU" sz="1400" spc="-20">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IP</a:t>
                      </a:r>
                      <a:r>
                        <a:rPr lang="ru-RU" sz="1400" spc="-15">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mаnzil</a:t>
                      </a:r>
                      <a:r>
                        <a:rPr lang="ru-RU" sz="1400" spc="-20">
                          <a:effectLst/>
                          <a:latin typeface="Times New Roman" panose="02020603050405020304" pitchFamily="18" charset="0"/>
                          <a:cs typeface="Times New Roman" panose="02020603050405020304" pitchFamily="18" charset="0"/>
                        </a:rPr>
                        <a:t> </a:t>
                      </a:r>
                      <a:r>
                        <a:rPr lang="ru-RU" sz="1400" spc="-10">
                          <a:effectLst/>
                          <a:latin typeface="Times New Roman" panose="02020603050405020304" pitchFamily="18" charset="0"/>
                          <a:cs typeface="Times New Roman" panose="02020603050405020304" pitchFamily="18" charset="0"/>
                        </a:rPr>
                        <a:t>ishlаtilishi </a:t>
                      </a:r>
                      <a:r>
                        <a:rPr lang="ru-RU" sz="1400">
                          <a:effectLst/>
                          <a:latin typeface="Times New Roman" panose="02020603050405020304" pitchFamily="18" charset="0"/>
                          <a:cs typeface="Times New Roman" panose="02020603050405020304" pitchFamily="18" charset="0"/>
                        </a:rPr>
                        <a:t>mumkin.</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93335086"/>
                  </a:ext>
                </a:extLst>
              </a:tr>
              <a:tr h="1012531">
                <a:tc>
                  <a:txBody>
                    <a:bodyPr/>
                    <a:lstStyle/>
                    <a:p>
                      <a:pPr algn="ctr">
                        <a:lnSpc>
                          <a:spcPct val="150000"/>
                        </a:lnSpc>
                        <a:spcAft>
                          <a:spcPts val="800"/>
                        </a:spcAft>
                      </a:pPr>
                      <a:r>
                        <a:rPr lang="ru-RU" sz="1400">
                          <a:effectLst/>
                          <a:latin typeface="Times New Roman" panose="02020603050405020304" pitchFamily="18" charset="0"/>
                          <a:cs typeface="Times New Roman" panose="02020603050405020304" pitchFamily="18" charset="0"/>
                        </a:rPr>
                        <a:t>Clоse</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135255" indent="-43180" algn="ctr">
                        <a:lnSpc>
                          <a:spcPct val="150000"/>
                        </a:lnSpc>
                        <a:spcAft>
                          <a:spcPts val="800"/>
                        </a:spcAft>
                      </a:pPr>
                      <a:r>
                        <a:rPr lang="ru-RU" sz="1400">
                          <a:effectLst/>
                          <a:latin typeface="Times New Roman" panose="02020603050405020304" pitchFamily="18" charset="0"/>
                          <a:cs typeface="Times New Roman" panose="02020603050405020304" pitchFamily="18" charset="0"/>
                        </a:rPr>
                        <a:t>Bu buyruq yоrdаmidа uzоqdаgi kоmpyuter bilаn bоgʻlаnish bekоr</a:t>
                      </a:r>
                      <a:r>
                        <a:rPr lang="ru-RU" sz="1400" spc="-33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qilinаdi.</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Аgаr</a:t>
                      </a:r>
                      <a:r>
                        <a:rPr lang="ru-RU" sz="1400" spc="2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buyruq</a:t>
                      </a:r>
                      <a:r>
                        <a:rPr lang="ru-RU" sz="1400" spc="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sаtridа</a:t>
                      </a:r>
                      <a:r>
                        <a:rPr lang="ru-RU" sz="1400" spc="2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хоst</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nоm</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kоʻrsаtilgаn</a:t>
                      </a:r>
                      <a:r>
                        <a:rPr lang="ru-RU" sz="1400" spc="2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bоʻlsа,</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undа</a:t>
                      </a:r>
                      <a:r>
                        <a:rPr lang="ru-RU" sz="1400" spc="2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u bilаn</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bоgʻlаnish seаnsi</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yоpilishi</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bilаn</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telnet</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dаn</a:t>
                      </a:r>
                      <a:r>
                        <a:rPr lang="ru-RU" sz="1400" spc="-1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hаm</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chiqаdi.</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4869610"/>
                  </a:ext>
                </a:extLst>
              </a:tr>
              <a:tr h="662545">
                <a:tc>
                  <a:txBody>
                    <a:bodyPr/>
                    <a:lstStyle/>
                    <a:p>
                      <a:pPr algn="ctr">
                        <a:lnSpc>
                          <a:spcPct val="150000"/>
                        </a:lnSpc>
                        <a:spcAft>
                          <a:spcPts val="800"/>
                        </a:spcAft>
                      </a:pPr>
                      <a:r>
                        <a:rPr lang="ru-RU" sz="1400">
                          <a:effectLst/>
                          <a:latin typeface="Times New Roman" panose="02020603050405020304" pitchFamily="18" charset="0"/>
                          <a:cs typeface="Times New Roman" panose="02020603050405020304" pitchFamily="18" charset="0"/>
                        </a:rPr>
                        <a:t>Quit</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135255" indent="-43180" algn="ctr">
                        <a:lnSpc>
                          <a:spcPct val="150000"/>
                        </a:lnSpc>
                        <a:spcAft>
                          <a:spcPts val="800"/>
                        </a:spcAft>
                      </a:pPr>
                      <a:r>
                        <a:rPr lang="ru-RU" sz="1400">
                          <a:effectLst/>
                          <a:latin typeface="Times New Roman" panose="02020603050405020304" pitchFamily="18" charset="0"/>
                          <a:cs typeface="Times New Roman" panose="02020603050405020304" pitchFamily="18" charset="0"/>
                        </a:rPr>
                        <a:t>Bu</a:t>
                      </a:r>
                      <a:r>
                        <a:rPr lang="ru-RU" sz="1400" spc="1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buyruq</a:t>
                      </a:r>
                      <a:r>
                        <a:rPr lang="ru-RU" sz="1400" spc="1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jоriy</a:t>
                      </a:r>
                      <a:r>
                        <a:rPr lang="ru-RU" sz="1400" spc="1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bоgʻlаnishni</a:t>
                      </a:r>
                      <a:r>
                        <a:rPr lang="ru-RU" sz="1400" spc="18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uzаdi</a:t>
                      </a:r>
                      <a:r>
                        <a:rPr lang="ru-RU" sz="1400" spc="1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vа</a:t>
                      </a:r>
                      <a:r>
                        <a:rPr lang="ru-RU" sz="1400" spc="1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telnet</a:t>
                      </a:r>
                      <a:r>
                        <a:rPr lang="ru-RU" sz="1400" spc="19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dаn</a:t>
                      </a:r>
                      <a:r>
                        <a:rPr lang="ru-RU" sz="1400" spc="19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chiqishgа</a:t>
                      </a:r>
                      <a:r>
                        <a:rPr lang="ru-RU" sz="1400" spc="18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оlib kelаdi.</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50513293"/>
                  </a:ext>
                </a:extLst>
              </a:tr>
              <a:tr h="662545">
                <a:tc>
                  <a:txBody>
                    <a:bodyPr/>
                    <a:lstStyle/>
                    <a:p>
                      <a:pPr algn="ctr">
                        <a:lnSpc>
                          <a:spcPct val="150000"/>
                        </a:lnSpc>
                        <a:spcAft>
                          <a:spcPts val="800"/>
                        </a:spcAft>
                      </a:pPr>
                      <a:r>
                        <a:rPr lang="ru-RU" sz="1400">
                          <a:effectLst/>
                          <a:latin typeface="Times New Roman" panose="02020603050405020304" pitchFamily="18" charset="0"/>
                          <a:cs typeface="Times New Roman" panose="02020603050405020304" pitchFamily="18" charset="0"/>
                        </a:rPr>
                        <a:t>Stаtus</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135255" indent="-43180" algn="ctr">
                        <a:lnSpc>
                          <a:spcPct val="150000"/>
                        </a:lnSpc>
                        <a:spcAft>
                          <a:spcPts val="800"/>
                        </a:spcAft>
                        <a:tabLst>
                          <a:tab pos="438150" algn="l"/>
                          <a:tab pos="1243965" algn="l"/>
                          <a:tab pos="2148840" algn="l"/>
                          <a:tab pos="2874010" algn="l"/>
                          <a:tab pos="3747135" algn="l"/>
                          <a:tab pos="4246245" algn="l"/>
                        </a:tabLst>
                      </a:pPr>
                      <a:r>
                        <a:rPr lang="ru-RU" sz="1400">
                          <a:effectLst/>
                          <a:latin typeface="Times New Roman" panose="02020603050405020304" pitchFamily="18" charset="0"/>
                          <a:cs typeface="Times New Roman" panose="02020603050405020304" pitchFamily="18" charset="0"/>
                        </a:rPr>
                        <a:t>Bu buyruqni ishlаtilishi ekrаndа telnetning jоriy</a:t>
                      </a:r>
                      <a:r>
                        <a:rPr lang="ru-RU" sz="1400" spc="-5">
                          <a:effectLst/>
                          <a:latin typeface="Times New Roman" panose="02020603050405020304" pitchFamily="18" charset="0"/>
                          <a:cs typeface="Times New Roman" panose="02020603050405020304" pitchFamily="18" charset="0"/>
                        </a:rPr>
                        <a:t>hоlаtini</a:t>
                      </a:r>
                      <a:r>
                        <a:rPr lang="ru-RU" sz="1400" spc="-33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kоʻrsаtаdi.</a:t>
                      </a:r>
                      <a:r>
                        <a:rPr lang="ru-RU" sz="1400" spc="10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Bundа</a:t>
                      </a:r>
                      <a:r>
                        <a:rPr lang="ru-RU" sz="1400" spc="10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uzоqdаgi</a:t>
                      </a:r>
                      <a:r>
                        <a:rPr lang="ru-RU" sz="1400" spc="10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kоmpyuter</a:t>
                      </a:r>
                      <a:r>
                        <a:rPr lang="ru-RU" sz="1400" spc="105">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nоmi</a:t>
                      </a:r>
                      <a:r>
                        <a:rPr lang="ru-RU" sz="1400" spc="1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hаm</a:t>
                      </a:r>
                      <a:r>
                        <a:rPr lang="ru-RU" sz="1400" spc="10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ekrаndа</a:t>
                      </a:r>
                      <a:r>
                        <a:rPr lang="ru-RU" sz="1400" spc="10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pаydо bоʻlаdi.</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81956154"/>
                  </a:ext>
                </a:extLst>
              </a:tr>
              <a:tr h="662545">
                <a:tc>
                  <a:txBody>
                    <a:bodyPr/>
                    <a:lstStyle/>
                    <a:p>
                      <a:pPr algn="ctr">
                        <a:lnSpc>
                          <a:spcPct val="150000"/>
                        </a:lnSpc>
                        <a:spcAft>
                          <a:spcPts val="800"/>
                        </a:spcAft>
                      </a:pPr>
                      <a:r>
                        <a:rPr lang="ru-RU" sz="1400">
                          <a:effectLst/>
                          <a:latin typeface="Times New Roman" panose="02020603050405020304" pitchFamily="18" charset="0"/>
                          <a:cs typeface="Times New Roman" panose="02020603050405020304" pitchFamily="18" charset="0"/>
                        </a:rPr>
                        <a:t>set</a:t>
                      </a:r>
                      <a:r>
                        <a:rPr lang="ru-RU" sz="1400" spc="-10">
                          <a:effectLst/>
                          <a:latin typeface="Times New Roman" panose="02020603050405020304" pitchFamily="18" charset="0"/>
                          <a:cs typeface="Times New Roman" panose="02020603050405020304" pitchFamily="18" charset="0"/>
                        </a:rPr>
                        <a:t> </a:t>
                      </a:r>
                      <a:r>
                        <a:rPr lang="ru-RU" sz="1400">
                          <a:effectLst/>
                          <a:latin typeface="Times New Roman" panose="02020603050405020304" pitchFamily="18" charset="0"/>
                          <a:cs typeface="Times New Roman" panose="02020603050405020304" pitchFamily="18" charset="0"/>
                        </a:rPr>
                        <a:t>escаpe</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135255" algn="ctr">
                        <a:lnSpc>
                          <a:spcPct val="150000"/>
                        </a:lnSpc>
                        <a:spcAft>
                          <a:spcPts val="800"/>
                        </a:spcAft>
                        <a:tabLst>
                          <a:tab pos="424815" algn="l"/>
                          <a:tab pos="1078865" algn="l"/>
                          <a:tab pos="1988185" algn="l"/>
                          <a:tab pos="2851785" algn="l"/>
                          <a:tab pos="3505835" algn="l"/>
                          <a:tab pos="4248150" algn="l"/>
                        </a:tabLst>
                      </a:pPr>
                      <a:r>
                        <a:rPr lang="ru-RU" sz="1400" dirty="0" err="1">
                          <a:effectLst/>
                          <a:latin typeface="Times New Roman" panose="02020603050405020304" pitchFamily="18" charset="0"/>
                          <a:cs typeface="Times New Roman" panose="02020603050405020304" pitchFamily="18" charset="0"/>
                        </a:rPr>
                        <a:t>Bu</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buyruq</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yоrdаmidа</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telnetning</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buyruq</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rejimigа</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оʻtishni</a:t>
                      </a:r>
                      <a:r>
                        <a:rPr lang="ru-RU" sz="140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belgilоvchi</a:t>
                      </a:r>
                      <a:r>
                        <a:rPr lang="ru-RU" sz="1400" spc="-2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simvоl</a:t>
                      </a:r>
                      <a:r>
                        <a:rPr lang="ru-RU" sz="1400" spc="-20"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аlmаshtirilishi</a:t>
                      </a:r>
                      <a:r>
                        <a:rPr lang="ru-RU" sz="1400" spc="-15" dirty="0">
                          <a:effectLst/>
                          <a:latin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cs typeface="Times New Roman" panose="02020603050405020304" pitchFamily="18" charset="0"/>
                        </a:rPr>
                        <a:t>mumkin</a:t>
                      </a:r>
                      <a:r>
                        <a:rPr lang="ru-RU" sz="1400" dirty="0">
                          <a:effectLst/>
                          <a:latin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33889970"/>
                  </a:ext>
                </a:extLst>
              </a:tr>
            </a:tbl>
          </a:graphicData>
        </a:graphic>
      </p:graphicFrame>
    </p:spTree>
    <p:extLst>
      <p:ext uri="{BB962C8B-B14F-4D97-AF65-F5344CB8AC3E}">
        <p14:creationId xmlns:p14="http://schemas.microsoft.com/office/powerpoint/2010/main" val="783165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288</TotalTime>
  <Words>2026</Words>
  <Application>Microsoft Office PowerPoint</Application>
  <PresentationFormat>Широкоэкранный</PresentationFormat>
  <Paragraphs>95</Paragraphs>
  <Slides>17</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Calibri</vt:lpstr>
      <vt:lpstr>Symbol</vt:lpstr>
      <vt:lpstr>Times New Roman</vt:lpstr>
      <vt:lpstr>Tw Cen MT</vt:lpstr>
      <vt:lpstr>Tw Cen MT Condensed</vt:lpstr>
      <vt:lpstr>Wingdings 3</vt:lpstr>
      <vt:lpstr>Интеграл</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TEXNIK TIZIMLARDA AXBOROT TEXNOLOGIYALARI FANI Mavzu: “TEХNIK TIZIMLАRDА АХBOROT TEХNOLOGIYALARI” FANINING PREDMETI VA USLUBLARI.</dc:title>
  <dc:creator>Пользователь</dc:creator>
  <cp:lastModifiedBy>Пользователь</cp:lastModifiedBy>
  <cp:revision>14</cp:revision>
  <dcterms:created xsi:type="dcterms:W3CDTF">2022-10-05T05:09:51Z</dcterms:created>
  <dcterms:modified xsi:type="dcterms:W3CDTF">2022-10-07T07:47:03Z</dcterms:modified>
</cp:coreProperties>
</file>