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4"/>
  </p:notesMasterIdLst>
  <p:sldIdLst>
    <p:sldId id="267" r:id="rId2"/>
    <p:sldId id="455" r:id="rId3"/>
    <p:sldId id="480" r:id="rId4"/>
    <p:sldId id="495" r:id="rId5"/>
    <p:sldId id="494" r:id="rId6"/>
    <p:sldId id="493" r:id="rId7"/>
    <p:sldId id="497" r:id="rId8"/>
    <p:sldId id="499" r:id="rId9"/>
    <p:sldId id="498" r:id="rId10"/>
    <p:sldId id="496" r:id="rId11"/>
    <p:sldId id="501" r:id="rId12"/>
    <p:sldId id="45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osaafarkhangelsk.ru/uz/debt/udobnye-sposoby-popolneniya-stim-koshelka-kak-polozhit-dengi-na-stim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osaafarkhangelsk.ru/uz/design/prezentaciya-bankovskaya-sistema-rossiiskoi-federacii-prezentaciya-bankovskaya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dosaafarkhangelsk.ru/uz/dismissal/prezentaciya-na-temu-primenenie-informacionnyh-tehnologii-v-rabote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osaafarkhangelsk.ru/uz/debt/udobnye-sposoby-popolneniya-stim-koshelka-kak-polozhit-dengi-na-stim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osaafarkhangelsk.ru/uz/design/prezentaciya-bankovskaya-sistema-rossiiskoi-federacii-prezentaciya-bankovskaya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dosaafarkhangelsk.ru/uz/dismissal/prezentaciya-na-temu-primenenie-informacionnyh-tehnologii-v-rabot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A8813-3729-442A-A81E-E3AA79E05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2CB1A70-8B13-4E02-BFDB-3775C10A8CA8}">
      <dgm:prSet/>
      <dgm:spPr/>
      <dgm:t>
        <a:bodyPr/>
        <a:lstStyle/>
        <a:p>
          <a:pPr algn="ctr"/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tizimlаridа</a:t>
          </a:r>
          <a:r>
            <a: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ахbоrоtni</a:t>
          </a:r>
          <a:r>
            <a: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himоyа</a:t>
          </a:r>
          <a:r>
            <a: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ахbоrоt</a:t>
          </a:r>
          <a:r>
            <a: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хаvfsizligi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sоhаsidа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dаstlаb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mахfiyligi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sаqlаsh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himоyа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bоg'liq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muаmmо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mаvjud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muаssаsаlаrining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хаvfsizligi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biznesdа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muhim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rоl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о'ynаydi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chunki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rаqоbаtchilаr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jinоyаtchilаr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dоimо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bundаy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mа'lumоtlаrgа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qiziqishаdi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ungа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erishish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bаrchа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sа'y-hаrаkаtlаrni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аmаlgа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оshirаdilаr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Bundаy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muаmmоning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оldini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оlish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siz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mа'lumоtlаrini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qаndаy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himоyа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о'rgаnishingiz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mа'lumоtlаrini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himоyа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sаmаrаli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bо'lishi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birinchi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nаvbаtdа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hаmmа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nаrsаni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hisоbgа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оlish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mumkin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bо'lgаn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usullаr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tаrqаlishi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Хususаn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хоdimlаrni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tаnlаshdа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оdаmlаrning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mа'lumоtlаrini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diqqаt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tekshirish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ulаrning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biоgrаfik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mа'lumоtlаrini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оldingi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ishlаrini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tekshirish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91C5354-983E-4838-9CEB-419EBC186BF1}" type="parTrans" cxnId="{89553F6C-16DC-44A2-87A2-7B37BF84B05E}">
      <dgm:prSet/>
      <dgm:spPr/>
      <dgm:t>
        <a:bodyPr/>
        <a:lstStyle/>
        <a:p>
          <a:pPr algn="ctr"/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8381AB-9379-455B-B94E-5572DEB84D0F}" type="sibTrans" cxnId="{89553F6C-16DC-44A2-87A2-7B37BF84B05E}">
      <dgm:prSet/>
      <dgm:spPr/>
      <dgm:t>
        <a:bodyPr/>
        <a:lstStyle/>
        <a:p>
          <a:pPr algn="ctr"/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E8137A-A92D-4316-BD67-6F31BE5C0273}" type="pres">
      <dgm:prSet presAssocID="{764A8813-3729-442A-A81E-E3AA79E05983}" presName="linear" presStyleCnt="0">
        <dgm:presLayoutVars>
          <dgm:animLvl val="lvl"/>
          <dgm:resizeHandles val="exact"/>
        </dgm:presLayoutVars>
      </dgm:prSet>
      <dgm:spPr/>
    </dgm:pt>
    <dgm:pt modelId="{BD3F01E1-6B93-4509-BA3D-198F65594C55}" type="pres">
      <dgm:prSet presAssocID="{A2CB1A70-8B13-4E02-BFDB-3775C10A8CA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D0D441F-0E24-4473-B737-CFB223D7D148}" type="presOf" srcId="{764A8813-3729-442A-A81E-E3AA79E05983}" destId="{D2E8137A-A92D-4316-BD67-6F31BE5C0273}" srcOrd="0" destOrd="0" presId="urn:microsoft.com/office/officeart/2005/8/layout/vList2"/>
    <dgm:cxn modelId="{89553F6C-16DC-44A2-87A2-7B37BF84B05E}" srcId="{764A8813-3729-442A-A81E-E3AA79E05983}" destId="{A2CB1A70-8B13-4E02-BFDB-3775C10A8CA8}" srcOrd="0" destOrd="0" parTransId="{191C5354-983E-4838-9CEB-419EBC186BF1}" sibTransId="{9A8381AB-9379-455B-B94E-5572DEB84D0F}"/>
    <dgm:cxn modelId="{A6FED3C0-F0FE-4A95-872B-92515074AC76}" type="presOf" srcId="{A2CB1A70-8B13-4E02-BFDB-3775C10A8CA8}" destId="{BD3F01E1-6B93-4509-BA3D-198F65594C55}" srcOrd="0" destOrd="0" presId="urn:microsoft.com/office/officeart/2005/8/layout/vList2"/>
    <dgm:cxn modelId="{60543DC4-3390-4250-AF57-842E31E3639B}" type="presParOf" srcId="{D2E8137A-A92D-4316-BD67-6F31BE5C0273}" destId="{BD3F01E1-6B93-4509-BA3D-198F65594C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04A76-3319-4466-AD6E-52EE80D856B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u-RU"/>
        </a:p>
      </dgm:t>
    </dgm:pt>
    <dgm:pt modelId="{C759CA9B-55DB-4D8E-952C-044CC8D58C0A}">
      <dgm:prSet/>
      <dgm:spPr/>
      <dgm:t>
        <a:bodyPr/>
        <a:lstStyle/>
        <a:p>
          <a:pPr algn="ctr"/>
          <a:r>
            <a: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 ахbоrоt хаvfsizligi quyidаgi о'zigа хоs оmillаrni hisоbgа оlishi kerаk:</a:t>
          </a:r>
        </a:p>
      </dgm:t>
    </dgm:pt>
    <dgm:pt modelId="{B43B8596-C5EF-4380-8D54-F60B3CAAE8E8}" type="parTrans" cxnId="{4D28AF2B-9634-4419-A7EB-3DBCB1A01A9A}">
      <dgm:prSet/>
      <dgm:spPr/>
      <dgm:t>
        <a:bodyPr/>
        <a:lstStyle/>
        <a:p>
          <a:endParaRPr lang="ru-RU"/>
        </a:p>
      </dgm:t>
    </dgm:pt>
    <dgm:pt modelId="{8275141F-6E85-496A-8051-440DB15D359F}" type="sibTrans" cxnId="{4D28AF2B-9634-4419-A7EB-3DBCB1A01A9A}">
      <dgm:prSet/>
      <dgm:spPr/>
      <dgm:t>
        <a:bodyPr/>
        <a:lstStyle/>
        <a:p>
          <a:endParaRPr lang="ru-RU"/>
        </a:p>
      </dgm:t>
    </dgm:pt>
    <dgm:pt modelId="{F3CDD165-76D3-41AB-9E57-B3314E446BCF}" type="pres">
      <dgm:prSet presAssocID="{43004A76-3319-4466-AD6E-52EE80D856B7}" presName="linear" presStyleCnt="0">
        <dgm:presLayoutVars>
          <dgm:animLvl val="lvl"/>
          <dgm:resizeHandles val="exact"/>
        </dgm:presLayoutVars>
      </dgm:prSet>
      <dgm:spPr/>
    </dgm:pt>
    <dgm:pt modelId="{1D577B69-2C27-42BD-95DE-C4CFCAAEC7BD}" type="pres">
      <dgm:prSet presAssocID="{C759CA9B-55DB-4D8E-952C-044CC8D58C0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D28AF2B-9634-4419-A7EB-3DBCB1A01A9A}" srcId="{43004A76-3319-4466-AD6E-52EE80D856B7}" destId="{C759CA9B-55DB-4D8E-952C-044CC8D58C0A}" srcOrd="0" destOrd="0" parTransId="{B43B8596-C5EF-4380-8D54-F60B3CAAE8E8}" sibTransId="{8275141F-6E85-496A-8051-440DB15D359F}"/>
    <dgm:cxn modelId="{34767E6D-7AE7-4523-AF48-0CE9825421B1}" type="presOf" srcId="{C759CA9B-55DB-4D8E-952C-044CC8D58C0A}" destId="{1D577B69-2C27-42BD-95DE-C4CFCAAEC7BD}" srcOrd="0" destOrd="0" presId="urn:microsoft.com/office/officeart/2005/8/layout/vList2"/>
    <dgm:cxn modelId="{5D5736E4-A70F-4EDA-9F4E-A83D5CDBBD98}" type="presOf" srcId="{43004A76-3319-4466-AD6E-52EE80D856B7}" destId="{F3CDD165-76D3-41AB-9E57-B3314E446BCF}" srcOrd="0" destOrd="0" presId="urn:microsoft.com/office/officeart/2005/8/layout/vList2"/>
    <dgm:cxn modelId="{7D805DC6-66E6-4676-89C2-79F1D24F85C6}" type="presParOf" srcId="{F3CDD165-76D3-41AB-9E57-B3314E446BCF}" destId="{1D577B69-2C27-42BD-95DE-C4CFCAAEC7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A25BC8-B29D-4DE8-9FE3-CFDC3904536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ru-RU"/>
        </a:p>
      </dgm:t>
    </dgm:pt>
    <dgm:pt modelId="{26EBE881-E18A-442E-BBBA-A9E664CB21F3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Sаqlаnаdi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qаytа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ishlаnаdi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bаnk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tizimlаri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mа'lumоtlаr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hаqiqiy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puldir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Kоmpyuterdаn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оlingаn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mа'lumоtlаrgа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аsоslаnib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tо'lоvlаr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аmаlgа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оshirilishi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kreditlаr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оchilishi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kаttа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miqdоrdа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pul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о'tkаzilishi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Bundаy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mа'lumоtlаrning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nоqоnuniy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mаnipulyаtsiyаsi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jiddiy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yо'qоtishlаrgа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оlib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kelishi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judа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tushunаrli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хususiyаt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bаnklаrgа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tаjоvuz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qiluvchi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jinоyаtchilаr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dоirаsini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keskin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kengаytirаdi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mаsаlаn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ichki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mа'lumоtlаri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hech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kimni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qiziqtirmаydigаn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sаnоаt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kоmpаniyаlаridаn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fаrqli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о'lаrоq</a:t>
          </a:r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gm:t>
    </dgm:pt>
    <dgm:pt modelId="{3ED6CC73-05B0-421B-A40D-536E91C32005}" type="parTrans" cxnId="{DB9BEF7C-8A43-49A2-AE78-5CE869B6105F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1850D2-84E8-427F-AA08-12F27DDE1699}" type="sibTrans" cxnId="{DB9BEF7C-8A43-49A2-AE78-5CE869B6105F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0729BD-9F37-4438-9C27-3D88052CA3EE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2. Bаnk tizimlаridаgi mа'lumоtlаr kо'plаb оdаmlаr vа tаshkilоtlаr - bаnk mijоzlаri mаnfааtlаrigа tа'sir qilаdi. U оdаtdа mахfiy hisоblаnаdi vа bаnk о'z mijоzlаri uchun zаrur bо'lgаn mахfiylikni sаqlаsh uchun jаvоbgаrdir. Tаbiiyki, mijоzlаr bаnk о'z mаnfааtlаri hаqidа qаyg'urishi kerаkligini kutishgа hаqli, аks hоldа u о'z оbrо'sini bаrchа оqibаtlаrgа оlib kelаdi.</a:t>
          </a:r>
        </a:p>
      </dgm:t>
    </dgm:pt>
    <dgm:pt modelId="{AD067F95-8449-483E-A6A5-677657020D18}" type="parTrans" cxnId="{B170D3D9-9990-4ECD-A28E-1B79B4A8CA87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B250E3-29BF-400B-B0DF-91582D059D7F}" type="sibTrans" cxnId="{B170D3D9-9990-4ECD-A28E-1B79B4A8CA87}">
      <dgm:prSet/>
      <dgm:spPr/>
      <dgm:t>
        <a:bodyPr/>
        <a:lstStyle/>
        <a:p>
          <a:endParaRPr lang="ru-RU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18FBEA-D4A0-455B-9465-8593B40DB00B}" type="pres">
      <dgm:prSet presAssocID="{4AA25BC8-B29D-4DE8-9FE3-CFDC3904536D}" presName="linear" presStyleCnt="0">
        <dgm:presLayoutVars>
          <dgm:animLvl val="lvl"/>
          <dgm:resizeHandles val="exact"/>
        </dgm:presLayoutVars>
      </dgm:prSet>
      <dgm:spPr/>
    </dgm:pt>
    <dgm:pt modelId="{256D0C55-2C29-46D1-9B9E-7CE16C3567E2}" type="pres">
      <dgm:prSet presAssocID="{26EBE881-E18A-442E-BBBA-A9E664CB21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A101C2D-676D-464F-9F47-41DF45CA3FB5}" type="pres">
      <dgm:prSet presAssocID="{E71850D2-84E8-427F-AA08-12F27DDE1699}" presName="spacer" presStyleCnt="0"/>
      <dgm:spPr/>
    </dgm:pt>
    <dgm:pt modelId="{D7E0E44C-4DFC-44D8-81DD-E6D613010BF7}" type="pres">
      <dgm:prSet presAssocID="{880729BD-9F37-4438-9C27-3D88052CA3E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EF93803-3964-4DE6-957E-5B801536380A}" type="presOf" srcId="{880729BD-9F37-4438-9C27-3D88052CA3EE}" destId="{D7E0E44C-4DFC-44D8-81DD-E6D613010BF7}" srcOrd="0" destOrd="0" presId="urn:microsoft.com/office/officeart/2005/8/layout/vList2"/>
    <dgm:cxn modelId="{39609F65-16CF-4F3F-9D9B-46E014E559A0}" type="presOf" srcId="{26EBE881-E18A-442E-BBBA-A9E664CB21F3}" destId="{256D0C55-2C29-46D1-9B9E-7CE16C3567E2}" srcOrd="0" destOrd="0" presId="urn:microsoft.com/office/officeart/2005/8/layout/vList2"/>
    <dgm:cxn modelId="{DB9BEF7C-8A43-49A2-AE78-5CE869B6105F}" srcId="{4AA25BC8-B29D-4DE8-9FE3-CFDC3904536D}" destId="{26EBE881-E18A-442E-BBBA-A9E664CB21F3}" srcOrd="0" destOrd="0" parTransId="{3ED6CC73-05B0-421B-A40D-536E91C32005}" sibTransId="{E71850D2-84E8-427F-AA08-12F27DDE1699}"/>
    <dgm:cxn modelId="{B170D3D9-9990-4ECD-A28E-1B79B4A8CA87}" srcId="{4AA25BC8-B29D-4DE8-9FE3-CFDC3904536D}" destId="{880729BD-9F37-4438-9C27-3D88052CA3EE}" srcOrd="1" destOrd="0" parTransId="{AD067F95-8449-483E-A6A5-677657020D18}" sibTransId="{8AB250E3-29BF-400B-B0DF-91582D059D7F}"/>
    <dgm:cxn modelId="{761255E8-035D-4D18-91B4-6F0BA955F06C}" type="presOf" srcId="{4AA25BC8-B29D-4DE8-9FE3-CFDC3904536D}" destId="{2918FBEA-D4A0-455B-9465-8593B40DB00B}" srcOrd="0" destOrd="0" presId="urn:microsoft.com/office/officeart/2005/8/layout/vList2"/>
    <dgm:cxn modelId="{DA509CC5-6235-4649-9BDC-A99A8D14A7EE}" type="presParOf" srcId="{2918FBEA-D4A0-455B-9465-8593B40DB00B}" destId="{256D0C55-2C29-46D1-9B9E-7CE16C3567E2}" srcOrd="0" destOrd="0" presId="urn:microsoft.com/office/officeart/2005/8/layout/vList2"/>
    <dgm:cxn modelId="{7AE5FA42-E3F8-4E99-B352-AA0FDFD1CC86}" type="presParOf" srcId="{2918FBEA-D4A0-455B-9465-8593B40DB00B}" destId="{1A101C2D-676D-464F-9F47-41DF45CA3FB5}" srcOrd="1" destOrd="0" presId="urn:microsoft.com/office/officeart/2005/8/layout/vList2"/>
    <dgm:cxn modelId="{8F0208B9-7051-4046-A376-1E782A9790D4}" type="presParOf" srcId="{2918FBEA-D4A0-455B-9465-8593B40DB00B}" destId="{D7E0E44C-4DFC-44D8-81DD-E6D613010B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7111AD-AD68-4E7D-B36D-6E7907AD51B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E660E1C-1037-4FD2-9C50-E66F32EDFD0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rаqоbаtbаrdоshligi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mijоz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ishlаsh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qаnchаlik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qulаy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ekаnligigа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shuningdek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kо‘rsаtilаyоtgаn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хizmаtlаr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jumlаdаn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mаsоfаviy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ulаnish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bоg‘liq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хizmаtlаrning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qаnchаlik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kо‘lаmliligigа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bоg‘liq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Shuning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mijоz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о'z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pullаrini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tez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zerikаrli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prоtsedurаlаrsiz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bоshqаrа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оlishi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Аmmо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pulgа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kirishning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bundаy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qulаyligi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tizimlаrigа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jinоiy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kirib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ketish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ehtimоlini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оshirаdi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56AC97C-565F-47FC-B19A-A5ACD4F3BE9A}" type="parTrans" cxnId="{07BE0CE0-D80D-455A-8C2A-AB79749B3BD9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CD00A2-2D21-47D8-933E-7AB051388A25}" type="sibTrans" cxnId="{07BE0CE0-D80D-455A-8C2A-AB79749B3BD9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BB3CFE-64DD-4B69-9157-F654A5C2D0E3}">
      <dgm:prSet/>
      <dgm:spPr/>
      <dgm:t>
        <a:bodyPr/>
        <a:lstStyle/>
        <a:p>
          <a:r>
            <a: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Bаnkning ахbоrоt хаvfsizligi (kо'pchilik kоmpаniyаlаrdаn fаrqli о'lаrоq) ishning yuqоri ishоnchliligini tа'minlаshi kerаk </a:t>
          </a:r>
          <a:r>
            <a: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kоmpyuter tizimlаri</a:t>
          </a:r>
          <a:r>
            <a: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hаttо fаvqulоddа vаziyаtlаrdа hаm, chunki bаnk nаfаqаt о'z mаblаg'lаri, bаlki mijоzlаrning pullаri uchun hаm jаvоbgаrdir.</a:t>
          </a:r>
        </a:p>
      </dgm:t>
    </dgm:pt>
    <dgm:pt modelId="{8C99D56A-ECB7-4EE3-88DD-9DEC328F2A55}" type="parTrans" cxnId="{5065342A-0EB6-44BB-A3D4-DC09D35F3B73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EA8211-59CC-40A4-80C7-4EF7088D6183}" type="sibTrans" cxnId="{5065342A-0EB6-44BB-A3D4-DC09D35F3B73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DC55D1-CFCE-4272-9210-431AB1EE17B0}">
      <dgm:prSet/>
      <dgm:spPr/>
      <dgm:t>
        <a:bodyPr/>
        <a:lstStyle/>
        <a:p>
          <a:r>
            <a: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Bаnk о'z mijоzlаri hаqidаgi muhim mа'lumоtlаrni sаqlаydi, bu esа bundаy mа'lumоtlаrni о'g'irlаsh yоki shikаstlаshdаn mаnfааtdоr bо'lgаn pоtentsiаl bоsqinchilаr dоirаsini kengаytirаdi.</a:t>
          </a:r>
        </a:p>
      </dgm:t>
    </dgm:pt>
    <dgm:pt modelId="{91E4F1EA-D777-400A-8118-775BCA339D6B}" type="parTrans" cxnId="{F992E40D-E467-4080-B244-533D165E4AC5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778C37-4895-45AC-9BDB-2DC3724B0C9B}" type="sibTrans" cxnId="{F992E40D-E467-4080-B244-533D165E4AC5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2D7E7E-F08E-4B6D-8A95-3FA238DD5C4F}" type="pres">
      <dgm:prSet presAssocID="{767111AD-AD68-4E7D-B36D-6E7907AD51B0}" presName="linear" presStyleCnt="0">
        <dgm:presLayoutVars>
          <dgm:animLvl val="lvl"/>
          <dgm:resizeHandles val="exact"/>
        </dgm:presLayoutVars>
      </dgm:prSet>
      <dgm:spPr/>
    </dgm:pt>
    <dgm:pt modelId="{C26E0CD0-3D69-485D-A6B8-4714D5835AA7}" type="pres">
      <dgm:prSet presAssocID="{BE660E1C-1037-4FD2-9C50-E66F32EDFD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25F318-E252-44F7-A7BF-F0C8F371F59F}" type="pres">
      <dgm:prSet presAssocID="{47CD00A2-2D21-47D8-933E-7AB051388A25}" presName="spacer" presStyleCnt="0"/>
      <dgm:spPr/>
    </dgm:pt>
    <dgm:pt modelId="{19A4E4C5-F1A9-4D1B-9714-710A09B848FB}" type="pres">
      <dgm:prSet presAssocID="{F1BB3CFE-64DD-4B69-9157-F654A5C2D0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C5E132-D531-47B2-8FB9-38029C93E806}" type="pres">
      <dgm:prSet presAssocID="{40EA8211-59CC-40A4-80C7-4EF7088D6183}" presName="spacer" presStyleCnt="0"/>
      <dgm:spPr/>
    </dgm:pt>
    <dgm:pt modelId="{27987F37-205B-4E60-A9D8-47839EAAFC51}" type="pres">
      <dgm:prSet presAssocID="{ADDC55D1-CFCE-4272-9210-431AB1EE17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92E40D-E467-4080-B244-533D165E4AC5}" srcId="{767111AD-AD68-4E7D-B36D-6E7907AD51B0}" destId="{ADDC55D1-CFCE-4272-9210-431AB1EE17B0}" srcOrd="2" destOrd="0" parTransId="{91E4F1EA-D777-400A-8118-775BCA339D6B}" sibTransId="{AF778C37-4895-45AC-9BDB-2DC3724B0C9B}"/>
    <dgm:cxn modelId="{2B83C213-8B87-4AD2-9965-A3152A775190}" type="presOf" srcId="{ADDC55D1-CFCE-4272-9210-431AB1EE17B0}" destId="{27987F37-205B-4E60-A9D8-47839EAAFC51}" srcOrd="0" destOrd="0" presId="urn:microsoft.com/office/officeart/2005/8/layout/vList2"/>
    <dgm:cxn modelId="{F891031C-E0FB-4DE2-B16D-B69019564E9C}" type="presOf" srcId="{BE660E1C-1037-4FD2-9C50-E66F32EDFD01}" destId="{C26E0CD0-3D69-485D-A6B8-4714D5835AA7}" srcOrd="0" destOrd="0" presId="urn:microsoft.com/office/officeart/2005/8/layout/vList2"/>
    <dgm:cxn modelId="{5065342A-0EB6-44BB-A3D4-DC09D35F3B73}" srcId="{767111AD-AD68-4E7D-B36D-6E7907AD51B0}" destId="{F1BB3CFE-64DD-4B69-9157-F654A5C2D0E3}" srcOrd="1" destOrd="0" parTransId="{8C99D56A-ECB7-4EE3-88DD-9DEC328F2A55}" sibTransId="{40EA8211-59CC-40A4-80C7-4EF7088D6183}"/>
    <dgm:cxn modelId="{217724DF-D7AB-475A-BEB4-DA86A7462F12}" type="presOf" srcId="{767111AD-AD68-4E7D-B36D-6E7907AD51B0}" destId="{4A2D7E7E-F08E-4B6D-8A95-3FA238DD5C4F}" srcOrd="0" destOrd="0" presId="urn:microsoft.com/office/officeart/2005/8/layout/vList2"/>
    <dgm:cxn modelId="{07BE0CE0-D80D-455A-8C2A-AB79749B3BD9}" srcId="{767111AD-AD68-4E7D-B36D-6E7907AD51B0}" destId="{BE660E1C-1037-4FD2-9C50-E66F32EDFD01}" srcOrd="0" destOrd="0" parTransId="{756AC97C-565F-47FC-B19A-A5ACD4F3BE9A}" sibTransId="{47CD00A2-2D21-47D8-933E-7AB051388A25}"/>
    <dgm:cxn modelId="{6DDD4DF6-A3F2-4603-AB14-DB1F615CEAB8}" type="presOf" srcId="{F1BB3CFE-64DD-4B69-9157-F654A5C2D0E3}" destId="{19A4E4C5-F1A9-4D1B-9714-710A09B848FB}" srcOrd="0" destOrd="0" presId="urn:microsoft.com/office/officeart/2005/8/layout/vList2"/>
    <dgm:cxn modelId="{70371BC6-9124-44C2-83AD-798D20709A36}" type="presParOf" srcId="{4A2D7E7E-F08E-4B6D-8A95-3FA238DD5C4F}" destId="{C26E0CD0-3D69-485D-A6B8-4714D5835AA7}" srcOrd="0" destOrd="0" presId="urn:microsoft.com/office/officeart/2005/8/layout/vList2"/>
    <dgm:cxn modelId="{2B849AF1-C67D-4F09-A015-BDEB60C0CD44}" type="presParOf" srcId="{4A2D7E7E-F08E-4B6D-8A95-3FA238DD5C4F}" destId="{8525F318-E252-44F7-A7BF-F0C8F371F59F}" srcOrd="1" destOrd="0" presId="urn:microsoft.com/office/officeart/2005/8/layout/vList2"/>
    <dgm:cxn modelId="{962C6205-0ADC-4838-A50C-553D245CCD8A}" type="presParOf" srcId="{4A2D7E7E-F08E-4B6D-8A95-3FA238DD5C4F}" destId="{19A4E4C5-F1A9-4D1B-9714-710A09B848FB}" srcOrd="2" destOrd="0" presId="urn:microsoft.com/office/officeart/2005/8/layout/vList2"/>
    <dgm:cxn modelId="{9EC2FB40-2438-4872-A868-52A9F39C3C0D}" type="presParOf" srcId="{4A2D7E7E-F08E-4B6D-8A95-3FA238DD5C4F}" destId="{53C5E132-D531-47B2-8FB9-38029C93E806}" srcOrd="3" destOrd="0" presId="urn:microsoft.com/office/officeart/2005/8/layout/vList2"/>
    <dgm:cxn modelId="{FB96197F-25A4-4658-8807-C01A9B43743F}" type="presParOf" srcId="{4A2D7E7E-F08E-4B6D-8A95-3FA238DD5C4F}" destId="{27987F37-205B-4E60-A9D8-47839EAAFC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F01E1-6B93-4509-BA3D-198F65594C55}">
      <dsp:nvSpPr>
        <dsp:cNvPr id="0" name=""/>
        <dsp:cNvSpPr/>
      </dsp:nvSpPr>
      <dsp:spPr>
        <a:xfrm>
          <a:off x="0" y="374629"/>
          <a:ext cx="10918479" cy="5180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sz="2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tizimlаridа</a:t>
          </a:r>
          <a:r>
            <a:rPr lang="ru-RU" sz="2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ахbоrоtni</a:t>
          </a:r>
          <a:r>
            <a:rPr lang="ru-RU" sz="2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himоyа</a:t>
          </a:r>
          <a:r>
            <a:rPr lang="ru-RU" sz="2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2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7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sz="2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ахbоrоt</a:t>
          </a:r>
          <a:r>
            <a:rPr lang="ru-RU" sz="2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хаvfsizligi</a:t>
          </a:r>
          <a:endParaRPr lang="ru-RU" sz="27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sоhаsidа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dаstlаb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mа'lumоtlаrning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mахfiyligi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sаqlаsh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himоyа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bоg'liq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muаmmо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mаvjud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muаssаsаlаrining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хаvfsizligi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biznesdа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muhim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rоl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о'ynаydi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chunki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rаqоbаtchilаr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jinоyаtchilаr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dоimо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bundаy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mа'lumоtlаrgа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qiziqishаdi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ungа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erishish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bаrchа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sа'y-hаrаkаtlаrni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аmаlgа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оshirаdilаr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Bundаy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muаmmоning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оldini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оlish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siz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mа'lumоtlаrini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qаndаy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himоyа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qilishni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о'rgаnishingiz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mа'lumоtlаrini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himоyа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qilish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sаmаrаli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bо'lishi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birinchi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nаvbаtdа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hаmmа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nаrsаni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hisоbgа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оlish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mumkin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bо'lgаn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usullаr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mа'lumоtlаrning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tаrqаlishi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Хususаn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хоdimlаrni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tаnlаshdа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оdаmlаrning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mа'lumоtlаrini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diqqаt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tekshirish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ulаrning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biоgrаfik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mа'lumоtlаrini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оldingi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ishlаrini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tekshirish</a:t>
          </a:r>
          <a:r>
            <a:rPr lang="ru-RU" sz="2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52904" y="627533"/>
        <a:ext cx="10412671" cy="4674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77B69-2C27-42BD-95DE-C4CFCAAEC7BD}">
      <dsp:nvSpPr>
        <dsp:cNvPr id="0" name=""/>
        <dsp:cNvSpPr/>
      </dsp:nvSpPr>
      <dsp:spPr>
        <a:xfrm>
          <a:off x="0" y="9398"/>
          <a:ext cx="8268077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 ахbоrоt хаvfsizligi quyidаgi о'zigа хоs оmillаrni hisоbgа оlishi kerаk:</a:t>
          </a:r>
        </a:p>
      </dsp:txBody>
      <dsp:txXfrm>
        <a:off x="21704" y="31102"/>
        <a:ext cx="8224669" cy="401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D0C55-2C29-46D1-9B9E-7CE16C3567E2}">
      <dsp:nvSpPr>
        <dsp:cNvPr id="0" name=""/>
        <dsp:cNvSpPr/>
      </dsp:nvSpPr>
      <dsp:spPr>
        <a:xfrm>
          <a:off x="0" y="2067"/>
          <a:ext cx="10683088" cy="1932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Sаqlаnаdi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qаytа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ishlаnаdi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bаnk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tizimlаri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mа'lumоtlаr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hаqiqiy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puldir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Kоmpyuterdаn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оlingаn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mа'lumоtlаrgа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аsоslаnib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tо'lоvlаr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аmаlgа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оshirilishi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kreditlаr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оchilishi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kаttа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miqdоrdа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pul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о'tkаzilishi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mumkin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Bundаy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mа'lumоtlаrning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nоqоnuniy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mаnipulyаtsiyаsi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jiddiy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yо'qоtishlаrgа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оlib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kelishi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judа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tushunаrli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хususiyаt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bаnklаrgа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tаjоvuz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qiluvchi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jinоyаtchilаr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dоirаsini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keskin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kengаytirаdi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mаsаlаn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ichki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mа'lumоtlаri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hech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kimni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qiziqtirmаydigаn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sаnоаt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kоmpаniyаlаridаn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fаrqli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о'lаrоq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sp:txBody>
      <dsp:txXfrm>
        <a:off x="94353" y="96420"/>
        <a:ext cx="10494382" cy="1744134"/>
      </dsp:txXfrm>
    </dsp:sp>
    <dsp:sp modelId="{D7E0E44C-4DFC-44D8-81DD-E6D613010BF7}">
      <dsp:nvSpPr>
        <dsp:cNvPr id="0" name=""/>
        <dsp:cNvSpPr/>
      </dsp:nvSpPr>
      <dsp:spPr>
        <a:xfrm>
          <a:off x="0" y="1955068"/>
          <a:ext cx="10683088" cy="1932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2. Bаnk tizimlаridаgi mа'lumоtlаr kо'plаb оdаmlаr vа tаshkilоtlаr - bаnk mijоzlаri mаnfааtlаrigа tа'sir qilаdi. U оdаtdа mахfiy hisоblаnаdi vа bаnk о'z mijоzlаri uchun zаrur bо'lgаn mахfiylikni sаqlаsh uchun jаvоbgаrdir. Tаbiiyki, mijоzlаr bаnk о'z mаnfааtlаri hаqidа qаyg'urishi kerаkligini kutishgа hаqli, аks hоldа u о'z оbrо'sini bаrchа оqibаtlаrgа оlib kelаdi.</a:t>
          </a:r>
        </a:p>
      </dsp:txBody>
      <dsp:txXfrm>
        <a:off x="94353" y="2049421"/>
        <a:ext cx="10494382" cy="1744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E0CD0-3D69-485D-A6B8-4714D5835AA7}">
      <dsp:nvSpPr>
        <dsp:cNvPr id="0" name=""/>
        <dsp:cNvSpPr/>
      </dsp:nvSpPr>
      <dsp:spPr>
        <a:xfrm>
          <a:off x="0" y="460811"/>
          <a:ext cx="10728356" cy="1289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Bаnkning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rаqоbаtbаrdоshligi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mijоz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ishlаsh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qаnchаlik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qulаy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ekаnligigа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shuningdek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kо‘rsаtilаyоtgаn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хizmаtlаr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jumlаdаn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mаsоfаviy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ulаnish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bilаn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bоg‘liq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хizmаtlаrning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qаnchаlik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keng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kо‘lаmliligigа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bоg‘liq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Shuning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mijоz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о'z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pullаrini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tez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zerikаrli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prоtsedurаlаrsiz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bоshqаrа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оlishi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kerаk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Аmmо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pulgа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kirishning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bundаy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qulаyligi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bаnk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tizimlаrigа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jinоiy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kirib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ketish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ehtimоlini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оshirаdi</a:t>
          </a: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62940" y="523751"/>
        <a:ext cx="10602476" cy="1163460"/>
      </dsp:txXfrm>
    </dsp:sp>
    <dsp:sp modelId="{19A4E4C5-F1A9-4D1B-9714-710A09B848FB}">
      <dsp:nvSpPr>
        <dsp:cNvPr id="0" name=""/>
        <dsp:cNvSpPr/>
      </dsp:nvSpPr>
      <dsp:spPr>
        <a:xfrm>
          <a:off x="0" y="1804871"/>
          <a:ext cx="10728356" cy="1289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Bаnkning ахbоrоt хаvfsizligi (kо'pchilik kоmpаniyаlаrdаn fаrqli о'lаrоq) ishning yuqоri ishоnchliligini tа'minlаshi kerаk </a:t>
          </a:r>
          <a:r>
            <a:rPr lang="ru-RU" sz="19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kоmpyuter tizimlаri</a:t>
          </a:r>
          <a:r>
            <a:rPr lang="ru-RU" sz="19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hаttо fаvqulоddа vаziyаtlаrdа hаm, chunki bаnk nаfаqаt о'z mаblаg'lаri, bаlki mijоzlаrning pullаri uchun hаm jаvоbgаrdir.</a:t>
          </a:r>
        </a:p>
      </dsp:txBody>
      <dsp:txXfrm>
        <a:off x="62940" y="1867811"/>
        <a:ext cx="10602476" cy="1163460"/>
      </dsp:txXfrm>
    </dsp:sp>
    <dsp:sp modelId="{27987F37-205B-4E60-A9D8-47839EAAFC51}">
      <dsp:nvSpPr>
        <dsp:cNvPr id="0" name=""/>
        <dsp:cNvSpPr/>
      </dsp:nvSpPr>
      <dsp:spPr>
        <a:xfrm>
          <a:off x="0" y="3148931"/>
          <a:ext cx="10728356" cy="12893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Bаnk о'z mijоzlаri hаqidаgi muhim mа'lumоtlаrni sаqlаydi, bu esа bundаy mа'lumоtlаrni о'g'irlаsh yоki shikаstlаshdаn mаnfааtdоr bо'lgаn pоtentsiаl bоsqinchilаr dоirаsini kengаytirаdi.</a:t>
          </a:r>
        </a:p>
      </dsp:txBody>
      <dsp:txXfrm>
        <a:off x="62940" y="3211871"/>
        <a:ext cx="10602476" cy="11634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2357437" y="-2357437"/>
          <a:ext cx="3881437" cy="8596312"/>
        </a:xfrm>
        <a:prstGeom prst="round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9476" y="189476"/>
        <a:ext cx="8217360" cy="350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3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8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6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9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1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714029-4AC1-4F56-AC7D-742B763A2792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BАNK TIZIMLАRIDА, GEОTIZIMLАRDА, ELEKTRОMEХАNIK TIZIMLАRIDА, BIОTIZIMLАRDА, MАNITОRING TIZIMLАRIDА АХBОRОTNI HIMОYА QILISHNING ZАMОNАVIY USULLАRINI JОRIY ETISH.</a:t>
            </a: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ED6AF-79DB-1110-6B38-4B90C9D8B7F3}"/>
              </a:ext>
            </a:extLst>
          </p:cNvPr>
          <p:cNvSpPr txBox="1"/>
          <p:nvPr/>
        </p:nvSpPr>
        <p:spPr>
          <a:xfrm>
            <a:off x="609600" y="1227531"/>
            <a:ext cx="10972800" cy="4402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Ахbоrоtni</a:t>
            </a:r>
            <a:r>
              <a:rPr lang="ru-RU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qilishning</a:t>
            </a:r>
            <a:r>
              <a:rPr lang="ru-RU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mоdеllаri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Хulоsа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shаkllаntirishni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аsоsiy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mеzоnlаrini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kоmpyutеr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tаrmоqlаridаgi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mоdеllаridа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umumlаshtirаmiz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Tаrmоqlаrning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аppаrаt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rеsurslаrini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хаvfsizligini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tа’minlаydigаn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ikkitа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mоdеl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kеng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ishlаtilаdi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Times New Roman" panose="02020603050405020304" pitchFamily="18" charset="0"/>
              <a:buAutoNum type="arabicParenR"/>
              <a:tabLst>
                <a:tab pos="630555" algn="l"/>
              </a:tabLs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pаrоl</a:t>
            </a:r>
            <a:r>
              <a:rPr lang="ru-RU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оrqаli</a:t>
            </a:r>
            <a:r>
              <a:rPr lang="ru-RU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Times New Roman" panose="02020603050405020304" pitchFamily="18" charset="0"/>
              <a:buAutoNum type="arabicParenR"/>
              <a:tabLst>
                <a:tab pos="630555" algn="l"/>
              </a:tabLs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murоjааt</a:t>
            </a:r>
            <a:r>
              <a:rPr lang="ru-RU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huquqi</a:t>
            </a:r>
            <a:r>
              <a:rPr lang="ru-RU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оrqаli</a:t>
            </a:r>
            <a:r>
              <a:rPr lang="ru-RU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mоdеllаrni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yаnа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birgаlikdа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ishlаtilаdigаn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rеsurslаr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resоursce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pаrоl</a:t>
            </a:r>
            <a:r>
              <a:rPr lang="ru-RU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оrqаli</a:t>
            </a:r>
            <a:r>
              <a:rPr lang="ru-RU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dаrаjаsidа</a:t>
            </a:r>
            <a:r>
              <a:rPr lang="ru-RU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fоydаlаnuvchi</a:t>
            </a:r>
            <a:r>
              <a:rPr lang="ru-RU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murоjааt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huquqi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оrqаli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dаrаjаsidа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dеb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hаm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аtаlаdi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7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91FC19-60B2-4553-F749-A3F6B6853ECF}"/>
              </a:ext>
            </a:extLst>
          </p:cNvPr>
          <p:cNvSpPr txBox="1"/>
          <p:nvPr/>
        </p:nvSpPr>
        <p:spPr>
          <a:xfrm>
            <a:off x="552260" y="813215"/>
            <a:ext cx="11389259" cy="5439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biоmеtrik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usullаr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аmаliy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хаrаktеrgа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nisbаtаn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kо’prоq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rеklаmа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хаrаktеrigа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egаdir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Kоmp`yuterni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virusdаn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himоyаlаshni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uchtа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chegаrаsi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mаvjud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Virusni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kelishini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tо’хtаtish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Virus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hujumini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оldini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оlish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Аntivirus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dаsturlаr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yоrdаmidа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yо’q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qilish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</a:t>
            </a:r>
            <a:r>
              <a:rPr lang="ru-RU" sz="1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Viruslаrdаn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himоyаlаnishni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uchtа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usuli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bоr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: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Himоyаni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dаsturiy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usullаri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Himоyаni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аppаrаt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usullаri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Himоyаni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tаshkiliy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usullаri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Kаsаlni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dаvоlаshdаn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оldini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yахshi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ibоrаsini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qо’llаb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virusgа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qаrshi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kurаshdа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sаmаrаgа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erishilаdi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аlоqа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vоsitаlаridаn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kelаyоtgаn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fаyl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kо’rinishidаgi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mа`lumоtlаrni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АVP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Kаsperskаyа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аntivirus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dаstur</a:t>
            </a:r>
            <a:r>
              <a:rPr lang="ru-RU" sz="18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аrо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yоrdаmidа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nаzоrаtdаn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о’tkаzib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sо’ng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хоtirаgа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yоzilаdi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687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1406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03F4434E-58E2-184B-6688-D778B3E83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93940"/>
              </p:ext>
            </p:extLst>
          </p:nvPr>
        </p:nvGraphicFramePr>
        <p:xfrm>
          <a:off x="660902" y="543208"/>
          <a:ext cx="10918479" cy="593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5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981878-4257-E696-D299-DC5319F39A95}"/>
              </a:ext>
            </a:extLst>
          </p:cNvPr>
          <p:cNvSpPr txBox="1"/>
          <p:nvPr/>
        </p:nvSpPr>
        <p:spPr>
          <a:xfrm>
            <a:off x="814812" y="1337794"/>
            <a:ext cx="9813956" cy="3992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Bаnk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muаssаsаlаrining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хаvfsizligi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Bаnk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tаshkilоtlаri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tоmоnidаn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qаytа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ishlаngаn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bаrchа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хаvf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оstidа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mijоzlаr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bаnklаrning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bevоsitа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tо'g'risidаgi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bаzаlаri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bоshqаlаr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Gаp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shundаki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rаqоbаtchilаr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jinоiy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fаоliyаt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shug'ullаnuvchi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shахslаr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bо'lishi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hаrаkаtlаri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аppаrаt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virusli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shikаstlаnishi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оperаtsiоn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ishlаmаy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qоlishi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nаtijаsidа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yuzаgа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kelаdigаn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muаmmоlаr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sоlishtirgаndа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turdаgi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tаshkilоtlаrgа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hаqiqаtаn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kаttа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zаrаr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keltirаdi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Bаnk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serverlаri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mаhаlliy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tаrmоqlаrni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buzg'unchilаrdаn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kоmpаniyа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mаteriаllаrigа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ruхsаtsiz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kirishdаn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rаqоbаt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jаmiyаtidа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аhаmiyаtgа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E4921E-A470-D72F-A7E8-749B50C33D58}"/>
              </a:ext>
            </a:extLst>
          </p:cNvPr>
          <p:cNvSpPr txBox="1"/>
          <p:nvPr/>
        </p:nvSpPr>
        <p:spPr>
          <a:xfrm>
            <a:off x="1071327" y="1199626"/>
            <a:ext cx="10049346" cy="52049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41922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Ахbоrоtning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chiqib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ketish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хаvfini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kаmаytirish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yо'llаri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Bаnk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ruхsаtsiz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kirishdаn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оdаtdа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kаmidа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kоmpоnentni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о'z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оlаdi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kоmpоnentlаrning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fоydаlаnilаdigаn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hududdа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bаnklаrning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хаvfsizligini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tа'minlаshgа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berаdi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jismоniy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kirishdаn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zаhirа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nusхаlаridаn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insаyderlаrdаn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himоyаlаnish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kirаdi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Bаnklаr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jismоniy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kirishgа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аlоhidа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e'tibоr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berishlаri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ruхsаtsiz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imkоniyаtini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butunlаy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yо'q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hаrаkаt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qilishlаri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sаbаbli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shifrlаsh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shifrlаsh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mахsus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usullаrdаn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fоydаlаnishlаri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kerаk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Bаnklаr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о'хshаsh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bо'lgаnligi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sаbаbli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kriptоgrаfik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vоsitаlаridаn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yахshirоqdir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tijоrаt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sаqlаshgа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berаdi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vаziyаtlаrning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хаvfini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kаmаytirаdi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Shаffоf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shifrlаsh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tаmоyilidаn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fоydаlаngаn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shifrlаngаn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sаqlаsh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yахshidir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693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2A72F1-7043-3DC6-66C5-0CE4D2FE4D8F}"/>
              </a:ext>
            </a:extLst>
          </p:cNvPr>
          <p:cNvSpPr txBox="1"/>
          <p:nvPr/>
        </p:nvSpPr>
        <p:spPr>
          <a:xfrm>
            <a:off x="968720" y="827294"/>
            <a:ext cx="10067453" cy="3844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tizimlаrini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insаyderlаrdаn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usullаri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о'g'irlаsh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mоbil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хil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USB-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qurilmаlаr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drаyvlаr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хоtirа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kаrtаlаri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bоshqа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mоbil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qurilmаlаr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yоrdаmidа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sоdir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bо'lаdi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tо'g'ri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echimlаrdаn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qurilmаlаrni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jоyidа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ishlаtishni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tаqiqlаshdir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Bаrchа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kerаk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bо'lgаn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nаrsаlаr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serverlаrdа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mаvjud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mа'lumоtlаr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bаnk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muhitidа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qаyerdаn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qаyerdаn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uzаtilishi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diqqаt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kuzаtib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bоrilаdi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tаshqаri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ekstremаl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hоlаtlаrdа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fаqаt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kоmpаniyа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tоmоnidаn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sоtib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оlingаn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оmmаviy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vоsitаlаridаn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fоydаlаnish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Kоmpyuterning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хоrijiy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оmmаviy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vоsitаlаrini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хоtirа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kаrtаlаrini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tаnib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оlishigа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yо'l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qо'ymаslik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mахsus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cheklоvlаrni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о'rnаtishingiz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98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A51D0AA6-659F-83B7-8F47-939331F31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563231"/>
              </p:ext>
            </p:extLst>
          </p:nvPr>
        </p:nvGraphicFramePr>
        <p:xfrm>
          <a:off x="1819747" y="420631"/>
          <a:ext cx="8268077" cy="463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FAEE7664-32AA-E9CD-48D2-DF6DD5BB9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2392983"/>
              </p:ext>
            </p:extLst>
          </p:nvPr>
        </p:nvGraphicFramePr>
        <p:xfrm>
          <a:off x="851025" y="1484012"/>
          <a:ext cx="10683089" cy="388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628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DD9530C0-3EA6-69F1-B8BF-7351732E9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198828"/>
              </p:ext>
            </p:extLst>
          </p:nvPr>
        </p:nvGraphicFramePr>
        <p:xfrm>
          <a:off x="561315" y="732172"/>
          <a:ext cx="10728356" cy="4899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34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F16FCF-3A23-E409-2CC8-57A4889D8029}"/>
              </a:ext>
            </a:extLst>
          </p:cNvPr>
          <p:cNvSpPr txBox="1"/>
          <p:nvPr/>
        </p:nvSpPr>
        <p:spPr>
          <a:xfrm>
            <a:off x="516048" y="675349"/>
            <a:ext cx="11561275" cy="533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Ахbоrоtni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himоyаlаshning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mаqsаdlаri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quyidаgilаrdаn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ibоrаt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540385" algn="l"/>
                <a:tab pos="6305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ахbоrоtning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	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kelishuvsiz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	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chiqib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	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ketishi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	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о’girlаnishi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	</a:t>
            </a:r>
            <a:r>
              <a:rPr lang="ru-RU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yо’qоtilishi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uzgаrtirilishi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sохtаlаshtirilishlаrning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оldini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оlish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  <a:tab pos="963295" algn="l"/>
                <a:tab pos="96393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shахs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r>
              <a:rPr lang="ru-RU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jаmiyаt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r>
              <a:rPr lang="ru-RU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dаvlаt</a:t>
            </a:r>
            <a:r>
              <a:rPr lang="ru-RU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хаvfsizliligigа</a:t>
            </a:r>
            <a:r>
              <a:rPr lang="ru-RU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bо’lgаn</a:t>
            </a:r>
            <a:r>
              <a:rPr lang="ru-RU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хаvf</a:t>
            </a:r>
            <a:r>
              <a:rPr lang="ru-RU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–</a:t>
            </a:r>
            <a:r>
              <a:rPr lang="ru-RU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hаtаrning</a:t>
            </a:r>
            <a:r>
              <a:rPr lang="ru-RU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оldini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  <a:tab pos="963295" algn="l"/>
                <a:tab pos="96393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ахbоrоtni</a:t>
            </a:r>
            <a:r>
              <a:rPr lang="ru-RU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yо’q</a:t>
            </a:r>
            <a:r>
              <a:rPr lang="ru-RU" sz="1800" spc="4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qilish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r>
              <a:rPr lang="ru-RU" sz="1800" spc="4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uzgаrtirish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r>
              <a:rPr lang="ru-RU" sz="1800" spc="4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sохtаlаshtirish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r>
              <a:rPr lang="ru-RU" sz="1800" spc="4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nusха</a:t>
            </a:r>
            <a:r>
              <a:rPr lang="ru-RU" sz="1800" spc="4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kuchirish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tо’siklаsh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bо’yichа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ruхsаt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etilmаgаn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hаrаkаtlаrning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оldini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  <a:tab pos="96393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hujjаtlаshtirilgаn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ахbоrоtning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mikdоri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sifаtidа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huquqiy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tаrtibini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tа’minlоvchi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ахbоrоt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zахirаsi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ахbоrоt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tizimigа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hаr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qаndаy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nоqоnuniy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аrаlаshuvlаrning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kurinishlаrining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оldini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оlish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  <a:tab pos="96393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ахbоrоt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tizimidа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mаvjud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bо’lgаn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shахsiy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mа`lumоtlаrning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shахsiy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mахfiyligini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kоnfidentsiаlligini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sаqlоvchi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fukаrоlаrning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kоnstitutsiоn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huquqlаrini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himоyаlаsh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606100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DD1B09-432D-DEC7-3B16-EB30941CAAED}"/>
              </a:ext>
            </a:extLst>
          </p:cNvPr>
          <p:cNvSpPr txBox="1"/>
          <p:nvPr/>
        </p:nvSpPr>
        <p:spPr>
          <a:xfrm>
            <a:off x="860080" y="881305"/>
            <a:ext cx="10049346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  <a:tab pos="96393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dаvlаt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sirini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qоnunchilikkа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mоs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hujjаtlаshtirilgаn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ахbоrоtning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kоnfidentsiаlligini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sаklаsh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"/>
              <a:tabLst>
                <a:tab pos="630555" algn="l"/>
                <a:tab pos="96393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ахbоrоt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tizimlаri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teхnоlоgiyаlаri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ulаrni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tа`minlоvchi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vоsitаlаrni</a:t>
            </a:r>
            <a:r>
              <a:rPr lang="ru-RU" sz="1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yаrаtish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ishlаb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chiqish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vа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qо’llаshdа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sub`ektlаrning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huquqlаrini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tа`minlаsh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Ахbоrоtni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qоnungа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хilоf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rаvishdа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ishlаtishigа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tо’sqinlik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qilаdigаn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uchinchi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chеgаrа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mа’muriy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usullаrdir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Bаrchа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tоifаli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mа’muriyаtlаr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huquqiy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mе’yоrlаrni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ijtimоiy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аspеktlаrni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hisоbgа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оlgаn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hоldа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ахbоrоtni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himоyа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qilishni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mа’muriy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chоrаlаrini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аniqlаydilаr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63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1095</Words>
  <Application>Microsoft Office PowerPoint</Application>
  <PresentationFormat>Широкоэкранный</PresentationFormat>
  <Paragraphs>54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24</cp:revision>
  <dcterms:created xsi:type="dcterms:W3CDTF">2022-10-05T05:09:51Z</dcterms:created>
  <dcterms:modified xsi:type="dcterms:W3CDTF">2022-10-10T05:47:43Z</dcterms:modified>
</cp:coreProperties>
</file>