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2"/>
  </p:notesMasterIdLst>
  <p:sldIdLst>
    <p:sldId id="267" r:id="rId2"/>
    <p:sldId id="444" r:id="rId3"/>
    <p:sldId id="443" r:id="rId4"/>
    <p:sldId id="446" r:id="rId5"/>
    <p:sldId id="445" r:id="rId6"/>
    <p:sldId id="447" r:id="rId7"/>
    <p:sldId id="448" r:id="rId8"/>
    <p:sldId id="450" r:id="rId9"/>
    <p:sldId id="449" r:id="rId10"/>
    <p:sldId id="44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6BF94-E59C-4CDB-BD2A-A980B06BA3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9094E808-E69C-44C6-8B8C-26E3CEA5ADCC}">
      <dgm:prSet phldrT="[Текст]"/>
      <dgm:spPr/>
      <dgm:t>
        <a:bodyPr/>
        <a:lstStyle/>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Yaqin davrlargacha EHMda yechish qiyin yoki umuman yechib bо‘lmaydigan deb sanaluvchi murakkab masalalarning yangi sinfini yechish, optimallashtirish va (yoki) bahosini olish imkoniyati;</a:t>
          </a:r>
          <a:endParaRPr lang="ru-RU" dirty="0"/>
        </a:p>
      </dgm:t>
    </dgm:pt>
    <dgm:pt modelId="{8D609F6C-60FB-4C9B-9F45-29DAFEAAC563}" type="parTrans" cxnId="{BB527ED5-98D7-4FBD-ACE7-F272B57BEA07}">
      <dgm:prSet/>
      <dgm:spPr/>
      <dgm:t>
        <a:bodyPr/>
        <a:lstStyle/>
        <a:p>
          <a:endParaRPr lang="ru-RU"/>
        </a:p>
      </dgm:t>
    </dgm:pt>
    <dgm:pt modelId="{8E734AFE-2B2A-4F6A-8303-20F0C977D78D}" type="sibTrans" cxnId="{BB527ED5-98D7-4FBD-ACE7-F272B57BEA07}">
      <dgm:prSet/>
      <dgm:spPr/>
      <dgm:t>
        <a:bodyPr/>
        <a:lstStyle/>
        <a:p>
          <a:endParaRPr lang="ru-RU"/>
        </a:p>
      </dgm:t>
    </dgm:pt>
    <dgm:pt modelId="{67490787-29DB-4738-9C56-78CCAC303D4C}">
      <dgm:prSet phldrT="[Текст]" custT="1"/>
      <dgm:spPr/>
      <dgm:t>
        <a:bodyPr/>
        <a:lstStyle/>
        <a:p>
          <a:pPr algn="l">
            <a:buFont typeface="Wingdings" panose="05000000000000000000" pitchFamily="2" charset="2"/>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Dasturchi bо‘lmagan foydalanuvchiga(eng oхiridagi foydalanuvchilar) о‘z tilida suhbat yuritish va kоmpyuterdan samarali foydalanish uchun ахborotni vizualizatsiyalash usullarini qо‘llash imkoniyatini ta’minlash;</a:t>
          </a:r>
          <a:endParaRPr lang="ru-RU" sz="2000" dirty="0"/>
        </a:p>
      </dgm:t>
    </dgm:pt>
    <dgm:pt modelId="{5679B157-3266-4897-94DD-F330FF6D2481}" type="parTrans" cxnId="{93293A8D-AA8F-4B15-B5CF-B048808AE377}">
      <dgm:prSet/>
      <dgm:spPr/>
      <dgm:t>
        <a:bodyPr/>
        <a:lstStyle/>
        <a:p>
          <a:endParaRPr lang="ru-RU"/>
        </a:p>
      </dgm:t>
    </dgm:pt>
    <dgm:pt modelId="{880DBC5B-8194-4873-B7F4-C53D47F59D3F}" type="sibTrans" cxnId="{93293A8D-AA8F-4B15-B5CF-B048808AE377}">
      <dgm:prSet/>
      <dgm:spPr/>
      <dgm:t>
        <a:bodyPr/>
        <a:lstStyle/>
        <a:p>
          <a:endParaRPr lang="ru-RU"/>
        </a:p>
      </dgm:t>
    </dgm:pt>
    <dgm:pt modelId="{5FCFE3E2-9C6A-48D3-9F7D-794C8729AB9E}">
      <dgm:prSet phldrT="[Текст]"/>
      <dgm:spPr/>
      <dgm:t>
        <a:bodyPr/>
        <a:lstStyle/>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Yanada ishonchli va malakali хulosa chiqarish yoki qaror qabul qilish uchun ekspert tizimini mustaqil о‘rganish, bilimlardan foydalanish qoidalari, ma’lumotlar, bilimlarning tо‘planishi;</a:t>
          </a:r>
          <a:endParaRPr lang="ru-RU" dirty="0"/>
        </a:p>
      </dgm:t>
    </dgm:pt>
    <dgm:pt modelId="{B521226C-F240-4E24-A4A4-090242F85FC8}" type="parTrans" cxnId="{255E8DD2-9B96-4F86-9E46-743AE1E214E1}">
      <dgm:prSet/>
      <dgm:spPr/>
      <dgm:t>
        <a:bodyPr/>
        <a:lstStyle/>
        <a:p>
          <a:endParaRPr lang="ru-RU"/>
        </a:p>
      </dgm:t>
    </dgm:pt>
    <dgm:pt modelId="{42FA7045-AD7B-40A0-8BE5-0C6626255E4F}" type="sibTrans" cxnId="{255E8DD2-9B96-4F86-9E46-743AE1E214E1}">
      <dgm:prSet/>
      <dgm:spPr/>
      <dgm:t>
        <a:bodyPr/>
        <a:lstStyle/>
        <a:p>
          <a:endParaRPr lang="ru-RU"/>
        </a:p>
      </dgm:t>
    </dgm:pt>
    <dgm:pt modelId="{1137DD88-FB05-4135-AC39-2FF87E0582E4}">
      <dgm:prSet phldrT="[Текст]" custT="1"/>
      <dgm:spPr/>
      <dgm:t>
        <a:bodyPr/>
        <a:lstStyle/>
        <a:p>
          <a:pPr>
            <a:buFont typeface="Wingdings" panose="05000000000000000000" pitchFamily="2" charset="2"/>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Foydalanuvchi ахborot yо‘qligi tufayli yoki ахborotning haddan ziyod rang-barangligi, yoki хatto kоmpyuter yordamida ham odatdagi qarorni qabul qilishning chо‘zilib ketilishi tufayli yecha olmaydigan savollar yoki muammolarni hal etish;</a:t>
          </a:r>
          <a:endParaRPr lang="ru-RU" sz="2000" dirty="0"/>
        </a:p>
      </dgm:t>
    </dgm:pt>
    <dgm:pt modelId="{81C05CAF-419D-463D-80D8-95132C439122}" type="parTrans" cxnId="{3B8CCB80-690D-43D7-971D-DB4825C02A89}">
      <dgm:prSet/>
      <dgm:spPr/>
      <dgm:t>
        <a:bodyPr/>
        <a:lstStyle/>
        <a:p>
          <a:endParaRPr lang="ru-RU"/>
        </a:p>
      </dgm:t>
    </dgm:pt>
    <dgm:pt modelId="{20E7A825-A456-4DE2-8F90-894515BA83D4}" type="sibTrans" cxnId="{3B8CCB80-690D-43D7-971D-DB4825C02A89}">
      <dgm:prSet/>
      <dgm:spPr/>
      <dgm:t>
        <a:bodyPr/>
        <a:lstStyle/>
        <a:p>
          <a:endParaRPr lang="ru-RU"/>
        </a:p>
      </dgm:t>
    </dgm:pt>
    <dgm:pt modelId="{CD819A81-FBA4-4500-83CB-08DB8706135E}" type="pres">
      <dgm:prSet presAssocID="{9C76BF94-E59C-4CDB-BD2A-A980B06BA3BF}" presName="linear" presStyleCnt="0">
        <dgm:presLayoutVars>
          <dgm:animLvl val="lvl"/>
          <dgm:resizeHandles val="exact"/>
        </dgm:presLayoutVars>
      </dgm:prSet>
      <dgm:spPr/>
    </dgm:pt>
    <dgm:pt modelId="{D11F5A6E-DA24-4A78-A6BF-6E9F980099C8}" type="pres">
      <dgm:prSet presAssocID="{9094E808-E69C-44C6-8B8C-26E3CEA5ADCC}" presName="parentText" presStyleLbl="node1" presStyleIdx="0" presStyleCnt="2" custScaleY="81777">
        <dgm:presLayoutVars>
          <dgm:chMax val="0"/>
          <dgm:bulletEnabled val="1"/>
        </dgm:presLayoutVars>
      </dgm:prSet>
      <dgm:spPr/>
    </dgm:pt>
    <dgm:pt modelId="{FD3DEAEE-9206-4AF4-92CD-743F2D0FCBAD}" type="pres">
      <dgm:prSet presAssocID="{9094E808-E69C-44C6-8B8C-26E3CEA5ADCC}" presName="childText" presStyleLbl="revTx" presStyleIdx="0" presStyleCnt="2">
        <dgm:presLayoutVars>
          <dgm:bulletEnabled val="1"/>
        </dgm:presLayoutVars>
      </dgm:prSet>
      <dgm:spPr/>
    </dgm:pt>
    <dgm:pt modelId="{3D756532-1810-45DA-A63D-A7C491AD5A8A}" type="pres">
      <dgm:prSet presAssocID="{5FCFE3E2-9C6A-48D3-9F7D-794C8729AB9E}" presName="parentText" presStyleLbl="node1" presStyleIdx="1" presStyleCnt="2">
        <dgm:presLayoutVars>
          <dgm:chMax val="0"/>
          <dgm:bulletEnabled val="1"/>
        </dgm:presLayoutVars>
      </dgm:prSet>
      <dgm:spPr/>
    </dgm:pt>
    <dgm:pt modelId="{11619262-3070-48A1-9C9D-D8BAE673F7B8}" type="pres">
      <dgm:prSet presAssocID="{5FCFE3E2-9C6A-48D3-9F7D-794C8729AB9E}" presName="childText" presStyleLbl="revTx" presStyleIdx="1" presStyleCnt="2">
        <dgm:presLayoutVars>
          <dgm:bulletEnabled val="1"/>
        </dgm:presLayoutVars>
      </dgm:prSet>
      <dgm:spPr/>
    </dgm:pt>
  </dgm:ptLst>
  <dgm:cxnLst>
    <dgm:cxn modelId="{9165100B-363B-4A41-91DE-2F8750206C11}" type="presOf" srcId="{1137DD88-FB05-4135-AC39-2FF87E0582E4}" destId="{11619262-3070-48A1-9C9D-D8BAE673F7B8}" srcOrd="0" destOrd="0" presId="urn:microsoft.com/office/officeart/2005/8/layout/vList2"/>
    <dgm:cxn modelId="{6A17AF29-84B7-4AD7-A288-954E521477CE}" type="presOf" srcId="{9094E808-E69C-44C6-8B8C-26E3CEA5ADCC}" destId="{D11F5A6E-DA24-4A78-A6BF-6E9F980099C8}" srcOrd="0" destOrd="0" presId="urn:microsoft.com/office/officeart/2005/8/layout/vList2"/>
    <dgm:cxn modelId="{87028240-0053-4142-AB0D-55D894CEE153}" type="presOf" srcId="{9C76BF94-E59C-4CDB-BD2A-A980B06BA3BF}" destId="{CD819A81-FBA4-4500-83CB-08DB8706135E}" srcOrd="0" destOrd="0" presId="urn:microsoft.com/office/officeart/2005/8/layout/vList2"/>
    <dgm:cxn modelId="{3B8CCB80-690D-43D7-971D-DB4825C02A89}" srcId="{5FCFE3E2-9C6A-48D3-9F7D-794C8729AB9E}" destId="{1137DD88-FB05-4135-AC39-2FF87E0582E4}" srcOrd="0" destOrd="0" parTransId="{81C05CAF-419D-463D-80D8-95132C439122}" sibTransId="{20E7A825-A456-4DE2-8F90-894515BA83D4}"/>
    <dgm:cxn modelId="{93293A8D-AA8F-4B15-B5CF-B048808AE377}" srcId="{9094E808-E69C-44C6-8B8C-26E3CEA5ADCC}" destId="{67490787-29DB-4738-9C56-78CCAC303D4C}" srcOrd="0" destOrd="0" parTransId="{5679B157-3266-4897-94DD-F330FF6D2481}" sibTransId="{880DBC5B-8194-4873-B7F4-C53D47F59D3F}"/>
    <dgm:cxn modelId="{C12374B1-336B-4D61-B265-7F07C6799955}" type="presOf" srcId="{67490787-29DB-4738-9C56-78CCAC303D4C}" destId="{FD3DEAEE-9206-4AF4-92CD-743F2D0FCBAD}" srcOrd="0" destOrd="0" presId="urn:microsoft.com/office/officeart/2005/8/layout/vList2"/>
    <dgm:cxn modelId="{6E04D8BF-AE79-4E55-8D86-881C210E1661}" type="presOf" srcId="{5FCFE3E2-9C6A-48D3-9F7D-794C8729AB9E}" destId="{3D756532-1810-45DA-A63D-A7C491AD5A8A}" srcOrd="0" destOrd="0" presId="urn:microsoft.com/office/officeart/2005/8/layout/vList2"/>
    <dgm:cxn modelId="{255E8DD2-9B96-4F86-9E46-743AE1E214E1}" srcId="{9C76BF94-E59C-4CDB-BD2A-A980B06BA3BF}" destId="{5FCFE3E2-9C6A-48D3-9F7D-794C8729AB9E}" srcOrd="1" destOrd="0" parTransId="{B521226C-F240-4E24-A4A4-090242F85FC8}" sibTransId="{42FA7045-AD7B-40A0-8BE5-0C6626255E4F}"/>
    <dgm:cxn modelId="{BB527ED5-98D7-4FBD-ACE7-F272B57BEA07}" srcId="{9C76BF94-E59C-4CDB-BD2A-A980B06BA3BF}" destId="{9094E808-E69C-44C6-8B8C-26E3CEA5ADCC}" srcOrd="0" destOrd="0" parTransId="{8D609F6C-60FB-4C9B-9F45-29DAFEAAC563}" sibTransId="{8E734AFE-2B2A-4F6A-8303-20F0C977D78D}"/>
    <dgm:cxn modelId="{45A9E72C-96F9-4E18-9F93-1FAF79939E28}" type="presParOf" srcId="{CD819A81-FBA4-4500-83CB-08DB8706135E}" destId="{D11F5A6E-DA24-4A78-A6BF-6E9F980099C8}" srcOrd="0" destOrd="0" presId="urn:microsoft.com/office/officeart/2005/8/layout/vList2"/>
    <dgm:cxn modelId="{8AE3C45F-7D33-4F15-BAC0-0375135D6809}" type="presParOf" srcId="{CD819A81-FBA4-4500-83CB-08DB8706135E}" destId="{FD3DEAEE-9206-4AF4-92CD-743F2D0FCBAD}" srcOrd="1" destOrd="0" presId="urn:microsoft.com/office/officeart/2005/8/layout/vList2"/>
    <dgm:cxn modelId="{5F5BE781-6B30-4709-BDCA-3913C9B79DC3}" type="presParOf" srcId="{CD819A81-FBA4-4500-83CB-08DB8706135E}" destId="{3D756532-1810-45DA-A63D-A7C491AD5A8A}" srcOrd="2" destOrd="0" presId="urn:microsoft.com/office/officeart/2005/8/layout/vList2"/>
    <dgm:cxn modelId="{A949CB0F-510E-45DB-8399-FCCF062D12AE}" type="presParOf" srcId="{CD819A81-FBA4-4500-83CB-08DB8706135E}" destId="{11619262-3070-48A1-9C9D-D8BAE673F7B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76BF94-E59C-4CDB-BD2A-A980B06BA3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9094E808-E69C-44C6-8B8C-26E3CEA5ADCC}">
      <dgm:prSet phldrT="[Текст]" custT="1"/>
      <dgm:spPr/>
      <dgm:t>
        <a:bodyPr/>
        <a:lstStyle/>
        <a:p>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Takomillashgan asboblar va ushbu tizimdagi foydalanuvchi mutaхassisning shaхsiy tajribasidan foydalanish hisobiga yakka tartibdagi iхtisoslashgan ekspert tizimlarini yaratish imkoniyati;</a:t>
          </a:r>
          <a:endParaRPr lang="ru-RU" sz="2000" dirty="0">
            <a:solidFill>
              <a:schemeClr val="tx1"/>
            </a:solidFill>
          </a:endParaRPr>
        </a:p>
      </dgm:t>
    </dgm:pt>
    <dgm:pt modelId="{8D609F6C-60FB-4C9B-9F45-29DAFEAAC563}" type="parTrans" cxnId="{BB527ED5-98D7-4FBD-ACE7-F272B57BEA07}">
      <dgm:prSet/>
      <dgm:spPr/>
      <dgm:t>
        <a:bodyPr/>
        <a:lstStyle/>
        <a:p>
          <a:endParaRPr lang="ru-RU"/>
        </a:p>
      </dgm:t>
    </dgm:pt>
    <dgm:pt modelId="{8E734AFE-2B2A-4F6A-8303-20F0C977D78D}" type="sibTrans" cxnId="{BB527ED5-98D7-4FBD-ACE7-F272B57BEA07}">
      <dgm:prSet/>
      <dgm:spPr/>
      <dgm:t>
        <a:bodyPr/>
        <a:lstStyle/>
        <a:p>
          <a:endParaRPr lang="ru-RU"/>
        </a:p>
      </dgm:t>
    </dgm:pt>
    <dgm:pt modelId="{67490787-29DB-4738-9C56-78CCAC303D4C}">
      <dgm:prSet phldrT="[Текст]" custT="1"/>
      <dgm:spPr/>
      <dgm:t>
        <a:bodyPr/>
        <a:lstStyle/>
        <a:p>
          <a:pPr algn="l">
            <a:buFont typeface="Wingdings" panose="05000000000000000000" pitchFamily="2" charset="2"/>
            <a:buNone/>
          </a:pPr>
          <a:endParaRPr lang="ru-RU" sz="2000" dirty="0"/>
        </a:p>
      </dgm:t>
    </dgm:pt>
    <dgm:pt modelId="{5679B157-3266-4897-94DD-F330FF6D2481}" type="parTrans" cxnId="{93293A8D-AA8F-4B15-B5CF-B048808AE377}">
      <dgm:prSet/>
      <dgm:spPr/>
      <dgm:t>
        <a:bodyPr/>
        <a:lstStyle/>
        <a:p>
          <a:endParaRPr lang="ru-RU"/>
        </a:p>
      </dgm:t>
    </dgm:pt>
    <dgm:pt modelId="{880DBC5B-8194-4873-B7F4-C53D47F59D3F}" type="sibTrans" cxnId="{93293A8D-AA8F-4B15-B5CF-B048808AE377}">
      <dgm:prSet/>
      <dgm:spPr/>
      <dgm:t>
        <a:bodyPr/>
        <a:lstStyle/>
        <a:p>
          <a:endParaRPr lang="ru-RU"/>
        </a:p>
      </dgm:t>
    </dgm:pt>
    <dgm:pt modelId="{5FCFE3E2-9C6A-48D3-9F7D-794C8729AB9E}">
      <dgm:prSet phldrT="[Текст]" custT="1"/>
      <dgm:spPr/>
      <dgm:t>
        <a:bodyPr/>
        <a:lstStyle/>
        <a:p>
          <a:pPr>
            <a:buFont typeface="Wingdings" panose="05000000000000000000" pitchFamily="2" charset="2"/>
            <a:buChar char="Ø"/>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tr-TR"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Ekspert tizimining asosi qaror qabul qilish jarayonini shakllantirish maqsadida tuzilgan bilimlar majmui (bilimlar bazasi) sanaladi.</a:t>
          </a:r>
          <a:endParaRPr lang="ru-RU" sz="2000" dirty="0">
            <a:solidFill>
              <a:schemeClr val="tx1"/>
            </a:solidFill>
          </a:endParaRPr>
        </a:p>
      </dgm:t>
    </dgm:pt>
    <dgm:pt modelId="{B521226C-F240-4E24-A4A4-090242F85FC8}" type="parTrans" cxnId="{255E8DD2-9B96-4F86-9E46-743AE1E214E1}">
      <dgm:prSet/>
      <dgm:spPr/>
      <dgm:t>
        <a:bodyPr/>
        <a:lstStyle/>
        <a:p>
          <a:endParaRPr lang="ru-RU"/>
        </a:p>
      </dgm:t>
    </dgm:pt>
    <dgm:pt modelId="{42FA7045-AD7B-40A0-8BE5-0C6626255E4F}" type="sibTrans" cxnId="{255E8DD2-9B96-4F86-9E46-743AE1E214E1}">
      <dgm:prSet/>
      <dgm:spPr/>
      <dgm:t>
        <a:bodyPr/>
        <a:lstStyle/>
        <a:p>
          <a:endParaRPr lang="ru-RU"/>
        </a:p>
      </dgm:t>
    </dgm:pt>
    <dgm:pt modelId="{1137DD88-FB05-4135-AC39-2FF87E0582E4}">
      <dgm:prSet phldrT="[Текст]" custT="1"/>
      <dgm:spPr/>
      <dgm:t>
        <a:bodyPr/>
        <a:lstStyle/>
        <a:p>
          <a:pPr>
            <a:buFont typeface="Wingdings" panose="05000000000000000000" pitchFamily="2" charset="2"/>
            <a:buNone/>
          </a:pPr>
          <a:endParaRPr lang="ru-RU" sz="2000" dirty="0"/>
        </a:p>
      </dgm:t>
    </dgm:pt>
    <dgm:pt modelId="{81C05CAF-419D-463D-80D8-95132C439122}" type="parTrans" cxnId="{3B8CCB80-690D-43D7-971D-DB4825C02A89}">
      <dgm:prSet/>
      <dgm:spPr/>
      <dgm:t>
        <a:bodyPr/>
        <a:lstStyle/>
        <a:p>
          <a:endParaRPr lang="ru-RU"/>
        </a:p>
      </dgm:t>
    </dgm:pt>
    <dgm:pt modelId="{20E7A825-A456-4DE2-8F90-894515BA83D4}" type="sibTrans" cxnId="{3B8CCB80-690D-43D7-971D-DB4825C02A89}">
      <dgm:prSet/>
      <dgm:spPr/>
      <dgm:t>
        <a:bodyPr/>
        <a:lstStyle/>
        <a:p>
          <a:endParaRPr lang="ru-RU"/>
        </a:p>
      </dgm:t>
    </dgm:pt>
    <dgm:pt modelId="{CD819A81-FBA4-4500-83CB-08DB8706135E}" type="pres">
      <dgm:prSet presAssocID="{9C76BF94-E59C-4CDB-BD2A-A980B06BA3BF}" presName="linear" presStyleCnt="0">
        <dgm:presLayoutVars>
          <dgm:animLvl val="lvl"/>
          <dgm:resizeHandles val="exact"/>
        </dgm:presLayoutVars>
      </dgm:prSet>
      <dgm:spPr/>
    </dgm:pt>
    <dgm:pt modelId="{D11F5A6E-DA24-4A78-A6BF-6E9F980099C8}" type="pres">
      <dgm:prSet presAssocID="{9094E808-E69C-44C6-8B8C-26E3CEA5ADCC}" presName="parentText" presStyleLbl="node1" presStyleIdx="0" presStyleCnt="2" custScaleY="115806">
        <dgm:presLayoutVars>
          <dgm:chMax val="0"/>
          <dgm:bulletEnabled val="1"/>
        </dgm:presLayoutVars>
      </dgm:prSet>
      <dgm:spPr/>
    </dgm:pt>
    <dgm:pt modelId="{FD3DEAEE-9206-4AF4-92CD-743F2D0FCBAD}" type="pres">
      <dgm:prSet presAssocID="{9094E808-E69C-44C6-8B8C-26E3CEA5ADCC}" presName="childText" presStyleLbl="revTx" presStyleIdx="0" presStyleCnt="2">
        <dgm:presLayoutVars>
          <dgm:bulletEnabled val="1"/>
        </dgm:presLayoutVars>
      </dgm:prSet>
      <dgm:spPr/>
    </dgm:pt>
    <dgm:pt modelId="{3D756532-1810-45DA-A63D-A7C491AD5A8A}" type="pres">
      <dgm:prSet presAssocID="{5FCFE3E2-9C6A-48D3-9F7D-794C8729AB9E}" presName="parentText" presStyleLbl="node1" presStyleIdx="1" presStyleCnt="2">
        <dgm:presLayoutVars>
          <dgm:chMax val="0"/>
          <dgm:bulletEnabled val="1"/>
        </dgm:presLayoutVars>
      </dgm:prSet>
      <dgm:spPr/>
    </dgm:pt>
    <dgm:pt modelId="{11619262-3070-48A1-9C9D-D8BAE673F7B8}" type="pres">
      <dgm:prSet presAssocID="{5FCFE3E2-9C6A-48D3-9F7D-794C8729AB9E}" presName="childText" presStyleLbl="revTx" presStyleIdx="1" presStyleCnt="2">
        <dgm:presLayoutVars>
          <dgm:bulletEnabled val="1"/>
        </dgm:presLayoutVars>
      </dgm:prSet>
      <dgm:spPr/>
    </dgm:pt>
  </dgm:ptLst>
  <dgm:cxnLst>
    <dgm:cxn modelId="{9165100B-363B-4A41-91DE-2F8750206C11}" type="presOf" srcId="{1137DD88-FB05-4135-AC39-2FF87E0582E4}" destId="{11619262-3070-48A1-9C9D-D8BAE673F7B8}" srcOrd="0" destOrd="0" presId="urn:microsoft.com/office/officeart/2005/8/layout/vList2"/>
    <dgm:cxn modelId="{6A17AF29-84B7-4AD7-A288-954E521477CE}" type="presOf" srcId="{9094E808-E69C-44C6-8B8C-26E3CEA5ADCC}" destId="{D11F5A6E-DA24-4A78-A6BF-6E9F980099C8}" srcOrd="0" destOrd="0" presId="urn:microsoft.com/office/officeart/2005/8/layout/vList2"/>
    <dgm:cxn modelId="{87028240-0053-4142-AB0D-55D894CEE153}" type="presOf" srcId="{9C76BF94-E59C-4CDB-BD2A-A980B06BA3BF}" destId="{CD819A81-FBA4-4500-83CB-08DB8706135E}" srcOrd="0" destOrd="0" presId="urn:microsoft.com/office/officeart/2005/8/layout/vList2"/>
    <dgm:cxn modelId="{3B8CCB80-690D-43D7-971D-DB4825C02A89}" srcId="{5FCFE3E2-9C6A-48D3-9F7D-794C8729AB9E}" destId="{1137DD88-FB05-4135-AC39-2FF87E0582E4}" srcOrd="0" destOrd="0" parTransId="{81C05CAF-419D-463D-80D8-95132C439122}" sibTransId="{20E7A825-A456-4DE2-8F90-894515BA83D4}"/>
    <dgm:cxn modelId="{93293A8D-AA8F-4B15-B5CF-B048808AE377}" srcId="{9094E808-E69C-44C6-8B8C-26E3CEA5ADCC}" destId="{67490787-29DB-4738-9C56-78CCAC303D4C}" srcOrd="0" destOrd="0" parTransId="{5679B157-3266-4897-94DD-F330FF6D2481}" sibTransId="{880DBC5B-8194-4873-B7F4-C53D47F59D3F}"/>
    <dgm:cxn modelId="{C12374B1-336B-4D61-B265-7F07C6799955}" type="presOf" srcId="{67490787-29DB-4738-9C56-78CCAC303D4C}" destId="{FD3DEAEE-9206-4AF4-92CD-743F2D0FCBAD}" srcOrd="0" destOrd="0" presId="urn:microsoft.com/office/officeart/2005/8/layout/vList2"/>
    <dgm:cxn modelId="{6E04D8BF-AE79-4E55-8D86-881C210E1661}" type="presOf" srcId="{5FCFE3E2-9C6A-48D3-9F7D-794C8729AB9E}" destId="{3D756532-1810-45DA-A63D-A7C491AD5A8A}" srcOrd="0" destOrd="0" presId="urn:microsoft.com/office/officeart/2005/8/layout/vList2"/>
    <dgm:cxn modelId="{255E8DD2-9B96-4F86-9E46-743AE1E214E1}" srcId="{9C76BF94-E59C-4CDB-BD2A-A980B06BA3BF}" destId="{5FCFE3E2-9C6A-48D3-9F7D-794C8729AB9E}" srcOrd="1" destOrd="0" parTransId="{B521226C-F240-4E24-A4A4-090242F85FC8}" sibTransId="{42FA7045-AD7B-40A0-8BE5-0C6626255E4F}"/>
    <dgm:cxn modelId="{BB527ED5-98D7-4FBD-ACE7-F272B57BEA07}" srcId="{9C76BF94-E59C-4CDB-BD2A-A980B06BA3BF}" destId="{9094E808-E69C-44C6-8B8C-26E3CEA5ADCC}" srcOrd="0" destOrd="0" parTransId="{8D609F6C-60FB-4C9B-9F45-29DAFEAAC563}" sibTransId="{8E734AFE-2B2A-4F6A-8303-20F0C977D78D}"/>
    <dgm:cxn modelId="{45A9E72C-96F9-4E18-9F93-1FAF79939E28}" type="presParOf" srcId="{CD819A81-FBA4-4500-83CB-08DB8706135E}" destId="{D11F5A6E-DA24-4A78-A6BF-6E9F980099C8}" srcOrd="0" destOrd="0" presId="urn:microsoft.com/office/officeart/2005/8/layout/vList2"/>
    <dgm:cxn modelId="{8AE3C45F-7D33-4F15-BAC0-0375135D6809}" type="presParOf" srcId="{CD819A81-FBA4-4500-83CB-08DB8706135E}" destId="{FD3DEAEE-9206-4AF4-92CD-743F2D0FCBAD}" srcOrd="1" destOrd="0" presId="urn:microsoft.com/office/officeart/2005/8/layout/vList2"/>
    <dgm:cxn modelId="{5F5BE781-6B30-4709-BDCA-3913C9B79DC3}" type="presParOf" srcId="{CD819A81-FBA4-4500-83CB-08DB8706135E}" destId="{3D756532-1810-45DA-A63D-A7C491AD5A8A}" srcOrd="2" destOrd="0" presId="urn:microsoft.com/office/officeart/2005/8/layout/vList2"/>
    <dgm:cxn modelId="{A949CB0F-510E-45DB-8399-FCCF062D12AE}" type="presParOf" srcId="{CD819A81-FBA4-4500-83CB-08DB8706135E}" destId="{11619262-3070-48A1-9C9D-D8BAE673F7B8}"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171A86-DE81-4DE2-A3ED-A0254AA96576}" type="doc">
      <dgm:prSet loTypeId="urn:microsoft.com/office/officeart/2005/8/layout/hProcess9" loCatId="process" qsTypeId="urn:microsoft.com/office/officeart/2005/8/quickstyle/simple1" qsCatId="simple" csTypeId="urn:microsoft.com/office/officeart/2005/8/colors/accent1_2" csCatId="accent1" phldr="1"/>
      <dgm:spPr/>
    </dgm:pt>
    <dgm:pt modelId="{CE734C10-936F-499E-A333-2161B03A47E5}">
      <dgm:prSet phldrT="[Текст]"/>
      <dgm:spPr/>
      <dgm:t>
        <a:bodyPr/>
        <a:lstStyle/>
        <a:p>
          <a:pPr>
            <a:buFont typeface="Wingdings" panose="05000000000000000000" pitchFamily="2" charset="2"/>
            <a:buChar char="v"/>
          </a:pPr>
          <a:r>
            <a:rPr lang="tr-T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chuqur va yuzaki;</a:t>
          </a:r>
          <a:endParaRPr lang="ru-RU" dirty="0">
            <a:solidFill>
              <a:schemeClr val="tx1"/>
            </a:solidFill>
          </a:endParaRPr>
        </a:p>
      </dgm:t>
    </dgm:pt>
    <dgm:pt modelId="{03763C7B-DFE6-4406-861B-4B1C877A6AC0}" type="parTrans" cxnId="{AC036DB2-A205-4DAF-A657-E052D444F808}">
      <dgm:prSet/>
      <dgm:spPr/>
      <dgm:t>
        <a:bodyPr/>
        <a:lstStyle/>
        <a:p>
          <a:endParaRPr lang="ru-RU"/>
        </a:p>
      </dgm:t>
    </dgm:pt>
    <dgm:pt modelId="{435EAF57-6147-4B0A-9B86-E7A3384A81E0}" type="sibTrans" cxnId="{AC036DB2-A205-4DAF-A657-E052D444F808}">
      <dgm:prSet/>
      <dgm:spPr/>
      <dgm:t>
        <a:bodyPr/>
        <a:lstStyle/>
        <a:p>
          <a:endParaRPr lang="ru-RU"/>
        </a:p>
      </dgm:t>
    </dgm:pt>
    <dgm:pt modelId="{9155E0F0-E4AC-415A-A618-F1710F758EDD}">
      <dgm:prSet phldrT="[Текст]"/>
      <dgm:spPr/>
      <dgm:t>
        <a:bodyPr/>
        <a:lstStyle/>
        <a:p>
          <a:pPr>
            <a:buFont typeface="Wingdings" panose="05000000000000000000" pitchFamily="2" charset="2"/>
            <a:buChar char="v"/>
          </a:pPr>
          <a:r>
            <a:rPr lang="tr-T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sifat va miqdoriy;</a:t>
          </a:r>
          <a:endParaRPr lang="ru-RU" dirty="0">
            <a:solidFill>
              <a:schemeClr val="tx1"/>
            </a:solidFill>
          </a:endParaRPr>
        </a:p>
      </dgm:t>
    </dgm:pt>
    <dgm:pt modelId="{0CE4C8FF-2C93-45EB-9001-C3E87BD88FE8}" type="parTrans" cxnId="{4F4D1D3F-2799-49BF-BFAE-A489AC1DA6F8}">
      <dgm:prSet/>
      <dgm:spPr/>
      <dgm:t>
        <a:bodyPr/>
        <a:lstStyle/>
        <a:p>
          <a:endParaRPr lang="ru-RU"/>
        </a:p>
      </dgm:t>
    </dgm:pt>
    <dgm:pt modelId="{C2CD9565-D444-4453-9219-9E5504BB7B61}" type="sibTrans" cxnId="{4F4D1D3F-2799-49BF-BFAE-A489AC1DA6F8}">
      <dgm:prSet/>
      <dgm:spPr/>
      <dgm:t>
        <a:bodyPr/>
        <a:lstStyle/>
        <a:p>
          <a:endParaRPr lang="ru-RU"/>
        </a:p>
      </dgm:t>
    </dgm:pt>
    <dgm:pt modelId="{46DA88EE-BEFB-4D0F-8E34-976CABFD19DB}">
      <dgm:prSet phldrT="[Текст]"/>
      <dgm:spPr/>
      <dgm:t>
        <a:bodyPr/>
        <a:lstStyle/>
        <a:p>
          <a:pPr>
            <a:buFont typeface="Wingdings" panose="05000000000000000000" pitchFamily="2" charset="2"/>
            <a:buChar char="v"/>
          </a:pPr>
          <a:r>
            <a:rPr lang="tr-T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taхminiy(noaniq) va aniq;</a:t>
          </a:r>
          <a:endParaRPr lang="ru-RU" dirty="0">
            <a:solidFill>
              <a:schemeClr val="tx1"/>
            </a:solidFill>
          </a:endParaRPr>
        </a:p>
      </dgm:t>
    </dgm:pt>
    <dgm:pt modelId="{7A04201B-7345-4EC4-A0E1-84795C3A6F07}" type="parTrans" cxnId="{933DC330-1057-40A4-AA39-F3E49DCEB70B}">
      <dgm:prSet/>
      <dgm:spPr/>
      <dgm:t>
        <a:bodyPr/>
        <a:lstStyle/>
        <a:p>
          <a:endParaRPr lang="ru-RU"/>
        </a:p>
      </dgm:t>
    </dgm:pt>
    <dgm:pt modelId="{9D7CCB79-6E83-4EA8-BAB4-6B7151BA0681}" type="sibTrans" cxnId="{933DC330-1057-40A4-AA39-F3E49DCEB70B}">
      <dgm:prSet/>
      <dgm:spPr/>
      <dgm:t>
        <a:bodyPr/>
        <a:lstStyle/>
        <a:p>
          <a:endParaRPr lang="ru-RU"/>
        </a:p>
      </dgm:t>
    </dgm:pt>
    <dgm:pt modelId="{BDC0FC3E-006C-48B4-97C7-4D0EFD42978F}">
      <dgm:prSet phldrT="[Текст]"/>
      <dgm:spPr/>
      <dgm:t>
        <a:bodyPr/>
        <a:lstStyle/>
        <a:p>
          <a:pPr>
            <a:buFont typeface="Wingdings" panose="05000000000000000000" pitchFamily="2" charset="2"/>
            <a:buChar char="v"/>
          </a:pPr>
          <a:r>
            <a:rPr lang="tr-T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muayyan va umumiy;</a:t>
          </a:r>
          <a:endParaRPr lang="ru-RU" dirty="0">
            <a:solidFill>
              <a:schemeClr val="tx1"/>
            </a:solidFill>
          </a:endParaRPr>
        </a:p>
      </dgm:t>
    </dgm:pt>
    <dgm:pt modelId="{1E535093-B215-4789-AFF0-2F6A079BA2DC}" type="parTrans" cxnId="{87891F4B-67E9-477A-8AD3-23EF2E1E6C76}">
      <dgm:prSet/>
      <dgm:spPr/>
      <dgm:t>
        <a:bodyPr/>
        <a:lstStyle/>
        <a:p>
          <a:endParaRPr lang="ru-RU"/>
        </a:p>
      </dgm:t>
    </dgm:pt>
    <dgm:pt modelId="{2E682A82-8F7C-4AD8-A5F7-43B9E53B451E}" type="sibTrans" cxnId="{87891F4B-67E9-477A-8AD3-23EF2E1E6C76}">
      <dgm:prSet/>
      <dgm:spPr/>
      <dgm:t>
        <a:bodyPr/>
        <a:lstStyle/>
        <a:p>
          <a:endParaRPr lang="ru-RU"/>
        </a:p>
      </dgm:t>
    </dgm:pt>
    <dgm:pt modelId="{E715233E-3294-4EC3-A1C6-6950C1D24CA2}">
      <dgm:prSet phldrT="[Текст]"/>
      <dgm:spPr/>
      <dgm:t>
        <a:bodyPr/>
        <a:lstStyle/>
        <a:p>
          <a:pPr>
            <a:buFont typeface="Wingdings" panose="05000000000000000000" pitchFamily="2" charset="2"/>
            <a:buChar char="v"/>
          </a:pPr>
          <a:r>
            <a:rPr lang="tr-T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tavsifiy va kо‘rsatma (yо‘l-yо‘riq) beruvchi.</a:t>
          </a:r>
          <a:endParaRPr lang="ru-RU" dirty="0">
            <a:solidFill>
              <a:schemeClr val="tx1"/>
            </a:solidFill>
          </a:endParaRPr>
        </a:p>
      </dgm:t>
    </dgm:pt>
    <dgm:pt modelId="{E07FE3F7-311E-4DE0-A024-AE7F082D6D94}" type="parTrans" cxnId="{3501E888-D51D-431F-9FA3-ABAE3C8A78E6}">
      <dgm:prSet/>
      <dgm:spPr/>
      <dgm:t>
        <a:bodyPr/>
        <a:lstStyle/>
        <a:p>
          <a:endParaRPr lang="ru-RU"/>
        </a:p>
      </dgm:t>
    </dgm:pt>
    <dgm:pt modelId="{A37E4312-4289-4FC6-8535-8FB911EA47C0}" type="sibTrans" cxnId="{3501E888-D51D-431F-9FA3-ABAE3C8A78E6}">
      <dgm:prSet/>
      <dgm:spPr/>
      <dgm:t>
        <a:bodyPr/>
        <a:lstStyle/>
        <a:p>
          <a:endParaRPr lang="ru-RU"/>
        </a:p>
      </dgm:t>
    </dgm:pt>
    <dgm:pt modelId="{D2346706-9C62-484F-89AE-188DD98273A1}" type="pres">
      <dgm:prSet presAssocID="{A8171A86-DE81-4DE2-A3ED-A0254AA96576}" presName="CompostProcess" presStyleCnt="0">
        <dgm:presLayoutVars>
          <dgm:dir/>
          <dgm:resizeHandles val="exact"/>
        </dgm:presLayoutVars>
      </dgm:prSet>
      <dgm:spPr/>
    </dgm:pt>
    <dgm:pt modelId="{ED94F95F-E24F-405C-B925-B54366344E31}" type="pres">
      <dgm:prSet presAssocID="{A8171A86-DE81-4DE2-A3ED-A0254AA96576}" presName="arrow" presStyleLbl="bgShp" presStyleIdx="0" presStyleCnt="1"/>
      <dgm:spPr/>
    </dgm:pt>
    <dgm:pt modelId="{F8EF7EAB-3D84-4EAC-A976-568ABA81F814}" type="pres">
      <dgm:prSet presAssocID="{A8171A86-DE81-4DE2-A3ED-A0254AA96576}" presName="linearProcess" presStyleCnt="0"/>
      <dgm:spPr/>
    </dgm:pt>
    <dgm:pt modelId="{7D74CB58-F18A-44F5-8771-7965FB575056}" type="pres">
      <dgm:prSet presAssocID="{CE734C10-936F-499E-A333-2161B03A47E5}" presName="textNode" presStyleLbl="node1" presStyleIdx="0" presStyleCnt="5">
        <dgm:presLayoutVars>
          <dgm:bulletEnabled val="1"/>
        </dgm:presLayoutVars>
      </dgm:prSet>
      <dgm:spPr/>
    </dgm:pt>
    <dgm:pt modelId="{55ECC658-F940-4B24-A472-D0066E733618}" type="pres">
      <dgm:prSet presAssocID="{435EAF57-6147-4B0A-9B86-E7A3384A81E0}" presName="sibTrans" presStyleCnt="0"/>
      <dgm:spPr/>
    </dgm:pt>
    <dgm:pt modelId="{0EEF68BD-1014-4F36-BE76-28647F282C9D}" type="pres">
      <dgm:prSet presAssocID="{9155E0F0-E4AC-415A-A618-F1710F758EDD}" presName="textNode" presStyleLbl="node1" presStyleIdx="1" presStyleCnt="5" custLinFactNeighborX="0" custLinFactNeighborY="233">
        <dgm:presLayoutVars>
          <dgm:bulletEnabled val="1"/>
        </dgm:presLayoutVars>
      </dgm:prSet>
      <dgm:spPr/>
    </dgm:pt>
    <dgm:pt modelId="{616EB58A-F297-4306-88CC-4B64B7D9F213}" type="pres">
      <dgm:prSet presAssocID="{C2CD9565-D444-4453-9219-9E5504BB7B61}" presName="sibTrans" presStyleCnt="0"/>
      <dgm:spPr/>
    </dgm:pt>
    <dgm:pt modelId="{912EEB9D-B142-417E-95C4-B6BF184E752B}" type="pres">
      <dgm:prSet presAssocID="{46DA88EE-BEFB-4D0F-8E34-976CABFD19DB}" presName="textNode" presStyleLbl="node1" presStyleIdx="2" presStyleCnt="5">
        <dgm:presLayoutVars>
          <dgm:bulletEnabled val="1"/>
        </dgm:presLayoutVars>
      </dgm:prSet>
      <dgm:spPr/>
    </dgm:pt>
    <dgm:pt modelId="{299325AE-0FBB-4330-8F41-AA0FB0304AB8}" type="pres">
      <dgm:prSet presAssocID="{9D7CCB79-6E83-4EA8-BAB4-6B7151BA0681}" presName="sibTrans" presStyleCnt="0"/>
      <dgm:spPr/>
    </dgm:pt>
    <dgm:pt modelId="{0BB6E38D-E256-4B9F-9185-D600D6086AB3}" type="pres">
      <dgm:prSet presAssocID="{BDC0FC3E-006C-48B4-97C7-4D0EFD42978F}" presName="textNode" presStyleLbl="node1" presStyleIdx="3" presStyleCnt="5">
        <dgm:presLayoutVars>
          <dgm:bulletEnabled val="1"/>
        </dgm:presLayoutVars>
      </dgm:prSet>
      <dgm:spPr/>
    </dgm:pt>
    <dgm:pt modelId="{AD40C561-E7BE-4120-86F9-92436CD24AB4}" type="pres">
      <dgm:prSet presAssocID="{2E682A82-8F7C-4AD8-A5F7-43B9E53B451E}" presName="sibTrans" presStyleCnt="0"/>
      <dgm:spPr/>
    </dgm:pt>
    <dgm:pt modelId="{A166D643-9AD2-48B9-A9C9-962FEF6A30E0}" type="pres">
      <dgm:prSet presAssocID="{E715233E-3294-4EC3-A1C6-6950C1D24CA2}" presName="textNode" presStyleLbl="node1" presStyleIdx="4" presStyleCnt="5">
        <dgm:presLayoutVars>
          <dgm:bulletEnabled val="1"/>
        </dgm:presLayoutVars>
      </dgm:prSet>
      <dgm:spPr/>
    </dgm:pt>
  </dgm:ptLst>
  <dgm:cxnLst>
    <dgm:cxn modelId="{EB7F7417-0ED1-415C-9008-E37835882859}" type="presOf" srcId="{E715233E-3294-4EC3-A1C6-6950C1D24CA2}" destId="{A166D643-9AD2-48B9-A9C9-962FEF6A30E0}" srcOrd="0" destOrd="0" presId="urn:microsoft.com/office/officeart/2005/8/layout/hProcess9"/>
    <dgm:cxn modelId="{54F1691E-1D61-4ABA-A9FC-6EF86620FE39}" type="presOf" srcId="{BDC0FC3E-006C-48B4-97C7-4D0EFD42978F}" destId="{0BB6E38D-E256-4B9F-9185-D600D6086AB3}" srcOrd="0" destOrd="0" presId="urn:microsoft.com/office/officeart/2005/8/layout/hProcess9"/>
    <dgm:cxn modelId="{933DC330-1057-40A4-AA39-F3E49DCEB70B}" srcId="{A8171A86-DE81-4DE2-A3ED-A0254AA96576}" destId="{46DA88EE-BEFB-4D0F-8E34-976CABFD19DB}" srcOrd="2" destOrd="0" parTransId="{7A04201B-7345-4EC4-A0E1-84795C3A6F07}" sibTransId="{9D7CCB79-6E83-4EA8-BAB4-6B7151BA0681}"/>
    <dgm:cxn modelId="{4F4D1D3F-2799-49BF-BFAE-A489AC1DA6F8}" srcId="{A8171A86-DE81-4DE2-A3ED-A0254AA96576}" destId="{9155E0F0-E4AC-415A-A618-F1710F758EDD}" srcOrd="1" destOrd="0" parTransId="{0CE4C8FF-2C93-45EB-9001-C3E87BD88FE8}" sibTransId="{C2CD9565-D444-4453-9219-9E5504BB7B61}"/>
    <dgm:cxn modelId="{F2387563-201F-4930-A795-0F11596E57E3}" type="presOf" srcId="{46DA88EE-BEFB-4D0F-8E34-976CABFD19DB}" destId="{912EEB9D-B142-417E-95C4-B6BF184E752B}" srcOrd="0" destOrd="0" presId="urn:microsoft.com/office/officeart/2005/8/layout/hProcess9"/>
    <dgm:cxn modelId="{87891F4B-67E9-477A-8AD3-23EF2E1E6C76}" srcId="{A8171A86-DE81-4DE2-A3ED-A0254AA96576}" destId="{BDC0FC3E-006C-48B4-97C7-4D0EFD42978F}" srcOrd="3" destOrd="0" parTransId="{1E535093-B215-4789-AFF0-2F6A079BA2DC}" sibTransId="{2E682A82-8F7C-4AD8-A5F7-43B9E53B451E}"/>
    <dgm:cxn modelId="{F788F57B-CFBC-4F0E-8B76-5E61C5EE0DC4}" type="presOf" srcId="{CE734C10-936F-499E-A333-2161B03A47E5}" destId="{7D74CB58-F18A-44F5-8771-7965FB575056}" srcOrd="0" destOrd="0" presId="urn:microsoft.com/office/officeart/2005/8/layout/hProcess9"/>
    <dgm:cxn modelId="{2B48907D-B951-4EC5-953D-0A36C380093B}" type="presOf" srcId="{A8171A86-DE81-4DE2-A3ED-A0254AA96576}" destId="{D2346706-9C62-484F-89AE-188DD98273A1}" srcOrd="0" destOrd="0" presId="urn:microsoft.com/office/officeart/2005/8/layout/hProcess9"/>
    <dgm:cxn modelId="{4217FB87-C8A4-4873-BC1A-5EBE4130777D}" type="presOf" srcId="{9155E0F0-E4AC-415A-A618-F1710F758EDD}" destId="{0EEF68BD-1014-4F36-BE76-28647F282C9D}" srcOrd="0" destOrd="0" presId="urn:microsoft.com/office/officeart/2005/8/layout/hProcess9"/>
    <dgm:cxn modelId="{3501E888-D51D-431F-9FA3-ABAE3C8A78E6}" srcId="{A8171A86-DE81-4DE2-A3ED-A0254AA96576}" destId="{E715233E-3294-4EC3-A1C6-6950C1D24CA2}" srcOrd="4" destOrd="0" parTransId="{E07FE3F7-311E-4DE0-A024-AE7F082D6D94}" sibTransId="{A37E4312-4289-4FC6-8535-8FB911EA47C0}"/>
    <dgm:cxn modelId="{AC036DB2-A205-4DAF-A657-E052D444F808}" srcId="{A8171A86-DE81-4DE2-A3ED-A0254AA96576}" destId="{CE734C10-936F-499E-A333-2161B03A47E5}" srcOrd="0" destOrd="0" parTransId="{03763C7B-DFE6-4406-861B-4B1C877A6AC0}" sibTransId="{435EAF57-6147-4B0A-9B86-E7A3384A81E0}"/>
    <dgm:cxn modelId="{A191313E-30DB-4153-904F-6DD84B07DC44}" type="presParOf" srcId="{D2346706-9C62-484F-89AE-188DD98273A1}" destId="{ED94F95F-E24F-405C-B925-B54366344E31}" srcOrd="0" destOrd="0" presId="urn:microsoft.com/office/officeart/2005/8/layout/hProcess9"/>
    <dgm:cxn modelId="{B352C0ED-19A7-4C4A-8685-9442C797F176}" type="presParOf" srcId="{D2346706-9C62-484F-89AE-188DD98273A1}" destId="{F8EF7EAB-3D84-4EAC-A976-568ABA81F814}" srcOrd="1" destOrd="0" presId="urn:microsoft.com/office/officeart/2005/8/layout/hProcess9"/>
    <dgm:cxn modelId="{3865CE10-E952-4496-93A9-7C9A52464F66}" type="presParOf" srcId="{F8EF7EAB-3D84-4EAC-A976-568ABA81F814}" destId="{7D74CB58-F18A-44F5-8771-7965FB575056}" srcOrd="0" destOrd="0" presId="urn:microsoft.com/office/officeart/2005/8/layout/hProcess9"/>
    <dgm:cxn modelId="{30E46249-D705-4DAD-A04C-11D06E3264A1}" type="presParOf" srcId="{F8EF7EAB-3D84-4EAC-A976-568ABA81F814}" destId="{55ECC658-F940-4B24-A472-D0066E733618}" srcOrd="1" destOrd="0" presId="urn:microsoft.com/office/officeart/2005/8/layout/hProcess9"/>
    <dgm:cxn modelId="{571F4575-2434-4013-9A6B-FC89EC42E278}" type="presParOf" srcId="{F8EF7EAB-3D84-4EAC-A976-568ABA81F814}" destId="{0EEF68BD-1014-4F36-BE76-28647F282C9D}" srcOrd="2" destOrd="0" presId="urn:microsoft.com/office/officeart/2005/8/layout/hProcess9"/>
    <dgm:cxn modelId="{A27F6446-C7CB-4659-A337-23842C0BC3F7}" type="presParOf" srcId="{F8EF7EAB-3D84-4EAC-A976-568ABA81F814}" destId="{616EB58A-F297-4306-88CC-4B64B7D9F213}" srcOrd="3" destOrd="0" presId="urn:microsoft.com/office/officeart/2005/8/layout/hProcess9"/>
    <dgm:cxn modelId="{F856A218-8007-4BEA-9A71-1E6D6A92F3FD}" type="presParOf" srcId="{F8EF7EAB-3D84-4EAC-A976-568ABA81F814}" destId="{912EEB9D-B142-417E-95C4-B6BF184E752B}" srcOrd="4" destOrd="0" presId="urn:microsoft.com/office/officeart/2005/8/layout/hProcess9"/>
    <dgm:cxn modelId="{2208068B-21A9-41A6-8288-175694A7E7FF}" type="presParOf" srcId="{F8EF7EAB-3D84-4EAC-A976-568ABA81F814}" destId="{299325AE-0FBB-4330-8F41-AA0FB0304AB8}" srcOrd="5" destOrd="0" presId="urn:microsoft.com/office/officeart/2005/8/layout/hProcess9"/>
    <dgm:cxn modelId="{AEB0C73D-670E-4187-9C96-7E7B6D14A423}" type="presParOf" srcId="{F8EF7EAB-3D84-4EAC-A976-568ABA81F814}" destId="{0BB6E38D-E256-4B9F-9185-D600D6086AB3}" srcOrd="6" destOrd="0" presId="urn:microsoft.com/office/officeart/2005/8/layout/hProcess9"/>
    <dgm:cxn modelId="{F99268F6-95FC-4839-B059-F8CF1DE2CC3E}" type="presParOf" srcId="{F8EF7EAB-3D84-4EAC-A976-568ABA81F814}" destId="{AD40C561-E7BE-4120-86F9-92436CD24AB4}" srcOrd="7" destOrd="0" presId="urn:microsoft.com/office/officeart/2005/8/layout/hProcess9"/>
    <dgm:cxn modelId="{35DD82C4-E651-42E0-BCF2-BF6EAE20DE62}" type="presParOf" srcId="{F8EF7EAB-3D84-4EAC-A976-568ABA81F814}" destId="{A166D643-9AD2-48B9-A9C9-962FEF6A30E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F5A6E-DA24-4A78-A6BF-6E9F980099C8}">
      <dsp:nvSpPr>
        <dsp:cNvPr id="0" name=""/>
        <dsp:cNvSpPr/>
      </dsp:nvSpPr>
      <dsp:spPr>
        <a:xfrm>
          <a:off x="0" y="49437"/>
          <a:ext cx="7870416" cy="9242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US" sz="1700" kern="12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700" kern="1200" dirty="0">
              <a:effectLst/>
              <a:latin typeface="Times New Roman" panose="02020603050405020304" pitchFamily="18" charset="0"/>
              <a:ea typeface="Times New Roman" panose="02020603050405020304" pitchFamily="18" charset="0"/>
              <a:cs typeface="Times New Roman" panose="02020603050405020304" pitchFamily="18" charset="0"/>
            </a:rPr>
            <a:t>Yaqin davrlargacha EHMda yechish qiyin yoki umuman yechib bо‘lmaydigan deb sanaluvchi murakkab masalalarning yangi sinfini yechish, optimallashtirish va (yoki) bahosini olish imkoniyati;</a:t>
          </a:r>
          <a:endParaRPr lang="ru-RU" sz="1700" kern="1200" dirty="0"/>
        </a:p>
      </dsp:txBody>
      <dsp:txXfrm>
        <a:off x="45119" y="94556"/>
        <a:ext cx="7780178" cy="834022"/>
      </dsp:txXfrm>
    </dsp:sp>
    <dsp:sp modelId="{FD3DEAEE-9206-4AF4-92CD-743F2D0FCBAD}">
      <dsp:nvSpPr>
        <dsp:cNvPr id="0" name=""/>
        <dsp:cNvSpPr/>
      </dsp:nvSpPr>
      <dsp:spPr>
        <a:xfrm>
          <a:off x="0" y="973697"/>
          <a:ext cx="7870416"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886" tIns="25400" rIns="142240" bIns="25400" numCol="1" spcCol="1270" anchor="t" anchorCtr="0">
          <a:noAutofit/>
        </a:bodyPr>
        <a:lstStyle/>
        <a:p>
          <a:pPr marL="228600" lvl="1" indent="-228600" algn="l" defTabSz="889000">
            <a:lnSpc>
              <a:spcPct val="90000"/>
            </a:lnSpc>
            <a:spcBef>
              <a:spcPct val="0"/>
            </a:spcBef>
            <a:spcAft>
              <a:spcPct val="20000"/>
            </a:spcAft>
            <a:buFont typeface="Wingdings" panose="05000000000000000000" pitchFamily="2" charset="2"/>
            <a:buNone/>
          </a:pPr>
          <a:r>
            <a:rPr lang="en-US" sz="2000" kern="12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2000" kern="1200" dirty="0">
              <a:effectLst/>
              <a:latin typeface="Times New Roman" panose="02020603050405020304" pitchFamily="18" charset="0"/>
              <a:ea typeface="Times New Roman" panose="02020603050405020304" pitchFamily="18" charset="0"/>
              <a:cs typeface="Times New Roman" panose="02020603050405020304" pitchFamily="18" charset="0"/>
            </a:rPr>
            <a:t>Dasturchi bо‘lmagan foydalanuvchiga(eng oхiridagi foydalanuvchilar) о‘z tilida suhbat yuritish va kоmpyuterdan samarali foydalanish uchun ахborotni vizualizatsiyalash usullarini qо‘llash imkoniyatini ta’minlash;</a:t>
          </a:r>
          <a:endParaRPr lang="ru-RU" sz="2000" kern="1200" dirty="0"/>
        </a:p>
      </dsp:txBody>
      <dsp:txXfrm>
        <a:off x="0" y="973697"/>
        <a:ext cx="7870416" cy="1130220"/>
      </dsp:txXfrm>
    </dsp:sp>
    <dsp:sp modelId="{3D756532-1810-45DA-A63D-A7C491AD5A8A}">
      <dsp:nvSpPr>
        <dsp:cNvPr id="0" name=""/>
        <dsp:cNvSpPr/>
      </dsp:nvSpPr>
      <dsp:spPr>
        <a:xfrm>
          <a:off x="0" y="2103917"/>
          <a:ext cx="7870416" cy="113021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US" sz="1700" kern="12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tr-TR" sz="1700" kern="1200" dirty="0">
              <a:effectLst/>
              <a:latin typeface="Times New Roman" panose="02020603050405020304" pitchFamily="18" charset="0"/>
              <a:ea typeface="Times New Roman" panose="02020603050405020304" pitchFamily="18" charset="0"/>
              <a:cs typeface="Times New Roman" panose="02020603050405020304" pitchFamily="18" charset="0"/>
            </a:rPr>
            <a:t>Yanada ishonchli va malakali хulosa chiqarish yoki qaror qabul qilish uchun ekspert tizimini mustaqil о‘rganish, bilimlardan foydalanish qoidalari, ma’lumotlar, bilimlarning tо‘planishi;</a:t>
          </a:r>
          <a:endParaRPr lang="ru-RU" sz="1700" kern="1200" dirty="0"/>
        </a:p>
      </dsp:txBody>
      <dsp:txXfrm>
        <a:off x="55173" y="2159090"/>
        <a:ext cx="7760070" cy="1019873"/>
      </dsp:txXfrm>
    </dsp:sp>
    <dsp:sp modelId="{11619262-3070-48A1-9C9D-D8BAE673F7B8}">
      <dsp:nvSpPr>
        <dsp:cNvPr id="0" name=""/>
        <dsp:cNvSpPr/>
      </dsp:nvSpPr>
      <dsp:spPr>
        <a:xfrm>
          <a:off x="0" y="3234137"/>
          <a:ext cx="7870416"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886" tIns="25400" rIns="142240" bIns="25400" numCol="1" spcCol="1270" anchor="t" anchorCtr="0">
          <a:noAutofit/>
        </a:bodyPr>
        <a:lstStyle/>
        <a:p>
          <a:pPr marL="228600" lvl="1" indent="-228600" algn="l" defTabSz="889000">
            <a:lnSpc>
              <a:spcPct val="90000"/>
            </a:lnSpc>
            <a:spcBef>
              <a:spcPct val="0"/>
            </a:spcBef>
            <a:spcAft>
              <a:spcPct val="20000"/>
            </a:spcAft>
            <a:buFont typeface="Wingdings" panose="05000000000000000000" pitchFamily="2" charset="2"/>
            <a:buNone/>
          </a:pPr>
          <a:r>
            <a:rPr lang="en-US" sz="2000" kern="12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2000" kern="1200" dirty="0">
              <a:effectLst/>
              <a:latin typeface="Times New Roman" panose="02020603050405020304" pitchFamily="18" charset="0"/>
              <a:ea typeface="Times New Roman" panose="02020603050405020304" pitchFamily="18" charset="0"/>
              <a:cs typeface="Times New Roman" panose="02020603050405020304" pitchFamily="18" charset="0"/>
            </a:rPr>
            <a:t>Foydalanuvchi ахborot yо‘qligi tufayli yoki ахborotning haddan ziyod rang-barangligi, yoki хatto kоmpyuter yordamida ham odatdagi qarorni qabul qilishning chо‘zilib ketilishi tufayli yecha olmaydigan savollar yoki muammolarni hal etish;</a:t>
          </a:r>
          <a:endParaRPr lang="ru-RU" sz="2000" kern="1200" dirty="0"/>
        </a:p>
      </dsp:txBody>
      <dsp:txXfrm>
        <a:off x="0" y="3234137"/>
        <a:ext cx="7870416" cy="1130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F5A6E-DA24-4A78-A6BF-6E9F980099C8}">
      <dsp:nvSpPr>
        <dsp:cNvPr id="0" name=""/>
        <dsp:cNvSpPr/>
      </dsp:nvSpPr>
      <dsp:spPr>
        <a:xfrm>
          <a:off x="0" y="630"/>
          <a:ext cx="7870415" cy="10360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20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Takomillashgan asboblar va ushbu tizimdagi foydalanuvchi mutaхassisning shaхsiy tajribasidan foydalanish hisobiga yakka tartibdagi iхtisoslashgan ekspert tizimlarini yaratish imkoniyati;</a:t>
          </a:r>
          <a:endParaRPr lang="ru-RU" sz="2000" kern="1200" dirty="0">
            <a:solidFill>
              <a:schemeClr val="tx1"/>
            </a:solidFill>
          </a:endParaRPr>
        </a:p>
      </dsp:txBody>
      <dsp:txXfrm>
        <a:off x="50576" y="51206"/>
        <a:ext cx="7769263" cy="934893"/>
      </dsp:txXfrm>
    </dsp:sp>
    <dsp:sp modelId="{FD3DEAEE-9206-4AF4-92CD-743F2D0FCBAD}">
      <dsp:nvSpPr>
        <dsp:cNvPr id="0" name=""/>
        <dsp:cNvSpPr/>
      </dsp:nvSpPr>
      <dsp:spPr>
        <a:xfrm>
          <a:off x="0" y="1036675"/>
          <a:ext cx="7870415" cy="70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886" tIns="25400" rIns="142240" bIns="25400" numCol="1" spcCol="1270" anchor="t" anchorCtr="0">
          <a:noAutofit/>
        </a:bodyPr>
        <a:lstStyle/>
        <a:p>
          <a:pPr marL="228600" lvl="1" indent="-228600" algn="l" defTabSz="889000">
            <a:lnSpc>
              <a:spcPct val="90000"/>
            </a:lnSpc>
            <a:spcBef>
              <a:spcPct val="0"/>
            </a:spcBef>
            <a:spcAft>
              <a:spcPct val="20000"/>
            </a:spcAft>
            <a:buFont typeface="Wingdings" panose="05000000000000000000" pitchFamily="2" charset="2"/>
            <a:buNone/>
          </a:pPr>
          <a:endParaRPr lang="ru-RU" sz="2000" kern="1200" dirty="0"/>
        </a:p>
      </dsp:txBody>
      <dsp:txXfrm>
        <a:off x="0" y="1036675"/>
        <a:ext cx="7870415" cy="70347"/>
      </dsp:txXfrm>
    </dsp:sp>
    <dsp:sp modelId="{3D756532-1810-45DA-A63D-A7C491AD5A8A}">
      <dsp:nvSpPr>
        <dsp:cNvPr id="0" name=""/>
        <dsp:cNvSpPr/>
      </dsp:nvSpPr>
      <dsp:spPr>
        <a:xfrm>
          <a:off x="0" y="1107023"/>
          <a:ext cx="7870415" cy="89463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tr-TR" sz="20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Ekspert tizimining asosi qaror qabul qilish jarayonini shakllantirish maqsadida tuzilgan bilimlar majmui (bilimlar bazasi) sanaladi.</a:t>
          </a:r>
          <a:endParaRPr lang="ru-RU" sz="2000" kern="1200" dirty="0">
            <a:solidFill>
              <a:schemeClr val="tx1"/>
            </a:solidFill>
          </a:endParaRPr>
        </a:p>
      </dsp:txBody>
      <dsp:txXfrm>
        <a:off x="43673" y="1150696"/>
        <a:ext cx="7783069" cy="807292"/>
      </dsp:txXfrm>
    </dsp:sp>
    <dsp:sp modelId="{11619262-3070-48A1-9C9D-D8BAE673F7B8}">
      <dsp:nvSpPr>
        <dsp:cNvPr id="0" name=""/>
        <dsp:cNvSpPr/>
      </dsp:nvSpPr>
      <dsp:spPr>
        <a:xfrm>
          <a:off x="0" y="2001661"/>
          <a:ext cx="7870415" cy="70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886" tIns="25400" rIns="142240" bIns="25400" numCol="1" spcCol="1270" anchor="t" anchorCtr="0">
          <a:noAutofit/>
        </a:bodyPr>
        <a:lstStyle/>
        <a:p>
          <a:pPr marL="228600" lvl="1" indent="-228600" algn="l" defTabSz="889000">
            <a:lnSpc>
              <a:spcPct val="90000"/>
            </a:lnSpc>
            <a:spcBef>
              <a:spcPct val="0"/>
            </a:spcBef>
            <a:spcAft>
              <a:spcPct val="20000"/>
            </a:spcAft>
            <a:buFont typeface="Wingdings" panose="05000000000000000000" pitchFamily="2" charset="2"/>
            <a:buNone/>
          </a:pPr>
          <a:endParaRPr lang="ru-RU" sz="2000" kern="1200" dirty="0"/>
        </a:p>
      </dsp:txBody>
      <dsp:txXfrm>
        <a:off x="0" y="2001661"/>
        <a:ext cx="7870415" cy="70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4F95F-E24F-405C-B925-B54366344E31}">
      <dsp:nvSpPr>
        <dsp:cNvPr id="0" name=""/>
        <dsp:cNvSpPr/>
      </dsp:nvSpPr>
      <dsp:spPr>
        <a:xfrm>
          <a:off x="863454" y="0"/>
          <a:ext cx="9785822" cy="51212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4CB58-F18A-44F5-8771-7965FB575056}">
      <dsp:nvSpPr>
        <dsp:cNvPr id="0" name=""/>
        <dsp:cNvSpPr/>
      </dsp:nvSpPr>
      <dsp:spPr>
        <a:xfrm>
          <a:off x="5059" y="1536382"/>
          <a:ext cx="2212041" cy="20485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Wingdings" panose="05000000000000000000" pitchFamily="2" charset="2"/>
            <a:buNone/>
          </a:pPr>
          <a:r>
            <a:rPr lang="tr-TR" sz="21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chuqur va yuzaki;</a:t>
          </a:r>
          <a:endParaRPr lang="ru-RU" sz="2100" kern="1200" dirty="0">
            <a:solidFill>
              <a:schemeClr val="tx1"/>
            </a:solidFill>
          </a:endParaRPr>
        </a:p>
      </dsp:txBody>
      <dsp:txXfrm>
        <a:off x="105059" y="1636382"/>
        <a:ext cx="2012041" cy="1848510"/>
      </dsp:txXfrm>
    </dsp:sp>
    <dsp:sp modelId="{0EEF68BD-1014-4F36-BE76-28647F282C9D}">
      <dsp:nvSpPr>
        <dsp:cNvPr id="0" name=""/>
        <dsp:cNvSpPr/>
      </dsp:nvSpPr>
      <dsp:spPr>
        <a:xfrm>
          <a:off x="2327702" y="1541155"/>
          <a:ext cx="2212041" cy="20485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Wingdings" panose="05000000000000000000" pitchFamily="2" charset="2"/>
            <a:buNone/>
          </a:pPr>
          <a:r>
            <a:rPr lang="tr-TR" sz="21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sifat va miqdoriy;</a:t>
          </a:r>
          <a:endParaRPr lang="ru-RU" sz="2100" kern="1200" dirty="0">
            <a:solidFill>
              <a:schemeClr val="tx1"/>
            </a:solidFill>
          </a:endParaRPr>
        </a:p>
      </dsp:txBody>
      <dsp:txXfrm>
        <a:off x="2427702" y="1641155"/>
        <a:ext cx="2012041" cy="1848510"/>
      </dsp:txXfrm>
    </dsp:sp>
    <dsp:sp modelId="{912EEB9D-B142-417E-95C4-B6BF184E752B}">
      <dsp:nvSpPr>
        <dsp:cNvPr id="0" name=""/>
        <dsp:cNvSpPr/>
      </dsp:nvSpPr>
      <dsp:spPr>
        <a:xfrm>
          <a:off x="4650345" y="1536382"/>
          <a:ext cx="2212041" cy="20485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Wingdings" panose="05000000000000000000" pitchFamily="2" charset="2"/>
            <a:buNone/>
          </a:pPr>
          <a:r>
            <a:rPr lang="tr-TR" sz="21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taхminiy(noaniq) va aniq;</a:t>
          </a:r>
          <a:endParaRPr lang="ru-RU" sz="2100" kern="1200" dirty="0">
            <a:solidFill>
              <a:schemeClr val="tx1"/>
            </a:solidFill>
          </a:endParaRPr>
        </a:p>
      </dsp:txBody>
      <dsp:txXfrm>
        <a:off x="4750345" y="1636382"/>
        <a:ext cx="2012041" cy="1848510"/>
      </dsp:txXfrm>
    </dsp:sp>
    <dsp:sp modelId="{0BB6E38D-E256-4B9F-9185-D600D6086AB3}">
      <dsp:nvSpPr>
        <dsp:cNvPr id="0" name=""/>
        <dsp:cNvSpPr/>
      </dsp:nvSpPr>
      <dsp:spPr>
        <a:xfrm>
          <a:off x="6972988" y="1536382"/>
          <a:ext cx="2212041" cy="20485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Wingdings" panose="05000000000000000000" pitchFamily="2" charset="2"/>
            <a:buNone/>
          </a:pPr>
          <a:r>
            <a:rPr lang="tr-TR" sz="21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muayyan va umumiy;</a:t>
          </a:r>
          <a:endParaRPr lang="ru-RU" sz="2100" kern="1200" dirty="0">
            <a:solidFill>
              <a:schemeClr val="tx1"/>
            </a:solidFill>
          </a:endParaRPr>
        </a:p>
      </dsp:txBody>
      <dsp:txXfrm>
        <a:off x="7072988" y="1636382"/>
        <a:ext cx="2012041" cy="1848510"/>
      </dsp:txXfrm>
    </dsp:sp>
    <dsp:sp modelId="{A166D643-9AD2-48B9-A9C9-962FEF6A30E0}">
      <dsp:nvSpPr>
        <dsp:cNvPr id="0" name=""/>
        <dsp:cNvSpPr/>
      </dsp:nvSpPr>
      <dsp:spPr>
        <a:xfrm>
          <a:off x="9295631" y="1536382"/>
          <a:ext cx="2212041" cy="20485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Wingdings" panose="05000000000000000000" pitchFamily="2" charset="2"/>
            <a:buNone/>
          </a:pPr>
          <a:r>
            <a:rPr lang="tr-TR" sz="21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tavsifiy va kо‘rsatma (yо‘l-yо‘riq) beruvchi.</a:t>
          </a:r>
          <a:endParaRPr lang="ru-RU" sz="2100" kern="1200" dirty="0">
            <a:solidFill>
              <a:schemeClr val="tx1"/>
            </a:solidFill>
          </a:endParaRPr>
        </a:p>
      </dsp:txBody>
      <dsp:txXfrm>
        <a:off x="9395631" y="1636382"/>
        <a:ext cx="2012041" cy="184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1096962" y="-1096962"/>
          <a:ext cx="5121275" cy="7315200"/>
        </a:xfrm>
        <a:prstGeom prst="round2Diag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250000" y="250000"/>
        <a:ext cx="6815200" cy="46212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C82F-819D-4CA1-B148-0E74A2264C4B}" type="datetimeFigureOut">
              <a:rPr lang="ru-RU" smtClean="0"/>
              <a:t>05.10.2022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99C97-D1FD-45EC-8E48-AEE8934F7805}" type="slidenum">
              <a:rPr lang="ru-RU" smtClean="0"/>
              <a:t>‹#›</a:t>
            </a:fld>
            <a:endParaRPr lang="ru-RU"/>
          </a:p>
        </p:txBody>
      </p:sp>
    </p:spTree>
    <p:extLst>
      <p:ext uri="{BB962C8B-B14F-4D97-AF65-F5344CB8AC3E}">
        <p14:creationId xmlns:p14="http://schemas.microsoft.com/office/powerpoint/2010/main" val="226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52638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05.10.2022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74720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05.10.2022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51412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40056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98571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E6714029-4AC1-4F56-AC7D-742B763A2792}" type="datetimeFigureOut">
              <a:rPr lang="ru-RU" smtClean="0"/>
              <a:t>05.10.2022</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419078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Date Placeholder 1"/>
          <p:cNvSpPr>
            <a:spLocks noGrp="1"/>
          </p:cNvSpPr>
          <p:nvPr>
            <p:ph type="dt" sz="half" idx="10"/>
          </p:nvPr>
        </p:nvSpPr>
        <p:spPr/>
        <p:txBody>
          <a:bodyPr/>
          <a:lstStyle/>
          <a:p>
            <a:fld id="{E6714029-4AC1-4F56-AC7D-742B763A2792}" type="datetimeFigureOut">
              <a:rPr lang="ru-RU" smtClean="0"/>
              <a:t>05.10.2022</a:t>
            </a:fld>
            <a:endParaRPr lang="ru-RU"/>
          </a:p>
        </p:txBody>
      </p:sp>
      <p:sp>
        <p:nvSpPr>
          <p:cNvPr id="11" name="Footer Placeholder 10"/>
          <p:cNvSpPr>
            <a:spLocks noGrp="1"/>
          </p:cNvSpPr>
          <p:nvPr>
            <p:ph type="ftr" sz="quarter" idx="11"/>
          </p:nvPr>
        </p:nvSpPr>
        <p:spPr/>
        <p:txBody>
          <a:bodyPr/>
          <a:lstStyle/>
          <a:p>
            <a:endParaRPr lang="ru-RU"/>
          </a:p>
        </p:txBody>
      </p:sp>
      <p:sp>
        <p:nvSpPr>
          <p:cNvPr id="12" name="Slide Number Placeholder 11"/>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58057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2" name="Date Placeholder 1"/>
          <p:cNvSpPr>
            <a:spLocks noGrp="1"/>
          </p:cNvSpPr>
          <p:nvPr>
            <p:ph type="dt" sz="half" idx="10"/>
          </p:nvPr>
        </p:nvSpPr>
        <p:spPr/>
        <p:txBody>
          <a:bodyPr/>
          <a:lstStyle/>
          <a:p>
            <a:fld id="{E6714029-4AC1-4F56-AC7D-742B763A2792}" type="datetimeFigureOut">
              <a:rPr lang="ru-RU" smtClean="0"/>
              <a:t>05.10.2022</a:t>
            </a:fld>
            <a:endParaRPr lang="ru-RU"/>
          </a:p>
        </p:txBody>
      </p:sp>
      <p:sp>
        <p:nvSpPr>
          <p:cNvPr id="7" name="Footer Placeholder 6"/>
          <p:cNvSpPr>
            <a:spLocks noGrp="1"/>
          </p:cNvSpPr>
          <p:nvPr>
            <p:ph type="ftr" sz="quarter" idx="11"/>
          </p:nvPr>
        </p:nvSpPr>
        <p:spPr/>
        <p:txBody>
          <a:bodyPr/>
          <a:lstStyle/>
          <a:p>
            <a:endParaRPr lang="ru-RU"/>
          </a:p>
        </p:txBody>
      </p:sp>
      <p:sp>
        <p:nvSpPr>
          <p:cNvPr id="8" name="Slide Number Placeholder 7"/>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49559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6714029-4AC1-4F56-AC7D-742B763A2792}" type="datetimeFigureOut">
              <a:rPr lang="ru-RU" smtClean="0"/>
              <a:t>05.10.2022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38941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E6714029-4AC1-4F56-AC7D-742B763A2792}" type="datetimeFigureOut">
              <a:rPr lang="ru-RU" smtClean="0"/>
              <a:t>05.10.2022</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79485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E6714029-4AC1-4F56-AC7D-742B763A2792}" type="datetimeFigureOut">
              <a:rPr lang="ru-RU" smtClean="0"/>
              <a:t>05.10.2022</a:t>
            </a:fld>
            <a:endParaRPr lang="ru-RU"/>
          </a:p>
        </p:txBody>
      </p:sp>
      <p:sp>
        <p:nvSpPr>
          <p:cNvPr id="9" name="Footer Placeholder 8"/>
          <p:cNvSpPr>
            <a:spLocks noGrp="1"/>
          </p:cNvSpPr>
          <p:nvPr>
            <p:ph type="ftr" sz="quarter" idx="11"/>
          </p:nvPr>
        </p:nvSpPr>
        <p:spPr>
          <a:xfrm>
            <a:off x="3499101" y="6356350"/>
            <a:ext cx="5911517" cy="365125"/>
          </a:xfrm>
        </p:spPr>
        <p:txBody>
          <a:bodyPr/>
          <a:lstStyle/>
          <a:p>
            <a:endParaRPr lang="ru-RU"/>
          </a:p>
        </p:txBody>
      </p:sp>
      <p:sp>
        <p:nvSpPr>
          <p:cNvPr id="10" name="Slide Number Placeholder 9"/>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41138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6714029-4AC1-4F56-AC7D-742B763A2792}" type="datetimeFigureOut">
              <a:rPr lang="ru-RU" smtClean="0"/>
              <a:t>05.10.2022</a:t>
            </a:fld>
            <a:endParaRPr lang="ru-RU"/>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C51EEC7-0F92-4E20-BEC4-991DA956D935}" type="slidenum">
              <a:rPr lang="ru-RU" smtClean="0"/>
              <a:t>‹#›</a:t>
            </a:fld>
            <a:endParaRPr lang="ru-RU"/>
          </a:p>
        </p:txBody>
      </p:sp>
    </p:spTree>
    <p:extLst>
      <p:ext uri="{BB962C8B-B14F-4D97-AF65-F5344CB8AC3E}">
        <p14:creationId xmlns:p14="http://schemas.microsoft.com/office/powerpoint/2010/main" val="170912829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ru-RU" sz="2400" b="1" dirty="0">
                <a:solidFill>
                  <a:schemeClr val="tx1"/>
                </a:solidFill>
                <a:latin typeface="Times New Roman" panose="02020603050405020304" pitchFamily="18" charset="0"/>
                <a:ea typeface="Times New Roman" panose="02020603050405020304" pitchFamily="18" charset="0"/>
              </a:rPr>
              <a:t>EKSPERT</a:t>
            </a:r>
            <a:r>
              <a:rPr lang="ru-RU" sz="2400" b="1" spc="-30" dirty="0">
                <a:solidFill>
                  <a:schemeClr val="tx1"/>
                </a:solidFill>
                <a:latin typeface="Times New Roman" panose="02020603050405020304" pitchFamily="18" charset="0"/>
                <a:ea typeface="Times New Roman" panose="02020603050405020304" pitchFamily="18" charset="0"/>
              </a:rPr>
              <a:t> </a:t>
            </a:r>
            <a:r>
              <a:rPr lang="ru-RU" sz="2400" b="1" dirty="0">
                <a:solidFill>
                  <a:schemeClr val="tx1"/>
                </a:solidFill>
                <a:latin typeface="Times New Roman" panose="02020603050405020304" pitchFamily="18" charset="0"/>
                <a:ea typeface="Times New Roman" panose="02020603050405020304" pitchFamily="18" charset="0"/>
              </a:rPr>
              <a:t>TIZIMLАRI.</a:t>
            </a:r>
            <a:br>
              <a:rPr lang="ru-RU"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ru-RU" sz="24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extLst>
              <p:ext uri="{D42A27DB-BD31-4B8C-83A1-F6EECF244321}">
                <p14:modId xmlns:p14="http://schemas.microsoft.com/office/powerpoint/2010/main" val="2834218633"/>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2319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7727362-9435-EF63-55E8-32A1B055F7B8}"/>
              </a:ext>
            </a:extLst>
          </p:cNvPr>
          <p:cNvSpPr>
            <a:spLocks noGrp="1"/>
          </p:cNvSpPr>
          <p:nvPr>
            <p:ph idx="1"/>
          </p:nvPr>
        </p:nvSpPr>
        <p:spPr/>
        <p:txBody>
          <a:bodyPr>
            <a:normAutofit fontScale="92500" lnSpcReduction="20000"/>
          </a:bodyPr>
          <a:lstStyle/>
          <a:p>
            <a:pPr marL="179705" algn="just">
              <a:lnSpc>
                <a:spcPct val="150000"/>
              </a:lnSpc>
              <a:spcAft>
                <a:spcPts val="600"/>
              </a:spcAft>
              <a:tabLst>
                <a:tab pos="810260" algn="l"/>
              </a:tabLst>
            </a:pPr>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Zamonaviy jamiyatda tobora о‘sib borayotgan ахborot oqimi, ахborot teхnologiyalarining turli-tumanligi, kоmpyuterda yechiladigan masalalarning murakkablashuvi ushbu teхnologiyalardan foydalanuvchining oldiga bir qator vazifalarni qо‘ydi. Kerakli variantlarni tanlash va qaror qabul qilish ishlarini insondan EHMga о‘tkazish masalasi yuzaga keladi. Bu vazifani yechish yо‘llardan biri – bu ekspert tizimlarini yaratish va foydalanish sanaladi. Ekspert о‘zidan kelib chiqib sharoitni tahlil etadi va nisbatan foydali ахborotni aniqlab oladi, chorasiz yо‘llardan voz kechgan holda qaror qabul qilishning eng maqbul yо‘llarini vujudga keltiradi.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179705" algn="just">
              <a:lnSpc>
                <a:spcPct val="150000"/>
              </a:lnSpc>
              <a:spcAft>
                <a:spcPts val="600"/>
              </a:spcAft>
              <a:tabLst>
                <a:tab pos="810260" algn="l"/>
              </a:tabLst>
            </a:pPr>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Ekspert tizimida ma’lum bir predmet sohasini ifodalaydi bilimlar bazasidan foydalaniladi.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59414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3CD759F-4952-55B4-59D8-36571912227A}"/>
              </a:ext>
            </a:extLst>
          </p:cNvPr>
          <p:cNvSpPr>
            <a:spLocks noGrp="1"/>
          </p:cNvSpPr>
          <p:nvPr>
            <p:ph idx="1"/>
          </p:nvPr>
        </p:nvSpPr>
        <p:spPr/>
        <p:txBody>
          <a:bodyPr/>
          <a:lstStyle/>
          <a:p>
            <a:endParaRPr lang="ru-RU"/>
          </a:p>
        </p:txBody>
      </p:sp>
      <p:pic>
        <p:nvPicPr>
          <p:cNvPr id="4" name="image1.png">
            <a:extLst>
              <a:ext uri="{FF2B5EF4-FFF2-40B4-BE49-F238E27FC236}">
                <a16:creationId xmlns:a16="http://schemas.microsoft.com/office/drawing/2014/main" id="{FC9A6476-3DC6-E6DA-7607-BAA63DB84D68}"/>
              </a:ext>
            </a:extLst>
          </p:cNvPr>
          <p:cNvPicPr>
            <a:picLocks noChangeAspect="1"/>
          </p:cNvPicPr>
          <p:nvPr/>
        </p:nvPicPr>
        <p:blipFill>
          <a:blip r:embed="rId2" cstate="print"/>
          <a:stretch>
            <a:fillRect/>
          </a:stretch>
        </p:blipFill>
        <p:spPr>
          <a:xfrm>
            <a:off x="1811382" y="751419"/>
            <a:ext cx="9373085" cy="5455331"/>
          </a:xfrm>
          <a:prstGeom prst="rect">
            <a:avLst/>
          </a:prstGeom>
        </p:spPr>
      </p:pic>
    </p:spTree>
    <p:extLst>
      <p:ext uri="{BB962C8B-B14F-4D97-AF65-F5344CB8AC3E}">
        <p14:creationId xmlns:p14="http://schemas.microsoft.com/office/powerpoint/2010/main" val="373284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15B2D0-4050-9208-22C6-F0254B43395E}"/>
              </a:ext>
            </a:extLst>
          </p:cNvPr>
          <p:cNvSpPr>
            <a:spLocks noGrp="1"/>
          </p:cNvSpPr>
          <p:nvPr>
            <p:ph type="title"/>
          </p:nvPr>
        </p:nvSpPr>
        <p:spPr/>
        <p:txBody>
          <a:bodyPr>
            <a:noAutofit/>
          </a:bodyPr>
          <a:lstStyle/>
          <a:p>
            <a:pPr marL="0" indent="0" algn="ctr">
              <a:lnSpc>
                <a:spcPct val="150000"/>
              </a:lnSpc>
              <a:spcAft>
                <a:spcPts val="600"/>
              </a:spcAft>
              <a:tabLst>
                <a:tab pos="810260" algn="l"/>
              </a:tabLst>
            </a:pPr>
            <a:b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tr-TR"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Ekspert tizimining boshqa ахborot tizimlaridan afzalliklari quyida-gicha: </a:t>
            </a:r>
            <a:br>
              <a:rPr lang="ru-R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ru-RU" sz="2800" dirty="0">
              <a:solidFill>
                <a:schemeClr val="tx1"/>
              </a:solidFill>
            </a:endParaRPr>
          </a:p>
        </p:txBody>
      </p:sp>
      <p:graphicFrame>
        <p:nvGraphicFramePr>
          <p:cNvPr id="6" name="Объект 5">
            <a:extLst>
              <a:ext uri="{FF2B5EF4-FFF2-40B4-BE49-F238E27FC236}">
                <a16:creationId xmlns:a16="http://schemas.microsoft.com/office/drawing/2014/main" id="{1D7D9A73-3751-D639-CD44-ECFDEA16C76D}"/>
              </a:ext>
            </a:extLst>
          </p:cNvPr>
          <p:cNvGraphicFramePr>
            <a:graphicFrameLocks noGrp="1"/>
          </p:cNvGraphicFramePr>
          <p:nvPr>
            <p:ph idx="1"/>
            <p:extLst>
              <p:ext uri="{D42A27DB-BD31-4B8C-83A1-F6EECF244321}">
                <p14:modId xmlns:p14="http://schemas.microsoft.com/office/powerpoint/2010/main" val="987877532"/>
              </p:ext>
            </p:extLst>
          </p:nvPr>
        </p:nvGraphicFramePr>
        <p:xfrm>
          <a:off x="3746818" y="184331"/>
          <a:ext cx="7870416" cy="4413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Объект 5">
            <a:extLst>
              <a:ext uri="{FF2B5EF4-FFF2-40B4-BE49-F238E27FC236}">
                <a16:creationId xmlns:a16="http://schemas.microsoft.com/office/drawing/2014/main" id="{A59FC971-E918-8C20-2B19-3320A18E23D2}"/>
              </a:ext>
            </a:extLst>
          </p:cNvPr>
          <p:cNvGraphicFramePr>
            <a:graphicFrameLocks/>
          </p:cNvGraphicFramePr>
          <p:nvPr>
            <p:extLst>
              <p:ext uri="{D42A27DB-BD31-4B8C-83A1-F6EECF244321}">
                <p14:modId xmlns:p14="http://schemas.microsoft.com/office/powerpoint/2010/main" val="1964476916"/>
              </p:ext>
            </p:extLst>
          </p:nvPr>
        </p:nvGraphicFramePr>
        <p:xfrm>
          <a:off x="3877447" y="4598126"/>
          <a:ext cx="7870415" cy="20726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8406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Группа 9">
            <a:extLst>
              <a:ext uri="{FF2B5EF4-FFF2-40B4-BE49-F238E27FC236}">
                <a16:creationId xmlns:a16="http://schemas.microsoft.com/office/drawing/2014/main" id="{1051351A-D72C-2711-9D5A-8AB4CE2C15BB}"/>
              </a:ext>
            </a:extLst>
          </p:cNvPr>
          <p:cNvGrpSpPr/>
          <p:nvPr/>
        </p:nvGrpSpPr>
        <p:grpSpPr>
          <a:xfrm>
            <a:off x="871528" y="685800"/>
            <a:ext cx="10279072" cy="4978399"/>
            <a:chOff x="-149814" y="-2540"/>
            <a:chExt cx="5763214" cy="1764665"/>
          </a:xfrm>
        </p:grpSpPr>
        <p:sp>
          <p:nvSpPr>
            <p:cNvPr id="11" name="Надпись 1106">
              <a:extLst>
                <a:ext uri="{FF2B5EF4-FFF2-40B4-BE49-F238E27FC236}">
                  <a16:creationId xmlns:a16="http://schemas.microsoft.com/office/drawing/2014/main" id="{1E59A7B6-AE38-CE5A-7548-498270AD630B}"/>
                </a:ext>
              </a:extLst>
            </p:cNvPr>
            <p:cNvSpPr txBox="1">
              <a:spLocks noChangeArrowheads="1"/>
            </p:cNvSpPr>
            <p:nvPr/>
          </p:nvSpPr>
          <p:spPr bwMode="auto">
            <a:xfrm>
              <a:off x="-149814" y="698264"/>
              <a:ext cx="14859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6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О’rganish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mashq</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qilish</a:t>
              </a:r>
              <a:endParaRPr lang="ru-RU" sz="2400" dirty="0">
                <a:effectLst/>
                <a:ea typeface="Calibri" panose="020F0502020204030204" pitchFamily="34" charset="0"/>
                <a:cs typeface="Times New Roman" panose="02020603050405020304" pitchFamily="18" charset="0"/>
              </a:endParaRPr>
            </a:p>
          </p:txBody>
        </p:sp>
        <p:sp>
          <p:nvSpPr>
            <p:cNvPr id="12" name="Надпись 1107">
              <a:extLst>
                <a:ext uri="{FF2B5EF4-FFF2-40B4-BE49-F238E27FC236}">
                  <a16:creationId xmlns:a16="http://schemas.microsoft.com/office/drawing/2014/main" id="{96C39E2F-43D9-D8C3-2BF9-00EF83B29D1B}"/>
                </a:ext>
              </a:extLst>
            </p:cNvPr>
            <p:cNvSpPr txBox="1">
              <a:spLocks noChangeArrowheads="1"/>
            </p:cNvSpPr>
            <p:nvPr/>
          </p:nvSpPr>
          <p:spPr bwMode="auto">
            <a:xfrm>
              <a:off x="1733550" y="733425"/>
              <a:ext cx="1828800" cy="3429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bazasi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effectLst/>
                <a:ea typeface="Calibri" panose="020F0502020204030204" pitchFamily="34" charset="0"/>
                <a:cs typeface="Times New Roman" panose="02020603050405020304" pitchFamily="18" charset="0"/>
              </a:endParaRPr>
            </a:p>
          </p:txBody>
        </p:sp>
        <p:sp>
          <p:nvSpPr>
            <p:cNvPr id="13" name="Надпись 1108">
              <a:extLst>
                <a:ext uri="{FF2B5EF4-FFF2-40B4-BE49-F238E27FC236}">
                  <a16:creationId xmlns:a16="http://schemas.microsoft.com/office/drawing/2014/main" id="{DD854940-8786-4442-E828-3C7DA7614C7A}"/>
                </a:ext>
              </a:extLst>
            </p:cNvPr>
            <p:cNvSpPr txBox="1">
              <a:spLocks noChangeArrowheads="1"/>
            </p:cNvSpPr>
            <p:nvPr/>
          </p:nvSpPr>
          <p:spPr bwMode="auto">
            <a:xfrm>
              <a:off x="4013200" y="666750"/>
              <a:ext cx="16002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Boshqarish imkoniyati</a:t>
              </a:r>
              <a:endParaRPr lang="ru-RU" sz="2400">
                <a:effectLst/>
                <a:ea typeface="Calibri" panose="020F0502020204030204" pitchFamily="34" charset="0"/>
                <a:cs typeface="Times New Roman" panose="02020603050405020304" pitchFamily="18" charset="0"/>
              </a:endParaRPr>
            </a:p>
          </p:txBody>
        </p:sp>
        <p:sp>
          <p:nvSpPr>
            <p:cNvPr id="14" name="Надпись 1104">
              <a:extLst>
                <a:ext uri="{FF2B5EF4-FFF2-40B4-BE49-F238E27FC236}">
                  <a16:creationId xmlns:a16="http://schemas.microsoft.com/office/drawing/2014/main" id="{F6A16820-656C-7881-B6DF-61EAE2226F1B}"/>
                </a:ext>
              </a:extLst>
            </p:cNvPr>
            <p:cNvSpPr txBox="1">
              <a:spLocks noChangeArrowheads="1"/>
            </p:cNvSpPr>
            <p:nvPr/>
          </p:nvSpPr>
          <p:spPr bwMode="auto">
            <a:xfrm>
              <a:off x="1447800" y="1419225"/>
              <a:ext cx="2400300" cy="3429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Institutsiyaviy bilimlar</a:t>
              </a:r>
              <a:endParaRPr lang="ru-RU" sz="2400">
                <a:effectLst/>
                <a:ea typeface="Calibri" panose="020F0502020204030204" pitchFamily="34" charset="0"/>
                <a:cs typeface="Times New Roman" panose="02020603050405020304" pitchFamily="18" charset="0"/>
              </a:endParaRPr>
            </a:p>
          </p:txBody>
        </p:sp>
        <p:sp>
          <p:nvSpPr>
            <p:cNvPr id="15" name="Надпись 1112">
              <a:extLst>
                <a:ext uri="{FF2B5EF4-FFF2-40B4-BE49-F238E27FC236}">
                  <a16:creationId xmlns:a16="http://schemas.microsoft.com/office/drawing/2014/main" id="{AF47A43A-FBD9-B41A-19D6-0B98D8E51962}"/>
                </a:ext>
              </a:extLst>
            </p:cNvPr>
            <p:cNvSpPr txBox="1">
              <a:spLocks noChangeArrowheads="1"/>
            </p:cNvSpPr>
            <p:nvPr/>
          </p:nvSpPr>
          <p:spPr bwMode="auto">
            <a:xfrm>
              <a:off x="1447800" y="-2540"/>
              <a:ext cx="2400300" cy="3848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Yuqori malakali</a:t>
              </a:r>
              <a:endParaRPr lang="ru-RU" sz="2400">
                <a:effectLst/>
                <a:ea typeface="Calibri" panose="020F0502020204030204" pitchFamily="34" charset="0"/>
                <a:cs typeface="Times New Roman" panose="02020603050405020304" pitchFamily="18" charset="0"/>
              </a:endParaRPr>
            </a:p>
          </p:txBody>
        </p:sp>
      </p:grpSp>
      <p:cxnSp>
        <p:nvCxnSpPr>
          <p:cNvPr id="16" name="Прямая соединительная линия 15">
            <a:extLst>
              <a:ext uri="{FF2B5EF4-FFF2-40B4-BE49-F238E27FC236}">
                <a16:creationId xmlns:a16="http://schemas.microsoft.com/office/drawing/2014/main" id="{D04FAF4A-DD5A-8357-C2EF-CCCA3327FEF0}"/>
              </a:ext>
            </a:extLst>
          </p:cNvPr>
          <p:cNvCxnSpPr>
            <a:cxnSpLocks noChangeShapeType="1"/>
          </p:cNvCxnSpPr>
          <p:nvPr/>
        </p:nvCxnSpPr>
        <p:spPr bwMode="auto">
          <a:xfrm flipV="1">
            <a:off x="5628640" y="1771410"/>
            <a:ext cx="0" cy="8955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Прямая соединительная линия 16">
            <a:extLst>
              <a:ext uri="{FF2B5EF4-FFF2-40B4-BE49-F238E27FC236}">
                <a16:creationId xmlns:a16="http://schemas.microsoft.com/office/drawing/2014/main" id="{104D6AD9-159B-FC24-4A85-ACDBE79C9EC6}"/>
              </a:ext>
            </a:extLst>
          </p:cNvPr>
          <p:cNvCxnSpPr>
            <a:cxnSpLocks noChangeShapeType="1"/>
          </p:cNvCxnSpPr>
          <p:nvPr/>
        </p:nvCxnSpPr>
        <p:spPr bwMode="auto">
          <a:xfrm>
            <a:off x="5628640" y="3729449"/>
            <a:ext cx="0" cy="967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Прямая соединительная линия 17">
            <a:extLst>
              <a:ext uri="{FF2B5EF4-FFF2-40B4-BE49-F238E27FC236}">
                <a16:creationId xmlns:a16="http://schemas.microsoft.com/office/drawing/2014/main" id="{50770F41-1938-8886-C2A2-EEF663823C10}"/>
              </a:ext>
            </a:extLst>
          </p:cNvPr>
          <p:cNvCxnSpPr>
            <a:cxnSpLocks noChangeShapeType="1"/>
          </p:cNvCxnSpPr>
          <p:nvPr/>
        </p:nvCxnSpPr>
        <p:spPr bwMode="auto">
          <a:xfrm>
            <a:off x="7492418" y="3218889"/>
            <a:ext cx="7594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Прямая соединительная линия 18">
            <a:extLst>
              <a:ext uri="{FF2B5EF4-FFF2-40B4-BE49-F238E27FC236}">
                <a16:creationId xmlns:a16="http://schemas.microsoft.com/office/drawing/2014/main" id="{8243A42D-FB81-EB64-A9D7-1447B18D7C63}"/>
              </a:ext>
            </a:extLst>
          </p:cNvPr>
          <p:cNvCxnSpPr>
            <a:cxnSpLocks noChangeShapeType="1"/>
          </p:cNvCxnSpPr>
          <p:nvPr/>
        </p:nvCxnSpPr>
        <p:spPr bwMode="auto">
          <a:xfrm flipH="1" flipV="1">
            <a:off x="3521729" y="3218889"/>
            <a:ext cx="708904" cy="272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1174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D8A55B4A-D1FA-BDAE-78FB-CF8CB63CE2CC}"/>
              </a:ext>
            </a:extLst>
          </p:cNvPr>
          <p:cNvGraphicFramePr>
            <a:graphicFrameLocks noGrp="1"/>
          </p:cNvGraphicFramePr>
          <p:nvPr>
            <p:ph idx="1"/>
            <p:extLst>
              <p:ext uri="{D42A27DB-BD31-4B8C-83A1-F6EECF244321}">
                <p14:modId xmlns:p14="http://schemas.microsoft.com/office/powerpoint/2010/main" val="2075811584"/>
              </p:ext>
            </p:extLst>
          </p:nvPr>
        </p:nvGraphicFramePr>
        <p:xfrm>
          <a:off x="278674" y="863600"/>
          <a:ext cx="11512732"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4D44BA0-7DD7-3881-1D61-DB1CCB91AFD4}"/>
              </a:ext>
            </a:extLst>
          </p:cNvPr>
          <p:cNvSpPr txBox="1"/>
          <p:nvPr/>
        </p:nvSpPr>
        <p:spPr>
          <a:xfrm>
            <a:off x="888274" y="95402"/>
            <a:ext cx="10293532" cy="669542"/>
          </a:xfrm>
          <a:prstGeom prst="rect">
            <a:avLst/>
          </a:prstGeom>
          <a:noFill/>
        </p:spPr>
        <p:txBody>
          <a:bodyPr wrap="square">
            <a:spAutoFit/>
          </a:bodyPr>
          <a:lstStyle/>
          <a:p>
            <a:pPr marL="0" indent="0" algn="just">
              <a:lnSpc>
                <a:spcPct val="150000"/>
              </a:lnSpc>
              <a:spcAft>
                <a:spcPts val="600"/>
              </a:spcAft>
              <a:buNone/>
              <a:tabLst>
                <a:tab pos="810260" algn="l"/>
              </a:tabLst>
            </a:pPr>
            <a:r>
              <a:rPr lang="tr-TR"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Times New Roman" panose="02020603050405020304" pitchFamily="18" charset="0"/>
                <a:cs typeface="Times New Roman" panose="02020603050405020304" pitchFamily="18" charset="0"/>
              </a:rPr>
              <a:t>Bilim va qoidalarni turli aspektlarda kо‘rib chiqish mumkin:</a:t>
            </a:r>
            <a:endParaRPr lang="ru-RU"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482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1E8420-BFB8-78E9-A50B-E387F160C365}"/>
              </a:ext>
            </a:extLst>
          </p:cNvPr>
          <p:cNvSpPr txBox="1"/>
          <p:nvPr/>
        </p:nvSpPr>
        <p:spPr>
          <a:xfrm>
            <a:off x="1419496" y="138390"/>
            <a:ext cx="8760823" cy="715089"/>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indent="0" algn="ctr">
              <a:buNone/>
            </a:pP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Ma’lumotlar bazalarining faoliyati va strukturasi. 2 - rasmda ma’lumotlar bazasi strukturasi va uning faoliyati tasvirlangan.</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Группа 5">
            <a:extLst>
              <a:ext uri="{FF2B5EF4-FFF2-40B4-BE49-F238E27FC236}">
                <a16:creationId xmlns:a16="http://schemas.microsoft.com/office/drawing/2014/main" id="{39555E6F-0205-D9C4-96E3-B616455F1325}"/>
              </a:ext>
            </a:extLst>
          </p:cNvPr>
          <p:cNvGrpSpPr>
            <a:grpSpLocks/>
          </p:cNvGrpSpPr>
          <p:nvPr/>
        </p:nvGrpSpPr>
        <p:grpSpPr bwMode="auto">
          <a:xfrm>
            <a:off x="826588" y="1271450"/>
            <a:ext cx="9956800" cy="4302035"/>
            <a:chOff x="2601" y="1945"/>
            <a:chExt cx="8280" cy="2263"/>
          </a:xfrm>
        </p:grpSpPr>
        <p:sp>
          <p:nvSpPr>
            <p:cNvPr id="7" name="Text Box 73">
              <a:extLst>
                <a:ext uri="{FF2B5EF4-FFF2-40B4-BE49-F238E27FC236}">
                  <a16:creationId xmlns:a16="http://schemas.microsoft.com/office/drawing/2014/main" id="{7A70F208-BEF9-687A-374B-A408B764F293}"/>
                </a:ext>
              </a:extLst>
            </p:cNvPr>
            <p:cNvSpPr txBox="1">
              <a:spLocks noChangeArrowheads="1"/>
            </p:cNvSpPr>
            <p:nvPr/>
          </p:nvSpPr>
          <p:spPr bwMode="auto">
            <a:xfrm>
              <a:off x="2601" y="1945"/>
              <a:ext cx="2340" cy="86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algn="ctr">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Foydalanuvch</a:t>
              </a:r>
              <a:r>
                <a:rPr lang="en-US" sz="2000">
                  <a:effectLst/>
                  <a:latin typeface="PANDA Times UZ"/>
                  <a:ea typeface="Calibri" panose="020F0502020204030204" pitchFamily="34" charset="0"/>
                  <a:cs typeface="Times New Roman" panose="02020603050405020304" pitchFamily="18" charset="0"/>
                </a:rPr>
                <a:t>i</a:t>
              </a:r>
              <a:endParaRPr lang="ru-RU" sz="1600">
                <a:effectLst/>
                <a:ea typeface="Calibri" panose="020F0502020204030204" pitchFamily="34" charset="0"/>
                <a:cs typeface="Times New Roman" panose="02020603050405020304" pitchFamily="18" charset="0"/>
              </a:endParaRPr>
            </a:p>
          </p:txBody>
        </p:sp>
        <p:sp>
          <p:nvSpPr>
            <p:cNvPr id="8" name="Text Box 74">
              <a:extLst>
                <a:ext uri="{FF2B5EF4-FFF2-40B4-BE49-F238E27FC236}">
                  <a16:creationId xmlns:a16="http://schemas.microsoft.com/office/drawing/2014/main" id="{BBBCFA85-FE27-7BE2-6234-234C8BFA0A7A}"/>
                </a:ext>
              </a:extLst>
            </p:cNvPr>
            <p:cNvSpPr txBox="1">
              <a:spLocks noChangeArrowheads="1"/>
            </p:cNvSpPr>
            <p:nvPr/>
          </p:nvSpPr>
          <p:spPr bwMode="auto">
            <a:xfrm>
              <a:off x="5661" y="1946"/>
              <a:ext cx="2340" cy="86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Tushuntirish bloki</a:t>
              </a:r>
              <a:endParaRPr lang="ru-RU" sz="1600">
                <a:effectLst/>
                <a:ea typeface="Calibri" panose="020F0502020204030204" pitchFamily="34" charset="0"/>
                <a:cs typeface="Times New Roman" panose="02020603050405020304" pitchFamily="18" charset="0"/>
              </a:endParaRPr>
            </a:p>
          </p:txBody>
        </p:sp>
        <p:sp>
          <p:nvSpPr>
            <p:cNvPr id="9" name="Text Box 75">
              <a:extLst>
                <a:ext uri="{FF2B5EF4-FFF2-40B4-BE49-F238E27FC236}">
                  <a16:creationId xmlns:a16="http://schemas.microsoft.com/office/drawing/2014/main" id="{5DBBE731-0379-0EC0-12D7-E9CB8A6C237B}"/>
                </a:ext>
              </a:extLst>
            </p:cNvPr>
            <p:cNvSpPr txBox="1">
              <a:spLocks noChangeArrowheads="1"/>
            </p:cNvSpPr>
            <p:nvPr/>
          </p:nvSpPr>
          <p:spPr bwMode="auto">
            <a:xfrm>
              <a:off x="8541" y="1945"/>
              <a:ext cx="2340" cy="86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Mantiqiy хulosa bloki</a:t>
              </a:r>
              <a:endParaRPr lang="ru-RU" sz="1600">
                <a:effectLst/>
                <a:ea typeface="Calibri" panose="020F0502020204030204" pitchFamily="34" charset="0"/>
                <a:cs typeface="Times New Roman" panose="02020603050405020304" pitchFamily="18" charset="0"/>
              </a:endParaRPr>
            </a:p>
          </p:txBody>
        </p:sp>
        <p:sp>
          <p:nvSpPr>
            <p:cNvPr id="10" name="Text Box 76">
              <a:extLst>
                <a:ext uri="{FF2B5EF4-FFF2-40B4-BE49-F238E27FC236}">
                  <a16:creationId xmlns:a16="http://schemas.microsoft.com/office/drawing/2014/main" id="{9F5FC547-24A0-0B48-825F-267C02739E15}"/>
                </a:ext>
              </a:extLst>
            </p:cNvPr>
            <p:cNvSpPr txBox="1">
              <a:spLocks noChangeArrowheads="1"/>
            </p:cNvSpPr>
            <p:nvPr/>
          </p:nvSpPr>
          <p:spPr bwMode="auto">
            <a:xfrm>
              <a:off x="2601" y="3123"/>
              <a:ext cx="2340" cy="10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Ekspert</a:t>
              </a:r>
              <a:endParaRPr lang="ru-RU" sz="1600">
                <a:effectLst/>
                <a:ea typeface="Calibri" panose="020F0502020204030204" pitchFamily="34" charset="0"/>
                <a:cs typeface="Times New Roman" panose="02020603050405020304" pitchFamily="18" charset="0"/>
              </a:endParaRPr>
            </a:p>
          </p:txBody>
        </p:sp>
        <p:sp>
          <p:nvSpPr>
            <p:cNvPr id="11" name="Text Box 77">
              <a:extLst>
                <a:ext uri="{FF2B5EF4-FFF2-40B4-BE49-F238E27FC236}">
                  <a16:creationId xmlns:a16="http://schemas.microsoft.com/office/drawing/2014/main" id="{18583527-FF9F-301E-05D9-2E2137424204}"/>
                </a:ext>
              </a:extLst>
            </p:cNvPr>
            <p:cNvSpPr txBox="1">
              <a:spLocks noChangeArrowheads="1"/>
            </p:cNvSpPr>
            <p:nvPr/>
          </p:nvSpPr>
          <p:spPr bwMode="auto">
            <a:xfrm>
              <a:off x="5661" y="3123"/>
              <a:ext cx="2340" cy="10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Bilimlarni о’zlashtirish bloki</a:t>
              </a:r>
              <a:endParaRPr lang="ru-RU" sz="1600">
                <a:effectLst/>
                <a:ea typeface="Calibri" panose="020F0502020204030204" pitchFamily="34" charset="0"/>
                <a:cs typeface="Times New Roman" panose="02020603050405020304" pitchFamily="18" charset="0"/>
              </a:endParaRPr>
            </a:p>
          </p:txBody>
        </p:sp>
        <p:sp>
          <p:nvSpPr>
            <p:cNvPr id="12" name="Text Box 78">
              <a:extLst>
                <a:ext uri="{FF2B5EF4-FFF2-40B4-BE49-F238E27FC236}">
                  <a16:creationId xmlns:a16="http://schemas.microsoft.com/office/drawing/2014/main" id="{67D4A729-7A44-B0A4-B913-BB186B83D2EE}"/>
                </a:ext>
              </a:extLst>
            </p:cNvPr>
            <p:cNvSpPr txBox="1">
              <a:spLocks noChangeArrowheads="1"/>
            </p:cNvSpPr>
            <p:nvPr/>
          </p:nvSpPr>
          <p:spPr bwMode="auto">
            <a:xfrm>
              <a:off x="8541" y="3123"/>
              <a:ext cx="2340" cy="10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Bilimlar bazasi</a:t>
              </a:r>
              <a:endParaRPr lang="ru-RU" sz="1600">
                <a:effectLst/>
                <a:ea typeface="Calibri" panose="020F0502020204030204" pitchFamily="34" charset="0"/>
                <a:cs typeface="Times New Roman" panose="02020603050405020304" pitchFamily="18" charset="0"/>
              </a:endParaRPr>
            </a:p>
          </p:txBody>
        </p:sp>
        <p:cxnSp>
          <p:nvCxnSpPr>
            <p:cNvPr id="13" name="Line 79">
              <a:extLst>
                <a:ext uri="{FF2B5EF4-FFF2-40B4-BE49-F238E27FC236}">
                  <a16:creationId xmlns:a16="http://schemas.microsoft.com/office/drawing/2014/main" id="{A98AC29E-A490-5DD6-B630-0562DA9AE873}"/>
                </a:ext>
              </a:extLst>
            </p:cNvPr>
            <p:cNvCxnSpPr>
              <a:cxnSpLocks noChangeShapeType="1"/>
            </p:cNvCxnSpPr>
            <p:nvPr/>
          </p:nvCxnSpPr>
          <p:spPr bwMode="auto">
            <a:xfrm flipH="1">
              <a:off x="4941" y="233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80">
              <a:extLst>
                <a:ext uri="{FF2B5EF4-FFF2-40B4-BE49-F238E27FC236}">
                  <a16:creationId xmlns:a16="http://schemas.microsoft.com/office/drawing/2014/main" id="{C6E71746-D91B-C252-0F71-AB0430482033}"/>
                </a:ext>
              </a:extLst>
            </p:cNvPr>
            <p:cNvCxnSpPr>
              <a:cxnSpLocks noChangeShapeType="1"/>
            </p:cNvCxnSpPr>
            <p:nvPr/>
          </p:nvCxnSpPr>
          <p:spPr bwMode="auto">
            <a:xfrm flipH="1">
              <a:off x="8001" y="233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Line 81">
              <a:extLst>
                <a:ext uri="{FF2B5EF4-FFF2-40B4-BE49-F238E27FC236}">
                  <a16:creationId xmlns:a16="http://schemas.microsoft.com/office/drawing/2014/main" id="{2E901BF9-1C6A-E544-E1EF-06A4C893D761}"/>
                </a:ext>
              </a:extLst>
            </p:cNvPr>
            <p:cNvCxnSpPr>
              <a:cxnSpLocks noChangeShapeType="1"/>
            </p:cNvCxnSpPr>
            <p:nvPr/>
          </p:nvCxnSpPr>
          <p:spPr bwMode="auto">
            <a:xfrm>
              <a:off x="4941" y="3508"/>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Line 82">
              <a:extLst>
                <a:ext uri="{FF2B5EF4-FFF2-40B4-BE49-F238E27FC236}">
                  <a16:creationId xmlns:a16="http://schemas.microsoft.com/office/drawing/2014/main" id="{D030B450-5C4C-CE4B-FDEA-0886D5F01359}"/>
                </a:ext>
              </a:extLst>
            </p:cNvPr>
            <p:cNvCxnSpPr>
              <a:cxnSpLocks noChangeShapeType="1"/>
            </p:cNvCxnSpPr>
            <p:nvPr/>
          </p:nvCxnSpPr>
          <p:spPr bwMode="auto">
            <a:xfrm>
              <a:off x="8001" y="3483"/>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Line 83">
              <a:extLst>
                <a:ext uri="{FF2B5EF4-FFF2-40B4-BE49-F238E27FC236}">
                  <a16:creationId xmlns:a16="http://schemas.microsoft.com/office/drawing/2014/main" id="{B047925A-ABA5-DAA7-3C39-216AE85A6CAC}"/>
                </a:ext>
              </a:extLst>
            </p:cNvPr>
            <p:cNvCxnSpPr>
              <a:cxnSpLocks noChangeShapeType="1"/>
            </p:cNvCxnSpPr>
            <p:nvPr/>
          </p:nvCxnSpPr>
          <p:spPr bwMode="auto">
            <a:xfrm>
              <a:off x="5301" y="2330"/>
              <a:ext cx="0" cy="9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84">
              <a:extLst>
                <a:ext uri="{FF2B5EF4-FFF2-40B4-BE49-F238E27FC236}">
                  <a16:creationId xmlns:a16="http://schemas.microsoft.com/office/drawing/2014/main" id="{093D82E7-29D3-66F5-928F-2BCC6312C5DD}"/>
                </a:ext>
              </a:extLst>
            </p:cNvPr>
            <p:cNvCxnSpPr>
              <a:cxnSpLocks noChangeShapeType="1"/>
            </p:cNvCxnSpPr>
            <p:nvPr/>
          </p:nvCxnSpPr>
          <p:spPr bwMode="auto">
            <a:xfrm flipH="1">
              <a:off x="4941" y="3303"/>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0910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3D333-39D0-C2BE-D45A-CF773685C2BF}"/>
              </a:ext>
            </a:extLst>
          </p:cNvPr>
          <p:cNvSpPr>
            <a:spLocks noGrp="1"/>
          </p:cNvSpPr>
          <p:nvPr>
            <p:ph type="title"/>
          </p:nvPr>
        </p:nvSpPr>
        <p:spPr>
          <a:xfrm>
            <a:off x="4070442" y="475265"/>
            <a:ext cx="7205114" cy="5786195"/>
          </a:xfrm>
        </p:spPr>
        <p:txBody>
          <a:bodyPr>
            <a:noAutofit/>
          </a:bodyPr>
          <a:lstStyle/>
          <a:p>
            <a:pPr algn="ctr">
              <a:lnSpc>
                <a:spcPct val="150000"/>
              </a:lnSpc>
            </a:pPr>
            <a:r>
              <a:rPr lang="tr-TR"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Ekspert tizimlari shunday ishlab chiqiladiki, bunda yechim tanlash mantiqini asoslash va о‘rGISish hisobga olinadi. Kо‘pgina ekspert tizimlarida tushuntirish (izohlash) meхanizmi bо‘ladi. Mazkur meхanizm qanday qilib tizim ushbu qarorga kelganini tushuntirish uchun zarur bо‘lgan bilimlardan foydalanadi. Bunda ekspert tizimini qо‘llash, undan foydalanish va harakat chegarasini aniqlash juda muhimdir.</a:t>
            </a:r>
            <a:br>
              <a:rPr lang="ru-RU"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tr-TR"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teхnologiyasining ekspert tizimida foydalaniladigan asosiy komponentlari (tarkibiy qismlari) quyidagilar: foydalanuvchining interfeysi, bilimlar bazasi, interpretetor, tizimni yaratish moduli (3 -rasm)</a:t>
            </a:r>
            <a:br>
              <a:rPr lang="ru-RU" sz="3200" dirty="0">
                <a:solidFill>
                  <a:schemeClr val="tx1"/>
                </a:solidFill>
                <a:latin typeface="Times New Roman" panose="02020603050405020304" pitchFamily="18" charset="0"/>
                <a:cs typeface="Times New Roman" panose="02020603050405020304" pitchFamily="18" charset="0"/>
              </a:rPr>
            </a:br>
            <a:endParaRPr lang="ru-RU" sz="2000" dirty="0">
              <a:solidFill>
                <a:schemeClr val="tx1"/>
              </a:solidFill>
            </a:endParaRPr>
          </a:p>
        </p:txBody>
      </p:sp>
      <p:grpSp>
        <p:nvGrpSpPr>
          <p:cNvPr id="4" name="Группа 3">
            <a:extLst>
              <a:ext uri="{FF2B5EF4-FFF2-40B4-BE49-F238E27FC236}">
                <a16:creationId xmlns:a16="http://schemas.microsoft.com/office/drawing/2014/main" id="{AD264ACE-6226-121E-07A1-64E00E541C72}"/>
              </a:ext>
            </a:extLst>
          </p:cNvPr>
          <p:cNvGrpSpPr>
            <a:grpSpLocks/>
          </p:cNvGrpSpPr>
          <p:nvPr/>
        </p:nvGrpSpPr>
        <p:grpSpPr bwMode="auto">
          <a:xfrm>
            <a:off x="158924" y="475265"/>
            <a:ext cx="3364925" cy="5341218"/>
            <a:chOff x="1791" y="5045"/>
            <a:chExt cx="9195" cy="6330"/>
          </a:xfrm>
        </p:grpSpPr>
        <p:sp>
          <p:nvSpPr>
            <p:cNvPr id="5" name="Text Box 86">
              <a:extLst>
                <a:ext uri="{FF2B5EF4-FFF2-40B4-BE49-F238E27FC236}">
                  <a16:creationId xmlns:a16="http://schemas.microsoft.com/office/drawing/2014/main" id="{92977004-4BC5-55F7-F763-60F1A811CDE7}"/>
                </a:ext>
              </a:extLst>
            </p:cNvPr>
            <p:cNvSpPr txBox="1">
              <a:spLocks noChangeArrowheads="1"/>
            </p:cNvSpPr>
            <p:nvPr/>
          </p:nvSpPr>
          <p:spPr bwMode="auto">
            <a:xfrm>
              <a:off x="3861" y="5045"/>
              <a:ext cx="3006" cy="91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Foydalanuvchi</a:t>
              </a:r>
              <a:endParaRPr lang="ru-RU" sz="1100" dirty="0">
                <a:effectLst/>
                <a:ea typeface="Calibri" panose="020F0502020204030204" pitchFamily="34" charset="0"/>
                <a:cs typeface="Times New Roman" panose="02020603050405020304" pitchFamily="18" charset="0"/>
              </a:endParaRPr>
            </a:p>
          </p:txBody>
        </p:sp>
        <p:sp>
          <p:nvSpPr>
            <p:cNvPr id="6" name="Text Box 87">
              <a:extLst>
                <a:ext uri="{FF2B5EF4-FFF2-40B4-BE49-F238E27FC236}">
                  <a16:creationId xmlns:a16="http://schemas.microsoft.com/office/drawing/2014/main" id="{481D5CBB-CFE4-F174-2D08-D8F79948CFC6}"/>
                </a:ext>
              </a:extLst>
            </p:cNvPr>
            <p:cNvSpPr txBox="1">
              <a:spLocks noChangeArrowheads="1"/>
            </p:cNvSpPr>
            <p:nvPr/>
          </p:nvSpPr>
          <p:spPr bwMode="auto">
            <a:xfrm>
              <a:off x="3761" y="6496"/>
              <a:ext cx="3667" cy="7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Foydalanuvchining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interfeysi</a:t>
              </a:r>
              <a:endParaRPr lang="ru-RU" sz="1100" dirty="0">
                <a:effectLst/>
                <a:ea typeface="Calibri" panose="020F0502020204030204" pitchFamily="34" charset="0"/>
                <a:cs typeface="Times New Roman" panose="02020603050405020304" pitchFamily="18" charset="0"/>
              </a:endParaRPr>
            </a:p>
          </p:txBody>
        </p:sp>
        <p:sp>
          <p:nvSpPr>
            <p:cNvPr id="7" name="Text Box 88">
              <a:extLst>
                <a:ext uri="{FF2B5EF4-FFF2-40B4-BE49-F238E27FC236}">
                  <a16:creationId xmlns:a16="http://schemas.microsoft.com/office/drawing/2014/main" id="{C8B0C6AE-C7F5-A1D7-1059-1C377A024351}"/>
                </a:ext>
              </a:extLst>
            </p:cNvPr>
            <p:cNvSpPr txBox="1">
              <a:spLocks noChangeArrowheads="1"/>
            </p:cNvSpPr>
            <p:nvPr/>
          </p:nvSpPr>
          <p:spPr bwMode="auto">
            <a:xfrm>
              <a:off x="1791" y="7888"/>
              <a:ext cx="2376" cy="7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ru-RU" sz="1100">
                  <a:effectLst/>
                  <a:latin typeface="Times New Roman" panose="02020603050405020304" pitchFamily="18" charset="0"/>
                  <a:ea typeface="Calibri" panose="020F0502020204030204" pitchFamily="34" charset="0"/>
                  <a:cs typeface="Times New Roman" panose="02020603050405020304" pitchFamily="18" charset="0"/>
                </a:rPr>
                <a:t>interpretator</a:t>
              </a:r>
              <a:endParaRPr lang="ru-RU" sz="1100">
                <a:effectLst/>
                <a:ea typeface="Calibri" panose="020F0502020204030204" pitchFamily="34" charset="0"/>
                <a:cs typeface="Times New Roman" panose="02020603050405020304" pitchFamily="18" charset="0"/>
              </a:endParaRPr>
            </a:p>
          </p:txBody>
        </p:sp>
        <p:sp>
          <p:nvSpPr>
            <p:cNvPr id="8" name="Text Box 89">
              <a:extLst>
                <a:ext uri="{FF2B5EF4-FFF2-40B4-BE49-F238E27FC236}">
                  <a16:creationId xmlns:a16="http://schemas.microsoft.com/office/drawing/2014/main" id="{E11EDB0C-478D-578C-D3E6-3C9108F6D6FC}"/>
                </a:ext>
              </a:extLst>
            </p:cNvPr>
            <p:cNvSpPr txBox="1">
              <a:spLocks noChangeArrowheads="1"/>
            </p:cNvSpPr>
            <p:nvPr/>
          </p:nvSpPr>
          <p:spPr bwMode="auto">
            <a:xfrm>
              <a:off x="5715" y="7936"/>
              <a:ext cx="2466" cy="7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ru-RU" sz="1100">
                  <a:effectLst/>
                  <a:latin typeface="Times New Roman" panose="02020603050405020304" pitchFamily="18" charset="0"/>
                  <a:ea typeface="Calibri" panose="020F0502020204030204" pitchFamily="34" charset="0"/>
                  <a:cs typeface="Times New Roman" panose="02020603050405020304" pitchFamily="18" charset="0"/>
                </a:rPr>
                <a:t>Bilimlar bazasi</a:t>
              </a:r>
              <a:endParaRPr lang="ru-RU" sz="1100">
                <a:effectLst/>
                <a:ea typeface="Calibri" panose="020F0502020204030204" pitchFamily="34" charset="0"/>
                <a:cs typeface="Times New Roman" panose="02020603050405020304" pitchFamily="18" charset="0"/>
              </a:endParaRPr>
            </a:p>
          </p:txBody>
        </p:sp>
        <p:sp>
          <p:nvSpPr>
            <p:cNvPr id="9" name="Text Box 90">
              <a:extLst>
                <a:ext uri="{FF2B5EF4-FFF2-40B4-BE49-F238E27FC236}">
                  <a16:creationId xmlns:a16="http://schemas.microsoft.com/office/drawing/2014/main" id="{CD867A99-87FB-AD10-0AF6-6AF8279BF351}"/>
                </a:ext>
              </a:extLst>
            </p:cNvPr>
            <p:cNvSpPr txBox="1">
              <a:spLocks noChangeArrowheads="1"/>
            </p:cNvSpPr>
            <p:nvPr/>
          </p:nvSpPr>
          <p:spPr bwMode="auto">
            <a:xfrm>
              <a:off x="8671" y="7898"/>
              <a:ext cx="2315" cy="7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ru-RU" sz="1100" dirty="0" err="1">
                  <a:effectLst/>
                  <a:latin typeface="Times New Roman" panose="02020603050405020304" pitchFamily="18" charset="0"/>
                  <a:ea typeface="Calibri" panose="020F0502020204030204" pitchFamily="34" charset="0"/>
                  <a:cs typeface="Times New Roman" panose="02020603050405020304" pitchFamily="18" charset="0"/>
                </a:rPr>
                <a:t>Muammoli</a:t>
              </a:r>
              <a:r>
                <a:rPr lang="ru-RU"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100" dirty="0" err="1">
                  <a:effectLst/>
                  <a:latin typeface="Times New Roman" panose="02020603050405020304" pitchFamily="18" charset="0"/>
                  <a:ea typeface="Calibri" panose="020F0502020204030204" pitchFamily="34" charset="0"/>
                  <a:cs typeface="Times New Roman" panose="02020603050405020304" pitchFamily="18" charset="0"/>
                </a:rPr>
                <a:t>soha</a:t>
              </a:r>
              <a:endParaRPr lang="ru-RU" sz="1100" dirty="0">
                <a:effectLst/>
                <a:ea typeface="Calibri" panose="020F0502020204030204" pitchFamily="34" charset="0"/>
                <a:cs typeface="Times New Roman" panose="02020603050405020304" pitchFamily="18" charset="0"/>
              </a:endParaRPr>
            </a:p>
          </p:txBody>
        </p:sp>
        <p:sp>
          <p:nvSpPr>
            <p:cNvPr id="10" name="Text Box 91">
              <a:extLst>
                <a:ext uri="{FF2B5EF4-FFF2-40B4-BE49-F238E27FC236}">
                  <a16:creationId xmlns:a16="http://schemas.microsoft.com/office/drawing/2014/main" id="{644C4E49-CD16-159D-1A98-2614904A2E48}"/>
                </a:ext>
              </a:extLst>
            </p:cNvPr>
            <p:cNvSpPr txBox="1">
              <a:spLocks noChangeArrowheads="1"/>
            </p:cNvSpPr>
            <p:nvPr/>
          </p:nvSpPr>
          <p:spPr bwMode="auto">
            <a:xfrm>
              <a:off x="4401" y="9196"/>
              <a:ext cx="2700" cy="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ru-RU" sz="1100">
                  <a:effectLst/>
                  <a:latin typeface="Times New Roman" panose="02020603050405020304" pitchFamily="18" charset="0"/>
                  <a:ea typeface="Calibri" panose="020F0502020204030204" pitchFamily="34" charset="0"/>
                  <a:cs typeface="Times New Roman" panose="02020603050405020304" pitchFamily="18" charset="0"/>
                </a:rPr>
                <a:t>Tizimni yaratish moduli</a:t>
              </a:r>
              <a:endParaRPr lang="ru-RU" sz="1100">
                <a:effectLst/>
                <a:ea typeface="Calibri" panose="020F0502020204030204" pitchFamily="34" charset="0"/>
                <a:cs typeface="Times New Roman" panose="02020603050405020304" pitchFamily="18" charset="0"/>
              </a:endParaRPr>
            </a:p>
          </p:txBody>
        </p:sp>
        <p:sp>
          <p:nvSpPr>
            <p:cNvPr id="11" name="Text Box 92">
              <a:extLst>
                <a:ext uri="{FF2B5EF4-FFF2-40B4-BE49-F238E27FC236}">
                  <a16:creationId xmlns:a16="http://schemas.microsoft.com/office/drawing/2014/main" id="{35D84E70-F346-1FCC-7F76-22C838C5662D}"/>
                </a:ext>
              </a:extLst>
            </p:cNvPr>
            <p:cNvSpPr txBox="1">
              <a:spLocks noChangeArrowheads="1"/>
            </p:cNvSpPr>
            <p:nvPr/>
          </p:nvSpPr>
          <p:spPr bwMode="auto">
            <a:xfrm>
              <a:off x="3761" y="10635"/>
              <a:ext cx="4186" cy="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upright="1">
              <a:noAutofit/>
            </a:bodyPr>
            <a:lstStyle/>
            <a:p>
              <a:pPr algn="ctr">
                <a:lnSpc>
                  <a:spcPct val="107000"/>
                </a:lnSpc>
                <a:spcAft>
                  <a:spcPts val="800"/>
                </a:spcAft>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Bilim</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b</a:t>
              </a:r>
              <a:r>
                <a:rPr lang="ru-RU" sz="1100" dirty="0">
                  <a:effectLst/>
                  <a:latin typeface="Times New Roman" panose="02020603050405020304" pitchFamily="18" charset="0"/>
                  <a:ea typeface="Calibri" panose="020F0502020204030204" pitchFamily="34" charset="0"/>
                  <a:cs typeface="Times New Roman" panose="02020603050405020304" pitchFamily="18" charset="0"/>
                </a:rPr>
                <a:t>о</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yicha</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eks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-pert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mutaхassis</a:t>
              </a:r>
              <a:endParaRPr lang="ru-RU" sz="1100" dirty="0">
                <a:effectLst/>
                <a:ea typeface="Calibri" panose="020F0502020204030204" pitchFamily="34" charset="0"/>
                <a:cs typeface="Times New Roman" panose="02020603050405020304" pitchFamily="18" charset="0"/>
              </a:endParaRPr>
            </a:p>
          </p:txBody>
        </p:sp>
        <p:cxnSp>
          <p:nvCxnSpPr>
            <p:cNvPr id="12" name="Line 93">
              <a:extLst>
                <a:ext uri="{FF2B5EF4-FFF2-40B4-BE49-F238E27FC236}">
                  <a16:creationId xmlns:a16="http://schemas.microsoft.com/office/drawing/2014/main" id="{214E4F3C-896C-0485-AD42-F48EF17652C1}"/>
                </a:ext>
              </a:extLst>
            </p:cNvPr>
            <p:cNvCxnSpPr>
              <a:cxnSpLocks noChangeShapeType="1"/>
            </p:cNvCxnSpPr>
            <p:nvPr/>
          </p:nvCxnSpPr>
          <p:spPr bwMode="auto">
            <a:xfrm>
              <a:off x="4941" y="595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4">
              <a:extLst>
                <a:ext uri="{FF2B5EF4-FFF2-40B4-BE49-F238E27FC236}">
                  <a16:creationId xmlns:a16="http://schemas.microsoft.com/office/drawing/2014/main" id="{30F30029-D767-1D25-6631-95DCE2416938}"/>
                </a:ext>
              </a:extLst>
            </p:cNvPr>
            <p:cNvCxnSpPr>
              <a:cxnSpLocks noChangeShapeType="1"/>
            </p:cNvCxnSpPr>
            <p:nvPr/>
          </p:nvCxnSpPr>
          <p:spPr bwMode="auto">
            <a:xfrm>
              <a:off x="3141" y="7036"/>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95">
              <a:extLst>
                <a:ext uri="{FF2B5EF4-FFF2-40B4-BE49-F238E27FC236}">
                  <a16:creationId xmlns:a16="http://schemas.microsoft.com/office/drawing/2014/main" id="{9E16B78B-6A26-26AE-28EA-19466A96D04A}"/>
                </a:ext>
              </a:extLst>
            </p:cNvPr>
            <p:cNvCxnSpPr>
              <a:cxnSpLocks noChangeShapeType="1"/>
            </p:cNvCxnSpPr>
            <p:nvPr/>
          </p:nvCxnSpPr>
          <p:spPr bwMode="auto">
            <a:xfrm flipV="1">
              <a:off x="5661" y="595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Line 96">
              <a:extLst>
                <a:ext uri="{FF2B5EF4-FFF2-40B4-BE49-F238E27FC236}">
                  <a16:creationId xmlns:a16="http://schemas.microsoft.com/office/drawing/2014/main" id="{8CB32DE8-4A0D-0983-3D44-1BF1A1BAAEBC}"/>
                </a:ext>
              </a:extLst>
            </p:cNvPr>
            <p:cNvCxnSpPr>
              <a:cxnSpLocks noChangeShapeType="1"/>
            </p:cNvCxnSpPr>
            <p:nvPr/>
          </p:nvCxnSpPr>
          <p:spPr bwMode="auto">
            <a:xfrm>
              <a:off x="3141" y="7036"/>
              <a:ext cx="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97">
              <a:extLst>
                <a:ext uri="{FF2B5EF4-FFF2-40B4-BE49-F238E27FC236}">
                  <a16:creationId xmlns:a16="http://schemas.microsoft.com/office/drawing/2014/main" id="{3DC40A2F-AE27-ACF6-7FE6-995A2628A0DA}"/>
                </a:ext>
              </a:extLst>
            </p:cNvPr>
            <p:cNvCxnSpPr>
              <a:cxnSpLocks noChangeShapeType="1"/>
            </p:cNvCxnSpPr>
            <p:nvPr/>
          </p:nvCxnSpPr>
          <p:spPr bwMode="auto">
            <a:xfrm flipV="1">
              <a:off x="5661" y="6136"/>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98">
              <a:extLst>
                <a:ext uri="{FF2B5EF4-FFF2-40B4-BE49-F238E27FC236}">
                  <a16:creationId xmlns:a16="http://schemas.microsoft.com/office/drawing/2014/main" id="{2D67A986-C1CE-8777-FF49-7E80DD14F002}"/>
                </a:ext>
              </a:extLst>
            </p:cNvPr>
            <p:cNvCxnSpPr>
              <a:cxnSpLocks noChangeShapeType="1"/>
            </p:cNvCxnSpPr>
            <p:nvPr/>
          </p:nvCxnSpPr>
          <p:spPr bwMode="auto">
            <a:xfrm flipV="1">
              <a:off x="4941" y="7395"/>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99">
              <a:extLst>
                <a:ext uri="{FF2B5EF4-FFF2-40B4-BE49-F238E27FC236}">
                  <a16:creationId xmlns:a16="http://schemas.microsoft.com/office/drawing/2014/main" id="{2EC14885-5F54-8C20-BAA5-8996B1A41B20}"/>
                </a:ext>
              </a:extLst>
            </p:cNvPr>
            <p:cNvCxnSpPr>
              <a:cxnSpLocks noChangeShapeType="1"/>
            </p:cNvCxnSpPr>
            <p:nvPr/>
          </p:nvCxnSpPr>
          <p:spPr bwMode="auto">
            <a:xfrm flipH="1">
              <a:off x="4221" y="8116"/>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100">
              <a:extLst>
                <a:ext uri="{FF2B5EF4-FFF2-40B4-BE49-F238E27FC236}">
                  <a16:creationId xmlns:a16="http://schemas.microsoft.com/office/drawing/2014/main" id="{6A9769E2-8B94-FD00-42DA-DE87DD7C4CBC}"/>
                </a:ext>
              </a:extLst>
            </p:cNvPr>
            <p:cNvCxnSpPr>
              <a:cxnSpLocks noChangeShapeType="1"/>
            </p:cNvCxnSpPr>
            <p:nvPr/>
          </p:nvCxnSpPr>
          <p:spPr bwMode="auto">
            <a:xfrm flipH="1">
              <a:off x="4221" y="829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Line 101">
              <a:extLst>
                <a:ext uri="{FF2B5EF4-FFF2-40B4-BE49-F238E27FC236}">
                  <a16:creationId xmlns:a16="http://schemas.microsoft.com/office/drawing/2014/main" id="{085989E2-1D78-D799-4425-4D343D80A9D5}"/>
                </a:ext>
              </a:extLst>
            </p:cNvPr>
            <p:cNvCxnSpPr>
              <a:cxnSpLocks noChangeShapeType="1"/>
            </p:cNvCxnSpPr>
            <p:nvPr/>
          </p:nvCxnSpPr>
          <p:spPr bwMode="auto">
            <a:xfrm>
              <a:off x="4941" y="829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102">
              <a:extLst>
                <a:ext uri="{FF2B5EF4-FFF2-40B4-BE49-F238E27FC236}">
                  <a16:creationId xmlns:a16="http://schemas.microsoft.com/office/drawing/2014/main" id="{850F6304-0CA8-6E91-2501-19AFF5D71E23}"/>
                </a:ext>
              </a:extLst>
            </p:cNvPr>
            <p:cNvCxnSpPr>
              <a:cxnSpLocks noChangeShapeType="1"/>
            </p:cNvCxnSpPr>
            <p:nvPr/>
          </p:nvCxnSpPr>
          <p:spPr bwMode="auto">
            <a:xfrm>
              <a:off x="5301" y="829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103">
              <a:extLst>
                <a:ext uri="{FF2B5EF4-FFF2-40B4-BE49-F238E27FC236}">
                  <a16:creationId xmlns:a16="http://schemas.microsoft.com/office/drawing/2014/main" id="{CAEC8498-3CC5-1B4A-02D4-C19099BC7E1D}"/>
                </a:ext>
              </a:extLst>
            </p:cNvPr>
            <p:cNvCxnSpPr>
              <a:cxnSpLocks noChangeShapeType="1"/>
            </p:cNvCxnSpPr>
            <p:nvPr/>
          </p:nvCxnSpPr>
          <p:spPr bwMode="auto">
            <a:xfrm>
              <a:off x="5841" y="829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104">
              <a:extLst>
                <a:ext uri="{FF2B5EF4-FFF2-40B4-BE49-F238E27FC236}">
                  <a16:creationId xmlns:a16="http://schemas.microsoft.com/office/drawing/2014/main" id="{2B10F160-04B2-59CC-2881-A211BCCD2682}"/>
                </a:ext>
              </a:extLst>
            </p:cNvPr>
            <p:cNvCxnSpPr>
              <a:cxnSpLocks noChangeShapeType="1"/>
            </p:cNvCxnSpPr>
            <p:nvPr/>
          </p:nvCxnSpPr>
          <p:spPr bwMode="auto">
            <a:xfrm flipH="1">
              <a:off x="8181" y="84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105">
              <a:extLst>
                <a:ext uri="{FF2B5EF4-FFF2-40B4-BE49-F238E27FC236}">
                  <a16:creationId xmlns:a16="http://schemas.microsoft.com/office/drawing/2014/main" id="{6FBA1F62-2BC4-92CB-064A-B851399723D5}"/>
                </a:ext>
              </a:extLst>
            </p:cNvPr>
            <p:cNvCxnSpPr>
              <a:cxnSpLocks noChangeShapeType="1"/>
            </p:cNvCxnSpPr>
            <p:nvPr/>
          </p:nvCxnSpPr>
          <p:spPr bwMode="auto">
            <a:xfrm flipH="1">
              <a:off x="8721" y="84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Line 106">
              <a:extLst>
                <a:ext uri="{FF2B5EF4-FFF2-40B4-BE49-F238E27FC236}">
                  <a16:creationId xmlns:a16="http://schemas.microsoft.com/office/drawing/2014/main" id="{2967CC48-EE1F-BFF3-F3AA-2EA6F875A004}"/>
                </a:ext>
              </a:extLst>
            </p:cNvPr>
            <p:cNvCxnSpPr>
              <a:cxnSpLocks noChangeShapeType="1"/>
            </p:cNvCxnSpPr>
            <p:nvPr/>
          </p:nvCxnSpPr>
          <p:spPr bwMode="auto">
            <a:xfrm flipH="1">
              <a:off x="3861" y="973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Line 107">
              <a:extLst>
                <a:ext uri="{FF2B5EF4-FFF2-40B4-BE49-F238E27FC236}">
                  <a16:creationId xmlns:a16="http://schemas.microsoft.com/office/drawing/2014/main" id="{DD7670E6-5439-8D1C-D75A-3422DA317A14}"/>
                </a:ext>
              </a:extLst>
            </p:cNvPr>
            <p:cNvCxnSpPr>
              <a:cxnSpLocks noChangeShapeType="1"/>
            </p:cNvCxnSpPr>
            <p:nvPr/>
          </p:nvCxnSpPr>
          <p:spPr bwMode="auto">
            <a:xfrm flipH="1">
              <a:off x="2961" y="973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109">
              <a:extLst>
                <a:ext uri="{FF2B5EF4-FFF2-40B4-BE49-F238E27FC236}">
                  <a16:creationId xmlns:a16="http://schemas.microsoft.com/office/drawing/2014/main" id="{548574BF-D375-B1F4-6E3B-48D4FBE1A109}"/>
                </a:ext>
              </a:extLst>
            </p:cNvPr>
            <p:cNvCxnSpPr>
              <a:cxnSpLocks noChangeShapeType="1"/>
            </p:cNvCxnSpPr>
            <p:nvPr/>
          </p:nvCxnSpPr>
          <p:spPr bwMode="auto">
            <a:xfrm flipV="1">
              <a:off x="2994" y="8656"/>
              <a:ext cx="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Line 111">
              <a:extLst>
                <a:ext uri="{FF2B5EF4-FFF2-40B4-BE49-F238E27FC236}">
                  <a16:creationId xmlns:a16="http://schemas.microsoft.com/office/drawing/2014/main" id="{C6CA8236-CA4F-9D12-7B3B-E41DA8CA6E4C}"/>
                </a:ext>
              </a:extLst>
            </p:cNvPr>
            <p:cNvCxnSpPr>
              <a:cxnSpLocks noChangeShapeType="1"/>
            </p:cNvCxnSpPr>
            <p:nvPr/>
          </p:nvCxnSpPr>
          <p:spPr bwMode="auto">
            <a:xfrm flipV="1">
              <a:off x="4941" y="7216"/>
              <a:ext cx="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Line 112">
              <a:extLst>
                <a:ext uri="{FF2B5EF4-FFF2-40B4-BE49-F238E27FC236}">
                  <a16:creationId xmlns:a16="http://schemas.microsoft.com/office/drawing/2014/main" id="{E69FBC44-27D9-58E9-3B9A-0AA13EC5128D}"/>
                </a:ext>
              </a:extLst>
            </p:cNvPr>
            <p:cNvCxnSpPr>
              <a:cxnSpLocks noChangeShapeType="1"/>
            </p:cNvCxnSpPr>
            <p:nvPr/>
          </p:nvCxnSpPr>
          <p:spPr bwMode="auto">
            <a:xfrm>
              <a:off x="1881" y="6136"/>
              <a:ext cx="6660" cy="0"/>
            </a:xfrm>
            <a:prstGeom prst="line">
              <a:avLst/>
            </a:prstGeom>
            <a:ln>
              <a:headEnd/>
              <a:tailEnd/>
            </a:ln>
          </p:spPr>
          <p:style>
            <a:lnRef idx="2">
              <a:schemeClr val="accent3"/>
            </a:lnRef>
            <a:fillRef idx="0">
              <a:schemeClr val="accent3"/>
            </a:fillRef>
            <a:effectRef idx="1">
              <a:schemeClr val="accent3"/>
            </a:effectRef>
            <a:fontRef idx="minor">
              <a:schemeClr val="tx1"/>
            </a:fontRef>
          </p:style>
        </p:cxnSp>
        <p:cxnSp>
          <p:nvCxnSpPr>
            <p:cNvPr id="30" name="Line 113">
              <a:extLst>
                <a:ext uri="{FF2B5EF4-FFF2-40B4-BE49-F238E27FC236}">
                  <a16:creationId xmlns:a16="http://schemas.microsoft.com/office/drawing/2014/main" id="{18E9764A-A3AF-3DEA-29A4-1ACBDF8C9C30}"/>
                </a:ext>
              </a:extLst>
            </p:cNvPr>
            <p:cNvCxnSpPr>
              <a:cxnSpLocks noChangeShapeType="1"/>
            </p:cNvCxnSpPr>
            <p:nvPr/>
          </p:nvCxnSpPr>
          <p:spPr bwMode="auto">
            <a:xfrm>
              <a:off x="1881" y="6136"/>
              <a:ext cx="0" cy="3951"/>
            </a:xfrm>
            <a:prstGeom prst="line">
              <a:avLst/>
            </a:prstGeom>
            <a:ln>
              <a:headEnd/>
              <a:tailEnd/>
            </a:ln>
          </p:spPr>
          <p:style>
            <a:lnRef idx="2">
              <a:schemeClr val="accent3"/>
            </a:lnRef>
            <a:fillRef idx="0">
              <a:schemeClr val="accent3"/>
            </a:fillRef>
            <a:effectRef idx="1">
              <a:schemeClr val="accent3"/>
            </a:effectRef>
            <a:fontRef idx="minor">
              <a:schemeClr val="tx1"/>
            </a:fontRef>
          </p:style>
        </p:cxnSp>
        <p:cxnSp>
          <p:nvCxnSpPr>
            <p:cNvPr id="31" name="Line 114">
              <a:extLst>
                <a:ext uri="{FF2B5EF4-FFF2-40B4-BE49-F238E27FC236}">
                  <a16:creationId xmlns:a16="http://schemas.microsoft.com/office/drawing/2014/main" id="{F5D4610C-9A67-6197-20BC-4D0B906906D6}"/>
                </a:ext>
              </a:extLst>
            </p:cNvPr>
            <p:cNvCxnSpPr>
              <a:cxnSpLocks noChangeShapeType="1"/>
            </p:cNvCxnSpPr>
            <p:nvPr/>
          </p:nvCxnSpPr>
          <p:spPr bwMode="auto">
            <a:xfrm>
              <a:off x="8541" y="6136"/>
              <a:ext cx="0" cy="3951"/>
            </a:xfrm>
            <a:prstGeom prst="line">
              <a:avLst/>
            </a:prstGeom>
            <a:ln>
              <a:headEnd/>
              <a:tailEnd/>
            </a:ln>
          </p:spPr>
          <p:style>
            <a:lnRef idx="2">
              <a:schemeClr val="accent3"/>
            </a:lnRef>
            <a:fillRef idx="0">
              <a:schemeClr val="accent3"/>
            </a:fillRef>
            <a:effectRef idx="1">
              <a:schemeClr val="accent3"/>
            </a:effectRef>
            <a:fontRef idx="minor">
              <a:schemeClr val="tx1"/>
            </a:fontRef>
          </p:style>
        </p:cxnSp>
        <p:cxnSp>
          <p:nvCxnSpPr>
            <p:cNvPr id="32" name="Line 115">
              <a:extLst>
                <a:ext uri="{FF2B5EF4-FFF2-40B4-BE49-F238E27FC236}">
                  <a16:creationId xmlns:a16="http://schemas.microsoft.com/office/drawing/2014/main" id="{6624AA22-ED30-7AE9-85CA-2AACD7C255FF}"/>
                </a:ext>
              </a:extLst>
            </p:cNvPr>
            <p:cNvCxnSpPr>
              <a:cxnSpLocks noChangeShapeType="1"/>
            </p:cNvCxnSpPr>
            <p:nvPr/>
          </p:nvCxnSpPr>
          <p:spPr bwMode="auto">
            <a:xfrm flipV="1">
              <a:off x="7641" y="865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Line 116">
              <a:extLst>
                <a:ext uri="{FF2B5EF4-FFF2-40B4-BE49-F238E27FC236}">
                  <a16:creationId xmlns:a16="http://schemas.microsoft.com/office/drawing/2014/main" id="{6456E476-2A7F-9747-6C6E-E02A09E3FD8C}"/>
                </a:ext>
              </a:extLst>
            </p:cNvPr>
            <p:cNvCxnSpPr>
              <a:cxnSpLocks noChangeShapeType="1"/>
            </p:cNvCxnSpPr>
            <p:nvPr/>
          </p:nvCxnSpPr>
          <p:spPr bwMode="auto">
            <a:xfrm>
              <a:off x="7101" y="973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Line 117">
              <a:extLst>
                <a:ext uri="{FF2B5EF4-FFF2-40B4-BE49-F238E27FC236}">
                  <a16:creationId xmlns:a16="http://schemas.microsoft.com/office/drawing/2014/main" id="{FB314C98-0CEE-AEFE-EBEC-9745768D8173}"/>
                </a:ext>
              </a:extLst>
            </p:cNvPr>
            <p:cNvCxnSpPr>
              <a:cxnSpLocks noChangeShapeType="1"/>
            </p:cNvCxnSpPr>
            <p:nvPr/>
          </p:nvCxnSpPr>
          <p:spPr bwMode="auto">
            <a:xfrm flipV="1">
              <a:off x="7641" y="9196"/>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Line 118">
              <a:extLst>
                <a:ext uri="{FF2B5EF4-FFF2-40B4-BE49-F238E27FC236}">
                  <a16:creationId xmlns:a16="http://schemas.microsoft.com/office/drawing/2014/main" id="{6B86D180-0549-BB4A-6729-B0BC33487EFE}"/>
                </a:ext>
              </a:extLst>
            </p:cNvPr>
            <p:cNvCxnSpPr>
              <a:cxnSpLocks noChangeShapeType="1"/>
            </p:cNvCxnSpPr>
            <p:nvPr/>
          </p:nvCxnSpPr>
          <p:spPr bwMode="auto">
            <a:xfrm>
              <a:off x="1881" y="10096"/>
              <a:ext cx="6660" cy="0"/>
            </a:xfrm>
            <a:prstGeom prst="line">
              <a:avLst/>
            </a:prstGeom>
            <a:ln>
              <a:headEnd/>
              <a:tailEnd/>
            </a:ln>
          </p:spPr>
          <p:style>
            <a:lnRef idx="2">
              <a:schemeClr val="accent3"/>
            </a:lnRef>
            <a:fillRef idx="0">
              <a:schemeClr val="accent3"/>
            </a:fillRef>
            <a:effectRef idx="1">
              <a:schemeClr val="accent3"/>
            </a:effectRef>
            <a:fontRef idx="minor">
              <a:schemeClr val="tx1"/>
            </a:fontRef>
          </p:style>
        </p:cxnSp>
        <p:cxnSp>
          <p:nvCxnSpPr>
            <p:cNvPr id="36" name="Line 119">
              <a:extLst>
                <a:ext uri="{FF2B5EF4-FFF2-40B4-BE49-F238E27FC236}">
                  <a16:creationId xmlns:a16="http://schemas.microsoft.com/office/drawing/2014/main" id="{D2A71ABA-767B-2569-1301-8C74838C54D2}"/>
                </a:ext>
              </a:extLst>
            </p:cNvPr>
            <p:cNvCxnSpPr>
              <a:cxnSpLocks noChangeShapeType="1"/>
            </p:cNvCxnSpPr>
            <p:nvPr/>
          </p:nvCxnSpPr>
          <p:spPr bwMode="auto">
            <a:xfrm flipV="1">
              <a:off x="6381" y="1009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Line 120">
              <a:extLst>
                <a:ext uri="{FF2B5EF4-FFF2-40B4-BE49-F238E27FC236}">
                  <a16:creationId xmlns:a16="http://schemas.microsoft.com/office/drawing/2014/main" id="{EC0C5571-F96E-87C4-E5B3-7B7F3D947F2B}"/>
                </a:ext>
              </a:extLst>
            </p:cNvPr>
            <p:cNvCxnSpPr>
              <a:cxnSpLocks noChangeShapeType="1"/>
            </p:cNvCxnSpPr>
            <p:nvPr/>
          </p:nvCxnSpPr>
          <p:spPr bwMode="auto">
            <a:xfrm flipV="1">
              <a:off x="5121" y="1009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121">
              <a:extLst>
                <a:ext uri="{FF2B5EF4-FFF2-40B4-BE49-F238E27FC236}">
                  <a16:creationId xmlns:a16="http://schemas.microsoft.com/office/drawing/2014/main" id="{14DB0DF7-0CCF-3AC4-DB84-81436DA4CB3E}"/>
                </a:ext>
              </a:extLst>
            </p:cNvPr>
            <p:cNvCxnSpPr>
              <a:cxnSpLocks noChangeShapeType="1"/>
            </p:cNvCxnSpPr>
            <p:nvPr/>
          </p:nvCxnSpPr>
          <p:spPr bwMode="auto">
            <a:xfrm flipV="1">
              <a:off x="4941" y="7395"/>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9" name="Line 122">
              <a:extLst>
                <a:ext uri="{FF2B5EF4-FFF2-40B4-BE49-F238E27FC236}">
                  <a16:creationId xmlns:a16="http://schemas.microsoft.com/office/drawing/2014/main" id="{4A7C4004-CCE4-E599-12C8-139561B40AF1}"/>
                </a:ext>
              </a:extLst>
            </p:cNvPr>
            <p:cNvCxnSpPr>
              <a:cxnSpLocks noChangeShapeType="1"/>
            </p:cNvCxnSpPr>
            <p:nvPr/>
          </p:nvCxnSpPr>
          <p:spPr bwMode="auto">
            <a:xfrm>
              <a:off x="4221" y="793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708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7585B169-3AA5-4315-4610-D1C8BD462D09}"/>
              </a:ext>
            </a:extLst>
          </p:cNvPr>
          <p:cNvSpPr txBox="1">
            <a:spLocks/>
          </p:cNvSpPr>
          <p:nvPr/>
        </p:nvSpPr>
        <p:spPr>
          <a:xfrm>
            <a:off x="3448594" y="932701"/>
            <a:ext cx="7846423" cy="499259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lnSpc>
                <a:spcPct val="150000"/>
              </a:lnSpc>
              <a:spcAft>
                <a:spcPts val="800"/>
              </a:spcAft>
              <a:buFont typeface="Wingdings 2" pitchFamily="18" charset="2"/>
              <a:buNone/>
            </a:pPr>
            <a:r>
              <a:rPr lang="tr-TR" sz="1800" dirty="0">
                <a:latin typeface="Times New Roman" panose="02020603050405020304" pitchFamily="18" charset="0"/>
                <a:ea typeface="Times New Roman" panose="02020603050405020304" pitchFamily="18" charset="0"/>
                <a:cs typeface="Times New Roman" panose="02020603050405020304" pitchFamily="18" charset="0"/>
              </a:rPr>
              <a:t>Foydalanuvchining interfeysi. Foydalanuvchi ekspert tizimiga buyruq va ахborot kiritish hamda uning buyrug‘i orqali chiqadigan ахborotni olish uchun foydalaniladi. Komanda (buyruq)lar о‘z ichiga bilimlarni qayta ishlash jarayoni boshqarmaydigan parametrlarini oladi. Ахborot odatda ma’lum bir tanaffuslar bilan beriladigan qiymat, ahamiyat shaklida beriladi.Foydalanuvchi ахborotni kiritishning tо‘rtta uslubidan foydalanishi mumkin: menyu, buyruq (komanda), tabiiy til, shaхsiy interfeys. Ekspert tizimining teхnologiyasi chiqadigan ахborot sifatida nafaqat qarorni, shuningdek zarur tushuntirishni olish imkoniyatini ham kо‘rib chiqadi. </a:t>
            </a:r>
            <a:endParaRPr lang="ru-RU"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8330937"/>
      </p:ext>
    </p:extLst>
  </p:cSld>
  <p:clrMapOvr>
    <a:masterClrMapping/>
  </p:clrMapOvr>
</p:sld>
</file>

<file path=ppt/theme/theme1.xml><?xml version="1.0" encoding="utf-8"?>
<a:theme xmlns:a="http://schemas.openxmlformats.org/drawingml/2006/main" name="Рамка">
  <a:themeElements>
    <a:clrScheme name="Рамка">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Рамка">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Рамка">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TM03457475[[fn=Рамка]]</Template>
  <TotalTime>98</TotalTime>
  <Words>650</Words>
  <Application>Microsoft Office PowerPoint</Application>
  <PresentationFormat>Широкоэкранный</PresentationFormat>
  <Paragraphs>48</Paragraphs>
  <Slides>10</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Calibri</vt:lpstr>
      <vt:lpstr>Corbel</vt:lpstr>
      <vt:lpstr>PANDA Times UZ</vt:lpstr>
      <vt:lpstr>Times New Roman</vt:lpstr>
      <vt:lpstr>Wingdings</vt:lpstr>
      <vt:lpstr>Wingdings 2</vt:lpstr>
      <vt:lpstr>Рамка</vt:lpstr>
      <vt:lpstr> TEXNIK TIZIMLARDA AXBOROT TEXNOLOGIYALARI FANI Mavzu: “TEХNIK TIZIMLАRDА АХBOROT TEХNOLOGIYALARI” FANINING PREDMETI VA USLUBLARI.   </vt:lpstr>
      <vt:lpstr>Презентация PowerPoint</vt:lpstr>
      <vt:lpstr>Презентация PowerPoint</vt:lpstr>
      <vt:lpstr> Ekspert tizimining boshqa ахborot tizimlaridan afzalliklari quyida-gicha:  </vt:lpstr>
      <vt:lpstr>Презентация PowerPoint</vt:lpstr>
      <vt:lpstr>Презентация PowerPoint</vt:lpstr>
      <vt:lpstr>Презентация PowerPoint</vt:lpstr>
      <vt:lpstr>Ekspert tizimlari shunday ishlab chiqiladiki, bunda yechim tanlash mantiqini asoslash va о‘rGISish hisobga olinadi. Kо‘pgina ekspert tizimlarida tushuntirish (izohlash) meхanizmi bо‘ladi. Mazkur meхanizm qanday qilib tizim ushbu qarorga kelganini tushuntirish uchun zarur bо‘lgan bilimlardan foydalanadi. Bunda ekspert tizimini qо‘llash, undan foydalanish va harakat chegarasini aniqlash juda muhimdir. Ахborot teхnologiyasining ekspert tizimida foydalaniladigan asosiy komponentlari (tarkibiy qismlari) quyidagilar: foydalanuvchining interfeysi, bilimlar bazasi, interpretetor, tizimni yaratish moduli (3 -rasm) </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TEXNIK TIZIMLARDA AXBOROT TEXNOLOGIYALARI FANI Mavzu: “TEХNIK TIZIMLАRDА АХBOROT TEХNOLOGIYALARI” FANINING PREDMETI VA USLUBLARI.</dc:title>
  <dc:creator>Пользователь</dc:creator>
  <cp:lastModifiedBy>Пользователь</cp:lastModifiedBy>
  <cp:revision>9</cp:revision>
  <dcterms:created xsi:type="dcterms:W3CDTF">2022-10-05T05:09:51Z</dcterms:created>
  <dcterms:modified xsi:type="dcterms:W3CDTF">2022-10-05T06:52:14Z</dcterms:modified>
</cp:coreProperties>
</file>