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Lst>
  <p:sldSz cx="9753600" cy="73152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Halant Light" charset="1" panose="00000400000000000000"/>
      <p:regular r:id="rId10"/>
    </p:embeddedFont>
    <p:embeddedFont>
      <p:font typeface="Halant Light Bold" charset="1" panose="00000500000000000000"/>
      <p:regular r:id="rId11"/>
    </p:embeddedFont>
    <p:embeddedFont>
      <p:font typeface="Halant Medium" charset="1" panose="00000600000000000000"/>
      <p:regular r:id="rId12"/>
    </p:embeddedFont>
    <p:embeddedFont>
      <p:font typeface="Halant Medium Bold" charset="1" panose="000007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slides/slide1.xml" Type="http://schemas.openxmlformats.org/officeDocument/2006/relationships/slide"/><Relationship Id="rId15" Target="slides/slide2.xml" Type="http://schemas.openxmlformats.org/officeDocument/2006/relationships/slide"/><Relationship Id="rId16" Target="slides/slide3.xml" Type="http://schemas.openxmlformats.org/officeDocument/2006/relationships/slide"/><Relationship Id="rId17" Target="slides/slide4.xml" Type="http://schemas.openxmlformats.org/officeDocument/2006/relationships/slide"/><Relationship Id="rId18" Target="slides/slide5.xml" Type="http://schemas.openxmlformats.org/officeDocument/2006/relationships/slide"/><Relationship Id="rId19" Target="slides/slide6.xml" Type="http://schemas.openxmlformats.org/officeDocument/2006/relationships/slide"/><Relationship Id="rId2" Target="presProps.xml" Type="http://schemas.openxmlformats.org/officeDocument/2006/relationships/presProps"/><Relationship Id="rId20" Target="slides/slide7.xml" Type="http://schemas.openxmlformats.org/officeDocument/2006/relationships/slide"/><Relationship Id="rId21" Target="slides/slide8.xml" Type="http://schemas.openxmlformats.org/officeDocument/2006/relationships/slide"/><Relationship Id="rId22" Target="slides/slide9.xml" Type="http://schemas.openxmlformats.org/officeDocument/2006/relationships/slide"/><Relationship Id="rId23" Target="slides/slide10.xml" Type="http://schemas.openxmlformats.org/officeDocument/2006/relationships/slide"/><Relationship Id="rId24" Target="slides/slide11.xml" Type="http://schemas.openxmlformats.org/officeDocument/2006/relationships/slide"/><Relationship Id="rId25" Target="slides/slide12.xml" Type="http://schemas.openxmlformats.org/officeDocument/2006/relationships/slide"/><Relationship Id="rId26" Target="slides/slide13.xml" Type="http://schemas.openxmlformats.org/officeDocument/2006/relationships/slide"/><Relationship Id="rId27" Target="slides/slide14.xml" Type="http://schemas.openxmlformats.org/officeDocument/2006/relationships/slide"/><Relationship Id="rId28" Target="slides/slide15.xml" Type="http://schemas.openxmlformats.org/officeDocument/2006/relationships/slide"/><Relationship Id="rId29" Target="slides/slide16.xml" Type="http://schemas.openxmlformats.org/officeDocument/2006/relationships/slide"/><Relationship Id="rId3" Target="viewProps.xml" Type="http://schemas.openxmlformats.org/officeDocument/2006/relationships/viewProps"/><Relationship Id="rId30" Target="slides/slide17.xml" Type="http://schemas.openxmlformats.org/officeDocument/2006/relationships/slide"/><Relationship Id="rId31" Target="slides/slide18.xml" Type="http://schemas.openxmlformats.org/officeDocument/2006/relationships/slide"/><Relationship Id="rId32" Target="slides/slide19.xml" Type="http://schemas.openxmlformats.org/officeDocument/2006/relationships/slide"/><Relationship Id="rId33" Target="slides/slide20.xml" Type="http://schemas.openxmlformats.org/officeDocument/2006/relationships/slide"/><Relationship Id="rId34" Target="slides/slide21.xml" Type="http://schemas.openxmlformats.org/officeDocument/2006/relationships/slide"/><Relationship Id="rId35" Target="slides/slide22.xml" Type="http://schemas.openxmlformats.org/officeDocument/2006/relationships/slide"/><Relationship Id="rId36" Target="slides/slide23.xml" Type="http://schemas.openxmlformats.org/officeDocument/2006/relationships/slide"/><Relationship Id="rId37" Target="slides/slide24.xml" Type="http://schemas.openxmlformats.org/officeDocument/2006/relationships/slide"/><Relationship Id="rId38" Target="slides/slide25.xml" Type="http://schemas.openxmlformats.org/officeDocument/2006/relationships/slide"/><Relationship Id="rId39" Target="slides/slide26.xml" Type="http://schemas.openxmlformats.org/officeDocument/2006/relationships/slide"/><Relationship Id="rId4" Target="theme/theme1.xml" Type="http://schemas.openxmlformats.org/officeDocument/2006/relationships/theme"/><Relationship Id="rId40" Target="slides/slide27.xml" Type="http://schemas.openxmlformats.org/officeDocument/2006/relationships/slide"/><Relationship Id="rId41" Target="slides/slide28.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image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image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image1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image1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image1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image1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image1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image17.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image18.png" Type="http://schemas.openxmlformats.org/officeDocument/2006/relationships/image"/><Relationship Id="rId4" Target="../media/image19.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image20.png" Type="http://schemas.openxmlformats.org/officeDocument/2006/relationships/image"/><Relationship Id="rId4" Target="../media/image21.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image22.png" Type="http://schemas.openxmlformats.org/officeDocument/2006/relationships/image"/><Relationship Id="rId4" Target="../media/image23.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image24.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5555" t="0" r="5555" b="0"/>
          <a:stretch>
            <a:fillRect/>
          </a:stretch>
        </p:blipFill>
        <p:spPr>
          <a:xfrm>
            <a:off x="0" y="0"/>
            <a:ext cx="9753600" cy="7315200"/>
          </a:xfrm>
          <a:prstGeom prst="rect">
            <a:avLst/>
          </a:prstGeom>
        </p:spPr>
      </p:pic>
      <p:sp>
        <p:nvSpPr>
          <p:cNvPr name="AutoShape 3" id="3"/>
          <p:cNvSpPr/>
          <p:nvPr/>
        </p:nvSpPr>
        <p:spPr>
          <a:xfrm rot="0">
            <a:off x="0" y="3673174"/>
            <a:ext cx="7656237" cy="3642026"/>
          </a:xfrm>
          <a:prstGeom prst="rect">
            <a:avLst/>
          </a:prstGeom>
          <a:solidFill>
            <a:srgbClr val="FFFFFF"/>
          </a:solidFill>
        </p:spPr>
      </p:sp>
      <p:sp>
        <p:nvSpPr>
          <p:cNvPr name="AutoShape 4" id="4"/>
          <p:cNvSpPr/>
          <p:nvPr/>
        </p:nvSpPr>
        <p:spPr>
          <a:xfrm rot="0">
            <a:off x="731520" y="-72964"/>
            <a:ext cx="23224" cy="7492275"/>
          </a:xfrm>
          <a:prstGeom prst="rect">
            <a:avLst/>
          </a:prstGeom>
          <a:solidFill>
            <a:srgbClr val="1B1B1B"/>
          </a:solidFill>
        </p:spPr>
      </p:sp>
      <p:grpSp>
        <p:nvGrpSpPr>
          <p:cNvPr name="Group 5" id="5"/>
          <p:cNvGrpSpPr/>
          <p:nvPr/>
        </p:nvGrpSpPr>
        <p:grpSpPr>
          <a:xfrm rot="0">
            <a:off x="1501533" y="4151189"/>
            <a:ext cx="5406609" cy="2685997"/>
            <a:chOff x="0" y="0"/>
            <a:chExt cx="7208812" cy="3581329"/>
          </a:xfrm>
        </p:grpSpPr>
        <p:sp>
          <p:nvSpPr>
            <p:cNvPr name="TextBox 6" id="6"/>
            <p:cNvSpPr txBox="true"/>
            <p:nvPr/>
          </p:nvSpPr>
          <p:spPr>
            <a:xfrm rot="0">
              <a:off x="0" y="161925"/>
              <a:ext cx="7208812" cy="2451885"/>
            </a:xfrm>
            <a:prstGeom prst="rect">
              <a:avLst/>
            </a:prstGeom>
          </p:spPr>
          <p:txBody>
            <a:bodyPr anchor="t" rtlCol="false" tIns="0" lIns="0" bIns="0" rIns="0">
              <a:spAutoFit/>
            </a:bodyPr>
            <a:lstStyle/>
            <a:p>
              <a:pPr>
                <a:lnSpc>
                  <a:spcPts val="6840"/>
                </a:lnSpc>
              </a:pPr>
              <a:r>
                <a:rPr lang="en-US" sz="7200">
                  <a:solidFill>
                    <a:srgbClr val="1B1B1B"/>
                  </a:solidFill>
                  <a:latin typeface="Halant Medium"/>
                </a:rPr>
                <a:t>Predicción de Divorcios</a:t>
              </a:r>
            </a:p>
          </p:txBody>
        </p:sp>
        <p:sp>
          <p:nvSpPr>
            <p:cNvPr name="TextBox 7" id="7"/>
            <p:cNvSpPr txBox="true"/>
            <p:nvPr/>
          </p:nvSpPr>
          <p:spPr>
            <a:xfrm rot="0">
              <a:off x="0" y="2849563"/>
              <a:ext cx="7208812" cy="731766"/>
            </a:xfrm>
            <a:prstGeom prst="rect">
              <a:avLst/>
            </a:prstGeom>
          </p:spPr>
          <p:txBody>
            <a:bodyPr anchor="t" rtlCol="false" tIns="0" lIns="0" bIns="0" rIns="0">
              <a:spAutoFit/>
            </a:bodyPr>
            <a:lstStyle/>
            <a:p>
              <a:pPr>
                <a:lnSpc>
                  <a:spcPts val="2239"/>
                </a:lnSpc>
              </a:pPr>
              <a:r>
                <a:rPr lang="en-US" sz="1599">
                  <a:solidFill>
                    <a:srgbClr val="1B1B1B"/>
                  </a:solidFill>
                  <a:latin typeface="Halant Light"/>
                </a:rPr>
                <a:t>Proyecto por Javier Martinez</a:t>
              </a:r>
            </a:p>
            <a:p>
              <a:pPr>
                <a:lnSpc>
                  <a:spcPts val="2240"/>
                </a:lnSpc>
                <a:spcBef>
                  <a:spcPct val="0"/>
                </a:spcBef>
              </a:pPr>
              <a:r>
                <a:rPr lang="en-US" sz="1600">
                  <a:solidFill>
                    <a:srgbClr val="1B1B1B"/>
                  </a:solidFill>
                  <a:latin typeface="Halant Light"/>
                </a:rPr>
                <a:t>CoderHouse Data Science </a:t>
              </a:r>
              <a:r>
                <a:rPr lang="en-US" sz="1600">
                  <a:solidFill>
                    <a:srgbClr val="1B1B1B"/>
                  </a:solidFill>
                  <a:latin typeface="Halant Light"/>
                </a:rPr>
                <a:t>Comisión 19150</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5375" t="0" r="5375" b="0"/>
          <a:stretch>
            <a:fillRect/>
          </a:stretch>
        </p:blipFill>
        <p:spPr>
          <a:xfrm>
            <a:off x="0" y="0"/>
            <a:ext cx="9753600" cy="7315200"/>
          </a:xfrm>
          <a:prstGeom prst="rect">
            <a:avLst/>
          </a:prstGeom>
        </p:spPr>
      </p:pic>
      <p:sp>
        <p:nvSpPr>
          <p:cNvPr name="AutoShape 3" id="3"/>
          <p:cNvSpPr/>
          <p:nvPr/>
        </p:nvSpPr>
        <p:spPr>
          <a:xfrm rot="0">
            <a:off x="731520" y="-72964"/>
            <a:ext cx="23224" cy="7492275"/>
          </a:xfrm>
          <a:prstGeom prst="rect">
            <a:avLst/>
          </a:prstGeom>
          <a:solidFill>
            <a:srgbClr val="FFFFFF"/>
          </a:solidFill>
        </p:spPr>
      </p:sp>
      <p:pic>
        <p:nvPicPr>
          <p:cNvPr name="Picture 4" id="4"/>
          <p:cNvPicPr>
            <a:picLocks noChangeAspect="true"/>
          </p:cNvPicPr>
          <p:nvPr/>
        </p:nvPicPr>
        <p:blipFill>
          <a:blip r:embed="rId3"/>
          <a:srcRect l="0" t="571" r="6429" b="571"/>
          <a:stretch>
            <a:fillRect/>
          </a:stretch>
        </p:blipFill>
        <p:spPr>
          <a:xfrm flipH="false" flipV="false" rot="0">
            <a:off x="1053676" y="1590308"/>
            <a:ext cx="7975966" cy="3828653"/>
          </a:xfrm>
          <a:prstGeom prst="rect">
            <a:avLst/>
          </a:prstGeom>
        </p:spPr>
      </p:pic>
      <p:sp>
        <p:nvSpPr>
          <p:cNvPr name="TextBox 5" id="5"/>
          <p:cNvSpPr txBox="true"/>
          <p:nvPr/>
        </p:nvSpPr>
        <p:spPr>
          <a:xfrm rot="0">
            <a:off x="1311557" y="693420"/>
            <a:ext cx="2978931" cy="551600"/>
          </a:xfrm>
          <a:prstGeom prst="rect">
            <a:avLst/>
          </a:prstGeom>
        </p:spPr>
        <p:txBody>
          <a:bodyPr anchor="t" rtlCol="false" tIns="0" lIns="0" bIns="0" rIns="0">
            <a:spAutoFit/>
          </a:bodyPr>
          <a:lstStyle/>
          <a:p>
            <a:pPr>
              <a:lnSpc>
                <a:spcPts val="2239"/>
              </a:lnSpc>
              <a:spcBef>
                <a:spcPct val="0"/>
              </a:spcBef>
            </a:pPr>
            <a:r>
              <a:rPr lang="en-US" sz="1599">
                <a:solidFill>
                  <a:srgbClr val="FFFFFF"/>
                </a:solidFill>
                <a:latin typeface="Halant Light"/>
              </a:rPr>
              <a:t>Con la librería missingno checkeo si hay faltantes</a:t>
            </a:r>
          </a:p>
        </p:txBody>
      </p:sp>
      <p:sp>
        <p:nvSpPr>
          <p:cNvPr name="TextBox 6" id="6"/>
          <p:cNvSpPr txBox="true"/>
          <p:nvPr/>
        </p:nvSpPr>
        <p:spPr>
          <a:xfrm rot="0">
            <a:off x="1782436" y="6371859"/>
            <a:ext cx="6518446" cy="619125"/>
          </a:xfrm>
          <a:prstGeom prst="rect">
            <a:avLst/>
          </a:prstGeom>
        </p:spPr>
        <p:txBody>
          <a:bodyPr anchor="t" rtlCol="false" tIns="0" lIns="0" bIns="0" rIns="0">
            <a:spAutoFit/>
          </a:bodyPr>
          <a:lstStyle/>
          <a:p>
            <a:pPr>
              <a:lnSpc>
                <a:spcPts val="2400"/>
              </a:lnSpc>
            </a:pPr>
            <a:r>
              <a:rPr lang="en-US" sz="2000">
                <a:solidFill>
                  <a:srgbClr val="FFFFFF"/>
                </a:solidFill>
                <a:latin typeface="Halant Medium"/>
              </a:rPr>
              <a:t>Puedo ver claramente que no hay datos faltantes en todo el dataset</a:t>
            </a:r>
          </a:p>
        </p:txBody>
      </p:sp>
      <p:sp>
        <p:nvSpPr>
          <p:cNvPr name="TextBox 7" id="7"/>
          <p:cNvSpPr txBox="true"/>
          <p:nvPr/>
        </p:nvSpPr>
        <p:spPr>
          <a:xfrm rot="-5400000">
            <a:off x="-2807882" y="3451582"/>
            <a:ext cx="6488256" cy="590550"/>
          </a:xfrm>
          <a:prstGeom prst="rect">
            <a:avLst/>
          </a:prstGeom>
        </p:spPr>
        <p:txBody>
          <a:bodyPr anchor="t" rtlCol="false" tIns="0" lIns="0" bIns="0" rIns="0">
            <a:spAutoFit/>
          </a:bodyPr>
          <a:lstStyle/>
          <a:p>
            <a:pPr>
              <a:lnSpc>
                <a:spcPts val="4799"/>
              </a:lnSpc>
            </a:pPr>
            <a:r>
              <a:rPr lang="en-US" sz="3999">
                <a:solidFill>
                  <a:srgbClr val="FFFFFF"/>
                </a:solidFill>
                <a:latin typeface="Halant Medium"/>
              </a:rPr>
              <a:t>Data Wrangling - Faltantes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5375" t="0" r="5375" b="0"/>
          <a:stretch>
            <a:fillRect/>
          </a:stretch>
        </p:blipFill>
        <p:spPr>
          <a:xfrm>
            <a:off x="0" y="0"/>
            <a:ext cx="9753600" cy="7315200"/>
          </a:xfrm>
          <a:prstGeom prst="rect">
            <a:avLst/>
          </a:prstGeom>
        </p:spPr>
      </p:pic>
      <p:sp>
        <p:nvSpPr>
          <p:cNvPr name="AutoShape 3" id="3"/>
          <p:cNvSpPr/>
          <p:nvPr/>
        </p:nvSpPr>
        <p:spPr>
          <a:xfrm rot="0">
            <a:off x="731520" y="-72964"/>
            <a:ext cx="23224" cy="7492275"/>
          </a:xfrm>
          <a:prstGeom prst="rect">
            <a:avLst/>
          </a:prstGeom>
          <a:solidFill>
            <a:srgbClr val="FFFFFF"/>
          </a:solidFill>
        </p:spPr>
      </p:sp>
      <p:pic>
        <p:nvPicPr>
          <p:cNvPr name="Picture 4" id="4"/>
          <p:cNvPicPr>
            <a:picLocks noChangeAspect="true"/>
          </p:cNvPicPr>
          <p:nvPr/>
        </p:nvPicPr>
        <p:blipFill>
          <a:blip r:embed="rId3"/>
          <a:srcRect l="0" t="0" r="0" b="0"/>
          <a:stretch>
            <a:fillRect/>
          </a:stretch>
        </p:blipFill>
        <p:spPr>
          <a:xfrm flipH="false" flipV="false" rot="0">
            <a:off x="1597940" y="2068019"/>
            <a:ext cx="6557721" cy="2259240"/>
          </a:xfrm>
          <a:prstGeom prst="rect">
            <a:avLst/>
          </a:prstGeom>
        </p:spPr>
      </p:pic>
      <p:sp>
        <p:nvSpPr>
          <p:cNvPr name="TextBox 5" id="5"/>
          <p:cNvSpPr txBox="true"/>
          <p:nvPr/>
        </p:nvSpPr>
        <p:spPr>
          <a:xfrm rot="0">
            <a:off x="1311557" y="693420"/>
            <a:ext cx="2978931" cy="274530"/>
          </a:xfrm>
          <a:prstGeom prst="rect">
            <a:avLst/>
          </a:prstGeom>
        </p:spPr>
        <p:txBody>
          <a:bodyPr anchor="t" rtlCol="false" tIns="0" lIns="0" bIns="0" rIns="0">
            <a:spAutoFit/>
          </a:bodyPr>
          <a:lstStyle/>
          <a:p>
            <a:pPr>
              <a:lnSpc>
                <a:spcPts val="2239"/>
              </a:lnSpc>
              <a:spcBef>
                <a:spcPct val="0"/>
              </a:spcBef>
            </a:pPr>
            <a:r>
              <a:rPr lang="en-US" sz="1599">
                <a:solidFill>
                  <a:srgbClr val="FFFFFF"/>
                </a:solidFill>
                <a:latin typeface="Halant Light"/>
              </a:rPr>
              <a:t>En caso que hubiera faltantes:</a:t>
            </a:r>
          </a:p>
        </p:txBody>
      </p:sp>
      <p:sp>
        <p:nvSpPr>
          <p:cNvPr name="TextBox 6" id="6"/>
          <p:cNvSpPr txBox="true"/>
          <p:nvPr/>
        </p:nvSpPr>
        <p:spPr>
          <a:xfrm rot="0">
            <a:off x="1782436" y="6676659"/>
            <a:ext cx="6518446" cy="314325"/>
          </a:xfrm>
          <a:prstGeom prst="rect">
            <a:avLst/>
          </a:prstGeom>
        </p:spPr>
        <p:txBody>
          <a:bodyPr anchor="t" rtlCol="false" tIns="0" lIns="0" bIns="0" rIns="0">
            <a:spAutoFit/>
          </a:bodyPr>
          <a:lstStyle/>
          <a:p>
            <a:pPr>
              <a:lnSpc>
                <a:spcPts val="2400"/>
              </a:lnSpc>
            </a:pPr>
            <a:r>
              <a:rPr lang="en-US" sz="2000">
                <a:solidFill>
                  <a:srgbClr val="FFFFFF"/>
                </a:solidFill>
                <a:latin typeface="Halant Medium"/>
              </a:rPr>
              <a:t>Podría haberlos tratado de las siguientes maneras</a:t>
            </a:r>
          </a:p>
        </p:txBody>
      </p:sp>
      <p:sp>
        <p:nvSpPr>
          <p:cNvPr name="TextBox 7" id="7"/>
          <p:cNvSpPr txBox="true"/>
          <p:nvPr/>
        </p:nvSpPr>
        <p:spPr>
          <a:xfrm rot="-5400000">
            <a:off x="-2807882" y="3451582"/>
            <a:ext cx="6488256" cy="590550"/>
          </a:xfrm>
          <a:prstGeom prst="rect">
            <a:avLst/>
          </a:prstGeom>
        </p:spPr>
        <p:txBody>
          <a:bodyPr anchor="t" rtlCol="false" tIns="0" lIns="0" bIns="0" rIns="0">
            <a:spAutoFit/>
          </a:bodyPr>
          <a:lstStyle/>
          <a:p>
            <a:pPr>
              <a:lnSpc>
                <a:spcPts val="4799"/>
              </a:lnSpc>
            </a:pPr>
            <a:r>
              <a:rPr lang="en-US" sz="3999">
                <a:solidFill>
                  <a:srgbClr val="FFFFFF"/>
                </a:solidFill>
                <a:latin typeface="Halant Medium"/>
              </a:rPr>
              <a:t>Data Wrangling - Faltantes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5375" t="0" r="5375" b="0"/>
          <a:stretch>
            <a:fillRect/>
          </a:stretch>
        </p:blipFill>
        <p:spPr>
          <a:xfrm>
            <a:off x="0" y="0"/>
            <a:ext cx="9753600" cy="7315200"/>
          </a:xfrm>
          <a:prstGeom prst="rect">
            <a:avLst/>
          </a:prstGeom>
        </p:spPr>
      </p:pic>
      <p:sp>
        <p:nvSpPr>
          <p:cNvPr name="AutoShape 3" id="3"/>
          <p:cNvSpPr/>
          <p:nvPr/>
        </p:nvSpPr>
        <p:spPr>
          <a:xfrm rot="0">
            <a:off x="731520" y="-72964"/>
            <a:ext cx="23224" cy="7492275"/>
          </a:xfrm>
          <a:prstGeom prst="rect">
            <a:avLst/>
          </a:prstGeom>
          <a:solidFill>
            <a:srgbClr val="FFFFFF"/>
          </a:solidFill>
        </p:spPr>
      </p:sp>
      <p:pic>
        <p:nvPicPr>
          <p:cNvPr name="Picture 4" id="4"/>
          <p:cNvPicPr>
            <a:picLocks noChangeAspect="true"/>
          </p:cNvPicPr>
          <p:nvPr/>
        </p:nvPicPr>
        <p:blipFill>
          <a:blip r:embed="rId3"/>
          <a:srcRect l="0" t="0" r="0" b="0"/>
          <a:stretch>
            <a:fillRect/>
          </a:stretch>
        </p:blipFill>
        <p:spPr>
          <a:xfrm flipH="false" flipV="false" rot="0">
            <a:off x="1120647" y="1830115"/>
            <a:ext cx="8037782" cy="3169182"/>
          </a:xfrm>
          <a:prstGeom prst="rect">
            <a:avLst/>
          </a:prstGeom>
        </p:spPr>
      </p:pic>
      <p:sp>
        <p:nvSpPr>
          <p:cNvPr name="TextBox 5" id="5"/>
          <p:cNvSpPr txBox="true"/>
          <p:nvPr/>
        </p:nvSpPr>
        <p:spPr>
          <a:xfrm rot="0">
            <a:off x="1311557" y="693420"/>
            <a:ext cx="4966068" cy="551600"/>
          </a:xfrm>
          <a:prstGeom prst="rect">
            <a:avLst/>
          </a:prstGeom>
        </p:spPr>
        <p:txBody>
          <a:bodyPr anchor="t" rtlCol="false" tIns="0" lIns="0" bIns="0" rIns="0">
            <a:spAutoFit/>
          </a:bodyPr>
          <a:lstStyle/>
          <a:p>
            <a:pPr>
              <a:lnSpc>
                <a:spcPts val="2239"/>
              </a:lnSpc>
              <a:spcBef>
                <a:spcPct val="0"/>
              </a:spcBef>
            </a:pPr>
            <a:r>
              <a:rPr lang="en-US" sz="1599">
                <a:solidFill>
                  <a:srgbClr val="FFFFFF"/>
                </a:solidFill>
                <a:latin typeface="Halant Light"/>
              </a:rPr>
              <a:t>Como vimos en el describe, todos los valores estan dentro del rango correcto, pero voy a simular tener outliers:</a:t>
            </a:r>
          </a:p>
        </p:txBody>
      </p:sp>
      <p:sp>
        <p:nvSpPr>
          <p:cNvPr name="TextBox 6" id="6"/>
          <p:cNvSpPr txBox="true"/>
          <p:nvPr/>
        </p:nvSpPr>
        <p:spPr>
          <a:xfrm rot="0">
            <a:off x="1782436" y="6067059"/>
            <a:ext cx="6518446" cy="923925"/>
          </a:xfrm>
          <a:prstGeom prst="rect">
            <a:avLst/>
          </a:prstGeom>
        </p:spPr>
        <p:txBody>
          <a:bodyPr anchor="t" rtlCol="false" tIns="0" lIns="0" bIns="0" rIns="0">
            <a:spAutoFit/>
          </a:bodyPr>
          <a:lstStyle/>
          <a:p>
            <a:pPr>
              <a:lnSpc>
                <a:spcPts val="2400"/>
              </a:lnSpc>
            </a:pPr>
            <a:r>
              <a:rPr lang="en-US" sz="2000">
                <a:solidFill>
                  <a:srgbClr val="FFFFFF"/>
                </a:solidFill>
                <a:latin typeface="Halant Medium"/>
              </a:rPr>
              <a:t>Para tratarlos primero identifico los limites superiores e inferiores de la columna a tratar y luego elimino los valores fuera de esos limites</a:t>
            </a:r>
          </a:p>
        </p:txBody>
      </p:sp>
      <p:sp>
        <p:nvSpPr>
          <p:cNvPr name="TextBox 7" id="7"/>
          <p:cNvSpPr txBox="true"/>
          <p:nvPr/>
        </p:nvSpPr>
        <p:spPr>
          <a:xfrm rot="-5400000">
            <a:off x="-2807882" y="3451582"/>
            <a:ext cx="6488256" cy="590550"/>
          </a:xfrm>
          <a:prstGeom prst="rect">
            <a:avLst/>
          </a:prstGeom>
        </p:spPr>
        <p:txBody>
          <a:bodyPr anchor="t" rtlCol="false" tIns="0" lIns="0" bIns="0" rIns="0">
            <a:spAutoFit/>
          </a:bodyPr>
          <a:lstStyle/>
          <a:p>
            <a:pPr>
              <a:lnSpc>
                <a:spcPts val="4799"/>
              </a:lnSpc>
            </a:pPr>
            <a:r>
              <a:rPr lang="en-US" sz="3999">
                <a:solidFill>
                  <a:srgbClr val="FFFFFF"/>
                </a:solidFill>
                <a:latin typeface="Halant Medium"/>
              </a:rPr>
              <a:t>Data Wrangling - Outliers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30000"/>
          </a:blip>
          <a:srcRect l="5555" t="0" r="5555" b="0"/>
          <a:stretch>
            <a:fillRect/>
          </a:stretch>
        </p:blipFill>
        <p:spPr>
          <a:xfrm>
            <a:off x="0" y="0"/>
            <a:ext cx="9753600" cy="7315200"/>
          </a:xfrm>
          <a:prstGeom prst="rect">
            <a:avLst/>
          </a:prstGeom>
        </p:spPr>
      </p:pic>
      <p:sp>
        <p:nvSpPr>
          <p:cNvPr name="TextBox 3" id="3"/>
          <p:cNvSpPr txBox="true"/>
          <p:nvPr/>
        </p:nvSpPr>
        <p:spPr>
          <a:xfrm rot="0">
            <a:off x="1548478" y="913450"/>
            <a:ext cx="6656644" cy="1643403"/>
          </a:xfrm>
          <a:prstGeom prst="rect">
            <a:avLst/>
          </a:prstGeom>
        </p:spPr>
        <p:txBody>
          <a:bodyPr anchor="t" rtlCol="false" tIns="0" lIns="0" bIns="0" rIns="0">
            <a:spAutoFit/>
          </a:bodyPr>
          <a:lstStyle/>
          <a:p>
            <a:pPr algn="ctr">
              <a:lnSpc>
                <a:spcPts val="6480"/>
              </a:lnSpc>
            </a:pPr>
            <a:r>
              <a:rPr lang="en-US" sz="5400">
                <a:solidFill>
                  <a:srgbClr val="1B1B1B"/>
                </a:solidFill>
                <a:latin typeface="Halant Medium"/>
              </a:rPr>
              <a:t>Exploratory Data Analysis</a:t>
            </a:r>
          </a:p>
        </p:txBody>
      </p:sp>
      <p:sp>
        <p:nvSpPr>
          <p:cNvPr name="TextBox 4" id="4"/>
          <p:cNvSpPr txBox="true"/>
          <p:nvPr/>
        </p:nvSpPr>
        <p:spPr>
          <a:xfrm rot="0">
            <a:off x="2304339" y="3699652"/>
            <a:ext cx="5144922" cy="1118879"/>
          </a:xfrm>
          <a:prstGeom prst="rect">
            <a:avLst/>
          </a:prstGeom>
        </p:spPr>
        <p:txBody>
          <a:bodyPr anchor="t" rtlCol="false" tIns="0" lIns="0" bIns="0" rIns="0">
            <a:spAutoFit/>
          </a:bodyPr>
          <a:lstStyle/>
          <a:p>
            <a:pPr algn="ctr">
              <a:lnSpc>
                <a:spcPts val="2239"/>
              </a:lnSpc>
            </a:pPr>
            <a:r>
              <a:rPr lang="en-US" sz="1599">
                <a:solidFill>
                  <a:srgbClr val="1B1B1B"/>
                </a:solidFill>
                <a:latin typeface="Halant Light"/>
              </a:rPr>
              <a:t>Ahora me toca comenzar a explorar los datos en forma gráfica e ir sacando conclusiones para luego poder implementar los modelos.</a:t>
            </a:r>
          </a:p>
          <a:p>
            <a:pPr algn="ctr">
              <a:lnSpc>
                <a:spcPts val="2239"/>
              </a:lnSpc>
              <a:spcBef>
                <a:spcPct val="0"/>
              </a:spcBef>
            </a:pPr>
            <a:r>
              <a:rPr lang="en-US" sz="1599">
                <a:solidFill>
                  <a:srgbClr val="1B1B1B"/>
                </a:solidFill>
                <a:latin typeface="Halant Light"/>
              </a:rPr>
              <a:t>Voy a realizar el analisis univariado, bivariado y multivariado.</a:t>
            </a:r>
          </a:p>
        </p:txBody>
      </p:sp>
      <p:sp>
        <p:nvSpPr>
          <p:cNvPr name="AutoShape 5" id="5"/>
          <p:cNvSpPr/>
          <p:nvPr/>
        </p:nvSpPr>
        <p:spPr>
          <a:xfrm rot="5400000">
            <a:off x="4866300" y="-881707"/>
            <a:ext cx="21000" cy="6656644"/>
          </a:xfrm>
          <a:prstGeom prst="rect">
            <a:avLst/>
          </a:prstGeom>
          <a:solidFill>
            <a:srgbClr val="1B1B1B"/>
          </a:solidFill>
        </p:spPr>
      </p:sp>
      <p:sp>
        <p:nvSpPr>
          <p:cNvPr name="AutoShape 6" id="6"/>
          <p:cNvSpPr/>
          <p:nvPr/>
        </p:nvSpPr>
        <p:spPr>
          <a:xfrm rot="5400000">
            <a:off x="4872038" y="2763786"/>
            <a:ext cx="9525" cy="6656644"/>
          </a:xfrm>
          <a:prstGeom prst="rect">
            <a:avLst/>
          </a:prstGeom>
          <a:solidFill>
            <a:srgbClr val="1B1B1B"/>
          </a:solid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5375" t="0" r="5375" b="0"/>
          <a:stretch>
            <a:fillRect/>
          </a:stretch>
        </p:blipFill>
        <p:spPr>
          <a:xfrm>
            <a:off x="0" y="0"/>
            <a:ext cx="9753600" cy="7315200"/>
          </a:xfrm>
          <a:prstGeom prst="rect">
            <a:avLst/>
          </a:prstGeom>
        </p:spPr>
      </p:pic>
      <p:sp>
        <p:nvSpPr>
          <p:cNvPr name="AutoShape 3" id="3"/>
          <p:cNvSpPr/>
          <p:nvPr/>
        </p:nvSpPr>
        <p:spPr>
          <a:xfrm rot="0">
            <a:off x="731520" y="-72964"/>
            <a:ext cx="23224" cy="7492275"/>
          </a:xfrm>
          <a:prstGeom prst="rect">
            <a:avLst/>
          </a:prstGeom>
          <a:solidFill>
            <a:srgbClr val="FFFFFF"/>
          </a:solidFill>
        </p:spPr>
      </p:sp>
      <p:pic>
        <p:nvPicPr>
          <p:cNvPr name="Picture 4" id="4"/>
          <p:cNvPicPr>
            <a:picLocks noChangeAspect="true"/>
          </p:cNvPicPr>
          <p:nvPr/>
        </p:nvPicPr>
        <p:blipFill>
          <a:blip r:embed="rId3"/>
          <a:srcRect l="0" t="0" r="0" b="0"/>
          <a:stretch>
            <a:fillRect/>
          </a:stretch>
        </p:blipFill>
        <p:spPr>
          <a:xfrm flipH="false" flipV="false" rot="0">
            <a:off x="2019636" y="1863369"/>
            <a:ext cx="5714327" cy="3290067"/>
          </a:xfrm>
          <a:prstGeom prst="rect">
            <a:avLst/>
          </a:prstGeom>
        </p:spPr>
      </p:pic>
      <p:sp>
        <p:nvSpPr>
          <p:cNvPr name="TextBox 5" id="5"/>
          <p:cNvSpPr txBox="true"/>
          <p:nvPr/>
        </p:nvSpPr>
        <p:spPr>
          <a:xfrm rot="0">
            <a:off x="1311557" y="693420"/>
            <a:ext cx="6460526" cy="551600"/>
          </a:xfrm>
          <a:prstGeom prst="rect">
            <a:avLst/>
          </a:prstGeom>
        </p:spPr>
        <p:txBody>
          <a:bodyPr anchor="t" rtlCol="false" tIns="0" lIns="0" bIns="0" rIns="0">
            <a:spAutoFit/>
          </a:bodyPr>
          <a:lstStyle/>
          <a:p>
            <a:pPr>
              <a:lnSpc>
                <a:spcPts val="2239"/>
              </a:lnSpc>
              <a:spcBef>
                <a:spcPct val="0"/>
              </a:spcBef>
            </a:pPr>
            <a:r>
              <a:rPr lang="en-US" sz="1599">
                <a:solidFill>
                  <a:srgbClr val="FFFFFF"/>
                </a:solidFill>
                <a:latin typeface="Halant Light"/>
              </a:rPr>
              <a:t>Quisiera ver la distribucion de valores para cada columna, ya que las distrubuciones mas planas probablemente no influyan en la conclusion final</a:t>
            </a:r>
          </a:p>
        </p:txBody>
      </p:sp>
      <p:sp>
        <p:nvSpPr>
          <p:cNvPr name="TextBox 6" id="6"/>
          <p:cNvSpPr txBox="true"/>
          <p:nvPr/>
        </p:nvSpPr>
        <p:spPr>
          <a:xfrm rot="0">
            <a:off x="1782436" y="5762259"/>
            <a:ext cx="6518446" cy="1228725"/>
          </a:xfrm>
          <a:prstGeom prst="rect">
            <a:avLst/>
          </a:prstGeom>
        </p:spPr>
        <p:txBody>
          <a:bodyPr anchor="t" rtlCol="false" tIns="0" lIns="0" bIns="0" rIns="0">
            <a:spAutoFit/>
          </a:bodyPr>
          <a:lstStyle/>
          <a:p>
            <a:pPr>
              <a:lnSpc>
                <a:spcPts val="2400"/>
              </a:lnSpc>
            </a:pPr>
            <a:r>
              <a:rPr lang="en-US" sz="2000">
                <a:solidFill>
                  <a:srgbClr val="FFFFFF"/>
                </a:solidFill>
                <a:latin typeface="Halant Medium"/>
              </a:rPr>
              <a:t>Como hasta el momento todas las columnas tienen la misma relevancia (por ser el inicio de la exploracion) realice un grafico de distribucion (histograma) para cada una de las columnas</a:t>
            </a:r>
          </a:p>
        </p:txBody>
      </p:sp>
      <p:sp>
        <p:nvSpPr>
          <p:cNvPr name="TextBox 7" id="7"/>
          <p:cNvSpPr txBox="true"/>
          <p:nvPr/>
        </p:nvSpPr>
        <p:spPr>
          <a:xfrm rot="-5400000">
            <a:off x="-2807882" y="3451582"/>
            <a:ext cx="6488256" cy="590550"/>
          </a:xfrm>
          <a:prstGeom prst="rect">
            <a:avLst/>
          </a:prstGeom>
        </p:spPr>
        <p:txBody>
          <a:bodyPr anchor="t" rtlCol="false" tIns="0" lIns="0" bIns="0" rIns="0">
            <a:spAutoFit/>
          </a:bodyPr>
          <a:lstStyle/>
          <a:p>
            <a:pPr>
              <a:lnSpc>
                <a:spcPts val="4799"/>
              </a:lnSpc>
            </a:pPr>
            <a:r>
              <a:rPr lang="en-US" sz="3999">
                <a:solidFill>
                  <a:srgbClr val="FFFFFF"/>
                </a:solidFill>
                <a:latin typeface="Halant Medium"/>
              </a:rPr>
              <a:t>Analisis Univariado</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5375" t="0" r="5375" b="0"/>
          <a:stretch>
            <a:fillRect/>
          </a:stretch>
        </p:blipFill>
        <p:spPr>
          <a:xfrm>
            <a:off x="0" y="0"/>
            <a:ext cx="9753600" cy="7315200"/>
          </a:xfrm>
          <a:prstGeom prst="rect">
            <a:avLst/>
          </a:prstGeom>
        </p:spPr>
      </p:pic>
      <p:sp>
        <p:nvSpPr>
          <p:cNvPr name="AutoShape 3" id="3"/>
          <p:cNvSpPr/>
          <p:nvPr/>
        </p:nvSpPr>
        <p:spPr>
          <a:xfrm rot="0">
            <a:off x="731520" y="-72964"/>
            <a:ext cx="23224" cy="7492275"/>
          </a:xfrm>
          <a:prstGeom prst="rect">
            <a:avLst/>
          </a:prstGeom>
          <a:solidFill>
            <a:srgbClr val="FFFFFF"/>
          </a:solidFill>
        </p:spPr>
      </p:sp>
      <p:pic>
        <p:nvPicPr>
          <p:cNvPr name="Picture 4" id="4"/>
          <p:cNvPicPr>
            <a:picLocks noChangeAspect="true"/>
          </p:cNvPicPr>
          <p:nvPr/>
        </p:nvPicPr>
        <p:blipFill>
          <a:blip r:embed="rId3"/>
          <a:srcRect l="0" t="0" r="0" b="0"/>
          <a:stretch>
            <a:fillRect/>
          </a:stretch>
        </p:blipFill>
        <p:spPr>
          <a:xfrm flipH="false" flipV="false" rot="0">
            <a:off x="2385664" y="1752942"/>
            <a:ext cx="4982272" cy="3809316"/>
          </a:xfrm>
          <a:prstGeom prst="rect">
            <a:avLst/>
          </a:prstGeom>
        </p:spPr>
      </p:pic>
      <p:sp>
        <p:nvSpPr>
          <p:cNvPr name="TextBox 5" id="5"/>
          <p:cNvSpPr txBox="true"/>
          <p:nvPr/>
        </p:nvSpPr>
        <p:spPr>
          <a:xfrm rot="0">
            <a:off x="1311557" y="693420"/>
            <a:ext cx="6460526" cy="551600"/>
          </a:xfrm>
          <a:prstGeom prst="rect">
            <a:avLst/>
          </a:prstGeom>
        </p:spPr>
        <p:txBody>
          <a:bodyPr anchor="t" rtlCol="false" tIns="0" lIns="0" bIns="0" rIns="0">
            <a:spAutoFit/>
          </a:bodyPr>
          <a:lstStyle/>
          <a:p>
            <a:pPr>
              <a:lnSpc>
                <a:spcPts val="2239"/>
              </a:lnSpc>
              <a:spcBef>
                <a:spcPct val="0"/>
              </a:spcBef>
            </a:pPr>
            <a:r>
              <a:rPr lang="en-US" sz="1599">
                <a:solidFill>
                  <a:srgbClr val="FFFFFF"/>
                </a:solidFill>
                <a:latin typeface="Halant Light"/>
              </a:rPr>
              <a:t>Siguiendo con mi teoria, ahora voy a realizar un grafico de violines de cada columna separada por la columna de divorcios (nuestra variable dependiente)</a:t>
            </a:r>
          </a:p>
        </p:txBody>
      </p:sp>
      <p:sp>
        <p:nvSpPr>
          <p:cNvPr name="TextBox 6" id="6"/>
          <p:cNvSpPr txBox="true"/>
          <p:nvPr/>
        </p:nvSpPr>
        <p:spPr>
          <a:xfrm rot="0">
            <a:off x="1782436" y="5762259"/>
            <a:ext cx="6518446" cy="1228725"/>
          </a:xfrm>
          <a:prstGeom prst="rect">
            <a:avLst/>
          </a:prstGeom>
        </p:spPr>
        <p:txBody>
          <a:bodyPr anchor="t" rtlCol="false" tIns="0" lIns="0" bIns="0" rIns="0">
            <a:spAutoFit/>
          </a:bodyPr>
          <a:lstStyle/>
          <a:p>
            <a:pPr>
              <a:lnSpc>
                <a:spcPts val="2400"/>
              </a:lnSpc>
            </a:pPr>
            <a:r>
              <a:rPr lang="en-US" sz="2000">
                <a:solidFill>
                  <a:srgbClr val="FFFFFF"/>
                </a:solidFill>
                <a:latin typeface="Halant Medium"/>
              </a:rPr>
              <a:t>Esta era la forma mas repetida (o similares) en las que quienes SI se divorciaron puntuaban mas alta la declaracion. Ya me da un indicio de que observar en las respuestas</a:t>
            </a:r>
          </a:p>
        </p:txBody>
      </p:sp>
      <p:sp>
        <p:nvSpPr>
          <p:cNvPr name="TextBox 7" id="7"/>
          <p:cNvSpPr txBox="true"/>
          <p:nvPr/>
        </p:nvSpPr>
        <p:spPr>
          <a:xfrm rot="-5400000">
            <a:off x="-2807882" y="3451582"/>
            <a:ext cx="6488256" cy="590550"/>
          </a:xfrm>
          <a:prstGeom prst="rect">
            <a:avLst/>
          </a:prstGeom>
        </p:spPr>
        <p:txBody>
          <a:bodyPr anchor="t" rtlCol="false" tIns="0" lIns="0" bIns="0" rIns="0">
            <a:spAutoFit/>
          </a:bodyPr>
          <a:lstStyle/>
          <a:p>
            <a:pPr>
              <a:lnSpc>
                <a:spcPts val="4799"/>
              </a:lnSpc>
            </a:pPr>
            <a:r>
              <a:rPr lang="en-US" sz="3999">
                <a:solidFill>
                  <a:srgbClr val="FFFFFF"/>
                </a:solidFill>
                <a:latin typeface="Halant Medium"/>
              </a:rPr>
              <a:t>Analisis Bivariado</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5375" t="0" r="5375" b="0"/>
          <a:stretch>
            <a:fillRect/>
          </a:stretch>
        </p:blipFill>
        <p:spPr>
          <a:xfrm>
            <a:off x="0" y="0"/>
            <a:ext cx="9753600" cy="7315200"/>
          </a:xfrm>
          <a:prstGeom prst="rect">
            <a:avLst/>
          </a:prstGeom>
        </p:spPr>
      </p:pic>
      <p:sp>
        <p:nvSpPr>
          <p:cNvPr name="AutoShape 3" id="3"/>
          <p:cNvSpPr/>
          <p:nvPr/>
        </p:nvSpPr>
        <p:spPr>
          <a:xfrm rot="0">
            <a:off x="731520" y="-72964"/>
            <a:ext cx="23224" cy="7492275"/>
          </a:xfrm>
          <a:prstGeom prst="rect">
            <a:avLst/>
          </a:prstGeom>
          <a:solidFill>
            <a:srgbClr val="FFFFFF"/>
          </a:solidFill>
        </p:spPr>
      </p:sp>
      <p:pic>
        <p:nvPicPr>
          <p:cNvPr name="Picture 4" id="4"/>
          <p:cNvPicPr>
            <a:picLocks noChangeAspect="true"/>
          </p:cNvPicPr>
          <p:nvPr/>
        </p:nvPicPr>
        <p:blipFill>
          <a:blip r:embed="rId3"/>
          <a:srcRect l="0" t="0" r="0" b="0"/>
          <a:stretch>
            <a:fillRect/>
          </a:stretch>
        </p:blipFill>
        <p:spPr>
          <a:xfrm flipH="false" flipV="false" rot="0">
            <a:off x="1446912" y="2092755"/>
            <a:ext cx="7189494" cy="3717965"/>
          </a:xfrm>
          <a:prstGeom prst="rect">
            <a:avLst/>
          </a:prstGeom>
        </p:spPr>
      </p:pic>
      <p:sp>
        <p:nvSpPr>
          <p:cNvPr name="TextBox 5" id="5"/>
          <p:cNvSpPr txBox="true"/>
          <p:nvPr/>
        </p:nvSpPr>
        <p:spPr>
          <a:xfrm rot="0">
            <a:off x="1311557" y="702945"/>
            <a:ext cx="6460526" cy="819145"/>
          </a:xfrm>
          <a:prstGeom prst="rect">
            <a:avLst/>
          </a:prstGeom>
        </p:spPr>
        <p:txBody>
          <a:bodyPr anchor="t" rtlCol="false" tIns="0" lIns="0" bIns="0" rIns="0">
            <a:spAutoFit/>
          </a:bodyPr>
          <a:lstStyle/>
          <a:p>
            <a:pPr>
              <a:lnSpc>
                <a:spcPts val="2239"/>
              </a:lnSpc>
            </a:pPr>
            <a:r>
              <a:rPr lang="en-US" sz="1599">
                <a:solidFill>
                  <a:srgbClr val="FFFFFF"/>
                </a:solidFill>
                <a:latin typeface="Halant Light"/>
              </a:rPr>
              <a:t>Teniendo tantas columnas, y tantas con correlaciones altas, voy a eliminar las columnas cuya correlacion sea menor a 85%</a:t>
            </a:r>
          </a:p>
          <a:p>
            <a:pPr>
              <a:lnSpc>
                <a:spcPts val="2239"/>
              </a:lnSpc>
              <a:spcBef>
                <a:spcPct val="0"/>
              </a:spcBef>
            </a:pPr>
          </a:p>
        </p:txBody>
      </p:sp>
      <p:sp>
        <p:nvSpPr>
          <p:cNvPr name="TextBox 6" id="6"/>
          <p:cNvSpPr txBox="true"/>
          <p:nvPr/>
        </p:nvSpPr>
        <p:spPr>
          <a:xfrm rot="0">
            <a:off x="1782436" y="6371859"/>
            <a:ext cx="6518446" cy="619125"/>
          </a:xfrm>
          <a:prstGeom prst="rect">
            <a:avLst/>
          </a:prstGeom>
        </p:spPr>
        <p:txBody>
          <a:bodyPr anchor="t" rtlCol="false" tIns="0" lIns="0" bIns="0" rIns="0">
            <a:spAutoFit/>
          </a:bodyPr>
          <a:lstStyle/>
          <a:p>
            <a:pPr>
              <a:lnSpc>
                <a:spcPts val="2400"/>
              </a:lnSpc>
            </a:pPr>
            <a:r>
              <a:rPr lang="en-US" sz="2000">
                <a:solidFill>
                  <a:srgbClr val="FFFFFF"/>
                </a:solidFill>
                <a:latin typeface="Halant Medium"/>
              </a:rPr>
              <a:t>Tras eliminar las columnas con baja correlacion, vemos que quedo con 28 columnas (en vez de las 54 iniciales)</a:t>
            </a:r>
          </a:p>
        </p:txBody>
      </p:sp>
      <p:sp>
        <p:nvSpPr>
          <p:cNvPr name="TextBox 7" id="7"/>
          <p:cNvSpPr txBox="true"/>
          <p:nvPr/>
        </p:nvSpPr>
        <p:spPr>
          <a:xfrm rot="-5400000">
            <a:off x="-2807882" y="3451582"/>
            <a:ext cx="6488256" cy="590550"/>
          </a:xfrm>
          <a:prstGeom prst="rect">
            <a:avLst/>
          </a:prstGeom>
        </p:spPr>
        <p:txBody>
          <a:bodyPr anchor="t" rtlCol="false" tIns="0" lIns="0" bIns="0" rIns="0">
            <a:spAutoFit/>
          </a:bodyPr>
          <a:lstStyle/>
          <a:p>
            <a:pPr>
              <a:lnSpc>
                <a:spcPts val="4799"/>
              </a:lnSpc>
            </a:pPr>
            <a:r>
              <a:rPr lang="en-US" sz="3999">
                <a:solidFill>
                  <a:srgbClr val="FFFFFF"/>
                </a:solidFill>
                <a:latin typeface="Halant Medium"/>
              </a:rPr>
              <a:t>Analisis Multivariado</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5375" t="0" r="5375" b="0"/>
          <a:stretch>
            <a:fillRect/>
          </a:stretch>
        </p:blipFill>
        <p:spPr>
          <a:xfrm>
            <a:off x="0" y="0"/>
            <a:ext cx="9753600" cy="7315200"/>
          </a:xfrm>
          <a:prstGeom prst="rect">
            <a:avLst/>
          </a:prstGeom>
        </p:spPr>
      </p:pic>
      <p:sp>
        <p:nvSpPr>
          <p:cNvPr name="AutoShape 3" id="3"/>
          <p:cNvSpPr/>
          <p:nvPr/>
        </p:nvSpPr>
        <p:spPr>
          <a:xfrm rot="0">
            <a:off x="731520" y="-72964"/>
            <a:ext cx="23224" cy="7492275"/>
          </a:xfrm>
          <a:prstGeom prst="rect">
            <a:avLst/>
          </a:prstGeom>
          <a:solidFill>
            <a:srgbClr val="FFFFFF"/>
          </a:solidFill>
        </p:spPr>
      </p:sp>
      <p:pic>
        <p:nvPicPr>
          <p:cNvPr name="Picture 4" id="4"/>
          <p:cNvPicPr>
            <a:picLocks noChangeAspect="true"/>
          </p:cNvPicPr>
          <p:nvPr/>
        </p:nvPicPr>
        <p:blipFill>
          <a:blip r:embed="rId3"/>
          <a:srcRect l="0" t="0" r="0" b="0"/>
          <a:stretch>
            <a:fillRect/>
          </a:stretch>
        </p:blipFill>
        <p:spPr>
          <a:xfrm flipH="false" flipV="false" rot="0">
            <a:off x="3499054" y="1127497"/>
            <a:ext cx="2755492" cy="876223"/>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0">
            <a:off x="2886213" y="2146595"/>
            <a:ext cx="3981174" cy="4093403"/>
          </a:xfrm>
          <a:prstGeom prst="rect">
            <a:avLst/>
          </a:prstGeom>
        </p:spPr>
      </p:pic>
      <p:sp>
        <p:nvSpPr>
          <p:cNvPr name="TextBox 6" id="6"/>
          <p:cNvSpPr txBox="true"/>
          <p:nvPr/>
        </p:nvSpPr>
        <p:spPr>
          <a:xfrm rot="0">
            <a:off x="1311557" y="693420"/>
            <a:ext cx="6460526" cy="551600"/>
          </a:xfrm>
          <a:prstGeom prst="rect">
            <a:avLst/>
          </a:prstGeom>
        </p:spPr>
        <p:txBody>
          <a:bodyPr anchor="t" rtlCol="false" tIns="0" lIns="0" bIns="0" rIns="0">
            <a:spAutoFit/>
          </a:bodyPr>
          <a:lstStyle/>
          <a:p>
            <a:pPr>
              <a:lnSpc>
                <a:spcPts val="2239"/>
              </a:lnSpc>
              <a:spcBef>
                <a:spcPct val="0"/>
              </a:spcBef>
            </a:pPr>
            <a:r>
              <a:rPr lang="en-US" sz="1599">
                <a:solidFill>
                  <a:srgbClr val="FFFFFF"/>
                </a:solidFill>
                <a:latin typeface="Halant Light"/>
              </a:rPr>
              <a:t>Ahora grafico las correlaciones para ver que efectivamente sean mayores a 85%</a:t>
            </a:r>
          </a:p>
        </p:txBody>
      </p:sp>
      <p:sp>
        <p:nvSpPr>
          <p:cNvPr name="TextBox 7" id="7"/>
          <p:cNvSpPr txBox="true"/>
          <p:nvPr/>
        </p:nvSpPr>
        <p:spPr>
          <a:xfrm rot="0">
            <a:off x="1782436" y="6371859"/>
            <a:ext cx="6518446" cy="619125"/>
          </a:xfrm>
          <a:prstGeom prst="rect">
            <a:avLst/>
          </a:prstGeom>
        </p:spPr>
        <p:txBody>
          <a:bodyPr anchor="t" rtlCol="false" tIns="0" lIns="0" bIns="0" rIns="0">
            <a:spAutoFit/>
          </a:bodyPr>
          <a:lstStyle/>
          <a:p>
            <a:pPr>
              <a:lnSpc>
                <a:spcPts val="2400"/>
              </a:lnSpc>
            </a:pPr>
            <a:r>
              <a:rPr lang="en-US" sz="2000">
                <a:solidFill>
                  <a:srgbClr val="FFFFFF"/>
                </a:solidFill>
                <a:latin typeface="Halant Medium"/>
              </a:rPr>
              <a:t>Efectivamente me quede con las columnas con mayor correlacion</a:t>
            </a:r>
          </a:p>
        </p:txBody>
      </p:sp>
      <p:sp>
        <p:nvSpPr>
          <p:cNvPr name="TextBox 8" id="8"/>
          <p:cNvSpPr txBox="true"/>
          <p:nvPr/>
        </p:nvSpPr>
        <p:spPr>
          <a:xfrm rot="-5400000">
            <a:off x="-2807882" y="3451582"/>
            <a:ext cx="6488256" cy="590550"/>
          </a:xfrm>
          <a:prstGeom prst="rect">
            <a:avLst/>
          </a:prstGeom>
        </p:spPr>
        <p:txBody>
          <a:bodyPr anchor="t" rtlCol="false" tIns="0" lIns="0" bIns="0" rIns="0">
            <a:spAutoFit/>
          </a:bodyPr>
          <a:lstStyle/>
          <a:p>
            <a:pPr>
              <a:lnSpc>
                <a:spcPts val="4799"/>
              </a:lnSpc>
            </a:pPr>
            <a:r>
              <a:rPr lang="en-US" sz="3999">
                <a:solidFill>
                  <a:srgbClr val="FFFFFF"/>
                </a:solidFill>
                <a:latin typeface="Halant Medium"/>
              </a:rPr>
              <a:t>Analisis Multivariado</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30000"/>
          </a:blip>
          <a:srcRect l="5555" t="0" r="5555" b="0"/>
          <a:stretch>
            <a:fillRect/>
          </a:stretch>
        </p:blipFill>
        <p:spPr>
          <a:xfrm>
            <a:off x="0" y="0"/>
            <a:ext cx="9753600" cy="7315200"/>
          </a:xfrm>
          <a:prstGeom prst="rect">
            <a:avLst/>
          </a:prstGeom>
        </p:spPr>
      </p:pic>
      <p:sp>
        <p:nvSpPr>
          <p:cNvPr name="TextBox 3" id="3"/>
          <p:cNvSpPr txBox="true"/>
          <p:nvPr/>
        </p:nvSpPr>
        <p:spPr>
          <a:xfrm rot="0">
            <a:off x="1548478" y="913450"/>
            <a:ext cx="6656644" cy="1643403"/>
          </a:xfrm>
          <a:prstGeom prst="rect">
            <a:avLst/>
          </a:prstGeom>
        </p:spPr>
        <p:txBody>
          <a:bodyPr anchor="t" rtlCol="false" tIns="0" lIns="0" bIns="0" rIns="0">
            <a:spAutoFit/>
          </a:bodyPr>
          <a:lstStyle/>
          <a:p>
            <a:pPr algn="ctr">
              <a:lnSpc>
                <a:spcPts val="6480"/>
              </a:lnSpc>
            </a:pPr>
            <a:r>
              <a:rPr lang="en-US" sz="5400">
                <a:solidFill>
                  <a:srgbClr val="1B1B1B"/>
                </a:solidFill>
                <a:latin typeface="Halant Medium"/>
              </a:rPr>
              <a:t>Principal Components Analysis</a:t>
            </a:r>
          </a:p>
        </p:txBody>
      </p:sp>
      <p:sp>
        <p:nvSpPr>
          <p:cNvPr name="TextBox 4" id="4"/>
          <p:cNvSpPr txBox="true"/>
          <p:nvPr/>
        </p:nvSpPr>
        <p:spPr>
          <a:xfrm rot="0">
            <a:off x="2304339" y="3690127"/>
            <a:ext cx="5144922" cy="1128404"/>
          </a:xfrm>
          <a:prstGeom prst="rect">
            <a:avLst/>
          </a:prstGeom>
        </p:spPr>
        <p:txBody>
          <a:bodyPr anchor="t" rtlCol="false" tIns="0" lIns="0" bIns="0" rIns="0">
            <a:spAutoFit/>
          </a:bodyPr>
          <a:lstStyle/>
          <a:p>
            <a:pPr algn="ctr">
              <a:lnSpc>
                <a:spcPts val="2239"/>
              </a:lnSpc>
              <a:spcBef>
                <a:spcPct val="0"/>
              </a:spcBef>
            </a:pPr>
            <a:r>
              <a:rPr lang="en-US" sz="1599">
                <a:solidFill>
                  <a:srgbClr val="1B1B1B"/>
                </a:solidFill>
                <a:latin typeface="Halant Light"/>
              </a:rPr>
              <a:t>Aunque pude reducir la cantidad de columnas casi en un 50% siguen siendo muchas variables, por lo que voy a extraer los componentes principales para seguir reduciendo la dimensionalidad de los datos</a:t>
            </a:r>
          </a:p>
        </p:txBody>
      </p:sp>
      <p:sp>
        <p:nvSpPr>
          <p:cNvPr name="AutoShape 5" id="5"/>
          <p:cNvSpPr/>
          <p:nvPr/>
        </p:nvSpPr>
        <p:spPr>
          <a:xfrm rot="5400000">
            <a:off x="4866300" y="-881707"/>
            <a:ext cx="21000" cy="6656644"/>
          </a:xfrm>
          <a:prstGeom prst="rect">
            <a:avLst/>
          </a:prstGeom>
          <a:solidFill>
            <a:srgbClr val="1B1B1B"/>
          </a:solidFill>
        </p:spPr>
      </p:sp>
      <p:sp>
        <p:nvSpPr>
          <p:cNvPr name="AutoShape 6" id="6"/>
          <p:cNvSpPr/>
          <p:nvPr/>
        </p:nvSpPr>
        <p:spPr>
          <a:xfrm rot="5400000">
            <a:off x="4872038" y="2763786"/>
            <a:ext cx="9525" cy="6656644"/>
          </a:xfrm>
          <a:prstGeom prst="rect">
            <a:avLst/>
          </a:prstGeom>
          <a:solidFill>
            <a:srgbClr val="1B1B1B"/>
          </a:solid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5375" t="0" r="5375" b="0"/>
          <a:stretch>
            <a:fillRect/>
          </a:stretch>
        </p:blipFill>
        <p:spPr>
          <a:xfrm>
            <a:off x="0" y="0"/>
            <a:ext cx="9753600" cy="7315200"/>
          </a:xfrm>
          <a:prstGeom prst="rect">
            <a:avLst/>
          </a:prstGeom>
        </p:spPr>
      </p:pic>
      <p:sp>
        <p:nvSpPr>
          <p:cNvPr name="AutoShape 3" id="3"/>
          <p:cNvSpPr/>
          <p:nvPr/>
        </p:nvSpPr>
        <p:spPr>
          <a:xfrm rot="0">
            <a:off x="731520" y="-72964"/>
            <a:ext cx="23224" cy="7492275"/>
          </a:xfrm>
          <a:prstGeom prst="rect">
            <a:avLst/>
          </a:prstGeom>
          <a:solidFill>
            <a:srgbClr val="FFFFFF"/>
          </a:solidFill>
        </p:spPr>
      </p:sp>
      <p:pic>
        <p:nvPicPr>
          <p:cNvPr name="Picture 4" id="4"/>
          <p:cNvPicPr>
            <a:picLocks noChangeAspect="true"/>
          </p:cNvPicPr>
          <p:nvPr/>
        </p:nvPicPr>
        <p:blipFill>
          <a:blip r:embed="rId3"/>
          <a:srcRect l="0" t="0" r="0" b="0"/>
          <a:stretch>
            <a:fillRect/>
          </a:stretch>
        </p:blipFill>
        <p:spPr>
          <a:xfrm flipH="false" flipV="false" rot="0">
            <a:off x="1354883" y="1891152"/>
            <a:ext cx="7373551" cy="3711409"/>
          </a:xfrm>
          <a:prstGeom prst="rect">
            <a:avLst/>
          </a:prstGeom>
        </p:spPr>
      </p:pic>
      <p:sp>
        <p:nvSpPr>
          <p:cNvPr name="TextBox 5" id="5"/>
          <p:cNvSpPr txBox="true"/>
          <p:nvPr/>
        </p:nvSpPr>
        <p:spPr>
          <a:xfrm rot="0">
            <a:off x="1311557" y="693420"/>
            <a:ext cx="6460526" cy="551600"/>
          </a:xfrm>
          <a:prstGeom prst="rect">
            <a:avLst/>
          </a:prstGeom>
        </p:spPr>
        <p:txBody>
          <a:bodyPr anchor="t" rtlCol="false" tIns="0" lIns="0" bIns="0" rIns="0">
            <a:spAutoFit/>
          </a:bodyPr>
          <a:lstStyle/>
          <a:p>
            <a:pPr>
              <a:lnSpc>
                <a:spcPts val="2239"/>
              </a:lnSpc>
              <a:spcBef>
                <a:spcPct val="0"/>
              </a:spcBef>
            </a:pPr>
            <a:r>
              <a:rPr lang="en-US" sz="1599">
                <a:solidFill>
                  <a:srgbClr val="FFFFFF"/>
                </a:solidFill>
                <a:latin typeface="Halant Light"/>
              </a:rPr>
              <a:t>En muchos casos es importante normalizar los datos, pero en este caso todos los valores numericos estan en la misma escala</a:t>
            </a:r>
          </a:p>
        </p:txBody>
      </p:sp>
      <p:sp>
        <p:nvSpPr>
          <p:cNvPr name="TextBox 6" id="6"/>
          <p:cNvSpPr txBox="true"/>
          <p:nvPr/>
        </p:nvSpPr>
        <p:spPr>
          <a:xfrm rot="0">
            <a:off x="1782436" y="6371859"/>
            <a:ext cx="6518446" cy="619125"/>
          </a:xfrm>
          <a:prstGeom prst="rect">
            <a:avLst/>
          </a:prstGeom>
        </p:spPr>
        <p:txBody>
          <a:bodyPr anchor="t" rtlCol="false" tIns="0" lIns="0" bIns="0" rIns="0">
            <a:spAutoFit/>
          </a:bodyPr>
          <a:lstStyle/>
          <a:p>
            <a:pPr>
              <a:lnSpc>
                <a:spcPts val="2400"/>
              </a:lnSpc>
            </a:pPr>
            <a:r>
              <a:rPr lang="en-US" sz="2000">
                <a:solidFill>
                  <a:srgbClr val="FFFFFF"/>
                </a:solidFill>
                <a:latin typeface="Halant Medium"/>
              </a:rPr>
              <a:t>Al final de la transformacion, con solo 1 elemento puedo explicar el 87% de los datos</a:t>
            </a:r>
          </a:p>
        </p:txBody>
      </p:sp>
      <p:sp>
        <p:nvSpPr>
          <p:cNvPr name="TextBox 7" id="7"/>
          <p:cNvSpPr txBox="true"/>
          <p:nvPr/>
        </p:nvSpPr>
        <p:spPr>
          <a:xfrm rot="-5400000">
            <a:off x="-2807882" y="3451582"/>
            <a:ext cx="6488256" cy="590550"/>
          </a:xfrm>
          <a:prstGeom prst="rect">
            <a:avLst/>
          </a:prstGeom>
        </p:spPr>
        <p:txBody>
          <a:bodyPr anchor="t" rtlCol="false" tIns="0" lIns="0" bIns="0" rIns="0">
            <a:spAutoFit/>
          </a:bodyPr>
          <a:lstStyle/>
          <a:p>
            <a:pPr>
              <a:lnSpc>
                <a:spcPts val="4799"/>
              </a:lnSpc>
            </a:pPr>
            <a:r>
              <a:rPr lang="en-US" sz="3999">
                <a:solidFill>
                  <a:srgbClr val="FFFFFF"/>
                </a:solidFill>
                <a:latin typeface="Halant Medium"/>
              </a:rPr>
              <a:t>Analisis Multivariado</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1B1B1B"/>
        </a:solidFill>
      </p:bgPr>
    </p:bg>
    <p:spTree>
      <p:nvGrpSpPr>
        <p:cNvPr id="1" name=""/>
        <p:cNvGrpSpPr/>
        <p:nvPr/>
      </p:nvGrpSpPr>
      <p:grpSpPr>
        <a:xfrm>
          <a:off x="0" y="0"/>
          <a:ext cx="0" cy="0"/>
          <a:chOff x="0" y="0"/>
          <a:chExt cx="0" cy="0"/>
        </a:xfrm>
      </p:grpSpPr>
      <p:sp>
        <p:nvSpPr>
          <p:cNvPr name="TextBox 2" id="2"/>
          <p:cNvSpPr txBox="true"/>
          <p:nvPr/>
        </p:nvSpPr>
        <p:spPr>
          <a:xfrm rot="-5400000">
            <a:off x="-2397318" y="3862146"/>
            <a:ext cx="5667125" cy="590550"/>
          </a:xfrm>
          <a:prstGeom prst="rect">
            <a:avLst/>
          </a:prstGeom>
        </p:spPr>
        <p:txBody>
          <a:bodyPr anchor="t" rtlCol="false" tIns="0" lIns="0" bIns="0" rIns="0">
            <a:spAutoFit/>
          </a:bodyPr>
          <a:lstStyle/>
          <a:p>
            <a:pPr>
              <a:lnSpc>
                <a:spcPts val="4799"/>
              </a:lnSpc>
            </a:pPr>
            <a:r>
              <a:rPr lang="en-US" sz="3999">
                <a:solidFill>
                  <a:srgbClr val="FFFFFF"/>
                </a:solidFill>
                <a:latin typeface="Halant Medium"/>
              </a:rPr>
              <a:t>Tabla de Contenido</a:t>
            </a:r>
          </a:p>
        </p:txBody>
      </p:sp>
      <p:sp>
        <p:nvSpPr>
          <p:cNvPr name="TextBox 3" id="3"/>
          <p:cNvSpPr txBox="true"/>
          <p:nvPr/>
        </p:nvSpPr>
        <p:spPr>
          <a:xfrm rot="0">
            <a:off x="1037713" y="1609867"/>
            <a:ext cx="7984367" cy="4078988"/>
          </a:xfrm>
          <a:prstGeom prst="rect">
            <a:avLst/>
          </a:prstGeom>
        </p:spPr>
        <p:txBody>
          <a:bodyPr anchor="t" rtlCol="false" tIns="0" lIns="0" bIns="0" rIns="0">
            <a:spAutoFit/>
          </a:bodyPr>
          <a:lstStyle/>
          <a:p>
            <a:pPr>
              <a:lnSpc>
                <a:spcPts val="3606"/>
              </a:lnSpc>
            </a:pPr>
            <a:r>
              <a:rPr lang="en-US" sz="2575">
                <a:solidFill>
                  <a:srgbClr val="FFFFFF"/>
                </a:solidFill>
                <a:latin typeface="Halant Light"/>
              </a:rPr>
              <a:t>Descripcion del Proyecto ........................................ 3</a:t>
            </a:r>
          </a:p>
          <a:p>
            <a:pPr>
              <a:lnSpc>
                <a:spcPts val="3606"/>
              </a:lnSpc>
            </a:pPr>
            <a:r>
              <a:rPr lang="en-US" sz="2575">
                <a:solidFill>
                  <a:srgbClr val="FFFFFF"/>
                </a:solidFill>
                <a:latin typeface="Halant Light"/>
              </a:rPr>
              <a:t>Objetivo del Modelo .............................................. 4</a:t>
            </a:r>
          </a:p>
          <a:p>
            <a:pPr>
              <a:lnSpc>
                <a:spcPts val="3606"/>
              </a:lnSpc>
            </a:pPr>
            <a:r>
              <a:rPr lang="en-US" sz="2575">
                <a:solidFill>
                  <a:srgbClr val="FFFFFF"/>
                </a:solidFill>
                <a:latin typeface="Halant Light"/>
              </a:rPr>
              <a:t>Descripción de los datos ........................................ 5</a:t>
            </a:r>
          </a:p>
          <a:p>
            <a:pPr>
              <a:lnSpc>
                <a:spcPts val="3606"/>
              </a:lnSpc>
            </a:pPr>
            <a:r>
              <a:rPr lang="en-US" sz="2575">
                <a:solidFill>
                  <a:srgbClr val="FFFFFF"/>
                </a:solidFill>
                <a:latin typeface="Halant Light"/>
              </a:rPr>
              <a:t>EDA .................................................................... 13</a:t>
            </a:r>
          </a:p>
          <a:p>
            <a:pPr>
              <a:lnSpc>
                <a:spcPts val="3606"/>
              </a:lnSpc>
            </a:pPr>
            <a:r>
              <a:rPr lang="en-US" sz="2575">
                <a:solidFill>
                  <a:srgbClr val="FFFFFF"/>
                </a:solidFill>
                <a:latin typeface="Halant Light"/>
              </a:rPr>
              <a:t>Seleccion del modelo ............................................ 20</a:t>
            </a:r>
          </a:p>
          <a:p>
            <a:pPr>
              <a:lnSpc>
                <a:spcPts val="3606"/>
              </a:lnSpc>
            </a:pPr>
            <a:r>
              <a:rPr lang="en-US" sz="2575">
                <a:solidFill>
                  <a:srgbClr val="FFFFFF"/>
                </a:solidFill>
                <a:latin typeface="Halant Light"/>
              </a:rPr>
              <a:t>Metricas de Desempeño  ........................................ 23</a:t>
            </a:r>
          </a:p>
          <a:p>
            <a:pPr>
              <a:lnSpc>
                <a:spcPts val="3606"/>
              </a:lnSpc>
            </a:pPr>
            <a:r>
              <a:rPr lang="en-US" sz="2575">
                <a:solidFill>
                  <a:srgbClr val="FFFFFF"/>
                </a:solidFill>
                <a:latin typeface="Halant Light"/>
              </a:rPr>
              <a:t>Optimizacion del modelo ....................................... 24</a:t>
            </a:r>
          </a:p>
          <a:p>
            <a:pPr>
              <a:lnSpc>
                <a:spcPts val="3606"/>
              </a:lnSpc>
            </a:pPr>
            <a:r>
              <a:rPr lang="en-US" sz="2575">
                <a:solidFill>
                  <a:srgbClr val="FFFFFF"/>
                </a:solidFill>
                <a:latin typeface="Halant Light"/>
              </a:rPr>
              <a:t>Futuras lineas ...................................................... 27</a:t>
            </a:r>
          </a:p>
          <a:p>
            <a:pPr>
              <a:lnSpc>
                <a:spcPts val="3606"/>
              </a:lnSpc>
              <a:spcBef>
                <a:spcPct val="0"/>
              </a:spcBef>
            </a:pPr>
            <a:r>
              <a:rPr lang="en-US" sz="2575">
                <a:solidFill>
                  <a:srgbClr val="FFFFFF"/>
                </a:solidFill>
                <a:latin typeface="Halant Light"/>
              </a:rPr>
              <a:t>Conclusiones ....................................................... 28</a:t>
            </a:r>
          </a:p>
        </p:txBody>
      </p:sp>
      <p:sp>
        <p:nvSpPr>
          <p:cNvPr name="AutoShape 4" id="4"/>
          <p:cNvSpPr/>
          <p:nvPr/>
        </p:nvSpPr>
        <p:spPr>
          <a:xfrm rot="0">
            <a:off x="731520" y="-72964"/>
            <a:ext cx="23224" cy="7492275"/>
          </a:xfrm>
          <a:prstGeom prst="rect">
            <a:avLst/>
          </a:prstGeom>
          <a:solidFill>
            <a:srgbClr val="FFFFFF"/>
          </a:solid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30000"/>
          </a:blip>
          <a:srcRect l="5555" t="0" r="5555" b="0"/>
          <a:stretch>
            <a:fillRect/>
          </a:stretch>
        </p:blipFill>
        <p:spPr>
          <a:xfrm>
            <a:off x="0" y="0"/>
            <a:ext cx="9753600" cy="7315200"/>
          </a:xfrm>
          <a:prstGeom prst="rect">
            <a:avLst/>
          </a:prstGeom>
        </p:spPr>
      </p:pic>
      <p:sp>
        <p:nvSpPr>
          <p:cNvPr name="TextBox 3" id="3"/>
          <p:cNvSpPr txBox="true"/>
          <p:nvPr/>
        </p:nvSpPr>
        <p:spPr>
          <a:xfrm rot="0">
            <a:off x="1548478" y="913450"/>
            <a:ext cx="6656644" cy="1643403"/>
          </a:xfrm>
          <a:prstGeom prst="rect">
            <a:avLst/>
          </a:prstGeom>
        </p:spPr>
        <p:txBody>
          <a:bodyPr anchor="t" rtlCol="false" tIns="0" lIns="0" bIns="0" rIns="0">
            <a:spAutoFit/>
          </a:bodyPr>
          <a:lstStyle/>
          <a:p>
            <a:pPr algn="ctr">
              <a:lnSpc>
                <a:spcPts val="6480"/>
              </a:lnSpc>
            </a:pPr>
            <a:r>
              <a:rPr lang="en-US" sz="5400">
                <a:solidFill>
                  <a:srgbClr val="1B1B1B"/>
                </a:solidFill>
                <a:latin typeface="Halant Medium"/>
              </a:rPr>
              <a:t>Seleccionando el Modelo</a:t>
            </a:r>
          </a:p>
        </p:txBody>
      </p:sp>
      <p:sp>
        <p:nvSpPr>
          <p:cNvPr name="TextBox 4" id="4"/>
          <p:cNvSpPr txBox="true"/>
          <p:nvPr/>
        </p:nvSpPr>
        <p:spPr>
          <a:xfrm rot="0">
            <a:off x="2304339" y="3972863"/>
            <a:ext cx="5144922" cy="562932"/>
          </a:xfrm>
          <a:prstGeom prst="rect">
            <a:avLst/>
          </a:prstGeom>
        </p:spPr>
        <p:txBody>
          <a:bodyPr anchor="t" rtlCol="false" tIns="0" lIns="0" bIns="0" rIns="0">
            <a:spAutoFit/>
          </a:bodyPr>
          <a:lstStyle/>
          <a:p>
            <a:pPr algn="ctr">
              <a:lnSpc>
                <a:spcPts val="2239"/>
              </a:lnSpc>
              <a:spcBef>
                <a:spcPct val="0"/>
              </a:spcBef>
            </a:pPr>
            <a:r>
              <a:rPr lang="en-US" sz="1599">
                <a:solidFill>
                  <a:srgbClr val="1B1B1B"/>
                </a:solidFill>
                <a:latin typeface="Halant Light"/>
              </a:rPr>
              <a:t>En este momento puedo comenzar a probar distintos modelos para ver su resultado</a:t>
            </a:r>
          </a:p>
        </p:txBody>
      </p:sp>
      <p:sp>
        <p:nvSpPr>
          <p:cNvPr name="AutoShape 5" id="5"/>
          <p:cNvSpPr/>
          <p:nvPr/>
        </p:nvSpPr>
        <p:spPr>
          <a:xfrm rot="5400000">
            <a:off x="4866300" y="-881707"/>
            <a:ext cx="21000" cy="6656644"/>
          </a:xfrm>
          <a:prstGeom prst="rect">
            <a:avLst/>
          </a:prstGeom>
          <a:solidFill>
            <a:srgbClr val="1B1B1B"/>
          </a:solidFill>
        </p:spPr>
      </p:sp>
      <p:sp>
        <p:nvSpPr>
          <p:cNvPr name="AutoShape 6" id="6"/>
          <p:cNvSpPr/>
          <p:nvPr/>
        </p:nvSpPr>
        <p:spPr>
          <a:xfrm rot="5400000">
            <a:off x="4872038" y="2763786"/>
            <a:ext cx="9525" cy="6656644"/>
          </a:xfrm>
          <a:prstGeom prst="rect">
            <a:avLst/>
          </a:prstGeom>
          <a:solidFill>
            <a:srgbClr val="1B1B1B"/>
          </a:solid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5375" t="0" r="5375" b="0"/>
          <a:stretch>
            <a:fillRect/>
          </a:stretch>
        </p:blipFill>
        <p:spPr>
          <a:xfrm>
            <a:off x="0" y="0"/>
            <a:ext cx="9753600" cy="7315200"/>
          </a:xfrm>
          <a:prstGeom prst="rect">
            <a:avLst/>
          </a:prstGeom>
        </p:spPr>
      </p:pic>
      <p:sp>
        <p:nvSpPr>
          <p:cNvPr name="AutoShape 3" id="3"/>
          <p:cNvSpPr/>
          <p:nvPr/>
        </p:nvSpPr>
        <p:spPr>
          <a:xfrm rot="0">
            <a:off x="731520" y="-72964"/>
            <a:ext cx="23224" cy="7492275"/>
          </a:xfrm>
          <a:prstGeom prst="rect">
            <a:avLst/>
          </a:prstGeom>
          <a:solidFill>
            <a:srgbClr val="FFFFFF"/>
          </a:solidFill>
        </p:spPr>
      </p:sp>
      <p:pic>
        <p:nvPicPr>
          <p:cNvPr name="Picture 4" id="4"/>
          <p:cNvPicPr>
            <a:picLocks noChangeAspect="true"/>
          </p:cNvPicPr>
          <p:nvPr/>
        </p:nvPicPr>
        <p:blipFill>
          <a:blip r:embed="rId3"/>
          <a:srcRect l="0" t="0" r="0" b="0"/>
          <a:stretch>
            <a:fillRect/>
          </a:stretch>
        </p:blipFill>
        <p:spPr>
          <a:xfrm flipH="false" flipV="false" rot="0">
            <a:off x="1934033" y="1710506"/>
            <a:ext cx="5885534" cy="3894188"/>
          </a:xfrm>
          <a:prstGeom prst="rect">
            <a:avLst/>
          </a:prstGeom>
        </p:spPr>
      </p:pic>
      <p:sp>
        <p:nvSpPr>
          <p:cNvPr name="TextBox 5" id="5"/>
          <p:cNvSpPr txBox="true"/>
          <p:nvPr/>
        </p:nvSpPr>
        <p:spPr>
          <a:xfrm rot="0">
            <a:off x="1311557" y="693420"/>
            <a:ext cx="6460526" cy="274530"/>
          </a:xfrm>
          <a:prstGeom prst="rect">
            <a:avLst/>
          </a:prstGeom>
        </p:spPr>
        <p:txBody>
          <a:bodyPr anchor="t" rtlCol="false" tIns="0" lIns="0" bIns="0" rIns="0">
            <a:spAutoFit/>
          </a:bodyPr>
          <a:lstStyle/>
          <a:p>
            <a:pPr>
              <a:lnSpc>
                <a:spcPts val="2239"/>
              </a:lnSpc>
              <a:spcBef>
                <a:spcPct val="0"/>
              </a:spcBef>
            </a:pPr>
            <a:r>
              <a:rPr lang="en-US" sz="1599">
                <a:solidFill>
                  <a:srgbClr val="FFFFFF"/>
                </a:solidFill>
                <a:latin typeface="Halant Light"/>
              </a:rPr>
              <a:t>Comienzo importando varios modelos</a:t>
            </a:r>
          </a:p>
        </p:txBody>
      </p:sp>
      <p:sp>
        <p:nvSpPr>
          <p:cNvPr name="TextBox 6" id="6"/>
          <p:cNvSpPr txBox="true"/>
          <p:nvPr/>
        </p:nvSpPr>
        <p:spPr>
          <a:xfrm rot="0">
            <a:off x="1782436" y="6371859"/>
            <a:ext cx="6518446" cy="619125"/>
          </a:xfrm>
          <a:prstGeom prst="rect">
            <a:avLst/>
          </a:prstGeom>
        </p:spPr>
        <p:txBody>
          <a:bodyPr anchor="t" rtlCol="false" tIns="0" lIns="0" bIns="0" rIns="0">
            <a:spAutoFit/>
          </a:bodyPr>
          <a:lstStyle/>
          <a:p>
            <a:pPr>
              <a:lnSpc>
                <a:spcPts val="2400"/>
              </a:lnSpc>
            </a:pPr>
            <a:r>
              <a:rPr lang="en-US" sz="2000">
                <a:solidFill>
                  <a:srgbClr val="FFFFFF"/>
                </a:solidFill>
                <a:latin typeface="Halant Medium"/>
              </a:rPr>
              <a:t>Cada uno de los modelos instanciado en una variable diferente</a:t>
            </a:r>
          </a:p>
        </p:txBody>
      </p:sp>
      <p:sp>
        <p:nvSpPr>
          <p:cNvPr name="TextBox 7" id="7"/>
          <p:cNvSpPr txBox="true"/>
          <p:nvPr/>
        </p:nvSpPr>
        <p:spPr>
          <a:xfrm rot="-5400000">
            <a:off x="-2807882" y="3451582"/>
            <a:ext cx="6488256" cy="590550"/>
          </a:xfrm>
          <a:prstGeom prst="rect">
            <a:avLst/>
          </a:prstGeom>
        </p:spPr>
        <p:txBody>
          <a:bodyPr anchor="t" rtlCol="false" tIns="0" lIns="0" bIns="0" rIns="0">
            <a:spAutoFit/>
          </a:bodyPr>
          <a:lstStyle/>
          <a:p>
            <a:pPr>
              <a:lnSpc>
                <a:spcPts val="4799"/>
              </a:lnSpc>
            </a:pPr>
            <a:r>
              <a:rPr lang="en-US" sz="3999">
                <a:solidFill>
                  <a:srgbClr val="FFFFFF"/>
                </a:solidFill>
                <a:latin typeface="Halant Medium"/>
              </a:rPr>
              <a:t>Seleccionando el Modelo</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5375" t="0" r="5375" b="0"/>
          <a:stretch>
            <a:fillRect/>
          </a:stretch>
        </p:blipFill>
        <p:spPr>
          <a:xfrm>
            <a:off x="0" y="0"/>
            <a:ext cx="9753600" cy="7315200"/>
          </a:xfrm>
          <a:prstGeom prst="rect">
            <a:avLst/>
          </a:prstGeom>
        </p:spPr>
      </p:pic>
      <p:sp>
        <p:nvSpPr>
          <p:cNvPr name="AutoShape 3" id="3"/>
          <p:cNvSpPr/>
          <p:nvPr/>
        </p:nvSpPr>
        <p:spPr>
          <a:xfrm rot="0">
            <a:off x="731520" y="-72964"/>
            <a:ext cx="23224" cy="7492275"/>
          </a:xfrm>
          <a:prstGeom prst="rect">
            <a:avLst/>
          </a:prstGeom>
          <a:solidFill>
            <a:srgbClr val="FFFFFF"/>
          </a:solidFill>
        </p:spPr>
      </p:sp>
      <p:pic>
        <p:nvPicPr>
          <p:cNvPr name="Picture 4" id="4"/>
          <p:cNvPicPr>
            <a:picLocks noChangeAspect="true"/>
          </p:cNvPicPr>
          <p:nvPr/>
        </p:nvPicPr>
        <p:blipFill>
          <a:blip r:embed="rId3"/>
          <a:srcRect l="0" t="0" r="0" b="0"/>
          <a:stretch>
            <a:fillRect/>
          </a:stretch>
        </p:blipFill>
        <p:spPr>
          <a:xfrm flipH="false" flipV="false" rot="0">
            <a:off x="1281585" y="1705561"/>
            <a:ext cx="3260235" cy="2513916"/>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0">
            <a:off x="4759137" y="1705561"/>
            <a:ext cx="4373827" cy="3788354"/>
          </a:xfrm>
          <a:prstGeom prst="rect">
            <a:avLst/>
          </a:prstGeom>
        </p:spPr>
      </p:pic>
      <p:sp>
        <p:nvSpPr>
          <p:cNvPr name="TextBox 6" id="6"/>
          <p:cNvSpPr txBox="true"/>
          <p:nvPr/>
        </p:nvSpPr>
        <p:spPr>
          <a:xfrm rot="0">
            <a:off x="1311557" y="693420"/>
            <a:ext cx="6460526" cy="274530"/>
          </a:xfrm>
          <a:prstGeom prst="rect">
            <a:avLst/>
          </a:prstGeom>
        </p:spPr>
        <p:txBody>
          <a:bodyPr anchor="t" rtlCol="false" tIns="0" lIns="0" bIns="0" rIns="0">
            <a:spAutoFit/>
          </a:bodyPr>
          <a:lstStyle/>
          <a:p>
            <a:pPr>
              <a:lnSpc>
                <a:spcPts val="2239"/>
              </a:lnSpc>
              <a:spcBef>
                <a:spcPct val="0"/>
              </a:spcBef>
            </a:pPr>
            <a:r>
              <a:rPr lang="en-US" sz="1599">
                <a:solidFill>
                  <a:srgbClr val="FFFFFF"/>
                </a:solidFill>
                <a:latin typeface="Halant Light"/>
              </a:rPr>
              <a:t>Los entreno y los pruebo</a:t>
            </a:r>
          </a:p>
        </p:txBody>
      </p:sp>
      <p:sp>
        <p:nvSpPr>
          <p:cNvPr name="TextBox 7" id="7"/>
          <p:cNvSpPr txBox="true"/>
          <p:nvPr/>
        </p:nvSpPr>
        <p:spPr>
          <a:xfrm rot="0">
            <a:off x="1782436" y="6371859"/>
            <a:ext cx="6518446" cy="619125"/>
          </a:xfrm>
          <a:prstGeom prst="rect">
            <a:avLst/>
          </a:prstGeom>
        </p:spPr>
        <p:txBody>
          <a:bodyPr anchor="t" rtlCol="false" tIns="0" lIns="0" bIns="0" rIns="0">
            <a:spAutoFit/>
          </a:bodyPr>
          <a:lstStyle/>
          <a:p>
            <a:pPr>
              <a:lnSpc>
                <a:spcPts val="2400"/>
              </a:lnSpc>
            </a:pPr>
            <a:r>
              <a:rPr lang="en-US" sz="2000">
                <a:solidFill>
                  <a:srgbClr val="FFFFFF"/>
                </a:solidFill>
                <a:latin typeface="Halant Medium"/>
              </a:rPr>
              <a:t>Las predicciones las hago tanto sobre los datos de entrenamiento como sobre los datos de testeo</a:t>
            </a:r>
          </a:p>
        </p:txBody>
      </p:sp>
      <p:sp>
        <p:nvSpPr>
          <p:cNvPr name="TextBox 8" id="8"/>
          <p:cNvSpPr txBox="true"/>
          <p:nvPr/>
        </p:nvSpPr>
        <p:spPr>
          <a:xfrm rot="-5400000">
            <a:off x="-2807882" y="3451582"/>
            <a:ext cx="6488256" cy="590550"/>
          </a:xfrm>
          <a:prstGeom prst="rect">
            <a:avLst/>
          </a:prstGeom>
        </p:spPr>
        <p:txBody>
          <a:bodyPr anchor="t" rtlCol="false" tIns="0" lIns="0" bIns="0" rIns="0">
            <a:spAutoFit/>
          </a:bodyPr>
          <a:lstStyle/>
          <a:p>
            <a:pPr>
              <a:lnSpc>
                <a:spcPts val="4799"/>
              </a:lnSpc>
            </a:pPr>
            <a:r>
              <a:rPr lang="en-US" sz="3999">
                <a:solidFill>
                  <a:srgbClr val="FFFFFF"/>
                </a:solidFill>
                <a:latin typeface="Halant Medium"/>
              </a:rPr>
              <a:t>Seleccionando el Modelo</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5375" t="0" r="5375" b="0"/>
          <a:stretch>
            <a:fillRect/>
          </a:stretch>
        </p:blipFill>
        <p:spPr>
          <a:xfrm>
            <a:off x="0" y="0"/>
            <a:ext cx="9753600" cy="7315200"/>
          </a:xfrm>
          <a:prstGeom prst="rect">
            <a:avLst/>
          </a:prstGeom>
        </p:spPr>
      </p:pic>
      <p:sp>
        <p:nvSpPr>
          <p:cNvPr name="AutoShape 3" id="3"/>
          <p:cNvSpPr/>
          <p:nvPr/>
        </p:nvSpPr>
        <p:spPr>
          <a:xfrm rot="0">
            <a:off x="731520" y="-72964"/>
            <a:ext cx="23224" cy="7492275"/>
          </a:xfrm>
          <a:prstGeom prst="rect">
            <a:avLst/>
          </a:prstGeom>
          <a:solidFill>
            <a:srgbClr val="FFFFFF"/>
          </a:solidFill>
        </p:spPr>
      </p:sp>
      <p:pic>
        <p:nvPicPr>
          <p:cNvPr name="Picture 4" id="4"/>
          <p:cNvPicPr>
            <a:picLocks noChangeAspect="true"/>
          </p:cNvPicPr>
          <p:nvPr/>
        </p:nvPicPr>
        <p:blipFill>
          <a:blip r:embed="rId3"/>
          <a:srcRect l="0" t="0" r="0" b="0"/>
          <a:stretch>
            <a:fillRect/>
          </a:stretch>
        </p:blipFill>
        <p:spPr>
          <a:xfrm flipH="false" flipV="false" rot="0">
            <a:off x="1311557" y="1270568"/>
            <a:ext cx="5945145" cy="490158"/>
          </a:xfrm>
          <a:prstGeom prst="rect">
            <a:avLst/>
          </a:prstGeom>
        </p:spPr>
      </p:pic>
      <p:pic>
        <p:nvPicPr>
          <p:cNvPr name="Picture 5" id="5"/>
          <p:cNvPicPr>
            <a:picLocks noChangeAspect="true"/>
          </p:cNvPicPr>
          <p:nvPr/>
        </p:nvPicPr>
        <p:blipFill>
          <a:blip r:embed="rId4"/>
          <a:srcRect l="0" t="0" r="11316" b="0"/>
          <a:stretch>
            <a:fillRect/>
          </a:stretch>
        </p:blipFill>
        <p:spPr>
          <a:xfrm flipH="false" flipV="false" rot="0">
            <a:off x="1311557" y="2371910"/>
            <a:ext cx="7221404" cy="3398291"/>
          </a:xfrm>
          <a:prstGeom prst="rect">
            <a:avLst/>
          </a:prstGeom>
        </p:spPr>
      </p:pic>
      <p:sp>
        <p:nvSpPr>
          <p:cNvPr name="TextBox 6" id="6"/>
          <p:cNvSpPr txBox="true"/>
          <p:nvPr/>
        </p:nvSpPr>
        <p:spPr>
          <a:xfrm rot="0">
            <a:off x="1311557" y="693420"/>
            <a:ext cx="6460526" cy="274530"/>
          </a:xfrm>
          <a:prstGeom prst="rect">
            <a:avLst/>
          </a:prstGeom>
        </p:spPr>
        <p:txBody>
          <a:bodyPr anchor="t" rtlCol="false" tIns="0" lIns="0" bIns="0" rIns="0">
            <a:spAutoFit/>
          </a:bodyPr>
          <a:lstStyle/>
          <a:p>
            <a:pPr>
              <a:lnSpc>
                <a:spcPts val="2239"/>
              </a:lnSpc>
              <a:spcBef>
                <a:spcPct val="0"/>
              </a:spcBef>
            </a:pPr>
            <a:r>
              <a:rPr lang="en-US" sz="1599">
                <a:solidFill>
                  <a:srgbClr val="FFFFFF"/>
                </a:solidFill>
                <a:latin typeface="Halant Light"/>
              </a:rPr>
              <a:t>Con todas esas pruebas puedo analizar los resultados</a:t>
            </a:r>
          </a:p>
        </p:txBody>
      </p:sp>
      <p:sp>
        <p:nvSpPr>
          <p:cNvPr name="TextBox 7" id="7"/>
          <p:cNvSpPr txBox="true"/>
          <p:nvPr/>
        </p:nvSpPr>
        <p:spPr>
          <a:xfrm rot="0">
            <a:off x="1782436" y="6371859"/>
            <a:ext cx="6518446" cy="619125"/>
          </a:xfrm>
          <a:prstGeom prst="rect">
            <a:avLst/>
          </a:prstGeom>
        </p:spPr>
        <p:txBody>
          <a:bodyPr anchor="t" rtlCol="false" tIns="0" lIns="0" bIns="0" rIns="0">
            <a:spAutoFit/>
          </a:bodyPr>
          <a:lstStyle/>
          <a:p>
            <a:pPr>
              <a:lnSpc>
                <a:spcPts val="2400"/>
              </a:lnSpc>
            </a:pPr>
            <a:r>
              <a:rPr lang="en-US" sz="2000">
                <a:solidFill>
                  <a:srgbClr val="FFFFFF"/>
                </a:solidFill>
                <a:latin typeface="Halant Medium"/>
              </a:rPr>
              <a:t>Y obtener las metricas y la matriz de confusion de cada modelo para comparar los resultados de unos con otros</a:t>
            </a:r>
          </a:p>
        </p:txBody>
      </p:sp>
      <p:sp>
        <p:nvSpPr>
          <p:cNvPr name="TextBox 8" id="8"/>
          <p:cNvSpPr txBox="true"/>
          <p:nvPr/>
        </p:nvSpPr>
        <p:spPr>
          <a:xfrm rot="-5400000">
            <a:off x="-2807882" y="3451582"/>
            <a:ext cx="6488256" cy="590550"/>
          </a:xfrm>
          <a:prstGeom prst="rect">
            <a:avLst/>
          </a:prstGeom>
        </p:spPr>
        <p:txBody>
          <a:bodyPr anchor="t" rtlCol="false" tIns="0" lIns="0" bIns="0" rIns="0">
            <a:spAutoFit/>
          </a:bodyPr>
          <a:lstStyle/>
          <a:p>
            <a:pPr>
              <a:lnSpc>
                <a:spcPts val="4799"/>
              </a:lnSpc>
            </a:pPr>
            <a:r>
              <a:rPr lang="en-US" sz="3999">
                <a:solidFill>
                  <a:srgbClr val="FFFFFF"/>
                </a:solidFill>
                <a:latin typeface="Halant Medium"/>
              </a:rPr>
              <a:t>Seleccionando el Modelo</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30000"/>
          </a:blip>
          <a:srcRect l="5555" t="0" r="5555" b="0"/>
          <a:stretch>
            <a:fillRect/>
          </a:stretch>
        </p:blipFill>
        <p:spPr>
          <a:xfrm>
            <a:off x="0" y="0"/>
            <a:ext cx="9753600" cy="7315200"/>
          </a:xfrm>
          <a:prstGeom prst="rect">
            <a:avLst/>
          </a:prstGeom>
        </p:spPr>
      </p:pic>
      <p:sp>
        <p:nvSpPr>
          <p:cNvPr name="TextBox 3" id="3"/>
          <p:cNvSpPr txBox="true"/>
          <p:nvPr/>
        </p:nvSpPr>
        <p:spPr>
          <a:xfrm rot="0">
            <a:off x="1548478" y="1324301"/>
            <a:ext cx="6656644" cy="821701"/>
          </a:xfrm>
          <a:prstGeom prst="rect">
            <a:avLst/>
          </a:prstGeom>
        </p:spPr>
        <p:txBody>
          <a:bodyPr anchor="t" rtlCol="false" tIns="0" lIns="0" bIns="0" rIns="0">
            <a:spAutoFit/>
          </a:bodyPr>
          <a:lstStyle/>
          <a:p>
            <a:pPr algn="ctr">
              <a:lnSpc>
                <a:spcPts val="6480"/>
              </a:lnSpc>
            </a:pPr>
            <a:r>
              <a:rPr lang="en-US" sz="5400">
                <a:solidFill>
                  <a:srgbClr val="1B1B1B"/>
                </a:solidFill>
                <a:latin typeface="Halant Medium"/>
              </a:rPr>
              <a:t>Hypertunning</a:t>
            </a:r>
          </a:p>
        </p:txBody>
      </p:sp>
      <p:sp>
        <p:nvSpPr>
          <p:cNvPr name="TextBox 4" id="4"/>
          <p:cNvSpPr txBox="true"/>
          <p:nvPr/>
        </p:nvSpPr>
        <p:spPr>
          <a:xfrm rot="0">
            <a:off x="2304339" y="3134180"/>
            <a:ext cx="5144922" cy="2249823"/>
          </a:xfrm>
          <a:prstGeom prst="rect">
            <a:avLst/>
          </a:prstGeom>
        </p:spPr>
        <p:txBody>
          <a:bodyPr anchor="t" rtlCol="false" tIns="0" lIns="0" bIns="0" rIns="0">
            <a:spAutoFit/>
          </a:bodyPr>
          <a:lstStyle/>
          <a:p>
            <a:pPr algn="ctr">
              <a:lnSpc>
                <a:spcPts val="2239"/>
              </a:lnSpc>
            </a:pPr>
            <a:r>
              <a:rPr lang="en-US" sz="1599">
                <a:solidFill>
                  <a:srgbClr val="1B1B1B"/>
                </a:solidFill>
                <a:latin typeface="Halant Light"/>
              </a:rPr>
              <a:t>Podria dejar el modelo como esta, ya que estoy obteniendo resultados del 100%</a:t>
            </a:r>
          </a:p>
          <a:p>
            <a:pPr algn="ctr">
              <a:lnSpc>
                <a:spcPts val="2239"/>
              </a:lnSpc>
            </a:pPr>
          </a:p>
          <a:p>
            <a:pPr algn="ctr">
              <a:lnSpc>
                <a:spcPts val="2239"/>
              </a:lnSpc>
            </a:pPr>
            <a:r>
              <a:rPr lang="en-US" sz="1599">
                <a:solidFill>
                  <a:srgbClr val="1B1B1B"/>
                </a:solidFill>
                <a:latin typeface="Halant Light"/>
              </a:rPr>
              <a:t>Pero voy a intentar mejorar el modelo de menor rendimiento para practicar el ajuste de hiperparametros.</a:t>
            </a:r>
          </a:p>
          <a:p>
            <a:pPr algn="ctr">
              <a:lnSpc>
                <a:spcPts val="2239"/>
              </a:lnSpc>
            </a:pPr>
          </a:p>
          <a:p>
            <a:pPr algn="ctr">
              <a:lnSpc>
                <a:spcPts val="2239"/>
              </a:lnSpc>
            </a:pPr>
            <a:r>
              <a:rPr lang="en-US" sz="1599">
                <a:solidFill>
                  <a:srgbClr val="1B1B1B"/>
                </a:solidFill>
                <a:latin typeface="Halant Light"/>
              </a:rPr>
              <a:t>Por lo tanto, voy a intentar mejorar el KNN</a:t>
            </a:r>
          </a:p>
          <a:p>
            <a:pPr algn="ctr">
              <a:lnSpc>
                <a:spcPts val="2239"/>
              </a:lnSpc>
              <a:spcBef>
                <a:spcPct val="0"/>
              </a:spcBef>
            </a:pPr>
          </a:p>
        </p:txBody>
      </p:sp>
      <p:sp>
        <p:nvSpPr>
          <p:cNvPr name="AutoShape 5" id="5"/>
          <p:cNvSpPr/>
          <p:nvPr/>
        </p:nvSpPr>
        <p:spPr>
          <a:xfrm rot="5400000">
            <a:off x="4866300" y="-881707"/>
            <a:ext cx="21000" cy="6656644"/>
          </a:xfrm>
          <a:prstGeom prst="rect">
            <a:avLst/>
          </a:prstGeom>
          <a:solidFill>
            <a:srgbClr val="1B1B1B"/>
          </a:solidFill>
        </p:spPr>
      </p:sp>
      <p:sp>
        <p:nvSpPr>
          <p:cNvPr name="AutoShape 6" id="6"/>
          <p:cNvSpPr/>
          <p:nvPr/>
        </p:nvSpPr>
        <p:spPr>
          <a:xfrm rot="5400000">
            <a:off x="4872038" y="2763786"/>
            <a:ext cx="9525" cy="6656644"/>
          </a:xfrm>
          <a:prstGeom prst="rect">
            <a:avLst/>
          </a:prstGeom>
          <a:solidFill>
            <a:srgbClr val="1B1B1B"/>
          </a:solid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5375" t="0" r="5375" b="0"/>
          <a:stretch>
            <a:fillRect/>
          </a:stretch>
        </p:blipFill>
        <p:spPr>
          <a:xfrm>
            <a:off x="0" y="0"/>
            <a:ext cx="9753600" cy="7315200"/>
          </a:xfrm>
          <a:prstGeom prst="rect">
            <a:avLst/>
          </a:prstGeom>
        </p:spPr>
      </p:pic>
      <p:sp>
        <p:nvSpPr>
          <p:cNvPr name="AutoShape 3" id="3"/>
          <p:cNvSpPr/>
          <p:nvPr/>
        </p:nvSpPr>
        <p:spPr>
          <a:xfrm rot="0">
            <a:off x="731520" y="-72964"/>
            <a:ext cx="23224" cy="7492275"/>
          </a:xfrm>
          <a:prstGeom prst="rect">
            <a:avLst/>
          </a:prstGeom>
          <a:solidFill>
            <a:srgbClr val="FFFFFF"/>
          </a:solidFill>
        </p:spPr>
      </p:sp>
      <p:pic>
        <p:nvPicPr>
          <p:cNvPr name="Picture 4" id="4"/>
          <p:cNvPicPr>
            <a:picLocks noChangeAspect="true"/>
          </p:cNvPicPr>
          <p:nvPr/>
        </p:nvPicPr>
        <p:blipFill>
          <a:blip r:embed="rId3"/>
          <a:srcRect l="0" t="0" r="0" b="0"/>
          <a:stretch>
            <a:fillRect/>
          </a:stretch>
        </p:blipFill>
        <p:spPr>
          <a:xfrm flipH="false" flipV="false" rot="0">
            <a:off x="1882610" y="1291236"/>
            <a:ext cx="5988380" cy="1710966"/>
          </a:xfrm>
          <a:prstGeom prst="rect">
            <a:avLst/>
          </a:prstGeom>
        </p:spPr>
      </p:pic>
      <p:pic>
        <p:nvPicPr>
          <p:cNvPr name="Picture 5" id="5"/>
          <p:cNvPicPr>
            <a:picLocks noChangeAspect="true"/>
          </p:cNvPicPr>
          <p:nvPr/>
        </p:nvPicPr>
        <p:blipFill>
          <a:blip r:embed="rId4"/>
          <a:srcRect l="0" t="0" r="0" b="0"/>
          <a:stretch>
            <a:fillRect/>
          </a:stretch>
        </p:blipFill>
        <p:spPr>
          <a:xfrm flipH="false" flipV="false" rot="0">
            <a:off x="1882610" y="3178821"/>
            <a:ext cx="5988380" cy="3200094"/>
          </a:xfrm>
          <a:prstGeom prst="rect">
            <a:avLst/>
          </a:prstGeom>
        </p:spPr>
      </p:pic>
      <p:sp>
        <p:nvSpPr>
          <p:cNvPr name="TextBox 6" id="6"/>
          <p:cNvSpPr txBox="true"/>
          <p:nvPr/>
        </p:nvSpPr>
        <p:spPr>
          <a:xfrm rot="0">
            <a:off x="1311557" y="693420"/>
            <a:ext cx="6460526" cy="274530"/>
          </a:xfrm>
          <a:prstGeom prst="rect">
            <a:avLst/>
          </a:prstGeom>
        </p:spPr>
        <p:txBody>
          <a:bodyPr anchor="t" rtlCol="false" tIns="0" lIns="0" bIns="0" rIns="0">
            <a:spAutoFit/>
          </a:bodyPr>
          <a:lstStyle/>
          <a:p>
            <a:pPr>
              <a:lnSpc>
                <a:spcPts val="2239"/>
              </a:lnSpc>
              <a:spcBef>
                <a:spcPct val="0"/>
              </a:spcBef>
            </a:pPr>
            <a:r>
              <a:rPr lang="en-US" sz="1599">
                <a:solidFill>
                  <a:srgbClr val="FFFFFF"/>
                </a:solidFill>
                <a:latin typeface="Halant Light"/>
              </a:rPr>
              <a:t>comienzo intentando mejorar los resultados con un gridsearch</a:t>
            </a:r>
          </a:p>
        </p:txBody>
      </p:sp>
      <p:sp>
        <p:nvSpPr>
          <p:cNvPr name="TextBox 7" id="7"/>
          <p:cNvSpPr txBox="true"/>
          <p:nvPr/>
        </p:nvSpPr>
        <p:spPr>
          <a:xfrm rot="0">
            <a:off x="1782436" y="6676659"/>
            <a:ext cx="6518446" cy="314325"/>
          </a:xfrm>
          <a:prstGeom prst="rect">
            <a:avLst/>
          </a:prstGeom>
        </p:spPr>
        <p:txBody>
          <a:bodyPr anchor="t" rtlCol="false" tIns="0" lIns="0" bIns="0" rIns="0">
            <a:spAutoFit/>
          </a:bodyPr>
          <a:lstStyle/>
          <a:p>
            <a:pPr>
              <a:lnSpc>
                <a:spcPts val="2400"/>
              </a:lnSpc>
            </a:pPr>
            <a:r>
              <a:rPr lang="en-US" sz="2000">
                <a:solidFill>
                  <a:srgbClr val="FFFFFF"/>
                </a:solidFill>
                <a:latin typeface="Halant Medium"/>
              </a:rPr>
              <a:t>Pero al finalizar el gridsearch los resultados son los mismos</a:t>
            </a:r>
          </a:p>
        </p:txBody>
      </p:sp>
      <p:sp>
        <p:nvSpPr>
          <p:cNvPr name="TextBox 8" id="8"/>
          <p:cNvSpPr txBox="true"/>
          <p:nvPr/>
        </p:nvSpPr>
        <p:spPr>
          <a:xfrm rot="-5400000">
            <a:off x="-2807882" y="3451582"/>
            <a:ext cx="6488256" cy="590550"/>
          </a:xfrm>
          <a:prstGeom prst="rect">
            <a:avLst/>
          </a:prstGeom>
        </p:spPr>
        <p:txBody>
          <a:bodyPr anchor="t" rtlCol="false" tIns="0" lIns="0" bIns="0" rIns="0">
            <a:spAutoFit/>
          </a:bodyPr>
          <a:lstStyle/>
          <a:p>
            <a:pPr>
              <a:lnSpc>
                <a:spcPts val="4799"/>
              </a:lnSpc>
            </a:pPr>
            <a:r>
              <a:rPr lang="en-US" sz="3999">
                <a:solidFill>
                  <a:srgbClr val="FFFFFF"/>
                </a:solidFill>
                <a:latin typeface="Halant Medium"/>
              </a:rPr>
              <a:t>Hypertunning</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5375" t="0" r="5375" b="0"/>
          <a:stretch>
            <a:fillRect/>
          </a:stretch>
        </p:blipFill>
        <p:spPr>
          <a:xfrm>
            <a:off x="0" y="0"/>
            <a:ext cx="9753600" cy="7315200"/>
          </a:xfrm>
          <a:prstGeom prst="rect">
            <a:avLst/>
          </a:prstGeom>
        </p:spPr>
      </p:pic>
      <p:sp>
        <p:nvSpPr>
          <p:cNvPr name="AutoShape 3" id="3"/>
          <p:cNvSpPr/>
          <p:nvPr/>
        </p:nvSpPr>
        <p:spPr>
          <a:xfrm rot="0">
            <a:off x="731520" y="-72964"/>
            <a:ext cx="23224" cy="7492275"/>
          </a:xfrm>
          <a:prstGeom prst="rect">
            <a:avLst/>
          </a:prstGeom>
          <a:solidFill>
            <a:srgbClr val="FFFFFF"/>
          </a:solidFill>
        </p:spPr>
      </p:sp>
      <p:pic>
        <p:nvPicPr>
          <p:cNvPr name="Picture 4" id="4"/>
          <p:cNvPicPr>
            <a:picLocks noChangeAspect="true"/>
          </p:cNvPicPr>
          <p:nvPr/>
        </p:nvPicPr>
        <p:blipFill>
          <a:blip r:embed="rId3"/>
          <a:srcRect l="0" t="0" r="0" b="0"/>
          <a:stretch>
            <a:fillRect/>
          </a:stretch>
        </p:blipFill>
        <p:spPr>
          <a:xfrm flipH="false" flipV="false" rot="0">
            <a:off x="1997448" y="1588896"/>
            <a:ext cx="5758704" cy="4137407"/>
          </a:xfrm>
          <a:prstGeom prst="rect">
            <a:avLst/>
          </a:prstGeom>
        </p:spPr>
      </p:pic>
      <p:sp>
        <p:nvSpPr>
          <p:cNvPr name="TextBox 5" id="5"/>
          <p:cNvSpPr txBox="true"/>
          <p:nvPr/>
        </p:nvSpPr>
        <p:spPr>
          <a:xfrm rot="0">
            <a:off x="1311557" y="693420"/>
            <a:ext cx="6460526" cy="274530"/>
          </a:xfrm>
          <a:prstGeom prst="rect">
            <a:avLst/>
          </a:prstGeom>
        </p:spPr>
        <p:txBody>
          <a:bodyPr anchor="t" rtlCol="false" tIns="0" lIns="0" bIns="0" rIns="0">
            <a:spAutoFit/>
          </a:bodyPr>
          <a:lstStyle/>
          <a:p>
            <a:pPr>
              <a:lnSpc>
                <a:spcPts val="2239"/>
              </a:lnSpc>
              <a:spcBef>
                <a:spcPct val="0"/>
              </a:spcBef>
            </a:pPr>
            <a:r>
              <a:rPr lang="en-US" sz="1599">
                <a:solidFill>
                  <a:srgbClr val="FFFFFF"/>
                </a:solidFill>
                <a:latin typeface="Halant Light"/>
              </a:rPr>
              <a:t>Como los resultados eran los mismos, aplico un kfold</a:t>
            </a:r>
          </a:p>
        </p:txBody>
      </p:sp>
      <p:sp>
        <p:nvSpPr>
          <p:cNvPr name="TextBox 6" id="6"/>
          <p:cNvSpPr txBox="true"/>
          <p:nvPr/>
        </p:nvSpPr>
        <p:spPr>
          <a:xfrm rot="0">
            <a:off x="1782436" y="6067059"/>
            <a:ext cx="6518446" cy="923925"/>
          </a:xfrm>
          <a:prstGeom prst="rect">
            <a:avLst/>
          </a:prstGeom>
        </p:spPr>
        <p:txBody>
          <a:bodyPr anchor="t" rtlCol="false" tIns="0" lIns="0" bIns="0" rIns="0">
            <a:spAutoFit/>
          </a:bodyPr>
          <a:lstStyle/>
          <a:p>
            <a:pPr>
              <a:lnSpc>
                <a:spcPts val="2400"/>
              </a:lnSpc>
            </a:pPr>
            <a:r>
              <a:rPr lang="en-US" sz="2000">
                <a:solidFill>
                  <a:srgbClr val="FFFFFF"/>
                </a:solidFill>
                <a:latin typeface="Halant Medium"/>
              </a:rPr>
              <a:t>Y se observa como el accuracy paso de un 0.9607843137254902 a un 0.9764705882352942 con la mejora de parametros y la validacion cruzada</a:t>
            </a:r>
          </a:p>
        </p:txBody>
      </p:sp>
      <p:sp>
        <p:nvSpPr>
          <p:cNvPr name="TextBox 7" id="7"/>
          <p:cNvSpPr txBox="true"/>
          <p:nvPr/>
        </p:nvSpPr>
        <p:spPr>
          <a:xfrm rot="-5400000">
            <a:off x="-2807882" y="3451582"/>
            <a:ext cx="6488256" cy="590550"/>
          </a:xfrm>
          <a:prstGeom prst="rect">
            <a:avLst/>
          </a:prstGeom>
        </p:spPr>
        <p:txBody>
          <a:bodyPr anchor="t" rtlCol="false" tIns="0" lIns="0" bIns="0" rIns="0">
            <a:spAutoFit/>
          </a:bodyPr>
          <a:lstStyle/>
          <a:p>
            <a:pPr>
              <a:lnSpc>
                <a:spcPts val="4799"/>
              </a:lnSpc>
            </a:pPr>
            <a:r>
              <a:rPr lang="en-US" sz="3999">
                <a:solidFill>
                  <a:srgbClr val="FFFFFF"/>
                </a:solidFill>
                <a:latin typeface="Halant Medium"/>
              </a:rPr>
              <a:t>Hypertunning</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30000"/>
          </a:blip>
          <a:srcRect l="5555" t="0" r="5555" b="0"/>
          <a:stretch>
            <a:fillRect/>
          </a:stretch>
        </p:blipFill>
        <p:spPr>
          <a:xfrm>
            <a:off x="0" y="0"/>
            <a:ext cx="9753600" cy="7315200"/>
          </a:xfrm>
          <a:prstGeom prst="rect">
            <a:avLst/>
          </a:prstGeom>
        </p:spPr>
      </p:pic>
      <p:sp>
        <p:nvSpPr>
          <p:cNvPr name="TextBox 3" id="3"/>
          <p:cNvSpPr txBox="true"/>
          <p:nvPr/>
        </p:nvSpPr>
        <p:spPr>
          <a:xfrm rot="0">
            <a:off x="1548478" y="1324301"/>
            <a:ext cx="6656644" cy="821701"/>
          </a:xfrm>
          <a:prstGeom prst="rect">
            <a:avLst/>
          </a:prstGeom>
        </p:spPr>
        <p:txBody>
          <a:bodyPr anchor="t" rtlCol="false" tIns="0" lIns="0" bIns="0" rIns="0">
            <a:spAutoFit/>
          </a:bodyPr>
          <a:lstStyle/>
          <a:p>
            <a:pPr algn="ctr">
              <a:lnSpc>
                <a:spcPts val="6480"/>
              </a:lnSpc>
            </a:pPr>
            <a:r>
              <a:rPr lang="en-US" sz="5400">
                <a:solidFill>
                  <a:srgbClr val="1B1B1B"/>
                </a:solidFill>
                <a:latin typeface="Halant Medium"/>
              </a:rPr>
              <a:t>A Futuro</a:t>
            </a:r>
          </a:p>
        </p:txBody>
      </p:sp>
      <p:sp>
        <p:nvSpPr>
          <p:cNvPr name="TextBox 4" id="4"/>
          <p:cNvSpPr txBox="true"/>
          <p:nvPr/>
        </p:nvSpPr>
        <p:spPr>
          <a:xfrm rot="0">
            <a:off x="2304339" y="2850295"/>
            <a:ext cx="5144922" cy="2815294"/>
          </a:xfrm>
          <a:prstGeom prst="rect">
            <a:avLst/>
          </a:prstGeom>
        </p:spPr>
        <p:txBody>
          <a:bodyPr anchor="t" rtlCol="false" tIns="0" lIns="0" bIns="0" rIns="0">
            <a:spAutoFit/>
          </a:bodyPr>
          <a:lstStyle/>
          <a:p>
            <a:pPr algn="ctr">
              <a:lnSpc>
                <a:spcPts val="2239"/>
              </a:lnSpc>
            </a:pPr>
            <a:r>
              <a:rPr lang="en-US" sz="1599">
                <a:solidFill>
                  <a:srgbClr val="1B1B1B"/>
                </a:solidFill>
                <a:latin typeface="Halant Light"/>
              </a:rPr>
              <a:t>Este estudio fue a una escala muy reducida, tanto de participantes como de tiempo. </a:t>
            </a:r>
          </a:p>
          <a:p>
            <a:pPr algn="ctr">
              <a:lnSpc>
                <a:spcPts val="2239"/>
              </a:lnSpc>
            </a:pPr>
            <a:r>
              <a:rPr lang="en-US" sz="1599">
                <a:solidFill>
                  <a:srgbClr val="1B1B1B"/>
                </a:solidFill>
                <a:latin typeface="Halant Light"/>
              </a:rPr>
              <a:t>Claramente las parejas que dentro del alcance del estudio se mantuvieron juntas, pueden divorciarse e incluso parejas que se divorcian pueden volver a juntarse.</a:t>
            </a:r>
          </a:p>
          <a:p>
            <a:pPr algn="ctr">
              <a:lnSpc>
                <a:spcPts val="2239"/>
              </a:lnSpc>
            </a:pPr>
          </a:p>
          <a:p>
            <a:pPr algn="ctr">
              <a:lnSpc>
                <a:spcPts val="2239"/>
              </a:lnSpc>
            </a:pPr>
            <a:r>
              <a:rPr lang="en-US" sz="1599">
                <a:solidFill>
                  <a:srgbClr val="1B1B1B"/>
                </a:solidFill>
                <a:latin typeface="Halant Light"/>
              </a:rPr>
              <a:t>Sería interesante a futuro ampliar el alcance del estudio para poder obtener conclusiones mas certeras sobre la relevancia de estas preguntas en la estabilidad de las parejas.</a:t>
            </a:r>
          </a:p>
          <a:p>
            <a:pPr algn="ctr">
              <a:lnSpc>
                <a:spcPts val="2239"/>
              </a:lnSpc>
              <a:spcBef>
                <a:spcPct val="0"/>
              </a:spcBef>
            </a:pPr>
          </a:p>
        </p:txBody>
      </p:sp>
      <p:sp>
        <p:nvSpPr>
          <p:cNvPr name="AutoShape 5" id="5"/>
          <p:cNvSpPr/>
          <p:nvPr/>
        </p:nvSpPr>
        <p:spPr>
          <a:xfrm rot="5400000">
            <a:off x="4866300" y="-881707"/>
            <a:ext cx="21000" cy="6656644"/>
          </a:xfrm>
          <a:prstGeom prst="rect">
            <a:avLst/>
          </a:prstGeom>
          <a:solidFill>
            <a:srgbClr val="1B1B1B"/>
          </a:solidFill>
        </p:spPr>
      </p:sp>
      <p:sp>
        <p:nvSpPr>
          <p:cNvPr name="AutoShape 6" id="6"/>
          <p:cNvSpPr/>
          <p:nvPr/>
        </p:nvSpPr>
        <p:spPr>
          <a:xfrm rot="5400000">
            <a:off x="4872038" y="2763786"/>
            <a:ext cx="9525" cy="6656644"/>
          </a:xfrm>
          <a:prstGeom prst="rect">
            <a:avLst/>
          </a:prstGeom>
          <a:solidFill>
            <a:srgbClr val="1B1B1B"/>
          </a:solidFill>
        </p:spPr>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30000"/>
          </a:blip>
          <a:srcRect l="5555" t="0" r="5555" b="0"/>
          <a:stretch>
            <a:fillRect/>
          </a:stretch>
        </p:blipFill>
        <p:spPr>
          <a:xfrm>
            <a:off x="0" y="0"/>
            <a:ext cx="9753600" cy="7315200"/>
          </a:xfrm>
          <a:prstGeom prst="rect">
            <a:avLst/>
          </a:prstGeom>
        </p:spPr>
      </p:pic>
      <p:sp>
        <p:nvSpPr>
          <p:cNvPr name="TextBox 3" id="3"/>
          <p:cNvSpPr txBox="true"/>
          <p:nvPr/>
        </p:nvSpPr>
        <p:spPr>
          <a:xfrm rot="0">
            <a:off x="1548478" y="1324301"/>
            <a:ext cx="6656644" cy="821701"/>
          </a:xfrm>
          <a:prstGeom prst="rect">
            <a:avLst/>
          </a:prstGeom>
        </p:spPr>
        <p:txBody>
          <a:bodyPr anchor="t" rtlCol="false" tIns="0" lIns="0" bIns="0" rIns="0">
            <a:spAutoFit/>
          </a:bodyPr>
          <a:lstStyle/>
          <a:p>
            <a:pPr algn="ctr">
              <a:lnSpc>
                <a:spcPts val="6480"/>
              </a:lnSpc>
            </a:pPr>
            <a:r>
              <a:rPr lang="en-US" sz="5400">
                <a:solidFill>
                  <a:srgbClr val="1B1B1B"/>
                </a:solidFill>
                <a:latin typeface="Halant Medium"/>
              </a:rPr>
              <a:t>Conclusiones</a:t>
            </a:r>
          </a:p>
        </p:txBody>
      </p:sp>
      <p:sp>
        <p:nvSpPr>
          <p:cNvPr name="TextBox 4" id="4"/>
          <p:cNvSpPr txBox="true"/>
          <p:nvPr/>
        </p:nvSpPr>
        <p:spPr>
          <a:xfrm rot="0">
            <a:off x="2304339" y="2850295"/>
            <a:ext cx="5144922" cy="2815294"/>
          </a:xfrm>
          <a:prstGeom prst="rect">
            <a:avLst/>
          </a:prstGeom>
        </p:spPr>
        <p:txBody>
          <a:bodyPr anchor="t" rtlCol="false" tIns="0" lIns="0" bIns="0" rIns="0">
            <a:spAutoFit/>
          </a:bodyPr>
          <a:lstStyle/>
          <a:p>
            <a:pPr algn="ctr">
              <a:lnSpc>
                <a:spcPts val="2239"/>
              </a:lnSpc>
            </a:pPr>
            <a:r>
              <a:rPr lang="en-US" sz="1599">
                <a:solidFill>
                  <a:srgbClr val="1B1B1B"/>
                </a:solidFill>
                <a:latin typeface="Halant Light"/>
              </a:rPr>
              <a:t>La principal concluision que obtengo de los datos es la gran correlacion que hay entre tener una posicion muy rigida (es decir darle un alto grado de importancia a cualquiera de las  declaraciones que los participantes debian rankear) y la posibilidad de divorcio.</a:t>
            </a:r>
          </a:p>
          <a:p>
            <a:pPr algn="ctr">
              <a:lnSpc>
                <a:spcPts val="2239"/>
              </a:lnSpc>
            </a:pPr>
            <a:r>
              <a:rPr lang="en-US" sz="1599">
                <a:solidFill>
                  <a:srgbClr val="1B1B1B"/>
                </a:solidFill>
                <a:latin typeface="Halant Light"/>
              </a:rPr>
              <a:t>Mi teoria es que esa inflexibilidad y ese "valor absolutista" de importancia hace que una persona sea menos tolerante y pierda la capacidad de adaptarse a los cambios y las incertidumbres de la vida de pareja.</a:t>
            </a:r>
          </a:p>
          <a:p>
            <a:pPr algn="ctr">
              <a:lnSpc>
                <a:spcPts val="2239"/>
              </a:lnSpc>
              <a:spcBef>
                <a:spcPct val="0"/>
              </a:spcBef>
            </a:pPr>
          </a:p>
        </p:txBody>
      </p:sp>
      <p:sp>
        <p:nvSpPr>
          <p:cNvPr name="AutoShape 5" id="5"/>
          <p:cNvSpPr/>
          <p:nvPr/>
        </p:nvSpPr>
        <p:spPr>
          <a:xfrm rot="5400000">
            <a:off x="4866300" y="-881707"/>
            <a:ext cx="21000" cy="6656644"/>
          </a:xfrm>
          <a:prstGeom prst="rect">
            <a:avLst/>
          </a:prstGeom>
          <a:solidFill>
            <a:srgbClr val="1B1B1B"/>
          </a:solidFill>
        </p:spPr>
      </p:sp>
      <p:sp>
        <p:nvSpPr>
          <p:cNvPr name="AutoShape 6" id="6"/>
          <p:cNvSpPr/>
          <p:nvPr/>
        </p:nvSpPr>
        <p:spPr>
          <a:xfrm rot="5400000">
            <a:off x="4872038" y="2763786"/>
            <a:ext cx="9525" cy="6656644"/>
          </a:xfrm>
          <a:prstGeom prst="rect">
            <a:avLst/>
          </a:prstGeom>
          <a:solidFill>
            <a:srgbClr val="1B1B1B"/>
          </a:solid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30000"/>
          </a:blip>
          <a:srcRect l="5555" t="0" r="5555" b="0"/>
          <a:stretch>
            <a:fillRect/>
          </a:stretch>
        </p:blipFill>
        <p:spPr>
          <a:xfrm>
            <a:off x="0" y="0"/>
            <a:ext cx="9753600" cy="7315200"/>
          </a:xfrm>
          <a:prstGeom prst="rect">
            <a:avLst/>
          </a:prstGeom>
        </p:spPr>
      </p:pic>
      <p:sp>
        <p:nvSpPr>
          <p:cNvPr name="TextBox 3" id="3"/>
          <p:cNvSpPr txBox="true"/>
          <p:nvPr/>
        </p:nvSpPr>
        <p:spPr>
          <a:xfrm rot="0">
            <a:off x="1548478" y="913450"/>
            <a:ext cx="6656644" cy="1643403"/>
          </a:xfrm>
          <a:prstGeom prst="rect">
            <a:avLst/>
          </a:prstGeom>
        </p:spPr>
        <p:txBody>
          <a:bodyPr anchor="t" rtlCol="false" tIns="0" lIns="0" bIns="0" rIns="0">
            <a:spAutoFit/>
          </a:bodyPr>
          <a:lstStyle/>
          <a:p>
            <a:pPr algn="ctr">
              <a:lnSpc>
                <a:spcPts val="6480"/>
              </a:lnSpc>
            </a:pPr>
            <a:r>
              <a:rPr lang="en-US" sz="5400">
                <a:solidFill>
                  <a:srgbClr val="1B1B1B"/>
                </a:solidFill>
                <a:latin typeface="Halant Medium"/>
              </a:rPr>
              <a:t>Descripcion del Proyecto</a:t>
            </a:r>
          </a:p>
        </p:txBody>
      </p:sp>
      <p:sp>
        <p:nvSpPr>
          <p:cNvPr name="TextBox 4" id="4"/>
          <p:cNvSpPr txBox="true"/>
          <p:nvPr/>
        </p:nvSpPr>
        <p:spPr>
          <a:xfrm rot="0">
            <a:off x="2304339" y="2851444"/>
            <a:ext cx="5144922" cy="2815294"/>
          </a:xfrm>
          <a:prstGeom prst="rect">
            <a:avLst/>
          </a:prstGeom>
        </p:spPr>
        <p:txBody>
          <a:bodyPr anchor="t" rtlCol="false" tIns="0" lIns="0" bIns="0" rIns="0">
            <a:spAutoFit/>
          </a:bodyPr>
          <a:lstStyle/>
          <a:p>
            <a:pPr algn="ctr">
              <a:lnSpc>
                <a:spcPts val="2239"/>
              </a:lnSpc>
            </a:pPr>
            <a:r>
              <a:rPr lang="en-US" sz="1599">
                <a:solidFill>
                  <a:srgbClr val="1B1B1B"/>
                </a:solidFill>
                <a:latin typeface="Halant Light"/>
              </a:rPr>
              <a:t>Los participantes de un estudio recibieron 54 delclaraciones sobre la dinamica de pareja y debian rankearlas del 0 al 4 segun que tan de acuerdo estaban o que tanto se identificaban con ella.</a:t>
            </a:r>
          </a:p>
          <a:p>
            <a:pPr algn="ctr">
              <a:lnSpc>
                <a:spcPts val="2239"/>
              </a:lnSpc>
            </a:pPr>
          </a:p>
          <a:p>
            <a:pPr algn="ctr">
              <a:lnSpc>
                <a:spcPts val="2239"/>
              </a:lnSpc>
            </a:pPr>
            <a:r>
              <a:rPr lang="en-US" sz="1599">
                <a:solidFill>
                  <a:srgbClr val="1B1B1B"/>
                </a:solidFill>
                <a:latin typeface="Halant Light"/>
              </a:rPr>
              <a:t>Al final encontramos el dato sobre si la pareja se divorcio o no </a:t>
            </a:r>
          </a:p>
          <a:p>
            <a:pPr algn="ctr">
              <a:lnSpc>
                <a:spcPts val="2239"/>
              </a:lnSpc>
            </a:pPr>
          </a:p>
          <a:p>
            <a:pPr algn="ctr">
              <a:lnSpc>
                <a:spcPts val="2239"/>
              </a:lnSpc>
              <a:spcBef>
                <a:spcPct val="0"/>
              </a:spcBef>
            </a:pPr>
            <a:r>
              <a:rPr lang="en-US" sz="1599">
                <a:solidFill>
                  <a:srgbClr val="1B1B1B"/>
                </a:solidFill>
                <a:latin typeface="Halant Light"/>
              </a:rPr>
              <a:t>En base a estos datos, utilizamos modelos de clasificacion para predecir si una pareja resultara divorciandose en base a como responde a estas preguntas</a:t>
            </a:r>
          </a:p>
        </p:txBody>
      </p:sp>
      <p:sp>
        <p:nvSpPr>
          <p:cNvPr name="AutoShape 5" id="5"/>
          <p:cNvSpPr/>
          <p:nvPr/>
        </p:nvSpPr>
        <p:spPr>
          <a:xfrm rot="5400000">
            <a:off x="4866300" y="-881707"/>
            <a:ext cx="21000" cy="6656644"/>
          </a:xfrm>
          <a:prstGeom prst="rect">
            <a:avLst/>
          </a:prstGeom>
          <a:solidFill>
            <a:srgbClr val="1B1B1B"/>
          </a:solidFill>
        </p:spPr>
      </p:sp>
      <p:sp>
        <p:nvSpPr>
          <p:cNvPr name="AutoShape 6" id="6"/>
          <p:cNvSpPr/>
          <p:nvPr/>
        </p:nvSpPr>
        <p:spPr>
          <a:xfrm rot="5400000">
            <a:off x="4872038" y="2763786"/>
            <a:ext cx="9525" cy="6656644"/>
          </a:xfrm>
          <a:prstGeom prst="rect">
            <a:avLst/>
          </a:prstGeom>
          <a:solidFill>
            <a:srgbClr val="1B1B1B"/>
          </a:solidFill>
        </p:spPr>
      </p:sp>
    </p:spTree>
  </p:cSld>
  <p:clrMapOvr>
    <a:masterClrMapping/>
  </p:clrMapOvr>
</p:sld>
</file>

<file path=ppt/slides/slide4.xml><?xml version="1.0" encoding="utf-8"?>
<p:sld xmlns:p="http://schemas.openxmlformats.org/presentationml/2006/main" xmlns:a="http://schemas.openxmlformats.org/drawingml/2006/main">
  <p:cSld>
    <p:bg>
      <p:bgPr>
        <a:solidFill>
          <a:srgbClr val="1B1B1B"/>
        </a:solidFill>
      </p:bgPr>
    </p:bg>
    <p:spTree>
      <p:nvGrpSpPr>
        <p:cNvPr id="1" name=""/>
        <p:cNvGrpSpPr/>
        <p:nvPr/>
      </p:nvGrpSpPr>
      <p:grpSpPr>
        <a:xfrm>
          <a:off x="0" y="0"/>
          <a:ext cx="0" cy="0"/>
          <a:chOff x="0" y="0"/>
          <a:chExt cx="0" cy="0"/>
        </a:xfrm>
      </p:grpSpPr>
      <p:sp>
        <p:nvSpPr>
          <p:cNvPr name="TextBox 2" id="2"/>
          <p:cNvSpPr txBox="true"/>
          <p:nvPr/>
        </p:nvSpPr>
        <p:spPr>
          <a:xfrm rot="-5400000">
            <a:off x="-2397318" y="3862146"/>
            <a:ext cx="5667125" cy="590550"/>
          </a:xfrm>
          <a:prstGeom prst="rect">
            <a:avLst/>
          </a:prstGeom>
        </p:spPr>
        <p:txBody>
          <a:bodyPr anchor="t" rtlCol="false" tIns="0" lIns="0" bIns="0" rIns="0">
            <a:spAutoFit/>
          </a:bodyPr>
          <a:lstStyle/>
          <a:p>
            <a:pPr>
              <a:lnSpc>
                <a:spcPts val="4799"/>
              </a:lnSpc>
            </a:pPr>
            <a:r>
              <a:rPr lang="en-US" sz="3999">
                <a:solidFill>
                  <a:srgbClr val="FFFFFF"/>
                </a:solidFill>
                <a:latin typeface="Halant Medium"/>
              </a:rPr>
              <a:t>Objetivos del Modelo</a:t>
            </a:r>
          </a:p>
        </p:txBody>
      </p:sp>
      <p:sp>
        <p:nvSpPr>
          <p:cNvPr name="TextBox 3" id="3"/>
          <p:cNvSpPr txBox="true"/>
          <p:nvPr/>
        </p:nvSpPr>
        <p:spPr>
          <a:xfrm rot="0">
            <a:off x="5924007" y="702945"/>
            <a:ext cx="3098073" cy="3663502"/>
          </a:xfrm>
          <a:prstGeom prst="rect">
            <a:avLst/>
          </a:prstGeom>
        </p:spPr>
        <p:txBody>
          <a:bodyPr anchor="t" rtlCol="false" tIns="0" lIns="0" bIns="0" rIns="0">
            <a:spAutoFit/>
          </a:bodyPr>
          <a:lstStyle/>
          <a:p>
            <a:pPr>
              <a:lnSpc>
                <a:spcPts val="2239"/>
              </a:lnSpc>
            </a:pPr>
            <a:r>
              <a:rPr lang="en-US" sz="1599">
                <a:solidFill>
                  <a:srgbClr val="FFFFFF"/>
                </a:solidFill>
                <a:latin typeface="Halant Light"/>
              </a:rPr>
              <a:t>Objetivos:</a:t>
            </a:r>
          </a:p>
          <a:p>
            <a:pPr>
              <a:lnSpc>
                <a:spcPts val="2239"/>
              </a:lnSpc>
            </a:pPr>
            <a:r>
              <a:rPr lang="en-US" sz="1599">
                <a:solidFill>
                  <a:srgbClr val="FFFFFF"/>
                </a:solidFill>
                <a:latin typeface="Halant Light"/>
              </a:rPr>
              <a:t>Generar un modelo que pueda predecir las probabilidades que tiene una pareja de divorciarse en base a las respuestas que dieron a varias preguntas sobre su funcionamiento y dinámica.</a:t>
            </a:r>
          </a:p>
          <a:p>
            <a:pPr>
              <a:lnSpc>
                <a:spcPts val="2239"/>
              </a:lnSpc>
            </a:pPr>
          </a:p>
          <a:p>
            <a:pPr>
              <a:lnSpc>
                <a:spcPts val="2239"/>
              </a:lnSpc>
            </a:pPr>
            <a:r>
              <a:rPr lang="en-US" sz="1599">
                <a:solidFill>
                  <a:srgbClr val="FFFFFF"/>
                </a:solidFill>
                <a:latin typeface="Halant Light"/>
              </a:rPr>
              <a:t>El dataset se puede obtener en </a:t>
            </a:r>
            <a:r>
              <a:rPr lang="en-US" sz="1599">
                <a:solidFill>
                  <a:srgbClr val="FFFFFF"/>
                </a:solidFill>
                <a:latin typeface="Halant Light"/>
              </a:rPr>
              <a:t>https://www.kaggle.com/datasets/csafrit2/predicting-divorce?resource=download</a:t>
            </a:r>
          </a:p>
          <a:p>
            <a:pPr>
              <a:lnSpc>
                <a:spcPts val="2239"/>
              </a:lnSpc>
              <a:spcBef>
                <a:spcPct val="0"/>
              </a:spcBef>
            </a:pPr>
          </a:p>
        </p:txBody>
      </p:sp>
      <p:sp>
        <p:nvSpPr>
          <p:cNvPr name="AutoShape 4" id="4"/>
          <p:cNvSpPr/>
          <p:nvPr/>
        </p:nvSpPr>
        <p:spPr>
          <a:xfrm rot="0">
            <a:off x="731520" y="-72964"/>
            <a:ext cx="23224" cy="7492275"/>
          </a:xfrm>
          <a:prstGeom prst="rect">
            <a:avLst/>
          </a:prstGeom>
          <a:solidFill>
            <a:srgbClr val="FFFFFF"/>
          </a:solid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30000"/>
          </a:blip>
          <a:srcRect l="5555" t="0" r="5555" b="0"/>
          <a:stretch>
            <a:fillRect/>
          </a:stretch>
        </p:blipFill>
        <p:spPr>
          <a:xfrm>
            <a:off x="0" y="0"/>
            <a:ext cx="9753600" cy="7315200"/>
          </a:xfrm>
          <a:prstGeom prst="rect">
            <a:avLst/>
          </a:prstGeom>
        </p:spPr>
      </p:pic>
      <p:sp>
        <p:nvSpPr>
          <p:cNvPr name="TextBox 3" id="3"/>
          <p:cNvSpPr txBox="true"/>
          <p:nvPr/>
        </p:nvSpPr>
        <p:spPr>
          <a:xfrm rot="0">
            <a:off x="1548478" y="913450"/>
            <a:ext cx="6656644" cy="1643403"/>
          </a:xfrm>
          <a:prstGeom prst="rect">
            <a:avLst/>
          </a:prstGeom>
        </p:spPr>
        <p:txBody>
          <a:bodyPr anchor="t" rtlCol="false" tIns="0" lIns="0" bIns="0" rIns="0">
            <a:spAutoFit/>
          </a:bodyPr>
          <a:lstStyle/>
          <a:p>
            <a:pPr algn="ctr">
              <a:lnSpc>
                <a:spcPts val="6480"/>
              </a:lnSpc>
            </a:pPr>
            <a:r>
              <a:rPr lang="en-US" sz="5400">
                <a:solidFill>
                  <a:srgbClr val="1B1B1B"/>
                </a:solidFill>
                <a:latin typeface="Halant Medium"/>
              </a:rPr>
              <a:t>Descubrimiento de Datos</a:t>
            </a:r>
          </a:p>
        </p:txBody>
      </p:sp>
      <p:sp>
        <p:nvSpPr>
          <p:cNvPr name="TextBox 4" id="4"/>
          <p:cNvSpPr txBox="true"/>
          <p:nvPr/>
        </p:nvSpPr>
        <p:spPr>
          <a:xfrm rot="0">
            <a:off x="2304339" y="3548759"/>
            <a:ext cx="5144922" cy="1411140"/>
          </a:xfrm>
          <a:prstGeom prst="rect">
            <a:avLst/>
          </a:prstGeom>
        </p:spPr>
        <p:txBody>
          <a:bodyPr anchor="t" rtlCol="false" tIns="0" lIns="0" bIns="0" rIns="0">
            <a:spAutoFit/>
          </a:bodyPr>
          <a:lstStyle/>
          <a:p>
            <a:pPr algn="ctr">
              <a:lnSpc>
                <a:spcPts val="2239"/>
              </a:lnSpc>
              <a:spcBef>
                <a:spcPct val="0"/>
              </a:spcBef>
            </a:pPr>
            <a:r>
              <a:rPr lang="en-US" sz="1599">
                <a:solidFill>
                  <a:srgbClr val="1B1B1B"/>
                </a:solidFill>
                <a:latin typeface="Halant Light"/>
              </a:rPr>
              <a:t>Antes de comenzar, hay que familiarizarse con los datos, para esto utilizamos algunas funciones basicas para conocer el estado actual de los datos provistos e ir identificando las operaciones a realizar para poder utilizarlos y entrenar los modelos. </a:t>
            </a:r>
          </a:p>
        </p:txBody>
      </p:sp>
      <p:sp>
        <p:nvSpPr>
          <p:cNvPr name="AutoShape 5" id="5"/>
          <p:cNvSpPr/>
          <p:nvPr/>
        </p:nvSpPr>
        <p:spPr>
          <a:xfrm rot="5400000">
            <a:off x="4866300" y="-881707"/>
            <a:ext cx="21000" cy="6656644"/>
          </a:xfrm>
          <a:prstGeom prst="rect">
            <a:avLst/>
          </a:prstGeom>
          <a:solidFill>
            <a:srgbClr val="1B1B1B"/>
          </a:solidFill>
        </p:spPr>
      </p:sp>
      <p:sp>
        <p:nvSpPr>
          <p:cNvPr name="AutoShape 6" id="6"/>
          <p:cNvSpPr/>
          <p:nvPr/>
        </p:nvSpPr>
        <p:spPr>
          <a:xfrm rot="5400000">
            <a:off x="4872038" y="2763786"/>
            <a:ext cx="9525" cy="6656644"/>
          </a:xfrm>
          <a:prstGeom prst="rect">
            <a:avLst/>
          </a:prstGeom>
          <a:solidFill>
            <a:srgbClr val="1B1B1B"/>
          </a:solid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5375" t="0" r="5375" b="0"/>
          <a:stretch>
            <a:fillRect/>
          </a:stretch>
        </p:blipFill>
        <p:spPr>
          <a:xfrm>
            <a:off x="0" y="0"/>
            <a:ext cx="9753600" cy="7315200"/>
          </a:xfrm>
          <a:prstGeom prst="rect">
            <a:avLst/>
          </a:prstGeom>
        </p:spPr>
      </p:pic>
      <p:sp>
        <p:nvSpPr>
          <p:cNvPr name="AutoShape 3" id="3"/>
          <p:cNvSpPr/>
          <p:nvPr/>
        </p:nvSpPr>
        <p:spPr>
          <a:xfrm rot="0">
            <a:off x="731520" y="-72964"/>
            <a:ext cx="23224" cy="7492275"/>
          </a:xfrm>
          <a:prstGeom prst="rect">
            <a:avLst/>
          </a:prstGeom>
          <a:solidFill>
            <a:srgbClr val="FFFFFF"/>
          </a:solidFill>
        </p:spPr>
      </p:sp>
      <p:pic>
        <p:nvPicPr>
          <p:cNvPr name="Picture 4" id="4"/>
          <p:cNvPicPr>
            <a:picLocks noChangeAspect="true"/>
          </p:cNvPicPr>
          <p:nvPr/>
        </p:nvPicPr>
        <p:blipFill>
          <a:blip r:embed="rId3"/>
          <a:srcRect l="0" t="8344" r="0" b="8344"/>
          <a:stretch>
            <a:fillRect/>
          </a:stretch>
        </p:blipFill>
        <p:spPr>
          <a:xfrm flipH="false" flipV="false" rot="0">
            <a:off x="1798226" y="2882912"/>
            <a:ext cx="6518446" cy="1274510"/>
          </a:xfrm>
          <a:prstGeom prst="rect">
            <a:avLst/>
          </a:prstGeom>
        </p:spPr>
      </p:pic>
      <p:sp>
        <p:nvSpPr>
          <p:cNvPr name="TextBox 5" id="5"/>
          <p:cNvSpPr txBox="true"/>
          <p:nvPr/>
        </p:nvSpPr>
        <p:spPr>
          <a:xfrm rot="0">
            <a:off x="1311557" y="693420"/>
            <a:ext cx="2978931" cy="828670"/>
          </a:xfrm>
          <a:prstGeom prst="rect">
            <a:avLst/>
          </a:prstGeom>
        </p:spPr>
        <p:txBody>
          <a:bodyPr anchor="t" rtlCol="false" tIns="0" lIns="0" bIns="0" rIns="0">
            <a:spAutoFit/>
          </a:bodyPr>
          <a:lstStyle/>
          <a:p>
            <a:pPr>
              <a:lnSpc>
                <a:spcPts val="2239"/>
              </a:lnSpc>
              <a:spcBef>
                <a:spcPct val="0"/>
              </a:spcBef>
            </a:pPr>
            <a:r>
              <a:rPr lang="en-US" sz="1599">
                <a:solidFill>
                  <a:srgbClr val="FFFFFF"/>
                </a:solidFill>
                <a:latin typeface="Halant Light"/>
              </a:rPr>
              <a:t>Una vez recibido los datos e introducidos a un dataframe, identificamos su forma... </a:t>
            </a:r>
          </a:p>
        </p:txBody>
      </p:sp>
      <p:sp>
        <p:nvSpPr>
          <p:cNvPr name="TextBox 6" id="6"/>
          <p:cNvSpPr txBox="true"/>
          <p:nvPr/>
        </p:nvSpPr>
        <p:spPr>
          <a:xfrm rot="0">
            <a:off x="1798226" y="4539949"/>
            <a:ext cx="6518446" cy="619125"/>
          </a:xfrm>
          <a:prstGeom prst="rect">
            <a:avLst/>
          </a:prstGeom>
        </p:spPr>
        <p:txBody>
          <a:bodyPr anchor="t" rtlCol="false" tIns="0" lIns="0" bIns="0" rIns="0">
            <a:spAutoFit/>
          </a:bodyPr>
          <a:lstStyle/>
          <a:p>
            <a:pPr>
              <a:lnSpc>
                <a:spcPts val="2400"/>
              </a:lnSpc>
            </a:pPr>
            <a:r>
              <a:rPr lang="en-US" sz="2000">
                <a:solidFill>
                  <a:srgbClr val="FFFFFF"/>
                </a:solidFill>
                <a:latin typeface="Halant Medium"/>
              </a:rPr>
              <a:t>En este caso tiene 170 filas (personas que respondieron) y 55 columnas (las declaraciones y si estan divorciados o no)</a:t>
            </a:r>
          </a:p>
        </p:txBody>
      </p:sp>
      <p:sp>
        <p:nvSpPr>
          <p:cNvPr name="TextBox 7" id="7"/>
          <p:cNvSpPr txBox="true"/>
          <p:nvPr/>
        </p:nvSpPr>
        <p:spPr>
          <a:xfrm rot="-5400000">
            <a:off x="-2397318" y="3862146"/>
            <a:ext cx="5667125" cy="590550"/>
          </a:xfrm>
          <a:prstGeom prst="rect">
            <a:avLst/>
          </a:prstGeom>
        </p:spPr>
        <p:txBody>
          <a:bodyPr anchor="t" rtlCol="false" tIns="0" lIns="0" bIns="0" rIns="0">
            <a:spAutoFit/>
          </a:bodyPr>
          <a:lstStyle/>
          <a:p>
            <a:pPr>
              <a:lnSpc>
                <a:spcPts val="4799"/>
              </a:lnSpc>
            </a:pPr>
            <a:r>
              <a:rPr lang="en-US" sz="3999">
                <a:solidFill>
                  <a:srgbClr val="FFFFFF"/>
                </a:solidFill>
                <a:latin typeface="Halant Medium"/>
              </a:rPr>
              <a:t>Descubrimiento de Datos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5375" t="0" r="5375" b="0"/>
          <a:stretch>
            <a:fillRect/>
          </a:stretch>
        </p:blipFill>
        <p:spPr>
          <a:xfrm>
            <a:off x="0" y="0"/>
            <a:ext cx="9753600" cy="7315200"/>
          </a:xfrm>
          <a:prstGeom prst="rect">
            <a:avLst/>
          </a:prstGeom>
        </p:spPr>
      </p:pic>
      <p:sp>
        <p:nvSpPr>
          <p:cNvPr name="AutoShape 3" id="3"/>
          <p:cNvSpPr/>
          <p:nvPr/>
        </p:nvSpPr>
        <p:spPr>
          <a:xfrm rot="0">
            <a:off x="731520" y="-72964"/>
            <a:ext cx="23224" cy="7492275"/>
          </a:xfrm>
          <a:prstGeom prst="rect">
            <a:avLst/>
          </a:prstGeom>
          <a:solidFill>
            <a:srgbClr val="FFFFFF"/>
          </a:solidFill>
        </p:spPr>
      </p:sp>
      <p:pic>
        <p:nvPicPr>
          <p:cNvPr name="Picture 4" id="4"/>
          <p:cNvPicPr>
            <a:picLocks noChangeAspect="true"/>
          </p:cNvPicPr>
          <p:nvPr/>
        </p:nvPicPr>
        <p:blipFill>
          <a:blip r:embed="rId3"/>
          <a:srcRect l="0" t="0" r="0" b="0"/>
          <a:stretch>
            <a:fillRect/>
          </a:stretch>
        </p:blipFill>
        <p:spPr>
          <a:xfrm flipH="false" flipV="false" rot="0">
            <a:off x="2964232" y="1530961"/>
            <a:ext cx="4154854" cy="4253277"/>
          </a:xfrm>
          <a:prstGeom prst="rect">
            <a:avLst/>
          </a:prstGeom>
        </p:spPr>
      </p:pic>
      <p:sp>
        <p:nvSpPr>
          <p:cNvPr name="TextBox 5" id="5"/>
          <p:cNvSpPr txBox="true"/>
          <p:nvPr/>
        </p:nvSpPr>
        <p:spPr>
          <a:xfrm rot="0">
            <a:off x="1311557" y="693420"/>
            <a:ext cx="2978931" cy="274530"/>
          </a:xfrm>
          <a:prstGeom prst="rect">
            <a:avLst/>
          </a:prstGeom>
        </p:spPr>
        <p:txBody>
          <a:bodyPr anchor="t" rtlCol="false" tIns="0" lIns="0" bIns="0" rIns="0">
            <a:spAutoFit/>
          </a:bodyPr>
          <a:lstStyle/>
          <a:p>
            <a:pPr>
              <a:lnSpc>
                <a:spcPts val="2239"/>
              </a:lnSpc>
              <a:spcBef>
                <a:spcPct val="0"/>
              </a:spcBef>
            </a:pPr>
            <a:r>
              <a:rPr lang="en-US" sz="1599">
                <a:solidFill>
                  <a:srgbClr val="FFFFFF"/>
                </a:solidFill>
                <a:latin typeface="Halant Light"/>
              </a:rPr>
              <a:t>los tipos de datos que tiene...</a:t>
            </a:r>
          </a:p>
        </p:txBody>
      </p:sp>
      <p:sp>
        <p:nvSpPr>
          <p:cNvPr name="TextBox 6" id="6"/>
          <p:cNvSpPr txBox="true"/>
          <p:nvPr/>
        </p:nvSpPr>
        <p:spPr>
          <a:xfrm rot="-5400000">
            <a:off x="-2397318" y="3862146"/>
            <a:ext cx="5667125" cy="590550"/>
          </a:xfrm>
          <a:prstGeom prst="rect">
            <a:avLst/>
          </a:prstGeom>
        </p:spPr>
        <p:txBody>
          <a:bodyPr anchor="t" rtlCol="false" tIns="0" lIns="0" bIns="0" rIns="0">
            <a:spAutoFit/>
          </a:bodyPr>
          <a:lstStyle/>
          <a:p>
            <a:pPr>
              <a:lnSpc>
                <a:spcPts val="4799"/>
              </a:lnSpc>
            </a:pPr>
            <a:r>
              <a:rPr lang="en-US" sz="3999">
                <a:solidFill>
                  <a:srgbClr val="FFFFFF"/>
                </a:solidFill>
                <a:latin typeface="Halant Medium"/>
              </a:rPr>
              <a:t>Descubrimiento de Datos</a:t>
            </a:r>
          </a:p>
        </p:txBody>
      </p:sp>
      <p:sp>
        <p:nvSpPr>
          <p:cNvPr name="TextBox 7" id="7"/>
          <p:cNvSpPr txBox="true"/>
          <p:nvPr/>
        </p:nvSpPr>
        <p:spPr>
          <a:xfrm rot="0">
            <a:off x="1782436" y="6067059"/>
            <a:ext cx="6518446" cy="923925"/>
          </a:xfrm>
          <a:prstGeom prst="rect">
            <a:avLst/>
          </a:prstGeom>
        </p:spPr>
        <p:txBody>
          <a:bodyPr anchor="t" rtlCol="false" tIns="0" lIns="0" bIns="0" rIns="0">
            <a:spAutoFit/>
          </a:bodyPr>
          <a:lstStyle/>
          <a:p>
            <a:pPr>
              <a:lnSpc>
                <a:spcPts val="2400"/>
              </a:lnSpc>
            </a:pPr>
            <a:r>
              <a:rPr lang="en-US" sz="2000">
                <a:solidFill>
                  <a:srgbClr val="FFFFFF"/>
                </a:solidFill>
                <a:latin typeface="Halant Medium"/>
              </a:rPr>
              <a:t>Todas las columnas presentan numeros enteros debido al ranking de 0 a 4 y la ultima que es un booleano (divorciado o no) se encuentra codificado en 0 y  1</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5375" t="0" r="5375" b="0"/>
          <a:stretch>
            <a:fillRect/>
          </a:stretch>
        </p:blipFill>
        <p:spPr>
          <a:xfrm>
            <a:off x="0" y="0"/>
            <a:ext cx="9753600" cy="7315200"/>
          </a:xfrm>
          <a:prstGeom prst="rect">
            <a:avLst/>
          </a:prstGeom>
        </p:spPr>
      </p:pic>
      <p:sp>
        <p:nvSpPr>
          <p:cNvPr name="AutoShape 3" id="3"/>
          <p:cNvSpPr/>
          <p:nvPr/>
        </p:nvSpPr>
        <p:spPr>
          <a:xfrm rot="0">
            <a:off x="731520" y="-72964"/>
            <a:ext cx="23224" cy="7492275"/>
          </a:xfrm>
          <a:prstGeom prst="rect">
            <a:avLst/>
          </a:prstGeom>
          <a:solidFill>
            <a:srgbClr val="FFFFFF"/>
          </a:solidFill>
        </p:spPr>
      </p:sp>
      <p:pic>
        <p:nvPicPr>
          <p:cNvPr name="Picture 4" id="4"/>
          <p:cNvPicPr>
            <a:picLocks noChangeAspect="true"/>
          </p:cNvPicPr>
          <p:nvPr/>
        </p:nvPicPr>
        <p:blipFill>
          <a:blip r:embed="rId3"/>
          <a:srcRect l="0" t="0" r="0" b="0"/>
          <a:stretch>
            <a:fillRect/>
          </a:stretch>
        </p:blipFill>
        <p:spPr>
          <a:xfrm flipH="false" flipV="false" rot="0">
            <a:off x="1929897" y="1631859"/>
            <a:ext cx="5893805" cy="4051482"/>
          </a:xfrm>
          <a:prstGeom prst="rect">
            <a:avLst/>
          </a:prstGeom>
        </p:spPr>
      </p:pic>
      <p:sp>
        <p:nvSpPr>
          <p:cNvPr name="TextBox 5" id="5"/>
          <p:cNvSpPr txBox="true"/>
          <p:nvPr/>
        </p:nvSpPr>
        <p:spPr>
          <a:xfrm rot="0">
            <a:off x="1311557" y="693420"/>
            <a:ext cx="2978931" cy="551600"/>
          </a:xfrm>
          <a:prstGeom prst="rect">
            <a:avLst/>
          </a:prstGeom>
        </p:spPr>
        <p:txBody>
          <a:bodyPr anchor="t" rtlCol="false" tIns="0" lIns="0" bIns="0" rIns="0">
            <a:spAutoFit/>
          </a:bodyPr>
          <a:lstStyle/>
          <a:p>
            <a:pPr>
              <a:lnSpc>
                <a:spcPts val="2239"/>
              </a:lnSpc>
              <a:spcBef>
                <a:spcPct val="0"/>
              </a:spcBef>
            </a:pPr>
            <a:r>
              <a:rPr lang="en-US" sz="1599">
                <a:solidFill>
                  <a:srgbClr val="FFFFFF"/>
                </a:solidFill>
                <a:latin typeface="Halant Light"/>
              </a:rPr>
              <a:t>y la descripcion para comenzar el analisis</a:t>
            </a:r>
          </a:p>
        </p:txBody>
      </p:sp>
      <p:sp>
        <p:nvSpPr>
          <p:cNvPr name="TextBox 6" id="6"/>
          <p:cNvSpPr txBox="true"/>
          <p:nvPr/>
        </p:nvSpPr>
        <p:spPr>
          <a:xfrm rot="0">
            <a:off x="1782436" y="6371859"/>
            <a:ext cx="6518446" cy="619125"/>
          </a:xfrm>
          <a:prstGeom prst="rect">
            <a:avLst/>
          </a:prstGeom>
        </p:spPr>
        <p:txBody>
          <a:bodyPr anchor="t" rtlCol="false" tIns="0" lIns="0" bIns="0" rIns="0">
            <a:spAutoFit/>
          </a:bodyPr>
          <a:lstStyle/>
          <a:p>
            <a:pPr>
              <a:lnSpc>
                <a:spcPts val="2400"/>
              </a:lnSpc>
            </a:pPr>
            <a:r>
              <a:rPr lang="en-US" sz="2000">
                <a:solidFill>
                  <a:srgbClr val="FFFFFF"/>
                </a:solidFill>
                <a:latin typeface="Halant Medium"/>
              </a:rPr>
              <a:t>A simple vista, con el describe, puedo ver que no hay datos fuera de rango y que todas las columnas tienen 170 datos</a:t>
            </a:r>
          </a:p>
        </p:txBody>
      </p:sp>
      <p:sp>
        <p:nvSpPr>
          <p:cNvPr name="TextBox 7" id="7"/>
          <p:cNvSpPr txBox="true"/>
          <p:nvPr/>
        </p:nvSpPr>
        <p:spPr>
          <a:xfrm rot="-5400000">
            <a:off x="-2397318" y="3862146"/>
            <a:ext cx="5667125" cy="590550"/>
          </a:xfrm>
          <a:prstGeom prst="rect">
            <a:avLst/>
          </a:prstGeom>
        </p:spPr>
        <p:txBody>
          <a:bodyPr anchor="t" rtlCol="false" tIns="0" lIns="0" bIns="0" rIns="0">
            <a:spAutoFit/>
          </a:bodyPr>
          <a:lstStyle/>
          <a:p>
            <a:pPr>
              <a:lnSpc>
                <a:spcPts val="4799"/>
              </a:lnSpc>
            </a:pPr>
            <a:r>
              <a:rPr lang="en-US" sz="3999">
                <a:solidFill>
                  <a:srgbClr val="FFFFFF"/>
                </a:solidFill>
                <a:latin typeface="Halant Medium"/>
              </a:rPr>
              <a:t>Descubrimiento de Datos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30000"/>
          </a:blip>
          <a:srcRect l="5555" t="0" r="5555" b="0"/>
          <a:stretch>
            <a:fillRect/>
          </a:stretch>
        </p:blipFill>
        <p:spPr>
          <a:xfrm>
            <a:off x="0" y="0"/>
            <a:ext cx="9753600" cy="7315200"/>
          </a:xfrm>
          <a:prstGeom prst="rect">
            <a:avLst/>
          </a:prstGeom>
        </p:spPr>
      </p:pic>
      <p:sp>
        <p:nvSpPr>
          <p:cNvPr name="TextBox 3" id="3"/>
          <p:cNvSpPr txBox="true"/>
          <p:nvPr/>
        </p:nvSpPr>
        <p:spPr>
          <a:xfrm rot="0">
            <a:off x="1548478" y="1324301"/>
            <a:ext cx="6656644" cy="821701"/>
          </a:xfrm>
          <a:prstGeom prst="rect">
            <a:avLst/>
          </a:prstGeom>
        </p:spPr>
        <p:txBody>
          <a:bodyPr anchor="t" rtlCol="false" tIns="0" lIns="0" bIns="0" rIns="0">
            <a:spAutoFit/>
          </a:bodyPr>
          <a:lstStyle/>
          <a:p>
            <a:pPr algn="ctr">
              <a:lnSpc>
                <a:spcPts val="6480"/>
              </a:lnSpc>
            </a:pPr>
            <a:r>
              <a:rPr lang="en-US" sz="5400">
                <a:solidFill>
                  <a:srgbClr val="1B1B1B"/>
                </a:solidFill>
                <a:latin typeface="Halant Medium"/>
              </a:rPr>
              <a:t>Data Wrangling</a:t>
            </a:r>
          </a:p>
        </p:txBody>
      </p:sp>
      <p:sp>
        <p:nvSpPr>
          <p:cNvPr name="TextBox 4" id="4"/>
          <p:cNvSpPr txBox="true"/>
          <p:nvPr/>
        </p:nvSpPr>
        <p:spPr>
          <a:xfrm rot="0">
            <a:off x="2304339" y="3416916"/>
            <a:ext cx="5144922" cy="1684351"/>
          </a:xfrm>
          <a:prstGeom prst="rect">
            <a:avLst/>
          </a:prstGeom>
        </p:spPr>
        <p:txBody>
          <a:bodyPr anchor="t" rtlCol="false" tIns="0" lIns="0" bIns="0" rIns="0">
            <a:spAutoFit/>
          </a:bodyPr>
          <a:lstStyle/>
          <a:p>
            <a:pPr algn="ctr">
              <a:lnSpc>
                <a:spcPts val="2239"/>
              </a:lnSpc>
            </a:pPr>
            <a:r>
              <a:rPr lang="en-US" sz="1599">
                <a:solidFill>
                  <a:srgbClr val="1B1B1B"/>
                </a:solidFill>
                <a:latin typeface="Halant Light"/>
              </a:rPr>
              <a:t>Si bien ya vimos que no hay faltantes ni outliers, voy a trabajar los datos como si los hubiera para practicar el tratamiento de nulos y outliers.</a:t>
            </a:r>
          </a:p>
          <a:p>
            <a:pPr algn="ctr">
              <a:lnSpc>
                <a:spcPts val="2239"/>
              </a:lnSpc>
            </a:pPr>
          </a:p>
          <a:p>
            <a:pPr algn="ctr">
              <a:lnSpc>
                <a:spcPts val="2239"/>
              </a:lnSpc>
              <a:spcBef>
                <a:spcPct val="0"/>
              </a:spcBef>
            </a:pPr>
            <a:r>
              <a:rPr lang="en-US" sz="1599">
                <a:solidFill>
                  <a:srgbClr val="1B1B1B"/>
                </a:solidFill>
                <a:latin typeface="Halant Light"/>
              </a:rPr>
              <a:t>Ni voy a tocar los casos de datos repetidos porque todos son dentro del rango de 0 a 4</a:t>
            </a:r>
          </a:p>
        </p:txBody>
      </p:sp>
      <p:sp>
        <p:nvSpPr>
          <p:cNvPr name="AutoShape 5" id="5"/>
          <p:cNvSpPr/>
          <p:nvPr/>
        </p:nvSpPr>
        <p:spPr>
          <a:xfrm rot="5400000">
            <a:off x="4866300" y="-881707"/>
            <a:ext cx="21000" cy="6656644"/>
          </a:xfrm>
          <a:prstGeom prst="rect">
            <a:avLst/>
          </a:prstGeom>
          <a:solidFill>
            <a:srgbClr val="1B1B1B"/>
          </a:solidFill>
        </p:spPr>
      </p:sp>
      <p:sp>
        <p:nvSpPr>
          <p:cNvPr name="AutoShape 6" id="6"/>
          <p:cNvSpPr/>
          <p:nvPr/>
        </p:nvSpPr>
        <p:spPr>
          <a:xfrm rot="5400000">
            <a:off x="4872038" y="2763786"/>
            <a:ext cx="9525" cy="6656644"/>
          </a:xfrm>
          <a:prstGeom prst="rect">
            <a:avLst/>
          </a:prstGeom>
          <a:solidFill>
            <a:srgbClr val="1B1B1B"/>
          </a:solid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DAFIA4UIEcc</dc:identifier>
  <dcterms:modified xsi:type="dcterms:W3CDTF">2011-08-01T06:04:30Z</dcterms:modified>
  <cp:revision>1</cp:revision>
  <dc:title>Prediccion de Divorcios</dc:title>
</cp:coreProperties>
</file>