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71"/>
  </p:notesMasterIdLst>
  <p:handoutMasterIdLst>
    <p:handoutMasterId r:id="rId72"/>
  </p:handoutMasterIdLst>
  <p:sldIdLst>
    <p:sldId id="544" r:id="rId2"/>
    <p:sldId id="517" r:id="rId3"/>
    <p:sldId id="563" r:id="rId4"/>
    <p:sldId id="546" r:id="rId5"/>
    <p:sldId id="547" r:id="rId6"/>
    <p:sldId id="552" r:id="rId7"/>
    <p:sldId id="553" r:id="rId8"/>
    <p:sldId id="554" r:id="rId9"/>
    <p:sldId id="556" r:id="rId10"/>
    <p:sldId id="558" r:id="rId11"/>
    <p:sldId id="557" r:id="rId12"/>
    <p:sldId id="559" r:id="rId13"/>
    <p:sldId id="560" r:id="rId14"/>
    <p:sldId id="561" r:id="rId15"/>
    <p:sldId id="562" r:id="rId16"/>
    <p:sldId id="555" r:id="rId17"/>
    <p:sldId id="590" r:id="rId18"/>
    <p:sldId id="591" r:id="rId19"/>
    <p:sldId id="592" r:id="rId20"/>
    <p:sldId id="593" r:id="rId21"/>
    <p:sldId id="594" r:id="rId22"/>
    <p:sldId id="595" r:id="rId23"/>
    <p:sldId id="568" r:id="rId24"/>
    <p:sldId id="565" r:id="rId25"/>
    <p:sldId id="573" r:id="rId26"/>
    <p:sldId id="596" r:id="rId27"/>
    <p:sldId id="564" r:id="rId28"/>
    <p:sldId id="569" r:id="rId29"/>
    <p:sldId id="571" r:id="rId30"/>
    <p:sldId id="572" r:id="rId31"/>
    <p:sldId id="566" r:id="rId32"/>
    <p:sldId id="567" r:id="rId33"/>
    <p:sldId id="574" r:id="rId34"/>
    <p:sldId id="575" r:id="rId35"/>
    <p:sldId id="576" r:id="rId36"/>
    <p:sldId id="587" r:id="rId37"/>
    <p:sldId id="577" r:id="rId38"/>
    <p:sldId id="578" r:id="rId39"/>
    <p:sldId id="582" r:id="rId40"/>
    <p:sldId id="579" r:id="rId41"/>
    <p:sldId id="580" r:id="rId42"/>
    <p:sldId id="581" r:id="rId43"/>
    <p:sldId id="583" r:id="rId44"/>
    <p:sldId id="584" r:id="rId45"/>
    <p:sldId id="585" r:id="rId46"/>
    <p:sldId id="588" r:id="rId47"/>
    <p:sldId id="597" r:id="rId48"/>
    <p:sldId id="545" r:id="rId49"/>
    <p:sldId id="598" r:id="rId50"/>
    <p:sldId id="599" r:id="rId51"/>
    <p:sldId id="600" r:id="rId52"/>
    <p:sldId id="601" r:id="rId53"/>
    <p:sldId id="602" r:id="rId54"/>
    <p:sldId id="603" r:id="rId55"/>
    <p:sldId id="611" r:id="rId56"/>
    <p:sldId id="259" r:id="rId57"/>
    <p:sldId id="316" r:id="rId58"/>
    <p:sldId id="321" r:id="rId59"/>
    <p:sldId id="679" r:id="rId60"/>
    <p:sldId id="329" r:id="rId61"/>
    <p:sldId id="320" r:id="rId62"/>
    <p:sldId id="604" r:id="rId63"/>
    <p:sldId id="605" r:id="rId64"/>
    <p:sldId id="606" r:id="rId65"/>
    <p:sldId id="607" r:id="rId66"/>
    <p:sldId id="680" r:id="rId67"/>
    <p:sldId id="608" r:id="rId68"/>
    <p:sldId id="609" r:id="rId69"/>
    <p:sldId id="610" r:id="rId70"/>
  </p:sldIdLst>
  <p:sldSz cx="9144000" cy="6858000" type="screen4x3"/>
  <p:notesSz cx="7086600" cy="93726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52">
          <p15:clr>
            <a:srgbClr val="A4A3A4"/>
          </p15:clr>
        </p15:guide>
        <p15:guide id="2" pos="22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42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6727" autoAdjust="0"/>
  </p:normalViewPr>
  <p:slideViewPr>
    <p:cSldViewPr snapToObjects="1">
      <p:cViewPr varScale="1">
        <p:scale>
          <a:sx n="110" d="100"/>
          <a:sy n="110" d="100"/>
        </p:scale>
        <p:origin x="1566" y="9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p:scale>
          <a:sx n="85" d="100"/>
          <a:sy n="85" d="100"/>
        </p:scale>
        <p:origin x="3828" y="66"/>
      </p:cViewPr>
      <p:guideLst>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860" cy="468630"/>
          </a:xfrm>
          <a:prstGeom prst="rect">
            <a:avLst/>
          </a:prstGeom>
        </p:spPr>
        <p:txBody>
          <a:bodyPr vert="horz" lIns="93054" tIns="46527" rIns="93054" bIns="46527" rtlCol="0"/>
          <a:lstStyle>
            <a:lvl1pPr algn="l">
              <a:defRPr sz="1200"/>
            </a:lvl1pPr>
          </a:lstStyle>
          <a:p>
            <a:endParaRPr lang="en-US"/>
          </a:p>
        </p:txBody>
      </p:sp>
      <p:sp>
        <p:nvSpPr>
          <p:cNvPr id="3" name="Date Placeholder 2"/>
          <p:cNvSpPr>
            <a:spLocks noGrp="1"/>
          </p:cNvSpPr>
          <p:nvPr>
            <p:ph type="dt" sz="quarter" idx="1"/>
          </p:nvPr>
        </p:nvSpPr>
        <p:spPr>
          <a:xfrm>
            <a:off x="4014100" y="0"/>
            <a:ext cx="3070860" cy="468630"/>
          </a:xfrm>
          <a:prstGeom prst="rect">
            <a:avLst/>
          </a:prstGeom>
        </p:spPr>
        <p:txBody>
          <a:bodyPr vert="horz" lIns="93054" tIns="46527" rIns="93054" bIns="46527" rtlCol="0"/>
          <a:lstStyle>
            <a:lvl1pPr algn="r">
              <a:defRPr sz="1200"/>
            </a:lvl1pPr>
          </a:lstStyle>
          <a:p>
            <a:fld id="{5B53B9A8-03DE-A449-8606-C98272BA366A}" type="datetimeFigureOut">
              <a:rPr lang="en-US" smtClean="0"/>
              <a:pPr/>
              <a:t>5/14/2021</a:t>
            </a:fld>
            <a:endParaRPr lang="en-US"/>
          </a:p>
        </p:txBody>
      </p:sp>
      <p:sp>
        <p:nvSpPr>
          <p:cNvPr id="4" name="Footer Placeholder 3"/>
          <p:cNvSpPr>
            <a:spLocks noGrp="1"/>
          </p:cNvSpPr>
          <p:nvPr>
            <p:ph type="ftr" sz="quarter" idx="2"/>
          </p:nvPr>
        </p:nvSpPr>
        <p:spPr>
          <a:xfrm>
            <a:off x="0" y="8902343"/>
            <a:ext cx="3070860" cy="468630"/>
          </a:xfrm>
          <a:prstGeom prst="rect">
            <a:avLst/>
          </a:prstGeom>
        </p:spPr>
        <p:txBody>
          <a:bodyPr vert="horz" lIns="93054" tIns="46527" rIns="93054" bIns="46527" rtlCol="0" anchor="b"/>
          <a:lstStyle>
            <a:lvl1pPr algn="l">
              <a:defRPr sz="1200"/>
            </a:lvl1pPr>
          </a:lstStyle>
          <a:p>
            <a:endParaRPr lang="en-US"/>
          </a:p>
        </p:txBody>
      </p:sp>
      <p:sp>
        <p:nvSpPr>
          <p:cNvPr id="5" name="Slide Number Placeholder 4"/>
          <p:cNvSpPr>
            <a:spLocks noGrp="1"/>
          </p:cNvSpPr>
          <p:nvPr>
            <p:ph type="sldNum" sz="quarter" idx="3"/>
          </p:nvPr>
        </p:nvSpPr>
        <p:spPr>
          <a:xfrm>
            <a:off x="4014100" y="8902343"/>
            <a:ext cx="3070860" cy="468630"/>
          </a:xfrm>
          <a:prstGeom prst="rect">
            <a:avLst/>
          </a:prstGeom>
        </p:spPr>
        <p:txBody>
          <a:bodyPr vert="horz" lIns="93054" tIns="46527" rIns="93054" bIns="46527" rtlCol="0" anchor="b"/>
          <a:lstStyle>
            <a:lvl1pPr algn="r">
              <a:defRPr sz="1200"/>
            </a:lvl1pPr>
          </a:lstStyle>
          <a:p>
            <a:fld id="{38452586-C2E4-B545-9ECA-6F75111372D1}" type="slidenum">
              <a:rPr lang="en-US" smtClean="0"/>
              <a:pPr/>
              <a:t>‹#›</a:t>
            </a:fld>
            <a:endParaRPr lang="en-US"/>
          </a:p>
        </p:txBody>
      </p:sp>
    </p:spTree>
    <p:extLst>
      <p:ext uri="{BB962C8B-B14F-4D97-AF65-F5344CB8AC3E}">
        <p14:creationId xmlns:p14="http://schemas.microsoft.com/office/powerpoint/2010/main" val="3731352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860" cy="468630"/>
          </a:xfrm>
          <a:prstGeom prst="rect">
            <a:avLst/>
          </a:prstGeom>
        </p:spPr>
        <p:txBody>
          <a:bodyPr vert="horz" lIns="93054" tIns="46527" rIns="93054" bIns="46527" rtlCol="0"/>
          <a:lstStyle>
            <a:lvl1pPr algn="l">
              <a:defRPr sz="1200"/>
            </a:lvl1pPr>
          </a:lstStyle>
          <a:p>
            <a:endParaRPr lang="en-US"/>
          </a:p>
        </p:txBody>
      </p:sp>
      <p:sp>
        <p:nvSpPr>
          <p:cNvPr id="3" name="Date Placeholder 2"/>
          <p:cNvSpPr>
            <a:spLocks noGrp="1"/>
          </p:cNvSpPr>
          <p:nvPr>
            <p:ph type="dt" idx="1"/>
          </p:nvPr>
        </p:nvSpPr>
        <p:spPr>
          <a:xfrm>
            <a:off x="4014100" y="0"/>
            <a:ext cx="3070860" cy="468630"/>
          </a:xfrm>
          <a:prstGeom prst="rect">
            <a:avLst/>
          </a:prstGeom>
        </p:spPr>
        <p:txBody>
          <a:bodyPr vert="horz" lIns="93054" tIns="46527" rIns="93054" bIns="46527" rtlCol="0"/>
          <a:lstStyle>
            <a:lvl1pPr algn="r">
              <a:defRPr sz="1200"/>
            </a:lvl1pPr>
          </a:lstStyle>
          <a:p>
            <a:fld id="{845F566B-6AD8-7444-82DF-5DC153CD4B56}" type="datetimeFigureOut">
              <a:rPr lang="en-US" smtClean="0"/>
              <a:pPr/>
              <a:t>5/14/2021</a:t>
            </a:fld>
            <a:endParaRPr lang="en-US"/>
          </a:p>
        </p:txBody>
      </p:sp>
      <p:sp>
        <p:nvSpPr>
          <p:cNvPr id="4" name="Slide Image Placeholder 3"/>
          <p:cNvSpPr>
            <a:spLocks noGrp="1" noRot="1" noChangeAspect="1"/>
          </p:cNvSpPr>
          <p:nvPr>
            <p:ph type="sldImg" idx="2"/>
          </p:nvPr>
        </p:nvSpPr>
        <p:spPr>
          <a:xfrm>
            <a:off x="1200150" y="703263"/>
            <a:ext cx="4686300" cy="3514725"/>
          </a:xfrm>
          <a:prstGeom prst="rect">
            <a:avLst/>
          </a:prstGeom>
          <a:noFill/>
          <a:ln w="12700">
            <a:solidFill>
              <a:prstClr val="black"/>
            </a:solidFill>
          </a:ln>
        </p:spPr>
        <p:txBody>
          <a:bodyPr vert="horz" lIns="93054" tIns="46527" rIns="93054" bIns="46527" rtlCol="0" anchor="ctr"/>
          <a:lstStyle/>
          <a:p>
            <a:endParaRPr lang="en-US"/>
          </a:p>
        </p:txBody>
      </p:sp>
      <p:sp>
        <p:nvSpPr>
          <p:cNvPr id="5" name="Notes Placeholder 4"/>
          <p:cNvSpPr>
            <a:spLocks noGrp="1"/>
          </p:cNvSpPr>
          <p:nvPr>
            <p:ph type="body" sz="quarter" idx="3"/>
          </p:nvPr>
        </p:nvSpPr>
        <p:spPr>
          <a:xfrm>
            <a:off x="708660" y="4451986"/>
            <a:ext cx="5669280" cy="4217670"/>
          </a:xfrm>
          <a:prstGeom prst="rect">
            <a:avLst/>
          </a:prstGeom>
        </p:spPr>
        <p:txBody>
          <a:bodyPr vert="horz" lIns="93054" tIns="46527" rIns="93054" bIns="4652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02343"/>
            <a:ext cx="3070860" cy="468630"/>
          </a:xfrm>
          <a:prstGeom prst="rect">
            <a:avLst/>
          </a:prstGeom>
        </p:spPr>
        <p:txBody>
          <a:bodyPr vert="horz" lIns="93054" tIns="46527" rIns="93054" bIns="46527" rtlCol="0" anchor="b"/>
          <a:lstStyle>
            <a:lvl1pPr algn="l">
              <a:defRPr sz="1200"/>
            </a:lvl1pPr>
          </a:lstStyle>
          <a:p>
            <a:endParaRPr lang="en-US"/>
          </a:p>
        </p:txBody>
      </p:sp>
      <p:sp>
        <p:nvSpPr>
          <p:cNvPr id="7" name="Slide Number Placeholder 6"/>
          <p:cNvSpPr>
            <a:spLocks noGrp="1"/>
          </p:cNvSpPr>
          <p:nvPr>
            <p:ph type="sldNum" sz="quarter" idx="5"/>
          </p:nvPr>
        </p:nvSpPr>
        <p:spPr>
          <a:xfrm>
            <a:off x="4014100" y="8902343"/>
            <a:ext cx="3070860" cy="468630"/>
          </a:xfrm>
          <a:prstGeom prst="rect">
            <a:avLst/>
          </a:prstGeom>
        </p:spPr>
        <p:txBody>
          <a:bodyPr vert="horz" lIns="93054" tIns="46527" rIns="93054" bIns="46527" rtlCol="0" anchor="b"/>
          <a:lstStyle>
            <a:lvl1pPr algn="r">
              <a:defRPr sz="1200"/>
            </a:lvl1pPr>
          </a:lstStyle>
          <a:p>
            <a:fld id="{091CEF26-A209-E447-AF95-B2ACA770900B}" type="slidenum">
              <a:rPr lang="en-US" smtClean="0"/>
              <a:pPr/>
              <a:t>‹#›</a:t>
            </a:fld>
            <a:endParaRPr lang="en-US"/>
          </a:p>
        </p:txBody>
      </p:sp>
    </p:spTree>
    <p:extLst>
      <p:ext uri="{BB962C8B-B14F-4D97-AF65-F5344CB8AC3E}">
        <p14:creationId xmlns:p14="http://schemas.microsoft.com/office/powerpoint/2010/main" val="5438068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1CEF26-A209-E447-AF95-B2ACA770900B}" type="slidenum">
              <a:rPr lang="en-US" smtClean="0"/>
              <a:pPr/>
              <a:t>5</a:t>
            </a:fld>
            <a:endParaRPr lang="en-US"/>
          </a:p>
        </p:txBody>
      </p:sp>
    </p:spTree>
    <p:extLst>
      <p:ext uri="{BB962C8B-B14F-4D97-AF65-F5344CB8AC3E}">
        <p14:creationId xmlns:p14="http://schemas.microsoft.com/office/powerpoint/2010/main" val="4004210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104403-97C8-424F-9205-9E80F543074F}" type="slidenum">
              <a:rPr lang="en-US"/>
              <a:pPr/>
              <a:t>56</a:t>
            </a:fld>
            <a:endParaRPr lang="en-US" dirty="0"/>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In everyday life we use a system based on decimal digits (0, 1, 2, 3, 4, 5, 6, 7, 8, 9) to</a:t>
            </a:r>
          </a:p>
          <a:p>
            <a:r>
              <a:rPr lang="en-US" sz="1200" kern="1200" baseline="0" dirty="0">
                <a:solidFill>
                  <a:schemeClr val="tx1"/>
                </a:solidFill>
                <a:latin typeface="Times New Roman" pitchFamily="-110" charset="0"/>
                <a:ea typeface="+mn-ea"/>
                <a:cs typeface="+mn-cs"/>
              </a:rPr>
              <a:t>represent numbers, and refer to the system as the decimal system. Consider what</a:t>
            </a:r>
          </a:p>
          <a:p>
            <a:r>
              <a:rPr lang="en-US" sz="1200" kern="1200" baseline="0" dirty="0">
                <a:solidFill>
                  <a:schemeClr val="tx1"/>
                </a:solidFill>
                <a:latin typeface="Times New Roman" pitchFamily="-110" charset="0"/>
                <a:ea typeface="+mn-ea"/>
                <a:cs typeface="+mn-cs"/>
              </a:rPr>
              <a:t>the number 83 means. It means eight tens plus three: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83 = (8 * 10) + 3</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number 4728 means four thousands, seven hundreds, two tens, plus eight:</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4728 = (4 * 1000) + (7 * 100) + (2 * 10) + 8</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decimal system is said to have a </a:t>
            </a:r>
            <a:r>
              <a:rPr lang="en-US" sz="1200" b="1" kern="1200" baseline="0" dirty="0">
                <a:solidFill>
                  <a:schemeClr val="tx1"/>
                </a:solidFill>
                <a:latin typeface="Times New Roman" pitchFamily="-110" charset="0"/>
                <a:ea typeface="+mn-ea"/>
                <a:cs typeface="+mn-cs"/>
              </a:rPr>
              <a:t>base, </a:t>
            </a:r>
            <a:r>
              <a:rPr lang="en-US" sz="1200" b="0" kern="1200" baseline="0" dirty="0">
                <a:solidFill>
                  <a:schemeClr val="tx1"/>
                </a:solidFill>
                <a:latin typeface="Times New Roman" pitchFamily="-110" charset="0"/>
                <a:ea typeface="+mn-ea"/>
                <a:cs typeface="+mn-cs"/>
              </a:rPr>
              <a:t>or</a:t>
            </a:r>
            <a:r>
              <a:rPr lang="en-US" sz="1200" b="1" kern="1200" baseline="0" dirty="0">
                <a:solidFill>
                  <a:schemeClr val="tx1"/>
                </a:solidFill>
                <a:latin typeface="Times New Roman" pitchFamily="-110" charset="0"/>
                <a:ea typeface="+mn-ea"/>
                <a:cs typeface="+mn-cs"/>
              </a:rPr>
              <a:t> radix, </a:t>
            </a:r>
            <a:r>
              <a:rPr lang="en-US" sz="1200" b="0" kern="1200" baseline="0" dirty="0">
                <a:solidFill>
                  <a:schemeClr val="tx1"/>
                </a:solidFill>
                <a:latin typeface="Times New Roman" pitchFamily="-110" charset="0"/>
                <a:ea typeface="+mn-ea"/>
                <a:cs typeface="+mn-cs"/>
              </a:rPr>
              <a:t>of 10</a:t>
            </a:r>
            <a:r>
              <a:rPr lang="en-US" sz="1200" b="1" kern="1200" baseline="0" dirty="0">
                <a:solidFill>
                  <a:schemeClr val="tx1"/>
                </a:solidFill>
                <a:latin typeface="Times New Roman" pitchFamily="-110" charset="0"/>
                <a:ea typeface="+mn-ea"/>
                <a:cs typeface="+mn-cs"/>
              </a:rPr>
              <a:t>. </a:t>
            </a:r>
            <a:r>
              <a:rPr lang="en-US" sz="1200" b="0" kern="1200" baseline="0" dirty="0">
                <a:solidFill>
                  <a:schemeClr val="tx1"/>
                </a:solidFill>
                <a:latin typeface="Times New Roman" pitchFamily="-110" charset="0"/>
                <a:ea typeface="+mn-ea"/>
                <a:cs typeface="+mn-cs"/>
              </a:rPr>
              <a:t>This means that each digit</a:t>
            </a:r>
          </a:p>
          <a:p>
            <a:r>
              <a:rPr lang="en-US" sz="1200" kern="1200" baseline="0" dirty="0">
                <a:solidFill>
                  <a:schemeClr val="tx1"/>
                </a:solidFill>
                <a:latin typeface="Times New Roman" pitchFamily="-110" charset="0"/>
                <a:ea typeface="+mn-ea"/>
                <a:cs typeface="+mn-cs"/>
              </a:rPr>
              <a:t>in the number is multiplied by 10 raised to a power corresponding to that digit’s</a:t>
            </a:r>
          </a:p>
          <a:p>
            <a:r>
              <a:rPr lang="en-US" sz="1200" kern="1200" baseline="0" dirty="0">
                <a:solidFill>
                  <a:schemeClr val="tx1"/>
                </a:solidFill>
                <a:latin typeface="Times New Roman" pitchFamily="-110" charset="0"/>
                <a:ea typeface="+mn-ea"/>
                <a:cs typeface="+mn-cs"/>
              </a:rPr>
              <a:t>position: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83 = (8 * 10</a:t>
            </a:r>
            <a:r>
              <a:rPr lang="en-US" sz="1200" kern="1200" baseline="30000" dirty="0">
                <a:solidFill>
                  <a:schemeClr val="tx1"/>
                </a:solidFill>
                <a:latin typeface="Times New Roman" pitchFamily="-110" charset="0"/>
                <a:ea typeface="+mn-ea"/>
                <a:cs typeface="+mn-cs"/>
              </a:rPr>
              <a:t>1</a:t>
            </a:r>
            <a:r>
              <a:rPr lang="en-US" sz="1200" kern="1200" baseline="0" dirty="0">
                <a:solidFill>
                  <a:schemeClr val="tx1"/>
                </a:solidFill>
                <a:latin typeface="Times New Roman" pitchFamily="-110" charset="0"/>
                <a:ea typeface="+mn-ea"/>
                <a:cs typeface="+mn-cs"/>
              </a:rPr>
              <a:t>) + (3 * 10</a:t>
            </a:r>
            <a:r>
              <a:rPr lang="en-US" sz="1200" kern="1200" baseline="30000" dirty="0">
                <a:solidFill>
                  <a:schemeClr val="tx1"/>
                </a:solidFill>
                <a:latin typeface="Times New Roman" pitchFamily="-110" charset="0"/>
                <a:ea typeface="+mn-ea"/>
                <a:cs typeface="+mn-cs"/>
              </a:rPr>
              <a:t>0</a:t>
            </a:r>
            <a:r>
              <a:rPr lang="en-US" sz="1200" kern="1200" baseline="0" dirty="0">
                <a:solidFill>
                  <a:schemeClr val="tx1"/>
                </a:solidFill>
                <a:latin typeface="Times New Roman" pitchFamily="-110" charset="0"/>
                <a:ea typeface="+mn-ea"/>
                <a:cs typeface="+mn-cs"/>
              </a:rPr>
              <a:t>)</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4728 = (4 * 10</a:t>
            </a:r>
            <a:r>
              <a:rPr lang="en-US" sz="1200" kern="1200" baseline="30000" dirty="0">
                <a:solidFill>
                  <a:schemeClr val="tx1"/>
                </a:solidFill>
                <a:latin typeface="Times New Roman" pitchFamily="-110" charset="0"/>
                <a:ea typeface="+mn-ea"/>
                <a:cs typeface="+mn-cs"/>
              </a:rPr>
              <a:t>3</a:t>
            </a:r>
            <a:r>
              <a:rPr lang="en-US" sz="1200" kern="1200" baseline="0" dirty="0">
                <a:solidFill>
                  <a:schemeClr val="tx1"/>
                </a:solidFill>
                <a:latin typeface="Times New Roman" pitchFamily="-110" charset="0"/>
                <a:ea typeface="+mn-ea"/>
                <a:cs typeface="+mn-cs"/>
              </a:rPr>
              <a:t>) + (7 * 10</a:t>
            </a:r>
            <a:r>
              <a:rPr lang="en-US" sz="1200" kern="1200" baseline="30000" dirty="0">
                <a:solidFill>
                  <a:schemeClr val="tx1"/>
                </a:solidFill>
                <a:latin typeface="Times New Roman" pitchFamily="-110" charset="0"/>
                <a:ea typeface="+mn-ea"/>
                <a:cs typeface="+mn-cs"/>
              </a:rPr>
              <a:t>2</a:t>
            </a:r>
            <a:r>
              <a:rPr lang="en-US" sz="1200" kern="1200" baseline="0" dirty="0">
                <a:solidFill>
                  <a:schemeClr val="tx1"/>
                </a:solidFill>
                <a:latin typeface="Times New Roman" pitchFamily="-110" charset="0"/>
                <a:ea typeface="+mn-ea"/>
                <a:cs typeface="+mn-cs"/>
              </a:rPr>
              <a:t>) + (2 * 10</a:t>
            </a:r>
            <a:r>
              <a:rPr lang="en-US" sz="1200" kern="1200" baseline="30000" dirty="0">
                <a:solidFill>
                  <a:schemeClr val="tx1"/>
                </a:solidFill>
                <a:latin typeface="Times New Roman" pitchFamily="-110" charset="0"/>
                <a:ea typeface="+mn-ea"/>
                <a:cs typeface="+mn-cs"/>
              </a:rPr>
              <a:t>1</a:t>
            </a:r>
            <a:r>
              <a:rPr lang="en-US" sz="1200" kern="1200" baseline="0" dirty="0">
                <a:solidFill>
                  <a:schemeClr val="tx1"/>
                </a:solidFill>
                <a:latin typeface="Times New Roman" pitchFamily="-110" charset="0"/>
                <a:ea typeface="+mn-ea"/>
                <a:cs typeface="+mn-cs"/>
              </a:rPr>
              <a:t>) + (8 * 10</a:t>
            </a:r>
            <a:r>
              <a:rPr lang="en-US" sz="1200" kern="1200" baseline="30000" dirty="0">
                <a:solidFill>
                  <a:schemeClr val="tx1"/>
                </a:solidFill>
                <a:latin typeface="Times New Roman" pitchFamily="-110" charset="0"/>
                <a:ea typeface="+mn-ea"/>
                <a:cs typeface="+mn-cs"/>
              </a:rPr>
              <a:t>0</a:t>
            </a:r>
            <a:r>
              <a:rPr lang="en-US" sz="1200" kern="1200" baseline="0" dirty="0">
                <a:solidFill>
                  <a:schemeClr val="tx1"/>
                </a:solidFill>
                <a:latin typeface="Times New Roman" pitchFamily="-110" charset="0"/>
                <a:ea typeface="+mn-ea"/>
                <a:cs typeface="+mn-cs"/>
              </a:rPr>
              <a:t>)</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The same principle holds for decimal fractions, but negative powers of 10 are</a:t>
            </a:r>
          </a:p>
          <a:p>
            <a:r>
              <a:rPr lang="en-US" sz="1200" kern="1200" baseline="0" dirty="0">
                <a:solidFill>
                  <a:schemeClr val="tx1"/>
                </a:solidFill>
                <a:latin typeface="Times New Roman" pitchFamily="-110" charset="0"/>
                <a:ea typeface="+mn-ea"/>
                <a:cs typeface="+mn-cs"/>
              </a:rPr>
              <a:t>used. Thus, the decimal fraction 0.256 stands for 2 tenths plus 5 hundredths plus</a:t>
            </a:r>
          </a:p>
          <a:p>
            <a:r>
              <a:rPr lang="en-US" sz="1200" kern="1200" baseline="0" dirty="0">
                <a:solidFill>
                  <a:schemeClr val="tx1"/>
                </a:solidFill>
                <a:latin typeface="Times New Roman" pitchFamily="-110" charset="0"/>
                <a:ea typeface="+mn-ea"/>
                <a:cs typeface="+mn-cs"/>
              </a:rPr>
              <a:t>6 thousandths: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0.256 = (2 * 10</a:t>
            </a:r>
            <a:r>
              <a:rPr lang="en-US" sz="1200" kern="1200" baseline="30000" dirty="0">
                <a:solidFill>
                  <a:schemeClr val="tx1"/>
                </a:solidFill>
                <a:latin typeface="Times New Roman" pitchFamily="-110" charset="0"/>
                <a:ea typeface="+mn-ea"/>
                <a:cs typeface="+mn-cs"/>
              </a:rPr>
              <a:t>-1</a:t>
            </a:r>
            <a:r>
              <a:rPr lang="en-US" sz="1200" kern="1200" baseline="0" dirty="0">
                <a:solidFill>
                  <a:schemeClr val="tx1"/>
                </a:solidFill>
                <a:latin typeface="Times New Roman" pitchFamily="-110" charset="0"/>
                <a:ea typeface="+mn-ea"/>
                <a:cs typeface="+mn-cs"/>
              </a:rPr>
              <a:t>) + (5 * 10-</a:t>
            </a:r>
            <a:r>
              <a:rPr lang="en-US" sz="1200" kern="1200" baseline="30000" dirty="0">
                <a:solidFill>
                  <a:schemeClr val="tx1"/>
                </a:solidFill>
                <a:latin typeface="Times New Roman" pitchFamily="-110" charset="0"/>
                <a:ea typeface="+mn-ea"/>
                <a:cs typeface="+mn-cs"/>
              </a:rPr>
              <a:t>2</a:t>
            </a:r>
            <a:r>
              <a:rPr lang="en-US" sz="1200" kern="1200" baseline="0" dirty="0">
                <a:solidFill>
                  <a:schemeClr val="tx1"/>
                </a:solidFill>
                <a:latin typeface="Times New Roman" pitchFamily="-110" charset="0"/>
                <a:ea typeface="+mn-ea"/>
                <a:cs typeface="+mn-cs"/>
              </a:rPr>
              <a:t>) + (6 * 10-</a:t>
            </a:r>
            <a:r>
              <a:rPr lang="en-US" sz="1200" kern="1200" baseline="30000" dirty="0">
                <a:solidFill>
                  <a:schemeClr val="tx1"/>
                </a:solidFill>
                <a:latin typeface="Times New Roman" pitchFamily="-110" charset="0"/>
                <a:ea typeface="+mn-ea"/>
                <a:cs typeface="+mn-cs"/>
              </a:rPr>
              <a:t>3</a:t>
            </a:r>
            <a:r>
              <a:rPr lang="en-US" sz="1200" kern="1200" baseline="0" dirty="0">
                <a:solidFill>
                  <a:schemeClr val="tx1"/>
                </a:solidFill>
                <a:latin typeface="Times New Roman" pitchFamily="-110" charset="0"/>
                <a:ea typeface="+mn-ea"/>
                <a:cs typeface="+mn-cs"/>
              </a:rPr>
              <a:t>)</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 number with both an integer and fractional part has digits raised to both</a:t>
            </a:r>
          </a:p>
          <a:p>
            <a:r>
              <a:rPr lang="en-US" sz="1200" kern="1200" baseline="0" dirty="0">
                <a:solidFill>
                  <a:schemeClr val="tx1"/>
                </a:solidFill>
                <a:latin typeface="Times New Roman" pitchFamily="-110" charset="0"/>
                <a:ea typeface="+mn-ea"/>
                <a:cs typeface="+mn-cs"/>
              </a:rPr>
              <a:t>positive and negative powers of 10:</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442.256 = (4 * 10</a:t>
            </a:r>
            <a:r>
              <a:rPr lang="en-US" sz="1200" kern="1200" baseline="30000" dirty="0">
                <a:solidFill>
                  <a:schemeClr val="tx1"/>
                </a:solidFill>
                <a:latin typeface="Times New Roman" pitchFamily="-110" charset="0"/>
                <a:ea typeface="+mn-ea"/>
                <a:cs typeface="+mn-cs"/>
              </a:rPr>
              <a:t>2</a:t>
            </a:r>
            <a:r>
              <a:rPr lang="en-US" sz="1200" kern="1200" baseline="0" dirty="0">
                <a:solidFill>
                  <a:schemeClr val="tx1"/>
                </a:solidFill>
                <a:latin typeface="Times New Roman" pitchFamily="-110" charset="0"/>
                <a:ea typeface="+mn-ea"/>
                <a:cs typeface="+mn-cs"/>
              </a:rPr>
              <a:t>) + (4 + 10</a:t>
            </a:r>
            <a:r>
              <a:rPr lang="en-US" sz="1200" kern="1200" baseline="30000" dirty="0">
                <a:solidFill>
                  <a:schemeClr val="tx1"/>
                </a:solidFill>
                <a:latin typeface="Times New Roman" pitchFamily="-110" charset="0"/>
                <a:ea typeface="+mn-ea"/>
                <a:cs typeface="+mn-cs"/>
              </a:rPr>
              <a:t>1</a:t>
            </a:r>
            <a:r>
              <a:rPr lang="en-US" sz="1200" kern="1200" baseline="0" dirty="0">
                <a:solidFill>
                  <a:schemeClr val="tx1"/>
                </a:solidFill>
                <a:latin typeface="Times New Roman" pitchFamily="-110" charset="0"/>
                <a:ea typeface="+mn-ea"/>
                <a:cs typeface="+mn-cs"/>
              </a:rPr>
              <a:t>) + (2 * 10</a:t>
            </a:r>
            <a:r>
              <a:rPr lang="en-US" sz="1200" kern="1200" baseline="30000" dirty="0">
                <a:solidFill>
                  <a:schemeClr val="tx1"/>
                </a:solidFill>
                <a:latin typeface="Times New Roman" pitchFamily="-110" charset="0"/>
                <a:ea typeface="+mn-ea"/>
                <a:cs typeface="+mn-cs"/>
              </a:rPr>
              <a:t>0</a:t>
            </a:r>
            <a:r>
              <a:rPr lang="en-US" sz="1200" kern="1200" baseline="0" dirty="0">
                <a:solidFill>
                  <a:schemeClr val="tx1"/>
                </a:solidFill>
                <a:latin typeface="Times New Roman" pitchFamily="-110" charset="0"/>
                <a:ea typeface="+mn-ea"/>
                <a:cs typeface="+mn-cs"/>
              </a:rPr>
              <a:t>) + (2 * 10</a:t>
            </a:r>
            <a:r>
              <a:rPr lang="en-US" sz="1200" kern="1200" baseline="30000" dirty="0">
                <a:solidFill>
                  <a:schemeClr val="tx1"/>
                </a:solidFill>
                <a:latin typeface="Times New Roman" pitchFamily="-110" charset="0"/>
                <a:ea typeface="+mn-ea"/>
                <a:cs typeface="+mn-cs"/>
              </a:rPr>
              <a:t>-1</a:t>
            </a:r>
            <a:r>
              <a:rPr lang="en-US" sz="1200" kern="1200" baseline="0" dirty="0">
                <a:solidFill>
                  <a:schemeClr val="tx1"/>
                </a:solidFill>
                <a:latin typeface="Times New Roman" pitchFamily="-110" charset="0"/>
                <a:ea typeface="+mn-ea"/>
                <a:cs typeface="+mn-cs"/>
              </a:rPr>
              <a:t>) + (5 * 10</a:t>
            </a:r>
            <a:r>
              <a:rPr lang="en-US" sz="1200" kern="1200" baseline="30000" dirty="0">
                <a:solidFill>
                  <a:schemeClr val="tx1"/>
                </a:solidFill>
                <a:latin typeface="Times New Roman" pitchFamily="-110" charset="0"/>
                <a:ea typeface="+mn-ea"/>
                <a:cs typeface="+mn-cs"/>
              </a:rPr>
              <a:t>-2</a:t>
            </a:r>
            <a:r>
              <a:rPr lang="en-US" sz="1200" kern="1200" baseline="0" dirty="0">
                <a:solidFill>
                  <a:schemeClr val="tx1"/>
                </a:solidFill>
                <a:latin typeface="Times New Roman" pitchFamily="-110" charset="0"/>
                <a:ea typeface="+mn-ea"/>
                <a:cs typeface="+mn-cs"/>
              </a:rPr>
              <a:t>)</a:t>
            </a:r>
          </a:p>
          <a:p>
            <a:r>
              <a:rPr lang="en-US" sz="1200" kern="1200" baseline="0" dirty="0">
                <a:solidFill>
                  <a:schemeClr val="tx1"/>
                </a:solidFill>
                <a:latin typeface="Times New Roman" pitchFamily="-110" charset="0"/>
                <a:ea typeface="+mn-ea"/>
                <a:cs typeface="+mn-cs"/>
              </a:rPr>
              <a:t>+ (6 * 10</a:t>
            </a:r>
            <a:r>
              <a:rPr lang="en-US" sz="1200" kern="1200" baseline="30000" dirty="0">
                <a:solidFill>
                  <a:schemeClr val="tx1"/>
                </a:solidFill>
                <a:latin typeface="Times New Roman" pitchFamily="-110" charset="0"/>
                <a:ea typeface="+mn-ea"/>
                <a:cs typeface="+mn-cs"/>
              </a:rPr>
              <a:t>-3</a:t>
            </a:r>
            <a:r>
              <a:rPr lang="en-US" sz="1200" kern="1200" baseline="0" dirty="0">
                <a:solidFill>
                  <a:schemeClr val="tx1"/>
                </a:solidFill>
                <a:latin typeface="Times New Roman" pitchFamily="-110" charset="0"/>
                <a:ea typeface="+mn-ea"/>
                <a:cs typeface="+mn-cs"/>
              </a:rPr>
              <a:t>)</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In any number, the leftmost digit is referred to as the </a:t>
            </a:r>
            <a:r>
              <a:rPr lang="en-US" sz="1200" b="1" kern="1200" baseline="0" dirty="0">
                <a:solidFill>
                  <a:schemeClr val="tx1"/>
                </a:solidFill>
                <a:latin typeface="Times New Roman" pitchFamily="-110" charset="0"/>
                <a:ea typeface="+mn-ea"/>
                <a:cs typeface="+mn-cs"/>
              </a:rPr>
              <a:t>most significant digit,</a:t>
            </a:r>
          </a:p>
          <a:p>
            <a:r>
              <a:rPr lang="en-US" sz="1200" kern="1200" baseline="0" dirty="0">
                <a:solidFill>
                  <a:schemeClr val="tx1"/>
                </a:solidFill>
                <a:latin typeface="Times New Roman" pitchFamily="-110" charset="0"/>
                <a:ea typeface="+mn-ea"/>
                <a:cs typeface="+mn-cs"/>
              </a:rPr>
              <a:t>because it carries the highest value. The rightmost digit is called the </a:t>
            </a:r>
            <a:r>
              <a:rPr lang="en-US" sz="1200" b="1" kern="1200" baseline="0" dirty="0">
                <a:solidFill>
                  <a:schemeClr val="tx1"/>
                </a:solidFill>
                <a:latin typeface="Times New Roman" pitchFamily="-110" charset="0"/>
                <a:ea typeface="+mn-ea"/>
                <a:cs typeface="+mn-cs"/>
              </a:rPr>
              <a:t>least significant</a:t>
            </a:r>
          </a:p>
          <a:p>
            <a:r>
              <a:rPr lang="en-US" sz="1200" b="1" kern="1200" baseline="0" dirty="0">
                <a:solidFill>
                  <a:schemeClr val="tx1"/>
                </a:solidFill>
                <a:latin typeface="Times New Roman" pitchFamily="-110" charset="0"/>
                <a:ea typeface="+mn-ea"/>
                <a:cs typeface="+mn-cs"/>
              </a:rPr>
              <a:t>digit. </a:t>
            </a:r>
            <a:r>
              <a:rPr lang="en-US" sz="1200" b="0" kern="1200" baseline="0" dirty="0">
                <a:solidFill>
                  <a:schemeClr val="tx1"/>
                </a:solidFill>
                <a:latin typeface="Times New Roman" pitchFamily="-110" charset="0"/>
                <a:ea typeface="+mn-ea"/>
                <a:cs typeface="+mn-cs"/>
              </a:rPr>
              <a:t>In the preceding decimal number, the 4 on the left is the most significant digit</a:t>
            </a:r>
          </a:p>
          <a:p>
            <a:r>
              <a:rPr lang="en-US" sz="1200" kern="1200" baseline="0" dirty="0">
                <a:solidFill>
                  <a:schemeClr val="tx1"/>
                </a:solidFill>
                <a:latin typeface="Times New Roman" pitchFamily="-110" charset="0"/>
                <a:ea typeface="+mn-ea"/>
                <a:cs typeface="+mn-cs"/>
              </a:rPr>
              <a:t>and the 6 on the right is the least significant digit.</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57</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Times New Roman" pitchFamily="-110" charset="0"/>
                <a:ea typeface="+mn-ea"/>
                <a:cs typeface="+mn-cs"/>
              </a:rPr>
              <a:t>In the decimal system, 10 different digits are used to represent numbers with a base</a:t>
            </a:r>
          </a:p>
          <a:p>
            <a:r>
              <a:rPr lang="en-US" sz="1200" kern="1200" baseline="0" dirty="0">
                <a:solidFill>
                  <a:schemeClr val="tx1"/>
                </a:solidFill>
                <a:latin typeface="Times New Roman" pitchFamily="-110" charset="0"/>
                <a:ea typeface="+mn-ea"/>
                <a:cs typeface="+mn-cs"/>
              </a:rPr>
              <a:t>of 10. In the binary system, we have only two digits, 1 and 0. Thus, numbers in the</a:t>
            </a:r>
          </a:p>
          <a:p>
            <a:r>
              <a:rPr lang="en-US" sz="1200" kern="1200" baseline="0" dirty="0">
                <a:solidFill>
                  <a:schemeClr val="tx1"/>
                </a:solidFill>
                <a:latin typeface="Times New Roman" pitchFamily="-110" charset="0"/>
                <a:ea typeface="+mn-ea"/>
                <a:cs typeface="+mn-cs"/>
              </a:rPr>
              <a:t>binary system are represented to the base 2.</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To avoid confusion, we will sometimes put a subscript on a number to indicate</a:t>
            </a:r>
          </a:p>
          <a:p>
            <a:r>
              <a:rPr lang="en-US" sz="1200" kern="1200" baseline="0" dirty="0">
                <a:solidFill>
                  <a:schemeClr val="tx1"/>
                </a:solidFill>
                <a:latin typeface="Times New Roman" pitchFamily="-110" charset="0"/>
                <a:ea typeface="+mn-ea"/>
                <a:cs typeface="+mn-cs"/>
              </a:rPr>
              <a:t>its base. For example, 83</a:t>
            </a:r>
            <a:r>
              <a:rPr lang="en-US" sz="1200" kern="1200" baseline="-25000" dirty="0">
                <a:solidFill>
                  <a:schemeClr val="tx1"/>
                </a:solidFill>
                <a:latin typeface="Times New Roman" pitchFamily="-110" charset="0"/>
                <a:ea typeface="+mn-ea"/>
                <a:cs typeface="+mn-cs"/>
              </a:rPr>
              <a:t>10</a:t>
            </a:r>
            <a:r>
              <a:rPr lang="en-US" sz="1200" kern="1200" baseline="0" dirty="0">
                <a:solidFill>
                  <a:schemeClr val="tx1"/>
                </a:solidFill>
                <a:latin typeface="Times New Roman" pitchFamily="-110" charset="0"/>
                <a:ea typeface="+mn-ea"/>
                <a:cs typeface="+mn-cs"/>
              </a:rPr>
              <a:t> and 4728</a:t>
            </a:r>
            <a:r>
              <a:rPr lang="en-US" sz="1200" kern="1200" baseline="-25000" dirty="0">
                <a:solidFill>
                  <a:schemeClr val="tx1"/>
                </a:solidFill>
                <a:latin typeface="Times New Roman" pitchFamily="-110" charset="0"/>
                <a:ea typeface="+mn-ea"/>
                <a:cs typeface="+mn-cs"/>
              </a:rPr>
              <a:t>10</a:t>
            </a:r>
            <a:r>
              <a:rPr lang="en-US" sz="1200" kern="1200" baseline="0" dirty="0">
                <a:solidFill>
                  <a:schemeClr val="tx1"/>
                </a:solidFill>
                <a:latin typeface="Times New Roman" pitchFamily="-110" charset="0"/>
                <a:ea typeface="+mn-ea"/>
                <a:cs typeface="+mn-cs"/>
              </a:rPr>
              <a:t> are numbers represented in decimal notation</a:t>
            </a:r>
          </a:p>
          <a:p>
            <a:r>
              <a:rPr lang="en-US" sz="1200" kern="1200" baseline="0" dirty="0">
                <a:solidFill>
                  <a:schemeClr val="tx1"/>
                </a:solidFill>
                <a:latin typeface="Times New Roman" pitchFamily="-110" charset="0"/>
                <a:ea typeface="+mn-ea"/>
                <a:cs typeface="+mn-cs"/>
              </a:rPr>
              <a:t>or, more briefly, decimal numbers. The digits 1 and 0 in binary notation have the</a:t>
            </a:r>
          </a:p>
          <a:p>
            <a:r>
              <a:rPr lang="en-US" sz="1200" kern="1200" baseline="0" dirty="0">
                <a:solidFill>
                  <a:schemeClr val="tx1"/>
                </a:solidFill>
                <a:latin typeface="Times New Roman" pitchFamily="-110" charset="0"/>
                <a:ea typeface="+mn-ea"/>
                <a:cs typeface="+mn-cs"/>
              </a:rPr>
              <a:t>same meaning as in decimal notation: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0</a:t>
            </a:r>
            <a:r>
              <a:rPr lang="en-US" sz="1200" kern="1200" baseline="-25000" dirty="0">
                <a:solidFill>
                  <a:schemeClr val="tx1"/>
                </a:solidFill>
                <a:latin typeface="Times New Roman" pitchFamily="-110" charset="0"/>
                <a:ea typeface="+mn-ea"/>
                <a:cs typeface="+mn-cs"/>
              </a:rPr>
              <a:t>2</a:t>
            </a:r>
            <a:r>
              <a:rPr lang="en-US" sz="1200" kern="1200" baseline="0" dirty="0">
                <a:solidFill>
                  <a:schemeClr val="tx1"/>
                </a:solidFill>
                <a:latin typeface="Times New Roman" pitchFamily="-110" charset="0"/>
                <a:ea typeface="+mn-ea"/>
                <a:cs typeface="+mn-cs"/>
              </a:rPr>
              <a:t> = 0</a:t>
            </a:r>
            <a:r>
              <a:rPr lang="en-US" sz="1200" kern="1200" baseline="-25000" dirty="0">
                <a:solidFill>
                  <a:schemeClr val="tx1"/>
                </a:solidFill>
                <a:latin typeface="Times New Roman" pitchFamily="-110" charset="0"/>
                <a:ea typeface="+mn-ea"/>
                <a:cs typeface="+mn-cs"/>
              </a:rPr>
              <a:t>10</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1</a:t>
            </a:r>
            <a:r>
              <a:rPr lang="en-US" sz="1200" kern="1200" baseline="-25000" dirty="0">
                <a:solidFill>
                  <a:schemeClr val="tx1"/>
                </a:solidFill>
                <a:latin typeface="Times New Roman" pitchFamily="-110" charset="0"/>
                <a:ea typeface="+mn-ea"/>
                <a:cs typeface="+mn-cs"/>
              </a:rPr>
              <a:t>2</a:t>
            </a:r>
            <a:r>
              <a:rPr lang="en-US" sz="1200" kern="1200" baseline="0" dirty="0">
                <a:solidFill>
                  <a:schemeClr val="tx1"/>
                </a:solidFill>
                <a:latin typeface="Times New Roman" pitchFamily="-110" charset="0"/>
                <a:ea typeface="+mn-ea"/>
                <a:cs typeface="+mn-cs"/>
              </a:rPr>
              <a:t> = 1</a:t>
            </a:r>
            <a:r>
              <a:rPr lang="en-US" sz="1200" kern="1200" baseline="-25000" dirty="0">
                <a:solidFill>
                  <a:schemeClr val="tx1"/>
                </a:solidFill>
                <a:latin typeface="Times New Roman" pitchFamily="-110" charset="0"/>
                <a:ea typeface="+mn-ea"/>
                <a:cs typeface="+mn-cs"/>
              </a:rPr>
              <a:t>10</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To represent larger numbers, as with decimal notation, each digit in a binary number</a:t>
            </a:r>
          </a:p>
          <a:p>
            <a:r>
              <a:rPr lang="en-US" sz="1200" kern="1200" baseline="0" dirty="0">
                <a:solidFill>
                  <a:schemeClr val="tx1"/>
                </a:solidFill>
                <a:latin typeface="Times New Roman" pitchFamily="-110" charset="0"/>
                <a:ea typeface="+mn-ea"/>
                <a:cs typeface="+mn-cs"/>
              </a:rPr>
              <a:t>has a value depending on its position: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10</a:t>
            </a:r>
            <a:r>
              <a:rPr lang="en-US" sz="1200" kern="1200" baseline="-25000" dirty="0">
                <a:solidFill>
                  <a:schemeClr val="tx1"/>
                </a:solidFill>
                <a:latin typeface="Times New Roman" pitchFamily="-110" charset="0"/>
                <a:ea typeface="+mn-ea"/>
                <a:cs typeface="+mn-cs"/>
              </a:rPr>
              <a:t>2</a:t>
            </a:r>
            <a:r>
              <a:rPr lang="en-US" sz="1200" kern="1200" baseline="0" dirty="0">
                <a:solidFill>
                  <a:schemeClr val="tx1"/>
                </a:solidFill>
                <a:latin typeface="Times New Roman" pitchFamily="-110" charset="0"/>
                <a:ea typeface="+mn-ea"/>
                <a:cs typeface="+mn-cs"/>
              </a:rPr>
              <a:t> = (1 * 2</a:t>
            </a:r>
            <a:r>
              <a:rPr lang="en-US" sz="1200" kern="1200" baseline="30000" dirty="0">
                <a:solidFill>
                  <a:schemeClr val="tx1"/>
                </a:solidFill>
                <a:latin typeface="Times New Roman" pitchFamily="-110" charset="0"/>
                <a:ea typeface="+mn-ea"/>
                <a:cs typeface="+mn-cs"/>
              </a:rPr>
              <a:t>1</a:t>
            </a:r>
            <a:r>
              <a:rPr lang="en-US" sz="1200" kern="1200" baseline="0" dirty="0">
                <a:solidFill>
                  <a:schemeClr val="tx1"/>
                </a:solidFill>
                <a:latin typeface="Times New Roman" pitchFamily="-110" charset="0"/>
                <a:ea typeface="+mn-ea"/>
                <a:cs typeface="+mn-cs"/>
              </a:rPr>
              <a:t>) + (0 * 2</a:t>
            </a:r>
            <a:r>
              <a:rPr lang="en-US" sz="1200" kern="1200" baseline="30000" dirty="0">
                <a:solidFill>
                  <a:schemeClr val="tx1"/>
                </a:solidFill>
                <a:latin typeface="Times New Roman" pitchFamily="-110" charset="0"/>
                <a:ea typeface="+mn-ea"/>
                <a:cs typeface="+mn-cs"/>
              </a:rPr>
              <a:t>0</a:t>
            </a:r>
            <a:r>
              <a:rPr lang="en-US" sz="1200" kern="1200" baseline="0" dirty="0">
                <a:solidFill>
                  <a:schemeClr val="tx1"/>
                </a:solidFill>
                <a:latin typeface="Times New Roman" pitchFamily="-110" charset="0"/>
                <a:ea typeface="+mn-ea"/>
                <a:cs typeface="+mn-cs"/>
              </a:rPr>
              <a:t>) = 2</a:t>
            </a:r>
            <a:r>
              <a:rPr lang="en-US" sz="1200" kern="1200" baseline="-25000" dirty="0">
                <a:solidFill>
                  <a:schemeClr val="tx1"/>
                </a:solidFill>
                <a:latin typeface="Times New Roman" pitchFamily="-110" charset="0"/>
                <a:ea typeface="+mn-ea"/>
                <a:cs typeface="+mn-cs"/>
              </a:rPr>
              <a:t>10</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11</a:t>
            </a:r>
            <a:r>
              <a:rPr lang="en-US" sz="1200" kern="1200" baseline="-25000" dirty="0">
                <a:solidFill>
                  <a:schemeClr val="tx1"/>
                </a:solidFill>
                <a:latin typeface="Times New Roman" pitchFamily="-110" charset="0"/>
                <a:ea typeface="+mn-ea"/>
                <a:cs typeface="+mn-cs"/>
              </a:rPr>
              <a:t>2</a:t>
            </a:r>
            <a:r>
              <a:rPr lang="en-US" sz="1200" kern="1200" baseline="0" dirty="0">
                <a:solidFill>
                  <a:schemeClr val="tx1"/>
                </a:solidFill>
                <a:latin typeface="Times New Roman" pitchFamily="-110" charset="0"/>
                <a:ea typeface="+mn-ea"/>
                <a:cs typeface="+mn-cs"/>
              </a:rPr>
              <a:t> = (1 * 2</a:t>
            </a:r>
            <a:r>
              <a:rPr lang="en-US" sz="1200" kern="1200" baseline="30000" dirty="0">
                <a:solidFill>
                  <a:schemeClr val="tx1"/>
                </a:solidFill>
                <a:latin typeface="Times New Roman" pitchFamily="-110" charset="0"/>
                <a:ea typeface="+mn-ea"/>
                <a:cs typeface="+mn-cs"/>
              </a:rPr>
              <a:t>1</a:t>
            </a:r>
            <a:r>
              <a:rPr lang="en-US" sz="1200" kern="1200" baseline="0" dirty="0">
                <a:solidFill>
                  <a:schemeClr val="tx1"/>
                </a:solidFill>
                <a:latin typeface="Times New Roman" pitchFamily="-110" charset="0"/>
                <a:ea typeface="+mn-ea"/>
                <a:cs typeface="+mn-cs"/>
              </a:rPr>
              <a:t>) + (1 * 2</a:t>
            </a:r>
            <a:r>
              <a:rPr lang="en-US" sz="1200" kern="1200" baseline="30000" dirty="0">
                <a:solidFill>
                  <a:schemeClr val="tx1"/>
                </a:solidFill>
                <a:latin typeface="Times New Roman" pitchFamily="-110" charset="0"/>
                <a:ea typeface="+mn-ea"/>
                <a:cs typeface="+mn-cs"/>
              </a:rPr>
              <a:t>0</a:t>
            </a:r>
            <a:r>
              <a:rPr lang="en-US" sz="1200" kern="1200" baseline="0" dirty="0">
                <a:solidFill>
                  <a:schemeClr val="tx1"/>
                </a:solidFill>
                <a:latin typeface="Times New Roman" pitchFamily="-110" charset="0"/>
                <a:ea typeface="+mn-ea"/>
                <a:cs typeface="+mn-cs"/>
              </a:rPr>
              <a:t>) = 3</a:t>
            </a:r>
            <a:r>
              <a:rPr lang="en-US" sz="1200" kern="1200" baseline="-25000" dirty="0">
                <a:solidFill>
                  <a:schemeClr val="tx1"/>
                </a:solidFill>
                <a:latin typeface="Times New Roman" pitchFamily="-110" charset="0"/>
                <a:ea typeface="+mn-ea"/>
                <a:cs typeface="+mn-cs"/>
              </a:rPr>
              <a:t>10</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100</a:t>
            </a:r>
            <a:r>
              <a:rPr lang="en-US" sz="1200" kern="1200" baseline="-25000" dirty="0">
                <a:solidFill>
                  <a:schemeClr val="tx1"/>
                </a:solidFill>
                <a:latin typeface="Times New Roman" pitchFamily="-110" charset="0"/>
                <a:ea typeface="+mn-ea"/>
                <a:cs typeface="+mn-cs"/>
              </a:rPr>
              <a:t>2</a:t>
            </a:r>
            <a:r>
              <a:rPr lang="en-US" sz="1200" kern="1200" baseline="0" dirty="0">
                <a:solidFill>
                  <a:schemeClr val="tx1"/>
                </a:solidFill>
                <a:latin typeface="Times New Roman" pitchFamily="-110" charset="0"/>
                <a:ea typeface="+mn-ea"/>
                <a:cs typeface="+mn-cs"/>
              </a:rPr>
              <a:t> = (1 * 2</a:t>
            </a:r>
            <a:r>
              <a:rPr lang="en-US" sz="1200" kern="1200" baseline="30000" dirty="0">
                <a:solidFill>
                  <a:schemeClr val="tx1"/>
                </a:solidFill>
                <a:latin typeface="Times New Roman" pitchFamily="-110" charset="0"/>
                <a:ea typeface="+mn-ea"/>
                <a:cs typeface="+mn-cs"/>
              </a:rPr>
              <a:t>2</a:t>
            </a:r>
            <a:r>
              <a:rPr lang="en-US" sz="1200" kern="1200" baseline="0" dirty="0">
                <a:solidFill>
                  <a:schemeClr val="tx1"/>
                </a:solidFill>
                <a:latin typeface="Times New Roman" pitchFamily="-110" charset="0"/>
                <a:ea typeface="+mn-ea"/>
                <a:cs typeface="+mn-cs"/>
              </a:rPr>
              <a:t>) + (0 * 2</a:t>
            </a:r>
            <a:r>
              <a:rPr lang="en-US" sz="1200" kern="1200" baseline="30000" dirty="0">
                <a:solidFill>
                  <a:schemeClr val="tx1"/>
                </a:solidFill>
                <a:latin typeface="Times New Roman" pitchFamily="-110" charset="0"/>
                <a:ea typeface="+mn-ea"/>
                <a:cs typeface="+mn-cs"/>
              </a:rPr>
              <a:t>1</a:t>
            </a:r>
            <a:r>
              <a:rPr lang="en-US" sz="1200" kern="1200" baseline="0" dirty="0">
                <a:solidFill>
                  <a:schemeClr val="tx1"/>
                </a:solidFill>
                <a:latin typeface="Times New Roman" pitchFamily="-110" charset="0"/>
                <a:ea typeface="+mn-ea"/>
                <a:cs typeface="+mn-cs"/>
              </a:rPr>
              <a:t>) + (0 * 2</a:t>
            </a:r>
            <a:r>
              <a:rPr lang="en-US" sz="1200" kern="1200" baseline="30000" dirty="0">
                <a:solidFill>
                  <a:schemeClr val="tx1"/>
                </a:solidFill>
                <a:latin typeface="Times New Roman" pitchFamily="-110" charset="0"/>
                <a:ea typeface="+mn-ea"/>
                <a:cs typeface="+mn-cs"/>
              </a:rPr>
              <a:t>0</a:t>
            </a:r>
            <a:r>
              <a:rPr lang="en-US" sz="1200" kern="1200" baseline="0" dirty="0">
                <a:solidFill>
                  <a:schemeClr val="tx1"/>
                </a:solidFill>
                <a:latin typeface="Times New Roman" pitchFamily="-110" charset="0"/>
                <a:ea typeface="+mn-ea"/>
                <a:cs typeface="+mn-cs"/>
              </a:rPr>
              <a:t>) = 4</a:t>
            </a:r>
            <a:r>
              <a:rPr lang="en-US" sz="1200" kern="1200" baseline="-25000" dirty="0">
                <a:solidFill>
                  <a:schemeClr val="tx1"/>
                </a:solidFill>
                <a:latin typeface="Times New Roman" pitchFamily="-110" charset="0"/>
                <a:ea typeface="+mn-ea"/>
                <a:cs typeface="+mn-cs"/>
              </a:rPr>
              <a:t>10</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and so on. Again, fractional values are represented with negative powers of the</a:t>
            </a:r>
          </a:p>
          <a:p>
            <a:r>
              <a:rPr lang="en-US" sz="1200" kern="1200" baseline="0" dirty="0">
                <a:solidFill>
                  <a:schemeClr val="tx1"/>
                </a:solidFill>
                <a:latin typeface="Times New Roman" pitchFamily="-110" charset="0"/>
                <a:ea typeface="+mn-ea"/>
                <a:cs typeface="+mn-cs"/>
              </a:rPr>
              <a:t>radix:</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1001.101 = 2</a:t>
            </a:r>
            <a:r>
              <a:rPr lang="en-US" sz="1200" kern="1200" baseline="30000" dirty="0">
                <a:solidFill>
                  <a:schemeClr val="tx1"/>
                </a:solidFill>
                <a:latin typeface="Times New Roman" pitchFamily="-110" charset="0"/>
                <a:ea typeface="+mn-ea"/>
                <a:cs typeface="+mn-cs"/>
              </a:rPr>
              <a:t>3</a:t>
            </a:r>
            <a:r>
              <a:rPr lang="en-US" sz="1200" kern="1200" baseline="0" dirty="0">
                <a:solidFill>
                  <a:schemeClr val="tx1"/>
                </a:solidFill>
                <a:latin typeface="Times New Roman" pitchFamily="-110" charset="0"/>
                <a:ea typeface="+mn-ea"/>
                <a:cs typeface="+mn-cs"/>
              </a:rPr>
              <a:t> + 2</a:t>
            </a:r>
            <a:r>
              <a:rPr lang="en-US" sz="1200" kern="1200" baseline="30000" dirty="0">
                <a:solidFill>
                  <a:schemeClr val="tx1"/>
                </a:solidFill>
                <a:latin typeface="Times New Roman" pitchFamily="-110" charset="0"/>
                <a:ea typeface="+mn-ea"/>
                <a:cs typeface="+mn-cs"/>
              </a:rPr>
              <a:t>0</a:t>
            </a:r>
            <a:r>
              <a:rPr lang="en-US" sz="1200" kern="1200" baseline="0" dirty="0">
                <a:solidFill>
                  <a:schemeClr val="tx1"/>
                </a:solidFill>
                <a:latin typeface="Times New Roman" pitchFamily="-110" charset="0"/>
                <a:ea typeface="+mn-ea"/>
                <a:cs typeface="+mn-cs"/>
              </a:rPr>
              <a:t> + 2</a:t>
            </a:r>
            <a:r>
              <a:rPr lang="en-US" sz="1200" kern="1200" baseline="30000" dirty="0">
                <a:solidFill>
                  <a:schemeClr val="tx1"/>
                </a:solidFill>
                <a:latin typeface="Times New Roman" pitchFamily="-110" charset="0"/>
                <a:ea typeface="+mn-ea"/>
                <a:cs typeface="+mn-cs"/>
              </a:rPr>
              <a:t>-1 </a:t>
            </a:r>
            <a:r>
              <a:rPr lang="en-US" sz="1200" kern="1200" baseline="0" dirty="0">
                <a:solidFill>
                  <a:schemeClr val="tx1"/>
                </a:solidFill>
                <a:latin typeface="Times New Roman" pitchFamily="-110" charset="0"/>
                <a:ea typeface="+mn-ea"/>
                <a:cs typeface="+mn-cs"/>
              </a:rPr>
              <a:t>+ 2</a:t>
            </a:r>
            <a:r>
              <a:rPr lang="en-US" sz="1200" kern="1200" baseline="30000" dirty="0">
                <a:solidFill>
                  <a:schemeClr val="tx1"/>
                </a:solidFill>
                <a:latin typeface="Times New Roman" pitchFamily="-110" charset="0"/>
                <a:ea typeface="+mn-ea"/>
                <a:cs typeface="+mn-cs"/>
              </a:rPr>
              <a:t>-3 </a:t>
            </a:r>
            <a:r>
              <a:rPr lang="en-US" sz="1200" kern="1200" baseline="0" dirty="0">
                <a:solidFill>
                  <a:schemeClr val="tx1"/>
                </a:solidFill>
                <a:latin typeface="Times New Roman" pitchFamily="-110" charset="0"/>
                <a:ea typeface="+mn-ea"/>
                <a:cs typeface="+mn-cs"/>
              </a:rPr>
              <a:t>= 9.625</a:t>
            </a:r>
            <a:r>
              <a:rPr lang="en-US" sz="1200" kern="1200" baseline="-25000" dirty="0">
                <a:solidFill>
                  <a:schemeClr val="tx1"/>
                </a:solidFill>
                <a:latin typeface="Times New Roman" pitchFamily="-110" charset="0"/>
                <a:ea typeface="+mn-ea"/>
                <a:cs typeface="+mn-cs"/>
              </a:rPr>
              <a:t>10</a:t>
            </a:r>
            <a:endParaRPr lang="en-US" baseline="-25000"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58</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Times New Roman" pitchFamily="-110" charset="0"/>
                <a:ea typeface="+mn-ea"/>
                <a:cs typeface="+mn-cs"/>
              </a:rPr>
              <a:t>In the decimal system, 10 different digits are used to represent numbers with a base</a:t>
            </a:r>
          </a:p>
          <a:p>
            <a:r>
              <a:rPr lang="en-US" sz="1200" kern="1200" baseline="0" dirty="0">
                <a:solidFill>
                  <a:schemeClr val="tx1"/>
                </a:solidFill>
                <a:latin typeface="Times New Roman" pitchFamily="-110" charset="0"/>
                <a:ea typeface="+mn-ea"/>
                <a:cs typeface="+mn-cs"/>
              </a:rPr>
              <a:t>of 10. In the binary system, we have only two digits, 1 and 0. Thus, numbers in the</a:t>
            </a:r>
          </a:p>
          <a:p>
            <a:r>
              <a:rPr lang="en-US" sz="1200" kern="1200" baseline="0" dirty="0">
                <a:solidFill>
                  <a:schemeClr val="tx1"/>
                </a:solidFill>
                <a:latin typeface="Times New Roman" pitchFamily="-110" charset="0"/>
                <a:ea typeface="+mn-ea"/>
                <a:cs typeface="+mn-cs"/>
              </a:rPr>
              <a:t>binary system are represented to the base 2.</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To avoid confusion, we will sometimes put a subscript on a number to indicate</a:t>
            </a:r>
          </a:p>
          <a:p>
            <a:r>
              <a:rPr lang="en-US" sz="1200" kern="1200" baseline="0" dirty="0">
                <a:solidFill>
                  <a:schemeClr val="tx1"/>
                </a:solidFill>
                <a:latin typeface="Times New Roman" pitchFamily="-110" charset="0"/>
                <a:ea typeface="+mn-ea"/>
                <a:cs typeface="+mn-cs"/>
              </a:rPr>
              <a:t>its base. For example, 83</a:t>
            </a:r>
            <a:r>
              <a:rPr lang="en-US" sz="1200" kern="1200" baseline="-25000" dirty="0">
                <a:solidFill>
                  <a:schemeClr val="tx1"/>
                </a:solidFill>
                <a:latin typeface="Times New Roman" pitchFamily="-110" charset="0"/>
                <a:ea typeface="+mn-ea"/>
                <a:cs typeface="+mn-cs"/>
              </a:rPr>
              <a:t>10</a:t>
            </a:r>
            <a:r>
              <a:rPr lang="en-US" sz="1200" kern="1200" baseline="0" dirty="0">
                <a:solidFill>
                  <a:schemeClr val="tx1"/>
                </a:solidFill>
                <a:latin typeface="Times New Roman" pitchFamily="-110" charset="0"/>
                <a:ea typeface="+mn-ea"/>
                <a:cs typeface="+mn-cs"/>
              </a:rPr>
              <a:t> and 4728</a:t>
            </a:r>
            <a:r>
              <a:rPr lang="en-US" sz="1200" kern="1200" baseline="-25000" dirty="0">
                <a:solidFill>
                  <a:schemeClr val="tx1"/>
                </a:solidFill>
                <a:latin typeface="Times New Roman" pitchFamily="-110" charset="0"/>
                <a:ea typeface="+mn-ea"/>
                <a:cs typeface="+mn-cs"/>
              </a:rPr>
              <a:t>10</a:t>
            </a:r>
            <a:r>
              <a:rPr lang="en-US" sz="1200" kern="1200" baseline="0" dirty="0">
                <a:solidFill>
                  <a:schemeClr val="tx1"/>
                </a:solidFill>
                <a:latin typeface="Times New Roman" pitchFamily="-110" charset="0"/>
                <a:ea typeface="+mn-ea"/>
                <a:cs typeface="+mn-cs"/>
              </a:rPr>
              <a:t> are numbers represented in decimal notation</a:t>
            </a:r>
          </a:p>
          <a:p>
            <a:r>
              <a:rPr lang="en-US" sz="1200" kern="1200" baseline="0" dirty="0">
                <a:solidFill>
                  <a:schemeClr val="tx1"/>
                </a:solidFill>
                <a:latin typeface="Times New Roman" pitchFamily="-110" charset="0"/>
                <a:ea typeface="+mn-ea"/>
                <a:cs typeface="+mn-cs"/>
              </a:rPr>
              <a:t>or, more briefly, decimal numbers. The digits 1 and 0 in binary notation have the</a:t>
            </a:r>
          </a:p>
          <a:p>
            <a:r>
              <a:rPr lang="en-US" sz="1200" kern="1200" baseline="0" dirty="0">
                <a:solidFill>
                  <a:schemeClr val="tx1"/>
                </a:solidFill>
                <a:latin typeface="Times New Roman" pitchFamily="-110" charset="0"/>
                <a:ea typeface="+mn-ea"/>
                <a:cs typeface="+mn-cs"/>
              </a:rPr>
              <a:t>same meaning as in decimal notation: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0</a:t>
            </a:r>
            <a:r>
              <a:rPr lang="en-US" sz="1200" kern="1200" baseline="-25000" dirty="0">
                <a:solidFill>
                  <a:schemeClr val="tx1"/>
                </a:solidFill>
                <a:latin typeface="Times New Roman" pitchFamily="-110" charset="0"/>
                <a:ea typeface="+mn-ea"/>
                <a:cs typeface="+mn-cs"/>
              </a:rPr>
              <a:t>2</a:t>
            </a:r>
            <a:r>
              <a:rPr lang="en-US" sz="1200" kern="1200" baseline="0" dirty="0">
                <a:solidFill>
                  <a:schemeClr val="tx1"/>
                </a:solidFill>
                <a:latin typeface="Times New Roman" pitchFamily="-110" charset="0"/>
                <a:ea typeface="+mn-ea"/>
                <a:cs typeface="+mn-cs"/>
              </a:rPr>
              <a:t> = 0</a:t>
            </a:r>
            <a:r>
              <a:rPr lang="en-US" sz="1200" kern="1200" baseline="-25000" dirty="0">
                <a:solidFill>
                  <a:schemeClr val="tx1"/>
                </a:solidFill>
                <a:latin typeface="Times New Roman" pitchFamily="-110" charset="0"/>
                <a:ea typeface="+mn-ea"/>
                <a:cs typeface="+mn-cs"/>
              </a:rPr>
              <a:t>10</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1</a:t>
            </a:r>
            <a:r>
              <a:rPr lang="en-US" sz="1200" kern="1200" baseline="-25000" dirty="0">
                <a:solidFill>
                  <a:schemeClr val="tx1"/>
                </a:solidFill>
                <a:latin typeface="Times New Roman" pitchFamily="-110" charset="0"/>
                <a:ea typeface="+mn-ea"/>
                <a:cs typeface="+mn-cs"/>
              </a:rPr>
              <a:t>2</a:t>
            </a:r>
            <a:r>
              <a:rPr lang="en-US" sz="1200" kern="1200" baseline="0" dirty="0">
                <a:solidFill>
                  <a:schemeClr val="tx1"/>
                </a:solidFill>
                <a:latin typeface="Times New Roman" pitchFamily="-110" charset="0"/>
                <a:ea typeface="+mn-ea"/>
                <a:cs typeface="+mn-cs"/>
              </a:rPr>
              <a:t> = 1</a:t>
            </a:r>
            <a:r>
              <a:rPr lang="en-US" sz="1200" kern="1200" baseline="-25000" dirty="0">
                <a:solidFill>
                  <a:schemeClr val="tx1"/>
                </a:solidFill>
                <a:latin typeface="Times New Roman" pitchFamily="-110" charset="0"/>
                <a:ea typeface="+mn-ea"/>
                <a:cs typeface="+mn-cs"/>
              </a:rPr>
              <a:t>10</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To represent larger numbers, as with decimal notation, each digit in a binary number</a:t>
            </a:r>
          </a:p>
          <a:p>
            <a:r>
              <a:rPr lang="en-US" sz="1200" kern="1200" baseline="0" dirty="0">
                <a:solidFill>
                  <a:schemeClr val="tx1"/>
                </a:solidFill>
                <a:latin typeface="Times New Roman" pitchFamily="-110" charset="0"/>
                <a:ea typeface="+mn-ea"/>
                <a:cs typeface="+mn-cs"/>
              </a:rPr>
              <a:t>has a value depending on its position: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10</a:t>
            </a:r>
            <a:r>
              <a:rPr lang="en-US" sz="1200" kern="1200" baseline="-25000" dirty="0">
                <a:solidFill>
                  <a:schemeClr val="tx1"/>
                </a:solidFill>
                <a:latin typeface="Times New Roman" pitchFamily="-110" charset="0"/>
                <a:ea typeface="+mn-ea"/>
                <a:cs typeface="+mn-cs"/>
              </a:rPr>
              <a:t>2</a:t>
            </a:r>
            <a:r>
              <a:rPr lang="en-US" sz="1200" kern="1200" baseline="0" dirty="0">
                <a:solidFill>
                  <a:schemeClr val="tx1"/>
                </a:solidFill>
                <a:latin typeface="Times New Roman" pitchFamily="-110" charset="0"/>
                <a:ea typeface="+mn-ea"/>
                <a:cs typeface="+mn-cs"/>
              </a:rPr>
              <a:t> = (1 * 2</a:t>
            </a:r>
            <a:r>
              <a:rPr lang="en-US" sz="1200" kern="1200" baseline="30000" dirty="0">
                <a:solidFill>
                  <a:schemeClr val="tx1"/>
                </a:solidFill>
                <a:latin typeface="Times New Roman" pitchFamily="-110" charset="0"/>
                <a:ea typeface="+mn-ea"/>
                <a:cs typeface="+mn-cs"/>
              </a:rPr>
              <a:t>1</a:t>
            </a:r>
            <a:r>
              <a:rPr lang="en-US" sz="1200" kern="1200" baseline="0" dirty="0">
                <a:solidFill>
                  <a:schemeClr val="tx1"/>
                </a:solidFill>
                <a:latin typeface="Times New Roman" pitchFamily="-110" charset="0"/>
                <a:ea typeface="+mn-ea"/>
                <a:cs typeface="+mn-cs"/>
              </a:rPr>
              <a:t>) + (0 * 2</a:t>
            </a:r>
            <a:r>
              <a:rPr lang="en-US" sz="1200" kern="1200" baseline="30000" dirty="0">
                <a:solidFill>
                  <a:schemeClr val="tx1"/>
                </a:solidFill>
                <a:latin typeface="Times New Roman" pitchFamily="-110" charset="0"/>
                <a:ea typeface="+mn-ea"/>
                <a:cs typeface="+mn-cs"/>
              </a:rPr>
              <a:t>0</a:t>
            </a:r>
            <a:r>
              <a:rPr lang="en-US" sz="1200" kern="1200" baseline="0" dirty="0">
                <a:solidFill>
                  <a:schemeClr val="tx1"/>
                </a:solidFill>
                <a:latin typeface="Times New Roman" pitchFamily="-110" charset="0"/>
                <a:ea typeface="+mn-ea"/>
                <a:cs typeface="+mn-cs"/>
              </a:rPr>
              <a:t>) = 2</a:t>
            </a:r>
            <a:r>
              <a:rPr lang="en-US" sz="1200" kern="1200" baseline="-25000" dirty="0">
                <a:solidFill>
                  <a:schemeClr val="tx1"/>
                </a:solidFill>
                <a:latin typeface="Times New Roman" pitchFamily="-110" charset="0"/>
                <a:ea typeface="+mn-ea"/>
                <a:cs typeface="+mn-cs"/>
              </a:rPr>
              <a:t>10</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11</a:t>
            </a:r>
            <a:r>
              <a:rPr lang="en-US" sz="1200" kern="1200" baseline="-25000" dirty="0">
                <a:solidFill>
                  <a:schemeClr val="tx1"/>
                </a:solidFill>
                <a:latin typeface="Times New Roman" pitchFamily="-110" charset="0"/>
                <a:ea typeface="+mn-ea"/>
                <a:cs typeface="+mn-cs"/>
              </a:rPr>
              <a:t>2</a:t>
            </a:r>
            <a:r>
              <a:rPr lang="en-US" sz="1200" kern="1200" baseline="0" dirty="0">
                <a:solidFill>
                  <a:schemeClr val="tx1"/>
                </a:solidFill>
                <a:latin typeface="Times New Roman" pitchFamily="-110" charset="0"/>
                <a:ea typeface="+mn-ea"/>
                <a:cs typeface="+mn-cs"/>
              </a:rPr>
              <a:t> = (1 * 2</a:t>
            </a:r>
            <a:r>
              <a:rPr lang="en-US" sz="1200" kern="1200" baseline="30000" dirty="0">
                <a:solidFill>
                  <a:schemeClr val="tx1"/>
                </a:solidFill>
                <a:latin typeface="Times New Roman" pitchFamily="-110" charset="0"/>
                <a:ea typeface="+mn-ea"/>
                <a:cs typeface="+mn-cs"/>
              </a:rPr>
              <a:t>1</a:t>
            </a:r>
            <a:r>
              <a:rPr lang="en-US" sz="1200" kern="1200" baseline="0" dirty="0">
                <a:solidFill>
                  <a:schemeClr val="tx1"/>
                </a:solidFill>
                <a:latin typeface="Times New Roman" pitchFamily="-110" charset="0"/>
                <a:ea typeface="+mn-ea"/>
                <a:cs typeface="+mn-cs"/>
              </a:rPr>
              <a:t>) + (1 * 2</a:t>
            </a:r>
            <a:r>
              <a:rPr lang="en-US" sz="1200" kern="1200" baseline="30000" dirty="0">
                <a:solidFill>
                  <a:schemeClr val="tx1"/>
                </a:solidFill>
                <a:latin typeface="Times New Roman" pitchFamily="-110" charset="0"/>
                <a:ea typeface="+mn-ea"/>
                <a:cs typeface="+mn-cs"/>
              </a:rPr>
              <a:t>0</a:t>
            </a:r>
            <a:r>
              <a:rPr lang="en-US" sz="1200" kern="1200" baseline="0" dirty="0">
                <a:solidFill>
                  <a:schemeClr val="tx1"/>
                </a:solidFill>
                <a:latin typeface="Times New Roman" pitchFamily="-110" charset="0"/>
                <a:ea typeface="+mn-ea"/>
                <a:cs typeface="+mn-cs"/>
              </a:rPr>
              <a:t>) = 3</a:t>
            </a:r>
            <a:r>
              <a:rPr lang="en-US" sz="1200" kern="1200" baseline="-25000" dirty="0">
                <a:solidFill>
                  <a:schemeClr val="tx1"/>
                </a:solidFill>
                <a:latin typeface="Times New Roman" pitchFamily="-110" charset="0"/>
                <a:ea typeface="+mn-ea"/>
                <a:cs typeface="+mn-cs"/>
              </a:rPr>
              <a:t>10</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100</a:t>
            </a:r>
            <a:r>
              <a:rPr lang="en-US" sz="1200" kern="1200" baseline="-25000" dirty="0">
                <a:solidFill>
                  <a:schemeClr val="tx1"/>
                </a:solidFill>
                <a:latin typeface="Times New Roman" pitchFamily="-110" charset="0"/>
                <a:ea typeface="+mn-ea"/>
                <a:cs typeface="+mn-cs"/>
              </a:rPr>
              <a:t>2</a:t>
            </a:r>
            <a:r>
              <a:rPr lang="en-US" sz="1200" kern="1200" baseline="0" dirty="0">
                <a:solidFill>
                  <a:schemeClr val="tx1"/>
                </a:solidFill>
                <a:latin typeface="Times New Roman" pitchFamily="-110" charset="0"/>
                <a:ea typeface="+mn-ea"/>
                <a:cs typeface="+mn-cs"/>
              </a:rPr>
              <a:t> = (1 * 2</a:t>
            </a:r>
            <a:r>
              <a:rPr lang="en-US" sz="1200" kern="1200" baseline="30000" dirty="0">
                <a:solidFill>
                  <a:schemeClr val="tx1"/>
                </a:solidFill>
                <a:latin typeface="Times New Roman" pitchFamily="-110" charset="0"/>
                <a:ea typeface="+mn-ea"/>
                <a:cs typeface="+mn-cs"/>
              </a:rPr>
              <a:t>2</a:t>
            </a:r>
            <a:r>
              <a:rPr lang="en-US" sz="1200" kern="1200" baseline="0" dirty="0">
                <a:solidFill>
                  <a:schemeClr val="tx1"/>
                </a:solidFill>
                <a:latin typeface="Times New Roman" pitchFamily="-110" charset="0"/>
                <a:ea typeface="+mn-ea"/>
                <a:cs typeface="+mn-cs"/>
              </a:rPr>
              <a:t>) + (0 * 2</a:t>
            </a:r>
            <a:r>
              <a:rPr lang="en-US" sz="1200" kern="1200" baseline="30000" dirty="0">
                <a:solidFill>
                  <a:schemeClr val="tx1"/>
                </a:solidFill>
                <a:latin typeface="Times New Roman" pitchFamily="-110" charset="0"/>
                <a:ea typeface="+mn-ea"/>
                <a:cs typeface="+mn-cs"/>
              </a:rPr>
              <a:t>1</a:t>
            </a:r>
            <a:r>
              <a:rPr lang="en-US" sz="1200" kern="1200" baseline="0" dirty="0">
                <a:solidFill>
                  <a:schemeClr val="tx1"/>
                </a:solidFill>
                <a:latin typeface="Times New Roman" pitchFamily="-110" charset="0"/>
                <a:ea typeface="+mn-ea"/>
                <a:cs typeface="+mn-cs"/>
              </a:rPr>
              <a:t>) + (0 * 2</a:t>
            </a:r>
            <a:r>
              <a:rPr lang="en-US" sz="1200" kern="1200" baseline="30000" dirty="0">
                <a:solidFill>
                  <a:schemeClr val="tx1"/>
                </a:solidFill>
                <a:latin typeface="Times New Roman" pitchFamily="-110" charset="0"/>
                <a:ea typeface="+mn-ea"/>
                <a:cs typeface="+mn-cs"/>
              </a:rPr>
              <a:t>0</a:t>
            </a:r>
            <a:r>
              <a:rPr lang="en-US" sz="1200" kern="1200" baseline="0" dirty="0">
                <a:solidFill>
                  <a:schemeClr val="tx1"/>
                </a:solidFill>
                <a:latin typeface="Times New Roman" pitchFamily="-110" charset="0"/>
                <a:ea typeface="+mn-ea"/>
                <a:cs typeface="+mn-cs"/>
              </a:rPr>
              <a:t>) = 4</a:t>
            </a:r>
            <a:r>
              <a:rPr lang="en-US" sz="1200" kern="1200" baseline="-25000" dirty="0">
                <a:solidFill>
                  <a:schemeClr val="tx1"/>
                </a:solidFill>
                <a:latin typeface="Times New Roman" pitchFamily="-110" charset="0"/>
                <a:ea typeface="+mn-ea"/>
                <a:cs typeface="+mn-cs"/>
              </a:rPr>
              <a:t>10</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and so on. Again, fractional values are represented with negative powers of the</a:t>
            </a:r>
          </a:p>
          <a:p>
            <a:r>
              <a:rPr lang="en-US" sz="1200" kern="1200" baseline="0" dirty="0">
                <a:solidFill>
                  <a:schemeClr val="tx1"/>
                </a:solidFill>
                <a:latin typeface="Times New Roman" pitchFamily="-110" charset="0"/>
                <a:ea typeface="+mn-ea"/>
                <a:cs typeface="+mn-cs"/>
              </a:rPr>
              <a:t>radix:</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1001.101 = 2</a:t>
            </a:r>
            <a:r>
              <a:rPr lang="en-US" sz="1200" kern="1200" baseline="30000" dirty="0">
                <a:solidFill>
                  <a:schemeClr val="tx1"/>
                </a:solidFill>
                <a:latin typeface="Times New Roman" pitchFamily="-110" charset="0"/>
                <a:ea typeface="+mn-ea"/>
                <a:cs typeface="+mn-cs"/>
              </a:rPr>
              <a:t>3</a:t>
            </a:r>
            <a:r>
              <a:rPr lang="en-US" sz="1200" kern="1200" baseline="0" dirty="0">
                <a:solidFill>
                  <a:schemeClr val="tx1"/>
                </a:solidFill>
                <a:latin typeface="Times New Roman" pitchFamily="-110" charset="0"/>
                <a:ea typeface="+mn-ea"/>
                <a:cs typeface="+mn-cs"/>
              </a:rPr>
              <a:t> + 2</a:t>
            </a:r>
            <a:r>
              <a:rPr lang="en-US" sz="1200" kern="1200" baseline="30000" dirty="0">
                <a:solidFill>
                  <a:schemeClr val="tx1"/>
                </a:solidFill>
                <a:latin typeface="Times New Roman" pitchFamily="-110" charset="0"/>
                <a:ea typeface="+mn-ea"/>
                <a:cs typeface="+mn-cs"/>
              </a:rPr>
              <a:t>0</a:t>
            </a:r>
            <a:r>
              <a:rPr lang="en-US" sz="1200" kern="1200" baseline="0" dirty="0">
                <a:solidFill>
                  <a:schemeClr val="tx1"/>
                </a:solidFill>
                <a:latin typeface="Times New Roman" pitchFamily="-110" charset="0"/>
                <a:ea typeface="+mn-ea"/>
                <a:cs typeface="+mn-cs"/>
              </a:rPr>
              <a:t> + 2</a:t>
            </a:r>
            <a:r>
              <a:rPr lang="en-US" sz="1200" kern="1200" baseline="30000" dirty="0">
                <a:solidFill>
                  <a:schemeClr val="tx1"/>
                </a:solidFill>
                <a:latin typeface="Times New Roman" pitchFamily="-110" charset="0"/>
                <a:ea typeface="+mn-ea"/>
                <a:cs typeface="+mn-cs"/>
              </a:rPr>
              <a:t>-1 </a:t>
            </a:r>
            <a:r>
              <a:rPr lang="en-US" sz="1200" kern="1200" baseline="0" dirty="0">
                <a:solidFill>
                  <a:schemeClr val="tx1"/>
                </a:solidFill>
                <a:latin typeface="Times New Roman" pitchFamily="-110" charset="0"/>
                <a:ea typeface="+mn-ea"/>
                <a:cs typeface="+mn-cs"/>
              </a:rPr>
              <a:t>+ 2</a:t>
            </a:r>
            <a:r>
              <a:rPr lang="en-US" sz="1200" kern="1200" baseline="30000" dirty="0">
                <a:solidFill>
                  <a:schemeClr val="tx1"/>
                </a:solidFill>
                <a:latin typeface="Times New Roman" pitchFamily="-110" charset="0"/>
                <a:ea typeface="+mn-ea"/>
                <a:cs typeface="+mn-cs"/>
              </a:rPr>
              <a:t>-3 </a:t>
            </a:r>
            <a:r>
              <a:rPr lang="en-US" sz="1200" kern="1200" baseline="0" dirty="0">
                <a:solidFill>
                  <a:schemeClr val="tx1"/>
                </a:solidFill>
                <a:latin typeface="Times New Roman" pitchFamily="-110" charset="0"/>
                <a:ea typeface="+mn-ea"/>
                <a:cs typeface="+mn-cs"/>
              </a:rPr>
              <a:t>= 9.625</a:t>
            </a:r>
            <a:r>
              <a:rPr lang="en-US" sz="1200" kern="1200" baseline="-25000" dirty="0">
                <a:solidFill>
                  <a:schemeClr val="tx1"/>
                </a:solidFill>
                <a:latin typeface="Times New Roman" pitchFamily="-110" charset="0"/>
                <a:ea typeface="+mn-ea"/>
                <a:cs typeface="+mn-cs"/>
              </a:rPr>
              <a:t>10</a:t>
            </a:r>
            <a:endParaRPr lang="en-US" baseline="-25000"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59</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648922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Because of the inherent binary nature of digital computer components, all forms of</a:t>
            </a:r>
          </a:p>
          <a:p>
            <a:r>
              <a:rPr lang="en-US" sz="1200" kern="1200" baseline="0" dirty="0">
                <a:solidFill>
                  <a:schemeClr val="tx1"/>
                </a:solidFill>
                <a:latin typeface="Times New Roman" pitchFamily="-110" charset="0"/>
                <a:ea typeface="+mn-ea"/>
                <a:cs typeface="+mn-cs"/>
              </a:rPr>
              <a:t>data within computers are represented by various binary codes. However, no matter</a:t>
            </a:r>
          </a:p>
          <a:p>
            <a:r>
              <a:rPr lang="en-US" sz="1200" kern="1200" baseline="0" dirty="0">
                <a:solidFill>
                  <a:schemeClr val="tx1"/>
                </a:solidFill>
                <a:latin typeface="Times New Roman" pitchFamily="-110" charset="0"/>
                <a:ea typeface="+mn-ea"/>
                <a:cs typeface="+mn-cs"/>
              </a:rPr>
              <a:t>how convenient the binary system is for computers, it is exceedingly cumbersome</a:t>
            </a:r>
          </a:p>
          <a:p>
            <a:r>
              <a:rPr lang="en-US" sz="1200" kern="1200" baseline="0" dirty="0">
                <a:solidFill>
                  <a:schemeClr val="tx1"/>
                </a:solidFill>
                <a:latin typeface="Times New Roman" pitchFamily="-110" charset="0"/>
                <a:ea typeface="+mn-ea"/>
                <a:cs typeface="+mn-cs"/>
              </a:rPr>
              <a:t>for human beings. Consequently, most computer professionals who must spend time</a:t>
            </a:r>
          </a:p>
          <a:p>
            <a:r>
              <a:rPr lang="en-US" sz="1200" kern="1200" baseline="0" dirty="0">
                <a:solidFill>
                  <a:schemeClr val="tx1"/>
                </a:solidFill>
                <a:latin typeface="Times New Roman" pitchFamily="-110" charset="0"/>
                <a:ea typeface="+mn-ea"/>
                <a:cs typeface="+mn-cs"/>
              </a:rPr>
              <a:t>working with the actual raw data in the computer prefer a more compact notation.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What notation to use? One possibility is the decimal notation. This is certainly</a:t>
            </a:r>
          </a:p>
          <a:p>
            <a:r>
              <a:rPr lang="en-US" sz="1200" kern="1200" baseline="0" dirty="0">
                <a:solidFill>
                  <a:schemeClr val="tx1"/>
                </a:solidFill>
                <a:latin typeface="Times New Roman" pitchFamily="-110" charset="0"/>
                <a:ea typeface="+mn-ea"/>
                <a:cs typeface="+mn-cs"/>
              </a:rPr>
              <a:t>more compact than binary notation, but it is awkward because of the tediousness of</a:t>
            </a:r>
          </a:p>
          <a:p>
            <a:r>
              <a:rPr lang="en-US" sz="1200" kern="1200" baseline="0" dirty="0">
                <a:solidFill>
                  <a:schemeClr val="tx1"/>
                </a:solidFill>
                <a:latin typeface="Times New Roman" pitchFamily="-110" charset="0"/>
                <a:ea typeface="+mn-ea"/>
                <a:cs typeface="+mn-cs"/>
              </a:rPr>
              <a:t>converting between base 2 and base 10.</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Instead, a notation known as hexadecimal has been adopted. Binary digits are</a:t>
            </a:r>
          </a:p>
          <a:p>
            <a:r>
              <a:rPr lang="en-US" sz="1200" kern="1200" baseline="0" dirty="0">
                <a:solidFill>
                  <a:schemeClr val="tx1"/>
                </a:solidFill>
                <a:latin typeface="Times New Roman" pitchFamily="-110" charset="0"/>
                <a:ea typeface="+mn-ea"/>
                <a:cs typeface="+mn-cs"/>
              </a:rPr>
              <a:t>grouped into sets of four bits, called a </a:t>
            </a:r>
            <a:r>
              <a:rPr lang="en-US" sz="1200" b="1" kern="1200" baseline="0" dirty="0">
                <a:solidFill>
                  <a:schemeClr val="tx1"/>
                </a:solidFill>
                <a:latin typeface="Times New Roman" pitchFamily="-110" charset="0"/>
                <a:ea typeface="+mn-ea"/>
                <a:cs typeface="+mn-cs"/>
              </a:rPr>
              <a:t>nibble. </a:t>
            </a:r>
            <a:r>
              <a:rPr lang="en-US" sz="1200" b="0" kern="1200" baseline="0" dirty="0">
                <a:solidFill>
                  <a:schemeClr val="tx1"/>
                </a:solidFill>
                <a:latin typeface="Times New Roman" pitchFamily="-110" charset="0"/>
                <a:ea typeface="+mn-ea"/>
                <a:cs typeface="+mn-cs"/>
              </a:rPr>
              <a:t>Each possible combination of four</a:t>
            </a:r>
          </a:p>
          <a:p>
            <a:r>
              <a:rPr lang="en-US" sz="1200" kern="1200" baseline="0" dirty="0">
                <a:solidFill>
                  <a:schemeClr val="tx1"/>
                </a:solidFill>
                <a:latin typeface="Times New Roman" pitchFamily="-110" charset="0"/>
                <a:ea typeface="+mn-ea"/>
                <a:cs typeface="+mn-cs"/>
              </a:rPr>
              <a:t>binary digits is given a symbol.</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Because 16 symbols are used, the notation is called </a:t>
            </a:r>
            <a:r>
              <a:rPr lang="en-US" sz="1200" b="1" kern="1200" baseline="0" dirty="0">
                <a:solidFill>
                  <a:schemeClr val="tx1"/>
                </a:solidFill>
                <a:latin typeface="Times New Roman" pitchFamily="-110" charset="0"/>
                <a:ea typeface="+mn-ea"/>
                <a:cs typeface="+mn-cs"/>
              </a:rPr>
              <a:t>hexadecimal, </a:t>
            </a:r>
            <a:r>
              <a:rPr lang="en-US" sz="1200" b="0" kern="1200" baseline="0" dirty="0">
                <a:solidFill>
                  <a:schemeClr val="tx1"/>
                </a:solidFill>
                <a:latin typeface="Times New Roman" pitchFamily="-110" charset="0"/>
                <a:ea typeface="+mn-ea"/>
                <a:cs typeface="+mn-cs"/>
              </a:rPr>
              <a:t>and the 16 symbols</a:t>
            </a:r>
          </a:p>
          <a:p>
            <a:r>
              <a:rPr lang="en-US" sz="1200" kern="1200" baseline="0" dirty="0">
                <a:solidFill>
                  <a:schemeClr val="tx1"/>
                </a:solidFill>
                <a:latin typeface="Times New Roman" pitchFamily="-110" charset="0"/>
                <a:ea typeface="+mn-ea"/>
                <a:cs typeface="+mn-cs"/>
              </a:rPr>
              <a:t>are the </a:t>
            </a:r>
            <a:r>
              <a:rPr lang="en-US" sz="1200" b="1" kern="1200" baseline="0" dirty="0">
                <a:solidFill>
                  <a:schemeClr val="tx1"/>
                </a:solidFill>
                <a:latin typeface="Times New Roman" pitchFamily="-110" charset="0"/>
                <a:ea typeface="+mn-ea"/>
                <a:cs typeface="+mn-cs"/>
              </a:rPr>
              <a:t>hexadecimal digits.</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60</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A sequence of hexadecimal digits can be thought of as representing an integer</a:t>
            </a:r>
          </a:p>
          <a:p>
            <a:r>
              <a:rPr lang="en-US" sz="1200" kern="1200" baseline="0" dirty="0">
                <a:solidFill>
                  <a:schemeClr val="tx1"/>
                </a:solidFill>
                <a:latin typeface="Times New Roman" pitchFamily="-110" charset="0"/>
                <a:ea typeface="+mn-ea"/>
                <a:cs typeface="+mn-cs"/>
              </a:rPr>
              <a:t>in base 16 (Table 10.3).</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61</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5A73AF7-22FE-4915-9687-D7E877768588}"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883013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5"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D0F7696F-A32D-4889-8633-E1B7C5601BE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6279175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image1.png">
            <a:extLst>
              <a:ext uri="{FF2B5EF4-FFF2-40B4-BE49-F238E27FC236}">
                <a16:creationId xmlns:a16="http://schemas.microsoft.com/office/drawing/2014/main" id="{ADB8B022-48E5-4F68-9822-AC83F996D4C1}"/>
              </a:ext>
            </a:extLst>
          </p:cNvPr>
          <p:cNvPicPr/>
          <p:nvPr userDrawn="1"/>
        </p:nvPicPr>
        <p:blipFill>
          <a:blip r:embed="rId5" cstate="print"/>
          <a:stretch>
            <a:fillRect/>
          </a:stretch>
        </p:blipFill>
        <p:spPr>
          <a:xfrm>
            <a:off x="7707630" y="0"/>
            <a:ext cx="1436370" cy="395605"/>
          </a:xfrm>
          <a:prstGeom prst="rect">
            <a:avLst/>
          </a:prstGeom>
        </p:spPr>
      </p:pic>
    </p:spTree>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stmartin.edu/directory/integrated-technology-services/technology-help"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e2campus.net/my/stmartin/signup.htm" TargetMode="External"/><Relationship Id="rId2" Type="http://schemas.openxmlformats.org/officeDocument/2006/relationships/hyperlink" Target="https://www.stmartin.edu/sites/default/files/smu-files/about/saint-martins-student-handbook-2019.pdf" TargetMode="External"/><Relationship Id="rId1" Type="http://schemas.openxmlformats.org/officeDocument/2006/relationships/slideLayout" Target="../slideLayouts/slideLayout1.xml"/><Relationship Id="rId4" Type="http://schemas.openxmlformats.org/officeDocument/2006/relationships/hyperlink" Target="http://www.stmartin.edu/forms?topic=Registrar"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helloworldcollection.de/"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www.youtube.com/watch?v=Og847HVwRSI"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octoverse.github.com/" TargetMode="External"/><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codeplatoon.org/best-paying-most-in-demand-programming-languages-2020/"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hyperlink" Target="https://dotnet.microsoft.com/learn/dotnet/what-is-dotnet-framework"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hyperlink" Target="https://dotnet.microsoft.com/learn/dotnet/what-is-dotnet-framework"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otnet.microsoft.com/learn/dotnet/what-is-dotnet-framework" TargetMode="External"/><Relationship Id="rId1" Type="http://schemas.openxmlformats.org/officeDocument/2006/relationships/slideLayout" Target="../slideLayouts/slideLayout1.xml"/><Relationship Id="rId4" Type="http://schemas.openxmlformats.org/officeDocument/2006/relationships/image" Target="../media/image15.sv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en.wikipedia.org/wiki/C_Sharp_(programming_language)"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hyperlink" Target="https://docs.microsoft.com/en-us/visualstudio/get-started/csharp/tutorial-console?view=vs-2019"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hyperlink" Target="https://en.wikibooks.org/wiki/C_Sharp_Programming/Foreword" TargetMode="Externa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hyperlink" Target="https://channel9.msdn.com/Series/CSharp-101/CSharp-Hello-World" TargetMode="External"/><Relationship Id="rId2" Type="http://schemas.openxmlformats.org/officeDocument/2006/relationships/hyperlink" Target="https://channel9.msdn.com/Series/CSharp-101/What-is-C" TargetMode="External"/><Relationship Id="rId1" Type="http://schemas.openxmlformats.org/officeDocument/2006/relationships/slideLayout" Target="../slideLayouts/slideLayout1.xml"/><Relationship Id="rId4" Type="http://schemas.openxmlformats.org/officeDocument/2006/relationships/hyperlink" Target="https://www.youtube.com/watch?v=1CgsMtUmVgs&amp;t=50s"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books.org/wiki/C_Sharp_Programmi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docs.microsoft.com/en-us/dotnet/csharp/getting-started/"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hyperlink" Target="https://docs.microsoft.com/en-us/dotnet/csharp/programming-guide/inside-a-program/identifier-names" TargetMode="Externa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A008E-3886-48D9-A0BC-04AA29746150}"/>
              </a:ext>
            </a:extLst>
          </p:cNvPr>
          <p:cNvSpPr txBox="1">
            <a:spLocks/>
          </p:cNvSpPr>
          <p:nvPr/>
        </p:nvSpPr>
        <p:spPr>
          <a:xfrm>
            <a:off x="658813" y="533400"/>
            <a:ext cx="7824788" cy="1323041"/>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400" dirty="0">
                <a:solidFill>
                  <a:schemeClr val="accent1">
                    <a:lumMod val="75000"/>
                  </a:schemeClr>
                </a:solidFill>
                <a:latin typeface="Times New Roman" panose="02020603050405020304" pitchFamily="18" charset="0"/>
                <a:cs typeface="Times New Roman" panose="02020603050405020304" pitchFamily="18" charset="0"/>
              </a:rPr>
              <a:t>Welcome to </a:t>
            </a:r>
          </a:p>
          <a:p>
            <a:r>
              <a:rPr lang="en-US" sz="3400" dirty="0">
                <a:solidFill>
                  <a:schemeClr val="accent1">
                    <a:lumMod val="75000"/>
                  </a:schemeClr>
                </a:solidFill>
                <a:latin typeface="Times New Roman" panose="02020603050405020304" pitchFamily="18" charset="0"/>
                <a:cs typeface="Times New Roman" panose="02020603050405020304" pitchFamily="18" charset="0"/>
              </a:rPr>
              <a:t>CSC </a:t>
            </a:r>
            <a:r>
              <a:rPr lang="en-US" altLang="zh-CN" sz="3400" dirty="0">
                <a:solidFill>
                  <a:schemeClr val="accent1">
                    <a:lumMod val="75000"/>
                  </a:schemeClr>
                </a:solidFill>
                <a:latin typeface="Times New Roman" panose="02020603050405020304" pitchFamily="18" charset="0"/>
                <a:cs typeface="Times New Roman" panose="02020603050405020304" pitchFamily="18" charset="0"/>
              </a:rPr>
              <a:t>205</a:t>
            </a:r>
            <a:r>
              <a:rPr lang="en-US" sz="3400" dirty="0">
                <a:solidFill>
                  <a:schemeClr val="accent1">
                    <a:lumMod val="75000"/>
                  </a:schemeClr>
                </a:solidFill>
                <a:latin typeface="Times New Roman" panose="02020603050405020304" pitchFamily="18" charset="0"/>
                <a:cs typeface="Times New Roman" panose="02020603050405020304" pitchFamily="18" charset="0"/>
              </a:rPr>
              <a:t> - Application Development in C#</a:t>
            </a:r>
          </a:p>
        </p:txBody>
      </p:sp>
      <p:sp>
        <p:nvSpPr>
          <p:cNvPr id="5" name="TextBox 4">
            <a:extLst>
              <a:ext uri="{FF2B5EF4-FFF2-40B4-BE49-F238E27FC236}">
                <a16:creationId xmlns:a16="http://schemas.microsoft.com/office/drawing/2014/main" id="{EF950CF7-F7C5-473C-B87C-9DD4F3705D11}"/>
              </a:ext>
            </a:extLst>
          </p:cNvPr>
          <p:cNvSpPr txBox="1"/>
          <p:nvPr/>
        </p:nvSpPr>
        <p:spPr>
          <a:xfrm>
            <a:off x="1763292" y="2514600"/>
            <a:ext cx="5810630" cy="1508105"/>
          </a:xfrm>
          <a:prstGeom prst="rect">
            <a:avLst/>
          </a:prstGeom>
          <a:noFill/>
        </p:spPr>
        <p:txBody>
          <a:bodyPr wrap="none" rtlCol="0">
            <a:spAutoFit/>
          </a:bodyPr>
          <a:lstStyle/>
          <a:p>
            <a:pPr algn="ctr">
              <a:spcAft>
                <a:spcPts val="1200"/>
              </a:spcAft>
            </a:pPr>
            <a:r>
              <a:rPr lang="en-US" sz="2400" dirty="0">
                <a:latin typeface="Times New Roman" panose="02020603050405020304" pitchFamily="18" charset="0"/>
                <a:cs typeface="Times New Roman" panose="02020603050405020304" pitchFamily="18" charset="0"/>
              </a:rPr>
              <a:t>Wed/Fri 3:00 PM - 5:30 PM, </a:t>
            </a:r>
            <a:r>
              <a:rPr lang="en-US" altLang="zh-CN" sz="2400" dirty="0">
                <a:latin typeface="Times New Roman" panose="02020603050405020304" pitchFamily="18" charset="0"/>
                <a:cs typeface="Times New Roman" panose="02020603050405020304" pitchFamily="18" charset="0"/>
              </a:rPr>
              <a:t>May</a:t>
            </a:r>
            <a:r>
              <a:rPr lang="en-US" sz="2400" dirty="0">
                <a:latin typeface="Times New Roman" panose="02020603050405020304" pitchFamily="18" charset="0"/>
                <a:cs typeface="Times New Roman" panose="02020603050405020304" pitchFamily="18" charset="0"/>
              </a:rPr>
              <a:t> 10 – July 3</a:t>
            </a:r>
          </a:p>
          <a:p>
            <a:pPr algn="ctr">
              <a:spcAft>
                <a:spcPts val="1200"/>
              </a:spcAft>
            </a:pPr>
            <a:r>
              <a:rPr lang="en-US" sz="2400" dirty="0">
                <a:latin typeface="Times New Roman" panose="02020603050405020304" pitchFamily="18" charset="0"/>
                <a:cs typeface="Times New Roman" panose="02020603050405020304" pitchFamily="18" charset="0"/>
              </a:rPr>
              <a:t>online via                 (ID: 421 165 2333)</a:t>
            </a:r>
          </a:p>
          <a:p>
            <a:pPr algn="ctr">
              <a:spcAft>
                <a:spcPts val="1200"/>
              </a:spcAft>
            </a:pPr>
            <a:r>
              <a:rPr lang="en-US" sz="2400" dirty="0">
                <a:latin typeface="Times New Roman" panose="02020603050405020304" pitchFamily="18" charset="0"/>
                <a:cs typeface="Times New Roman" panose="02020603050405020304" pitchFamily="18" charset="0"/>
              </a:rPr>
              <a:t>https://zoom.us/j/4211652333</a:t>
            </a:r>
          </a:p>
        </p:txBody>
      </p:sp>
      <p:pic>
        <p:nvPicPr>
          <p:cNvPr id="1032" name="Picture 8" descr="Zoom-logo | Passive Income M.D.">
            <a:extLst>
              <a:ext uri="{FF2B5EF4-FFF2-40B4-BE49-F238E27FC236}">
                <a16:creationId xmlns:a16="http://schemas.microsoft.com/office/drawing/2014/main" id="{753DCBD7-9F48-4613-A51F-FCFE6F0532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6239" y="2967058"/>
            <a:ext cx="1077121" cy="603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534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200" dirty="0">
                <a:solidFill>
                  <a:schemeClr val="accent1">
                    <a:lumMod val="75000"/>
                  </a:schemeClr>
                </a:solidFill>
                <a:latin typeface="Times New Roman" panose="02020603050405020304" pitchFamily="18" charset="0"/>
                <a:cs typeface="Times New Roman" panose="02020603050405020304" pitchFamily="18" charset="0"/>
              </a:rPr>
              <a:t>How to Get Started with Moodle</a:t>
            </a:r>
          </a:p>
        </p:txBody>
      </p:sp>
      <p:sp>
        <p:nvSpPr>
          <p:cNvPr id="4" name="Rectangle 3">
            <a:extLst>
              <a:ext uri="{FF2B5EF4-FFF2-40B4-BE49-F238E27FC236}">
                <a16:creationId xmlns:a16="http://schemas.microsoft.com/office/drawing/2014/main" id="{3E8FA40D-C37E-466A-9087-17037CD20E06}"/>
              </a:ext>
            </a:extLst>
          </p:cNvPr>
          <p:cNvSpPr/>
          <p:nvPr/>
        </p:nvSpPr>
        <p:spPr>
          <a:xfrm>
            <a:off x="609600" y="1371600"/>
            <a:ext cx="8077200" cy="3185487"/>
          </a:xfrm>
          <a:prstGeom prst="rect">
            <a:avLst/>
          </a:prstGeom>
        </p:spPr>
        <p:txBody>
          <a:bodyPr wrap="square">
            <a:spAutoFit/>
          </a:bodyPr>
          <a:lstStyle/>
          <a:p>
            <a:pPr marR="0" lvl="0">
              <a:spcBef>
                <a:spcPts val="0"/>
              </a:spcBef>
              <a:spcAft>
                <a:spcPts val="300"/>
              </a:spcAft>
              <a:buSzPts val="1000"/>
              <a:tabLst>
                <a:tab pos="294640" algn="l"/>
                <a:tab pos="295275" algn="l"/>
              </a:tabLst>
            </a:pPr>
            <a:r>
              <a:rPr lang="en-US" sz="2200" spc="0" dirty="0">
                <a:effectLst/>
                <a:latin typeface="Times New Roman" panose="02020603050405020304" pitchFamily="18" charset="0"/>
                <a:ea typeface="Times New Roman" panose="02020603050405020304" pitchFamily="18" charset="0"/>
              </a:rPr>
              <a:t>Visit:</a:t>
            </a:r>
            <a:r>
              <a:rPr lang="en-US" sz="2200" spc="0" dirty="0">
                <a:solidFill>
                  <a:srgbClr val="0000FF"/>
                </a:solidFill>
                <a:effectLst/>
                <a:latin typeface="Times New Roman" panose="02020603050405020304" pitchFamily="18" charset="0"/>
                <a:ea typeface="Times New Roman" panose="02020603050405020304" pitchFamily="18" charset="0"/>
              </a:rPr>
              <a:t> </a:t>
            </a:r>
            <a:r>
              <a:rPr lang="en-US" sz="2200" u="sng" spc="0" dirty="0">
                <a:solidFill>
                  <a:srgbClr val="0462C1"/>
                </a:solidFill>
                <a:effectLst/>
                <a:latin typeface="Times New Roman" panose="02020603050405020304" pitchFamily="18" charset="0"/>
                <a:ea typeface="Times New Roman" panose="02020603050405020304" pitchFamily="18" charset="0"/>
              </a:rPr>
              <a:t>http://moodle.stmartin.edu</a:t>
            </a:r>
            <a:endParaRPr lang="en-US" sz="2200" spc="0" dirty="0">
              <a:effectLst/>
              <a:latin typeface="Times New Roman" panose="02020603050405020304" pitchFamily="18" charset="0"/>
              <a:ea typeface="Times New Roman" panose="02020603050405020304" pitchFamily="18" charset="0"/>
            </a:endParaRPr>
          </a:p>
          <a:p>
            <a:pPr marR="519430" lvl="0">
              <a:spcBef>
                <a:spcPts val="1200"/>
              </a:spcBef>
              <a:spcAft>
                <a:spcPts val="300"/>
              </a:spcAft>
              <a:buSzPts val="1000"/>
              <a:tabLst>
                <a:tab pos="294640" algn="l"/>
                <a:tab pos="295275" algn="l"/>
              </a:tabLst>
            </a:pPr>
            <a:r>
              <a:rPr lang="en-US" sz="2200" spc="0" dirty="0">
                <a:effectLst/>
                <a:latin typeface="Times New Roman" panose="02020603050405020304" pitchFamily="18" charset="0"/>
                <a:ea typeface="Times New Roman" panose="02020603050405020304" pitchFamily="18" charset="0"/>
              </a:rPr>
              <a:t>See</a:t>
            </a:r>
            <a:r>
              <a:rPr lang="en-US" sz="2200" spc="-20"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“Getting</a:t>
            </a:r>
            <a:r>
              <a:rPr lang="en-US" sz="2200" spc="-20"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Started with</a:t>
            </a:r>
            <a:r>
              <a:rPr lang="en-US" sz="2200" spc="-25"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Moodle,”</a:t>
            </a:r>
            <a:r>
              <a:rPr lang="en-US" sz="2200" spc="-15"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“Tutorials</a:t>
            </a:r>
            <a:r>
              <a:rPr lang="en-US" sz="2200" spc="-20"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for</a:t>
            </a:r>
            <a:r>
              <a:rPr lang="en-US" sz="2200" spc="-15"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Students,”</a:t>
            </a:r>
            <a:r>
              <a:rPr lang="en-US" sz="2200" spc="-20"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and</a:t>
            </a:r>
            <a:r>
              <a:rPr lang="en-US" sz="2200" spc="-10"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“Frequently</a:t>
            </a:r>
            <a:r>
              <a:rPr lang="en-US" sz="2200" spc="-10"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Asked</a:t>
            </a:r>
            <a:r>
              <a:rPr lang="en-US" sz="2200" spc="-15"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Questions”</a:t>
            </a:r>
            <a:r>
              <a:rPr lang="en-US" sz="2200" spc="-15"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in</a:t>
            </a:r>
            <a:r>
              <a:rPr lang="en-US" sz="2200" spc="-20"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the</a:t>
            </a:r>
            <a:r>
              <a:rPr lang="en-US" sz="2200" spc="-15"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pane</a:t>
            </a:r>
            <a:r>
              <a:rPr lang="en-US" sz="2200" spc="-20"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entitled “NAVIGATION” in the left</a:t>
            </a:r>
            <a:r>
              <a:rPr lang="en-US" sz="2200" spc="-5"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margin.</a:t>
            </a:r>
          </a:p>
          <a:p>
            <a:pPr marR="882650" lvl="0">
              <a:spcBef>
                <a:spcPts val="1200"/>
              </a:spcBef>
              <a:spcAft>
                <a:spcPts val="300"/>
              </a:spcAft>
              <a:buSzPts val="1000"/>
              <a:tabLst>
                <a:tab pos="294640" algn="l"/>
                <a:tab pos="295275" algn="l"/>
              </a:tabLst>
            </a:pPr>
            <a:r>
              <a:rPr lang="en-US" sz="2200" spc="0" dirty="0">
                <a:effectLst/>
                <a:latin typeface="Times New Roman" panose="02020603050405020304" pitchFamily="18" charset="0"/>
                <a:ea typeface="Times New Roman" panose="02020603050405020304" pitchFamily="18" charset="0"/>
              </a:rPr>
              <a:t>LOGIN</a:t>
            </a:r>
            <a:r>
              <a:rPr lang="en-US" sz="2200" spc="-10"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with</a:t>
            </a:r>
            <a:r>
              <a:rPr lang="en-US" sz="2200" spc="-10"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your</a:t>
            </a:r>
            <a:r>
              <a:rPr lang="en-US" sz="2200" spc="-15"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Saint</a:t>
            </a:r>
            <a:r>
              <a:rPr lang="en-US" sz="2200" spc="-20"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Martin’s</a:t>
            </a:r>
            <a:r>
              <a:rPr lang="en-US" sz="2200" spc="-20"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username</a:t>
            </a:r>
            <a:r>
              <a:rPr lang="en-US" sz="2200" spc="-15"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and</a:t>
            </a:r>
            <a:r>
              <a:rPr lang="en-US" sz="2200" spc="-10"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password when</a:t>
            </a:r>
            <a:r>
              <a:rPr lang="en-US" sz="2200" spc="-20"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ready.</a:t>
            </a:r>
            <a:r>
              <a:rPr lang="en-US" sz="2200" spc="-15"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For</a:t>
            </a:r>
            <a:r>
              <a:rPr lang="en-US" sz="2200" spc="-15"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username</a:t>
            </a:r>
            <a:r>
              <a:rPr lang="en-US" sz="2200" spc="-15"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and password</a:t>
            </a:r>
            <a:r>
              <a:rPr lang="en-US" sz="2200" spc="-10"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help,</a:t>
            </a:r>
            <a:r>
              <a:rPr lang="en-US" sz="2200" spc="-15"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see:</a:t>
            </a:r>
            <a:r>
              <a:rPr lang="en-US" sz="2200" u="sng" spc="0" dirty="0">
                <a:solidFill>
                  <a:srgbClr val="0000FF"/>
                </a:solidFill>
                <a:effectLst/>
                <a:uFill>
                  <a:solidFill>
                    <a:srgbClr val="0000FF"/>
                  </a:solidFill>
                </a:uFill>
                <a:latin typeface="Times New Roman" panose="02020603050405020304" pitchFamily="18" charset="0"/>
                <a:ea typeface="Times New Roman" panose="02020603050405020304" pitchFamily="18" charset="0"/>
              </a:rPr>
              <a:t> </a:t>
            </a:r>
            <a:r>
              <a:rPr lang="en-US" sz="2200" u="sng" spc="0" dirty="0">
                <a:solidFill>
                  <a:srgbClr val="0462C1"/>
                </a:solidFill>
                <a:effectLst/>
                <a:latin typeface="Times New Roman" panose="02020603050405020304" pitchFamily="18" charset="0"/>
                <a:ea typeface="Times New Roman" panose="02020603050405020304" pitchFamily="18" charset="0"/>
              </a:rPr>
              <a:t>https://</a:t>
            </a:r>
            <a:r>
              <a:rPr lang="en-US" sz="2200" u="sng" spc="0" dirty="0">
                <a:solidFill>
                  <a:srgbClr val="0462C1"/>
                </a:solidFill>
                <a:effectLst/>
                <a:latin typeface="Times New Roman" panose="02020603050405020304" pitchFamily="18" charset="0"/>
                <a:ea typeface="Times New Roman" panose="02020603050405020304" pitchFamily="18" charset="0"/>
                <a:hlinkClick r:id="rId2"/>
              </a:rPr>
              <a:t>www.stmartin.edu/directory/integrated-technology-services/technology-help</a:t>
            </a:r>
            <a:endParaRPr lang="en-US" sz="2200" spc="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90548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200" dirty="0">
                <a:solidFill>
                  <a:schemeClr val="accent1">
                    <a:lumMod val="75000"/>
                  </a:schemeClr>
                </a:solidFill>
                <a:latin typeface="Times New Roman" panose="02020603050405020304" pitchFamily="18" charset="0"/>
                <a:cs typeface="Times New Roman" panose="02020603050405020304" pitchFamily="18" charset="0"/>
              </a:rPr>
              <a:t>Standard St. Martin's information</a:t>
            </a:r>
          </a:p>
        </p:txBody>
      </p:sp>
      <p:sp>
        <p:nvSpPr>
          <p:cNvPr id="4" name="Rectangle 3">
            <a:extLst>
              <a:ext uri="{FF2B5EF4-FFF2-40B4-BE49-F238E27FC236}">
                <a16:creationId xmlns:a16="http://schemas.microsoft.com/office/drawing/2014/main" id="{1EAD8049-B95B-46E4-BB46-0AA794D51D05}"/>
              </a:ext>
            </a:extLst>
          </p:cNvPr>
          <p:cNvSpPr/>
          <p:nvPr/>
        </p:nvSpPr>
        <p:spPr>
          <a:xfrm>
            <a:off x="609600" y="1371600"/>
            <a:ext cx="8077200" cy="4478149"/>
          </a:xfrm>
          <a:prstGeom prst="rect">
            <a:avLst/>
          </a:prstGeom>
        </p:spPr>
        <p:txBody>
          <a:bodyPr wrap="square">
            <a:spAutoFit/>
          </a:bodyPr>
          <a:lstStyle/>
          <a:p>
            <a:pPr marL="292735" marR="0" indent="0">
              <a:spcBef>
                <a:spcPts val="600"/>
              </a:spcBef>
              <a:spcAft>
                <a:spcPts val="300"/>
              </a:spcAft>
            </a:pPr>
            <a:r>
              <a:rPr lang="en-US" sz="2000" b="1" dirty="0">
                <a:effectLst/>
                <a:latin typeface="Times New Roman" panose="02020603050405020304" pitchFamily="18" charset="0"/>
                <a:ea typeface="Times New Roman" panose="02020603050405020304" pitchFamily="18" charset="0"/>
              </a:rPr>
              <a:t>Helpful Links</a:t>
            </a:r>
          </a:p>
          <a:p>
            <a:pPr marL="342900" marR="0" lvl="0" indent="-342900">
              <a:spcBef>
                <a:spcPts val="300"/>
              </a:spcBef>
              <a:spcAft>
                <a:spcPts val="0"/>
              </a:spcAft>
              <a:buSzPts val="1000"/>
              <a:buFont typeface="Symbol" panose="05050102010706020507" pitchFamily="18" charset="2"/>
              <a:buChar char=""/>
              <a:tabLst>
                <a:tab pos="291465" algn="l"/>
                <a:tab pos="292100"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Link to Saint Martin’s undergraduate Academic Catalog 2020-2021</a:t>
            </a:r>
          </a:p>
          <a:p>
            <a:pPr marL="520700" marR="0">
              <a:spcBef>
                <a:spcPts val="0"/>
              </a:spcBef>
              <a:spcAft>
                <a:spcPts val="300"/>
              </a:spcAft>
            </a:pPr>
            <a:r>
              <a:rPr lang="en-US" sz="2000" u="sng" dirty="0">
                <a:solidFill>
                  <a:srgbClr val="0462C1"/>
                </a:solidFill>
                <a:effectLst/>
                <a:uFill>
                  <a:solidFill>
                    <a:srgbClr val="0462C1"/>
                  </a:solidFill>
                </a:uFill>
                <a:latin typeface="Times New Roman" panose="02020603050405020304" pitchFamily="18" charset="0"/>
                <a:ea typeface="Times New Roman" panose="02020603050405020304" pitchFamily="18" charset="0"/>
              </a:rPr>
              <a:t>https://www.stmartin.edu/sites/default/files/smu-files/registrar/2020-21-undergraduate-academic-catalog.pdf </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300"/>
              </a:spcBef>
              <a:spcAft>
                <a:spcPts val="0"/>
              </a:spcAft>
              <a:buSzPts val="1000"/>
              <a:buFont typeface="Symbol" panose="05050102010706020507" pitchFamily="18" charset="2"/>
              <a:buChar char=""/>
              <a:tabLst>
                <a:tab pos="291465" algn="l"/>
                <a:tab pos="292100"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Link to Student Handbook currently in use (2020-2021):</a:t>
            </a:r>
          </a:p>
          <a:p>
            <a:pPr marL="520700" marR="0">
              <a:spcBef>
                <a:spcPts val="0"/>
              </a:spcBef>
              <a:spcAft>
                <a:spcPts val="300"/>
              </a:spcAft>
            </a:pPr>
            <a:r>
              <a:rPr lang="en-US" sz="2000" u="sng" dirty="0">
                <a:solidFill>
                  <a:srgbClr val="0462C1"/>
                </a:solidFill>
                <a:effectLst/>
                <a:latin typeface="Times New Roman" panose="02020603050405020304" pitchFamily="18" charset="0"/>
                <a:ea typeface="Times New Roman" panose="02020603050405020304" pitchFamily="18" charset="0"/>
                <a:hlinkClick r:id="rId2"/>
              </a:rPr>
              <a:t>https://www.stmartin.edu/sites/default/files/smu-files/student-affairs/2020-21-8-24-saint-martins-student-handbook.pdf</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300"/>
              </a:spcBef>
              <a:spcAft>
                <a:spcPts val="0"/>
              </a:spcAft>
              <a:buSzPts val="1000"/>
              <a:buFont typeface="Symbol" panose="05050102010706020507" pitchFamily="18" charset="2"/>
              <a:buChar char=""/>
              <a:tabLst>
                <a:tab pos="291465" algn="l"/>
                <a:tab pos="292100"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Link to emergency/weather information:</a:t>
            </a:r>
          </a:p>
          <a:p>
            <a:pPr marL="800100" lvl="1" indent="-342900">
              <a:spcAft>
                <a:spcPts val="300"/>
              </a:spcAft>
              <a:buClr>
                <a:srgbClr val="0000FF"/>
              </a:buClr>
              <a:buSzPts val="1000"/>
              <a:buFont typeface="Courier New" panose="02070309020205020404" pitchFamily="49" charset="0"/>
              <a:buChar char="o"/>
              <a:tabLst>
                <a:tab pos="1206500" algn="l"/>
                <a:tab pos="1207135" algn="l"/>
              </a:tabLst>
            </a:pPr>
            <a:r>
              <a:rPr lang="en-US" sz="2000" u="sng" dirty="0">
                <a:solidFill>
                  <a:srgbClr val="0462C1"/>
                </a:solidFill>
                <a:effectLst/>
                <a:uFill>
                  <a:solidFill>
                    <a:srgbClr val="0462C1"/>
                  </a:solidFill>
                </a:uFill>
                <a:latin typeface="Times New Roman" panose="02020603050405020304" pitchFamily="18" charset="0"/>
                <a:ea typeface="Times New Roman" panose="02020603050405020304" pitchFamily="18" charset="0"/>
              </a:rPr>
              <a:t>http://www.stmartin.edu/directory/office-public-safety</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300"/>
              </a:spcBef>
              <a:spcAft>
                <a:spcPts val="0"/>
              </a:spcAft>
              <a:buSzPts val="1000"/>
              <a:buFont typeface="Symbol" panose="05050102010706020507" pitchFamily="18" charset="2"/>
              <a:buChar char=""/>
              <a:tabLst>
                <a:tab pos="291465" algn="l"/>
                <a:tab pos="292100"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Link to sign up for e2campus emergency alert text</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messaging:</a:t>
            </a:r>
          </a:p>
          <a:p>
            <a:pPr marL="800100" lvl="1" indent="-342900">
              <a:spcAft>
                <a:spcPts val="300"/>
              </a:spcAft>
              <a:buClr>
                <a:srgbClr val="0000FF"/>
              </a:buClr>
              <a:buSzPts val="1000"/>
              <a:buFont typeface="Courier New" panose="02070309020205020404" pitchFamily="49" charset="0"/>
              <a:buChar char="o"/>
              <a:tabLst>
                <a:tab pos="1206500" algn="l"/>
                <a:tab pos="1207135" algn="l"/>
              </a:tabLst>
            </a:pPr>
            <a:r>
              <a:rPr lang="en-US" sz="2000" u="sng" dirty="0">
                <a:solidFill>
                  <a:srgbClr val="0462C1"/>
                </a:solidFill>
                <a:effectLst/>
                <a:latin typeface="Times New Roman" panose="02020603050405020304" pitchFamily="18" charset="0"/>
                <a:ea typeface="Times New Roman" panose="02020603050405020304" pitchFamily="18" charset="0"/>
                <a:hlinkClick r:id="rId3"/>
              </a:rPr>
              <a:t>https://www.e2campus.net/my/stmartin/signup.htm</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300"/>
              </a:spcBef>
              <a:spcAft>
                <a:spcPts val="0"/>
              </a:spcAft>
              <a:buSzPts val="1000"/>
              <a:buFont typeface="Symbol" panose="05050102010706020507" pitchFamily="18" charset="2"/>
              <a:buChar char=""/>
              <a:tabLst>
                <a:tab pos="291465" algn="l"/>
                <a:tab pos="292100"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Link to Office of Registrar</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forms:</a:t>
            </a:r>
          </a:p>
          <a:p>
            <a:pPr marL="800100" lvl="1" indent="-342900">
              <a:spcAft>
                <a:spcPts val="300"/>
              </a:spcAft>
              <a:buClr>
                <a:srgbClr val="0000FF"/>
              </a:buClr>
              <a:buSzPts val="1000"/>
              <a:buFont typeface="Courier New" panose="02070309020205020404" pitchFamily="49" charset="0"/>
              <a:buChar char="o"/>
              <a:tabLst>
                <a:tab pos="1206500" algn="l"/>
                <a:tab pos="1207135" algn="l"/>
              </a:tabLst>
            </a:pPr>
            <a:r>
              <a:rPr lang="en-US" sz="2000" u="sng" dirty="0">
                <a:solidFill>
                  <a:srgbClr val="0462C1"/>
                </a:solidFill>
                <a:effectLst/>
                <a:latin typeface="Times New Roman" panose="02020603050405020304" pitchFamily="18" charset="0"/>
                <a:ea typeface="Times New Roman" panose="02020603050405020304" pitchFamily="18" charset="0"/>
                <a:hlinkClick r:id="rId4"/>
              </a:rPr>
              <a:t>http://www.stmartin.edu/forms?topic=Registrar</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84468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200" dirty="0">
                <a:solidFill>
                  <a:schemeClr val="accent1">
                    <a:lumMod val="75000"/>
                  </a:schemeClr>
                </a:solidFill>
                <a:latin typeface="Times New Roman" panose="02020603050405020304" pitchFamily="18" charset="0"/>
                <a:cs typeface="Times New Roman" panose="02020603050405020304" pitchFamily="18" charset="0"/>
              </a:rPr>
              <a:t>Access and Accommodations</a:t>
            </a:r>
          </a:p>
        </p:txBody>
      </p:sp>
      <p:pic>
        <p:nvPicPr>
          <p:cNvPr id="2" name="Picture 1">
            <a:extLst>
              <a:ext uri="{FF2B5EF4-FFF2-40B4-BE49-F238E27FC236}">
                <a16:creationId xmlns:a16="http://schemas.microsoft.com/office/drawing/2014/main" id="{3E9A026A-246E-49BD-9402-5EC2CF8D8683}"/>
              </a:ext>
            </a:extLst>
          </p:cNvPr>
          <p:cNvPicPr>
            <a:picLocks noChangeAspect="1"/>
          </p:cNvPicPr>
          <p:nvPr/>
        </p:nvPicPr>
        <p:blipFill>
          <a:blip r:embed="rId2"/>
          <a:stretch>
            <a:fillRect/>
          </a:stretch>
        </p:blipFill>
        <p:spPr>
          <a:xfrm>
            <a:off x="881062" y="1143000"/>
            <a:ext cx="7381875" cy="5353050"/>
          </a:xfrm>
          <a:prstGeom prst="rect">
            <a:avLst/>
          </a:prstGeom>
        </p:spPr>
      </p:pic>
    </p:spTree>
    <p:extLst>
      <p:ext uri="{BB962C8B-B14F-4D97-AF65-F5344CB8AC3E}">
        <p14:creationId xmlns:p14="http://schemas.microsoft.com/office/powerpoint/2010/main" val="1305083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152400"/>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200" dirty="0">
                <a:solidFill>
                  <a:schemeClr val="accent1">
                    <a:lumMod val="75000"/>
                  </a:schemeClr>
                </a:solidFill>
                <a:latin typeface="Times New Roman" panose="02020603050405020304" pitchFamily="18" charset="0"/>
                <a:cs typeface="Times New Roman" panose="02020603050405020304" pitchFamily="18" charset="0"/>
              </a:rPr>
              <a:t>Academic Honesty/Professionalism</a:t>
            </a:r>
          </a:p>
        </p:txBody>
      </p:sp>
      <p:pic>
        <p:nvPicPr>
          <p:cNvPr id="4" name="Picture 3">
            <a:extLst>
              <a:ext uri="{FF2B5EF4-FFF2-40B4-BE49-F238E27FC236}">
                <a16:creationId xmlns:a16="http://schemas.microsoft.com/office/drawing/2014/main" id="{22233065-D2EF-49D3-999A-6ACCC4A4E52D}"/>
              </a:ext>
            </a:extLst>
          </p:cNvPr>
          <p:cNvPicPr>
            <a:picLocks noChangeAspect="1"/>
          </p:cNvPicPr>
          <p:nvPr/>
        </p:nvPicPr>
        <p:blipFill>
          <a:blip r:embed="rId2"/>
          <a:stretch>
            <a:fillRect/>
          </a:stretch>
        </p:blipFill>
        <p:spPr>
          <a:xfrm>
            <a:off x="1600200" y="914400"/>
            <a:ext cx="5816395" cy="5649345"/>
          </a:xfrm>
          <a:prstGeom prst="rect">
            <a:avLst/>
          </a:prstGeom>
        </p:spPr>
      </p:pic>
    </p:spTree>
    <p:extLst>
      <p:ext uri="{BB962C8B-B14F-4D97-AF65-F5344CB8AC3E}">
        <p14:creationId xmlns:p14="http://schemas.microsoft.com/office/powerpoint/2010/main" val="1922994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200" dirty="0">
                <a:solidFill>
                  <a:schemeClr val="accent1">
                    <a:lumMod val="75000"/>
                  </a:schemeClr>
                </a:solidFill>
                <a:latin typeface="Times New Roman" panose="02020603050405020304" pitchFamily="18" charset="0"/>
                <a:cs typeface="Times New Roman" panose="02020603050405020304" pitchFamily="18" charset="0"/>
              </a:rPr>
              <a:t>Counselling and Wellness Center</a:t>
            </a:r>
          </a:p>
        </p:txBody>
      </p:sp>
      <p:pic>
        <p:nvPicPr>
          <p:cNvPr id="4" name="Picture 3">
            <a:extLst>
              <a:ext uri="{FF2B5EF4-FFF2-40B4-BE49-F238E27FC236}">
                <a16:creationId xmlns:a16="http://schemas.microsoft.com/office/drawing/2014/main" id="{0DE7FD3A-C518-4EC0-BA3C-80331F4FAEFA}"/>
              </a:ext>
            </a:extLst>
          </p:cNvPr>
          <p:cNvPicPr>
            <a:picLocks noChangeAspect="1"/>
          </p:cNvPicPr>
          <p:nvPr/>
        </p:nvPicPr>
        <p:blipFill>
          <a:blip r:embed="rId2"/>
          <a:stretch>
            <a:fillRect/>
          </a:stretch>
        </p:blipFill>
        <p:spPr>
          <a:xfrm>
            <a:off x="1223962" y="1500187"/>
            <a:ext cx="6696075" cy="3857625"/>
          </a:xfrm>
          <a:prstGeom prst="rect">
            <a:avLst/>
          </a:prstGeom>
        </p:spPr>
      </p:pic>
    </p:spTree>
    <p:extLst>
      <p:ext uri="{BB962C8B-B14F-4D97-AF65-F5344CB8AC3E}">
        <p14:creationId xmlns:p14="http://schemas.microsoft.com/office/powerpoint/2010/main" val="1435769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76200"/>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2800" dirty="0">
                <a:solidFill>
                  <a:schemeClr val="accent1">
                    <a:lumMod val="75000"/>
                  </a:schemeClr>
                </a:solidFill>
                <a:latin typeface="Times New Roman" panose="02020603050405020304" pitchFamily="18" charset="0"/>
                <a:cs typeface="Times New Roman" panose="02020603050405020304" pitchFamily="18" charset="0"/>
              </a:rPr>
              <a:t>Sexual Misconduct/Sexual Harassment Reporting</a:t>
            </a:r>
          </a:p>
        </p:txBody>
      </p:sp>
      <p:pic>
        <p:nvPicPr>
          <p:cNvPr id="2" name="Picture 1">
            <a:extLst>
              <a:ext uri="{FF2B5EF4-FFF2-40B4-BE49-F238E27FC236}">
                <a16:creationId xmlns:a16="http://schemas.microsoft.com/office/drawing/2014/main" id="{1BFBCC7B-7EB7-4E0D-BAC4-7E48880F37EE}"/>
              </a:ext>
            </a:extLst>
          </p:cNvPr>
          <p:cNvPicPr>
            <a:picLocks noChangeAspect="1"/>
          </p:cNvPicPr>
          <p:nvPr/>
        </p:nvPicPr>
        <p:blipFill>
          <a:blip r:embed="rId2"/>
          <a:stretch>
            <a:fillRect/>
          </a:stretch>
        </p:blipFill>
        <p:spPr>
          <a:xfrm>
            <a:off x="1447800" y="1066800"/>
            <a:ext cx="6048375" cy="5342441"/>
          </a:xfrm>
          <a:prstGeom prst="rect">
            <a:avLst/>
          </a:prstGeom>
        </p:spPr>
      </p:pic>
    </p:spTree>
    <p:extLst>
      <p:ext uri="{BB962C8B-B14F-4D97-AF65-F5344CB8AC3E}">
        <p14:creationId xmlns:p14="http://schemas.microsoft.com/office/powerpoint/2010/main" val="665540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200" dirty="0">
                <a:solidFill>
                  <a:schemeClr val="accent1">
                    <a:lumMod val="75000"/>
                  </a:schemeClr>
                </a:solidFill>
                <a:latin typeface="Times New Roman" panose="02020603050405020304" pitchFamily="18" charset="0"/>
                <a:cs typeface="Times New Roman" panose="02020603050405020304" pitchFamily="18" charset="0"/>
              </a:rPr>
              <a:t>Syllabus Updates and Moodle Listings</a:t>
            </a:r>
          </a:p>
        </p:txBody>
      </p:sp>
      <p:sp>
        <p:nvSpPr>
          <p:cNvPr id="2" name="Rectangle 1">
            <a:extLst>
              <a:ext uri="{FF2B5EF4-FFF2-40B4-BE49-F238E27FC236}">
                <a16:creationId xmlns:a16="http://schemas.microsoft.com/office/drawing/2014/main" id="{1F6BFB60-CCC4-4598-8E1B-8AD803851982}"/>
              </a:ext>
            </a:extLst>
          </p:cNvPr>
          <p:cNvSpPr/>
          <p:nvPr/>
        </p:nvSpPr>
        <p:spPr>
          <a:xfrm>
            <a:off x="914400" y="1600200"/>
            <a:ext cx="7467600" cy="3739485"/>
          </a:xfrm>
          <a:prstGeom prst="rect">
            <a:avLst/>
          </a:prstGeom>
        </p:spPr>
        <p:txBody>
          <a:bodyPr wrap="square">
            <a:spAutoFit/>
          </a:bodyPr>
          <a:lstStyle/>
          <a:p>
            <a:pPr marL="342900" indent="-342900">
              <a:spcAft>
                <a:spcPts val="1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dates, schedule, requirements etc. are tentative</a:t>
            </a:r>
          </a:p>
          <a:p>
            <a:pPr marL="342900" indent="-342900">
              <a:spcAft>
                <a:spcPts val="1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dirty="0">
                <a:solidFill>
                  <a:srgbClr val="0070C0"/>
                </a:solidFill>
                <a:latin typeface="Times New Roman" panose="02020603050405020304" pitchFamily="18" charset="0"/>
                <a:cs typeface="Times New Roman" panose="02020603050405020304" pitchFamily="18" charset="0"/>
              </a:rPr>
              <a:t>instructor reserves the right to make changes to the syllabus</a:t>
            </a:r>
            <a:r>
              <a:rPr lang="en-US" sz="2400" dirty="0">
                <a:latin typeface="Times New Roman" panose="02020603050405020304" pitchFamily="18" charset="0"/>
                <a:cs typeface="Times New Roman" panose="02020603050405020304" pitchFamily="18" charset="0"/>
              </a:rPr>
              <a:t> during the duration of the course </a:t>
            </a:r>
          </a:p>
          <a:p>
            <a:pPr marL="342900" indent="-342900">
              <a:spcAft>
                <a:spcPts val="1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Students will be informed, in advance, of any changes and an updated syllabus will be distributed and posted to Moodle</a:t>
            </a:r>
          </a:p>
          <a:p>
            <a:pPr marL="342900" indent="-342900">
              <a:spcAft>
                <a:spcPts val="1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Students are responsible for checking Moodle and completing any requirements posted there</a:t>
            </a:r>
          </a:p>
        </p:txBody>
      </p:sp>
    </p:spTree>
    <p:extLst>
      <p:ext uri="{BB962C8B-B14F-4D97-AF65-F5344CB8AC3E}">
        <p14:creationId xmlns:p14="http://schemas.microsoft.com/office/powerpoint/2010/main" val="1635173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200" dirty="0">
                <a:solidFill>
                  <a:schemeClr val="accent1">
                    <a:lumMod val="75000"/>
                  </a:schemeClr>
                </a:solidFill>
                <a:latin typeface="Times New Roman" panose="02020603050405020304" pitchFamily="18" charset="0"/>
                <a:cs typeface="Times New Roman" panose="02020603050405020304" pitchFamily="18" charset="0"/>
              </a:rPr>
              <a:t>What is a programming language?</a:t>
            </a:r>
          </a:p>
        </p:txBody>
      </p:sp>
      <p:sp>
        <p:nvSpPr>
          <p:cNvPr id="2" name="Rectangle 1">
            <a:extLst>
              <a:ext uri="{FF2B5EF4-FFF2-40B4-BE49-F238E27FC236}">
                <a16:creationId xmlns:a16="http://schemas.microsoft.com/office/drawing/2014/main" id="{1F6BFB60-CCC4-4598-8E1B-8AD803851982}"/>
              </a:ext>
            </a:extLst>
          </p:cNvPr>
          <p:cNvSpPr/>
          <p:nvPr/>
        </p:nvSpPr>
        <p:spPr>
          <a:xfrm>
            <a:off x="609600" y="1371600"/>
            <a:ext cx="8077200" cy="3247043"/>
          </a:xfrm>
          <a:prstGeom prst="rect">
            <a:avLst/>
          </a:prstGeom>
        </p:spPr>
        <p:txBody>
          <a:bodyPr wrap="square">
            <a:spAutoFit/>
          </a:bodyPr>
          <a:lstStyle/>
          <a:p>
            <a:pPr marL="342900" indent="-342900">
              <a:spcAft>
                <a:spcPts val="1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programming language is a formal language comprising a set of instructions for computers to perform various kinds of operations</a:t>
            </a:r>
          </a:p>
          <a:p>
            <a:pPr marL="342900" indent="-342900">
              <a:spcAft>
                <a:spcPts val="1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Computers can only run programs written in </a:t>
            </a:r>
            <a:r>
              <a:rPr lang="en-US" sz="2000" dirty="0">
                <a:solidFill>
                  <a:srgbClr val="0070C0"/>
                </a:solidFill>
                <a:latin typeface="Times New Roman" panose="02020603050405020304" pitchFamily="18" charset="0"/>
                <a:cs typeface="Times New Roman" panose="02020603050405020304" pitchFamily="18" charset="0"/>
              </a:rPr>
              <a:t>low-level</a:t>
            </a:r>
            <a:r>
              <a:rPr lang="en-US" sz="2000" dirty="0">
                <a:latin typeface="Times New Roman" panose="02020603050405020304" pitchFamily="18" charset="0"/>
                <a:cs typeface="Times New Roman" panose="02020603050405020304" pitchFamily="18" charset="0"/>
              </a:rPr>
              <a:t> languages (examples: machine language, assembly language)</a:t>
            </a:r>
          </a:p>
          <a:p>
            <a:pPr marL="342900" indent="-342900">
              <a:spcAft>
                <a:spcPts val="1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are thousands of so-called </a:t>
            </a:r>
            <a:r>
              <a:rPr lang="en-US" sz="2000" dirty="0">
                <a:solidFill>
                  <a:srgbClr val="0070C0"/>
                </a:solidFill>
                <a:latin typeface="Times New Roman" panose="02020603050405020304" pitchFamily="18" charset="0"/>
                <a:cs typeface="Times New Roman" panose="02020603050405020304" pitchFamily="18" charset="0"/>
              </a:rPr>
              <a:t>high-level</a:t>
            </a:r>
            <a:r>
              <a:rPr lang="en-US" sz="2000" dirty="0">
                <a:latin typeface="Times New Roman" panose="02020603050405020304" pitchFamily="18" charset="0"/>
                <a:cs typeface="Times New Roman" panose="02020603050405020304" pitchFamily="18" charset="0"/>
              </a:rPr>
              <a:t> languages</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such as C/C++,</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C#, Java,</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Python, </a:t>
            </a:r>
            <a:r>
              <a:rPr lang="en-US" altLang="zh-CN" sz="2000" dirty="0" err="1">
                <a:latin typeface="Times New Roman" panose="02020603050405020304" pitchFamily="18" charset="0"/>
                <a:cs typeface="Times New Roman" panose="02020603050405020304" pitchFamily="18" charset="0"/>
              </a:rPr>
              <a:t>Javascript</a:t>
            </a:r>
            <a:r>
              <a:rPr lang="en-US" altLang="zh-CN" sz="2000" dirty="0">
                <a:latin typeface="Times New Roman" panose="02020603050405020304" pitchFamily="18" charset="0"/>
                <a:cs typeface="Times New Roman" panose="02020603050405020304" pitchFamily="18" charset="0"/>
              </a:rPr>
              <a:t>, Perl, PHP, R, and many more</a:t>
            </a:r>
          </a:p>
          <a:p>
            <a:pPr marL="342900" indent="-342900">
              <a:spcAft>
                <a:spcPts val="1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term computer language is sometimes used interchangeably with programming language</a:t>
            </a:r>
          </a:p>
        </p:txBody>
      </p:sp>
    </p:spTree>
    <p:extLst>
      <p:ext uri="{BB962C8B-B14F-4D97-AF65-F5344CB8AC3E}">
        <p14:creationId xmlns:p14="http://schemas.microsoft.com/office/powerpoint/2010/main" val="2606579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sz="3200" dirty="0">
                <a:solidFill>
                  <a:schemeClr val="accent1">
                    <a:lumMod val="75000"/>
                  </a:schemeClr>
                </a:solidFill>
                <a:latin typeface="Times New Roman" panose="02020603050405020304" pitchFamily="18" charset="0"/>
                <a:cs typeface="Times New Roman" panose="02020603050405020304" pitchFamily="18" charset="0"/>
              </a:rPr>
              <a:t>Disadvantages/Advantages of High-Level Language</a:t>
            </a:r>
          </a:p>
        </p:txBody>
      </p:sp>
      <p:sp>
        <p:nvSpPr>
          <p:cNvPr id="2" name="Rectangle 1">
            <a:extLst>
              <a:ext uri="{FF2B5EF4-FFF2-40B4-BE49-F238E27FC236}">
                <a16:creationId xmlns:a16="http://schemas.microsoft.com/office/drawing/2014/main" id="{1F6BFB60-CCC4-4598-8E1B-8AD803851982}"/>
              </a:ext>
            </a:extLst>
          </p:cNvPr>
          <p:cNvSpPr/>
          <p:nvPr/>
        </p:nvSpPr>
        <p:spPr>
          <a:xfrm>
            <a:off x="609600" y="1733014"/>
            <a:ext cx="8077200" cy="3600986"/>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Disadvantage:</a:t>
            </a:r>
          </a:p>
          <a:p>
            <a:pPr marL="800100" lvl="1"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Programs written in a high-level language have to be translated before they can run (disadvantage)</a:t>
            </a:r>
          </a:p>
          <a:p>
            <a:pPr marL="342900" indent="-342900">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Advantages:</a:t>
            </a:r>
          </a:p>
          <a:p>
            <a:pPr marL="800100" lvl="1"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Much easier to program in a high-level language</a:t>
            </a:r>
          </a:p>
          <a:p>
            <a:pPr marL="800100" lvl="1"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High-level languages are portable</a:t>
            </a:r>
          </a:p>
          <a:p>
            <a:pPr marL="342900" indent="-342900">
              <a:spcAft>
                <a:spcPts val="12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spcAft>
                <a:spcPts val="12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7425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sz="3200" dirty="0">
                <a:solidFill>
                  <a:schemeClr val="accent1">
                    <a:lumMod val="75000"/>
                  </a:schemeClr>
                </a:solidFill>
                <a:latin typeface="Times New Roman" panose="02020603050405020304" pitchFamily="18" charset="0"/>
                <a:cs typeface="Times New Roman" panose="02020603050405020304" pitchFamily="18" charset="0"/>
              </a:rPr>
              <a:t>Interpreting vs. Compiling</a:t>
            </a:r>
          </a:p>
        </p:txBody>
      </p:sp>
      <p:sp>
        <p:nvSpPr>
          <p:cNvPr id="2" name="Rectangle 1">
            <a:extLst>
              <a:ext uri="{FF2B5EF4-FFF2-40B4-BE49-F238E27FC236}">
                <a16:creationId xmlns:a16="http://schemas.microsoft.com/office/drawing/2014/main" id="{1F6BFB60-CCC4-4598-8E1B-8AD803851982}"/>
              </a:ext>
            </a:extLst>
          </p:cNvPr>
          <p:cNvSpPr/>
          <p:nvPr/>
        </p:nvSpPr>
        <p:spPr>
          <a:xfrm>
            <a:off x="609600" y="1371600"/>
            <a:ext cx="8077200" cy="3293209"/>
          </a:xfrm>
          <a:prstGeom prst="rect">
            <a:avLst/>
          </a:prstGeom>
        </p:spPr>
        <p:txBody>
          <a:bodyPr wrap="square">
            <a:spAutoFit/>
          </a:bodyPr>
          <a:lstStyle/>
          <a:p>
            <a:pPr>
              <a:spcAft>
                <a:spcPts val="1200"/>
              </a:spcAft>
            </a:pPr>
            <a:r>
              <a:rPr lang="en-US" sz="2400" dirty="0">
                <a:latin typeface="Times New Roman" panose="02020603050405020304" pitchFamily="18" charset="0"/>
                <a:cs typeface="Times New Roman" panose="02020603050405020304" pitchFamily="18" charset="0"/>
              </a:rPr>
              <a:t>There are two ways to translate a program; interpreting and compiling. </a:t>
            </a:r>
          </a:p>
          <a:p>
            <a:pPr marL="342900"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a:t>
            </a:r>
            <a:r>
              <a:rPr lang="en-US" sz="2000" b="1" dirty="0">
                <a:latin typeface="Times New Roman" panose="02020603050405020304" pitchFamily="18" charset="0"/>
                <a:cs typeface="Times New Roman" panose="02020603050405020304" pitchFamily="18" charset="0"/>
              </a:rPr>
              <a:t>interpreter</a:t>
            </a:r>
            <a:r>
              <a:rPr lang="en-US" sz="2000" dirty="0">
                <a:latin typeface="Times New Roman" panose="02020603050405020304" pitchFamily="18" charset="0"/>
                <a:cs typeface="Times New Roman" panose="02020603050405020304" pitchFamily="18" charset="0"/>
              </a:rPr>
              <a:t> is a program that reads and translate a high-level program line-by-line</a:t>
            </a:r>
          </a:p>
          <a:p>
            <a:pPr marL="342900"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compiler</a:t>
            </a:r>
            <a:r>
              <a:rPr lang="en-US" sz="2000" dirty="0">
                <a:latin typeface="Times New Roman" panose="02020603050405020304" pitchFamily="18" charset="0"/>
                <a:cs typeface="Times New Roman" panose="02020603050405020304" pitchFamily="18" charset="0"/>
              </a:rPr>
              <a:t> is a program that reads a program and translates it all at once, then </a:t>
            </a:r>
            <a:r>
              <a:rPr lang="en-US" altLang="zh-CN" sz="2000" dirty="0">
                <a:latin typeface="Times New Roman" panose="02020603050405020304" pitchFamily="18" charset="0"/>
                <a:cs typeface="Times New Roman" panose="02020603050405020304" pitchFamily="18" charset="0"/>
              </a:rPr>
              <a:t>user </a:t>
            </a:r>
            <a:r>
              <a:rPr lang="en-US" sz="2000" dirty="0">
                <a:latin typeface="Times New Roman" panose="02020603050405020304" pitchFamily="18" charset="0"/>
                <a:cs typeface="Times New Roman" panose="02020603050405020304" pitchFamily="18" charset="0"/>
              </a:rPr>
              <a:t>runs the compiled code later</a:t>
            </a:r>
          </a:p>
          <a:p>
            <a:pPr marL="342900"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 is both compiled and interpreted</a:t>
            </a:r>
          </a:p>
          <a:p>
            <a:pPr marL="342900" indent="-342900">
              <a:spcAft>
                <a:spcPts val="12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F198A63-A4E8-4AE7-969D-5E0C6299076A}"/>
              </a:ext>
            </a:extLst>
          </p:cNvPr>
          <p:cNvPicPr>
            <a:picLocks noChangeAspect="1"/>
          </p:cNvPicPr>
          <p:nvPr/>
        </p:nvPicPr>
        <p:blipFill>
          <a:blip r:embed="rId2"/>
          <a:stretch>
            <a:fillRect/>
          </a:stretch>
        </p:blipFill>
        <p:spPr>
          <a:xfrm>
            <a:off x="1828800" y="4267200"/>
            <a:ext cx="5848350" cy="1981200"/>
          </a:xfrm>
          <a:prstGeom prst="rect">
            <a:avLst/>
          </a:prstGeom>
        </p:spPr>
      </p:pic>
    </p:spTree>
    <p:extLst>
      <p:ext uri="{BB962C8B-B14F-4D97-AF65-F5344CB8AC3E}">
        <p14:creationId xmlns:p14="http://schemas.microsoft.com/office/powerpoint/2010/main" val="3484920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000" dirty="0">
                <a:solidFill>
                  <a:schemeClr val="accent1">
                    <a:lumMod val="75000"/>
                  </a:schemeClr>
                </a:solidFill>
                <a:latin typeface="Times New Roman" panose="02020603050405020304" pitchFamily="18" charset="0"/>
                <a:cs typeface="Times New Roman" panose="02020603050405020304" pitchFamily="18" charset="0"/>
              </a:rPr>
              <a:t>Contact Information</a:t>
            </a:r>
          </a:p>
        </p:txBody>
      </p:sp>
      <p:sp>
        <p:nvSpPr>
          <p:cNvPr id="4" name="Rectangle 3">
            <a:extLst>
              <a:ext uri="{FF2B5EF4-FFF2-40B4-BE49-F238E27FC236}">
                <a16:creationId xmlns:a16="http://schemas.microsoft.com/office/drawing/2014/main" id="{A7D5DAD1-2A5F-45C0-815C-A0D1D7286514}"/>
              </a:ext>
            </a:extLst>
          </p:cNvPr>
          <p:cNvSpPr/>
          <p:nvPr/>
        </p:nvSpPr>
        <p:spPr>
          <a:xfrm>
            <a:off x="609600" y="1442115"/>
            <a:ext cx="8077200" cy="3231654"/>
          </a:xfrm>
          <a:prstGeom prst="rect">
            <a:avLst/>
          </a:prstGeom>
        </p:spPr>
        <p:txBody>
          <a:bodyPr wrap="square">
            <a:spAutoFit/>
          </a:bodyPr>
          <a:lstStyle/>
          <a:p>
            <a:pPr marL="342900" marR="0" lvl="0" indent="-342900">
              <a:spcBef>
                <a:spcPts val="0"/>
              </a:spcBef>
              <a:spcAft>
                <a:spcPts val="1800"/>
              </a:spcAft>
              <a:buSzPts val="1000"/>
              <a:buFont typeface="Symbol" panose="05050102010706020507" pitchFamily="18" charset="2"/>
              <a:buChar char=""/>
              <a:tabLst>
                <a:tab pos="686435" algn="l"/>
                <a:tab pos="687705" algn="l"/>
              </a:tabLst>
            </a:pPr>
            <a:r>
              <a:rPr lang="en-US" sz="2400" dirty="0">
                <a:effectLst/>
                <a:ea typeface="Symbol" panose="05050102010706020507" pitchFamily="18" charset="2"/>
                <a:cs typeface="Symbol" panose="05050102010706020507" pitchFamily="18" charset="2"/>
              </a:rPr>
              <a:t>Name: Dr. Guangyan Li</a:t>
            </a:r>
          </a:p>
          <a:p>
            <a:pPr marL="342900" marR="0" lvl="0" indent="-342900">
              <a:spcBef>
                <a:spcPts val="0"/>
              </a:spcBef>
              <a:spcAft>
                <a:spcPts val="1800"/>
              </a:spcAft>
              <a:buSzPts val="1000"/>
              <a:buFont typeface="Symbol" panose="05050102010706020507" pitchFamily="18" charset="2"/>
              <a:buChar char=""/>
              <a:tabLst>
                <a:tab pos="686435" algn="l"/>
                <a:tab pos="687705" algn="l"/>
              </a:tabLst>
            </a:pPr>
            <a:r>
              <a:rPr lang="en-US" sz="2400" dirty="0">
                <a:effectLst/>
                <a:ea typeface="Symbol" panose="05050102010706020507" pitchFamily="18" charset="2"/>
                <a:cs typeface="Symbol" panose="05050102010706020507" pitchFamily="18" charset="2"/>
              </a:rPr>
              <a:t>Telephone: (206) 880-3129 (Cell), (360) 688-2749 (Office)</a:t>
            </a:r>
          </a:p>
          <a:p>
            <a:pPr marL="342900" marR="0" lvl="0" indent="-342900">
              <a:spcBef>
                <a:spcPts val="0"/>
              </a:spcBef>
              <a:spcAft>
                <a:spcPts val="1800"/>
              </a:spcAft>
              <a:buSzPts val="1000"/>
              <a:buFont typeface="Symbol" panose="05050102010706020507" pitchFamily="18" charset="2"/>
              <a:buChar char=""/>
              <a:tabLst>
                <a:tab pos="686435" algn="l"/>
                <a:tab pos="687705" algn="l"/>
              </a:tabLst>
            </a:pPr>
            <a:r>
              <a:rPr lang="en-US" sz="2400" dirty="0">
                <a:effectLst/>
                <a:ea typeface="Symbol" panose="05050102010706020507" pitchFamily="18" charset="2"/>
                <a:cs typeface="Symbol" panose="05050102010706020507" pitchFamily="18" charset="2"/>
              </a:rPr>
              <a:t>Email: gli@stmartin.edu</a:t>
            </a:r>
          </a:p>
          <a:p>
            <a:pPr marL="342900" marR="0" lvl="0" indent="-342900">
              <a:spcBef>
                <a:spcPts val="0"/>
              </a:spcBef>
              <a:spcAft>
                <a:spcPts val="1800"/>
              </a:spcAft>
              <a:buSzPts val="1000"/>
              <a:buFont typeface="Symbol" panose="05050102010706020507" pitchFamily="18" charset="2"/>
              <a:buChar char=""/>
              <a:tabLst>
                <a:tab pos="686435" algn="l"/>
                <a:tab pos="687705" algn="l"/>
              </a:tabLst>
            </a:pPr>
            <a:r>
              <a:rPr lang="en-US" sz="2400" dirty="0">
                <a:solidFill>
                  <a:srgbClr val="000000"/>
                </a:solidFill>
                <a:effectLst/>
                <a:ea typeface="Symbol" panose="05050102010706020507" pitchFamily="18" charset="2"/>
                <a:cs typeface="Symbol" panose="05050102010706020507" pitchFamily="18" charset="2"/>
              </a:rPr>
              <a:t>Office Hours:  1</a:t>
            </a:r>
            <a:r>
              <a:rPr lang="en-US" sz="2400" dirty="0">
                <a:solidFill>
                  <a:srgbClr val="000000"/>
                </a:solidFill>
                <a:ea typeface="Symbol" panose="05050102010706020507" pitchFamily="18" charset="2"/>
                <a:cs typeface="Symbol" panose="05050102010706020507" pitchFamily="18" charset="2"/>
              </a:rPr>
              <a:t>:00</a:t>
            </a:r>
            <a:r>
              <a:rPr lang="zh-CN" altLang="en-US" sz="2400" dirty="0">
                <a:solidFill>
                  <a:srgbClr val="000000"/>
                </a:solidFill>
                <a:ea typeface="Symbol" panose="05050102010706020507" pitchFamily="18" charset="2"/>
                <a:cs typeface="Symbol" panose="05050102010706020507" pitchFamily="18" charset="2"/>
              </a:rPr>
              <a:t> </a:t>
            </a:r>
            <a:r>
              <a:rPr lang="en-US" sz="2400" dirty="0">
                <a:solidFill>
                  <a:srgbClr val="000000"/>
                </a:solidFill>
                <a:effectLst/>
                <a:ea typeface="Symbol" panose="05050102010706020507" pitchFamily="18" charset="2"/>
                <a:cs typeface="Symbol" panose="05050102010706020507" pitchFamily="18" charset="2"/>
              </a:rPr>
              <a:t>PM – 3:00 PM W/F</a:t>
            </a:r>
            <a:r>
              <a:rPr lang="en-US" sz="2400" dirty="0">
                <a:solidFill>
                  <a:srgbClr val="000000"/>
                </a:solidFill>
                <a:effectLst/>
                <a:ea typeface="Symbol" panose="05050102010706020507" pitchFamily="18" charset="2"/>
                <a:cs typeface="MS Mincho" panose="020B0400000000000000" pitchFamily="49" charset="-128"/>
              </a:rPr>
              <a:t>;</a:t>
            </a:r>
            <a:r>
              <a:rPr lang="en-US" sz="2400" dirty="0">
                <a:solidFill>
                  <a:srgbClr val="000000"/>
                </a:solidFill>
                <a:effectLst/>
                <a:ea typeface="Symbol" panose="05050102010706020507" pitchFamily="18" charset="2"/>
                <a:cs typeface="Symbol" panose="05050102010706020507" pitchFamily="18" charset="2"/>
              </a:rPr>
              <a:t> other ti</a:t>
            </a:r>
            <a:r>
              <a:rPr lang="en-US" sz="2400" dirty="0">
                <a:effectLst/>
                <a:ea typeface="Symbol" panose="05050102010706020507" pitchFamily="18" charset="2"/>
                <a:cs typeface="Symbol" panose="05050102010706020507" pitchFamily="18" charset="2"/>
              </a:rPr>
              <a:t>me available by appointment! </a:t>
            </a:r>
            <a:r>
              <a:rPr lang="en-US" sz="2400" dirty="0">
                <a:effectLst/>
                <a:ea typeface="Times New Roman" panose="02020603050405020304" pitchFamily="18" charset="0"/>
              </a:rPr>
              <a:t>Zoom (https://zoom.us/j/4211652333)</a:t>
            </a:r>
          </a:p>
          <a:p>
            <a:pPr marL="342900" marR="0" lvl="0" indent="-342900">
              <a:spcBef>
                <a:spcPts val="0"/>
              </a:spcBef>
              <a:spcAft>
                <a:spcPts val="1800"/>
              </a:spcAft>
              <a:buSzPts val="1000"/>
              <a:buFont typeface="Symbol" panose="05050102010706020507" pitchFamily="18" charset="2"/>
              <a:buChar char=""/>
              <a:tabLst>
                <a:tab pos="686435" algn="l"/>
                <a:tab pos="687705" algn="l"/>
              </a:tabLst>
            </a:pPr>
            <a:r>
              <a:rPr lang="en-US" sz="2400" dirty="0">
                <a:effectLst/>
                <a:ea typeface="Symbol" panose="05050102010706020507" pitchFamily="18" charset="2"/>
                <a:cs typeface="Symbol" panose="05050102010706020507" pitchFamily="18" charset="2"/>
              </a:rPr>
              <a:t>Communication: phone or email (preferred)</a:t>
            </a:r>
          </a:p>
        </p:txBody>
      </p:sp>
    </p:spTree>
    <p:extLst>
      <p:ext uri="{BB962C8B-B14F-4D97-AF65-F5344CB8AC3E}">
        <p14:creationId xmlns:p14="http://schemas.microsoft.com/office/powerpoint/2010/main" val="1741495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sz="3200" dirty="0">
                <a:solidFill>
                  <a:schemeClr val="accent1">
                    <a:lumMod val="75000"/>
                  </a:schemeClr>
                </a:solidFill>
                <a:latin typeface="Times New Roman" panose="02020603050405020304" pitchFamily="18" charset="0"/>
                <a:cs typeface="Times New Roman" panose="02020603050405020304" pitchFamily="18" charset="0"/>
              </a:rPr>
              <a:t>What is a program?</a:t>
            </a:r>
          </a:p>
        </p:txBody>
      </p:sp>
      <p:sp>
        <p:nvSpPr>
          <p:cNvPr id="2" name="Rectangle 1">
            <a:extLst>
              <a:ext uri="{FF2B5EF4-FFF2-40B4-BE49-F238E27FC236}">
                <a16:creationId xmlns:a16="http://schemas.microsoft.com/office/drawing/2014/main" id="{1F6BFB60-CCC4-4598-8E1B-8AD803851982}"/>
              </a:ext>
            </a:extLst>
          </p:cNvPr>
          <p:cNvSpPr/>
          <p:nvPr/>
        </p:nvSpPr>
        <p:spPr>
          <a:xfrm>
            <a:off x="609600" y="1371600"/>
            <a:ext cx="8077200" cy="321626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program is a sequence of instructions that specifies how to perform a computation or other task</a:t>
            </a:r>
          </a:p>
          <a:p>
            <a:pPr marL="342900" indent="-342900">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are a few basic operations most languages perform:</a:t>
            </a:r>
          </a:p>
          <a:p>
            <a:pPr>
              <a:spcAft>
                <a:spcPts val="600"/>
              </a:spcAft>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input:</a:t>
            </a:r>
            <a:r>
              <a:rPr lang="en-US" dirty="0">
                <a:latin typeface="Times New Roman" panose="02020603050405020304" pitchFamily="18" charset="0"/>
                <a:cs typeface="Times New Roman" panose="02020603050405020304" pitchFamily="18" charset="0"/>
              </a:rPr>
              <a:t> Get data from the keyboard, or console, or some other device.</a:t>
            </a:r>
          </a:p>
          <a:p>
            <a:pPr>
              <a:spcAft>
                <a:spcPts val="600"/>
              </a:spcAft>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output:</a:t>
            </a:r>
            <a:r>
              <a:rPr lang="en-US" dirty="0">
                <a:latin typeface="Times New Roman" panose="02020603050405020304" pitchFamily="18" charset="0"/>
                <a:cs typeface="Times New Roman" panose="02020603050405020304" pitchFamily="18" charset="0"/>
              </a:rPr>
              <a:t> Display data on the screen or send data to a console or other device.</a:t>
            </a:r>
          </a:p>
          <a:p>
            <a:pPr>
              <a:spcAft>
                <a:spcPts val="600"/>
              </a:spcAft>
            </a:pPr>
            <a:r>
              <a:rPr lang="en-US" b="1" dirty="0">
                <a:latin typeface="Times New Roman" panose="02020603050405020304" pitchFamily="18" charset="0"/>
                <a:cs typeface="Times New Roman" panose="02020603050405020304" pitchFamily="18" charset="0"/>
              </a:rPr>
              <a:t>	math:</a:t>
            </a:r>
            <a:r>
              <a:rPr lang="en-US" dirty="0">
                <a:latin typeface="Times New Roman" panose="02020603050405020304" pitchFamily="18" charset="0"/>
                <a:cs typeface="Times New Roman" panose="02020603050405020304" pitchFamily="18" charset="0"/>
              </a:rPr>
              <a:t> Perform basic mathematical operations like addition and multiplication.</a:t>
            </a:r>
          </a:p>
          <a:p>
            <a:pPr>
              <a:spcAft>
                <a:spcPts val="600"/>
              </a:spcAft>
            </a:pPr>
            <a:r>
              <a:rPr lang="en-US" b="1" dirty="0">
                <a:latin typeface="Times New Roman" panose="02020603050405020304" pitchFamily="18" charset="0"/>
                <a:cs typeface="Times New Roman" panose="02020603050405020304" pitchFamily="18" charset="0"/>
              </a:rPr>
              <a:t>	testing:</a:t>
            </a:r>
            <a:r>
              <a:rPr lang="en-US" dirty="0">
                <a:latin typeface="Times New Roman" panose="02020603050405020304" pitchFamily="18" charset="0"/>
                <a:cs typeface="Times New Roman" panose="02020603050405020304" pitchFamily="18" charset="0"/>
              </a:rPr>
              <a:t> Check for certain conditions and run the appropriate sequence of statements.</a:t>
            </a:r>
          </a:p>
          <a:p>
            <a:pPr>
              <a:spcAft>
                <a:spcPts val="600"/>
              </a:spcAft>
            </a:pPr>
            <a:r>
              <a:rPr lang="en-US" b="1" dirty="0">
                <a:latin typeface="Times New Roman" panose="02020603050405020304" pitchFamily="18" charset="0"/>
                <a:cs typeface="Times New Roman" panose="02020603050405020304" pitchFamily="18" charset="0"/>
              </a:rPr>
              <a:t>	repetition:</a:t>
            </a:r>
            <a:r>
              <a:rPr lang="en-US" dirty="0">
                <a:latin typeface="Times New Roman" panose="02020603050405020304" pitchFamily="18" charset="0"/>
                <a:cs typeface="Times New Roman" panose="02020603050405020304" pitchFamily="18" charset="0"/>
              </a:rPr>
              <a:t> Perform some action repeatedly, usually with some variation.</a:t>
            </a:r>
          </a:p>
        </p:txBody>
      </p:sp>
    </p:spTree>
    <p:extLst>
      <p:ext uri="{BB962C8B-B14F-4D97-AF65-F5344CB8AC3E}">
        <p14:creationId xmlns:p14="http://schemas.microsoft.com/office/powerpoint/2010/main" val="4078593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sz="3200" dirty="0">
                <a:solidFill>
                  <a:schemeClr val="accent1">
                    <a:lumMod val="75000"/>
                  </a:schemeClr>
                </a:solidFill>
                <a:latin typeface="Times New Roman" panose="02020603050405020304" pitchFamily="18" charset="0"/>
                <a:cs typeface="Times New Roman" panose="02020603050405020304" pitchFamily="18" charset="0"/>
              </a:rPr>
              <a:t>Debugging</a:t>
            </a:r>
          </a:p>
        </p:txBody>
      </p:sp>
      <p:sp>
        <p:nvSpPr>
          <p:cNvPr id="2" name="Rectangle 1">
            <a:extLst>
              <a:ext uri="{FF2B5EF4-FFF2-40B4-BE49-F238E27FC236}">
                <a16:creationId xmlns:a16="http://schemas.microsoft.com/office/drawing/2014/main" id="{1F6BFB60-CCC4-4598-8E1B-8AD803851982}"/>
              </a:ext>
            </a:extLst>
          </p:cNvPr>
          <p:cNvSpPr/>
          <p:nvPr/>
        </p:nvSpPr>
        <p:spPr>
          <a:xfrm>
            <a:off x="609600" y="1371600"/>
            <a:ext cx="8077200" cy="3262432"/>
          </a:xfrm>
          <a:prstGeom prst="rect">
            <a:avLst/>
          </a:prstGeom>
        </p:spPr>
        <p:txBody>
          <a:bodyPr wrap="square">
            <a:spAutoFit/>
          </a:bodyPr>
          <a:lstStyle/>
          <a:p>
            <a:pPr marL="342900" indent="-342900">
              <a:spcAft>
                <a:spcPts val="12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Programming errors are called bugs and the process of tracking them down and correcting them is called debugging.</a:t>
            </a:r>
          </a:p>
          <a:p>
            <a:pPr marL="342900" indent="-342900">
              <a:spcAft>
                <a:spcPts val="12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Syntax errors - Syntax refers to the structure of your program and the rules about that structure.</a:t>
            </a:r>
          </a:p>
          <a:p>
            <a:pPr marL="342900" indent="-342900">
              <a:spcAft>
                <a:spcPts val="12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Run-time errors - so-called because the error does not appear until you run the program.</a:t>
            </a:r>
          </a:p>
          <a:p>
            <a:pPr marL="342900" indent="-342900">
              <a:spcAft>
                <a:spcPts val="12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Logic errors and semantics - will compile and run without generating error messages, but it will not do the right thing.</a:t>
            </a:r>
          </a:p>
        </p:txBody>
      </p:sp>
    </p:spTree>
    <p:extLst>
      <p:ext uri="{BB962C8B-B14F-4D97-AF65-F5344CB8AC3E}">
        <p14:creationId xmlns:p14="http://schemas.microsoft.com/office/powerpoint/2010/main" val="1678115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sz="3200" dirty="0">
                <a:solidFill>
                  <a:schemeClr val="accent1">
                    <a:lumMod val="75000"/>
                  </a:schemeClr>
                </a:solidFill>
                <a:latin typeface="Times New Roman" panose="02020603050405020304" pitchFamily="18" charset="0"/>
                <a:cs typeface="Times New Roman" panose="02020603050405020304" pitchFamily="18" charset="0"/>
              </a:rPr>
              <a:t>The First C# Program</a:t>
            </a:r>
          </a:p>
        </p:txBody>
      </p:sp>
      <p:pic>
        <p:nvPicPr>
          <p:cNvPr id="4" name="Picture 3">
            <a:extLst>
              <a:ext uri="{FF2B5EF4-FFF2-40B4-BE49-F238E27FC236}">
                <a16:creationId xmlns:a16="http://schemas.microsoft.com/office/drawing/2014/main" id="{A08B5B5E-AEE6-448B-A56A-054280E4F43C}"/>
              </a:ext>
            </a:extLst>
          </p:cNvPr>
          <p:cNvPicPr>
            <a:picLocks noChangeAspect="1"/>
          </p:cNvPicPr>
          <p:nvPr/>
        </p:nvPicPr>
        <p:blipFill>
          <a:blip r:embed="rId2"/>
          <a:stretch>
            <a:fillRect/>
          </a:stretch>
        </p:blipFill>
        <p:spPr>
          <a:xfrm>
            <a:off x="1219200" y="2600325"/>
            <a:ext cx="6696075" cy="3190875"/>
          </a:xfrm>
          <a:prstGeom prst="rect">
            <a:avLst/>
          </a:prstGeom>
        </p:spPr>
      </p:pic>
      <p:sp>
        <p:nvSpPr>
          <p:cNvPr id="6" name="Rectangle 5">
            <a:extLst>
              <a:ext uri="{FF2B5EF4-FFF2-40B4-BE49-F238E27FC236}">
                <a16:creationId xmlns:a16="http://schemas.microsoft.com/office/drawing/2014/main" id="{5F8A8708-403F-4F96-ACFC-B7EEA765592A}"/>
              </a:ext>
            </a:extLst>
          </p:cNvPr>
          <p:cNvSpPr/>
          <p:nvPr/>
        </p:nvSpPr>
        <p:spPr>
          <a:xfrm>
            <a:off x="609600" y="1219200"/>
            <a:ext cx="7310437" cy="1015663"/>
          </a:xfrm>
          <a:prstGeom prst="rect">
            <a:avLst/>
          </a:prstGeom>
        </p:spPr>
        <p:txBody>
          <a:bodyPr wrap="square">
            <a:spAutoFit/>
          </a:bodyPr>
          <a:lstStyle/>
          <a:p>
            <a:pPr marL="342900" indent="-342900">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Traditionally the first program people write in a new language is called "hello world" because all it does is display the words “Hello, World.”. In C#, this program looks like:</a:t>
            </a:r>
          </a:p>
        </p:txBody>
      </p:sp>
    </p:spTree>
    <p:extLst>
      <p:ext uri="{BB962C8B-B14F-4D97-AF65-F5344CB8AC3E}">
        <p14:creationId xmlns:p14="http://schemas.microsoft.com/office/powerpoint/2010/main" val="3429798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sz="3200" dirty="0">
                <a:solidFill>
                  <a:schemeClr val="accent1">
                    <a:lumMod val="75000"/>
                  </a:schemeClr>
                </a:solidFill>
                <a:latin typeface="Times New Roman" panose="02020603050405020304" pitchFamily="18" charset="0"/>
                <a:cs typeface="Times New Roman" panose="02020603050405020304" pitchFamily="18" charset="0"/>
              </a:rPr>
              <a:t>More about C#</a:t>
            </a:r>
          </a:p>
        </p:txBody>
      </p:sp>
      <p:sp>
        <p:nvSpPr>
          <p:cNvPr id="6" name="Rectangle 5">
            <a:extLst>
              <a:ext uri="{FF2B5EF4-FFF2-40B4-BE49-F238E27FC236}">
                <a16:creationId xmlns:a16="http://schemas.microsoft.com/office/drawing/2014/main" id="{5F8A8708-403F-4F96-ACFC-B7EEA765592A}"/>
              </a:ext>
            </a:extLst>
          </p:cNvPr>
          <p:cNvSpPr/>
          <p:nvPr/>
        </p:nvSpPr>
        <p:spPr>
          <a:xfrm>
            <a:off x="609600" y="1219200"/>
            <a:ext cx="7310437" cy="4062651"/>
          </a:xfrm>
          <a:prstGeom prst="rect">
            <a:avLst/>
          </a:prstGeom>
        </p:spPr>
        <p:txBody>
          <a:bodyPr wrap="square">
            <a:spAutoFit/>
          </a:bodyPr>
          <a:lstStyle/>
          <a:p>
            <a:pPr marL="342900" indent="-342900">
              <a:spcAft>
                <a:spcPts val="18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 is a modern </a:t>
            </a:r>
            <a:r>
              <a:rPr lang="en-US" dirty="0">
                <a:solidFill>
                  <a:srgbClr val="0070C0"/>
                </a:solidFill>
                <a:latin typeface="Times New Roman" panose="02020603050405020304" pitchFamily="18" charset="0"/>
                <a:cs typeface="Times New Roman" panose="02020603050405020304" pitchFamily="18" charset="0"/>
              </a:rPr>
              <a:t>object-oriented</a:t>
            </a:r>
            <a:r>
              <a:rPr lang="en-US" dirty="0">
                <a:latin typeface="Times New Roman" panose="02020603050405020304" pitchFamily="18" charset="0"/>
                <a:cs typeface="Times New Roman" panose="02020603050405020304" pitchFamily="18" charset="0"/>
              </a:rPr>
              <a:t>, general-purpose, </a:t>
            </a:r>
            <a:r>
              <a:rPr lang="en-US" dirty="0">
                <a:solidFill>
                  <a:srgbClr val="0070C0"/>
                </a:solidFill>
                <a:latin typeface="Times New Roman" panose="02020603050405020304" pitchFamily="18" charset="0"/>
                <a:cs typeface="Times New Roman" panose="02020603050405020304" pitchFamily="18" charset="0"/>
              </a:rPr>
              <a:t>high-level</a:t>
            </a:r>
            <a:r>
              <a:rPr lang="en-US" dirty="0">
                <a:latin typeface="Times New Roman" panose="02020603050405020304" pitchFamily="18" charset="0"/>
                <a:cs typeface="Times New Roman" panose="02020603050405020304" pitchFamily="18" charset="0"/>
              </a:rPr>
              <a:t> programming language</a:t>
            </a:r>
          </a:p>
          <a:p>
            <a:pPr marL="342900" indent="-342900">
              <a:spcAft>
                <a:spcPts val="18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Created and developed by </a:t>
            </a:r>
            <a:r>
              <a:rPr lang="en-US" dirty="0">
                <a:solidFill>
                  <a:srgbClr val="0070C0"/>
                </a:solidFill>
                <a:latin typeface="Times New Roman" panose="02020603050405020304" pitchFamily="18" charset="0"/>
                <a:cs typeface="Times New Roman" panose="02020603050405020304" pitchFamily="18" charset="0"/>
              </a:rPr>
              <a:t>Microsoft</a:t>
            </a:r>
            <a:r>
              <a:rPr lang="en-US" dirty="0">
                <a:latin typeface="Times New Roman" panose="02020603050405020304" pitchFamily="18" charset="0"/>
                <a:cs typeface="Times New Roman" panose="02020603050405020304" pitchFamily="18" charset="0"/>
              </a:rPr>
              <a:t> together with the </a:t>
            </a:r>
            <a:r>
              <a:rPr lang="en-US" dirty="0">
                <a:solidFill>
                  <a:srgbClr val="0070C0"/>
                </a:solidFill>
                <a:latin typeface="Times New Roman" panose="02020603050405020304" pitchFamily="18" charset="0"/>
                <a:cs typeface="Times New Roman" panose="02020603050405020304" pitchFamily="18" charset="0"/>
              </a:rPr>
              <a:t>.NET platform</a:t>
            </a:r>
            <a:r>
              <a:rPr lang="en-US" dirty="0">
                <a:latin typeface="Times New Roman" panose="02020603050405020304" pitchFamily="18" charset="0"/>
                <a:cs typeface="Times New Roman" panose="02020603050405020304" pitchFamily="18" charset="0"/>
              </a:rPr>
              <a:t> that is used for developing office applications, web applications, websites, desktop applications, mobile applications, games and many others.</a:t>
            </a:r>
          </a:p>
          <a:p>
            <a:pPr marL="342900" indent="-342900">
              <a:spcAft>
                <a:spcPts val="18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 is one of the most </a:t>
            </a:r>
            <a:r>
              <a:rPr lang="en-US" dirty="0">
                <a:solidFill>
                  <a:srgbClr val="0070C0"/>
                </a:solidFill>
                <a:latin typeface="Times New Roman" panose="02020603050405020304" pitchFamily="18" charset="0"/>
                <a:cs typeface="Times New Roman" panose="02020603050405020304" pitchFamily="18" charset="0"/>
              </a:rPr>
              <a:t>popular</a:t>
            </a:r>
            <a:r>
              <a:rPr lang="en-US" dirty="0">
                <a:latin typeface="Times New Roman" panose="02020603050405020304" pitchFamily="18" charset="0"/>
                <a:cs typeface="Times New Roman" panose="02020603050405020304" pitchFamily="18" charset="0"/>
              </a:rPr>
              <a:t> programming languages</a:t>
            </a:r>
          </a:p>
          <a:p>
            <a:pPr marL="342900" indent="-342900">
              <a:spcAft>
                <a:spcPts val="18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 language is distributed together with a special environment on which it is executed, called the </a:t>
            </a:r>
            <a:r>
              <a:rPr lang="en-US" dirty="0">
                <a:solidFill>
                  <a:srgbClr val="0070C0"/>
                </a:solidFill>
                <a:latin typeface="Times New Roman" panose="02020603050405020304" pitchFamily="18" charset="0"/>
                <a:cs typeface="Times New Roman" panose="02020603050405020304" pitchFamily="18" charset="0"/>
              </a:rPr>
              <a:t>Common Language Runtime (CLR) </a:t>
            </a:r>
            <a:r>
              <a:rPr lang="en-US" dirty="0">
                <a:latin typeface="Times New Roman" panose="02020603050405020304" pitchFamily="18" charset="0"/>
                <a:cs typeface="Times New Roman" panose="02020603050405020304" pitchFamily="18" charset="0"/>
              </a:rPr>
              <a:t>that makes C# programs portable</a:t>
            </a:r>
          </a:p>
          <a:p>
            <a:pPr marL="342900" indent="-342900">
              <a:spcAft>
                <a:spcPts val="18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Unlike the Java language and platform that are open-source, C# and the .NET Framework are </a:t>
            </a:r>
            <a:r>
              <a:rPr lang="en-US" dirty="0">
                <a:solidFill>
                  <a:srgbClr val="0070C0"/>
                </a:solidFill>
                <a:latin typeface="Times New Roman" panose="02020603050405020304" pitchFamily="18" charset="0"/>
                <a:cs typeface="Times New Roman" panose="02020603050405020304" pitchFamily="18" charset="0"/>
              </a:rPr>
              <a:t>proprietary</a:t>
            </a:r>
          </a:p>
        </p:txBody>
      </p:sp>
    </p:spTree>
    <p:extLst>
      <p:ext uri="{BB962C8B-B14F-4D97-AF65-F5344CB8AC3E}">
        <p14:creationId xmlns:p14="http://schemas.microsoft.com/office/powerpoint/2010/main" val="2318965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AFF4A9C-843F-476E-B512-446C022E609A}"/>
              </a:ext>
            </a:extLst>
          </p:cNvPr>
          <p:cNvSpPr txBox="1"/>
          <p:nvPr/>
        </p:nvSpPr>
        <p:spPr>
          <a:xfrm>
            <a:off x="507999" y="838200"/>
            <a:ext cx="5054601" cy="2062103"/>
          </a:xfrm>
          <a:prstGeom prst="rect">
            <a:avLst/>
          </a:prstGeom>
          <a:noFill/>
          <a:ln>
            <a:solidFill>
              <a:schemeClr val="accent1"/>
            </a:solidFill>
          </a:ln>
        </p:spPr>
        <p:txBody>
          <a:bodyPr wrap="square" rtlCol="0">
            <a:spAutoFit/>
          </a:bodyPr>
          <a:lstStyle/>
          <a:p>
            <a:r>
              <a:rPr lang="en-US" sz="1600" dirty="0"/>
              <a:t>; </a:t>
            </a:r>
            <a:r>
              <a:rPr lang="en-US" sz="1600" b="1" dirty="0"/>
              <a:t>machine language</a:t>
            </a:r>
            <a:r>
              <a:rPr lang="en-US" sz="1600" dirty="0"/>
              <a:t> example (only a portion of program)</a:t>
            </a:r>
          </a:p>
          <a:p>
            <a:r>
              <a:rPr lang="en-US" sz="1600" dirty="0">
                <a:solidFill>
                  <a:srgbClr val="0070C0"/>
                </a:solidFill>
              </a:rPr>
              <a:t>; </a:t>
            </a:r>
            <a:r>
              <a:rPr lang="en-US" sz="1600" dirty="0" err="1">
                <a:solidFill>
                  <a:srgbClr val="0070C0"/>
                </a:solidFill>
              </a:rPr>
              <a:t>Hexidecimal</a:t>
            </a:r>
            <a:r>
              <a:rPr lang="en-US" sz="1600" dirty="0">
                <a:solidFill>
                  <a:srgbClr val="0070C0"/>
                </a:solidFill>
              </a:rPr>
              <a:t>	or Binary </a:t>
            </a:r>
          </a:p>
          <a:p>
            <a:r>
              <a:rPr lang="en-US" sz="1600" dirty="0"/>
              <a:t>21 0a 00 00	00100001 00001010 00000000 00000000 </a:t>
            </a:r>
          </a:p>
          <a:p>
            <a:r>
              <a:rPr lang="en-US" sz="1600" dirty="0"/>
              <a:t>0c 10 00 06			… </a:t>
            </a:r>
          </a:p>
          <a:p>
            <a:r>
              <a:rPr lang="en-US" sz="1600" dirty="0"/>
              <a:t>6f 72 6c 64			… </a:t>
            </a:r>
          </a:p>
          <a:p>
            <a:r>
              <a:rPr lang="en-US" sz="1600" dirty="0"/>
              <a:t>08 10 00 06			… </a:t>
            </a:r>
          </a:p>
          <a:p>
            <a:r>
              <a:rPr lang="en-US" sz="1600" dirty="0"/>
              <a:t>6f 2c 20 57			… </a:t>
            </a:r>
          </a:p>
          <a:p>
            <a:r>
              <a:rPr lang="en-US" sz="1600" dirty="0"/>
              <a:t>04 10 00 06			… </a:t>
            </a:r>
          </a:p>
        </p:txBody>
      </p:sp>
      <p:sp>
        <p:nvSpPr>
          <p:cNvPr id="8" name="TextBox 7">
            <a:extLst>
              <a:ext uri="{FF2B5EF4-FFF2-40B4-BE49-F238E27FC236}">
                <a16:creationId xmlns:a16="http://schemas.microsoft.com/office/drawing/2014/main" id="{28C0B2A8-AAC3-4705-A0B8-4280718321FF}"/>
              </a:ext>
            </a:extLst>
          </p:cNvPr>
          <p:cNvSpPr txBox="1"/>
          <p:nvPr/>
        </p:nvSpPr>
        <p:spPr>
          <a:xfrm>
            <a:off x="5715000" y="838200"/>
            <a:ext cx="2971800" cy="2554545"/>
          </a:xfrm>
          <a:prstGeom prst="rect">
            <a:avLst/>
          </a:prstGeom>
          <a:noFill/>
          <a:ln>
            <a:solidFill>
              <a:schemeClr val="accent1"/>
            </a:solidFill>
          </a:ln>
        </p:spPr>
        <p:txBody>
          <a:bodyPr wrap="square" rtlCol="0">
            <a:spAutoFit/>
          </a:bodyPr>
          <a:lstStyle/>
          <a:p>
            <a:r>
              <a:rPr lang="en-US" sz="1600" dirty="0"/>
              <a:t>; Intel </a:t>
            </a:r>
            <a:r>
              <a:rPr lang="en-US" sz="1600" b="1" dirty="0"/>
              <a:t>assemble</a:t>
            </a:r>
            <a:r>
              <a:rPr lang="en-US" sz="1600" dirty="0"/>
              <a:t> example</a:t>
            </a:r>
          </a:p>
          <a:p>
            <a:r>
              <a:rPr lang="en-US" sz="1600" dirty="0"/>
              <a:t>mov </a:t>
            </a:r>
            <a:r>
              <a:rPr lang="en-US" sz="1600" dirty="0" err="1"/>
              <a:t>ax,cs</a:t>
            </a:r>
            <a:endParaRPr lang="en-US" sz="1600" dirty="0"/>
          </a:p>
          <a:p>
            <a:r>
              <a:rPr lang="en-US" sz="1600" dirty="0"/>
              <a:t>mov </a:t>
            </a:r>
            <a:r>
              <a:rPr lang="en-US" sz="1600" dirty="0" err="1"/>
              <a:t>ds,ax</a:t>
            </a:r>
            <a:endParaRPr lang="en-US" sz="1600" dirty="0"/>
          </a:p>
          <a:p>
            <a:r>
              <a:rPr lang="en-US" sz="1600" dirty="0"/>
              <a:t>mov ah,9</a:t>
            </a:r>
          </a:p>
          <a:p>
            <a:r>
              <a:rPr lang="en-US" sz="1600" dirty="0"/>
              <a:t>mov dx, offset Hello</a:t>
            </a:r>
          </a:p>
          <a:p>
            <a:r>
              <a:rPr lang="en-US" sz="1600" dirty="0"/>
              <a:t>int 21h</a:t>
            </a:r>
          </a:p>
          <a:p>
            <a:r>
              <a:rPr lang="en-US" sz="1600" dirty="0" err="1"/>
              <a:t>xor</a:t>
            </a:r>
            <a:r>
              <a:rPr lang="en-US" sz="1600" dirty="0"/>
              <a:t> </a:t>
            </a:r>
            <a:r>
              <a:rPr lang="en-US" sz="1600" dirty="0" err="1"/>
              <a:t>ax,ax</a:t>
            </a:r>
            <a:endParaRPr lang="en-US" sz="1600" dirty="0"/>
          </a:p>
          <a:p>
            <a:r>
              <a:rPr lang="en-US" sz="1600" dirty="0"/>
              <a:t>int 21h</a:t>
            </a:r>
          </a:p>
          <a:p>
            <a:r>
              <a:rPr lang="en-US" sz="1600" dirty="0"/>
              <a:t>Hello: </a:t>
            </a:r>
          </a:p>
          <a:p>
            <a:r>
              <a:rPr lang="en-US" sz="1600" dirty="0"/>
              <a:t>  </a:t>
            </a:r>
            <a:r>
              <a:rPr lang="en-US" sz="1600" dirty="0" err="1"/>
              <a:t>db</a:t>
            </a:r>
            <a:r>
              <a:rPr lang="en-US" sz="1600" dirty="0"/>
              <a:t> "Hello World!",13,10,"$"</a:t>
            </a:r>
          </a:p>
        </p:txBody>
      </p:sp>
      <p:sp>
        <p:nvSpPr>
          <p:cNvPr id="9" name="TextBox 8">
            <a:extLst>
              <a:ext uri="{FF2B5EF4-FFF2-40B4-BE49-F238E27FC236}">
                <a16:creationId xmlns:a16="http://schemas.microsoft.com/office/drawing/2014/main" id="{8014742E-65F2-4284-955D-AD7A1F639CC0}"/>
              </a:ext>
            </a:extLst>
          </p:cNvPr>
          <p:cNvSpPr txBox="1"/>
          <p:nvPr/>
        </p:nvSpPr>
        <p:spPr>
          <a:xfrm>
            <a:off x="609600" y="3276600"/>
            <a:ext cx="2553072" cy="1569660"/>
          </a:xfrm>
          <a:prstGeom prst="rect">
            <a:avLst/>
          </a:prstGeom>
          <a:noFill/>
          <a:ln>
            <a:solidFill>
              <a:schemeClr val="accent1"/>
            </a:solidFill>
          </a:ln>
        </p:spPr>
        <p:txBody>
          <a:bodyPr wrap="square" rtlCol="0">
            <a:spAutoFit/>
          </a:bodyPr>
          <a:lstStyle/>
          <a:p>
            <a:r>
              <a:rPr lang="en-US" sz="1600" dirty="0"/>
              <a:t>/* </a:t>
            </a:r>
            <a:r>
              <a:rPr lang="en-US" sz="1600" b="1" dirty="0"/>
              <a:t>C</a:t>
            </a:r>
            <a:r>
              <a:rPr lang="en-US" sz="1600" dirty="0"/>
              <a:t> example */</a:t>
            </a:r>
          </a:p>
          <a:p>
            <a:r>
              <a:rPr lang="en-US" sz="1600" dirty="0"/>
              <a:t>#include &lt;</a:t>
            </a:r>
            <a:r>
              <a:rPr lang="en-US" sz="1600" dirty="0" err="1"/>
              <a:t>stdio.h</a:t>
            </a:r>
            <a:r>
              <a:rPr lang="en-US" sz="1600" dirty="0"/>
              <a:t>&gt;</a:t>
            </a:r>
          </a:p>
          <a:p>
            <a:r>
              <a:rPr lang="en-US" sz="1600" dirty="0"/>
              <a:t>main()</a:t>
            </a:r>
          </a:p>
          <a:p>
            <a:r>
              <a:rPr lang="en-US" sz="1600" dirty="0"/>
              <a:t>{</a:t>
            </a:r>
          </a:p>
          <a:p>
            <a:r>
              <a:rPr lang="en-US" sz="1600" dirty="0"/>
              <a:t>    </a:t>
            </a:r>
            <a:r>
              <a:rPr lang="en-US" sz="1600" dirty="0" err="1"/>
              <a:t>printf</a:t>
            </a:r>
            <a:r>
              <a:rPr lang="en-US" sz="1600" dirty="0"/>
              <a:t>("Hello World!\n");</a:t>
            </a:r>
          </a:p>
          <a:p>
            <a:r>
              <a:rPr lang="en-US" sz="1600" dirty="0"/>
              <a:t>}</a:t>
            </a:r>
          </a:p>
        </p:txBody>
      </p:sp>
      <p:sp>
        <p:nvSpPr>
          <p:cNvPr id="10" name="TextBox 9">
            <a:extLst>
              <a:ext uri="{FF2B5EF4-FFF2-40B4-BE49-F238E27FC236}">
                <a16:creationId xmlns:a16="http://schemas.microsoft.com/office/drawing/2014/main" id="{9B8F1754-F607-40CE-B6F1-BE94E660B876}"/>
              </a:ext>
            </a:extLst>
          </p:cNvPr>
          <p:cNvSpPr txBox="1"/>
          <p:nvPr/>
        </p:nvSpPr>
        <p:spPr>
          <a:xfrm>
            <a:off x="4267200" y="3739515"/>
            <a:ext cx="4572000" cy="2554545"/>
          </a:xfrm>
          <a:prstGeom prst="rect">
            <a:avLst/>
          </a:prstGeom>
          <a:noFill/>
          <a:ln>
            <a:solidFill>
              <a:schemeClr val="accent1"/>
            </a:solidFill>
          </a:ln>
        </p:spPr>
        <p:txBody>
          <a:bodyPr wrap="square" rtlCol="0">
            <a:spAutoFit/>
          </a:bodyPr>
          <a:lstStyle/>
          <a:p>
            <a:r>
              <a:rPr lang="en-US" sz="1600" dirty="0"/>
              <a:t>// </a:t>
            </a:r>
            <a:r>
              <a:rPr lang="en-US" sz="1600" b="1" dirty="0"/>
              <a:t>C#</a:t>
            </a:r>
            <a:r>
              <a:rPr lang="en-US" sz="1600" dirty="0"/>
              <a:t> example</a:t>
            </a:r>
          </a:p>
          <a:p>
            <a:r>
              <a:rPr lang="en-US" sz="1600" dirty="0"/>
              <a:t>using System;</a:t>
            </a:r>
          </a:p>
          <a:p>
            <a:r>
              <a:rPr lang="en-US" sz="1600" dirty="0"/>
              <a:t>namespace </a:t>
            </a:r>
            <a:r>
              <a:rPr lang="en-US" sz="1600" dirty="0" err="1"/>
              <a:t>ThinkSharp</a:t>
            </a:r>
            <a:r>
              <a:rPr lang="en-US" sz="1600" dirty="0"/>
              <a:t> {</a:t>
            </a:r>
          </a:p>
          <a:p>
            <a:r>
              <a:rPr lang="en-US" sz="1600" dirty="0"/>
              <a:t>	public class Hello {</a:t>
            </a:r>
          </a:p>
          <a:p>
            <a:r>
              <a:rPr lang="en-US" sz="1600" dirty="0"/>
              <a:t>	// main: generate some simple output</a:t>
            </a:r>
          </a:p>
          <a:p>
            <a:r>
              <a:rPr lang="en-US" sz="1600" dirty="0"/>
              <a:t>		public static void Main(string[] </a:t>
            </a:r>
            <a:r>
              <a:rPr lang="en-US" sz="1600" dirty="0" err="1"/>
              <a:t>args</a:t>
            </a:r>
            <a:r>
              <a:rPr lang="en-US" sz="1600" dirty="0"/>
              <a:t>) {</a:t>
            </a:r>
          </a:p>
          <a:p>
            <a:r>
              <a:rPr lang="en-US" sz="1600" dirty="0"/>
              <a:t>			</a:t>
            </a:r>
            <a:r>
              <a:rPr lang="en-US" sz="1600" dirty="0" err="1"/>
              <a:t>Console.WriteLine</a:t>
            </a:r>
            <a:r>
              <a:rPr lang="en-US" sz="1600" dirty="0"/>
              <a:t>("Hello, world.");</a:t>
            </a:r>
          </a:p>
          <a:p>
            <a:r>
              <a:rPr lang="en-US" sz="1600" dirty="0"/>
              <a:t>		}</a:t>
            </a:r>
          </a:p>
          <a:p>
            <a:r>
              <a:rPr lang="en-US" sz="1600" dirty="0"/>
              <a:t>	}</a:t>
            </a:r>
          </a:p>
          <a:p>
            <a:r>
              <a:rPr lang="en-US" sz="1600" dirty="0"/>
              <a:t>}</a:t>
            </a:r>
          </a:p>
        </p:txBody>
      </p:sp>
      <p:sp>
        <p:nvSpPr>
          <p:cNvPr id="11" name="Title 1">
            <a:extLst>
              <a:ext uri="{FF2B5EF4-FFF2-40B4-BE49-F238E27FC236}">
                <a16:creationId xmlns:a16="http://schemas.microsoft.com/office/drawing/2014/main" id="{EFDA200C-4347-49B2-A5A6-D49A149867CF}"/>
              </a:ext>
            </a:extLst>
          </p:cNvPr>
          <p:cNvSpPr txBox="1">
            <a:spLocks/>
          </p:cNvSpPr>
          <p:nvPr/>
        </p:nvSpPr>
        <p:spPr>
          <a:xfrm>
            <a:off x="228600" y="304800"/>
            <a:ext cx="8407401" cy="560954"/>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sz="2400" dirty="0">
                <a:solidFill>
                  <a:schemeClr val="accent1">
                    <a:lumMod val="75000"/>
                  </a:schemeClr>
                </a:solidFill>
                <a:latin typeface="Times New Roman" panose="02020603050405020304" pitchFamily="18" charset="0"/>
                <a:cs typeface="Times New Roman" panose="02020603050405020304" pitchFamily="18" charset="0"/>
              </a:rPr>
              <a:t>“Hello, world” Program in Various Languages</a:t>
            </a:r>
          </a:p>
        </p:txBody>
      </p:sp>
      <p:sp>
        <p:nvSpPr>
          <p:cNvPr id="12" name="Rectangle 11">
            <a:extLst>
              <a:ext uri="{FF2B5EF4-FFF2-40B4-BE49-F238E27FC236}">
                <a16:creationId xmlns:a16="http://schemas.microsoft.com/office/drawing/2014/main" id="{F7ACF422-9CE7-4A8C-92C0-2484810B2A27}"/>
              </a:ext>
            </a:extLst>
          </p:cNvPr>
          <p:cNvSpPr/>
          <p:nvPr/>
        </p:nvSpPr>
        <p:spPr>
          <a:xfrm>
            <a:off x="4709485" y="6305728"/>
            <a:ext cx="2986715" cy="369332"/>
          </a:xfrm>
          <a:prstGeom prst="rect">
            <a:avLst/>
          </a:prstGeom>
        </p:spPr>
        <p:txBody>
          <a:bodyPr wrap="none">
            <a:spAutoFit/>
          </a:bodyPr>
          <a:lstStyle/>
          <a:p>
            <a:r>
              <a:rPr lang="en-US" dirty="0">
                <a:solidFill>
                  <a:srgbClr val="0070C0"/>
                </a:solidFill>
                <a:hlinkClick r:id="rId2">
                  <a:extLst>
                    <a:ext uri="{A12FA001-AC4F-418D-AE19-62706E023703}">
                      <ahyp:hlinkClr xmlns:ahyp="http://schemas.microsoft.com/office/drawing/2018/hyperlinkcolor" val="tx"/>
                    </a:ext>
                  </a:extLst>
                </a:hlinkClick>
              </a:rPr>
              <a:t>http://helloworldcollection.de/</a:t>
            </a:r>
            <a:endParaRPr lang="en-US" dirty="0">
              <a:solidFill>
                <a:srgbClr val="0070C0"/>
              </a:solidFill>
            </a:endParaRPr>
          </a:p>
        </p:txBody>
      </p:sp>
      <p:sp>
        <p:nvSpPr>
          <p:cNvPr id="13" name="TextBox 12">
            <a:extLst>
              <a:ext uri="{FF2B5EF4-FFF2-40B4-BE49-F238E27FC236}">
                <a16:creationId xmlns:a16="http://schemas.microsoft.com/office/drawing/2014/main" id="{32C64600-A177-4B88-AB37-3372C26C23E9}"/>
              </a:ext>
            </a:extLst>
          </p:cNvPr>
          <p:cNvSpPr txBox="1"/>
          <p:nvPr/>
        </p:nvSpPr>
        <p:spPr>
          <a:xfrm>
            <a:off x="152400" y="4998660"/>
            <a:ext cx="4038600" cy="1569660"/>
          </a:xfrm>
          <a:prstGeom prst="rect">
            <a:avLst/>
          </a:prstGeom>
          <a:noFill/>
          <a:ln>
            <a:solidFill>
              <a:schemeClr val="accent1"/>
            </a:solidFill>
          </a:ln>
        </p:spPr>
        <p:txBody>
          <a:bodyPr wrap="square" rtlCol="0">
            <a:spAutoFit/>
          </a:bodyPr>
          <a:lstStyle/>
          <a:p>
            <a:r>
              <a:rPr lang="en-US" sz="1600" dirty="0"/>
              <a:t>// </a:t>
            </a:r>
            <a:r>
              <a:rPr lang="en-US" sz="1600" b="1" dirty="0"/>
              <a:t>Java</a:t>
            </a:r>
            <a:r>
              <a:rPr lang="en-US" sz="1600" dirty="0"/>
              <a:t> example</a:t>
            </a:r>
          </a:p>
          <a:p>
            <a:r>
              <a:rPr lang="en-US" sz="1600" dirty="0"/>
              <a:t>class HelloWorld {</a:t>
            </a:r>
          </a:p>
          <a:p>
            <a:r>
              <a:rPr lang="en-US" sz="1600" dirty="0"/>
              <a:t>	static public void main( String </a:t>
            </a:r>
            <a:r>
              <a:rPr lang="en-US" sz="1600" dirty="0" err="1"/>
              <a:t>args</a:t>
            </a:r>
            <a:r>
              <a:rPr lang="en-US" sz="1600" dirty="0"/>
              <a:t>[] ) {</a:t>
            </a:r>
          </a:p>
          <a:p>
            <a:r>
              <a:rPr lang="en-US" sz="1600" dirty="0"/>
              <a:t>    </a:t>
            </a:r>
            <a:r>
              <a:rPr lang="en-US" sz="1600" dirty="0" err="1"/>
              <a:t>System.out.println</a:t>
            </a:r>
            <a:r>
              <a:rPr lang="en-US" sz="1600" dirty="0"/>
              <a:t>( "Hello World!" );</a:t>
            </a:r>
          </a:p>
          <a:p>
            <a:r>
              <a:rPr lang="en-US" sz="1600" dirty="0"/>
              <a:t>  }</a:t>
            </a:r>
          </a:p>
          <a:p>
            <a:r>
              <a:rPr lang="en-US" sz="1600" dirty="0"/>
              <a:t>}</a:t>
            </a:r>
          </a:p>
        </p:txBody>
      </p:sp>
      <p:sp>
        <p:nvSpPr>
          <p:cNvPr id="2" name="Freeform: Shape 1">
            <a:extLst>
              <a:ext uri="{FF2B5EF4-FFF2-40B4-BE49-F238E27FC236}">
                <a16:creationId xmlns:a16="http://schemas.microsoft.com/office/drawing/2014/main" id="{7F0616C1-CEA7-41AB-8F45-ACF3E8913BF2}"/>
              </a:ext>
            </a:extLst>
          </p:cNvPr>
          <p:cNvSpPr/>
          <p:nvPr/>
        </p:nvSpPr>
        <p:spPr>
          <a:xfrm>
            <a:off x="340066" y="3181508"/>
            <a:ext cx="8630122" cy="476092"/>
          </a:xfrm>
          <a:custGeom>
            <a:avLst/>
            <a:gdLst>
              <a:gd name="connsiteX0" fmla="*/ 0 w 8630122"/>
              <a:gd name="connsiteY0" fmla="*/ 0 h 476092"/>
              <a:gd name="connsiteX1" fmla="*/ 302281 w 8630122"/>
              <a:gd name="connsiteY1" fmla="*/ 0 h 476092"/>
              <a:gd name="connsiteX2" fmla="*/ 3393104 w 8630122"/>
              <a:gd name="connsiteY2" fmla="*/ 7557 h 476092"/>
              <a:gd name="connsiteX3" fmla="*/ 3514017 w 8630122"/>
              <a:gd name="connsiteY3" fmla="*/ 22671 h 476092"/>
              <a:gd name="connsiteX4" fmla="*/ 3551802 w 8630122"/>
              <a:gd name="connsiteY4" fmla="*/ 30228 h 476092"/>
              <a:gd name="connsiteX5" fmla="*/ 3604701 w 8630122"/>
              <a:gd name="connsiteY5" fmla="*/ 37785 h 476092"/>
              <a:gd name="connsiteX6" fmla="*/ 3657600 w 8630122"/>
              <a:gd name="connsiteY6" fmla="*/ 52899 h 476092"/>
              <a:gd name="connsiteX7" fmla="*/ 3718056 w 8630122"/>
              <a:gd name="connsiteY7" fmla="*/ 98241 h 476092"/>
              <a:gd name="connsiteX8" fmla="*/ 3763398 w 8630122"/>
              <a:gd name="connsiteY8" fmla="*/ 136026 h 476092"/>
              <a:gd name="connsiteX9" fmla="*/ 3770955 w 8630122"/>
              <a:gd name="connsiteY9" fmla="*/ 158697 h 476092"/>
              <a:gd name="connsiteX10" fmla="*/ 3816298 w 8630122"/>
              <a:gd name="connsiteY10" fmla="*/ 181368 h 476092"/>
              <a:gd name="connsiteX11" fmla="*/ 3854083 w 8630122"/>
              <a:gd name="connsiteY11" fmla="*/ 204040 h 476092"/>
              <a:gd name="connsiteX12" fmla="*/ 3876754 w 8630122"/>
              <a:gd name="connsiteY12" fmla="*/ 219154 h 476092"/>
              <a:gd name="connsiteX13" fmla="*/ 3906982 w 8630122"/>
              <a:gd name="connsiteY13" fmla="*/ 234268 h 476092"/>
              <a:gd name="connsiteX14" fmla="*/ 3929653 w 8630122"/>
              <a:gd name="connsiteY14" fmla="*/ 249382 h 476092"/>
              <a:gd name="connsiteX15" fmla="*/ 3959881 w 8630122"/>
              <a:gd name="connsiteY15" fmla="*/ 256939 h 476092"/>
              <a:gd name="connsiteX16" fmla="*/ 3982552 w 8630122"/>
              <a:gd name="connsiteY16" fmla="*/ 264496 h 476092"/>
              <a:gd name="connsiteX17" fmla="*/ 4043008 w 8630122"/>
              <a:gd name="connsiteY17" fmla="*/ 279610 h 476092"/>
              <a:gd name="connsiteX18" fmla="*/ 4073236 w 8630122"/>
              <a:gd name="connsiteY18" fmla="*/ 287167 h 476092"/>
              <a:gd name="connsiteX19" fmla="*/ 4262162 w 8630122"/>
              <a:gd name="connsiteY19" fmla="*/ 302281 h 476092"/>
              <a:gd name="connsiteX20" fmla="*/ 4352846 w 8630122"/>
              <a:gd name="connsiteY20" fmla="*/ 309838 h 476092"/>
              <a:gd name="connsiteX21" fmla="*/ 4398189 w 8630122"/>
              <a:gd name="connsiteY21" fmla="*/ 317395 h 476092"/>
              <a:gd name="connsiteX22" fmla="*/ 4451088 w 8630122"/>
              <a:gd name="connsiteY22" fmla="*/ 324952 h 476092"/>
              <a:gd name="connsiteX23" fmla="*/ 4496430 w 8630122"/>
              <a:gd name="connsiteY23" fmla="*/ 340066 h 476092"/>
              <a:gd name="connsiteX24" fmla="*/ 4579557 w 8630122"/>
              <a:gd name="connsiteY24" fmla="*/ 355180 h 476092"/>
              <a:gd name="connsiteX25" fmla="*/ 4602228 w 8630122"/>
              <a:gd name="connsiteY25" fmla="*/ 362737 h 476092"/>
              <a:gd name="connsiteX26" fmla="*/ 4662684 w 8630122"/>
              <a:gd name="connsiteY26" fmla="*/ 377851 h 476092"/>
              <a:gd name="connsiteX27" fmla="*/ 4745812 w 8630122"/>
              <a:gd name="connsiteY27" fmla="*/ 400522 h 476092"/>
              <a:gd name="connsiteX28" fmla="*/ 4791154 w 8630122"/>
              <a:gd name="connsiteY28" fmla="*/ 408079 h 476092"/>
              <a:gd name="connsiteX29" fmla="*/ 4821382 w 8630122"/>
              <a:gd name="connsiteY29" fmla="*/ 415636 h 476092"/>
              <a:gd name="connsiteX30" fmla="*/ 4995194 w 8630122"/>
              <a:gd name="connsiteY30" fmla="*/ 430750 h 476092"/>
              <a:gd name="connsiteX31" fmla="*/ 5055650 w 8630122"/>
              <a:gd name="connsiteY31" fmla="*/ 438307 h 476092"/>
              <a:gd name="connsiteX32" fmla="*/ 5327703 w 8630122"/>
              <a:gd name="connsiteY32" fmla="*/ 445864 h 476092"/>
              <a:gd name="connsiteX33" fmla="*/ 5463729 w 8630122"/>
              <a:gd name="connsiteY33" fmla="*/ 453421 h 476092"/>
              <a:gd name="connsiteX34" fmla="*/ 5509071 w 8630122"/>
              <a:gd name="connsiteY34" fmla="*/ 460978 h 476092"/>
              <a:gd name="connsiteX35" fmla="*/ 6151418 w 8630122"/>
              <a:gd name="connsiteY35" fmla="*/ 453421 h 476092"/>
              <a:gd name="connsiteX36" fmla="*/ 6589726 w 8630122"/>
              <a:gd name="connsiteY36" fmla="*/ 453421 h 476092"/>
              <a:gd name="connsiteX37" fmla="*/ 6680410 w 8630122"/>
              <a:gd name="connsiteY37" fmla="*/ 468535 h 476092"/>
              <a:gd name="connsiteX38" fmla="*/ 6839108 w 8630122"/>
              <a:gd name="connsiteY38" fmla="*/ 476092 h 476092"/>
              <a:gd name="connsiteX39" fmla="*/ 7889534 w 8630122"/>
              <a:gd name="connsiteY39" fmla="*/ 468535 h 476092"/>
              <a:gd name="connsiteX40" fmla="*/ 7972661 w 8630122"/>
              <a:gd name="connsiteY40" fmla="*/ 460978 h 476092"/>
              <a:gd name="connsiteX41" fmla="*/ 8116245 w 8630122"/>
              <a:gd name="connsiteY41" fmla="*/ 453421 h 476092"/>
              <a:gd name="connsiteX42" fmla="*/ 8282499 w 8630122"/>
              <a:gd name="connsiteY42" fmla="*/ 430750 h 476092"/>
              <a:gd name="connsiteX43" fmla="*/ 8509210 w 8630122"/>
              <a:gd name="connsiteY43" fmla="*/ 415636 h 476092"/>
              <a:gd name="connsiteX44" fmla="*/ 8630122 w 8630122"/>
              <a:gd name="connsiteY44" fmla="*/ 408079 h 47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8630122" h="476092">
                <a:moveTo>
                  <a:pt x="0" y="0"/>
                </a:moveTo>
                <a:cubicBezTo>
                  <a:pt x="130043" y="26009"/>
                  <a:pt x="-14673" y="0"/>
                  <a:pt x="302281" y="0"/>
                </a:cubicBezTo>
                <a:lnTo>
                  <a:pt x="3393104" y="7557"/>
                </a:lnTo>
                <a:cubicBezTo>
                  <a:pt x="3433408" y="12595"/>
                  <a:pt x="3474188" y="14705"/>
                  <a:pt x="3514017" y="22671"/>
                </a:cubicBezTo>
                <a:cubicBezTo>
                  <a:pt x="3526612" y="25190"/>
                  <a:pt x="3539132" y="28116"/>
                  <a:pt x="3551802" y="30228"/>
                </a:cubicBezTo>
                <a:cubicBezTo>
                  <a:pt x="3569372" y="33156"/>
                  <a:pt x="3587176" y="34599"/>
                  <a:pt x="3604701" y="37785"/>
                </a:cubicBezTo>
                <a:cubicBezTo>
                  <a:pt x="3625577" y="41581"/>
                  <a:pt x="3638176" y="46424"/>
                  <a:pt x="3657600" y="52899"/>
                </a:cubicBezTo>
                <a:cubicBezTo>
                  <a:pt x="3677752" y="68013"/>
                  <a:pt x="3700244" y="80429"/>
                  <a:pt x="3718056" y="98241"/>
                </a:cubicBezTo>
                <a:cubicBezTo>
                  <a:pt x="3747149" y="127334"/>
                  <a:pt x="3731835" y="114984"/>
                  <a:pt x="3763398" y="136026"/>
                </a:cubicBezTo>
                <a:cubicBezTo>
                  <a:pt x="3765917" y="143583"/>
                  <a:pt x="3765979" y="152477"/>
                  <a:pt x="3770955" y="158697"/>
                </a:cubicBezTo>
                <a:cubicBezTo>
                  <a:pt x="3781609" y="172014"/>
                  <a:pt x="3801363" y="176390"/>
                  <a:pt x="3816298" y="181368"/>
                </a:cubicBezTo>
                <a:cubicBezTo>
                  <a:pt x="3845818" y="210890"/>
                  <a:pt x="3814844" y="184420"/>
                  <a:pt x="3854083" y="204040"/>
                </a:cubicBezTo>
                <a:cubicBezTo>
                  <a:pt x="3862207" y="208102"/>
                  <a:pt x="3868868" y="214648"/>
                  <a:pt x="3876754" y="219154"/>
                </a:cubicBezTo>
                <a:cubicBezTo>
                  <a:pt x="3886535" y="224743"/>
                  <a:pt x="3897201" y="228679"/>
                  <a:pt x="3906982" y="234268"/>
                </a:cubicBezTo>
                <a:cubicBezTo>
                  <a:pt x="3914868" y="238774"/>
                  <a:pt x="3921305" y="245804"/>
                  <a:pt x="3929653" y="249382"/>
                </a:cubicBezTo>
                <a:cubicBezTo>
                  <a:pt x="3939199" y="253473"/>
                  <a:pt x="3949895" y="254086"/>
                  <a:pt x="3959881" y="256939"/>
                </a:cubicBezTo>
                <a:cubicBezTo>
                  <a:pt x="3967540" y="259127"/>
                  <a:pt x="3974867" y="262400"/>
                  <a:pt x="3982552" y="264496"/>
                </a:cubicBezTo>
                <a:cubicBezTo>
                  <a:pt x="4002592" y="269962"/>
                  <a:pt x="4022856" y="274572"/>
                  <a:pt x="4043008" y="279610"/>
                </a:cubicBezTo>
                <a:cubicBezTo>
                  <a:pt x="4053084" y="282129"/>
                  <a:pt x="4062930" y="285879"/>
                  <a:pt x="4073236" y="287167"/>
                </a:cubicBezTo>
                <a:cubicBezTo>
                  <a:pt x="4189005" y="301638"/>
                  <a:pt x="4086496" y="290166"/>
                  <a:pt x="4262162" y="302281"/>
                </a:cubicBezTo>
                <a:cubicBezTo>
                  <a:pt x="4292423" y="304368"/>
                  <a:pt x="4322699" y="306488"/>
                  <a:pt x="4352846" y="309838"/>
                </a:cubicBezTo>
                <a:cubicBezTo>
                  <a:pt x="4368075" y="311530"/>
                  <a:pt x="4383044" y="315065"/>
                  <a:pt x="4398189" y="317395"/>
                </a:cubicBezTo>
                <a:cubicBezTo>
                  <a:pt x="4415794" y="320103"/>
                  <a:pt x="4433455" y="322433"/>
                  <a:pt x="4451088" y="324952"/>
                </a:cubicBezTo>
                <a:cubicBezTo>
                  <a:pt x="4466202" y="329990"/>
                  <a:pt x="4480659" y="337813"/>
                  <a:pt x="4496430" y="340066"/>
                </a:cubicBezTo>
                <a:cubicBezTo>
                  <a:pt x="4539242" y="346182"/>
                  <a:pt x="4543926" y="345000"/>
                  <a:pt x="4579557" y="355180"/>
                </a:cubicBezTo>
                <a:cubicBezTo>
                  <a:pt x="4587216" y="357368"/>
                  <a:pt x="4594543" y="360641"/>
                  <a:pt x="4602228" y="362737"/>
                </a:cubicBezTo>
                <a:cubicBezTo>
                  <a:pt x="4622268" y="368203"/>
                  <a:pt x="4642978" y="371282"/>
                  <a:pt x="4662684" y="377851"/>
                </a:cubicBezTo>
                <a:cubicBezTo>
                  <a:pt x="4691989" y="387619"/>
                  <a:pt x="4711718" y="394840"/>
                  <a:pt x="4745812" y="400522"/>
                </a:cubicBezTo>
                <a:cubicBezTo>
                  <a:pt x="4760926" y="403041"/>
                  <a:pt x="4776129" y="405074"/>
                  <a:pt x="4791154" y="408079"/>
                </a:cubicBezTo>
                <a:cubicBezTo>
                  <a:pt x="4801338" y="410116"/>
                  <a:pt x="4811137" y="413929"/>
                  <a:pt x="4821382" y="415636"/>
                </a:cubicBezTo>
                <a:cubicBezTo>
                  <a:pt x="4886411" y="426474"/>
                  <a:pt x="4923115" y="424482"/>
                  <a:pt x="4995194" y="430750"/>
                </a:cubicBezTo>
                <a:cubicBezTo>
                  <a:pt x="5015426" y="432509"/>
                  <a:pt x="5035362" y="437385"/>
                  <a:pt x="5055650" y="438307"/>
                </a:cubicBezTo>
                <a:cubicBezTo>
                  <a:pt x="5146276" y="442426"/>
                  <a:pt x="5237019" y="443345"/>
                  <a:pt x="5327703" y="445864"/>
                </a:cubicBezTo>
                <a:cubicBezTo>
                  <a:pt x="5373045" y="448383"/>
                  <a:pt x="5418474" y="449650"/>
                  <a:pt x="5463729" y="453421"/>
                </a:cubicBezTo>
                <a:cubicBezTo>
                  <a:pt x="5478999" y="454693"/>
                  <a:pt x="5493749" y="460978"/>
                  <a:pt x="5509071" y="460978"/>
                </a:cubicBezTo>
                <a:cubicBezTo>
                  <a:pt x="5723201" y="460978"/>
                  <a:pt x="5937302" y="455940"/>
                  <a:pt x="6151418" y="453421"/>
                </a:cubicBezTo>
                <a:cubicBezTo>
                  <a:pt x="6315734" y="420558"/>
                  <a:pt x="6222182" y="436457"/>
                  <a:pt x="6589726" y="453421"/>
                </a:cubicBezTo>
                <a:cubicBezTo>
                  <a:pt x="6620338" y="454834"/>
                  <a:pt x="6649800" y="467077"/>
                  <a:pt x="6680410" y="468535"/>
                </a:cubicBezTo>
                <a:lnTo>
                  <a:pt x="6839108" y="476092"/>
                </a:lnTo>
                <a:lnTo>
                  <a:pt x="7889534" y="468535"/>
                </a:lnTo>
                <a:cubicBezTo>
                  <a:pt x="7917355" y="468164"/>
                  <a:pt x="7944899" y="462829"/>
                  <a:pt x="7972661" y="460978"/>
                </a:cubicBezTo>
                <a:cubicBezTo>
                  <a:pt x="8020482" y="457790"/>
                  <a:pt x="8068384" y="455940"/>
                  <a:pt x="8116245" y="453421"/>
                </a:cubicBezTo>
                <a:cubicBezTo>
                  <a:pt x="8171464" y="444218"/>
                  <a:pt x="8226678" y="435604"/>
                  <a:pt x="8282499" y="430750"/>
                </a:cubicBezTo>
                <a:cubicBezTo>
                  <a:pt x="8344864" y="425327"/>
                  <a:pt x="8448626" y="419675"/>
                  <a:pt x="8509210" y="415636"/>
                </a:cubicBezTo>
                <a:cubicBezTo>
                  <a:pt x="8627949" y="407720"/>
                  <a:pt x="8578524" y="408079"/>
                  <a:pt x="8630122" y="40807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D103317-10A0-4879-A862-E9A3AFFC3405}"/>
              </a:ext>
            </a:extLst>
          </p:cNvPr>
          <p:cNvSpPr txBox="1"/>
          <p:nvPr/>
        </p:nvSpPr>
        <p:spPr>
          <a:xfrm>
            <a:off x="3727815" y="2831068"/>
            <a:ext cx="2063385" cy="369332"/>
          </a:xfrm>
          <a:prstGeom prst="rect">
            <a:avLst/>
          </a:prstGeom>
          <a:noFill/>
        </p:spPr>
        <p:txBody>
          <a:bodyPr wrap="none" rtlCol="0">
            <a:spAutoFit/>
          </a:bodyPr>
          <a:lstStyle/>
          <a:p>
            <a:r>
              <a:rPr lang="en-US" dirty="0">
                <a:solidFill>
                  <a:srgbClr val="0070C0"/>
                </a:solidFill>
              </a:rPr>
              <a:t>Low-level examples</a:t>
            </a:r>
          </a:p>
        </p:txBody>
      </p:sp>
      <p:sp>
        <p:nvSpPr>
          <p:cNvPr id="7" name="TextBox 6">
            <a:extLst>
              <a:ext uri="{FF2B5EF4-FFF2-40B4-BE49-F238E27FC236}">
                <a16:creationId xmlns:a16="http://schemas.microsoft.com/office/drawing/2014/main" id="{CCB38FEF-E3F6-4294-AC47-2CE135A7C717}"/>
              </a:ext>
            </a:extLst>
          </p:cNvPr>
          <p:cNvSpPr txBox="1"/>
          <p:nvPr/>
        </p:nvSpPr>
        <p:spPr>
          <a:xfrm>
            <a:off x="2546343" y="3410128"/>
            <a:ext cx="2101857" cy="369332"/>
          </a:xfrm>
          <a:prstGeom prst="rect">
            <a:avLst/>
          </a:prstGeom>
          <a:noFill/>
        </p:spPr>
        <p:txBody>
          <a:bodyPr wrap="none" rtlCol="0">
            <a:spAutoFit/>
          </a:bodyPr>
          <a:lstStyle/>
          <a:p>
            <a:r>
              <a:rPr lang="en-US" dirty="0">
                <a:solidFill>
                  <a:srgbClr val="0070C0"/>
                </a:solidFill>
              </a:rPr>
              <a:t>High-level examples</a:t>
            </a:r>
          </a:p>
        </p:txBody>
      </p:sp>
      <p:cxnSp>
        <p:nvCxnSpPr>
          <p:cNvPr id="15" name="Straight Arrow Connector 14">
            <a:extLst>
              <a:ext uri="{FF2B5EF4-FFF2-40B4-BE49-F238E27FC236}">
                <a16:creationId xmlns:a16="http://schemas.microsoft.com/office/drawing/2014/main" id="{5A60ADD3-ECFF-4E53-84CA-C5C8568B5336}"/>
              </a:ext>
            </a:extLst>
          </p:cNvPr>
          <p:cNvCxnSpPr>
            <a:cxnSpLocks/>
          </p:cNvCxnSpPr>
          <p:nvPr/>
        </p:nvCxnSpPr>
        <p:spPr>
          <a:xfrm flipH="1" flipV="1">
            <a:off x="1524000" y="1143000"/>
            <a:ext cx="3185485" cy="1688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F02649D-C5CB-47EA-8A35-1F294983730D}"/>
              </a:ext>
            </a:extLst>
          </p:cNvPr>
          <p:cNvCxnSpPr>
            <a:cxnSpLocks/>
          </p:cNvCxnSpPr>
          <p:nvPr/>
        </p:nvCxnSpPr>
        <p:spPr>
          <a:xfrm flipV="1">
            <a:off x="4709485" y="1143000"/>
            <a:ext cx="1919915" cy="1688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B0A2955-BD5E-4470-8BED-1DFA9F31CA5D}"/>
              </a:ext>
            </a:extLst>
          </p:cNvPr>
          <p:cNvCxnSpPr>
            <a:stCxn id="7" idx="2"/>
          </p:cNvCxnSpPr>
          <p:nvPr/>
        </p:nvCxnSpPr>
        <p:spPr>
          <a:xfrm flipH="1" flipV="1">
            <a:off x="1066800" y="3581400"/>
            <a:ext cx="2530472" cy="198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E92F2CE-53D5-4616-B60E-72C6968D72AF}"/>
              </a:ext>
            </a:extLst>
          </p:cNvPr>
          <p:cNvCxnSpPr>
            <a:stCxn id="7" idx="2"/>
          </p:cNvCxnSpPr>
          <p:nvPr/>
        </p:nvCxnSpPr>
        <p:spPr>
          <a:xfrm flipH="1">
            <a:off x="762000" y="3779460"/>
            <a:ext cx="2835272" cy="1325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59CDC61-52A2-4124-9903-B46096FC5927}"/>
              </a:ext>
            </a:extLst>
          </p:cNvPr>
          <p:cNvCxnSpPr>
            <a:cxnSpLocks/>
            <a:stCxn id="7" idx="2"/>
          </p:cNvCxnSpPr>
          <p:nvPr/>
        </p:nvCxnSpPr>
        <p:spPr>
          <a:xfrm>
            <a:off x="3597272" y="3779460"/>
            <a:ext cx="669928" cy="259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4944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sz="3200" dirty="0">
                <a:solidFill>
                  <a:schemeClr val="accent1">
                    <a:lumMod val="75000"/>
                  </a:schemeClr>
                </a:solidFill>
                <a:latin typeface="Times New Roman" panose="02020603050405020304" pitchFamily="18" charset="0"/>
                <a:cs typeface="Times New Roman" panose="02020603050405020304" pitchFamily="18" charset="0"/>
              </a:rPr>
              <a:t>C# vs. Compet</a:t>
            </a:r>
            <a:r>
              <a:rPr lang="en-US" altLang="zh-CN" sz="3200" dirty="0">
                <a:solidFill>
                  <a:schemeClr val="accent1">
                    <a:lumMod val="75000"/>
                  </a:schemeClr>
                </a:solidFill>
                <a:latin typeface="Times New Roman" panose="02020603050405020304" pitchFamily="18" charset="0"/>
                <a:cs typeface="Times New Roman" panose="02020603050405020304" pitchFamily="18" charset="0"/>
              </a:rPr>
              <a:t>i</a:t>
            </a:r>
            <a:r>
              <a:rPr lang="en-US" sz="3200" dirty="0">
                <a:solidFill>
                  <a:schemeClr val="accent1">
                    <a:lumMod val="75000"/>
                  </a:schemeClr>
                </a:solidFill>
                <a:latin typeface="Times New Roman" panose="02020603050405020304" pitchFamily="18" charset="0"/>
                <a:cs typeface="Times New Roman" panose="02020603050405020304" pitchFamily="18" charset="0"/>
              </a:rPr>
              <a:t>tors</a:t>
            </a:r>
          </a:p>
        </p:txBody>
      </p:sp>
      <p:sp>
        <p:nvSpPr>
          <p:cNvPr id="6" name="Rectangle 5">
            <a:extLst>
              <a:ext uri="{FF2B5EF4-FFF2-40B4-BE49-F238E27FC236}">
                <a16:creationId xmlns:a16="http://schemas.microsoft.com/office/drawing/2014/main" id="{5F8A8708-403F-4F96-ACFC-B7EEA765592A}"/>
              </a:ext>
            </a:extLst>
          </p:cNvPr>
          <p:cNvSpPr/>
          <p:nvPr/>
        </p:nvSpPr>
        <p:spPr>
          <a:xfrm>
            <a:off x="609600" y="1219200"/>
            <a:ext cx="7310437" cy="5586145"/>
          </a:xfrm>
          <a:prstGeom prst="rect">
            <a:avLst/>
          </a:prstGeom>
        </p:spPr>
        <p:txBody>
          <a:bodyPr wrap="square">
            <a:spAutoFit/>
          </a:bodyPr>
          <a:lstStyle/>
          <a:p>
            <a:pPr marL="342900" indent="-342900">
              <a:spcAft>
                <a:spcPts val="1200"/>
              </a:spcAft>
              <a:buFont typeface="Arial" panose="020B0604020202020204" pitchFamily="34" charset="0"/>
              <a:buChar char="•"/>
            </a:pPr>
            <a:r>
              <a:rPr lang="en-US" dirty="0">
                <a:solidFill>
                  <a:srgbClr val="0070C0"/>
                </a:solidFill>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is a modern programming language, widely spread, used by millions of programmers around the entire world. It is relatively simple and easy to learn (unlike C and C++), it is suitable for beginners while still widely used in the industry by many large companies.</a:t>
            </a:r>
          </a:p>
          <a:p>
            <a:pPr marL="342900" indent="-342900">
              <a:spcAft>
                <a:spcPts val="1200"/>
              </a:spcAft>
              <a:buFont typeface="Arial" panose="020B0604020202020204" pitchFamily="34" charset="0"/>
              <a:buChar char="•"/>
            </a:pPr>
            <a:r>
              <a:rPr lang="en-US" dirty="0">
                <a:solidFill>
                  <a:srgbClr val="0070C0"/>
                </a:solidFill>
                <a:latin typeface="Times New Roman" panose="02020603050405020304" pitchFamily="18" charset="0"/>
                <a:cs typeface="Times New Roman" panose="02020603050405020304" pitchFamily="18" charset="0"/>
              </a:rPr>
              <a:t>Java</a:t>
            </a:r>
            <a:r>
              <a:rPr lang="en-US" dirty="0">
                <a:latin typeface="Times New Roman" panose="02020603050405020304" pitchFamily="18" charset="0"/>
                <a:cs typeface="Times New Roman" panose="02020603050405020304" pitchFamily="18" charset="0"/>
              </a:rPr>
              <a:t> is the most serious competitor to C#. Most people would agree. </a:t>
            </a:r>
          </a:p>
          <a:p>
            <a:pPr marL="342900" indent="-342900">
              <a:spcAft>
                <a:spcPts val="1200"/>
              </a:spcAft>
              <a:buFont typeface="Arial" panose="020B0604020202020204" pitchFamily="34" charset="0"/>
              <a:buChar char="•"/>
            </a:pPr>
            <a:r>
              <a:rPr lang="en-US" dirty="0">
                <a:solidFill>
                  <a:srgbClr val="0070C0"/>
                </a:solidFill>
                <a:latin typeface="Times New Roman" panose="02020603050405020304" pitchFamily="18" charset="0"/>
                <a:cs typeface="Times New Roman" panose="02020603050405020304" pitchFamily="18" charset="0"/>
              </a:rPr>
              <a:t>C and C++</a:t>
            </a:r>
            <a:r>
              <a:rPr lang="en-US" dirty="0">
                <a:latin typeface="Times New Roman" panose="02020603050405020304" pitchFamily="18" charset="0"/>
                <a:cs typeface="Times New Roman" panose="02020603050405020304" pitchFamily="18" charset="0"/>
              </a:rPr>
              <a:t> languages are considered complex and requires deep understanding of hardware. The C language can do low-level programming. C++ is good for program applications that require very close work with the hardware or that have special performance requirements (like 3D games). </a:t>
            </a:r>
          </a:p>
          <a:p>
            <a:pPr marL="342900" indent="-342900">
              <a:spcAft>
                <a:spcPts val="1200"/>
              </a:spcAft>
              <a:buFont typeface="Arial" panose="020B0604020202020204" pitchFamily="34" charset="0"/>
              <a:buChar char="•"/>
            </a:pPr>
            <a:r>
              <a:rPr lang="en-US" dirty="0">
                <a:solidFill>
                  <a:srgbClr val="0070C0"/>
                </a:solidFill>
                <a:latin typeface="Times New Roman" panose="02020603050405020304" pitchFamily="18" charset="0"/>
                <a:cs typeface="Times New Roman" panose="02020603050405020304" pitchFamily="18" charset="0"/>
              </a:rPr>
              <a:t>Python</a:t>
            </a:r>
            <a:r>
              <a:rPr lang="en-US" dirty="0">
                <a:latin typeface="Times New Roman" panose="02020603050405020304" pitchFamily="18" charset="0"/>
                <a:cs typeface="Times New Roman" panose="02020603050405020304" pitchFamily="18" charset="0"/>
              </a:rPr>
              <a:t> is simple and very popular. C# shares a great deal of syntax with most other programming languages and will give them a good basis to learn other languages down the road.</a:t>
            </a:r>
          </a:p>
          <a:p>
            <a:pPr marL="342900" indent="-34290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Most Popular Programming Languages 1965 – 2019</a:t>
            </a:r>
          </a:p>
          <a:p>
            <a:pPr marL="800100" lvl="1" indent="-34290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hlinkClick r:id="rId2"/>
              </a:rPr>
              <a:t>https://www.youtube.com/watch?v=Og847HVwRSI</a:t>
            </a:r>
            <a:endParaRPr lang="en-US" sz="1400" dirty="0">
              <a:latin typeface="Times New Roman" panose="02020603050405020304" pitchFamily="18" charset="0"/>
              <a:cs typeface="Times New Roman" panose="02020603050405020304" pitchFamily="18" charset="0"/>
            </a:endParaRPr>
          </a:p>
          <a:p>
            <a:pPr lvl="1">
              <a:spcAft>
                <a:spcPts val="1200"/>
              </a:spcAft>
            </a:pPr>
            <a:r>
              <a:rPr lang="en-US"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In this ranking popularity is defined by percentage of programmers with either proficiency in specific language or currently learning/mastering one)</a:t>
            </a:r>
          </a:p>
        </p:txBody>
      </p:sp>
    </p:spTree>
    <p:extLst>
      <p:ext uri="{BB962C8B-B14F-4D97-AF65-F5344CB8AC3E}">
        <p14:creationId xmlns:p14="http://schemas.microsoft.com/office/powerpoint/2010/main" val="3043223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76CF6E6F-68D0-40F7-AF6B-9FA5B3BA7DCD}"/>
              </a:ext>
            </a:extLst>
          </p:cNvPr>
          <p:cNvPicPr>
            <a:picLocks noChangeAspect="1"/>
          </p:cNvPicPr>
          <p:nvPr/>
        </p:nvPicPr>
        <p:blipFill>
          <a:blip r:embed="rId2"/>
          <a:stretch>
            <a:fillRect/>
          </a:stretch>
        </p:blipFill>
        <p:spPr>
          <a:xfrm>
            <a:off x="685800" y="1219200"/>
            <a:ext cx="8153400" cy="5486400"/>
          </a:xfrm>
          <a:prstGeom prst="rect">
            <a:avLst/>
          </a:prstGeom>
        </p:spPr>
      </p:pic>
      <p:sp>
        <p:nvSpPr>
          <p:cNvPr id="2" name="AutoShape 2">
            <a:extLst>
              <a:ext uri="{FF2B5EF4-FFF2-40B4-BE49-F238E27FC236}">
                <a16:creationId xmlns:a16="http://schemas.microsoft.com/office/drawing/2014/main" id="{A0BEE827-57DC-485B-A506-63185317A1D1}"/>
              </a:ext>
            </a:extLst>
          </p:cNvPr>
          <p:cNvSpPr>
            <a:spLocks noChangeAspect="1" noChangeArrowheads="1"/>
          </p:cNvSpPr>
          <p:nvPr/>
        </p:nvSpPr>
        <p:spPr bwMode="auto">
          <a:xfrm>
            <a:off x="41910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a:extLst>
              <a:ext uri="{FF2B5EF4-FFF2-40B4-BE49-F238E27FC236}">
                <a16:creationId xmlns:a16="http://schemas.microsoft.com/office/drawing/2014/main" id="{718AE2AC-13C2-4B29-92E3-4FE4E5D439F9}"/>
              </a:ext>
            </a:extLst>
          </p:cNvPr>
          <p:cNvSpPr>
            <a:spLocks noChangeAspect="1" noChangeArrowheads="1"/>
          </p:cNvSpPr>
          <p:nvPr/>
        </p:nvSpPr>
        <p:spPr bwMode="auto">
          <a:xfrm>
            <a:off x="43434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a:extLst>
              <a:ext uri="{FF2B5EF4-FFF2-40B4-BE49-F238E27FC236}">
                <a16:creationId xmlns:a16="http://schemas.microsoft.com/office/drawing/2014/main" id="{46F96378-B10D-4987-BC42-91478C593355}"/>
              </a:ext>
            </a:extLst>
          </p:cNvPr>
          <p:cNvSpPr>
            <a:spLocks noChangeAspect="1" noChangeArrowheads="1"/>
          </p:cNvSpPr>
          <p:nvPr/>
        </p:nvSpPr>
        <p:spPr bwMode="auto">
          <a:xfrm>
            <a:off x="44958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308187B3-FCF2-4E8E-9C68-502FC713638C}"/>
              </a:ext>
            </a:extLst>
          </p:cNvPr>
          <p:cNvSpPr txBox="1">
            <a:spLocks/>
          </p:cNvSpPr>
          <p:nvPr/>
        </p:nvSpPr>
        <p:spPr>
          <a:xfrm>
            <a:off x="658813" y="76200"/>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200" dirty="0">
                <a:solidFill>
                  <a:schemeClr val="accent1">
                    <a:lumMod val="75000"/>
                  </a:schemeClr>
                </a:solidFill>
                <a:latin typeface="Times New Roman" panose="02020603050405020304" pitchFamily="18" charset="0"/>
                <a:cs typeface="Times New Roman" panose="02020603050405020304" pitchFamily="18" charset="0"/>
              </a:rPr>
              <a:t>Top languages in recent years by </a:t>
            </a:r>
            <a:r>
              <a:rPr lang="en-US" sz="3200" dirty="0" err="1">
                <a:solidFill>
                  <a:schemeClr val="accent1">
                    <a:lumMod val="75000"/>
                  </a:schemeClr>
                </a:solidFill>
                <a:latin typeface="Times New Roman" panose="02020603050405020304" pitchFamily="18" charset="0"/>
                <a:cs typeface="Times New Roman" panose="02020603050405020304" pitchFamily="18" charset="0"/>
              </a:rPr>
              <a:t>Github</a:t>
            </a:r>
            <a:endParaRPr lang="en-US" sz="32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B5BC7A96-DF01-4388-84A5-18779FB4F213}"/>
              </a:ext>
            </a:extLst>
          </p:cNvPr>
          <p:cNvSpPr/>
          <p:nvPr/>
        </p:nvSpPr>
        <p:spPr>
          <a:xfrm>
            <a:off x="2913489" y="6183868"/>
            <a:ext cx="2877711" cy="369332"/>
          </a:xfrm>
          <a:prstGeom prst="rect">
            <a:avLst/>
          </a:prstGeom>
        </p:spPr>
        <p:txBody>
          <a:bodyPr wrap="none">
            <a:spAutoFit/>
          </a:bodyPr>
          <a:lstStyle/>
          <a:p>
            <a:r>
              <a:rPr lang="en-US" dirty="0">
                <a:hlinkClick r:id="rId3"/>
              </a:rPr>
              <a:t>https://octoverse.github.com/</a:t>
            </a:r>
            <a:endParaRPr lang="en-US" dirty="0"/>
          </a:p>
        </p:txBody>
      </p:sp>
      <p:sp>
        <p:nvSpPr>
          <p:cNvPr id="5" name="TextBox 4">
            <a:extLst>
              <a:ext uri="{FF2B5EF4-FFF2-40B4-BE49-F238E27FC236}">
                <a16:creationId xmlns:a16="http://schemas.microsoft.com/office/drawing/2014/main" id="{B3277FF2-3635-49E4-AF9D-5EA643642554}"/>
              </a:ext>
            </a:extLst>
          </p:cNvPr>
          <p:cNvSpPr txBox="1"/>
          <p:nvPr/>
        </p:nvSpPr>
        <p:spPr>
          <a:xfrm>
            <a:off x="430213" y="1219200"/>
            <a:ext cx="300082" cy="369332"/>
          </a:xfrm>
          <a:prstGeom prst="rect">
            <a:avLst/>
          </a:prstGeom>
          <a:noFill/>
        </p:spPr>
        <p:txBody>
          <a:bodyPr wrap="none" rtlCol="0">
            <a:spAutoFit/>
          </a:bodyPr>
          <a:lstStyle/>
          <a:p>
            <a:r>
              <a:rPr lang="en-US" dirty="0"/>
              <a:t>1</a:t>
            </a:r>
          </a:p>
        </p:txBody>
      </p:sp>
      <p:sp>
        <p:nvSpPr>
          <p:cNvPr id="10" name="TextBox 9">
            <a:extLst>
              <a:ext uri="{FF2B5EF4-FFF2-40B4-BE49-F238E27FC236}">
                <a16:creationId xmlns:a16="http://schemas.microsoft.com/office/drawing/2014/main" id="{DB53EDD9-9DBE-40DB-8231-EF7E4BE91CE6}"/>
              </a:ext>
            </a:extLst>
          </p:cNvPr>
          <p:cNvSpPr txBox="1"/>
          <p:nvPr/>
        </p:nvSpPr>
        <p:spPr>
          <a:xfrm>
            <a:off x="426342" y="1688068"/>
            <a:ext cx="300082" cy="369332"/>
          </a:xfrm>
          <a:prstGeom prst="rect">
            <a:avLst/>
          </a:prstGeom>
          <a:noFill/>
        </p:spPr>
        <p:txBody>
          <a:bodyPr wrap="none" rtlCol="0">
            <a:spAutoFit/>
          </a:bodyPr>
          <a:lstStyle/>
          <a:p>
            <a:r>
              <a:rPr lang="en-US" dirty="0"/>
              <a:t>2</a:t>
            </a:r>
          </a:p>
        </p:txBody>
      </p:sp>
      <p:sp>
        <p:nvSpPr>
          <p:cNvPr id="11" name="TextBox 10">
            <a:extLst>
              <a:ext uri="{FF2B5EF4-FFF2-40B4-BE49-F238E27FC236}">
                <a16:creationId xmlns:a16="http://schemas.microsoft.com/office/drawing/2014/main" id="{AB8F5D33-5470-4AB2-A1A0-032EB0132C9A}"/>
              </a:ext>
            </a:extLst>
          </p:cNvPr>
          <p:cNvSpPr txBox="1"/>
          <p:nvPr/>
        </p:nvSpPr>
        <p:spPr>
          <a:xfrm>
            <a:off x="418785" y="2209800"/>
            <a:ext cx="300082" cy="369332"/>
          </a:xfrm>
          <a:prstGeom prst="rect">
            <a:avLst/>
          </a:prstGeom>
          <a:noFill/>
        </p:spPr>
        <p:txBody>
          <a:bodyPr wrap="none" rtlCol="0">
            <a:spAutoFit/>
          </a:bodyPr>
          <a:lstStyle/>
          <a:p>
            <a:r>
              <a:rPr lang="en-US" dirty="0"/>
              <a:t>3</a:t>
            </a:r>
          </a:p>
        </p:txBody>
      </p:sp>
      <p:sp>
        <p:nvSpPr>
          <p:cNvPr id="12" name="TextBox 11">
            <a:extLst>
              <a:ext uri="{FF2B5EF4-FFF2-40B4-BE49-F238E27FC236}">
                <a16:creationId xmlns:a16="http://schemas.microsoft.com/office/drawing/2014/main" id="{2DB30A4B-FD8B-416D-8E26-103E5C6D6058}"/>
              </a:ext>
            </a:extLst>
          </p:cNvPr>
          <p:cNvSpPr txBox="1"/>
          <p:nvPr/>
        </p:nvSpPr>
        <p:spPr>
          <a:xfrm>
            <a:off x="431690" y="2667000"/>
            <a:ext cx="300082" cy="369332"/>
          </a:xfrm>
          <a:prstGeom prst="rect">
            <a:avLst/>
          </a:prstGeom>
          <a:noFill/>
        </p:spPr>
        <p:txBody>
          <a:bodyPr wrap="none" rtlCol="0">
            <a:spAutoFit/>
          </a:bodyPr>
          <a:lstStyle/>
          <a:p>
            <a:r>
              <a:rPr lang="en-US" dirty="0"/>
              <a:t>4</a:t>
            </a:r>
          </a:p>
        </p:txBody>
      </p:sp>
      <p:sp>
        <p:nvSpPr>
          <p:cNvPr id="13" name="TextBox 12">
            <a:extLst>
              <a:ext uri="{FF2B5EF4-FFF2-40B4-BE49-F238E27FC236}">
                <a16:creationId xmlns:a16="http://schemas.microsoft.com/office/drawing/2014/main" id="{BCBB2962-EF86-415D-B755-2DC50DCC4BBD}"/>
              </a:ext>
            </a:extLst>
          </p:cNvPr>
          <p:cNvSpPr txBox="1"/>
          <p:nvPr/>
        </p:nvSpPr>
        <p:spPr>
          <a:xfrm>
            <a:off x="431690" y="3188767"/>
            <a:ext cx="300082" cy="369332"/>
          </a:xfrm>
          <a:prstGeom prst="rect">
            <a:avLst/>
          </a:prstGeom>
          <a:noFill/>
        </p:spPr>
        <p:txBody>
          <a:bodyPr wrap="none" rtlCol="0">
            <a:spAutoFit/>
          </a:bodyPr>
          <a:lstStyle/>
          <a:p>
            <a:r>
              <a:rPr lang="en-US" dirty="0"/>
              <a:t>5</a:t>
            </a:r>
          </a:p>
        </p:txBody>
      </p:sp>
      <p:sp>
        <p:nvSpPr>
          <p:cNvPr id="14" name="TextBox 13">
            <a:extLst>
              <a:ext uri="{FF2B5EF4-FFF2-40B4-BE49-F238E27FC236}">
                <a16:creationId xmlns:a16="http://schemas.microsoft.com/office/drawing/2014/main" id="{75516A38-6E89-4CEE-8915-6B56BB89F58B}"/>
              </a:ext>
            </a:extLst>
          </p:cNvPr>
          <p:cNvSpPr txBox="1"/>
          <p:nvPr/>
        </p:nvSpPr>
        <p:spPr>
          <a:xfrm>
            <a:off x="433899" y="3669268"/>
            <a:ext cx="300082" cy="369332"/>
          </a:xfrm>
          <a:prstGeom prst="rect">
            <a:avLst/>
          </a:prstGeom>
          <a:noFill/>
        </p:spPr>
        <p:txBody>
          <a:bodyPr wrap="none" rtlCol="0">
            <a:spAutoFit/>
          </a:bodyPr>
          <a:lstStyle/>
          <a:p>
            <a:r>
              <a:rPr lang="en-US" dirty="0"/>
              <a:t>6</a:t>
            </a:r>
          </a:p>
        </p:txBody>
      </p:sp>
      <p:sp>
        <p:nvSpPr>
          <p:cNvPr id="15" name="TextBox 14">
            <a:extLst>
              <a:ext uri="{FF2B5EF4-FFF2-40B4-BE49-F238E27FC236}">
                <a16:creationId xmlns:a16="http://schemas.microsoft.com/office/drawing/2014/main" id="{77F6A81A-2E0F-4417-B3E8-EBDB36D3A06A}"/>
              </a:ext>
            </a:extLst>
          </p:cNvPr>
          <p:cNvSpPr txBox="1"/>
          <p:nvPr/>
        </p:nvSpPr>
        <p:spPr>
          <a:xfrm>
            <a:off x="416686" y="4202668"/>
            <a:ext cx="300082" cy="369332"/>
          </a:xfrm>
          <a:prstGeom prst="rect">
            <a:avLst/>
          </a:prstGeom>
          <a:noFill/>
        </p:spPr>
        <p:txBody>
          <a:bodyPr wrap="none" rtlCol="0">
            <a:spAutoFit/>
          </a:bodyPr>
          <a:lstStyle/>
          <a:p>
            <a:r>
              <a:rPr lang="en-US" dirty="0"/>
              <a:t>7</a:t>
            </a:r>
          </a:p>
        </p:txBody>
      </p:sp>
      <p:sp>
        <p:nvSpPr>
          <p:cNvPr id="16" name="TextBox 15">
            <a:extLst>
              <a:ext uri="{FF2B5EF4-FFF2-40B4-BE49-F238E27FC236}">
                <a16:creationId xmlns:a16="http://schemas.microsoft.com/office/drawing/2014/main" id="{6E185E54-8828-4CD3-A387-859A1967E80F}"/>
              </a:ext>
            </a:extLst>
          </p:cNvPr>
          <p:cNvSpPr txBox="1"/>
          <p:nvPr/>
        </p:nvSpPr>
        <p:spPr>
          <a:xfrm>
            <a:off x="426342" y="4659868"/>
            <a:ext cx="300082" cy="369332"/>
          </a:xfrm>
          <a:prstGeom prst="rect">
            <a:avLst/>
          </a:prstGeom>
          <a:noFill/>
        </p:spPr>
        <p:txBody>
          <a:bodyPr wrap="none" rtlCol="0">
            <a:spAutoFit/>
          </a:bodyPr>
          <a:lstStyle/>
          <a:p>
            <a:r>
              <a:rPr lang="en-US" dirty="0"/>
              <a:t>8</a:t>
            </a:r>
          </a:p>
        </p:txBody>
      </p:sp>
      <p:sp>
        <p:nvSpPr>
          <p:cNvPr id="17" name="TextBox 16">
            <a:extLst>
              <a:ext uri="{FF2B5EF4-FFF2-40B4-BE49-F238E27FC236}">
                <a16:creationId xmlns:a16="http://schemas.microsoft.com/office/drawing/2014/main" id="{70759271-B4FC-4430-A4BB-3A1E55FEFBD3}"/>
              </a:ext>
            </a:extLst>
          </p:cNvPr>
          <p:cNvSpPr txBox="1"/>
          <p:nvPr/>
        </p:nvSpPr>
        <p:spPr>
          <a:xfrm>
            <a:off x="418785" y="5140369"/>
            <a:ext cx="300082" cy="369332"/>
          </a:xfrm>
          <a:prstGeom prst="rect">
            <a:avLst/>
          </a:prstGeom>
          <a:noFill/>
        </p:spPr>
        <p:txBody>
          <a:bodyPr wrap="none" rtlCol="0">
            <a:spAutoFit/>
          </a:bodyPr>
          <a:lstStyle/>
          <a:p>
            <a:r>
              <a:rPr lang="en-US" dirty="0"/>
              <a:t>9</a:t>
            </a:r>
          </a:p>
        </p:txBody>
      </p:sp>
      <p:sp>
        <p:nvSpPr>
          <p:cNvPr id="18" name="TextBox 17">
            <a:extLst>
              <a:ext uri="{FF2B5EF4-FFF2-40B4-BE49-F238E27FC236}">
                <a16:creationId xmlns:a16="http://schemas.microsoft.com/office/drawing/2014/main" id="{12BEEE78-D420-4CE9-804C-990BF7E5339C}"/>
              </a:ext>
            </a:extLst>
          </p:cNvPr>
          <p:cNvSpPr txBox="1"/>
          <p:nvPr/>
        </p:nvSpPr>
        <p:spPr>
          <a:xfrm>
            <a:off x="381000" y="5638800"/>
            <a:ext cx="415498" cy="369332"/>
          </a:xfrm>
          <a:prstGeom prst="rect">
            <a:avLst/>
          </a:prstGeom>
          <a:noFill/>
        </p:spPr>
        <p:txBody>
          <a:bodyPr wrap="none" rtlCol="0">
            <a:spAutoFit/>
          </a:bodyPr>
          <a:lstStyle/>
          <a:p>
            <a:r>
              <a:rPr lang="en-US" dirty="0"/>
              <a:t>10</a:t>
            </a:r>
          </a:p>
        </p:txBody>
      </p:sp>
      <p:sp>
        <p:nvSpPr>
          <p:cNvPr id="6" name="TextBox 5">
            <a:extLst>
              <a:ext uri="{FF2B5EF4-FFF2-40B4-BE49-F238E27FC236}">
                <a16:creationId xmlns:a16="http://schemas.microsoft.com/office/drawing/2014/main" id="{EBF88EAB-8098-450B-8A2E-8C1BC8C7DFE7}"/>
              </a:ext>
            </a:extLst>
          </p:cNvPr>
          <p:cNvSpPr txBox="1"/>
          <p:nvPr/>
        </p:nvSpPr>
        <p:spPr>
          <a:xfrm>
            <a:off x="76200" y="914400"/>
            <a:ext cx="671979" cy="369332"/>
          </a:xfrm>
          <a:prstGeom prst="rect">
            <a:avLst/>
          </a:prstGeom>
          <a:noFill/>
        </p:spPr>
        <p:txBody>
          <a:bodyPr wrap="none" rtlCol="0">
            <a:spAutoFit/>
          </a:bodyPr>
          <a:lstStyle/>
          <a:p>
            <a:r>
              <a:rPr lang="en-US" dirty="0"/>
              <a:t>Rank</a:t>
            </a:r>
          </a:p>
        </p:txBody>
      </p:sp>
    </p:spTree>
    <p:extLst>
      <p:ext uri="{BB962C8B-B14F-4D97-AF65-F5344CB8AC3E}">
        <p14:creationId xmlns:p14="http://schemas.microsoft.com/office/powerpoint/2010/main" val="710762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A0BEE827-57DC-485B-A506-63185317A1D1}"/>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a:extLst>
              <a:ext uri="{FF2B5EF4-FFF2-40B4-BE49-F238E27FC236}">
                <a16:creationId xmlns:a16="http://schemas.microsoft.com/office/drawing/2014/main" id="{718AE2AC-13C2-4B29-92E3-4FE4E5D439F9}"/>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a:extLst>
              <a:ext uri="{FF2B5EF4-FFF2-40B4-BE49-F238E27FC236}">
                <a16:creationId xmlns:a16="http://schemas.microsoft.com/office/drawing/2014/main" id="{46F96378-B10D-4987-BC42-91478C593355}"/>
              </a:ext>
            </a:extLst>
          </p:cNvPr>
          <p:cNvSpPr>
            <a:spLocks noChangeAspect="1" noChangeArrowheads="1"/>
          </p:cNvSpPr>
          <p:nvPr/>
        </p:nvSpPr>
        <p:spPr bwMode="auto">
          <a:xfrm>
            <a:off x="4724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308187B3-FCF2-4E8E-9C68-502FC713638C}"/>
              </a:ext>
            </a:extLst>
          </p:cNvPr>
          <p:cNvSpPr txBox="1">
            <a:spLocks/>
          </p:cNvSpPr>
          <p:nvPr/>
        </p:nvSpPr>
        <p:spPr>
          <a:xfrm>
            <a:off x="228600" y="505846"/>
            <a:ext cx="8407401" cy="560954"/>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sz="2400" dirty="0">
                <a:solidFill>
                  <a:schemeClr val="accent1">
                    <a:lumMod val="75000"/>
                  </a:schemeClr>
                </a:solidFill>
                <a:latin typeface="Times New Roman" panose="02020603050405020304" pitchFamily="18" charset="0"/>
                <a:cs typeface="Times New Roman" panose="02020603050405020304" pitchFamily="18" charset="0"/>
              </a:rPr>
              <a:t>Ranking programming languages by pay and number of openings</a:t>
            </a:r>
          </a:p>
        </p:txBody>
      </p:sp>
      <p:sp>
        <p:nvSpPr>
          <p:cNvPr id="5" name="Rectangle 4">
            <a:extLst>
              <a:ext uri="{FF2B5EF4-FFF2-40B4-BE49-F238E27FC236}">
                <a16:creationId xmlns:a16="http://schemas.microsoft.com/office/drawing/2014/main" id="{3015C5C8-B73D-42B4-81CF-2ACA937C5CFA}"/>
              </a:ext>
            </a:extLst>
          </p:cNvPr>
          <p:cNvSpPr/>
          <p:nvPr/>
        </p:nvSpPr>
        <p:spPr>
          <a:xfrm>
            <a:off x="1295400" y="5029200"/>
            <a:ext cx="6629400" cy="307777"/>
          </a:xfrm>
          <a:prstGeom prst="rect">
            <a:avLst/>
          </a:prstGeom>
        </p:spPr>
        <p:txBody>
          <a:bodyPr wrap="square">
            <a:spAutoFit/>
          </a:bodyPr>
          <a:lstStyle/>
          <a:p>
            <a:r>
              <a:rPr lang="en-US" sz="1400" dirty="0">
                <a:hlinkClick r:id="rId2"/>
              </a:rPr>
              <a:t>https://www.codeplatoon.org/best-paying-most-in-demand-programming-languages-2020/</a:t>
            </a:r>
            <a:endParaRPr lang="en-US" sz="1400" dirty="0"/>
          </a:p>
        </p:txBody>
      </p:sp>
      <p:pic>
        <p:nvPicPr>
          <p:cNvPr id="6" name="Picture 2" descr="Top Coding Jobs">
            <a:extLst>
              <a:ext uri="{FF2B5EF4-FFF2-40B4-BE49-F238E27FC236}">
                <a16:creationId xmlns:a16="http://schemas.microsoft.com/office/drawing/2014/main" id="{DD65BD80-8710-4E8F-ACD4-93EAF04ADF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741" y="1528762"/>
            <a:ext cx="8399259" cy="3348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233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nl-NL" sz="3200" dirty="0">
                <a:solidFill>
                  <a:schemeClr val="accent1">
                    <a:lumMod val="75000"/>
                  </a:schemeClr>
                </a:solidFill>
                <a:latin typeface="Times New Roman" panose="02020603050405020304" pitchFamily="18" charset="0"/>
                <a:cs typeface="Times New Roman" panose="02020603050405020304" pitchFamily="18" charset="0"/>
              </a:rPr>
              <a:t>.NET, .NET Framework, and .NET Core</a:t>
            </a:r>
            <a:endParaRPr lang="en-US" sz="32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F8A8708-403F-4F96-ACFC-B7EEA765592A}"/>
              </a:ext>
            </a:extLst>
          </p:cNvPr>
          <p:cNvSpPr/>
          <p:nvPr/>
        </p:nvSpPr>
        <p:spPr>
          <a:xfrm>
            <a:off x="609600" y="1219200"/>
            <a:ext cx="7310437" cy="3277820"/>
          </a:xfrm>
          <a:prstGeom prst="rect">
            <a:avLst/>
          </a:prstGeom>
        </p:spPr>
        <p:txBody>
          <a:bodyPr wrap="square">
            <a:spAutoFit/>
          </a:bodyPr>
          <a:lstStyle/>
          <a:p>
            <a:pPr marL="342900" indent="-342900">
              <a:spcAft>
                <a:spcPts val="1800"/>
              </a:spcAft>
              <a:buFont typeface="Arial" panose="020B0604020202020204" pitchFamily="34" charset="0"/>
              <a:buChar char="•"/>
            </a:pPr>
            <a:r>
              <a:rPr lang="en-US" dirty="0">
                <a:solidFill>
                  <a:srgbClr val="0070C0"/>
                </a:solidFill>
                <a:latin typeface="Times New Roman" panose="02020603050405020304" pitchFamily="18" charset="0"/>
                <a:cs typeface="Times New Roman" panose="02020603050405020304" pitchFamily="18" charset="0"/>
              </a:rPr>
              <a:t>.NET is a developer platform</a:t>
            </a:r>
            <a:r>
              <a:rPr lang="en-US" dirty="0">
                <a:latin typeface="Times New Roman" panose="02020603050405020304" pitchFamily="18" charset="0"/>
                <a:cs typeface="Times New Roman" panose="02020603050405020304" pitchFamily="18" charset="0"/>
              </a:rPr>
              <a:t> made up of tools, programming languages, and libraries for building many different types of applications.</a:t>
            </a:r>
          </a:p>
          <a:p>
            <a:pPr marL="342900" indent="-342900">
              <a:spcAft>
                <a:spcPts val="1800"/>
              </a:spcAft>
              <a:buFont typeface="Arial" panose="020B0604020202020204" pitchFamily="34" charset="0"/>
              <a:buChar char="•"/>
            </a:pPr>
            <a:r>
              <a:rPr lang="en-US" dirty="0">
                <a:solidFill>
                  <a:srgbClr val="0070C0"/>
                </a:solidFill>
                <a:latin typeface="Times New Roman" panose="02020603050405020304" pitchFamily="18" charset="0"/>
                <a:cs typeface="Times New Roman" panose="02020603050405020304" pitchFamily="18" charset="0"/>
              </a:rPr>
              <a:t>.NET Framework is the</a:t>
            </a:r>
            <a:r>
              <a:rPr lang="en-US" dirty="0">
                <a:latin typeface="Times New Roman" panose="02020603050405020304" pitchFamily="18" charset="0"/>
                <a:cs typeface="Times New Roman" panose="02020603050405020304" pitchFamily="18" charset="0"/>
              </a:rPr>
              <a:t> </a:t>
            </a:r>
            <a:r>
              <a:rPr lang="en-US" dirty="0">
                <a:solidFill>
                  <a:srgbClr val="0070C0"/>
                </a:solidFill>
                <a:latin typeface="Times New Roman" panose="02020603050405020304" pitchFamily="18" charset="0"/>
                <a:cs typeface="Times New Roman" panose="02020603050405020304" pitchFamily="18" charset="0"/>
              </a:rPr>
              <a:t>original implementation</a:t>
            </a:r>
            <a:r>
              <a:rPr lang="en-US" dirty="0">
                <a:latin typeface="Times New Roman" panose="02020603050405020304" pitchFamily="18" charset="0"/>
                <a:cs typeface="Times New Roman" panose="02020603050405020304" pitchFamily="18" charset="0"/>
              </a:rPr>
              <a:t> of .NET. It supports running websites, services, desktop apps, and more on Windows.</a:t>
            </a:r>
          </a:p>
          <a:p>
            <a:pPr marL="342900" indent="-342900">
              <a:spcAft>
                <a:spcPts val="1800"/>
              </a:spcAft>
              <a:buFont typeface="Arial" panose="020B0604020202020204" pitchFamily="34" charset="0"/>
              <a:buChar char="•"/>
            </a:pPr>
            <a:r>
              <a:rPr lang="en-US" dirty="0">
                <a:solidFill>
                  <a:srgbClr val="0070C0"/>
                </a:solidFill>
                <a:latin typeface="Times New Roman" panose="02020603050405020304" pitchFamily="18" charset="0"/>
                <a:cs typeface="Times New Roman" panose="02020603050405020304" pitchFamily="18" charset="0"/>
              </a:rPr>
              <a:t>.NET Core is a cross-platform implementation</a:t>
            </a:r>
            <a:r>
              <a:rPr lang="en-US" dirty="0">
                <a:latin typeface="Times New Roman" panose="02020603050405020304" pitchFamily="18" charset="0"/>
                <a:cs typeface="Times New Roman" panose="02020603050405020304" pitchFamily="18" charset="0"/>
              </a:rPr>
              <a:t> for running websites, services, and console apps on Windows, Linux, and macOS. .NET Core is open source on GitHub.</a:t>
            </a:r>
          </a:p>
          <a:p>
            <a:pPr marL="342900" indent="-342900">
              <a:spcAft>
                <a:spcPts val="1800"/>
              </a:spcAft>
              <a:buFont typeface="Arial" panose="020B0604020202020204" pitchFamily="34" charset="0"/>
              <a:buChar char="•"/>
            </a:pPr>
            <a:r>
              <a:rPr lang="en-US" dirty="0">
                <a:solidFill>
                  <a:srgbClr val="0070C0"/>
                </a:solidFill>
                <a:latin typeface="Times New Roman" panose="02020603050405020304" pitchFamily="18" charset="0"/>
                <a:cs typeface="Times New Roman" panose="02020603050405020304" pitchFamily="18" charset="0"/>
              </a:rPr>
              <a:t>Xamarin/Mono</a:t>
            </a:r>
            <a:r>
              <a:rPr lang="en-US" dirty="0">
                <a:latin typeface="Times New Roman" panose="02020603050405020304" pitchFamily="18" charset="0"/>
                <a:cs typeface="Times New Roman" panose="02020603050405020304" pitchFamily="18" charset="0"/>
              </a:rPr>
              <a:t> is a .NET implementation for running apps on all the major mobile operating systems, including iOS and Android.</a:t>
            </a:r>
          </a:p>
        </p:txBody>
      </p:sp>
      <p:sp>
        <p:nvSpPr>
          <p:cNvPr id="2" name="Rectangle 1">
            <a:extLst>
              <a:ext uri="{FF2B5EF4-FFF2-40B4-BE49-F238E27FC236}">
                <a16:creationId xmlns:a16="http://schemas.microsoft.com/office/drawing/2014/main" id="{D30CA44A-7ACC-456F-95C3-2151BE087EF5}"/>
              </a:ext>
            </a:extLst>
          </p:cNvPr>
          <p:cNvSpPr/>
          <p:nvPr/>
        </p:nvSpPr>
        <p:spPr>
          <a:xfrm>
            <a:off x="1193799" y="5410200"/>
            <a:ext cx="6654801" cy="338554"/>
          </a:xfrm>
          <a:prstGeom prst="rect">
            <a:avLst/>
          </a:prstGeom>
        </p:spPr>
        <p:txBody>
          <a:bodyPr wrap="square">
            <a:spAutoFit/>
          </a:bodyPr>
          <a:lstStyle/>
          <a:p>
            <a:r>
              <a:rPr lang="en-US" sz="1600" dirty="0">
                <a:solidFill>
                  <a:srgbClr val="0070C0"/>
                </a:solidFill>
                <a:hlinkClick r:id="rId2">
                  <a:extLst>
                    <a:ext uri="{A12FA001-AC4F-418D-AE19-62706E023703}">
                      <ahyp:hlinkClr xmlns:ahyp="http://schemas.microsoft.com/office/drawing/2018/hyperlinkcolor" val="tx"/>
                    </a:ext>
                  </a:extLst>
                </a:hlinkClick>
              </a:rPr>
              <a:t>Source: https://dotnet.microsoft.com/learn/dotnet/what-is-dotnet-framework</a:t>
            </a:r>
            <a:endParaRPr lang="en-US" sz="1600" dirty="0">
              <a:solidFill>
                <a:srgbClr val="0070C0"/>
              </a:solidFill>
            </a:endParaRPr>
          </a:p>
        </p:txBody>
      </p:sp>
    </p:spTree>
    <p:extLst>
      <p:ext uri="{BB962C8B-B14F-4D97-AF65-F5344CB8AC3E}">
        <p14:creationId xmlns:p14="http://schemas.microsoft.com/office/powerpoint/2010/main" val="1746142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nl-NL" sz="3200" dirty="0">
                <a:solidFill>
                  <a:schemeClr val="accent1">
                    <a:lumMod val="75000"/>
                  </a:schemeClr>
                </a:solidFill>
                <a:latin typeface="Times New Roman" panose="02020603050405020304" pitchFamily="18" charset="0"/>
                <a:cs typeface="Times New Roman" panose="02020603050405020304" pitchFamily="18" charset="0"/>
              </a:rPr>
              <a:t>Architecture of .NET Framework</a:t>
            </a:r>
          </a:p>
        </p:txBody>
      </p:sp>
      <p:sp>
        <p:nvSpPr>
          <p:cNvPr id="6" name="Rectangle 5">
            <a:extLst>
              <a:ext uri="{FF2B5EF4-FFF2-40B4-BE49-F238E27FC236}">
                <a16:creationId xmlns:a16="http://schemas.microsoft.com/office/drawing/2014/main" id="{5F8A8708-403F-4F96-ACFC-B7EEA765592A}"/>
              </a:ext>
            </a:extLst>
          </p:cNvPr>
          <p:cNvSpPr/>
          <p:nvPr/>
        </p:nvSpPr>
        <p:spPr>
          <a:xfrm>
            <a:off x="609600" y="1219200"/>
            <a:ext cx="7310437" cy="3385542"/>
          </a:xfrm>
          <a:prstGeom prst="rect">
            <a:avLst/>
          </a:prstGeom>
        </p:spPr>
        <p:txBody>
          <a:bodyPr wrap="square">
            <a:spAutoFit/>
          </a:bodyPr>
          <a:lstStyle/>
          <a:p>
            <a:pPr>
              <a:spcAft>
                <a:spcPts val="1800"/>
              </a:spcAft>
            </a:pPr>
            <a:r>
              <a:rPr lang="en-US" sz="2000" dirty="0">
                <a:latin typeface="Times New Roman" panose="02020603050405020304" pitchFamily="18" charset="0"/>
                <a:cs typeface="Times New Roman" panose="02020603050405020304" pitchFamily="18" charset="0"/>
              </a:rPr>
              <a:t>The two major components of .NET Framework are the Common Language Runtime and the .NET Framework Class Library.</a:t>
            </a:r>
          </a:p>
          <a:p>
            <a:pPr marL="342900" indent="-342900">
              <a:spcAft>
                <a:spcPts val="18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dirty="0">
                <a:solidFill>
                  <a:srgbClr val="0070C0"/>
                </a:solidFill>
                <a:latin typeface="Times New Roman" panose="02020603050405020304" pitchFamily="18" charset="0"/>
                <a:cs typeface="Times New Roman" panose="02020603050405020304" pitchFamily="18" charset="0"/>
              </a:rPr>
              <a:t>Common Language Runtime (CLR)</a:t>
            </a:r>
            <a:r>
              <a:rPr lang="en-US" dirty="0">
                <a:latin typeface="Times New Roman" panose="02020603050405020304" pitchFamily="18" charset="0"/>
                <a:cs typeface="Times New Roman" panose="02020603050405020304" pitchFamily="18" charset="0"/>
              </a:rPr>
              <a:t> is the execution engine that handles running applications. It provides services like thread management, garbage collection, type-safety, exception handling, and more.</a:t>
            </a:r>
          </a:p>
          <a:p>
            <a:pPr marL="342900" indent="-342900">
              <a:spcAft>
                <a:spcPts val="18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dirty="0">
                <a:solidFill>
                  <a:srgbClr val="0070C0"/>
                </a:solidFill>
                <a:latin typeface="Times New Roman" panose="02020603050405020304" pitchFamily="18" charset="0"/>
                <a:cs typeface="Times New Roman" panose="02020603050405020304" pitchFamily="18" charset="0"/>
              </a:rPr>
              <a:t>Class Library</a:t>
            </a:r>
            <a:r>
              <a:rPr lang="en-US" dirty="0">
                <a:latin typeface="Times New Roman" panose="02020603050405020304" pitchFamily="18" charset="0"/>
                <a:cs typeface="Times New Roman" panose="02020603050405020304" pitchFamily="18" charset="0"/>
              </a:rPr>
              <a:t> provides a set of APIs and types for common functionality. It provides types for strings, dates, numbers, etc. The Class Library includes APIs for reading and writing files, connecting to databases, drawing, and more.</a:t>
            </a:r>
          </a:p>
        </p:txBody>
      </p:sp>
      <p:sp>
        <p:nvSpPr>
          <p:cNvPr id="5" name="Rectangle 4">
            <a:extLst>
              <a:ext uri="{FF2B5EF4-FFF2-40B4-BE49-F238E27FC236}">
                <a16:creationId xmlns:a16="http://schemas.microsoft.com/office/drawing/2014/main" id="{F6F3F2D0-157C-4042-AB79-1AB46DC7285B}"/>
              </a:ext>
            </a:extLst>
          </p:cNvPr>
          <p:cNvSpPr/>
          <p:nvPr/>
        </p:nvSpPr>
        <p:spPr>
          <a:xfrm>
            <a:off x="1295400" y="5452646"/>
            <a:ext cx="6654801" cy="338554"/>
          </a:xfrm>
          <a:prstGeom prst="rect">
            <a:avLst/>
          </a:prstGeom>
        </p:spPr>
        <p:txBody>
          <a:bodyPr wrap="square">
            <a:spAutoFit/>
          </a:bodyPr>
          <a:lstStyle/>
          <a:p>
            <a:r>
              <a:rPr lang="en-US" sz="1600" dirty="0">
                <a:solidFill>
                  <a:srgbClr val="0070C0"/>
                </a:solidFill>
                <a:hlinkClick r:id="rId2">
                  <a:extLst>
                    <a:ext uri="{A12FA001-AC4F-418D-AE19-62706E023703}">
                      <ahyp:hlinkClr xmlns:ahyp="http://schemas.microsoft.com/office/drawing/2018/hyperlinkcolor" val="tx"/>
                    </a:ext>
                  </a:extLst>
                </a:hlinkClick>
              </a:rPr>
              <a:t>Source: https://dotnet.microsoft.com/learn/dotnet/what-is-dotnet-framework</a:t>
            </a:r>
            <a:endParaRPr lang="en-US" sz="1600" dirty="0">
              <a:solidFill>
                <a:srgbClr val="0070C0"/>
              </a:solidFill>
            </a:endParaRPr>
          </a:p>
        </p:txBody>
      </p:sp>
    </p:spTree>
    <p:extLst>
      <p:ext uri="{BB962C8B-B14F-4D97-AF65-F5344CB8AC3E}">
        <p14:creationId xmlns:p14="http://schemas.microsoft.com/office/powerpoint/2010/main" val="514964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000" dirty="0">
                <a:solidFill>
                  <a:schemeClr val="accent1">
                    <a:lumMod val="75000"/>
                  </a:schemeClr>
                </a:solidFill>
                <a:latin typeface="Times New Roman" panose="02020603050405020304" pitchFamily="18" charset="0"/>
                <a:cs typeface="Times New Roman" panose="02020603050405020304" pitchFamily="18" charset="0"/>
              </a:rPr>
              <a:t>Course Description</a:t>
            </a:r>
          </a:p>
        </p:txBody>
      </p:sp>
      <p:sp>
        <p:nvSpPr>
          <p:cNvPr id="2" name="Rectangle 1">
            <a:extLst>
              <a:ext uri="{FF2B5EF4-FFF2-40B4-BE49-F238E27FC236}">
                <a16:creationId xmlns:a16="http://schemas.microsoft.com/office/drawing/2014/main" id="{1F6BFB60-CCC4-4598-8E1B-8AD803851982}"/>
              </a:ext>
            </a:extLst>
          </p:cNvPr>
          <p:cNvSpPr/>
          <p:nvPr/>
        </p:nvSpPr>
        <p:spPr>
          <a:xfrm>
            <a:off x="1066800" y="1863030"/>
            <a:ext cx="7467600" cy="2795958"/>
          </a:xfrm>
          <a:prstGeom prst="rect">
            <a:avLst/>
          </a:prstGeom>
        </p:spPr>
        <p:txBody>
          <a:bodyPr wrap="square">
            <a:spAutoFit/>
          </a:bodyPr>
          <a:lstStyle/>
          <a:p>
            <a:pPr>
              <a:lnSpc>
                <a:spcPct val="150000"/>
              </a:lnSpc>
              <a:spcAft>
                <a:spcPts val="600"/>
              </a:spcAft>
            </a:pPr>
            <a:r>
              <a:rPr lang="en-US" sz="2400" dirty="0">
                <a:latin typeface="Times New Roman" panose="02020603050405020304" pitchFamily="18" charset="0"/>
                <a:cs typeface="Times New Roman" panose="02020603050405020304" pitchFamily="18" charset="0"/>
              </a:rPr>
              <a:t>An introduction to programming cloud applications in </a:t>
            </a:r>
            <a:r>
              <a:rPr lang="en-US" sz="2400" dirty="0">
                <a:solidFill>
                  <a:srgbClr val="0070C0"/>
                </a:solidFill>
                <a:latin typeface="Times New Roman" panose="02020603050405020304" pitchFamily="18" charset="0"/>
                <a:cs typeface="Times New Roman" panose="02020603050405020304" pitchFamily="18" charset="0"/>
              </a:rPr>
              <a:t>C#</a:t>
            </a:r>
            <a:r>
              <a:rPr lang="en-US" sz="2400" dirty="0">
                <a:latin typeface="Times New Roman" panose="02020603050405020304" pitchFamily="18" charset="0"/>
                <a:cs typeface="Times New Roman" panose="02020603050405020304" pitchFamily="18" charset="0"/>
              </a:rPr>
              <a:t> including a coverage of the </a:t>
            </a:r>
            <a:r>
              <a:rPr lang="en-US" sz="2400" dirty="0">
                <a:solidFill>
                  <a:srgbClr val="0070C0"/>
                </a:solidFill>
                <a:latin typeface="Times New Roman" panose="02020603050405020304" pitchFamily="18" charset="0"/>
                <a:cs typeface="Times New Roman" panose="02020603050405020304" pitchFamily="18" charset="0"/>
              </a:rPr>
              <a:t>Visual Studio</a:t>
            </a:r>
            <a:r>
              <a:rPr lang="en-US" sz="2400" dirty="0">
                <a:latin typeface="Times New Roman" panose="02020603050405020304" pitchFamily="18" charset="0"/>
                <a:cs typeface="Times New Roman" panose="02020603050405020304" pitchFamily="18" charset="0"/>
              </a:rPr>
              <a:t> development environment. Key topics including C# syntax, variables, types, expressions, classes, and interfaces are introduced leading to a final application project.</a:t>
            </a:r>
          </a:p>
        </p:txBody>
      </p:sp>
    </p:spTree>
    <p:extLst>
      <p:ext uri="{BB962C8B-B14F-4D97-AF65-F5344CB8AC3E}">
        <p14:creationId xmlns:p14="http://schemas.microsoft.com/office/powerpoint/2010/main" val="41349004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334452" y="685800"/>
            <a:ext cx="240874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nl-NL" sz="2400" dirty="0">
                <a:solidFill>
                  <a:schemeClr val="accent1">
                    <a:lumMod val="75000"/>
                  </a:schemeClr>
                </a:solidFill>
                <a:latin typeface="Times New Roman" panose="02020603050405020304" pitchFamily="18" charset="0"/>
                <a:cs typeface="Times New Roman" panose="02020603050405020304" pitchFamily="18" charset="0"/>
              </a:rPr>
              <a:t>Architecture of .NET Framework</a:t>
            </a:r>
          </a:p>
        </p:txBody>
      </p:sp>
      <p:sp>
        <p:nvSpPr>
          <p:cNvPr id="2" name="Rectangle 1">
            <a:extLst>
              <a:ext uri="{FF2B5EF4-FFF2-40B4-BE49-F238E27FC236}">
                <a16:creationId xmlns:a16="http://schemas.microsoft.com/office/drawing/2014/main" id="{D30CA44A-7ACC-456F-95C3-2151BE087EF5}"/>
              </a:ext>
            </a:extLst>
          </p:cNvPr>
          <p:cNvSpPr/>
          <p:nvPr/>
        </p:nvSpPr>
        <p:spPr>
          <a:xfrm>
            <a:off x="1803399" y="6474023"/>
            <a:ext cx="5816601" cy="307777"/>
          </a:xfrm>
          <a:prstGeom prst="rect">
            <a:avLst/>
          </a:prstGeom>
        </p:spPr>
        <p:txBody>
          <a:bodyPr wrap="square">
            <a:spAutoFit/>
          </a:bodyPr>
          <a:lstStyle/>
          <a:p>
            <a:r>
              <a:rPr lang="en-US" sz="1400" dirty="0">
                <a:solidFill>
                  <a:srgbClr val="0070C0"/>
                </a:solidFill>
                <a:hlinkClick r:id="rId2">
                  <a:extLst>
                    <a:ext uri="{A12FA001-AC4F-418D-AE19-62706E023703}">
                      <ahyp:hlinkClr xmlns:ahyp="http://schemas.microsoft.com/office/drawing/2018/hyperlinkcolor" val="tx"/>
                    </a:ext>
                  </a:extLst>
                </a:hlinkClick>
              </a:rPr>
              <a:t>Source: https://dotnet.microsoft.com/learn/dotnet/what-is-dotnet-framework</a:t>
            </a:r>
            <a:endParaRPr lang="en-US" sz="1400" dirty="0">
              <a:solidFill>
                <a:srgbClr val="0070C0"/>
              </a:solidFill>
            </a:endParaRPr>
          </a:p>
        </p:txBody>
      </p:sp>
      <p:sp>
        <p:nvSpPr>
          <p:cNvPr id="4" name="AutoShape 2" descr="Each .NET programming language has a compiler that turns your code into Common Intermediate Language. At runtime, the Common Language Runtime turns the compiled code into machine code and runs it.">
            <a:extLst>
              <a:ext uri="{FF2B5EF4-FFF2-40B4-BE49-F238E27FC236}">
                <a16:creationId xmlns:a16="http://schemas.microsoft.com/office/drawing/2014/main" id="{84335315-709A-4906-B75B-FBC82AF8EEC4}"/>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Each .NET programming language has a compiler that turns your code into Common Intermediate Language. At runtime, the Common Language Runtime turns the compiled code into machine code and runs it.">
            <a:extLst>
              <a:ext uri="{FF2B5EF4-FFF2-40B4-BE49-F238E27FC236}">
                <a16:creationId xmlns:a16="http://schemas.microsoft.com/office/drawing/2014/main" id="{FE464D67-657E-4B07-8914-BA8DA0CB651B}"/>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Graphic 7">
            <a:extLst>
              <a:ext uri="{FF2B5EF4-FFF2-40B4-BE49-F238E27FC236}">
                <a16:creationId xmlns:a16="http://schemas.microsoft.com/office/drawing/2014/main" id="{9A0CB716-ECA9-47FC-BD4E-B4BD885647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5000" y="285750"/>
            <a:ext cx="6057900" cy="6191250"/>
          </a:xfrm>
          <a:prstGeom prst="rect">
            <a:avLst/>
          </a:prstGeom>
        </p:spPr>
      </p:pic>
      <p:sp>
        <p:nvSpPr>
          <p:cNvPr id="9" name="TextBox 8">
            <a:extLst>
              <a:ext uri="{FF2B5EF4-FFF2-40B4-BE49-F238E27FC236}">
                <a16:creationId xmlns:a16="http://schemas.microsoft.com/office/drawing/2014/main" id="{B728B17F-6370-4677-9F17-03202C4BB08D}"/>
              </a:ext>
            </a:extLst>
          </p:cNvPr>
          <p:cNvSpPr txBox="1"/>
          <p:nvPr/>
        </p:nvSpPr>
        <p:spPr>
          <a:xfrm>
            <a:off x="4648200" y="5334000"/>
            <a:ext cx="2685351" cy="369332"/>
          </a:xfrm>
          <a:prstGeom prst="rect">
            <a:avLst/>
          </a:prstGeom>
          <a:noFill/>
        </p:spPr>
        <p:txBody>
          <a:bodyPr wrap="none" rtlCol="0">
            <a:spAutoFit/>
          </a:bodyPr>
          <a:lstStyle/>
          <a:p>
            <a:r>
              <a:rPr lang="en-US" dirty="0"/>
              <a:t>Just-in-time compiler (JIT)</a:t>
            </a:r>
          </a:p>
        </p:txBody>
      </p:sp>
      <p:sp>
        <p:nvSpPr>
          <p:cNvPr id="10" name="TextBox 9">
            <a:extLst>
              <a:ext uri="{FF2B5EF4-FFF2-40B4-BE49-F238E27FC236}">
                <a16:creationId xmlns:a16="http://schemas.microsoft.com/office/drawing/2014/main" id="{FC049DCC-C008-4675-9034-A5AE09BB6665}"/>
              </a:ext>
            </a:extLst>
          </p:cNvPr>
          <p:cNvSpPr txBox="1"/>
          <p:nvPr/>
        </p:nvSpPr>
        <p:spPr>
          <a:xfrm>
            <a:off x="563052" y="2819400"/>
            <a:ext cx="2408748" cy="3046988"/>
          </a:xfrm>
          <a:prstGeom prst="rect">
            <a:avLst/>
          </a:prstGeom>
          <a:noFill/>
        </p:spPr>
        <p:txBody>
          <a:bodyPr wrap="square" rtlCol="0">
            <a:spAutoFit/>
          </a:bodyPr>
          <a:lstStyle/>
          <a:p>
            <a:r>
              <a:rPr lang="en-US" sz="1200" b="1" dirty="0"/>
              <a:t>.</a:t>
            </a:r>
            <a:r>
              <a:rPr lang="en-US" sz="1200" dirty="0"/>
              <a:t>NET applications are written in the C#, F#, or Visual Basic programming language. Code is compiled into a language-agnostic Common Intermediate Language (CIL). Compiled code is stored in assemblies—files with a .</a:t>
            </a:r>
            <a:r>
              <a:rPr lang="en-US" sz="1200" dirty="0" err="1"/>
              <a:t>dll</a:t>
            </a:r>
            <a:r>
              <a:rPr lang="en-US" sz="1200" dirty="0"/>
              <a:t> or .exe file extension.</a:t>
            </a:r>
          </a:p>
          <a:p>
            <a:endParaRPr lang="en-US" sz="1200" dirty="0"/>
          </a:p>
          <a:p>
            <a:r>
              <a:rPr lang="en-US" sz="1200" dirty="0"/>
              <a:t>When an app runs, the CLR takes the assembly and uses a just-in-time compiler (JIT) to turn it into machine code that can execute on the specific architecture of the computer it is running on.</a:t>
            </a:r>
          </a:p>
          <a:p>
            <a:endParaRPr lang="en-US" sz="1200" dirty="0"/>
          </a:p>
        </p:txBody>
      </p:sp>
    </p:spTree>
    <p:extLst>
      <p:ext uri="{BB962C8B-B14F-4D97-AF65-F5344CB8AC3E}">
        <p14:creationId xmlns:p14="http://schemas.microsoft.com/office/powerpoint/2010/main" val="1426406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AFC26B6-74A9-4D59-B50A-432DE6F707F7}"/>
              </a:ext>
            </a:extLst>
          </p:cNvPr>
          <p:cNvSpPr txBox="1">
            <a:spLocks/>
          </p:cNvSpPr>
          <p:nvPr/>
        </p:nvSpPr>
        <p:spPr>
          <a:xfrm>
            <a:off x="152400" y="468588"/>
            <a:ext cx="1169987" cy="1207812"/>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altLang="zh-CN" sz="2000" dirty="0">
                <a:solidFill>
                  <a:schemeClr val="accent1">
                    <a:lumMod val="75000"/>
                  </a:schemeClr>
                </a:solidFill>
                <a:latin typeface="Times New Roman" panose="02020603050405020304" pitchFamily="18" charset="0"/>
                <a:cs typeface="Times New Roman" panose="02020603050405020304" pitchFamily="18" charset="0"/>
              </a:rPr>
              <a:t>C#</a:t>
            </a:r>
          </a:p>
          <a:p>
            <a:pPr>
              <a:lnSpc>
                <a:spcPct val="100000"/>
              </a:lnSpc>
            </a:pPr>
            <a:r>
              <a:rPr lang="en-US" altLang="zh-CN" sz="2000" dirty="0">
                <a:solidFill>
                  <a:schemeClr val="accent1">
                    <a:lumMod val="75000"/>
                  </a:schemeClr>
                </a:solidFill>
                <a:latin typeface="Times New Roman" panose="02020603050405020304" pitchFamily="18" charset="0"/>
                <a:cs typeface="Times New Roman" panose="02020603050405020304" pitchFamily="18" charset="0"/>
              </a:rPr>
              <a:t>Version </a:t>
            </a:r>
          </a:p>
          <a:p>
            <a:pPr>
              <a:lnSpc>
                <a:spcPct val="100000"/>
              </a:lnSpc>
            </a:pPr>
            <a:r>
              <a:rPr lang="en-US" altLang="zh-CN" sz="2000" dirty="0">
                <a:solidFill>
                  <a:schemeClr val="accent1">
                    <a:lumMod val="75000"/>
                  </a:schemeClr>
                </a:solidFill>
                <a:latin typeface="Times New Roman" panose="02020603050405020304" pitchFamily="18" charset="0"/>
                <a:cs typeface="Times New Roman" panose="02020603050405020304" pitchFamily="18" charset="0"/>
              </a:rPr>
              <a:t>History</a:t>
            </a:r>
            <a:endParaRPr lang="en-US" sz="2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277A1138-DA2B-4C37-9F34-04874717A73B}"/>
              </a:ext>
            </a:extLst>
          </p:cNvPr>
          <p:cNvSpPr/>
          <p:nvPr/>
        </p:nvSpPr>
        <p:spPr>
          <a:xfrm>
            <a:off x="2286000" y="6629400"/>
            <a:ext cx="4572000" cy="276999"/>
          </a:xfrm>
          <a:prstGeom prst="rect">
            <a:avLst/>
          </a:prstGeom>
        </p:spPr>
        <p:txBody>
          <a:bodyPr>
            <a:spAutoFit/>
          </a:bodyPr>
          <a:lstStyle/>
          <a:p>
            <a:r>
              <a:rPr lang="en-US" sz="1200" dirty="0">
                <a:solidFill>
                  <a:srgbClr val="0070C0"/>
                </a:solidFill>
                <a:hlinkClick r:id="rId2">
                  <a:extLst>
                    <a:ext uri="{A12FA001-AC4F-418D-AE19-62706E023703}">
                      <ahyp:hlinkClr xmlns:ahyp="http://schemas.microsoft.com/office/drawing/2018/hyperlinkcolor" val="tx"/>
                    </a:ext>
                  </a:extLst>
                </a:hlinkClick>
              </a:rPr>
              <a:t>https://en.wikipedia.org/wiki/C_Sharp_(programming_language)</a:t>
            </a:r>
            <a:endParaRPr lang="en-US" sz="1200" dirty="0">
              <a:solidFill>
                <a:srgbClr val="0070C0"/>
              </a:solidFill>
            </a:endParaRPr>
          </a:p>
        </p:txBody>
      </p:sp>
      <p:pic>
        <p:nvPicPr>
          <p:cNvPr id="5" name="Picture 4">
            <a:extLst>
              <a:ext uri="{FF2B5EF4-FFF2-40B4-BE49-F238E27FC236}">
                <a16:creationId xmlns:a16="http://schemas.microsoft.com/office/drawing/2014/main" id="{F5AE23F4-086D-4351-85C9-852851CB5571}"/>
              </a:ext>
            </a:extLst>
          </p:cNvPr>
          <p:cNvPicPr>
            <a:picLocks noChangeAspect="1"/>
          </p:cNvPicPr>
          <p:nvPr/>
        </p:nvPicPr>
        <p:blipFill>
          <a:blip r:embed="rId3"/>
          <a:stretch>
            <a:fillRect/>
          </a:stretch>
        </p:blipFill>
        <p:spPr>
          <a:xfrm>
            <a:off x="1219200" y="104775"/>
            <a:ext cx="6515100" cy="6524625"/>
          </a:xfrm>
          <a:prstGeom prst="rect">
            <a:avLst/>
          </a:prstGeom>
        </p:spPr>
      </p:pic>
    </p:spTree>
    <p:extLst>
      <p:ext uri="{BB962C8B-B14F-4D97-AF65-F5344CB8AC3E}">
        <p14:creationId xmlns:p14="http://schemas.microsoft.com/office/powerpoint/2010/main" val="20698605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altLang="zh-CN" sz="3200" dirty="0">
                <a:solidFill>
                  <a:schemeClr val="accent1">
                    <a:lumMod val="75000"/>
                  </a:schemeClr>
                </a:solidFill>
                <a:latin typeface="Times New Roman" panose="02020603050405020304" pitchFamily="18" charset="0"/>
                <a:cs typeface="Times New Roman" panose="02020603050405020304" pitchFamily="18" charset="0"/>
              </a:rPr>
              <a:t>Visual Studio</a:t>
            </a:r>
            <a:endParaRPr lang="en-US" sz="32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F8A8708-403F-4F96-ACFC-B7EEA765592A}"/>
              </a:ext>
            </a:extLst>
          </p:cNvPr>
          <p:cNvSpPr/>
          <p:nvPr/>
        </p:nvSpPr>
        <p:spPr>
          <a:xfrm>
            <a:off x="609600" y="1398181"/>
            <a:ext cx="7310437" cy="3554819"/>
          </a:xfrm>
          <a:prstGeom prst="rect">
            <a:avLst/>
          </a:prstGeom>
        </p:spPr>
        <p:txBody>
          <a:bodyPr wrap="square">
            <a:spAutoFit/>
          </a:bodyPr>
          <a:lstStyle/>
          <a:p>
            <a:pPr marL="342900" indent="-342900">
              <a:spcAft>
                <a:spcPts val="1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Microsoft Visual Studio is an integrated development environment (IDE) from Microsoft. </a:t>
            </a:r>
          </a:p>
          <a:p>
            <a:pPr marL="342900" indent="-342900">
              <a:spcAft>
                <a:spcPts val="1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used to develop computer programs, as well as websites, web apps, web services and mobile apps.</a:t>
            </a:r>
          </a:p>
          <a:p>
            <a:pPr marL="342900" indent="-342900">
              <a:spcAft>
                <a:spcPts val="1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Visual Studio supports 36 different programming languages (of course, </a:t>
            </a:r>
            <a:r>
              <a:rPr lang="en-US" altLang="zh-CN" sz="2000" dirty="0">
                <a:latin typeface="Times New Roman" panose="02020603050405020304" pitchFamily="18" charset="0"/>
                <a:cs typeface="Times New Roman" panose="02020603050405020304" pitchFamily="18" charset="0"/>
              </a:rPr>
              <a:t>it supports </a:t>
            </a:r>
            <a:r>
              <a:rPr lang="en-US" sz="2000" dirty="0">
                <a:latin typeface="Times New Roman" panose="02020603050405020304" pitchFamily="18" charset="0"/>
                <a:cs typeface="Times New Roman" panose="02020603050405020304" pitchFamily="18" charset="0"/>
              </a:rPr>
              <a:t>C#)</a:t>
            </a:r>
          </a:p>
          <a:p>
            <a:pPr marL="342900" indent="-342900">
              <a:spcAft>
                <a:spcPts val="1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most basic edition of Visual Studio, the Community edition, is available free of charge. The currently supported Visual Studio version is 2019.</a:t>
            </a:r>
          </a:p>
        </p:txBody>
      </p:sp>
      <p:pic>
        <p:nvPicPr>
          <p:cNvPr id="3074" name="Picture 2" descr="Microsoft launches Visual Studio Online public preview and ML.NET 1.4 |  VentureBeat">
            <a:extLst>
              <a:ext uri="{FF2B5EF4-FFF2-40B4-BE49-F238E27FC236}">
                <a16:creationId xmlns:a16="http://schemas.microsoft.com/office/drawing/2014/main" id="{DBFD010F-DC2A-49F5-89D9-071AF8A189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1925"/>
            <a:ext cx="1972624" cy="986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1305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altLang="zh-CN" sz="3200" dirty="0">
                <a:solidFill>
                  <a:schemeClr val="accent1">
                    <a:lumMod val="75000"/>
                  </a:schemeClr>
                </a:solidFill>
                <a:latin typeface="Times New Roman" panose="02020603050405020304" pitchFamily="18" charset="0"/>
                <a:cs typeface="Times New Roman" panose="02020603050405020304" pitchFamily="18" charset="0"/>
              </a:rPr>
              <a:t>Visual Studio</a:t>
            </a:r>
            <a:endParaRPr lang="en-US" sz="32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F8A8708-403F-4F96-ACFC-B7EEA765592A}"/>
              </a:ext>
            </a:extLst>
          </p:cNvPr>
          <p:cNvSpPr/>
          <p:nvPr/>
        </p:nvSpPr>
        <p:spPr>
          <a:xfrm>
            <a:off x="609600" y="1395948"/>
            <a:ext cx="7310437" cy="3785652"/>
          </a:xfrm>
          <a:prstGeom prst="rect">
            <a:avLst/>
          </a:prstGeom>
        </p:spPr>
        <p:txBody>
          <a:bodyPr wrap="square">
            <a:spAutoFit/>
          </a:bodyPr>
          <a:lstStyle/>
          <a:p>
            <a:pPr marL="342900" indent="-342900">
              <a:spcAft>
                <a:spcPts val="1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program in C#, we use Microsoft Visual Studio to write C# code and run it</a:t>
            </a:r>
          </a:p>
          <a:p>
            <a:pPr marL="342900" indent="-342900">
              <a:spcAft>
                <a:spcPts val="1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variety of versions of Visual Studio exists, we choose the free Community Edition (2019)</a:t>
            </a:r>
          </a:p>
          <a:p>
            <a:pPr marL="342900" indent="-342900">
              <a:spcAft>
                <a:spcPts val="1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URL for download: https://visualstudio.microsoft.com/downloads/</a:t>
            </a:r>
          </a:p>
          <a:p>
            <a:pPr marL="342900" indent="-342900">
              <a:spcAft>
                <a:spcPts val="1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you will want to check the box for </a:t>
            </a:r>
            <a:r>
              <a:rPr lang="en-US" sz="2000" dirty="0">
                <a:solidFill>
                  <a:srgbClr val="0070C0"/>
                </a:solidFill>
                <a:latin typeface="Times New Roman" panose="02020603050405020304" pitchFamily="18" charset="0"/>
                <a:cs typeface="Times New Roman" panose="02020603050405020304" pitchFamily="18" charset="0"/>
              </a:rPr>
              <a:t>.NET desktop development</a:t>
            </a:r>
            <a:r>
              <a:rPr lang="en-US" sz="2000" dirty="0">
                <a:latin typeface="Times New Roman" panose="02020603050405020304" pitchFamily="18" charset="0"/>
                <a:cs typeface="Times New Roman" panose="02020603050405020304" pitchFamily="18" charset="0"/>
              </a:rPr>
              <a:t> on the Workloads tab</a:t>
            </a:r>
          </a:p>
          <a:p>
            <a:pPr marL="342900" indent="-342900">
              <a:spcAft>
                <a:spcPts val="1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Visual Studio 2019 for Mac is also available in case you use an Apple computer</a:t>
            </a:r>
          </a:p>
        </p:txBody>
      </p:sp>
      <p:pic>
        <p:nvPicPr>
          <p:cNvPr id="4" name="Picture 2" descr="Microsoft launches Visual Studio Online public preview and ML.NET 1.4 |  VentureBeat">
            <a:extLst>
              <a:ext uri="{FF2B5EF4-FFF2-40B4-BE49-F238E27FC236}">
                <a16:creationId xmlns:a16="http://schemas.microsoft.com/office/drawing/2014/main" id="{62A797AA-9C3E-40FB-B32E-CCDE6A1D25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1925"/>
            <a:ext cx="1972624" cy="986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2053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altLang="zh-CN" sz="3200" dirty="0">
                <a:solidFill>
                  <a:schemeClr val="accent1">
                    <a:lumMod val="75000"/>
                  </a:schemeClr>
                </a:solidFill>
                <a:latin typeface="Times New Roman" panose="02020603050405020304" pitchFamily="18" charset="0"/>
                <a:cs typeface="Times New Roman" panose="02020603050405020304" pitchFamily="18" charset="0"/>
              </a:rPr>
              <a:t>Steps to Install Visual Studio</a:t>
            </a:r>
            <a:endParaRPr lang="en-US" sz="32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F8A8708-403F-4F96-ACFC-B7EEA765592A}"/>
              </a:ext>
            </a:extLst>
          </p:cNvPr>
          <p:cNvSpPr/>
          <p:nvPr/>
        </p:nvSpPr>
        <p:spPr>
          <a:xfrm>
            <a:off x="609600" y="1066800"/>
            <a:ext cx="7310437" cy="5386090"/>
          </a:xfrm>
          <a:prstGeom prst="rect">
            <a:avLst/>
          </a:prstGeom>
        </p:spPr>
        <p:txBody>
          <a:bodyPr wrap="square">
            <a:spAutoFit/>
          </a:bodyPr>
          <a:lstStyle/>
          <a:p>
            <a:pPr>
              <a:spcAft>
                <a:spcPts val="600"/>
              </a:spcAft>
            </a:pPr>
            <a:r>
              <a:rPr lang="en-US" sz="2000" dirty="0">
                <a:latin typeface="Times New Roman" panose="02020603050405020304" pitchFamily="18" charset="0"/>
                <a:cs typeface="Times New Roman" panose="02020603050405020304" pitchFamily="18" charset="0"/>
              </a:rPr>
              <a:t>Step 1 - Make sure your computer is ready for Visual Studio</a:t>
            </a:r>
          </a:p>
          <a:p>
            <a:pPr marL="342900" indent="-34290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Check system requirements, apply the latest Windows updates etc.</a:t>
            </a:r>
          </a:p>
          <a:p>
            <a:pPr>
              <a:spcBef>
                <a:spcPts val="1800"/>
              </a:spcBef>
              <a:spcAft>
                <a:spcPts val="600"/>
              </a:spcAft>
            </a:pPr>
            <a:r>
              <a:rPr lang="en-US" sz="2000" dirty="0">
                <a:latin typeface="Times New Roman" panose="02020603050405020304" pitchFamily="18" charset="0"/>
                <a:cs typeface="Times New Roman" panose="02020603050405020304" pitchFamily="18" charset="0"/>
              </a:rPr>
              <a:t>Step 2 - Download Visual Studio at</a:t>
            </a:r>
          </a:p>
          <a:p>
            <a:pPr marL="285750" indent="-28575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https://visualstudio.microsoft.com/downloads/</a:t>
            </a:r>
          </a:p>
          <a:p>
            <a:pPr>
              <a:spcBef>
                <a:spcPts val="1800"/>
              </a:spcBef>
              <a:spcAft>
                <a:spcPts val="600"/>
              </a:spcAft>
            </a:pPr>
            <a:r>
              <a:rPr lang="en-US" sz="2000" dirty="0">
                <a:latin typeface="Times New Roman" panose="02020603050405020304" pitchFamily="18" charset="0"/>
                <a:cs typeface="Times New Roman" panose="02020603050405020304" pitchFamily="18" charset="0"/>
              </a:rPr>
              <a:t>Step 3 - Install the Visual Studio installer</a:t>
            </a:r>
          </a:p>
          <a:p>
            <a:pPr marL="285750" indent="-28575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run </a:t>
            </a:r>
            <a:r>
              <a:rPr lang="en-US" b="1" dirty="0">
                <a:latin typeface="Times New Roman" panose="02020603050405020304" pitchFamily="18" charset="0"/>
                <a:cs typeface="Times New Roman" panose="02020603050405020304" pitchFamily="18" charset="0"/>
              </a:rPr>
              <a:t>vs_community.exe</a:t>
            </a:r>
            <a:r>
              <a:rPr lang="en-US" dirty="0">
                <a:latin typeface="Times New Roman" panose="02020603050405020304" pitchFamily="18" charset="0"/>
                <a:cs typeface="Times New Roman" panose="02020603050405020304" pitchFamily="18" charset="0"/>
              </a:rPr>
              <a:t> for Visual Studio Community</a:t>
            </a:r>
            <a:endParaRPr lang="en-US" sz="2000" dirty="0">
              <a:latin typeface="Times New Roman" panose="02020603050405020304" pitchFamily="18" charset="0"/>
              <a:cs typeface="Times New Roman" panose="02020603050405020304" pitchFamily="18" charset="0"/>
            </a:endParaRPr>
          </a:p>
          <a:p>
            <a:pPr>
              <a:spcBef>
                <a:spcPts val="1800"/>
              </a:spcBef>
              <a:spcAft>
                <a:spcPts val="600"/>
              </a:spcAft>
            </a:pPr>
            <a:r>
              <a:rPr lang="en-US" sz="2000" dirty="0">
                <a:latin typeface="Times New Roman" panose="02020603050405020304" pitchFamily="18" charset="0"/>
                <a:cs typeface="Times New Roman" panose="02020603050405020304" pitchFamily="18" charset="0"/>
              </a:rPr>
              <a:t>Step 4 - Choose workloads</a:t>
            </a:r>
          </a:p>
          <a:p>
            <a:pPr marL="342900" indent="-342900">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Cho</a:t>
            </a:r>
            <a:r>
              <a:rPr lang="en-US" altLang="zh-CN" sz="2000" dirty="0">
                <a:latin typeface="Times New Roman" panose="02020603050405020304" pitchFamily="18" charset="0"/>
                <a:cs typeface="Times New Roman" panose="02020603050405020304" pitchFamily="18" charset="0"/>
              </a:rPr>
              <a:t>ose </a:t>
            </a:r>
            <a:r>
              <a:rPr lang="en-US" altLang="zh-CN" sz="2000" b="1" dirty="0">
                <a:latin typeface="Times New Roman" panose="02020603050405020304" pitchFamily="18" charset="0"/>
                <a:cs typeface="Times New Roman" panose="02020603050405020304" pitchFamily="18" charset="0"/>
              </a:rPr>
              <a:t>.NET desktop development</a:t>
            </a:r>
          </a:p>
          <a:p>
            <a:pPr>
              <a:spcBef>
                <a:spcPts val="1800"/>
              </a:spcBef>
              <a:spcAft>
                <a:spcPts val="600"/>
              </a:spcAft>
            </a:pPr>
            <a:r>
              <a:rPr lang="en-US" sz="2000" dirty="0">
                <a:latin typeface="Times New Roman" panose="02020603050405020304" pitchFamily="18" charset="0"/>
                <a:cs typeface="Times New Roman" panose="02020603050405020304" pitchFamily="18" charset="0"/>
              </a:rPr>
              <a:t>Other </a:t>
            </a:r>
            <a:r>
              <a:rPr lang="en-US" altLang="zh-CN" sz="2000" dirty="0">
                <a:latin typeface="Times New Roman" panose="02020603050405020304" pitchFamily="18" charset="0"/>
                <a:cs typeface="Times New Roman" panose="02020603050405020304" pitchFamily="18" charset="0"/>
              </a:rPr>
              <a:t>Optional </a:t>
            </a:r>
            <a:r>
              <a:rPr lang="en-US" sz="2000" dirty="0">
                <a:latin typeface="Times New Roman" panose="02020603050405020304" pitchFamily="18" charset="0"/>
                <a:cs typeface="Times New Roman" panose="02020603050405020304" pitchFamily="18" charset="0"/>
              </a:rPr>
              <a:t>Steps - Choose individual components, Select the installation location, etc.</a:t>
            </a:r>
          </a:p>
          <a:p>
            <a:pPr>
              <a:spcAft>
                <a:spcPts val="600"/>
              </a:spcAft>
            </a:pPr>
            <a:endParaRPr lang="en-US" sz="2000" dirty="0">
              <a:latin typeface="Times New Roman" panose="02020603050405020304" pitchFamily="18" charset="0"/>
              <a:cs typeface="Times New Roman" panose="02020603050405020304" pitchFamily="18" charset="0"/>
            </a:endParaRPr>
          </a:p>
          <a:p>
            <a:pPr>
              <a:spcAft>
                <a:spcPts val="600"/>
              </a:spcAft>
            </a:pPr>
            <a:r>
              <a:rPr lang="en-US" sz="2000" dirty="0">
                <a:solidFill>
                  <a:srgbClr val="0070C0"/>
                </a:solidFill>
                <a:latin typeface="Times New Roman" panose="02020603050405020304" pitchFamily="18" charset="0"/>
                <a:cs typeface="Times New Roman" panose="02020603050405020304" pitchFamily="18" charset="0"/>
              </a:rPr>
              <a:t>Now you are ready to try C# programming!</a:t>
            </a:r>
            <a:endParaRPr lang="en-US" sz="20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1523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304800" y="457200"/>
            <a:ext cx="8483601"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altLang="zh-CN" sz="3200" dirty="0">
                <a:solidFill>
                  <a:schemeClr val="accent1">
                    <a:lumMod val="75000"/>
                  </a:schemeClr>
                </a:solidFill>
                <a:latin typeface="Times New Roman" panose="02020603050405020304" pitchFamily="18" charset="0"/>
                <a:cs typeface="Times New Roman" panose="02020603050405020304" pitchFamily="18" charset="0"/>
              </a:rPr>
              <a:t>Create a simple C# console app in Visual Studio</a:t>
            </a:r>
            <a:endParaRPr lang="en-US" sz="32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F8A8708-403F-4F96-ACFC-B7EEA765592A}"/>
              </a:ext>
            </a:extLst>
          </p:cNvPr>
          <p:cNvSpPr/>
          <p:nvPr/>
        </p:nvSpPr>
        <p:spPr>
          <a:xfrm>
            <a:off x="609600" y="1219200"/>
            <a:ext cx="7310437" cy="400110"/>
          </a:xfrm>
          <a:prstGeom prst="rect">
            <a:avLst/>
          </a:prstGeom>
        </p:spPr>
        <p:txBody>
          <a:bodyPr wrap="square">
            <a:spAutoFit/>
          </a:bodyPr>
          <a:lstStyle/>
          <a:p>
            <a:pPr marL="342900" indent="-342900">
              <a:spcAft>
                <a:spcPts val="600"/>
              </a:spcAft>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EACDEF28-2D17-4B36-98FD-A71C0EE37ECC}"/>
              </a:ext>
            </a:extLst>
          </p:cNvPr>
          <p:cNvSpPr/>
          <p:nvPr/>
        </p:nvSpPr>
        <p:spPr>
          <a:xfrm>
            <a:off x="609600" y="1219200"/>
            <a:ext cx="7310437" cy="4093428"/>
          </a:xfrm>
          <a:prstGeom prst="rect">
            <a:avLst/>
          </a:prstGeom>
        </p:spPr>
        <p:txBody>
          <a:bodyPr wrap="square">
            <a:spAutoFit/>
          </a:bodyPr>
          <a:lstStyle/>
          <a:p>
            <a:pPr marL="342900" indent="-342900">
              <a:spcAft>
                <a:spcPts val="1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Open Visual Studio 2019.</a:t>
            </a:r>
          </a:p>
          <a:p>
            <a:pPr marL="342900" indent="-342900">
              <a:spcAft>
                <a:spcPts val="1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 the start window, choose Create a new project.</a:t>
            </a:r>
          </a:p>
          <a:p>
            <a:pPr marL="342900" indent="-342900">
              <a:spcAft>
                <a:spcPts val="1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 the Create a new project window, enter or type console in the search box. Next, choose C# from the Language list, and then choose Windows from the Platform list. After you apply the language and platform filters, choose the Console App (.NET Core) template</a:t>
            </a:r>
          </a:p>
          <a:p>
            <a:pPr marL="342900" indent="-342900">
              <a:spcAft>
                <a:spcPts val="1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the Configure your new project window, type or enter HelloWorld in the Project name box. Then, choose Create.</a:t>
            </a:r>
          </a:p>
          <a:p>
            <a:pPr marL="342900" indent="-342900">
              <a:spcAft>
                <a:spcPts val="1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Visual Studio opens your new project, and you're ready to code!</a:t>
            </a:r>
          </a:p>
        </p:txBody>
      </p:sp>
      <p:sp>
        <p:nvSpPr>
          <p:cNvPr id="2" name="Rectangle 1">
            <a:extLst>
              <a:ext uri="{FF2B5EF4-FFF2-40B4-BE49-F238E27FC236}">
                <a16:creationId xmlns:a16="http://schemas.microsoft.com/office/drawing/2014/main" id="{1A45E756-E0B7-4A0F-B88E-AE11B2B1534C}"/>
              </a:ext>
            </a:extLst>
          </p:cNvPr>
          <p:cNvSpPr/>
          <p:nvPr/>
        </p:nvSpPr>
        <p:spPr>
          <a:xfrm>
            <a:off x="533400" y="5681246"/>
            <a:ext cx="8077200" cy="338554"/>
          </a:xfrm>
          <a:prstGeom prst="rect">
            <a:avLst/>
          </a:prstGeom>
        </p:spPr>
        <p:txBody>
          <a:bodyPr wrap="square">
            <a:spAutoFit/>
          </a:bodyPr>
          <a:lstStyle/>
          <a:p>
            <a:r>
              <a:rPr lang="en-US" sz="1600" dirty="0">
                <a:solidFill>
                  <a:srgbClr val="0070C0"/>
                </a:solidFill>
                <a:hlinkClick r:id="rId2">
                  <a:extLst>
                    <a:ext uri="{A12FA001-AC4F-418D-AE19-62706E023703}">
                      <ahyp:hlinkClr xmlns:ahyp="http://schemas.microsoft.com/office/drawing/2018/hyperlinkcolor" val="tx"/>
                    </a:ext>
                  </a:extLst>
                </a:hlinkClick>
              </a:rPr>
              <a:t>https://docs.microsoft.com/en-us/visualstudio/get-started/csharp/tutorial-console?view=vs-2019</a:t>
            </a:r>
            <a:endParaRPr lang="en-US" sz="1600" dirty="0">
              <a:solidFill>
                <a:srgbClr val="0070C0"/>
              </a:solidFill>
            </a:endParaRPr>
          </a:p>
        </p:txBody>
      </p:sp>
    </p:spTree>
    <p:extLst>
      <p:ext uri="{BB962C8B-B14F-4D97-AF65-F5344CB8AC3E}">
        <p14:creationId xmlns:p14="http://schemas.microsoft.com/office/powerpoint/2010/main" val="36090399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
            <a:extLst>
              <a:ext uri="{FF2B5EF4-FFF2-40B4-BE49-F238E27FC236}">
                <a16:creationId xmlns:a16="http://schemas.microsoft.com/office/drawing/2014/main" id="{704E3EFA-EBEB-4DD3-AA1E-59DB16EA8CF3}"/>
              </a:ext>
            </a:extLst>
          </p:cNvPr>
          <p:cNvSpPr/>
          <p:nvPr/>
        </p:nvSpPr>
        <p:spPr>
          <a:xfrm>
            <a:off x="2133600" y="2057400"/>
            <a:ext cx="4790350" cy="954107"/>
          </a:xfrm>
          <a:prstGeom prst="rect">
            <a:avLst/>
          </a:prstGeom>
          <a:ln w="9525">
            <a:solidFill>
              <a:schemeClr val="tx2"/>
            </a:solidFill>
          </a:ln>
        </p:spPr>
        <p:txBody>
          <a:bodyPr wrap="none">
            <a:spAutoFit/>
          </a:bodyPr>
          <a:lstStyle/>
          <a:p>
            <a:pPr algn="ctr"/>
            <a:r>
              <a:rPr lang="en-US" sz="2800" dirty="0">
                <a:solidFill>
                  <a:schemeClr val="tx2"/>
                </a:solidFill>
                <a:latin typeface="Times New Roman" panose="02020603050405020304" pitchFamily="18" charset="0"/>
                <a:cs typeface="Times New Roman" panose="02020603050405020304" pitchFamily="18" charset="0"/>
              </a:rPr>
              <a:t>Let’s install Visual Studio 2019 </a:t>
            </a:r>
          </a:p>
          <a:p>
            <a:pPr algn="ctr"/>
            <a:r>
              <a:rPr lang="en-US" sz="2800" dirty="0">
                <a:solidFill>
                  <a:schemeClr val="tx2"/>
                </a:solidFill>
                <a:latin typeface="Times New Roman" panose="02020603050405020304" pitchFamily="18" charset="0"/>
                <a:cs typeface="Times New Roman" panose="02020603050405020304" pitchFamily="18" charset="0"/>
              </a:rPr>
              <a:t>&amp; run our first C# program!</a:t>
            </a:r>
          </a:p>
        </p:txBody>
      </p:sp>
    </p:spTree>
    <p:extLst>
      <p:ext uri="{BB962C8B-B14F-4D97-AF65-F5344CB8AC3E}">
        <p14:creationId xmlns:p14="http://schemas.microsoft.com/office/powerpoint/2010/main" val="18894490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44596B-E795-45B0-AF89-CD9489B48455}"/>
              </a:ext>
            </a:extLst>
          </p:cNvPr>
          <p:cNvPicPr>
            <a:picLocks noChangeAspect="1"/>
          </p:cNvPicPr>
          <p:nvPr/>
        </p:nvPicPr>
        <p:blipFill>
          <a:blip r:embed="rId2"/>
          <a:stretch>
            <a:fillRect/>
          </a:stretch>
        </p:blipFill>
        <p:spPr>
          <a:xfrm>
            <a:off x="323850" y="109537"/>
            <a:ext cx="8496300" cy="6638925"/>
          </a:xfrm>
          <a:prstGeom prst="rect">
            <a:avLst/>
          </a:prstGeom>
        </p:spPr>
      </p:pic>
      <p:sp>
        <p:nvSpPr>
          <p:cNvPr id="5" name="Arrow: Down 4">
            <a:extLst>
              <a:ext uri="{FF2B5EF4-FFF2-40B4-BE49-F238E27FC236}">
                <a16:creationId xmlns:a16="http://schemas.microsoft.com/office/drawing/2014/main" id="{1F3276CA-9AAB-4FA5-B971-BAD828DBF5DD}"/>
              </a:ext>
            </a:extLst>
          </p:cNvPr>
          <p:cNvSpPr/>
          <p:nvPr/>
        </p:nvSpPr>
        <p:spPr>
          <a:xfrm rot="16200000">
            <a:off x="4076700" y="3162300"/>
            <a:ext cx="381000" cy="609600"/>
          </a:xfrm>
          <a:prstGeom prst="downArrow">
            <a:avLst/>
          </a:prstGeom>
          <a:solidFill>
            <a:srgbClr val="C00000"/>
          </a:solid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44239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AAFEA0-770D-4E64-85C1-68BD66E4E2C6}"/>
              </a:ext>
            </a:extLst>
          </p:cNvPr>
          <p:cNvPicPr>
            <a:picLocks noChangeAspect="1"/>
          </p:cNvPicPr>
          <p:nvPr/>
        </p:nvPicPr>
        <p:blipFill>
          <a:blip r:embed="rId2"/>
          <a:stretch>
            <a:fillRect/>
          </a:stretch>
        </p:blipFill>
        <p:spPr>
          <a:xfrm>
            <a:off x="0" y="457583"/>
            <a:ext cx="9144000" cy="5942834"/>
          </a:xfrm>
          <a:prstGeom prst="rect">
            <a:avLst/>
          </a:prstGeom>
        </p:spPr>
      </p:pic>
      <p:sp>
        <p:nvSpPr>
          <p:cNvPr id="3" name="Arrow: Down 2">
            <a:extLst>
              <a:ext uri="{FF2B5EF4-FFF2-40B4-BE49-F238E27FC236}">
                <a16:creationId xmlns:a16="http://schemas.microsoft.com/office/drawing/2014/main" id="{AFCA057A-545A-4197-86C1-FF8DDB683C8F}"/>
              </a:ext>
            </a:extLst>
          </p:cNvPr>
          <p:cNvSpPr/>
          <p:nvPr/>
        </p:nvSpPr>
        <p:spPr>
          <a:xfrm rot="5400000">
            <a:off x="1714500" y="5981700"/>
            <a:ext cx="381000" cy="609600"/>
          </a:xfrm>
          <a:prstGeom prst="downArrow">
            <a:avLst/>
          </a:prstGeom>
          <a:solidFill>
            <a:srgbClr val="C00000"/>
          </a:solid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98474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CED335-0649-4315-B5E3-3B014D4FAF9E}"/>
              </a:ext>
            </a:extLst>
          </p:cNvPr>
          <p:cNvPicPr>
            <a:picLocks noChangeAspect="1"/>
          </p:cNvPicPr>
          <p:nvPr/>
        </p:nvPicPr>
        <p:blipFill>
          <a:blip r:embed="rId2"/>
          <a:stretch>
            <a:fillRect/>
          </a:stretch>
        </p:blipFill>
        <p:spPr>
          <a:xfrm>
            <a:off x="0" y="608662"/>
            <a:ext cx="9144000" cy="5640675"/>
          </a:xfrm>
          <a:prstGeom prst="rect">
            <a:avLst/>
          </a:prstGeom>
        </p:spPr>
      </p:pic>
      <p:sp>
        <p:nvSpPr>
          <p:cNvPr id="4" name="Arrow: Down 3">
            <a:extLst>
              <a:ext uri="{FF2B5EF4-FFF2-40B4-BE49-F238E27FC236}">
                <a16:creationId xmlns:a16="http://schemas.microsoft.com/office/drawing/2014/main" id="{0B6F5626-1401-4A2A-8993-8F3DA4AB1B9F}"/>
              </a:ext>
            </a:extLst>
          </p:cNvPr>
          <p:cNvSpPr/>
          <p:nvPr/>
        </p:nvSpPr>
        <p:spPr>
          <a:xfrm>
            <a:off x="2971800" y="2438400"/>
            <a:ext cx="381000" cy="609600"/>
          </a:xfrm>
          <a:prstGeom prst="downArrow">
            <a:avLst/>
          </a:prstGeom>
          <a:solidFill>
            <a:srgbClr val="C00000"/>
          </a:solid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6555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000" dirty="0">
                <a:solidFill>
                  <a:schemeClr val="accent1">
                    <a:lumMod val="75000"/>
                  </a:schemeClr>
                </a:solidFill>
                <a:latin typeface="Times New Roman" panose="02020603050405020304" pitchFamily="18" charset="0"/>
                <a:cs typeface="Times New Roman" panose="02020603050405020304" pitchFamily="18" charset="0"/>
              </a:rPr>
              <a:t>Course Objectives</a:t>
            </a:r>
          </a:p>
        </p:txBody>
      </p:sp>
      <p:sp>
        <p:nvSpPr>
          <p:cNvPr id="2" name="Rectangle 1">
            <a:extLst>
              <a:ext uri="{FF2B5EF4-FFF2-40B4-BE49-F238E27FC236}">
                <a16:creationId xmlns:a16="http://schemas.microsoft.com/office/drawing/2014/main" id="{1F6BFB60-CCC4-4598-8E1B-8AD803851982}"/>
              </a:ext>
            </a:extLst>
          </p:cNvPr>
          <p:cNvSpPr/>
          <p:nvPr/>
        </p:nvSpPr>
        <p:spPr>
          <a:xfrm>
            <a:off x="609600" y="1371600"/>
            <a:ext cx="8077200" cy="4539704"/>
          </a:xfrm>
          <a:prstGeom prst="rect">
            <a:avLst/>
          </a:prstGeom>
        </p:spPr>
        <p:txBody>
          <a:bodyPr wrap="square">
            <a:spAutoFit/>
          </a:bodyPr>
          <a:lstStyle/>
          <a:p>
            <a:pPr>
              <a:lnSpc>
                <a:spcPct val="150000"/>
              </a:lnSpc>
              <a:spcAft>
                <a:spcPts val="600"/>
              </a:spcAft>
            </a:pPr>
            <a:r>
              <a:rPr lang="en-US" sz="2400" dirty="0">
                <a:latin typeface="Times New Roman" panose="02020603050405020304" pitchFamily="18" charset="0"/>
                <a:cs typeface="Times New Roman" panose="02020603050405020304" pitchFamily="18" charset="0"/>
              </a:rPr>
              <a:t>By the conclusion of this course, each student should be able to:</a:t>
            </a:r>
          </a:p>
          <a:p>
            <a:pPr marL="285750" indent="-285750">
              <a:spcAft>
                <a:spcPts val="12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Develop low to medium complexity C# programs using the Microsoft Visual Studio integrated development environment (IDE).</a:t>
            </a:r>
          </a:p>
          <a:p>
            <a:pPr marL="285750" indent="-285750">
              <a:spcAft>
                <a:spcPts val="12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concept of C# and its relationship to the Microsoft .NET Common Language Runtime (CLR)</a:t>
            </a:r>
          </a:p>
          <a:p>
            <a:pPr marL="285750" indent="-285750">
              <a:spcAft>
                <a:spcPts val="12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 syntax: identifiers, keywords, operators, statements, types, storage, and variables.</a:t>
            </a:r>
          </a:p>
          <a:p>
            <a:pPr marL="285750" indent="-285750">
              <a:spcAft>
                <a:spcPts val="12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Flow control: method invocation, parameters, arrays, looping, overloading.</a:t>
            </a:r>
          </a:p>
          <a:p>
            <a:pPr marL="285750" indent="-285750">
              <a:spcAft>
                <a:spcPts val="12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methods, handle exceptions, and describe the monitoring requirements of large-scale applications.</a:t>
            </a:r>
          </a:p>
          <a:p>
            <a:pPr marL="285750" indent="-285750">
              <a:spcAft>
                <a:spcPts val="12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Understand OOP (Object-Oriented Programming) concepts, create classes, define &amp; implement interfaces, etc.</a:t>
            </a:r>
          </a:p>
        </p:txBody>
      </p:sp>
    </p:spTree>
    <p:extLst>
      <p:ext uri="{BB962C8B-B14F-4D97-AF65-F5344CB8AC3E}">
        <p14:creationId xmlns:p14="http://schemas.microsoft.com/office/powerpoint/2010/main" val="42403158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91F724-DF68-4A27-915A-9AAE0371AD2B}"/>
              </a:ext>
            </a:extLst>
          </p:cNvPr>
          <p:cNvPicPr>
            <a:picLocks noChangeAspect="1"/>
          </p:cNvPicPr>
          <p:nvPr/>
        </p:nvPicPr>
        <p:blipFill>
          <a:blip r:embed="rId2"/>
          <a:stretch>
            <a:fillRect/>
          </a:stretch>
        </p:blipFill>
        <p:spPr>
          <a:xfrm>
            <a:off x="1524000" y="78257"/>
            <a:ext cx="6019800" cy="2773989"/>
          </a:xfrm>
          <a:prstGeom prst="rect">
            <a:avLst/>
          </a:prstGeom>
        </p:spPr>
      </p:pic>
      <p:pic>
        <p:nvPicPr>
          <p:cNvPr id="3" name="Picture 2">
            <a:extLst>
              <a:ext uri="{FF2B5EF4-FFF2-40B4-BE49-F238E27FC236}">
                <a16:creationId xmlns:a16="http://schemas.microsoft.com/office/drawing/2014/main" id="{D619377F-F240-4897-9BA7-9D62BE1364A5}"/>
              </a:ext>
            </a:extLst>
          </p:cNvPr>
          <p:cNvPicPr>
            <a:picLocks noChangeAspect="1"/>
          </p:cNvPicPr>
          <p:nvPr/>
        </p:nvPicPr>
        <p:blipFill>
          <a:blip r:embed="rId3"/>
          <a:stretch>
            <a:fillRect/>
          </a:stretch>
        </p:blipFill>
        <p:spPr>
          <a:xfrm>
            <a:off x="1524000" y="3032070"/>
            <a:ext cx="6010275" cy="2225730"/>
          </a:xfrm>
          <a:prstGeom prst="rect">
            <a:avLst/>
          </a:prstGeom>
        </p:spPr>
      </p:pic>
      <p:pic>
        <p:nvPicPr>
          <p:cNvPr id="4" name="Picture 3">
            <a:extLst>
              <a:ext uri="{FF2B5EF4-FFF2-40B4-BE49-F238E27FC236}">
                <a16:creationId xmlns:a16="http://schemas.microsoft.com/office/drawing/2014/main" id="{46D5109C-ADD0-4FDD-B479-A193757D94B7}"/>
              </a:ext>
            </a:extLst>
          </p:cNvPr>
          <p:cNvPicPr>
            <a:picLocks noChangeAspect="1"/>
          </p:cNvPicPr>
          <p:nvPr/>
        </p:nvPicPr>
        <p:blipFill>
          <a:blip r:embed="rId4"/>
          <a:stretch>
            <a:fillRect/>
          </a:stretch>
        </p:blipFill>
        <p:spPr>
          <a:xfrm>
            <a:off x="1524000" y="5562600"/>
            <a:ext cx="6010275" cy="998961"/>
          </a:xfrm>
          <a:prstGeom prst="rect">
            <a:avLst/>
          </a:prstGeom>
        </p:spPr>
      </p:pic>
    </p:spTree>
    <p:extLst>
      <p:ext uri="{BB962C8B-B14F-4D97-AF65-F5344CB8AC3E}">
        <p14:creationId xmlns:p14="http://schemas.microsoft.com/office/powerpoint/2010/main" val="10449814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B9DF26-11B7-4559-A03D-8BDFFD93D276}"/>
              </a:ext>
            </a:extLst>
          </p:cNvPr>
          <p:cNvPicPr>
            <a:picLocks noChangeAspect="1"/>
          </p:cNvPicPr>
          <p:nvPr/>
        </p:nvPicPr>
        <p:blipFill>
          <a:blip r:embed="rId2"/>
          <a:stretch>
            <a:fillRect/>
          </a:stretch>
        </p:blipFill>
        <p:spPr>
          <a:xfrm>
            <a:off x="80962" y="871537"/>
            <a:ext cx="8982075" cy="5114925"/>
          </a:xfrm>
          <a:prstGeom prst="rect">
            <a:avLst/>
          </a:prstGeom>
        </p:spPr>
      </p:pic>
      <p:sp>
        <p:nvSpPr>
          <p:cNvPr id="4" name="Arrow: Down 3">
            <a:extLst>
              <a:ext uri="{FF2B5EF4-FFF2-40B4-BE49-F238E27FC236}">
                <a16:creationId xmlns:a16="http://schemas.microsoft.com/office/drawing/2014/main" id="{B54145A7-D430-4119-8B68-914C699AFC5C}"/>
              </a:ext>
            </a:extLst>
          </p:cNvPr>
          <p:cNvSpPr/>
          <p:nvPr/>
        </p:nvSpPr>
        <p:spPr>
          <a:xfrm rot="16200000">
            <a:off x="5219700" y="4229100"/>
            <a:ext cx="381000" cy="609600"/>
          </a:xfrm>
          <a:prstGeom prst="downArrow">
            <a:avLst/>
          </a:prstGeom>
          <a:solidFill>
            <a:srgbClr val="C00000"/>
          </a:solid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25931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9476CF4-CDC7-4315-AB3F-1FF450B0ED17}"/>
              </a:ext>
            </a:extLst>
          </p:cNvPr>
          <p:cNvPicPr>
            <a:picLocks noChangeAspect="1"/>
          </p:cNvPicPr>
          <p:nvPr/>
        </p:nvPicPr>
        <p:blipFill>
          <a:blip r:embed="rId2"/>
          <a:stretch>
            <a:fillRect/>
          </a:stretch>
        </p:blipFill>
        <p:spPr>
          <a:xfrm>
            <a:off x="85725" y="514350"/>
            <a:ext cx="8972550" cy="5829300"/>
          </a:xfrm>
          <a:prstGeom prst="rect">
            <a:avLst/>
          </a:prstGeom>
        </p:spPr>
      </p:pic>
      <p:sp>
        <p:nvSpPr>
          <p:cNvPr id="4" name="Arrow: Down 3">
            <a:extLst>
              <a:ext uri="{FF2B5EF4-FFF2-40B4-BE49-F238E27FC236}">
                <a16:creationId xmlns:a16="http://schemas.microsoft.com/office/drawing/2014/main" id="{FEB9D440-E4E1-42E0-A093-DD563AB4456F}"/>
              </a:ext>
            </a:extLst>
          </p:cNvPr>
          <p:cNvSpPr/>
          <p:nvPr/>
        </p:nvSpPr>
        <p:spPr>
          <a:xfrm rot="16200000">
            <a:off x="3771900" y="2095500"/>
            <a:ext cx="381000" cy="609600"/>
          </a:xfrm>
          <a:prstGeom prst="downArrow">
            <a:avLst/>
          </a:prstGeom>
          <a:solidFill>
            <a:srgbClr val="C00000"/>
          </a:solid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4616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D7055E-D6D6-409F-B0E2-E0BF0B53BE48}"/>
              </a:ext>
            </a:extLst>
          </p:cNvPr>
          <p:cNvPicPr>
            <a:picLocks noChangeAspect="1"/>
          </p:cNvPicPr>
          <p:nvPr/>
        </p:nvPicPr>
        <p:blipFill>
          <a:blip r:embed="rId2"/>
          <a:stretch>
            <a:fillRect/>
          </a:stretch>
        </p:blipFill>
        <p:spPr>
          <a:xfrm>
            <a:off x="866775" y="1262062"/>
            <a:ext cx="7410450" cy="4333875"/>
          </a:xfrm>
          <a:prstGeom prst="rect">
            <a:avLst/>
          </a:prstGeom>
        </p:spPr>
      </p:pic>
      <p:sp>
        <p:nvSpPr>
          <p:cNvPr id="3" name="Arrow: Down 2">
            <a:extLst>
              <a:ext uri="{FF2B5EF4-FFF2-40B4-BE49-F238E27FC236}">
                <a16:creationId xmlns:a16="http://schemas.microsoft.com/office/drawing/2014/main" id="{4CC83B51-0201-4D62-A5CE-BA38262F4022}"/>
              </a:ext>
            </a:extLst>
          </p:cNvPr>
          <p:cNvSpPr/>
          <p:nvPr/>
        </p:nvSpPr>
        <p:spPr>
          <a:xfrm rot="16200000">
            <a:off x="371475" y="2476500"/>
            <a:ext cx="381000" cy="609600"/>
          </a:xfrm>
          <a:prstGeom prst="downArrow">
            <a:avLst/>
          </a:prstGeom>
          <a:solidFill>
            <a:srgbClr val="C00000"/>
          </a:solid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6715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148B80-B1AA-4B82-BFDB-AF7F061C4DFF}"/>
              </a:ext>
            </a:extLst>
          </p:cNvPr>
          <p:cNvPicPr>
            <a:picLocks noChangeAspect="1"/>
          </p:cNvPicPr>
          <p:nvPr/>
        </p:nvPicPr>
        <p:blipFill>
          <a:blip r:embed="rId2"/>
          <a:stretch>
            <a:fillRect/>
          </a:stretch>
        </p:blipFill>
        <p:spPr>
          <a:xfrm>
            <a:off x="0" y="489270"/>
            <a:ext cx="9144000" cy="5879460"/>
          </a:xfrm>
          <a:prstGeom prst="rect">
            <a:avLst/>
          </a:prstGeom>
        </p:spPr>
      </p:pic>
      <p:sp>
        <p:nvSpPr>
          <p:cNvPr id="3" name="TextBox 2">
            <a:extLst>
              <a:ext uri="{FF2B5EF4-FFF2-40B4-BE49-F238E27FC236}">
                <a16:creationId xmlns:a16="http://schemas.microsoft.com/office/drawing/2014/main" id="{E79E5D18-2286-41FF-AAD1-E40CA465DE0D}"/>
              </a:ext>
            </a:extLst>
          </p:cNvPr>
          <p:cNvSpPr txBox="1"/>
          <p:nvPr/>
        </p:nvSpPr>
        <p:spPr>
          <a:xfrm>
            <a:off x="762000" y="3821668"/>
            <a:ext cx="4224233" cy="369332"/>
          </a:xfrm>
          <a:prstGeom prst="rect">
            <a:avLst/>
          </a:prstGeom>
          <a:noFill/>
        </p:spPr>
        <p:txBody>
          <a:bodyPr wrap="none" rtlCol="0">
            <a:spAutoFit/>
          </a:bodyPr>
          <a:lstStyle/>
          <a:p>
            <a:r>
              <a:rPr lang="en-US" dirty="0">
                <a:solidFill>
                  <a:srgbClr val="0070C0"/>
                </a:solidFill>
              </a:rPr>
              <a:t>By default, a simple C# program is created!</a:t>
            </a:r>
          </a:p>
        </p:txBody>
      </p:sp>
      <p:sp>
        <p:nvSpPr>
          <p:cNvPr id="4" name="Arrow: Down 3">
            <a:extLst>
              <a:ext uri="{FF2B5EF4-FFF2-40B4-BE49-F238E27FC236}">
                <a16:creationId xmlns:a16="http://schemas.microsoft.com/office/drawing/2014/main" id="{14126AA3-1964-4A79-B743-9E03FA7A9BAF}"/>
              </a:ext>
            </a:extLst>
          </p:cNvPr>
          <p:cNvSpPr/>
          <p:nvPr/>
        </p:nvSpPr>
        <p:spPr>
          <a:xfrm rot="10800000">
            <a:off x="2476500" y="3162300"/>
            <a:ext cx="381000" cy="609600"/>
          </a:xfrm>
          <a:prstGeom prst="downArrow">
            <a:avLst/>
          </a:prstGeom>
          <a:solidFill>
            <a:srgbClr val="C00000"/>
          </a:solid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7559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6A460B-FDD3-47E1-BD52-1E85909A85F5}"/>
              </a:ext>
            </a:extLst>
          </p:cNvPr>
          <p:cNvPicPr>
            <a:picLocks noChangeAspect="1"/>
          </p:cNvPicPr>
          <p:nvPr/>
        </p:nvPicPr>
        <p:blipFill>
          <a:blip r:embed="rId2"/>
          <a:stretch>
            <a:fillRect/>
          </a:stretch>
        </p:blipFill>
        <p:spPr>
          <a:xfrm>
            <a:off x="0" y="69054"/>
            <a:ext cx="9144000" cy="6719892"/>
          </a:xfrm>
          <a:prstGeom prst="rect">
            <a:avLst/>
          </a:prstGeom>
        </p:spPr>
      </p:pic>
      <p:sp>
        <p:nvSpPr>
          <p:cNvPr id="3" name="Arrow: Down 2">
            <a:extLst>
              <a:ext uri="{FF2B5EF4-FFF2-40B4-BE49-F238E27FC236}">
                <a16:creationId xmlns:a16="http://schemas.microsoft.com/office/drawing/2014/main" id="{B712C346-3352-4937-8B2D-D3B62495AE15}"/>
              </a:ext>
            </a:extLst>
          </p:cNvPr>
          <p:cNvSpPr/>
          <p:nvPr/>
        </p:nvSpPr>
        <p:spPr>
          <a:xfrm rot="5400000">
            <a:off x="1409700" y="3009900"/>
            <a:ext cx="381000" cy="609600"/>
          </a:xfrm>
          <a:prstGeom prst="downArrow">
            <a:avLst/>
          </a:prstGeom>
          <a:solidFill>
            <a:srgbClr val="C00000"/>
          </a:solid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44452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000" dirty="0">
                <a:solidFill>
                  <a:schemeClr val="accent1">
                    <a:lumMod val="75000"/>
                  </a:schemeClr>
                </a:solidFill>
                <a:latin typeface="Times New Roman" panose="02020603050405020304" pitchFamily="18" charset="0"/>
                <a:cs typeface="Times New Roman" panose="02020603050405020304" pitchFamily="18" charset="0"/>
              </a:rPr>
              <a:t>Reading Exercise</a:t>
            </a:r>
          </a:p>
        </p:txBody>
      </p:sp>
      <p:sp>
        <p:nvSpPr>
          <p:cNvPr id="2" name="Rectangle 1">
            <a:extLst>
              <a:ext uri="{FF2B5EF4-FFF2-40B4-BE49-F238E27FC236}">
                <a16:creationId xmlns:a16="http://schemas.microsoft.com/office/drawing/2014/main" id="{1F6BFB60-CCC4-4598-8E1B-8AD803851982}"/>
              </a:ext>
            </a:extLst>
          </p:cNvPr>
          <p:cNvSpPr/>
          <p:nvPr/>
        </p:nvSpPr>
        <p:spPr>
          <a:xfrm>
            <a:off x="457200" y="1524000"/>
            <a:ext cx="8382000" cy="3762568"/>
          </a:xfrm>
          <a:prstGeom prst="rect">
            <a:avLst/>
          </a:prstGeom>
        </p:spPr>
        <p:txBody>
          <a:bodyPr wrap="square">
            <a:spAutoFit/>
          </a:bodyPr>
          <a:lstStyle/>
          <a:p>
            <a:pPr marL="342900" indent="-342900">
              <a:spcAft>
                <a:spcPts val="1800"/>
              </a:spcAft>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Review the course syllabus and provide me feedback if possible</a:t>
            </a:r>
            <a:endParaRPr lang="en-US" sz="2400" dirty="0">
              <a:latin typeface="Times New Roman" panose="02020603050405020304" pitchFamily="18" charset="0"/>
              <a:cs typeface="Times New Roman" panose="02020603050405020304" pitchFamily="18" charset="0"/>
            </a:endParaRPr>
          </a:p>
          <a:p>
            <a:pPr marL="342900" indent="-342900">
              <a:spcAft>
                <a:spcPts val="3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Read </a:t>
            </a:r>
            <a:r>
              <a:rPr lang="en-US" altLang="zh-CN" sz="2400" dirty="0">
                <a:latin typeface="Times New Roman" panose="02020603050405020304" pitchFamily="18" charset="0"/>
                <a:cs typeface="Times New Roman" panose="02020603050405020304" pitchFamily="18" charset="0"/>
              </a:rPr>
              <a:t>textbook:</a:t>
            </a:r>
          </a:p>
          <a:p>
            <a:pPr marL="800100" lvl="1" indent="-342900">
              <a:spcAft>
                <a:spcPts val="300"/>
              </a:spcAft>
              <a:buFont typeface="Wingdings" panose="05000000000000000000" pitchFamily="2" charset="2"/>
              <a:buChar char="ü"/>
            </a:pPr>
            <a:r>
              <a:rPr lang="en-US" altLang="zh-CN" sz="2000" dirty="0">
                <a:latin typeface="Times New Roman" panose="02020603050405020304" pitchFamily="18" charset="0"/>
                <a:cs typeface="Times New Roman" panose="02020603050405020304" pitchFamily="18" charset="0"/>
              </a:rPr>
              <a:t>Preface</a:t>
            </a:r>
          </a:p>
          <a:p>
            <a:pPr marL="800100" lvl="1" indent="-342900">
              <a:spcAft>
                <a:spcPts val="300"/>
              </a:spcAft>
              <a:buFont typeface="Wingdings" panose="05000000000000000000" pitchFamily="2" charset="2"/>
              <a:buChar char="ü"/>
            </a:pPr>
            <a:r>
              <a:rPr lang="en-US" altLang="zh-CN" sz="2000" dirty="0">
                <a:latin typeface="Times New Roman" panose="02020603050405020304" pitchFamily="18" charset="0"/>
                <a:cs typeface="Times New Roman" panose="02020603050405020304" pitchFamily="18" charset="0"/>
              </a:rPr>
              <a:t>Chapter 1 - The way of the program</a:t>
            </a:r>
          </a:p>
          <a:p>
            <a:pPr marL="800100" lvl="1" indent="-342900">
              <a:spcAft>
                <a:spcPts val="1800"/>
              </a:spcAf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Chapter 2 - Variables and types</a:t>
            </a:r>
            <a:endParaRPr lang="en-US" sz="2400" dirty="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Read Foreword for “C Sharp Programming, Wikibooks.org” at:</a:t>
            </a:r>
          </a:p>
          <a:p>
            <a:pPr>
              <a:spcAft>
                <a:spcPts val="1800"/>
              </a:spcAft>
            </a:pPr>
            <a:r>
              <a:rPr lang="en-US" sz="2000" dirty="0">
                <a:latin typeface="Times New Roman" panose="02020603050405020304" pitchFamily="18" charset="0"/>
                <a:cs typeface="Times New Roman" panose="02020603050405020304" pitchFamily="18" charset="0"/>
              </a:rPr>
              <a:t>	</a:t>
            </a:r>
            <a:r>
              <a:rPr lang="en-US" sz="2000" dirty="0">
                <a:solidFill>
                  <a:srgbClr val="0070C0"/>
                </a:solidFill>
                <a:latin typeface="Times New Roman" panose="02020603050405020304" pitchFamily="18" charset="0"/>
                <a:cs typeface="Times New Roman" panose="02020603050405020304" pitchFamily="18" charset="0"/>
                <a:hlinkClick r:id="rId2"/>
              </a:rPr>
              <a:t>https://en.wikibooks.org/wiki/C_Sharp_Programming/Foreword</a:t>
            </a:r>
            <a:endParaRPr lang="en-US" sz="2000" dirty="0">
              <a:solidFill>
                <a:srgbClr val="0070C0"/>
              </a:solidFill>
              <a:latin typeface="Times New Roman" panose="02020603050405020304" pitchFamily="18" charset="0"/>
              <a:cs typeface="Times New Roman" panose="02020603050405020304" pitchFamily="18" charset="0"/>
            </a:endParaRPr>
          </a:p>
          <a:p>
            <a:pPr marL="342900" indent="-342900">
              <a:spcAft>
                <a:spcPts val="1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Read remaining lecture slides (week01) in advance. </a:t>
            </a:r>
          </a:p>
        </p:txBody>
      </p:sp>
    </p:spTree>
    <p:extLst>
      <p:ext uri="{BB962C8B-B14F-4D97-AF65-F5344CB8AC3E}">
        <p14:creationId xmlns:p14="http://schemas.microsoft.com/office/powerpoint/2010/main" val="30002797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ltLang="zh-CN" sz="4000" dirty="0">
                <a:solidFill>
                  <a:schemeClr val="accent1">
                    <a:lumMod val="75000"/>
                  </a:schemeClr>
                </a:solidFill>
                <a:latin typeface="Times New Roman" panose="02020603050405020304" pitchFamily="18" charset="0"/>
                <a:cs typeface="Times New Roman" panose="02020603050405020304" pitchFamily="18" charset="0"/>
              </a:rPr>
              <a:t>Practice Exercises</a:t>
            </a:r>
            <a:endParaRPr lang="en-US" sz="4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1F6BFB60-CCC4-4598-8E1B-8AD803851982}"/>
              </a:ext>
            </a:extLst>
          </p:cNvPr>
          <p:cNvSpPr/>
          <p:nvPr/>
        </p:nvSpPr>
        <p:spPr>
          <a:xfrm>
            <a:off x="609600" y="1528971"/>
            <a:ext cx="8077200" cy="4047262"/>
          </a:xfrm>
          <a:prstGeom prst="rect">
            <a:avLst/>
          </a:prstGeom>
        </p:spPr>
        <p:txBody>
          <a:bodyPr wrap="square">
            <a:spAutoFit/>
          </a:bodyPr>
          <a:lstStyle/>
          <a:p>
            <a:pPr marL="342900" indent="-342900">
              <a:spcAft>
                <a:spcPts val="24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Install Visual Studio 2019 on your own computer</a:t>
            </a: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Video watching:</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 101 series:</a:t>
            </a:r>
          </a:p>
          <a:p>
            <a:pPr lvl="1"/>
            <a:r>
              <a:rPr lang="en-US" dirty="0">
                <a:latin typeface="Times New Roman" panose="02020603050405020304" pitchFamily="18" charset="0"/>
                <a:cs typeface="Times New Roman" panose="02020603050405020304" pitchFamily="18" charset="0"/>
              </a:rPr>
              <a:t>	What is C#? </a:t>
            </a:r>
          </a:p>
          <a:p>
            <a:pPr lvl="1"/>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2"/>
              </a:rPr>
              <a:t>https://channel9.msdn.com/Series/CSharp-101/What-is-C</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	Hello World</a:t>
            </a:r>
          </a:p>
          <a:p>
            <a:pPr lvl="1"/>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3"/>
              </a:rPr>
              <a:t>https://channel9.msdn.com/Series/CSharp-101/CSharp-Hello-World</a:t>
            </a:r>
            <a:endParaRPr lang="en-US" dirty="0">
              <a:latin typeface="Times New Roman" panose="02020603050405020304" pitchFamily="18" charset="0"/>
              <a:cs typeface="Times New Roman" panose="02020603050405020304" pitchFamily="18" charset="0"/>
            </a:endParaRPr>
          </a:p>
          <a:p>
            <a:pPr marL="800100" lvl="1" indent="-342900">
              <a:spcBef>
                <a:spcPts val="60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"Getting Started with Visual Studio 2019"</a:t>
            </a:r>
          </a:p>
          <a:p>
            <a:pPr lvl="2">
              <a:spcAft>
                <a:spcPts val="1800"/>
              </a:spcAft>
            </a:pPr>
            <a:r>
              <a:rPr lang="en-US" dirty="0">
                <a:solidFill>
                  <a:srgbClr val="0070C0"/>
                </a:solidFill>
                <a:latin typeface="Times New Roman" panose="02020603050405020304" pitchFamily="18" charset="0"/>
                <a:cs typeface="Times New Roman" panose="02020603050405020304" pitchFamily="18" charset="0"/>
                <a:hlinkClick r:id="rId4"/>
              </a:rPr>
              <a:t>https://www.youtube.com/watch?v=1CgsMtUmVgs&amp;t=50s</a:t>
            </a:r>
            <a:endParaRPr lang="en-US" dirty="0">
              <a:solidFill>
                <a:srgbClr val="0070C0"/>
              </a:solidFill>
              <a:latin typeface="Times New Roman" panose="02020603050405020304" pitchFamily="18" charset="0"/>
              <a:cs typeface="Times New Roman" panose="02020603050405020304" pitchFamily="18" charset="0"/>
            </a:endParaRPr>
          </a:p>
          <a:p>
            <a:pPr marL="342900" indent="-342900">
              <a:spcBef>
                <a:spcPts val="12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Run the first "Hello world" C# console program</a:t>
            </a:r>
          </a:p>
        </p:txBody>
      </p:sp>
    </p:spTree>
    <p:extLst>
      <p:ext uri="{BB962C8B-B14F-4D97-AF65-F5344CB8AC3E}">
        <p14:creationId xmlns:p14="http://schemas.microsoft.com/office/powerpoint/2010/main" val="18193156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914400"/>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ltLang="zh-CN" sz="4000" dirty="0">
                <a:solidFill>
                  <a:schemeClr val="accent1">
                    <a:lumMod val="75000"/>
                  </a:schemeClr>
                </a:solidFill>
                <a:latin typeface="Times New Roman" panose="02020603050405020304" pitchFamily="18" charset="0"/>
                <a:cs typeface="Times New Roman" panose="02020603050405020304" pitchFamily="18" charset="0"/>
              </a:rPr>
              <a:t>Chapter 2 - Variables and Types</a:t>
            </a:r>
          </a:p>
        </p:txBody>
      </p:sp>
    </p:spTree>
    <p:extLst>
      <p:ext uri="{BB962C8B-B14F-4D97-AF65-F5344CB8AC3E}">
        <p14:creationId xmlns:p14="http://schemas.microsoft.com/office/powerpoint/2010/main" val="21501869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582613" y="913452"/>
            <a:ext cx="2389187" cy="1448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sz="3200" dirty="0">
                <a:solidFill>
                  <a:schemeClr val="accent1">
                    <a:lumMod val="75000"/>
                  </a:schemeClr>
                </a:solidFill>
                <a:latin typeface="Times New Roman" panose="02020603050405020304" pitchFamily="18" charset="0"/>
                <a:cs typeface="Times New Roman" panose="02020603050405020304" pitchFamily="18" charset="0"/>
              </a:rPr>
              <a:t>Let’s revisit the first C# program</a:t>
            </a:r>
          </a:p>
        </p:txBody>
      </p:sp>
      <p:pic>
        <p:nvPicPr>
          <p:cNvPr id="4" name="Picture 3">
            <a:extLst>
              <a:ext uri="{FF2B5EF4-FFF2-40B4-BE49-F238E27FC236}">
                <a16:creationId xmlns:a16="http://schemas.microsoft.com/office/drawing/2014/main" id="{A08B5B5E-AEE6-448B-A56A-054280E4F43C}"/>
              </a:ext>
            </a:extLst>
          </p:cNvPr>
          <p:cNvPicPr>
            <a:picLocks noChangeAspect="1"/>
          </p:cNvPicPr>
          <p:nvPr/>
        </p:nvPicPr>
        <p:blipFill>
          <a:blip r:embed="rId2"/>
          <a:stretch>
            <a:fillRect/>
          </a:stretch>
        </p:blipFill>
        <p:spPr>
          <a:xfrm>
            <a:off x="3200400" y="609600"/>
            <a:ext cx="5086947" cy="2424080"/>
          </a:xfrm>
          <a:prstGeom prst="rect">
            <a:avLst/>
          </a:prstGeom>
        </p:spPr>
      </p:pic>
      <p:sp>
        <p:nvSpPr>
          <p:cNvPr id="5" name="Rectangle 4">
            <a:extLst>
              <a:ext uri="{FF2B5EF4-FFF2-40B4-BE49-F238E27FC236}">
                <a16:creationId xmlns:a16="http://schemas.microsoft.com/office/drawing/2014/main" id="{9E0D1CB4-50A2-48B3-9000-D3A2DADEB441}"/>
              </a:ext>
            </a:extLst>
          </p:cNvPr>
          <p:cNvSpPr/>
          <p:nvPr/>
        </p:nvSpPr>
        <p:spPr>
          <a:xfrm>
            <a:off x="533400" y="3123724"/>
            <a:ext cx="8229600" cy="3200876"/>
          </a:xfrm>
          <a:prstGeom prst="rect">
            <a:avLst/>
          </a:prstGeom>
        </p:spPr>
        <p:txBody>
          <a:bodyPr wrap="square">
            <a:spAutoFit/>
          </a:bodyPr>
          <a:lstStyle/>
          <a:p>
            <a:pPr>
              <a:spcAft>
                <a:spcPts val="600"/>
              </a:spcAft>
            </a:pPr>
            <a:r>
              <a:rPr lang="en-US" dirty="0">
                <a:latin typeface="Times New Roman" panose="02020603050405020304" pitchFamily="18" charset="0"/>
                <a:cs typeface="Times New Roman" panose="02020603050405020304" pitchFamily="18" charset="0"/>
              </a:rPr>
              <a:t>Line </a:t>
            </a:r>
            <a:r>
              <a:rPr lang="en-US" b="1"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“using System” means we can use classes from System</a:t>
            </a:r>
          </a:p>
          <a:p>
            <a:pPr>
              <a:spcAft>
                <a:spcPts val="600"/>
              </a:spcAft>
            </a:pPr>
            <a:r>
              <a:rPr lang="en-US" dirty="0">
                <a:latin typeface="Times New Roman" panose="02020603050405020304" pitchFamily="18" charset="0"/>
                <a:cs typeface="Times New Roman" panose="02020603050405020304" pitchFamily="18" charset="0"/>
              </a:rPr>
              <a:t>Line </a:t>
            </a:r>
            <a:r>
              <a:rPr lang="en-US" b="1"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 blank line for good readability. C# ignores white spaces</a:t>
            </a:r>
          </a:p>
          <a:p>
            <a:pPr>
              <a:spcAft>
                <a:spcPts val="600"/>
              </a:spcAft>
            </a:pPr>
            <a:r>
              <a:rPr lang="en-US" dirty="0">
                <a:latin typeface="Times New Roman" panose="02020603050405020304" pitchFamily="18" charset="0"/>
                <a:cs typeface="Times New Roman" panose="02020603050405020304" pitchFamily="18" charset="0"/>
              </a:rPr>
              <a:t>Line </a:t>
            </a:r>
            <a:r>
              <a:rPr lang="en-US" b="1"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Define a namespace (container of classes, etc.)</a:t>
            </a:r>
          </a:p>
          <a:p>
            <a:pPr>
              <a:spcAft>
                <a:spcPts val="600"/>
              </a:spcAft>
            </a:pPr>
            <a:r>
              <a:rPr lang="en-US" dirty="0">
                <a:latin typeface="Times New Roman" panose="02020603050405020304" pitchFamily="18" charset="0"/>
                <a:cs typeface="Times New Roman" panose="02020603050405020304" pitchFamily="18" charset="0"/>
              </a:rPr>
              <a:t>Line </a:t>
            </a:r>
            <a:r>
              <a:rPr lang="en-US" b="1" dirty="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Define a class called Hello. Note that class is a container of methods and data</a:t>
            </a:r>
          </a:p>
          <a:p>
            <a:pPr>
              <a:spcAft>
                <a:spcPts val="600"/>
              </a:spcAft>
            </a:pPr>
            <a:r>
              <a:rPr lang="en-US" dirty="0">
                <a:latin typeface="Times New Roman" panose="02020603050405020304" pitchFamily="18" charset="0"/>
                <a:cs typeface="Times New Roman" panose="02020603050405020304" pitchFamily="18" charset="0"/>
              </a:rPr>
              <a:t>Line </a:t>
            </a:r>
            <a:r>
              <a:rPr lang="en-US" b="1" dirty="0">
                <a:latin typeface="Times New Roman" panose="02020603050405020304" pitchFamily="18" charset="0"/>
                <a:cs typeface="Times New Roman" panose="02020603050405020304" pitchFamily="18" charset="0"/>
              </a:rPr>
              <a:t>5</a:t>
            </a:r>
            <a:r>
              <a:rPr lang="en-US" dirty="0">
                <a:latin typeface="Times New Roman" panose="02020603050405020304" pitchFamily="18" charset="0"/>
                <a:cs typeface="Times New Roman" panose="02020603050405020304" pitchFamily="18" charset="0"/>
              </a:rPr>
              <a:t>: single-line comment, C# ignores it</a:t>
            </a:r>
          </a:p>
          <a:p>
            <a:pPr>
              <a:spcAft>
                <a:spcPts val="600"/>
              </a:spcAft>
            </a:pPr>
            <a:r>
              <a:rPr lang="en-US" dirty="0">
                <a:latin typeface="Times New Roman" panose="02020603050405020304" pitchFamily="18" charset="0"/>
                <a:cs typeface="Times New Roman" panose="02020603050405020304" pitchFamily="18" charset="0"/>
              </a:rPr>
              <a:t>Line </a:t>
            </a:r>
            <a:r>
              <a:rPr lang="en-US" b="1" dirty="0">
                <a:latin typeface="Times New Roman" panose="02020603050405020304" pitchFamily="18" charset="0"/>
                <a:cs typeface="Times New Roman" panose="02020603050405020304" pitchFamily="18" charset="0"/>
              </a:rPr>
              <a:t>6</a:t>
            </a:r>
            <a:r>
              <a:rPr lang="en-US" dirty="0">
                <a:latin typeface="Times New Roman" panose="02020603050405020304" pitchFamily="18" charset="0"/>
                <a:cs typeface="Times New Roman" panose="02020603050405020304" pitchFamily="18" charset="0"/>
              </a:rPr>
              <a:t>: Main method always appears in a C# program</a:t>
            </a:r>
          </a:p>
          <a:p>
            <a:pPr>
              <a:spcAft>
                <a:spcPts val="600"/>
              </a:spcAft>
            </a:pPr>
            <a:r>
              <a:rPr lang="en-US" dirty="0">
                <a:latin typeface="Times New Roman" panose="02020603050405020304" pitchFamily="18" charset="0"/>
                <a:cs typeface="Times New Roman" panose="02020603050405020304" pitchFamily="18" charset="0"/>
              </a:rPr>
              <a:t>Line </a:t>
            </a:r>
            <a:r>
              <a:rPr lang="en-US" b="1" dirty="0">
                <a:latin typeface="Times New Roman" panose="02020603050405020304" pitchFamily="18" charset="0"/>
                <a:cs typeface="Times New Roman" panose="02020603050405020304" pitchFamily="18" charset="0"/>
              </a:rPr>
              <a:t>7</a:t>
            </a:r>
            <a:r>
              <a:rPr lang="en-US" dirty="0">
                <a:latin typeface="Times New Roman" panose="02020603050405020304" pitchFamily="18" charset="0"/>
                <a:cs typeface="Times New Roman" panose="02020603050405020304" pitchFamily="18" charset="0"/>
              </a:rPr>
              <a:t>: Console is a class of the System namespace, and it has a WriteLine method</a:t>
            </a:r>
          </a:p>
          <a:p>
            <a:pPr>
              <a:spcAft>
                <a:spcPts val="600"/>
              </a:spcAft>
            </a:pPr>
            <a:r>
              <a:rPr lang="en-US" dirty="0">
                <a:latin typeface="Times New Roman" panose="02020603050405020304" pitchFamily="18" charset="0"/>
                <a:cs typeface="Times New Roman" panose="02020603050405020304" pitchFamily="18" charset="0"/>
              </a:rPr>
              <a:t>Line </a:t>
            </a:r>
            <a:r>
              <a:rPr lang="en-US" b="1"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&amp; </a:t>
            </a:r>
            <a:r>
              <a:rPr lang="en-US" b="1" dirty="0">
                <a:latin typeface="Times New Roman" panose="02020603050405020304" pitchFamily="18" charset="0"/>
                <a:cs typeface="Times New Roman" panose="02020603050405020304" pitchFamily="18" charset="0"/>
              </a:rPr>
              <a:t>7</a:t>
            </a:r>
            <a:r>
              <a:rPr lang="en-US" dirty="0">
                <a:latin typeface="Times New Roman" panose="02020603050405020304" pitchFamily="18" charset="0"/>
                <a:cs typeface="Times New Roman" panose="02020603050405020304" pitchFamily="18" charset="0"/>
              </a:rPr>
              <a:t> are C# statements that end with a semicolon ;</a:t>
            </a:r>
          </a:p>
          <a:p>
            <a:pPr marL="342900" indent="-342900">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3929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200" dirty="0">
                <a:solidFill>
                  <a:schemeClr val="accent1">
                    <a:lumMod val="75000"/>
                  </a:schemeClr>
                </a:solidFill>
                <a:latin typeface="Times New Roman" panose="02020603050405020304" pitchFamily="18" charset="0"/>
                <a:cs typeface="Times New Roman" panose="02020603050405020304" pitchFamily="18" charset="0"/>
              </a:rPr>
              <a:t>Textbooks and Additional Readings</a:t>
            </a:r>
          </a:p>
        </p:txBody>
      </p:sp>
      <p:sp>
        <p:nvSpPr>
          <p:cNvPr id="8" name="Rectangle 7">
            <a:extLst>
              <a:ext uri="{FF2B5EF4-FFF2-40B4-BE49-F238E27FC236}">
                <a16:creationId xmlns:a16="http://schemas.microsoft.com/office/drawing/2014/main" id="{6FB544DA-B5B2-4BDD-9656-8C100D47A5F3}"/>
              </a:ext>
            </a:extLst>
          </p:cNvPr>
          <p:cNvSpPr/>
          <p:nvPr/>
        </p:nvSpPr>
        <p:spPr>
          <a:xfrm>
            <a:off x="609600" y="1371600"/>
            <a:ext cx="8077200" cy="4431983"/>
          </a:xfrm>
          <a:prstGeom prst="rect">
            <a:avLst/>
          </a:prstGeom>
        </p:spPr>
        <p:txBody>
          <a:bodyPr wrap="square">
            <a:spAutoFit/>
          </a:bodyPr>
          <a:lstStyle/>
          <a:p>
            <a:pPr marL="342900" marR="0" lvl="0" indent="-342900">
              <a:spcBef>
                <a:spcPts val="0"/>
              </a:spcBef>
              <a:spcAft>
                <a:spcPts val="0"/>
              </a:spcAft>
              <a:buSzPts val="1000"/>
              <a:buFont typeface="Symbol" panose="05050102010706020507" pitchFamily="18" charset="2"/>
              <a:buChar char=""/>
              <a:tabLst>
                <a:tab pos="648335" algn="l"/>
                <a:tab pos="649605" algn="l"/>
              </a:tabLst>
            </a:pPr>
            <a:r>
              <a:rPr lang="en-US" sz="2000" i="1" dirty="0">
                <a:effectLst/>
                <a:latin typeface="Times New Roman" panose="02020603050405020304" pitchFamily="18" charset="0"/>
                <a:ea typeface="Symbol" panose="05050102010706020507" pitchFamily="18" charset="2"/>
                <a:cs typeface="Symbol" panose="05050102010706020507" pitchFamily="18" charset="2"/>
              </a:rPr>
              <a:t>Think Sharp - How to Think Like a Computer Scientist</a:t>
            </a:r>
            <a:r>
              <a:rPr lang="en-US" sz="2000" dirty="0">
                <a:effectLst/>
                <a:latin typeface="Times New Roman" panose="02020603050405020304" pitchFamily="18" charset="0"/>
                <a:ea typeface="Symbol" panose="05050102010706020507" pitchFamily="18" charset="2"/>
                <a:cs typeface="Symbol" panose="05050102010706020507" pitchFamily="18" charset="2"/>
              </a:rPr>
              <a:t>, Allen B. </a:t>
            </a:r>
            <a:r>
              <a:rPr lang="en-US" sz="2000" dirty="0">
                <a:solidFill>
                  <a:srgbClr val="000000"/>
                </a:solidFill>
                <a:effectLst/>
                <a:latin typeface="Times New Roman" panose="02020603050405020304" pitchFamily="18" charset="0"/>
                <a:ea typeface="Symbol" panose="05050102010706020507" pitchFamily="18" charset="2"/>
                <a:cs typeface="Symbol" panose="05050102010706020507" pitchFamily="18" charset="2"/>
              </a:rPr>
              <a:t>Downey &amp; Peter J. Knaggs</a:t>
            </a:r>
            <a:r>
              <a:rPr lang="en-US" sz="2000" dirty="0">
                <a:effectLst/>
                <a:latin typeface="Times New Roman" panose="02020603050405020304" pitchFamily="18" charset="0"/>
                <a:ea typeface="Symbol" panose="05050102010706020507" pitchFamily="18" charset="2"/>
                <a:cs typeface="Symbol" panose="05050102010706020507" pitchFamily="18" charset="2"/>
              </a:rPr>
              <a:t> (5.1.2 / 0.3) </a:t>
            </a:r>
            <a:r>
              <a:rPr lang="en-US" sz="2000" dirty="0" err="1">
                <a:solidFill>
                  <a:srgbClr val="C00000"/>
                </a:solidFill>
                <a:effectLst/>
                <a:latin typeface="Wingdings" panose="05000000000000000000" pitchFamily="2" charset="2"/>
                <a:ea typeface="Symbol" panose="05050102010706020507" pitchFamily="18" charset="2"/>
                <a:cs typeface="Symbol" panose="05050102010706020507" pitchFamily="18" charset="2"/>
              </a:rPr>
              <a:t>ß</a:t>
            </a:r>
            <a:r>
              <a:rPr lang="en-US" sz="2000" dirty="0" err="1">
                <a:solidFill>
                  <a:srgbClr val="C00000"/>
                </a:solidFill>
                <a:effectLst/>
                <a:latin typeface="Times New Roman" panose="02020603050405020304" pitchFamily="18" charset="0"/>
                <a:ea typeface="Symbol" panose="05050102010706020507" pitchFamily="18" charset="2"/>
                <a:cs typeface="Symbol" panose="05050102010706020507" pitchFamily="18" charset="2"/>
              </a:rPr>
              <a:t>main</a:t>
            </a:r>
            <a:r>
              <a:rPr lang="en-US" sz="2000" dirty="0">
                <a:solidFill>
                  <a:srgbClr val="C00000"/>
                </a:solidFill>
                <a:effectLst/>
                <a:latin typeface="Times New Roman" panose="02020603050405020304" pitchFamily="18" charset="0"/>
                <a:ea typeface="Symbol" panose="05050102010706020507" pitchFamily="18" charset="2"/>
                <a:cs typeface="Symbol" panose="05050102010706020507" pitchFamily="18" charset="2"/>
              </a:rPr>
              <a:t>!</a:t>
            </a:r>
            <a:endParaRPr lang="en-US" sz="2000" dirty="0">
              <a:effectLst/>
              <a:latin typeface="Times New Roman" panose="02020603050405020304" pitchFamily="18" charset="0"/>
              <a:ea typeface="Symbol" panose="05050102010706020507" pitchFamily="18" charset="2"/>
              <a:cs typeface="Symbol" panose="05050102010706020507" pitchFamily="18" charset="2"/>
            </a:endParaRPr>
          </a:p>
          <a:p>
            <a:pPr marL="742950" marR="0" lvl="1" indent="-285750">
              <a:spcBef>
                <a:spcPts val="0"/>
              </a:spcBef>
              <a:spcAft>
                <a:spcPts val="300"/>
              </a:spcAft>
              <a:buSzPts val="1000"/>
              <a:buFont typeface="Times New Roman" panose="02020603050405020304" pitchFamily="18" charset="0"/>
              <a:buChar char="•"/>
              <a:tabLst>
                <a:tab pos="1323975" algn="l"/>
                <a:tab pos="1324610" algn="l"/>
              </a:tabLst>
            </a:pPr>
            <a:r>
              <a:rPr lang="en-US" u="sng" dirty="0">
                <a:solidFill>
                  <a:srgbClr val="0070C0"/>
                </a:solidFill>
                <a:effectLst/>
                <a:uFill>
                  <a:solidFill>
                    <a:srgbClr val="0462C1"/>
                  </a:solidFill>
                </a:uFill>
                <a:latin typeface="Times New Roman" panose="02020603050405020304" pitchFamily="18" charset="0"/>
                <a:ea typeface="Times New Roman" panose="02020603050405020304" pitchFamily="18" charset="0"/>
              </a:rPr>
              <a:t>http://tiny.cc/3qdxtz</a:t>
            </a:r>
            <a:endParaRPr lang="en-US" dirty="0">
              <a:solidFill>
                <a:srgbClr val="0070C0"/>
              </a:solidFill>
              <a:effectLst/>
              <a:latin typeface="Times New Roman" panose="02020603050405020304" pitchFamily="18" charset="0"/>
              <a:ea typeface="Times New Roman" panose="02020603050405020304" pitchFamily="18" charset="0"/>
            </a:endParaRPr>
          </a:p>
          <a:p>
            <a:pPr marL="342900" marR="0" lvl="0" indent="-342900">
              <a:spcBef>
                <a:spcPts val="600"/>
              </a:spcBef>
              <a:spcAft>
                <a:spcPts val="0"/>
              </a:spcAft>
              <a:buSzPts val="1000"/>
              <a:buFont typeface="Symbol" panose="05050102010706020507" pitchFamily="18" charset="2"/>
              <a:buChar char=""/>
              <a:tabLst>
                <a:tab pos="648335" algn="l"/>
                <a:tab pos="649605" algn="l"/>
                <a:tab pos="6128385" algn="l"/>
              </a:tabLst>
            </a:pPr>
            <a:r>
              <a:rPr lang="en-US" sz="2000" i="1" dirty="0">
                <a:effectLst/>
                <a:latin typeface="Times New Roman" panose="02020603050405020304" pitchFamily="18" charset="0"/>
                <a:ea typeface="Symbol" panose="05050102010706020507" pitchFamily="18" charset="2"/>
                <a:cs typeface="Symbol" panose="05050102010706020507" pitchFamily="18" charset="2"/>
              </a:rPr>
              <a:t>Think Sharply with C# or How to Think Like a Computer Scientist</a:t>
            </a:r>
            <a:r>
              <a:rPr lang="en-US" sz="2000" dirty="0">
                <a:effectLst/>
                <a:latin typeface="Times New Roman" panose="02020603050405020304" pitchFamily="18" charset="0"/>
                <a:ea typeface="Symbol" panose="05050102010706020507" pitchFamily="18" charset="2"/>
                <a:cs typeface="Symbol" panose="05050102010706020507" pitchFamily="18" charset="2"/>
              </a:rPr>
              <a:t>, by Peter Wentworth</a:t>
            </a:r>
          </a:p>
          <a:p>
            <a:pPr marL="742950" marR="0" lvl="1" indent="-285750">
              <a:spcBef>
                <a:spcPts val="0"/>
              </a:spcBef>
              <a:spcAft>
                <a:spcPts val="300"/>
              </a:spcAft>
              <a:buSzPts val="1000"/>
              <a:buFont typeface="Times New Roman" panose="02020603050405020304" pitchFamily="18" charset="0"/>
              <a:buChar char="•"/>
              <a:tabLst>
                <a:tab pos="1323975" algn="l"/>
                <a:tab pos="1324610" algn="l"/>
              </a:tabLst>
            </a:pPr>
            <a:r>
              <a:rPr lang="en-US" u="sng" dirty="0">
                <a:solidFill>
                  <a:srgbClr val="0070C0"/>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http://www.ict.ru.ac.za/Resources/ThinkSharply/ThinkSharply/index.html</a:t>
            </a:r>
            <a:endParaRPr lang="en-US" dirty="0">
              <a:solidFill>
                <a:srgbClr val="0070C0"/>
              </a:solidFill>
              <a:effectLst/>
              <a:latin typeface="Times New Roman" panose="02020603050405020304" pitchFamily="18" charset="0"/>
              <a:ea typeface="Times New Roman" panose="02020603050405020304" pitchFamily="18" charset="0"/>
            </a:endParaRPr>
          </a:p>
          <a:p>
            <a:pPr marL="342900" marR="0" lvl="0" indent="-342900">
              <a:spcBef>
                <a:spcPts val="600"/>
              </a:spcBef>
              <a:spcAft>
                <a:spcPts val="0"/>
              </a:spcAft>
              <a:buSzPts val="1000"/>
              <a:buFont typeface="Symbol" panose="05050102010706020507" pitchFamily="18" charset="2"/>
              <a:buChar char=""/>
              <a:tabLst>
                <a:tab pos="648335" algn="l"/>
                <a:tab pos="649605" algn="l"/>
                <a:tab pos="6128385" algn="l"/>
              </a:tabLst>
            </a:pPr>
            <a:r>
              <a:rPr lang="en-US" sz="2000" i="1" dirty="0">
                <a:effectLst/>
                <a:latin typeface="Times New Roman" panose="02020603050405020304" pitchFamily="18" charset="0"/>
                <a:ea typeface="Symbol" panose="05050102010706020507" pitchFamily="18" charset="2"/>
                <a:cs typeface="Symbol" panose="05050102010706020507" pitchFamily="18" charset="2"/>
              </a:rPr>
              <a:t>C Sharp</a:t>
            </a:r>
            <a:r>
              <a:rPr lang="en-US" sz="2000" i="1" spc="-30" dirty="0">
                <a:effectLst/>
                <a:latin typeface="Times New Roman" panose="02020603050405020304" pitchFamily="18" charset="0"/>
                <a:ea typeface="Symbol" panose="05050102010706020507" pitchFamily="18" charset="2"/>
                <a:cs typeface="Symbol" panose="05050102010706020507" pitchFamily="18" charset="2"/>
              </a:rPr>
              <a:t> </a:t>
            </a:r>
            <a:r>
              <a:rPr lang="en-US" sz="2000" i="1" dirty="0">
                <a:effectLst/>
                <a:latin typeface="Times New Roman" panose="02020603050405020304" pitchFamily="18" charset="0"/>
                <a:ea typeface="Symbol" panose="05050102010706020507" pitchFamily="18" charset="2"/>
                <a:cs typeface="Symbol" panose="05050102010706020507" pitchFamily="18" charset="2"/>
              </a:rPr>
              <a:t>Programming</a:t>
            </a:r>
            <a:r>
              <a:rPr lang="en-US" sz="2000" dirty="0">
                <a:effectLst/>
                <a:latin typeface="Times New Roman" panose="02020603050405020304" pitchFamily="18" charset="0"/>
                <a:ea typeface="Symbol" panose="05050102010706020507" pitchFamily="18" charset="2"/>
                <a:cs typeface="Symbol" panose="05050102010706020507" pitchFamily="18" charset="2"/>
              </a:rPr>
              <a:t>,</a:t>
            </a:r>
            <a:r>
              <a:rPr lang="en-US" sz="20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Wikibooks.org</a:t>
            </a:r>
          </a:p>
          <a:p>
            <a:pPr marL="742950" marR="0" lvl="1" indent="-285750">
              <a:spcBef>
                <a:spcPts val="0"/>
              </a:spcBef>
              <a:spcAft>
                <a:spcPts val="300"/>
              </a:spcAft>
              <a:buSzPts val="1000"/>
              <a:buFont typeface="Times New Roman" panose="02020603050405020304" pitchFamily="18" charset="0"/>
              <a:buChar char="•"/>
              <a:tabLst>
                <a:tab pos="1323975" algn="l"/>
                <a:tab pos="1324610" algn="l"/>
              </a:tabLst>
            </a:pPr>
            <a:r>
              <a:rPr lang="en-US" u="sng" dirty="0">
                <a:solidFill>
                  <a:srgbClr val="0070C0"/>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https://en.wikibooks.org/wiki/C_Sharp_Programming</a:t>
            </a:r>
            <a:endParaRPr lang="en-US" dirty="0">
              <a:solidFill>
                <a:srgbClr val="0070C0"/>
              </a:solidFill>
              <a:effectLst/>
              <a:latin typeface="Times New Roman" panose="02020603050405020304" pitchFamily="18" charset="0"/>
              <a:ea typeface="Times New Roman" panose="02020603050405020304" pitchFamily="18" charset="0"/>
            </a:endParaRPr>
          </a:p>
          <a:p>
            <a:pPr marL="342900" marR="0" lvl="0" indent="-342900">
              <a:spcBef>
                <a:spcPts val="600"/>
              </a:spcBef>
              <a:spcAft>
                <a:spcPts val="0"/>
              </a:spcAft>
              <a:buSzPts val="1000"/>
              <a:buFont typeface="Symbol" panose="05050102010706020507" pitchFamily="18" charset="2"/>
              <a:buChar char=""/>
              <a:tabLst>
                <a:tab pos="648335" algn="l"/>
                <a:tab pos="649605"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Microsoft official</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documentation:</a:t>
            </a:r>
          </a:p>
          <a:p>
            <a:pPr marL="742950" marR="0" lvl="1" indent="-285750">
              <a:spcBef>
                <a:spcPts val="0"/>
              </a:spcBef>
              <a:spcAft>
                <a:spcPts val="300"/>
              </a:spcAft>
              <a:buSzPts val="1000"/>
              <a:buFont typeface="Times New Roman" panose="02020603050405020304" pitchFamily="18" charset="0"/>
              <a:buChar char="•"/>
              <a:tabLst>
                <a:tab pos="1323975" algn="l"/>
                <a:tab pos="1324610" algn="l"/>
              </a:tabLst>
            </a:pPr>
            <a:r>
              <a:rPr lang="en-US" u="sng" dirty="0">
                <a:solidFill>
                  <a:srgbClr val="0070C0"/>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https://docs.microsoft.com/en-us/dotnet/csharp/</a:t>
            </a:r>
            <a:endParaRPr lang="en-US" dirty="0">
              <a:solidFill>
                <a:srgbClr val="0070C0"/>
              </a:solidFill>
              <a:effectLst/>
              <a:latin typeface="Times New Roman" panose="02020603050405020304" pitchFamily="18" charset="0"/>
              <a:ea typeface="Times New Roman" panose="02020603050405020304" pitchFamily="18" charset="0"/>
            </a:endParaRPr>
          </a:p>
          <a:p>
            <a:pPr marL="342900" marR="0" lvl="0" indent="-342900">
              <a:spcBef>
                <a:spcPts val="600"/>
              </a:spcBef>
              <a:spcAft>
                <a:spcPts val="300"/>
              </a:spcAft>
              <a:buSzPts val="1000"/>
              <a:buFont typeface="Symbol" panose="05050102010706020507" pitchFamily="18" charset="2"/>
              <a:buChar char=""/>
              <a:tabLst>
                <a:tab pos="648335" algn="l"/>
                <a:tab pos="649605" algn="l"/>
              </a:tabLst>
            </a:pPr>
            <a:r>
              <a:rPr lang="en-US" sz="2000" i="1" dirty="0">
                <a:effectLst/>
                <a:latin typeface="Times New Roman" panose="02020603050405020304" pitchFamily="18" charset="0"/>
                <a:ea typeface="Symbol" panose="05050102010706020507" pitchFamily="18" charset="2"/>
                <a:cs typeface="Symbol" panose="05050102010706020507" pitchFamily="18" charset="2"/>
              </a:rPr>
              <a:t>C# 9.0 in a Nutshell: The Definitive Reference 1st Edition</a:t>
            </a:r>
            <a:r>
              <a:rPr lang="en-US" sz="2000" dirty="0">
                <a:effectLst/>
                <a:latin typeface="Times New Roman" panose="02020603050405020304" pitchFamily="18" charset="0"/>
                <a:ea typeface="Symbol" panose="05050102010706020507" pitchFamily="18" charset="2"/>
                <a:cs typeface="Symbol" panose="05050102010706020507" pitchFamily="18" charset="2"/>
              </a:rPr>
              <a:t> by Joseph </a:t>
            </a:r>
            <a:r>
              <a:rPr lang="en-US" sz="2000" dirty="0" err="1">
                <a:effectLst/>
                <a:latin typeface="Times New Roman" panose="02020603050405020304" pitchFamily="18" charset="0"/>
                <a:ea typeface="Symbol" panose="05050102010706020507" pitchFamily="18" charset="2"/>
                <a:cs typeface="Symbol" panose="05050102010706020507" pitchFamily="18" charset="2"/>
              </a:rPr>
              <a:t>Albahari</a:t>
            </a:r>
            <a:r>
              <a:rPr lang="en-US" sz="2000" dirty="0">
                <a:effectLst/>
                <a:latin typeface="Times New Roman" panose="02020603050405020304" pitchFamily="18" charset="0"/>
                <a:ea typeface="Symbol" panose="05050102010706020507" pitchFamily="18" charset="2"/>
                <a:cs typeface="Symbol" panose="05050102010706020507" pitchFamily="18" charset="2"/>
              </a:rPr>
              <a:t>, O'Reilly Media; 1st edition (March 2021) ISBN-13: 978-1098100964 (not required)</a:t>
            </a:r>
          </a:p>
        </p:txBody>
      </p:sp>
    </p:spTree>
    <p:extLst>
      <p:ext uri="{BB962C8B-B14F-4D97-AF65-F5344CB8AC3E}">
        <p14:creationId xmlns:p14="http://schemas.microsoft.com/office/powerpoint/2010/main" val="17196597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altLang="zh-CN" sz="4000" dirty="0">
                <a:solidFill>
                  <a:schemeClr val="accent1">
                    <a:lumMod val="75000"/>
                  </a:schemeClr>
                </a:solidFill>
                <a:latin typeface="Times New Roman" panose="02020603050405020304" pitchFamily="18" charset="0"/>
                <a:cs typeface="Times New Roman" panose="02020603050405020304" pitchFamily="18" charset="0"/>
              </a:rPr>
              <a:t>Indentation</a:t>
            </a:r>
            <a:endParaRPr lang="en-US" sz="40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E8F42130-E64D-4CF3-97DA-ACEF0A5E5E71}"/>
              </a:ext>
            </a:extLst>
          </p:cNvPr>
          <p:cNvPicPr>
            <a:picLocks noChangeAspect="1"/>
          </p:cNvPicPr>
          <p:nvPr/>
        </p:nvPicPr>
        <p:blipFill>
          <a:blip r:embed="rId2"/>
          <a:stretch>
            <a:fillRect/>
          </a:stretch>
        </p:blipFill>
        <p:spPr>
          <a:xfrm>
            <a:off x="2821487" y="2343190"/>
            <a:ext cx="5712913" cy="1485900"/>
          </a:xfrm>
          <a:prstGeom prst="rect">
            <a:avLst/>
          </a:prstGeom>
        </p:spPr>
      </p:pic>
      <p:pic>
        <p:nvPicPr>
          <p:cNvPr id="5" name="Picture 4">
            <a:extLst>
              <a:ext uri="{FF2B5EF4-FFF2-40B4-BE49-F238E27FC236}">
                <a16:creationId xmlns:a16="http://schemas.microsoft.com/office/drawing/2014/main" id="{21DCADEA-F38E-4C11-8827-3F958A50D8CE}"/>
              </a:ext>
            </a:extLst>
          </p:cNvPr>
          <p:cNvPicPr>
            <a:picLocks noChangeAspect="1"/>
          </p:cNvPicPr>
          <p:nvPr/>
        </p:nvPicPr>
        <p:blipFill>
          <a:blip r:embed="rId3"/>
          <a:stretch>
            <a:fillRect/>
          </a:stretch>
        </p:blipFill>
        <p:spPr>
          <a:xfrm>
            <a:off x="118844" y="1428790"/>
            <a:ext cx="8915400" cy="526021"/>
          </a:xfrm>
          <a:prstGeom prst="rect">
            <a:avLst/>
          </a:prstGeom>
        </p:spPr>
      </p:pic>
      <p:sp>
        <p:nvSpPr>
          <p:cNvPr id="8" name="TextBox 7">
            <a:extLst>
              <a:ext uri="{FF2B5EF4-FFF2-40B4-BE49-F238E27FC236}">
                <a16:creationId xmlns:a16="http://schemas.microsoft.com/office/drawing/2014/main" id="{74CA654E-6EA3-4CDA-A7F4-C6E39F4EEFDD}"/>
              </a:ext>
            </a:extLst>
          </p:cNvPr>
          <p:cNvSpPr txBox="1"/>
          <p:nvPr/>
        </p:nvSpPr>
        <p:spPr>
          <a:xfrm>
            <a:off x="8583483" y="1290935"/>
            <a:ext cx="543739" cy="461665"/>
          </a:xfrm>
          <a:prstGeom prst="rect">
            <a:avLst/>
          </a:prstGeom>
          <a:noFill/>
        </p:spPr>
        <p:txBody>
          <a:bodyPr wrap="none" rtlCol="0">
            <a:spAutoFit/>
          </a:bodyPr>
          <a:lstStyle/>
          <a:p>
            <a:r>
              <a:rPr lang="en-US" sz="2400" b="1" dirty="0"/>
              <a:t>(1)</a:t>
            </a:r>
          </a:p>
        </p:txBody>
      </p:sp>
      <p:sp>
        <p:nvSpPr>
          <p:cNvPr id="9" name="TextBox 8">
            <a:extLst>
              <a:ext uri="{FF2B5EF4-FFF2-40B4-BE49-F238E27FC236}">
                <a16:creationId xmlns:a16="http://schemas.microsoft.com/office/drawing/2014/main" id="{D1061620-92EC-4219-91E4-2B3DDB0F2BB6}"/>
              </a:ext>
            </a:extLst>
          </p:cNvPr>
          <p:cNvSpPr txBox="1"/>
          <p:nvPr/>
        </p:nvSpPr>
        <p:spPr>
          <a:xfrm>
            <a:off x="8066861" y="2266990"/>
            <a:ext cx="543739" cy="461665"/>
          </a:xfrm>
          <a:prstGeom prst="rect">
            <a:avLst/>
          </a:prstGeom>
          <a:noFill/>
        </p:spPr>
        <p:txBody>
          <a:bodyPr wrap="none" rtlCol="0">
            <a:spAutoFit/>
          </a:bodyPr>
          <a:lstStyle/>
          <a:p>
            <a:r>
              <a:rPr lang="en-US" sz="2400" b="1" dirty="0"/>
              <a:t>(2)</a:t>
            </a:r>
          </a:p>
        </p:txBody>
      </p:sp>
      <p:pic>
        <p:nvPicPr>
          <p:cNvPr id="11" name="Picture 10">
            <a:extLst>
              <a:ext uri="{FF2B5EF4-FFF2-40B4-BE49-F238E27FC236}">
                <a16:creationId xmlns:a16="http://schemas.microsoft.com/office/drawing/2014/main" id="{F12339CF-DE27-4E94-8FA2-CEAFD274EB76}"/>
              </a:ext>
            </a:extLst>
          </p:cNvPr>
          <p:cNvPicPr>
            <a:picLocks noChangeAspect="1"/>
          </p:cNvPicPr>
          <p:nvPr/>
        </p:nvPicPr>
        <p:blipFill>
          <a:blip r:embed="rId4"/>
          <a:stretch>
            <a:fillRect/>
          </a:stretch>
        </p:blipFill>
        <p:spPr>
          <a:xfrm>
            <a:off x="2543175" y="4116954"/>
            <a:ext cx="6372225" cy="2112436"/>
          </a:xfrm>
          <a:prstGeom prst="rect">
            <a:avLst/>
          </a:prstGeom>
        </p:spPr>
      </p:pic>
      <p:sp>
        <p:nvSpPr>
          <p:cNvPr id="12" name="TextBox 11">
            <a:extLst>
              <a:ext uri="{FF2B5EF4-FFF2-40B4-BE49-F238E27FC236}">
                <a16:creationId xmlns:a16="http://schemas.microsoft.com/office/drawing/2014/main" id="{BFC00884-8F9C-4394-82BC-54E929340843}"/>
              </a:ext>
            </a:extLst>
          </p:cNvPr>
          <p:cNvSpPr txBox="1"/>
          <p:nvPr/>
        </p:nvSpPr>
        <p:spPr>
          <a:xfrm>
            <a:off x="8447861" y="4019590"/>
            <a:ext cx="543739" cy="461665"/>
          </a:xfrm>
          <a:prstGeom prst="rect">
            <a:avLst/>
          </a:prstGeom>
          <a:noFill/>
        </p:spPr>
        <p:txBody>
          <a:bodyPr wrap="none" rtlCol="0">
            <a:spAutoFit/>
          </a:bodyPr>
          <a:lstStyle/>
          <a:p>
            <a:r>
              <a:rPr lang="en-US" sz="2400" b="1" dirty="0"/>
              <a:t>(3)</a:t>
            </a:r>
          </a:p>
        </p:txBody>
      </p:sp>
      <p:sp>
        <p:nvSpPr>
          <p:cNvPr id="14" name="矩形 1">
            <a:extLst>
              <a:ext uri="{FF2B5EF4-FFF2-40B4-BE49-F238E27FC236}">
                <a16:creationId xmlns:a16="http://schemas.microsoft.com/office/drawing/2014/main" id="{CBB32254-9518-45DF-82CD-2F28A232D87A}"/>
              </a:ext>
            </a:extLst>
          </p:cNvPr>
          <p:cNvSpPr/>
          <p:nvPr/>
        </p:nvSpPr>
        <p:spPr>
          <a:xfrm>
            <a:off x="304800" y="2501205"/>
            <a:ext cx="2364287" cy="1384995"/>
          </a:xfrm>
          <a:prstGeom prst="rect">
            <a:avLst/>
          </a:prstGeom>
          <a:ln w="9525">
            <a:solidFill>
              <a:schemeClr val="tx2"/>
            </a:solidFill>
          </a:ln>
        </p:spPr>
        <p:txBody>
          <a:bodyPr wrap="square">
            <a:spAutoFit/>
          </a:bodyPr>
          <a:lstStyle/>
          <a:p>
            <a:pPr algn="ctr"/>
            <a:r>
              <a:rPr lang="en-US" sz="2800" dirty="0">
                <a:solidFill>
                  <a:schemeClr val="tx2"/>
                </a:solidFill>
                <a:latin typeface="Times New Roman" panose="02020603050405020304" pitchFamily="18" charset="0"/>
                <a:cs typeface="Times New Roman" panose="02020603050405020304" pitchFamily="18" charset="0"/>
              </a:rPr>
              <a:t>Are these three programs the same?</a:t>
            </a:r>
          </a:p>
        </p:txBody>
      </p:sp>
    </p:spTree>
    <p:extLst>
      <p:ext uri="{BB962C8B-B14F-4D97-AF65-F5344CB8AC3E}">
        <p14:creationId xmlns:p14="http://schemas.microsoft.com/office/powerpoint/2010/main" val="37429733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sz="4000" dirty="0">
                <a:solidFill>
                  <a:schemeClr val="accent1">
                    <a:lumMod val="75000"/>
                  </a:schemeClr>
                </a:solidFill>
                <a:latin typeface="Times New Roman" panose="02020603050405020304" pitchFamily="18" charset="0"/>
                <a:cs typeface="Times New Roman" panose="02020603050405020304" pitchFamily="18" charset="0"/>
              </a:rPr>
              <a:t>C# Program with Comments</a:t>
            </a:r>
          </a:p>
        </p:txBody>
      </p:sp>
      <p:pic>
        <p:nvPicPr>
          <p:cNvPr id="2" name="Picture 1">
            <a:extLst>
              <a:ext uri="{FF2B5EF4-FFF2-40B4-BE49-F238E27FC236}">
                <a16:creationId xmlns:a16="http://schemas.microsoft.com/office/drawing/2014/main" id="{54CF7306-F638-4C1B-952F-6A80B15C20D9}"/>
              </a:ext>
            </a:extLst>
          </p:cNvPr>
          <p:cNvPicPr>
            <a:picLocks noChangeAspect="1"/>
          </p:cNvPicPr>
          <p:nvPr/>
        </p:nvPicPr>
        <p:blipFill>
          <a:blip r:embed="rId2"/>
          <a:stretch>
            <a:fillRect/>
          </a:stretch>
        </p:blipFill>
        <p:spPr>
          <a:xfrm>
            <a:off x="133350" y="1143000"/>
            <a:ext cx="8877300" cy="5219700"/>
          </a:xfrm>
          <a:prstGeom prst="rect">
            <a:avLst/>
          </a:prstGeom>
        </p:spPr>
      </p:pic>
      <p:sp>
        <p:nvSpPr>
          <p:cNvPr id="8" name="矩形 1">
            <a:extLst>
              <a:ext uri="{FF2B5EF4-FFF2-40B4-BE49-F238E27FC236}">
                <a16:creationId xmlns:a16="http://schemas.microsoft.com/office/drawing/2014/main" id="{F6430D1A-D7A7-44C7-9FDC-AFA5B386C0BF}"/>
              </a:ext>
            </a:extLst>
          </p:cNvPr>
          <p:cNvSpPr/>
          <p:nvPr/>
        </p:nvSpPr>
        <p:spPr>
          <a:xfrm>
            <a:off x="5181599" y="2443715"/>
            <a:ext cx="3302001" cy="1569660"/>
          </a:xfrm>
          <a:prstGeom prst="rect">
            <a:avLst/>
          </a:prstGeom>
          <a:ln w="9525">
            <a:solidFill>
              <a:schemeClr val="tx2"/>
            </a:solidFill>
          </a:ln>
        </p:spPr>
        <p:txBody>
          <a:bodyPr wrap="square">
            <a:spAutoFit/>
          </a:bodyPr>
          <a:lstStyle/>
          <a:p>
            <a:pPr algn="ctr"/>
            <a:r>
              <a:rPr lang="en-US" sz="2400" dirty="0">
                <a:solidFill>
                  <a:schemeClr val="tx2"/>
                </a:solidFill>
                <a:latin typeface="Times New Roman" panose="02020603050405020304" pitchFamily="18" charset="0"/>
                <a:cs typeface="Times New Roman" panose="02020603050405020304" pitchFamily="18" charset="0"/>
              </a:rPr>
              <a:t>C# compiler will </a:t>
            </a:r>
            <a:r>
              <a:rPr lang="en-US" sz="2400" b="1" dirty="0">
                <a:solidFill>
                  <a:schemeClr val="tx2"/>
                </a:solidFill>
                <a:latin typeface="Times New Roman" panose="02020603050405020304" pitchFamily="18" charset="0"/>
                <a:cs typeface="Times New Roman" panose="02020603050405020304" pitchFamily="18" charset="0"/>
              </a:rPr>
              <a:t>ignore </a:t>
            </a:r>
            <a:r>
              <a:rPr lang="en-US" sz="2400" dirty="0">
                <a:solidFill>
                  <a:schemeClr val="tx2"/>
                </a:solidFill>
                <a:latin typeface="Times New Roman" panose="02020603050405020304" pitchFamily="18" charset="0"/>
                <a:cs typeface="Times New Roman" panose="02020603050405020304" pitchFamily="18" charset="0"/>
              </a:rPr>
              <a:t>all the text in green because they are comments!</a:t>
            </a:r>
          </a:p>
        </p:txBody>
      </p:sp>
      <p:cxnSp>
        <p:nvCxnSpPr>
          <p:cNvPr id="10" name="Straight Arrow Connector 9">
            <a:extLst>
              <a:ext uri="{FF2B5EF4-FFF2-40B4-BE49-F238E27FC236}">
                <a16:creationId xmlns:a16="http://schemas.microsoft.com/office/drawing/2014/main" id="{E89F5B5C-F07B-4296-9A6B-6B4CAA8F2C4B}"/>
              </a:ext>
            </a:extLst>
          </p:cNvPr>
          <p:cNvCxnSpPr/>
          <p:nvPr/>
        </p:nvCxnSpPr>
        <p:spPr>
          <a:xfrm flipH="1" flipV="1">
            <a:off x="4724400" y="1676400"/>
            <a:ext cx="2971800" cy="990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853B95D-368F-4437-9C07-7C290C38C3FE}"/>
              </a:ext>
            </a:extLst>
          </p:cNvPr>
          <p:cNvCxnSpPr/>
          <p:nvPr/>
        </p:nvCxnSpPr>
        <p:spPr>
          <a:xfrm flipH="1">
            <a:off x="3276600" y="2667000"/>
            <a:ext cx="4419600" cy="1676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F698FD2-3803-4C08-BF8C-B93786D4BC07}"/>
              </a:ext>
            </a:extLst>
          </p:cNvPr>
          <p:cNvCxnSpPr/>
          <p:nvPr/>
        </p:nvCxnSpPr>
        <p:spPr>
          <a:xfrm flipH="1">
            <a:off x="6858000" y="2667000"/>
            <a:ext cx="838200" cy="2514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36DBC40-118F-479A-9F6D-1EC676C95DCF}"/>
              </a:ext>
            </a:extLst>
          </p:cNvPr>
          <p:cNvCxnSpPr/>
          <p:nvPr/>
        </p:nvCxnSpPr>
        <p:spPr>
          <a:xfrm flipH="1">
            <a:off x="7239000" y="2667000"/>
            <a:ext cx="457200" cy="2819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43126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altLang="zh-CN" sz="4000" dirty="0">
                <a:solidFill>
                  <a:schemeClr val="accent1">
                    <a:lumMod val="75000"/>
                  </a:schemeClr>
                </a:solidFill>
                <a:latin typeface="Times New Roman" panose="02020603050405020304" pitchFamily="18" charset="0"/>
                <a:cs typeface="Times New Roman" panose="02020603050405020304" pitchFamily="18" charset="0"/>
              </a:rPr>
              <a:t>Comments in C#</a:t>
            </a:r>
            <a:endParaRPr lang="en-US" sz="4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F8A8708-403F-4F96-ACFC-B7EEA765592A}"/>
              </a:ext>
            </a:extLst>
          </p:cNvPr>
          <p:cNvSpPr/>
          <p:nvPr/>
        </p:nvSpPr>
        <p:spPr>
          <a:xfrm>
            <a:off x="838200" y="1375350"/>
            <a:ext cx="7310437" cy="4339650"/>
          </a:xfrm>
          <a:prstGeom prst="rect">
            <a:avLst/>
          </a:prstGeom>
        </p:spPr>
        <p:txBody>
          <a:bodyPr wrap="square">
            <a:spAutoFit/>
          </a:bodyPr>
          <a:lstStyle/>
          <a:p>
            <a:pPr marL="342900" indent="-342900">
              <a:spcAft>
                <a:spcPts val="1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Comments are used to explain C# code or to make it readable</a:t>
            </a:r>
          </a:p>
          <a:p>
            <a:pPr marL="342900" indent="-342900">
              <a:spcAft>
                <a:spcPts val="1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 ignores comments when compiling a program</a:t>
            </a:r>
          </a:p>
          <a:p>
            <a:pPr marL="342900" indent="-342900">
              <a:spcAft>
                <a:spcPts val="1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Single line comments start with two forward slashes, //, until the end of the line</a:t>
            </a:r>
          </a:p>
          <a:p>
            <a:pPr marL="342900" indent="-342900">
              <a:spcAft>
                <a:spcPts val="1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Block or multi-line comments: everything in between /*  … */, and can be multiple lines</a:t>
            </a:r>
          </a:p>
          <a:p>
            <a:pPr marL="342900" indent="-342900">
              <a:spcAft>
                <a:spcPts val="1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is usually used for short comments and /* */ for longer comments</a:t>
            </a:r>
          </a:p>
        </p:txBody>
      </p:sp>
    </p:spTree>
    <p:extLst>
      <p:ext uri="{BB962C8B-B14F-4D97-AF65-F5344CB8AC3E}">
        <p14:creationId xmlns:p14="http://schemas.microsoft.com/office/powerpoint/2010/main" val="23062715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altLang="zh-CN" sz="4000" dirty="0">
                <a:solidFill>
                  <a:schemeClr val="accent1">
                    <a:lumMod val="75000"/>
                  </a:schemeClr>
                </a:solidFill>
                <a:latin typeface="Times New Roman" panose="02020603050405020304" pitchFamily="18" charset="0"/>
                <a:cs typeface="Times New Roman" panose="02020603050405020304" pitchFamily="18" charset="0"/>
              </a:rPr>
              <a:t>Variables</a:t>
            </a:r>
            <a:endParaRPr lang="en-US" sz="4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F8A8708-403F-4F96-ACFC-B7EEA765592A}"/>
              </a:ext>
            </a:extLst>
          </p:cNvPr>
          <p:cNvSpPr/>
          <p:nvPr/>
        </p:nvSpPr>
        <p:spPr>
          <a:xfrm>
            <a:off x="690563" y="1037793"/>
            <a:ext cx="7310437" cy="5363007"/>
          </a:xfrm>
          <a:prstGeom prst="rect">
            <a:avLst/>
          </a:prstGeom>
        </p:spPr>
        <p:txBody>
          <a:bodyPr wrap="square">
            <a:spAutoFit/>
          </a:bodyPr>
          <a:lstStyle/>
          <a:p>
            <a:pPr marL="342900" indent="-342900">
              <a:spcAft>
                <a:spcPts val="9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Values</a:t>
            </a:r>
            <a:r>
              <a:rPr lang="en-US" sz="2000" dirty="0">
                <a:latin typeface="Times New Roman" panose="02020603050405020304" pitchFamily="18" charset="0"/>
                <a:cs typeface="Times New Roman" panose="02020603050405020304" pitchFamily="18" charset="0"/>
              </a:rPr>
              <a:t> are things that can be written, stored and operated on, e.g.</a:t>
            </a:r>
          </a:p>
          <a:p>
            <a:pPr lvl="1">
              <a:spcAft>
                <a:spcPts val="900"/>
              </a:spcAft>
            </a:pPr>
            <a:r>
              <a:rPr lang="en-US" sz="2000" dirty="0">
                <a:latin typeface="Times New Roman" panose="02020603050405020304" pitchFamily="18" charset="0"/>
                <a:cs typeface="Times New Roman" panose="02020603050405020304" pitchFamily="18" charset="0"/>
              </a:rPr>
              <a:t>"Hello world! ", 5, 8, 'c', </a:t>
            </a:r>
            <a:r>
              <a:rPr lang="en-US" altLang="zh-CN" sz="2000" dirty="0">
                <a:latin typeface="Times New Roman" panose="02020603050405020304" pitchFamily="18" charset="0"/>
                <a:cs typeface="Times New Roman" panose="02020603050405020304" pitchFamily="18" charset="0"/>
              </a:rPr>
              <a:t>3.1415926</a:t>
            </a:r>
            <a:endParaRPr lang="en-US" sz="2000" dirty="0">
              <a:latin typeface="Times New Roman" panose="02020603050405020304" pitchFamily="18" charset="0"/>
              <a:cs typeface="Times New Roman" panose="02020603050405020304" pitchFamily="18" charset="0"/>
            </a:endParaRPr>
          </a:p>
          <a:p>
            <a:pPr marL="342900" indent="-342900">
              <a:spcAft>
                <a:spcPts val="9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variable</a:t>
            </a:r>
            <a:r>
              <a:rPr lang="en-US" sz="2000" dirty="0">
                <a:latin typeface="Times New Roman" panose="02020603050405020304" pitchFamily="18" charset="0"/>
                <a:cs typeface="Times New Roman" panose="02020603050405020304" pitchFamily="18" charset="0"/>
              </a:rPr>
              <a:t> is a named location that stores a value</a:t>
            </a:r>
          </a:p>
          <a:p>
            <a:pPr marL="342900" indent="-342900">
              <a:spcAft>
                <a:spcPts val="9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store a value, you need to create (</a:t>
            </a:r>
            <a:r>
              <a:rPr lang="en-US" sz="2000" b="1" dirty="0">
                <a:latin typeface="Times New Roman" panose="02020603050405020304" pitchFamily="18" charset="0"/>
                <a:cs typeface="Times New Roman" panose="02020603050405020304" pitchFamily="18" charset="0"/>
              </a:rPr>
              <a:t>declare</a:t>
            </a:r>
            <a:r>
              <a:rPr lang="en-US" sz="2000" dirty="0">
                <a:latin typeface="Times New Roman" panose="02020603050405020304" pitchFamily="18" charset="0"/>
                <a:cs typeface="Times New Roman" panose="02020603050405020304" pitchFamily="18" charset="0"/>
              </a:rPr>
              <a:t>) a variable</a:t>
            </a:r>
          </a:p>
          <a:p>
            <a:pPr marL="342900" indent="-342900">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variable </a:t>
            </a:r>
            <a:r>
              <a:rPr lang="en-US" sz="2000" b="1" dirty="0">
                <a:latin typeface="Times New Roman" panose="02020603050405020304" pitchFamily="18" charset="0"/>
                <a:cs typeface="Times New Roman" panose="02020603050405020304" pitchFamily="18" charset="0"/>
              </a:rPr>
              <a:t>must</a:t>
            </a:r>
            <a:r>
              <a:rPr lang="en-US" sz="2000" dirty="0">
                <a:latin typeface="Times New Roman" panose="02020603050405020304" pitchFamily="18" charset="0"/>
                <a:cs typeface="Times New Roman" panose="02020603050405020304" pitchFamily="18" charset="0"/>
              </a:rPr>
              <a:t> be declared before it is used. The variable declaration syntax is:</a:t>
            </a:r>
          </a:p>
          <a:p>
            <a:pPr>
              <a:spcAft>
                <a:spcPts val="900"/>
              </a:spcAft>
            </a:pPr>
            <a:r>
              <a:rPr lang="en-US" sz="2000" dirty="0">
                <a:solidFill>
                  <a:srgbClr val="0070C0"/>
                </a:solidFill>
                <a:latin typeface="Times New Roman" panose="02020603050405020304" pitchFamily="18" charset="0"/>
                <a:cs typeface="Times New Roman" panose="02020603050405020304" pitchFamily="18" charset="0"/>
              </a:rPr>
              <a:t>	&lt;</a:t>
            </a:r>
            <a:r>
              <a:rPr lang="en-US" sz="2000" dirty="0" err="1">
                <a:solidFill>
                  <a:srgbClr val="0070C0"/>
                </a:solidFill>
                <a:latin typeface="Times New Roman" panose="02020603050405020304" pitchFamily="18" charset="0"/>
                <a:cs typeface="Times New Roman" panose="02020603050405020304" pitchFamily="18" charset="0"/>
              </a:rPr>
              <a:t>data_type</a:t>
            </a:r>
            <a:r>
              <a:rPr lang="en-US" sz="2000" dirty="0">
                <a:solidFill>
                  <a:srgbClr val="0070C0"/>
                </a:solidFill>
                <a:latin typeface="Times New Roman" panose="02020603050405020304" pitchFamily="18" charset="0"/>
                <a:cs typeface="Times New Roman" panose="02020603050405020304" pitchFamily="18" charset="0"/>
              </a:rPr>
              <a:t>&gt; &lt;</a:t>
            </a:r>
            <a:r>
              <a:rPr lang="en-US" sz="2000" dirty="0" err="1">
                <a:solidFill>
                  <a:srgbClr val="0070C0"/>
                </a:solidFill>
                <a:latin typeface="Times New Roman" panose="02020603050405020304" pitchFamily="18" charset="0"/>
                <a:cs typeface="Times New Roman" panose="02020603050405020304" pitchFamily="18" charset="0"/>
              </a:rPr>
              <a:t>variable_list</a:t>
            </a:r>
            <a:r>
              <a:rPr lang="en-US" sz="2000" dirty="0">
                <a:solidFill>
                  <a:srgbClr val="0070C0"/>
                </a:solidFill>
                <a:latin typeface="Times New Roman" panose="02020603050405020304" pitchFamily="18" charset="0"/>
                <a:cs typeface="Times New Roman" panose="02020603050405020304" pitchFamily="18" charset="0"/>
              </a:rPr>
              <a:t>&gt;;</a:t>
            </a:r>
          </a:p>
          <a:p>
            <a:pPr marL="342900" indent="-342900">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Variables can be initialized in their declaration:</a:t>
            </a:r>
          </a:p>
          <a:p>
            <a:pPr lvl="1">
              <a:spcAft>
                <a:spcPts val="900"/>
              </a:spcAft>
            </a:pPr>
            <a:r>
              <a:rPr lang="en-US" sz="2000" dirty="0">
                <a:solidFill>
                  <a:srgbClr val="0070C0"/>
                </a:solidFill>
                <a:latin typeface="Times New Roman" panose="02020603050405020304" pitchFamily="18" charset="0"/>
                <a:cs typeface="Times New Roman" panose="02020603050405020304" pitchFamily="18" charset="0"/>
              </a:rPr>
              <a:t>&lt;</a:t>
            </a:r>
            <a:r>
              <a:rPr lang="en-US" sz="2000" dirty="0" err="1">
                <a:solidFill>
                  <a:srgbClr val="0070C0"/>
                </a:solidFill>
                <a:latin typeface="Times New Roman" panose="02020603050405020304" pitchFamily="18" charset="0"/>
                <a:cs typeface="Times New Roman" panose="02020603050405020304" pitchFamily="18" charset="0"/>
              </a:rPr>
              <a:t>data_type</a:t>
            </a:r>
            <a:r>
              <a:rPr lang="en-US" sz="2000" dirty="0">
                <a:solidFill>
                  <a:srgbClr val="0070C0"/>
                </a:solidFill>
                <a:latin typeface="Times New Roman" panose="02020603050405020304" pitchFamily="18" charset="0"/>
                <a:cs typeface="Times New Roman" panose="02020603050405020304" pitchFamily="18" charset="0"/>
              </a:rPr>
              <a:t>&gt; &lt;</a:t>
            </a:r>
            <a:r>
              <a:rPr lang="en-US" sz="2000" dirty="0" err="1">
                <a:solidFill>
                  <a:srgbClr val="0070C0"/>
                </a:solidFill>
                <a:latin typeface="Times New Roman" panose="02020603050405020304" pitchFamily="18" charset="0"/>
                <a:cs typeface="Times New Roman" panose="02020603050405020304" pitchFamily="18" charset="0"/>
              </a:rPr>
              <a:t>variable_name</a:t>
            </a:r>
            <a:r>
              <a:rPr lang="en-US" sz="2000" dirty="0">
                <a:solidFill>
                  <a:srgbClr val="0070C0"/>
                </a:solidFill>
                <a:latin typeface="Times New Roman" panose="02020603050405020304" pitchFamily="18" charset="0"/>
                <a:cs typeface="Times New Roman" panose="02020603050405020304" pitchFamily="18" charset="0"/>
              </a:rPr>
              <a:t>&gt; = value;</a:t>
            </a:r>
            <a:endParaRPr lang="en-US" sz="2000" dirty="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Examples:</a:t>
            </a:r>
          </a:p>
          <a:p>
            <a:pPr lvl="1">
              <a:spcAft>
                <a:spcPts val="600"/>
              </a:spcAft>
            </a:pPr>
            <a:r>
              <a:rPr lang="en-US" sz="2000" dirty="0">
                <a:solidFill>
                  <a:srgbClr val="0070C0"/>
                </a:solidFill>
                <a:latin typeface="Times New Roman" panose="02020603050405020304" pitchFamily="18" charset="0"/>
                <a:cs typeface="Times New Roman" panose="02020603050405020304" pitchFamily="18" charset="0"/>
              </a:rPr>
              <a:t>string </a:t>
            </a:r>
            <a:r>
              <a:rPr lang="en-US" sz="2000" dirty="0" err="1">
                <a:solidFill>
                  <a:srgbClr val="0070C0"/>
                </a:solidFill>
                <a:latin typeface="Times New Roman" panose="02020603050405020304" pitchFamily="18" charset="0"/>
                <a:cs typeface="Times New Roman" panose="02020603050405020304" pitchFamily="18" charset="0"/>
              </a:rPr>
              <a:t>firstName</a:t>
            </a:r>
            <a:r>
              <a:rPr lang="en-US" sz="2000" dirty="0">
                <a:solidFill>
                  <a:srgbClr val="0070C0"/>
                </a:solidFill>
                <a:latin typeface="Times New Roman" panose="02020603050405020304" pitchFamily="18" charset="0"/>
                <a:cs typeface="Times New Roman" panose="02020603050405020304" pitchFamily="18" charset="0"/>
              </a:rPr>
              <a:t>, </a:t>
            </a:r>
            <a:r>
              <a:rPr lang="en-US" sz="2000" dirty="0" err="1">
                <a:solidFill>
                  <a:srgbClr val="0070C0"/>
                </a:solidFill>
                <a:latin typeface="Times New Roman" panose="02020603050405020304" pitchFamily="18" charset="0"/>
                <a:cs typeface="Times New Roman" panose="02020603050405020304" pitchFamily="18" charset="0"/>
              </a:rPr>
              <a:t>lastName</a:t>
            </a:r>
            <a:r>
              <a:rPr lang="en-US" sz="2000" dirty="0">
                <a:solidFill>
                  <a:srgbClr val="0070C0"/>
                </a:solidFill>
                <a:latin typeface="Times New Roman" panose="02020603050405020304" pitchFamily="18" charset="0"/>
                <a:cs typeface="Times New Roman" panose="02020603050405020304" pitchFamily="18" charset="0"/>
              </a:rPr>
              <a:t>;</a:t>
            </a:r>
          </a:p>
          <a:p>
            <a:pPr>
              <a:spcAft>
                <a:spcPts val="600"/>
              </a:spcAft>
            </a:pPr>
            <a:r>
              <a:rPr lang="en-US" sz="2000" dirty="0">
                <a:solidFill>
                  <a:srgbClr val="0070C0"/>
                </a:solidFill>
                <a:latin typeface="Times New Roman" panose="02020603050405020304" pitchFamily="18" charset="0"/>
                <a:cs typeface="Times New Roman" panose="02020603050405020304" pitchFamily="18" charset="0"/>
              </a:rPr>
              <a:t>	int </a:t>
            </a:r>
            <a:r>
              <a:rPr lang="en-US" sz="2000" dirty="0" err="1">
                <a:solidFill>
                  <a:srgbClr val="0070C0"/>
                </a:solidFill>
                <a:latin typeface="Times New Roman" panose="02020603050405020304" pitchFamily="18" charset="0"/>
                <a:cs typeface="Times New Roman" panose="02020603050405020304" pitchFamily="18" charset="0"/>
              </a:rPr>
              <a:t>i</a:t>
            </a:r>
            <a:r>
              <a:rPr lang="en-US" sz="2000" dirty="0">
                <a:solidFill>
                  <a:srgbClr val="0070C0"/>
                </a:solidFill>
                <a:latin typeface="Times New Roman" panose="02020603050405020304" pitchFamily="18" charset="0"/>
                <a:cs typeface="Times New Roman" panose="02020603050405020304" pitchFamily="18" charset="0"/>
              </a:rPr>
              <a:t>, j = 5;</a:t>
            </a:r>
          </a:p>
          <a:p>
            <a:pPr>
              <a:spcAft>
                <a:spcPts val="600"/>
              </a:spcAft>
            </a:pPr>
            <a:r>
              <a:rPr lang="en-US" sz="2000" dirty="0">
                <a:solidFill>
                  <a:srgbClr val="0070C0"/>
                </a:solidFill>
                <a:latin typeface="Times New Roman" panose="02020603050405020304" pitchFamily="18" charset="0"/>
                <a:cs typeface="Times New Roman" panose="02020603050405020304" pitchFamily="18" charset="0"/>
              </a:rPr>
              <a:t>	char c = 'Y';</a:t>
            </a:r>
          </a:p>
        </p:txBody>
      </p:sp>
    </p:spTree>
    <p:extLst>
      <p:ext uri="{BB962C8B-B14F-4D97-AF65-F5344CB8AC3E}">
        <p14:creationId xmlns:p14="http://schemas.microsoft.com/office/powerpoint/2010/main" val="33049044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sz="4000" dirty="0">
                <a:solidFill>
                  <a:schemeClr val="accent1">
                    <a:lumMod val="75000"/>
                  </a:schemeClr>
                </a:solidFill>
                <a:latin typeface="Times New Roman" panose="02020603050405020304" pitchFamily="18" charset="0"/>
                <a:cs typeface="Times New Roman" panose="02020603050405020304" pitchFamily="18" charset="0"/>
              </a:rPr>
              <a:t>Data Types</a:t>
            </a:r>
          </a:p>
        </p:txBody>
      </p:sp>
      <p:sp>
        <p:nvSpPr>
          <p:cNvPr id="6" name="Rectangle 5">
            <a:extLst>
              <a:ext uri="{FF2B5EF4-FFF2-40B4-BE49-F238E27FC236}">
                <a16:creationId xmlns:a16="http://schemas.microsoft.com/office/drawing/2014/main" id="{5F8A8708-403F-4F96-ACFC-B7EEA765592A}"/>
              </a:ext>
            </a:extLst>
          </p:cNvPr>
          <p:cNvSpPr/>
          <p:nvPr/>
        </p:nvSpPr>
        <p:spPr>
          <a:xfrm>
            <a:off x="690563" y="1037793"/>
            <a:ext cx="7691437" cy="5216813"/>
          </a:xfrm>
          <a:prstGeom prst="rect">
            <a:avLst/>
          </a:prstGeom>
        </p:spPr>
        <p:txBody>
          <a:bodyPr wrap="square">
            <a:spAutoFit/>
          </a:bodyPr>
          <a:lstStyle/>
          <a:p>
            <a:pPr marL="342900" indent="-342900">
              <a:spcAft>
                <a:spcPts val="1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variable holds data of a specific type</a:t>
            </a:r>
          </a:p>
          <a:p>
            <a:pPr marL="342900" indent="-342900">
              <a:spcAft>
                <a:spcPts val="1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type must be provided when you declare a variable to store data</a:t>
            </a:r>
          </a:p>
          <a:p>
            <a:pPr marL="342900" indent="-342900">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 is a type-safe language, which means the compiler guarantees that the values stored in the variables are always of appropriate type. </a:t>
            </a:r>
            <a:r>
              <a:rPr lang="en-US" altLang="zh-CN" sz="2000" dirty="0">
                <a:latin typeface="Times New Roman" panose="02020603050405020304" pitchFamily="18" charset="0"/>
                <a:cs typeface="Times New Roman" panose="02020603050405020304" pitchFamily="18" charset="0"/>
              </a:rPr>
              <a:t>Some type </a:t>
            </a:r>
            <a:r>
              <a:rPr lang="en-US" sz="2000" dirty="0">
                <a:latin typeface="Times New Roman" panose="02020603050405020304" pitchFamily="18" charset="0"/>
                <a:cs typeface="Times New Roman" panose="02020603050405020304" pitchFamily="18" charset="0"/>
              </a:rPr>
              <a:t>examples:</a:t>
            </a:r>
            <a:endParaRPr lang="en-US" sz="2000" dirty="0">
              <a:solidFill>
                <a:srgbClr val="0070C0"/>
              </a:solidFill>
              <a:latin typeface="Times New Roman" panose="02020603050405020304" pitchFamily="18" charset="0"/>
              <a:cs typeface="Times New Roman" panose="02020603050405020304" pitchFamily="18" charset="0"/>
            </a:endParaRPr>
          </a:p>
          <a:p>
            <a:pPr lvl="1"/>
            <a:r>
              <a:rPr lang="en-US" b="1" dirty="0">
                <a:solidFill>
                  <a:srgbClr val="0070C0"/>
                </a:solidFill>
                <a:latin typeface="Times New Roman" panose="02020603050405020304" pitchFamily="18" charset="0"/>
                <a:cs typeface="Times New Roman" panose="02020603050405020304" pitchFamily="18" charset="0"/>
              </a:rPr>
              <a:t>Type	Represents</a:t>
            </a:r>
          </a:p>
          <a:p>
            <a:pPr lvl="1"/>
            <a:r>
              <a:rPr lang="en-US" dirty="0">
                <a:solidFill>
                  <a:srgbClr val="0070C0"/>
                </a:solidFill>
                <a:latin typeface="Times New Roman" panose="02020603050405020304" pitchFamily="18" charset="0"/>
                <a:cs typeface="Times New Roman" panose="02020603050405020304" pitchFamily="18" charset="0"/>
              </a:rPr>
              <a:t>-------------------------------------------------------------</a:t>
            </a:r>
          </a:p>
          <a:p>
            <a:pPr lvl="1"/>
            <a:r>
              <a:rPr lang="en-US" dirty="0">
                <a:solidFill>
                  <a:srgbClr val="0070C0"/>
                </a:solidFill>
                <a:latin typeface="Times New Roman" panose="02020603050405020304" pitchFamily="18" charset="0"/>
                <a:cs typeface="Times New Roman" panose="02020603050405020304" pitchFamily="18" charset="0"/>
              </a:rPr>
              <a:t>bool		Boolean value</a:t>
            </a:r>
          </a:p>
          <a:p>
            <a:pPr lvl="1"/>
            <a:r>
              <a:rPr lang="en-US" dirty="0">
                <a:solidFill>
                  <a:srgbClr val="0070C0"/>
                </a:solidFill>
                <a:latin typeface="Times New Roman" panose="02020603050405020304" pitchFamily="18" charset="0"/>
                <a:cs typeface="Times New Roman" panose="02020603050405020304" pitchFamily="18" charset="0"/>
              </a:rPr>
              <a:t>byte		8-bit unsigned integer</a:t>
            </a:r>
          </a:p>
          <a:p>
            <a:pPr lvl="1"/>
            <a:r>
              <a:rPr lang="en-US" dirty="0">
                <a:solidFill>
                  <a:srgbClr val="0070C0"/>
                </a:solidFill>
                <a:latin typeface="Times New Roman" panose="02020603050405020304" pitchFamily="18" charset="0"/>
                <a:cs typeface="Times New Roman" panose="02020603050405020304" pitchFamily="18" charset="0"/>
              </a:rPr>
              <a:t>char		16-bit Unicode character</a:t>
            </a:r>
          </a:p>
          <a:p>
            <a:pPr lvl="1"/>
            <a:r>
              <a:rPr lang="en-US" dirty="0">
                <a:solidFill>
                  <a:srgbClr val="0070C0"/>
                </a:solidFill>
                <a:latin typeface="Times New Roman" panose="02020603050405020304" pitchFamily="18" charset="0"/>
                <a:cs typeface="Times New Roman" panose="02020603050405020304" pitchFamily="18" charset="0"/>
              </a:rPr>
              <a:t>decimal	128-bit precise decimal values with 28-29 significant digits</a:t>
            </a:r>
          </a:p>
          <a:p>
            <a:pPr lvl="1"/>
            <a:r>
              <a:rPr lang="en-US" dirty="0">
                <a:solidFill>
                  <a:srgbClr val="0070C0"/>
                </a:solidFill>
                <a:latin typeface="Times New Roman" panose="02020603050405020304" pitchFamily="18" charset="0"/>
                <a:cs typeface="Times New Roman" panose="02020603050405020304" pitchFamily="18" charset="0"/>
              </a:rPr>
              <a:t>double	64-bit double-precision floating point type</a:t>
            </a:r>
          </a:p>
          <a:p>
            <a:pPr lvl="1"/>
            <a:r>
              <a:rPr lang="en-US" dirty="0">
                <a:solidFill>
                  <a:srgbClr val="0070C0"/>
                </a:solidFill>
                <a:latin typeface="Times New Roman" panose="02020603050405020304" pitchFamily="18" charset="0"/>
                <a:cs typeface="Times New Roman" panose="02020603050405020304" pitchFamily="18" charset="0"/>
              </a:rPr>
              <a:t>float		32-bit single-precision floating point type</a:t>
            </a:r>
          </a:p>
          <a:p>
            <a:pPr lvl="1"/>
            <a:r>
              <a:rPr lang="en-US" dirty="0">
                <a:solidFill>
                  <a:srgbClr val="0070C0"/>
                </a:solidFill>
                <a:latin typeface="Times New Roman" panose="02020603050405020304" pitchFamily="18" charset="0"/>
                <a:cs typeface="Times New Roman" panose="02020603050405020304" pitchFamily="18" charset="0"/>
              </a:rPr>
              <a:t>int		32-bit signed integer type</a:t>
            </a:r>
          </a:p>
          <a:p>
            <a:pPr lvl="1"/>
            <a:r>
              <a:rPr lang="en-US" dirty="0">
                <a:solidFill>
                  <a:srgbClr val="0070C0"/>
                </a:solidFill>
                <a:latin typeface="Times New Roman" panose="02020603050405020304" pitchFamily="18" charset="0"/>
                <a:cs typeface="Times New Roman" panose="02020603050405020304" pitchFamily="18" charset="0"/>
              </a:rPr>
              <a:t>long		64-bit signed integer type</a:t>
            </a:r>
          </a:p>
          <a:p>
            <a:pPr lvl="1"/>
            <a:r>
              <a:rPr lang="en-US" dirty="0">
                <a:solidFill>
                  <a:srgbClr val="0070C0"/>
                </a:solidFill>
                <a:latin typeface="Times New Roman" panose="02020603050405020304" pitchFamily="18" charset="0"/>
                <a:cs typeface="Times New Roman" panose="02020603050405020304" pitchFamily="18" charset="0"/>
              </a:rPr>
              <a:t>short	16-bit signed integer type</a:t>
            </a:r>
          </a:p>
        </p:txBody>
      </p:sp>
    </p:spTree>
    <p:extLst>
      <p:ext uri="{BB962C8B-B14F-4D97-AF65-F5344CB8AC3E}">
        <p14:creationId xmlns:p14="http://schemas.microsoft.com/office/powerpoint/2010/main" val="23090217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
            <a:extLst>
              <a:ext uri="{FF2B5EF4-FFF2-40B4-BE49-F238E27FC236}">
                <a16:creationId xmlns:a16="http://schemas.microsoft.com/office/drawing/2014/main" id="{704E3EFA-EBEB-4DD3-AA1E-59DB16EA8CF3}"/>
              </a:ext>
            </a:extLst>
          </p:cNvPr>
          <p:cNvSpPr/>
          <p:nvPr/>
        </p:nvSpPr>
        <p:spPr>
          <a:xfrm>
            <a:off x="977650" y="2057400"/>
            <a:ext cx="7102264" cy="461665"/>
          </a:xfrm>
          <a:prstGeom prst="rect">
            <a:avLst/>
          </a:prstGeom>
          <a:ln w="9525">
            <a:solidFill>
              <a:schemeClr val="tx2"/>
            </a:solidFill>
          </a:ln>
        </p:spPr>
        <p:txBody>
          <a:bodyPr wrap="none">
            <a:spAutoFit/>
          </a:bodyPr>
          <a:lstStyle/>
          <a:p>
            <a:pPr algn="ctr"/>
            <a:r>
              <a:rPr lang="en-US" sz="2400" dirty="0">
                <a:solidFill>
                  <a:schemeClr val="tx2"/>
                </a:solidFill>
                <a:latin typeface="Times New Roman" panose="02020603050405020304" pitchFamily="18" charset="0"/>
                <a:cs typeface="Times New Roman" panose="02020603050405020304" pitchFamily="18" charset="0"/>
              </a:rPr>
              <a:t>Now it’s about time to introduce binary number systems</a:t>
            </a:r>
          </a:p>
        </p:txBody>
      </p:sp>
    </p:spTree>
    <p:extLst>
      <p:ext uri="{BB962C8B-B14F-4D97-AF65-F5344CB8AC3E}">
        <p14:creationId xmlns:p14="http://schemas.microsoft.com/office/powerpoint/2010/main" val="16873649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a:lnSpc>
                <a:spcPts val="5800"/>
              </a:lnSpc>
              <a:spcBef>
                <a:spcPct val="0"/>
              </a:spcBef>
            </a:pPr>
            <a:r>
              <a:rPr lang="en-GB" sz="4000" b="0" dirty="0">
                <a:solidFill>
                  <a:schemeClr val="accent1">
                    <a:lumMod val="75000"/>
                  </a:schemeClr>
                </a:solidFill>
                <a:latin typeface="Times New Roman" panose="02020603050405020304" pitchFamily="18" charset="0"/>
                <a:ea typeface="+mj-ea"/>
                <a:cs typeface="Times New Roman" panose="02020603050405020304" pitchFamily="18" charset="0"/>
              </a:rPr>
              <a:t>The Decimal System</a:t>
            </a:r>
          </a:p>
        </p:txBody>
      </p:sp>
      <p:sp>
        <p:nvSpPr>
          <p:cNvPr id="7171" name="Rectangle 3"/>
          <p:cNvSpPr>
            <a:spLocks noGrp="1" noChangeArrowheads="1"/>
          </p:cNvSpPr>
          <p:nvPr>
            <p:ph type="body" idx="1"/>
          </p:nvPr>
        </p:nvSpPr>
        <p:spPr/>
        <p:txBody>
          <a:bodyPr>
            <a:normAutofit fontScale="85000" lnSpcReduction="20000"/>
          </a:bodyPr>
          <a:lstStyle/>
          <a:p>
            <a:pPr marL="336550" indent="-336550"/>
            <a:r>
              <a:rPr lang="en-GB" dirty="0">
                <a:latin typeface="+mj-lt"/>
              </a:rPr>
              <a:t>System based on decimal digits (0, 1, 2, 3, 4, 5, 6, 7, 8, 9) to represent numbers</a:t>
            </a:r>
          </a:p>
          <a:p>
            <a:pPr marL="336550" indent="-336550"/>
            <a:r>
              <a:rPr lang="en-US" dirty="0">
                <a:latin typeface="+mj-lt"/>
              </a:rPr>
              <a:t>For example,</a:t>
            </a:r>
            <a:r>
              <a:rPr lang="zh-CN" altLang="en-US" dirty="0">
                <a:latin typeface="+mj-lt"/>
              </a:rPr>
              <a:t> </a:t>
            </a:r>
            <a:r>
              <a:rPr lang="en-US" dirty="0">
                <a:latin typeface="+mj-lt"/>
              </a:rPr>
              <a:t>the number 83 means eight tens plus three:</a:t>
            </a:r>
          </a:p>
          <a:p>
            <a:pPr algn="ctr">
              <a:buNone/>
            </a:pPr>
            <a:r>
              <a:rPr lang="en-US" dirty="0">
                <a:latin typeface="+mj-lt"/>
              </a:rPr>
              <a:t>83 = (8 * 10) + 3</a:t>
            </a:r>
          </a:p>
          <a:p>
            <a:pPr marL="336550" indent="-336550"/>
            <a:r>
              <a:rPr lang="en-US" dirty="0">
                <a:latin typeface="+mj-lt"/>
              </a:rPr>
              <a:t>The number 4728 means four thousands, seven hundreds, two tens, plus eight:</a:t>
            </a:r>
          </a:p>
          <a:p>
            <a:pPr algn="ctr">
              <a:buNone/>
            </a:pPr>
            <a:r>
              <a:rPr lang="en-US" dirty="0">
                <a:latin typeface="+mj-lt"/>
              </a:rPr>
              <a:t>4728 = (4 * 1000) + (7 * 100) + (2 * 10) + 8</a:t>
            </a:r>
          </a:p>
          <a:p>
            <a:pPr marL="336550" indent="-336550">
              <a:spcBef>
                <a:spcPts val="1600"/>
              </a:spcBef>
            </a:pPr>
            <a:r>
              <a:rPr lang="en-US" dirty="0">
                <a:latin typeface="+mj-lt"/>
              </a:rPr>
              <a:t>The decimal system is said to have a </a:t>
            </a:r>
            <a:r>
              <a:rPr lang="en-US" b="1" i="1" dirty="0">
                <a:latin typeface="+mj-lt"/>
              </a:rPr>
              <a:t>base</a:t>
            </a:r>
            <a:r>
              <a:rPr lang="en-US" b="1" dirty="0">
                <a:latin typeface="+mj-lt"/>
              </a:rPr>
              <a:t>, </a:t>
            </a:r>
            <a:r>
              <a:rPr lang="en-US" dirty="0">
                <a:latin typeface="+mj-lt"/>
              </a:rPr>
              <a:t>or</a:t>
            </a:r>
            <a:r>
              <a:rPr lang="en-US" b="1" dirty="0">
                <a:latin typeface="+mj-lt"/>
              </a:rPr>
              <a:t> </a:t>
            </a:r>
            <a:r>
              <a:rPr lang="en-US" b="1" i="1" dirty="0">
                <a:latin typeface="+mj-lt"/>
              </a:rPr>
              <a:t>radix</a:t>
            </a:r>
            <a:r>
              <a:rPr lang="en-US" b="1" dirty="0">
                <a:latin typeface="+mj-lt"/>
              </a:rPr>
              <a:t>, </a:t>
            </a:r>
            <a:r>
              <a:rPr lang="en-US" dirty="0">
                <a:latin typeface="+mj-lt"/>
              </a:rPr>
              <a:t>of 10. This means that each digit in the number is multiplied by 10 raised to a power corresponding to that digit’s position:</a:t>
            </a:r>
          </a:p>
          <a:p>
            <a:pPr algn="ctr">
              <a:buNone/>
            </a:pPr>
            <a:r>
              <a:rPr lang="en-US" dirty="0">
                <a:latin typeface="+mj-lt"/>
              </a:rPr>
              <a:t>83 = (8 * 10</a:t>
            </a:r>
            <a:r>
              <a:rPr lang="en-US" baseline="30000" dirty="0">
                <a:latin typeface="+mj-lt"/>
              </a:rPr>
              <a:t>1</a:t>
            </a:r>
            <a:r>
              <a:rPr lang="en-US" dirty="0">
                <a:latin typeface="+mj-lt"/>
              </a:rPr>
              <a:t>) + (3 * 10</a:t>
            </a:r>
            <a:r>
              <a:rPr lang="en-US" sz="2054" baseline="30000" dirty="0">
                <a:latin typeface="+mj-lt"/>
              </a:rPr>
              <a:t>0</a:t>
            </a:r>
            <a:r>
              <a:rPr lang="en-US" dirty="0">
                <a:latin typeface="+mj-lt"/>
              </a:rPr>
              <a:t>)</a:t>
            </a:r>
          </a:p>
          <a:p>
            <a:pPr algn="ctr">
              <a:buNone/>
            </a:pPr>
            <a:r>
              <a:rPr lang="en-US" dirty="0">
                <a:latin typeface="+mj-lt"/>
              </a:rPr>
              <a:t>4728 = (4 * 10</a:t>
            </a:r>
            <a:r>
              <a:rPr lang="en-US" sz="2054" baseline="30000" dirty="0">
                <a:latin typeface="+mj-lt"/>
              </a:rPr>
              <a:t>3</a:t>
            </a:r>
            <a:r>
              <a:rPr lang="en-US" dirty="0">
                <a:latin typeface="+mj-lt"/>
              </a:rPr>
              <a:t>) + (7 * 10</a:t>
            </a:r>
            <a:r>
              <a:rPr lang="en-US" sz="2054" baseline="30000" dirty="0">
                <a:latin typeface="+mj-lt"/>
              </a:rPr>
              <a:t>2</a:t>
            </a:r>
            <a:r>
              <a:rPr lang="en-US" dirty="0">
                <a:latin typeface="+mj-lt"/>
              </a:rPr>
              <a:t>) + (2 * 10</a:t>
            </a:r>
            <a:r>
              <a:rPr lang="en-US" sz="2054" baseline="30000" dirty="0">
                <a:latin typeface="+mj-lt"/>
              </a:rPr>
              <a:t>1</a:t>
            </a:r>
            <a:r>
              <a:rPr lang="en-US" dirty="0">
                <a:latin typeface="+mj-lt"/>
              </a:rPr>
              <a:t>) + (8 * 10</a:t>
            </a:r>
            <a:r>
              <a:rPr lang="en-US" sz="2054" baseline="30000" dirty="0">
                <a:latin typeface="+mj-lt"/>
              </a:rPr>
              <a:t>0</a:t>
            </a:r>
            <a:r>
              <a:rPr lang="en-US" dirty="0">
                <a:latin typeface="+mj-lt"/>
              </a:rPr>
              <a:t>)</a:t>
            </a:r>
            <a:endParaRPr lang="en-GB" dirty="0">
              <a:latin typeface="+mj-lt"/>
            </a:endParaRPr>
          </a:p>
        </p:txBody>
      </p:sp>
    </p:spTree>
  </p:cSld>
  <p:clrMapOvr>
    <a:masterClrMapping/>
  </p:clrMapOvr>
  <p:transition spd="med">
    <p:diamon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lnSpc>
                <a:spcPts val="5800"/>
              </a:lnSpc>
              <a:spcBef>
                <a:spcPct val="0"/>
              </a:spcBef>
            </a:pPr>
            <a:r>
              <a:rPr lang="en-US" sz="4000" b="0" dirty="0">
                <a:solidFill>
                  <a:schemeClr val="accent1">
                    <a:lumMod val="75000"/>
                  </a:schemeClr>
                </a:solidFill>
                <a:latin typeface="Times New Roman" panose="02020603050405020304" pitchFamily="18" charset="0"/>
                <a:ea typeface="+mj-ea"/>
                <a:cs typeface="Times New Roman" panose="02020603050405020304" pitchFamily="18" charset="0"/>
              </a:rPr>
              <a:t>Decimal Fractions</a:t>
            </a:r>
          </a:p>
        </p:txBody>
      </p:sp>
      <p:sp>
        <p:nvSpPr>
          <p:cNvPr id="3" name="Content Placeholder 2"/>
          <p:cNvSpPr>
            <a:spLocks noGrp="1"/>
          </p:cNvSpPr>
          <p:nvPr>
            <p:ph type="body" idx="1"/>
          </p:nvPr>
        </p:nvSpPr>
        <p:spPr/>
        <p:txBody>
          <a:bodyPr>
            <a:normAutofit fontScale="85000" lnSpcReduction="20000"/>
          </a:bodyPr>
          <a:lstStyle/>
          <a:p>
            <a:pPr marL="325438" indent="-325438"/>
            <a:r>
              <a:rPr lang="en-US" dirty="0">
                <a:latin typeface="+mj-lt"/>
              </a:rPr>
              <a:t>The same principle holds for decimal fractions, but negative powers of 10 are used. Thus, the decimal fraction 0.256 stands for 2 tenths plus 5 hundredths plus 6 thousandths:</a:t>
            </a:r>
          </a:p>
          <a:p>
            <a:pPr algn="ctr">
              <a:buNone/>
            </a:pPr>
            <a:r>
              <a:rPr lang="en-US" dirty="0">
                <a:latin typeface="+mj-lt"/>
              </a:rPr>
              <a:t>0.256 = (2 * 10</a:t>
            </a:r>
            <a:r>
              <a:rPr lang="en-US" sz="2065" baseline="30000" dirty="0">
                <a:latin typeface="+mj-lt"/>
              </a:rPr>
              <a:t>-1</a:t>
            </a:r>
            <a:r>
              <a:rPr lang="en-US" dirty="0">
                <a:latin typeface="+mj-lt"/>
              </a:rPr>
              <a:t>) + (5 * 10</a:t>
            </a:r>
            <a:r>
              <a:rPr lang="en-US" baseline="30000" dirty="0">
                <a:latin typeface="+mj-lt"/>
              </a:rPr>
              <a:t>-2</a:t>
            </a:r>
            <a:r>
              <a:rPr lang="en-US" dirty="0">
                <a:latin typeface="+mj-lt"/>
              </a:rPr>
              <a:t>) + (6 * 10</a:t>
            </a:r>
            <a:r>
              <a:rPr lang="en-US" sz="2065" baseline="30000" dirty="0">
                <a:latin typeface="+mj-lt"/>
              </a:rPr>
              <a:t>-3</a:t>
            </a:r>
            <a:r>
              <a:rPr lang="en-US" dirty="0">
                <a:latin typeface="+mj-lt"/>
              </a:rPr>
              <a:t>)</a:t>
            </a:r>
          </a:p>
          <a:p>
            <a:pPr marL="325438" indent="-325438"/>
            <a:r>
              <a:rPr lang="en-US" dirty="0">
                <a:latin typeface="+mj-lt"/>
              </a:rPr>
              <a:t>A number with both an integer and fractional part has digits raised to both positive and negative powers of 10:</a:t>
            </a:r>
          </a:p>
          <a:p>
            <a:pPr algn="ctr">
              <a:buNone/>
            </a:pPr>
            <a:r>
              <a:rPr lang="en-US" dirty="0">
                <a:latin typeface="+mj-lt"/>
              </a:rPr>
              <a:t>442.256 = (4 * 10</a:t>
            </a:r>
            <a:r>
              <a:rPr lang="en-US" sz="2065" baseline="30000" dirty="0">
                <a:latin typeface="+mj-lt"/>
              </a:rPr>
              <a:t>2</a:t>
            </a:r>
            <a:r>
              <a:rPr lang="en-US" dirty="0">
                <a:latin typeface="+mj-lt"/>
              </a:rPr>
              <a:t>) + (4 + 10</a:t>
            </a:r>
            <a:r>
              <a:rPr lang="en-US" sz="2065" baseline="30000" dirty="0">
                <a:latin typeface="+mj-lt"/>
              </a:rPr>
              <a:t>1</a:t>
            </a:r>
            <a:r>
              <a:rPr lang="en-US" dirty="0">
                <a:latin typeface="+mj-lt"/>
              </a:rPr>
              <a:t>) + (2 * 10</a:t>
            </a:r>
            <a:r>
              <a:rPr lang="en-US" sz="2065" baseline="30000" dirty="0">
                <a:latin typeface="+mj-lt"/>
              </a:rPr>
              <a:t>0</a:t>
            </a:r>
            <a:r>
              <a:rPr lang="en-US" dirty="0">
                <a:latin typeface="+mj-lt"/>
              </a:rPr>
              <a:t>) + (2 * 10</a:t>
            </a:r>
            <a:r>
              <a:rPr lang="en-US" sz="2065" baseline="30000" dirty="0">
                <a:latin typeface="+mj-lt"/>
              </a:rPr>
              <a:t>-1</a:t>
            </a:r>
            <a:r>
              <a:rPr lang="en-US" dirty="0">
                <a:latin typeface="+mj-lt"/>
              </a:rPr>
              <a:t>) + (5 * 10</a:t>
            </a:r>
            <a:r>
              <a:rPr lang="en-US" sz="2065" baseline="30000" dirty="0">
                <a:latin typeface="+mj-lt"/>
              </a:rPr>
              <a:t>-2</a:t>
            </a:r>
            <a:r>
              <a:rPr lang="en-US" dirty="0">
                <a:latin typeface="+mj-lt"/>
              </a:rPr>
              <a:t>)</a:t>
            </a:r>
          </a:p>
          <a:p>
            <a:pPr>
              <a:buNone/>
            </a:pPr>
            <a:r>
              <a:rPr lang="en-US" dirty="0">
                <a:latin typeface="+mj-lt"/>
              </a:rPr>
              <a:t>		  + (6 * 10</a:t>
            </a:r>
            <a:r>
              <a:rPr lang="en-US" sz="2065" baseline="30000" dirty="0">
                <a:latin typeface="+mj-lt"/>
              </a:rPr>
              <a:t>-3</a:t>
            </a:r>
            <a:r>
              <a:rPr lang="en-US" dirty="0">
                <a:latin typeface="+mj-lt"/>
              </a:rPr>
              <a:t>)</a:t>
            </a:r>
          </a:p>
          <a:p>
            <a:pPr marL="325438" indent="-325438"/>
            <a:r>
              <a:rPr lang="en-US" b="1" i="1" dirty="0">
                <a:latin typeface="+mj-lt"/>
              </a:rPr>
              <a:t>Most significant digit</a:t>
            </a:r>
          </a:p>
          <a:p>
            <a:pPr marL="649288" lvl="1" indent="-323850"/>
            <a:r>
              <a:rPr lang="en-US" sz="1900" dirty="0">
                <a:latin typeface="+mj-lt"/>
              </a:rPr>
              <a:t>The leftmost digit (carries the highest value)</a:t>
            </a:r>
          </a:p>
          <a:p>
            <a:pPr marL="325438" indent="-325438"/>
            <a:r>
              <a:rPr lang="en-US" b="1" i="1" dirty="0">
                <a:latin typeface="+mj-lt"/>
              </a:rPr>
              <a:t>Least significant digit</a:t>
            </a:r>
          </a:p>
          <a:p>
            <a:pPr marL="649288" lvl="1" indent="-323850"/>
            <a:r>
              <a:rPr lang="en-US" sz="1900" dirty="0">
                <a:latin typeface="+mj-lt"/>
              </a:rPr>
              <a:t>The rightmost digit</a:t>
            </a:r>
          </a:p>
        </p:txBody>
      </p:sp>
    </p:spTree>
  </p:cSld>
  <p:clrMapOvr>
    <a:masterClrMapping/>
  </p:clrMapOvr>
  <p:transition spd="med">
    <p:diamon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lnSpc>
                <a:spcPts val="5800"/>
              </a:lnSpc>
              <a:spcBef>
                <a:spcPct val="0"/>
              </a:spcBef>
            </a:pPr>
            <a:r>
              <a:rPr lang="en-US" sz="4000" b="0" dirty="0">
                <a:solidFill>
                  <a:schemeClr val="accent1">
                    <a:lumMod val="75000"/>
                  </a:schemeClr>
                </a:solidFill>
                <a:latin typeface="Times New Roman" panose="02020603050405020304" pitchFamily="18" charset="0"/>
                <a:ea typeface="+mj-ea"/>
                <a:cs typeface="Times New Roman" panose="02020603050405020304" pitchFamily="18" charset="0"/>
              </a:rPr>
              <a:t>The Binary System</a:t>
            </a:r>
          </a:p>
        </p:txBody>
      </p:sp>
      <p:sp>
        <p:nvSpPr>
          <p:cNvPr id="3" name="Content Placeholder 2"/>
          <p:cNvSpPr>
            <a:spLocks noGrp="1"/>
          </p:cNvSpPr>
          <p:nvPr>
            <p:ph type="body" idx="1"/>
          </p:nvPr>
        </p:nvSpPr>
        <p:spPr>
          <a:xfrm>
            <a:off x="457200" y="1371600"/>
            <a:ext cx="8229600" cy="4525963"/>
          </a:xfrm>
        </p:spPr>
        <p:txBody>
          <a:bodyPr>
            <a:noAutofit/>
          </a:bodyPr>
          <a:lstStyle/>
          <a:p>
            <a:pPr marL="312738" indent="-312738"/>
            <a:r>
              <a:rPr lang="en-US" sz="2000" dirty="0">
                <a:solidFill>
                  <a:schemeClr val="tx1"/>
                </a:solidFill>
                <a:latin typeface="+mn-lt"/>
              </a:rPr>
              <a:t>Only two digits, 1 and 0 </a:t>
            </a:r>
          </a:p>
          <a:p>
            <a:pPr marL="312738" indent="-312738"/>
            <a:r>
              <a:rPr lang="en-US" sz="2000" dirty="0">
                <a:solidFill>
                  <a:schemeClr val="tx1"/>
                </a:solidFill>
                <a:latin typeface="+mn-lt"/>
              </a:rPr>
              <a:t>Represented to the base 2</a:t>
            </a:r>
          </a:p>
          <a:p>
            <a:pPr marL="312738" indent="-312738">
              <a:spcBef>
                <a:spcPts val="1200"/>
              </a:spcBef>
            </a:pPr>
            <a:r>
              <a:rPr lang="en-US" sz="2000" dirty="0">
                <a:solidFill>
                  <a:schemeClr val="tx1"/>
                </a:solidFill>
                <a:latin typeface="+mn-lt"/>
              </a:rPr>
              <a:t>The digits 1 and 0 in binary notation have the same meaning as in decimal notation:</a:t>
            </a:r>
          </a:p>
          <a:p>
            <a:pPr marL="312738" indent="-312738" algn="ctr">
              <a:spcBef>
                <a:spcPts val="600"/>
              </a:spcBef>
              <a:buNone/>
            </a:pPr>
            <a:r>
              <a:rPr lang="en-US" sz="1800" dirty="0">
                <a:solidFill>
                  <a:schemeClr val="tx1"/>
                </a:solidFill>
                <a:latin typeface="+mj-lt"/>
              </a:rPr>
              <a:t>0</a:t>
            </a:r>
            <a:r>
              <a:rPr lang="en-US" sz="1800" baseline="-25000" dirty="0">
                <a:solidFill>
                  <a:schemeClr val="tx1"/>
                </a:solidFill>
                <a:latin typeface="+mj-lt"/>
              </a:rPr>
              <a:t>2</a:t>
            </a:r>
            <a:r>
              <a:rPr lang="en-US" sz="1800" dirty="0">
                <a:solidFill>
                  <a:schemeClr val="tx1"/>
                </a:solidFill>
                <a:latin typeface="+mj-lt"/>
              </a:rPr>
              <a:t> = 0</a:t>
            </a:r>
            <a:r>
              <a:rPr lang="en-US" sz="1800" baseline="-25000" dirty="0">
                <a:solidFill>
                  <a:schemeClr val="tx1"/>
                </a:solidFill>
                <a:latin typeface="+mj-lt"/>
              </a:rPr>
              <a:t>10</a:t>
            </a:r>
          </a:p>
          <a:p>
            <a:pPr marL="312738" indent="-312738" algn="ctr">
              <a:spcBef>
                <a:spcPts val="600"/>
              </a:spcBef>
              <a:buNone/>
            </a:pPr>
            <a:r>
              <a:rPr lang="en-US" sz="1800" dirty="0">
                <a:solidFill>
                  <a:schemeClr val="tx1"/>
                </a:solidFill>
                <a:latin typeface="+mj-lt"/>
              </a:rPr>
              <a:t>1</a:t>
            </a:r>
            <a:r>
              <a:rPr lang="en-US" sz="1800" baseline="-25000" dirty="0">
                <a:solidFill>
                  <a:schemeClr val="tx1"/>
                </a:solidFill>
                <a:latin typeface="+mj-lt"/>
              </a:rPr>
              <a:t>2</a:t>
            </a:r>
            <a:r>
              <a:rPr lang="en-US" sz="1800" dirty="0">
                <a:solidFill>
                  <a:schemeClr val="tx1"/>
                </a:solidFill>
                <a:latin typeface="+mj-lt"/>
              </a:rPr>
              <a:t> = 1</a:t>
            </a:r>
            <a:r>
              <a:rPr lang="en-US" sz="1800" baseline="-25000" dirty="0">
                <a:solidFill>
                  <a:schemeClr val="tx1"/>
                </a:solidFill>
                <a:latin typeface="+mj-lt"/>
              </a:rPr>
              <a:t>10</a:t>
            </a:r>
          </a:p>
          <a:p>
            <a:pPr marL="312738" indent="-312738">
              <a:spcBef>
                <a:spcPts val="600"/>
              </a:spcBef>
            </a:pPr>
            <a:r>
              <a:rPr lang="en-US" sz="2000" dirty="0">
                <a:solidFill>
                  <a:schemeClr val="tx1"/>
                </a:solidFill>
                <a:latin typeface="+mn-lt"/>
              </a:rPr>
              <a:t>To represent larger numbers each digit in a binary number has a value depending on its position:</a:t>
            </a:r>
          </a:p>
          <a:p>
            <a:pPr marL="312738" indent="-312738" algn="ctr">
              <a:spcBef>
                <a:spcPts val="600"/>
              </a:spcBef>
              <a:buNone/>
            </a:pPr>
            <a:r>
              <a:rPr lang="en-US" sz="1800" dirty="0">
                <a:solidFill>
                  <a:schemeClr val="tx1"/>
                </a:solidFill>
                <a:latin typeface="+mj-lt"/>
              </a:rPr>
              <a:t>10</a:t>
            </a:r>
            <a:r>
              <a:rPr lang="en-US" sz="1800" baseline="-25000" dirty="0">
                <a:solidFill>
                  <a:schemeClr val="tx1"/>
                </a:solidFill>
                <a:latin typeface="+mj-lt"/>
              </a:rPr>
              <a:t>2</a:t>
            </a:r>
            <a:r>
              <a:rPr lang="en-US" sz="1800" dirty="0">
                <a:solidFill>
                  <a:schemeClr val="tx1"/>
                </a:solidFill>
                <a:latin typeface="+mj-lt"/>
              </a:rPr>
              <a:t> = (1 * 2</a:t>
            </a:r>
            <a:r>
              <a:rPr lang="en-US" sz="1800" baseline="30000" dirty="0">
                <a:solidFill>
                  <a:schemeClr val="tx1"/>
                </a:solidFill>
                <a:latin typeface="+mj-lt"/>
              </a:rPr>
              <a:t>1</a:t>
            </a:r>
            <a:r>
              <a:rPr lang="en-US" sz="1800" dirty="0">
                <a:solidFill>
                  <a:schemeClr val="tx1"/>
                </a:solidFill>
                <a:latin typeface="+mj-lt"/>
              </a:rPr>
              <a:t>) + (0 * 2</a:t>
            </a:r>
            <a:r>
              <a:rPr lang="en-US" sz="1800" baseline="30000" dirty="0">
                <a:solidFill>
                  <a:schemeClr val="tx1"/>
                </a:solidFill>
                <a:latin typeface="+mj-lt"/>
              </a:rPr>
              <a:t>0</a:t>
            </a:r>
            <a:r>
              <a:rPr lang="en-US" sz="1800" dirty="0">
                <a:solidFill>
                  <a:schemeClr val="tx1"/>
                </a:solidFill>
                <a:latin typeface="+mj-lt"/>
              </a:rPr>
              <a:t>) = 2</a:t>
            </a:r>
            <a:r>
              <a:rPr lang="en-US" sz="1800" baseline="-25000" dirty="0">
                <a:solidFill>
                  <a:schemeClr val="tx1"/>
                </a:solidFill>
                <a:latin typeface="+mj-lt"/>
              </a:rPr>
              <a:t>10</a:t>
            </a:r>
          </a:p>
          <a:p>
            <a:pPr marL="312738" indent="-312738" algn="ctr">
              <a:spcBef>
                <a:spcPts val="600"/>
              </a:spcBef>
              <a:buNone/>
            </a:pPr>
            <a:r>
              <a:rPr lang="en-US" sz="1800" dirty="0">
                <a:solidFill>
                  <a:schemeClr val="tx1"/>
                </a:solidFill>
                <a:latin typeface="+mj-lt"/>
              </a:rPr>
              <a:t>11</a:t>
            </a:r>
            <a:r>
              <a:rPr lang="en-US" sz="1800" baseline="-25000" dirty="0">
                <a:solidFill>
                  <a:schemeClr val="tx1"/>
                </a:solidFill>
                <a:latin typeface="+mj-lt"/>
              </a:rPr>
              <a:t>2</a:t>
            </a:r>
            <a:r>
              <a:rPr lang="en-US" sz="1800" dirty="0">
                <a:solidFill>
                  <a:schemeClr val="tx1"/>
                </a:solidFill>
                <a:latin typeface="+mj-lt"/>
              </a:rPr>
              <a:t> = (1 * 2</a:t>
            </a:r>
            <a:r>
              <a:rPr lang="en-US" sz="1800" baseline="30000" dirty="0">
                <a:solidFill>
                  <a:schemeClr val="tx1"/>
                </a:solidFill>
                <a:latin typeface="+mj-lt"/>
              </a:rPr>
              <a:t>1</a:t>
            </a:r>
            <a:r>
              <a:rPr lang="en-US" sz="1800" dirty="0">
                <a:solidFill>
                  <a:schemeClr val="tx1"/>
                </a:solidFill>
                <a:latin typeface="+mj-lt"/>
              </a:rPr>
              <a:t>) + (1 * 2</a:t>
            </a:r>
            <a:r>
              <a:rPr lang="en-US" sz="1800" baseline="30000" dirty="0">
                <a:solidFill>
                  <a:schemeClr val="tx1"/>
                </a:solidFill>
                <a:latin typeface="+mj-lt"/>
              </a:rPr>
              <a:t>0</a:t>
            </a:r>
            <a:r>
              <a:rPr lang="en-US" sz="1800" dirty="0">
                <a:solidFill>
                  <a:schemeClr val="tx1"/>
                </a:solidFill>
                <a:latin typeface="+mj-lt"/>
              </a:rPr>
              <a:t>) = 3</a:t>
            </a:r>
            <a:r>
              <a:rPr lang="en-US" sz="1800" baseline="-25000" dirty="0">
                <a:solidFill>
                  <a:schemeClr val="tx1"/>
                </a:solidFill>
                <a:latin typeface="+mj-lt"/>
              </a:rPr>
              <a:t>10</a:t>
            </a:r>
          </a:p>
          <a:p>
            <a:pPr marL="312738" indent="-312738" algn="ctr">
              <a:spcBef>
                <a:spcPts val="600"/>
              </a:spcBef>
              <a:buNone/>
            </a:pPr>
            <a:r>
              <a:rPr lang="en-US" sz="1800" dirty="0">
                <a:solidFill>
                  <a:schemeClr val="tx1"/>
                </a:solidFill>
                <a:latin typeface="+mj-lt"/>
              </a:rPr>
              <a:t>100</a:t>
            </a:r>
            <a:r>
              <a:rPr lang="en-US" sz="1800" baseline="-25000" dirty="0">
                <a:solidFill>
                  <a:schemeClr val="tx1"/>
                </a:solidFill>
                <a:latin typeface="+mj-lt"/>
              </a:rPr>
              <a:t>2</a:t>
            </a:r>
            <a:r>
              <a:rPr lang="en-US" sz="1800" dirty="0">
                <a:solidFill>
                  <a:schemeClr val="tx1"/>
                </a:solidFill>
                <a:latin typeface="+mj-lt"/>
              </a:rPr>
              <a:t> = (1 * 2</a:t>
            </a:r>
            <a:r>
              <a:rPr lang="en-US" sz="1800" baseline="30000" dirty="0">
                <a:solidFill>
                  <a:schemeClr val="tx1"/>
                </a:solidFill>
                <a:latin typeface="+mj-lt"/>
              </a:rPr>
              <a:t>2</a:t>
            </a:r>
            <a:r>
              <a:rPr lang="en-US" sz="1800" dirty="0">
                <a:solidFill>
                  <a:schemeClr val="tx1"/>
                </a:solidFill>
                <a:latin typeface="+mj-lt"/>
              </a:rPr>
              <a:t>) + (0 * 2</a:t>
            </a:r>
            <a:r>
              <a:rPr lang="en-US" sz="1800" baseline="30000" dirty="0">
                <a:solidFill>
                  <a:schemeClr val="tx1"/>
                </a:solidFill>
                <a:latin typeface="+mj-lt"/>
              </a:rPr>
              <a:t>1</a:t>
            </a:r>
            <a:r>
              <a:rPr lang="en-US" sz="1800" dirty="0">
                <a:solidFill>
                  <a:schemeClr val="tx1"/>
                </a:solidFill>
                <a:latin typeface="+mj-lt"/>
              </a:rPr>
              <a:t>) + (0 * 2</a:t>
            </a:r>
            <a:r>
              <a:rPr lang="en-US" sz="1800" baseline="30000" dirty="0">
                <a:solidFill>
                  <a:schemeClr val="tx1"/>
                </a:solidFill>
                <a:latin typeface="+mj-lt"/>
              </a:rPr>
              <a:t>0</a:t>
            </a:r>
            <a:r>
              <a:rPr lang="en-US" sz="1800" dirty="0">
                <a:solidFill>
                  <a:schemeClr val="tx1"/>
                </a:solidFill>
                <a:latin typeface="+mj-lt"/>
              </a:rPr>
              <a:t>) = 4</a:t>
            </a:r>
            <a:r>
              <a:rPr lang="en-US" sz="1800" baseline="-25000" dirty="0">
                <a:solidFill>
                  <a:schemeClr val="tx1"/>
                </a:solidFill>
                <a:latin typeface="+mj-lt"/>
              </a:rPr>
              <a:t>10</a:t>
            </a:r>
          </a:p>
          <a:p>
            <a:pPr marL="312738" indent="-312738">
              <a:buNone/>
            </a:pPr>
            <a:r>
              <a:rPr lang="en-US" sz="1800" dirty="0">
                <a:solidFill>
                  <a:schemeClr val="tx1"/>
                </a:solidFill>
                <a:latin typeface="+mj-lt"/>
              </a:rPr>
              <a:t>and so on.  Again, fractional values are represented with negative powers of the radix:</a:t>
            </a:r>
          </a:p>
          <a:p>
            <a:pPr marL="312738" indent="-312738" algn="ctr">
              <a:buNone/>
            </a:pPr>
            <a:r>
              <a:rPr lang="en-US" sz="1800" dirty="0">
                <a:solidFill>
                  <a:schemeClr val="tx1"/>
                </a:solidFill>
                <a:latin typeface="+mj-lt"/>
              </a:rPr>
              <a:t>1001.101 = 2</a:t>
            </a:r>
            <a:r>
              <a:rPr lang="en-US" sz="1800" baseline="30000" dirty="0">
                <a:solidFill>
                  <a:schemeClr val="tx1"/>
                </a:solidFill>
                <a:latin typeface="+mj-lt"/>
              </a:rPr>
              <a:t>3</a:t>
            </a:r>
            <a:r>
              <a:rPr lang="en-US" sz="1800" dirty="0">
                <a:solidFill>
                  <a:schemeClr val="tx1"/>
                </a:solidFill>
                <a:latin typeface="+mj-lt"/>
              </a:rPr>
              <a:t> + 2</a:t>
            </a:r>
            <a:r>
              <a:rPr lang="en-US" sz="1800" baseline="30000" dirty="0">
                <a:solidFill>
                  <a:schemeClr val="tx1"/>
                </a:solidFill>
                <a:latin typeface="+mj-lt"/>
              </a:rPr>
              <a:t>0 </a:t>
            </a:r>
            <a:r>
              <a:rPr lang="en-US" sz="1800" dirty="0">
                <a:solidFill>
                  <a:schemeClr val="tx1"/>
                </a:solidFill>
                <a:latin typeface="+mj-lt"/>
              </a:rPr>
              <a:t>+ 2</a:t>
            </a:r>
            <a:r>
              <a:rPr lang="en-US" sz="1800" baseline="30000" dirty="0">
                <a:solidFill>
                  <a:schemeClr val="tx1"/>
                </a:solidFill>
                <a:latin typeface="+mj-lt"/>
              </a:rPr>
              <a:t>-1</a:t>
            </a:r>
            <a:r>
              <a:rPr lang="en-US" sz="1800" dirty="0">
                <a:solidFill>
                  <a:schemeClr val="tx1"/>
                </a:solidFill>
                <a:latin typeface="+mj-lt"/>
              </a:rPr>
              <a:t> + 2</a:t>
            </a:r>
            <a:r>
              <a:rPr lang="en-US" sz="1800" baseline="30000" dirty="0">
                <a:solidFill>
                  <a:schemeClr val="tx1"/>
                </a:solidFill>
                <a:latin typeface="+mj-lt"/>
              </a:rPr>
              <a:t>-3</a:t>
            </a:r>
            <a:r>
              <a:rPr lang="en-US" sz="1800" dirty="0">
                <a:solidFill>
                  <a:schemeClr val="tx1"/>
                </a:solidFill>
                <a:latin typeface="+mj-lt"/>
              </a:rPr>
              <a:t> = 9.625</a:t>
            </a:r>
            <a:r>
              <a:rPr lang="en-US" sz="1800" baseline="-25000" dirty="0">
                <a:solidFill>
                  <a:schemeClr val="tx1"/>
                </a:solidFill>
                <a:latin typeface="+mj-lt"/>
              </a:rPr>
              <a:t>10</a:t>
            </a:r>
          </a:p>
        </p:txBody>
      </p:sp>
    </p:spTree>
  </p:cSld>
  <p:clrMapOvr>
    <a:masterClrMapping/>
  </p:clrMapOvr>
  <p:transition spd="med">
    <p:diamon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wers of 2 n.">
            <a:extLst>
              <a:ext uri="{FF2B5EF4-FFF2-40B4-BE49-F238E27FC236}">
                <a16:creationId xmlns:a16="http://schemas.microsoft.com/office/drawing/2014/main" id="{1284DCD5-05C3-4C46-B964-0BED91E76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 y="-19050"/>
            <a:ext cx="9169400" cy="687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656169"/>
      </p:ext>
    </p:extLst>
  </p:cSld>
  <p:clrMapOvr>
    <a:masterClrMapping/>
  </p:clrMapOvr>
  <p:transition spd="med">
    <p:diamon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ltLang="zh-CN" sz="4000" dirty="0">
                <a:solidFill>
                  <a:schemeClr val="accent1">
                    <a:lumMod val="75000"/>
                  </a:schemeClr>
                </a:solidFill>
                <a:latin typeface="Times New Roman" panose="02020603050405020304" pitchFamily="18" charset="0"/>
                <a:cs typeface="Times New Roman" panose="02020603050405020304" pitchFamily="18" charset="0"/>
              </a:rPr>
              <a:t>Assessment Methods</a:t>
            </a:r>
            <a:endParaRPr lang="en-US" sz="40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B85811C-B06C-46FD-B224-80C872537F00}"/>
              </a:ext>
            </a:extLst>
          </p:cNvPr>
          <p:cNvPicPr>
            <a:picLocks noChangeAspect="1"/>
          </p:cNvPicPr>
          <p:nvPr/>
        </p:nvPicPr>
        <p:blipFill>
          <a:blip r:embed="rId2"/>
          <a:stretch>
            <a:fillRect/>
          </a:stretch>
        </p:blipFill>
        <p:spPr>
          <a:xfrm>
            <a:off x="4191000" y="3397336"/>
            <a:ext cx="4524374" cy="2470064"/>
          </a:xfrm>
          <a:prstGeom prst="rect">
            <a:avLst/>
          </a:prstGeom>
        </p:spPr>
      </p:pic>
      <p:pic>
        <p:nvPicPr>
          <p:cNvPr id="6" name="Picture 5">
            <a:extLst>
              <a:ext uri="{FF2B5EF4-FFF2-40B4-BE49-F238E27FC236}">
                <a16:creationId xmlns:a16="http://schemas.microsoft.com/office/drawing/2014/main" id="{15C5F81F-E0EE-4CC6-A41D-B05F8103B168}"/>
              </a:ext>
            </a:extLst>
          </p:cNvPr>
          <p:cNvPicPr>
            <a:picLocks noChangeAspect="1"/>
          </p:cNvPicPr>
          <p:nvPr/>
        </p:nvPicPr>
        <p:blipFill>
          <a:blip r:embed="rId3"/>
          <a:stretch>
            <a:fillRect/>
          </a:stretch>
        </p:blipFill>
        <p:spPr>
          <a:xfrm>
            <a:off x="621802" y="1652587"/>
            <a:ext cx="4695825" cy="1724025"/>
          </a:xfrm>
          <a:prstGeom prst="rect">
            <a:avLst/>
          </a:prstGeom>
        </p:spPr>
      </p:pic>
    </p:spTree>
    <p:extLst>
      <p:ext uri="{BB962C8B-B14F-4D97-AF65-F5344CB8AC3E}">
        <p14:creationId xmlns:p14="http://schemas.microsoft.com/office/powerpoint/2010/main" val="20438974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lnSpc>
                <a:spcPts val="5800"/>
              </a:lnSpc>
              <a:spcBef>
                <a:spcPct val="0"/>
              </a:spcBef>
            </a:pPr>
            <a:r>
              <a:rPr lang="en-US" sz="4000" b="0" dirty="0">
                <a:solidFill>
                  <a:schemeClr val="accent1">
                    <a:lumMod val="75000"/>
                  </a:schemeClr>
                </a:solidFill>
                <a:latin typeface="Times New Roman" panose="02020603050405020304" pitchFamily="18" charset="0"/>
                <a:ea typeface="+mj-ea"/>
                <a:cs typeface="Times New Roman" panose="02020603050405020304" pitchFamily="18" charset="0"/>
              </a:rPr>
              <a:t>Hexadecimal Notation</a:t>
            </a:r>
          </a:p>
        </p:txBody>
      </p:sp>
      <p:sp>
        <p:nvSpPr>
          <p:cNvPr id="6" name="Content Placeholder 5"/>
          <p:cNvSpPr>
            <a:spLocks noGrp="1"/>
          </p:cNvSpPr>
          <p:nvPr>
            <p:ph type="body" idx="1"/>
          </p:nvPr>
        </p:nvSpPr>
        <p:spPr/>
        <p:txBody>
          <a:bodyPr>
            <a:normAutofit fontScale="77500" lnSpcReduction="20000"/>
          </a:bodyPr>
          <a:lstStyle/>
          <a:p>
            <a:pPr marL="325438" indent="-325438">
              <a:spcAft>
                <a:spcPts val="600"/>
              </a:spcAft>
            </a:pPr>
            <a:r>
              <a:rPr lang="en-US" sz="2900" dirty="0">
                <a:latin typeface="+mn-lt"/>
              </a:rPr>
              <a:t>Binary digits are grouped into sets of four bits, called a </a:t>
            </a:r>
            <a:r>
              <a:rPr lang="en-US" sz="2900" i="1" dirty="0">
                <a:latin typeface="+mn-lt"/>
              </a:rPr>
              <a:t>nibble</a:t>
            </a:r>
          </a:p>
          <a:p>
            <a:pPr marL="325438" indent="-325438">
              <a:spcAft>
                <a:spcPts val="600"/>
              </a:spcAft>
            </a:pPr>
            <a:r>
              <a:rPr lang="en-US" sz="2900" dirty="0">
                <a:latin typeface="+mn-lt"/>
              </a:rPr>
              <a:t>Each possible combination of four binary digits is given a symbol, as follows:</a:t>
            </a:r>
            <a:endParaRPr lang="en-US" dirty="0">
              <a:latin typeface="+mj-lt"/>
            </a:endParaRPr>
          </a:p>
          <a:p>
            <a:pPr>
              <a:spcBef>
                <a:spcPts val="200"/>
              </a:spcBef>
              <a:buNone/>
            </a:pPr>
            <a:r>
              <a:rPr lang="en-US" dirty="0">
                <a:latin typeface="+mj-lt"/>
              </a:rPr>
              <a:t>	0000 = 0 	0100 = 4 	1000 = 8 	1100 = C</a:t>
            </a:r>
          </a:p>
          <a:p>
            <a:pPr>
              <a:spcBef>
                <a:spcPts val="200"/>
              </a:spcBef>
              <a:buNone/>
            </a:pPr>
            <a:r>
              <a:rPr lang="en-US" dirty="0">
                <a:latin typeface="+mj-lt"/>
              </a:rPr>
              <a:t>	0001 = 1 	0101 = 5 	1001 = 9 	1101 = D</a:t>
            </a:r>
          </a:p>
          <a:p>
            <a:pPr>
              <a:spcBef>
                <a:spcPts val="200"/>
              </a:spcBef>
              <a:buNone/>
            </a:pPr>
            <a:r>
              <a:rPr lang="en-US" dirty="0">
                <a:latin typeface="+mj-lt"/>
              </a:rPr>
              <a:t>	0010 = 2 	0110 = 6 		1010 = A 	1110 = E</a:t>
            </a:r>
          </a:p>
          <a:p>
            <a:pPr>
              <a:spcBef>
                <a:spcPts val="200"/>
              </a:spcBef>
              <a:buNone/>
            </a:pPr>
            <a:r>
              <a:rPr lang="en-US" dirty="0">
                <a:latin typeface="+mj-lt"/>
              </a:rPr>
              <a:t>	0011 = 3 	0111 = 7 		1011 = B 	1111 = F</a:t>
            </a:r>
            <a:endParaRPr lang="en-US" sz="1200" dirty="0">
              <a:latin typeface="+mj-lt"/>
            </a:endParaRPr>
          </a:p>
          <a:p>
            <a:pPr>
              <a:spcBef>
                <a:spcPts val="200"/>
              </a:spcBef>
              <a:buNone/>
            </a:pPr>
            <a:endParaRPr lang="en-US" dirty="0">
              <a:latin typeface="+mj-lt"/>
            </a:endParaRPr>
          </a:p>
          <a:p>
            <a:pPr marL="325438" indent="-325438"/>
            <a:r>
              <a:rPr lang="en-US" sz="2600" dirty="0">
                <a:latin typeface="+mn-lt"/>
              </a:rPr>
              <a:t>Because 16 symbols are used, the notation is called </a:t>
            </a:r>
            <a:r>
              <a:rPr lang="en-US" sz="2600" i="1" dirty="0">
                <a:latin typeface="+mn-lt"/>
              </a:rPr>
              <a:t>hexadecima</a:t>
            </a:r>
            <a:r>
              <a:rPr lang="en-US" sz="2600" dirty="0">
                <a:latin typeface="+mn-lt"/>
              </a:rPr>
              <a:t>l and the 16 symbols are the </a:t>
            </a:r>
            <a:r>
              <a:rPr lang="en-US" sz="2600" i="1" dirty="0">
                <a:latin typeface="+mn-lt"/>
              </a:rPr>
              <a:t>hexadecimal digits, </a:t>
            </a:r>
            <a:r>
              <a:rPr lang="en-US" sz="2600" dirty="0">
                <a:latin typeface="+mn-lt"/>
              </a:rPr>
              <a:t>thus:</a:t>
            </a:r>
          </a:p>
          <a:p>
            <a:pPr algn="ctr">
              <a:buNone/>
            </a:pPr>
            <a:r>
              <a:rPr lang="en-US" dirty="0">
                <a:latin typeface="+mj-lt"/>
              </a:rPr>
              <a:t>2C</a:t>
            </a:r>
            <a:r>
              <a:rPr lang="en-US" baseline="-25000" dirty="0">
                <a:latin typeface="+mj-lt"/>
              </a:rPr>
              <a:t>16</a:t>
            </a:r>
            <a:r>
              <a:rPr lang="en-US" dirty="0">
                <a:latin typeface="+mj-lt"/>
              </a:rPr>
              <a:t> = (2</a:t>
            </a:r>
            <a:r>
              <a:rPr lang="en-US" sz="2054" baseline="-25000" dirty="0">
                <a:latin typeface="+mj-lt"/>
              </a:rPr>
              <a:t>16</a:t>
            </a:r>
            <a:r>
              <a:rPr lang="en-US" dirty="0">
                <a:latin typeface="+mj-lt"/>
              </a:rPr>
              <a:t> * 16</a:t>
            </a:r>
            <a:r>
              <a:rPr lang="en-US" baseline="30000" dirty="0">
                <a:latin typeface="+mj-lt"/>
              </a:rPr>
              <a:t>1</a:t>
            </a:r>
            <a:r>
              <a:rPr lang="en-US" dirty="0">
                <a:latin typeface="+mj-lt"/>
              </a:rPr>
              <a:t>) + (C</a:t>
            </a:r>
            <a:r>
              <a:rPr lang="en-US" sz="2054" baseline="-25000" dirty="0">
                <a:latin typeface="+mj-lt"/>
              </a:rPr>
              <a:t>16</a:t>
            </a:r>
            <a:r>
              <a:rPr lang="en-US" dirty="0">
                <a:latin typeface="+mj-lt"/>
              </a:rPr>
              <a:t> * 16</a:t>
            </a:r>
            <a:r>
              <a:rPr lang="en-US" sz="2000" baseline="30000" dirty="0">
                <a:latin typeface="+mj-lt"/>
              </a:rPr>
              <a:t> </a:t>
            </a:r>
            <a:r>
              <a:rPr lang="en-US" altLang="zh-CN" baseline="30000" dirty="0">
                <a:latin typeface="+mj-lt"/>
              </a:rPr>
              <a:t>0</a:t>
            </a:r>
            <a:r>
              <a:rPr lang="en-US" dirty="0">
                <a:latin typeface="+mj-lt"/>
              </a:rPr>
              <a:t>)</a:t>
            </a:r>
          </a:p>
          <a:p>
            <a:pPr algn="ctr">
              <a:buNone/>
            </a:pPr>
            <a:r>
              <a:rPr lang="en-US" dirty="0">
                <a:latin typeface="+mj-lt"/>
              </a:rPr>
              <a:t>= (2</a:t>
            </a:r>
            <a:r>
              <a:rPr lang="en-US" sz="2054" baseline="-25000" dirty="0">
                <a:latin typeface="+mj-lt"/>
              </a:rPr>
              <a:t>10</a:t>
            </a:r>
            <a:r>
              <a:rPr lang="en-US" dirty="0">
                <a:latin typeface="+mj-lt"/>
              </a:rPr>
              <a:t> * 16</a:t>
            </a:r>
            <a:r>
              <a:rPr lang="en-US" baseline="30000" dirty="0">
                <a:latin typeface="+mj-lt"/>
              </a:rPr>
              <a:t>1</a:t>
            </a:r>
            <a:r>
              <a:rPr lang="en-US" dirty="0">
                <a:latin typeface="+mj-lt"/>
              </a:rPr>
              <a:t>) + (12</a:t>
            </a:r>
            <a:r>
              <a:rPr lang="en-US" sz="2054" baseline="-25000" dirty="0">
                <a:latin typeface="+mj-lt"/>
              </a:rPr>
              <a:t>10</a:t>
            </a:r>
            <a:r>
              <a:rPr lang="en-US" dirty="0">
                <a:latin typeface="+mj-lt"/>
              </a:rPr>
              <a:t> * 16</a:t>
            </a:r>
            <a:r>
              <a:rPr lang="en-US" altLang="zh-CN" baseline="30000" dirty="0">
                <a:latin typeface="+mj-lt"/>
              </a:rPr>
              <a:t>0</a:t>
            </a:r>
            <a:r>
              <a:rPr lang="en-US" dirty="0">
                <a:latin typeface="+mj-lt"/>
              </a:rPr>
              <a:t>) = 44</a:t>
            </a:r>
          </a:p>
        </p:txBody>
      </p:sp>
    </p:spTree>
  </p:cSld>
  <p:clrMapOvr>
    <a:masterClrMapping/>
  </p:clrMapOvr>
  <p:transition spd="med">
    <p:diamon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descr="The table has 3 columns labeled Decimal left parenthesis base 10 right parenthesis, Binary left parenthesis base 2 right parenthesis, Hexadecimal left parenthesis base 16 right parenthesis. The rows are read as follows from left to right. Row 1. 0. 0 0 0 0. 0. Row 2. 1. 0 0 0 1. 1. Row 3. 2. 0 0 1 0. 2. Row 4. 3. 0 0 1 1. 3. Row 5. 4. 0 1 0 0. 4. Row 6. 5. 0 1 0 1. 5. Row 7. 6. 0 1 1 0. 6. Row 8. 7. 0 1 1 1. 7. Row 9. 8. 1 0 0 0. 8. Row 10. 9. 1 0 0 1. 9. Row 11. 10. 1 0 1 0. A. Row 12. 11. 1 0 1 1. B. Row 13. 12. 1 1 0 0. C. Row 14. 13. 1 1 0 1. D. Row 15. 14. 1 1 1 0. E. Row 16. 15. 1 1 1 1. F. Row 17. 16. 0 0 0 1 0 0 0 0. 10. Row 18. 17. 0 0 0 1 0 0 0 1. 11. Row 19. 18. 0 0 0 1 0 0 1 0. 12. Row 20. 31. 0 0 0 1 1 1 1 1. 1 F. Row 21. 100. 0 1 1 0 0 1 0 0. 64. Row 22. 255. 1 1 1 1 1 1 1 1. F F. Row 23. 256. 0 0 0 1 0 0 0 0 0 0 0 0. 100." title="A table with the title Decimal, Binary, and Hexadecimal."/>
          <p:cNvGraphicFramePr>
            <a:graphicFrameLocks noGrp="1"/>
          </p:cNvGraphicFramePr>
          <p:nvPr/>
        </p:nvGraphicFramePr>
        <p:xfrm>
          <a:off x="1998243" y="0"/>
          <a:ext cx="5697957" cy="6858000"/>
        </p:xfrm>
        <a:graphic>
          <a:graphicData uri="http://schemas.openxmlformats.org/drawingml/2006/table">
            <a:tbl>
              <a:tblPr firstRow="1" bandRow="1">
                <a:tableStyleId>{5C22544A-7EE6-4342-B048-85BDC9FD1C3A}</a:tableStyleId>
              </a:tblPr>
              <a:tblGrid>
                <a:gridCol w="1811451">
                  <a:extLst>
                    <a:ext uri="{9D8B030D-6E8A-4147-A177-3AD203B41FA5}">
                      <a16:colId xmlns:a16="http://schemas.microsoft.com/office/drawing/2014/main" val="2543019389"/>
                    </a:ext>
                  </a:extLst>
                </a:gridCol>
                <a:gridCol w="1666535">
                  <a:extLst>
                    <a:ext uri="{9D8B030D-6E8A-4147-A177-3AD203B41FA5}">
                      <a16:colId xmlns:a16="http://schemas.microsoft.com/office/drawing/2014/main" val="4122312373"/>
                    </a:ext>
                  </a:extLst>
                </a:gridCol>
                <a:gridCol w="2219971">
                  <a:extLst>
                    <a:ext uri="{9D8B030D-6E8A-4147-A177-3AD203B41FA5}">
                      <a16:colId xmlns:a16="http://schemas.microsoft.com/office/drawing/2014/main" val="3859776791"/>
                    </a:ext>
                  </a:extLst>
                </a:gridCol>
              </a:tblGrid>
              <a:tr h="285750">
                <a:tc>
                  <a:txBody>
                    <a:bodyPr/>
                    <a:lstStyle/>
                    <a:p>
                      <a:pPr algn="ctr"/>
                      <a:r>
                        <a:rPr lang="en-IN" sz="1100" b="1" dirty="0">
                          <a:solidFill>
                            <a:schemeClr val="tx1"/>
                          </a:solidFill>
                        </a:rPr>
                        <a:t>Decimal (base 10)</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1" dirty="0">
                          <a:solidFill>
                            <a:schemeClr val="tx1"/>
                          </a:solidFill>
                        </a:rPr>
                        <a:t>Binary (base 2)</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1" dirty="0">
                          <a:solidFill>
                            <a:schemeClr val="tx1"/>
                          </a:solidFill>
                        </a:rPr>
                        <a:t>Hexadecimal (base 16)</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85750">
                <a:tc>
                  <a:txBody>
                    <a:bodyPr/>
                    <a:lstStyle/>
                    <a:p>
                      <a:pPr algn="ctr"/>
                      <a:r>
                        <a:rPr lang="en-IN" sz="1100" b="0" dirty="0">
                          <a:solidFill>
                            <a:schemeClr val="tx1"/>
                          </a:solidFill>
                        </a:rPr>
                        <a:t>0</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0000</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0</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39641051"/>
                  </a:ext>
                </a:extLst>
              </a:tr>
              <a:tr h="285750">
                <a:tc>
                  <a:txBody>
                    <a:bodyPr/>
                    <a:lstStyle/>
                    <a:p>
                      <a:pPr algn="ctr"/>
                      <a:r>
                        <a:rPr lang="en-IN" sz="1100" b="0" dirty="0">
                          <a:solidFill>
                            <a:schemeClr val="tx1"/>
                          </a:solidFill>
                        </a:rPr>
                        <a:t>1</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0001</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1</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380925043"/>
                  </a:ext>
                </a:extLst>
              </a:tr>
              <a:tr h="285750">
                <a:tc>
                  <a:txBody>
                    <a:bodyPr/>
                    <a:lstStyle/>
                    <a:p>
                      <a:pPr algn="ctr"/>
                      <a:r>
                        <a:rPr lang="en-IN" sz="1100" b="0" dirty="0">
                          <a:solidFill>
                            <a:schemeClr val="tx1"/>
                          </a:solidFill>
                        </a:rPr>
                        <a:t>2</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0010</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2</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126353600"/>
                  </a:ext>
                </a:extLst>
              </a:tr>
              <a:tr h="285750">
                <a:tc>
                  <a:txBody>
                    <a:bodyPr/>
                    <a:lstStyle/>
                    <a:p>
                      <a:pPr algn="ctr"/>
                      <a:r>
                        <a:rPr lang="en-IN" sz="1100" b="0" dirty="0">
                          <a:solidFill>
                            <a:schemeClr val="tx1"/>
                          </a:solidFill>
                        </a:rPr>
                        <a:t>3</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0011</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3</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875692359"/>
                  </a:ext>
                </a:extLst>
              </a:tr>
              <a:tr h="285750">
                <a:tc>
                  <a:txBody>
                    <a:bodyPr/>
                    <a:lstStyle/>
                    <a:p>
                      <a:pPr algn="ctr"/>
                      <a:r>
                        <a:rPr lang="en-IN" sz="1100" b="0" dirty="0">
                          <a:solidFill>
                            <a:schemeClr val="tx1"/>
                          </a:solidFill>
                        </a:rPr>
                        <a:t>4</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0100</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4</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47110369"/>
                  </a:ext>
                </a:extLst>
              </a:tr>
              <a:tr h="285750">
                <a:tc>
                  <a:txBody>
                    <a:bodyPr/>
                    <a:lstStyle/>
                    <a:p>
                      <a:pPr algn="ctr"/>
                      <a:r>
                        <a:rPr lang="en-IN" sz="1100" b="0" dirty="0">
                          <a:solidFill>
                            <a:schemeClr val="tx1"/>
                          </a:solidFill>
                        </a:rPr>
                        <a:t>5</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0101</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5</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19101554"/>
                  </a:ext>
                </a:extLst>
              </a:tr>
              <a:tr h="285750">
                <a:tc>
                  <a:txBody>
                    <a:bodyPr/>
                    <a:lstStyle/>
                    <a:p>
                      <a:pPr algn="ctr"/>
                      <a:r>
                        <a:rPr lang="en-IN" sz="1100" b="0" dirty="0">
                          <a:solidFill>
                            <a:schemeClr val="tx1"/>
                          </a:solidFill>
                        </a:rPr>
                        <a:t>6</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0110</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6</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33346581"/>
                  </a:ext>
                </a:extLst>
              </a:tr>
              <a:tr h="285750">
                <a:tc>
                  <a:txBody>
                    <a:bodyPr/>
                    <a:lstStyle/>
                    <a:p>
                      <a:pPr algn="ctr"/>
                      <a:r>
                        <a:rPr lang="en-IN" sz="1100" b="0" dirty="0">
                          <a:solidFill>
                            <a:schemeClr val="tx1"/>
                          </a:solidFill>
                        </a:rPr>
                        <a:t>7</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0111</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7</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668335477"/>
                  </a:ext>
                </a:extLst>
              </a:tr>
              <a:tr h="285750">
                <a:tc>
                  <a:txBody>
                    <a:bodyPr/>
                    <a:lstStyle/>
                    <a:p>
                      <a:pPr algn="ctr"/>
                      <a:r>
                        <a:rPr lang="en-IN" sz="1100" b="0" dirty="0">
                          <a:solidFill>
                            <a:schemeClr val="tx1"/>
                          </a:solidFill>
                        </a:rPr>
                        <a:t>8</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1000</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8</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42734515"/>
                  </a:ext>
                </a:extLst>
              </a:tr>
              <a:tr h="285750">
                <a:tc>
                  <a:txBody>
                    <a:bodyPr/>
                    <a:lstStyle/>
                    <a:p>
                      <a:pPr algn="ctr"/>
                      <a:r>
                        <a:rPr lang="en-IN" sz="1100" b="0" dirty="0">
                          <a:solidFill>
                            <a:schemeClr val="tx1"/>
                          </a:solidFill>
                        </a:rPr>
                        <a:t>9</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1001</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9</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362436933"/>
                  </a:ext>
                </a:extLst>
              </a:tr>
              <a:tr h="285750">
                <a:tc>
                  <a:txBody>
                    <a:bodyPr/>
                    <a:lstStyle/>
                    <a:p>
                      <a:pPr algn="ctr"/>
                      <a:r>
                        <a:rPr lang="en-IN" sz="1100" b="0" dirty="0">
                          <a:solidFill>
                            <a:schemeClr val="tx1"/>
                          </a:solidFill>
                        </a:rPr>
                        <a:t>10</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1010</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A</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02253875"/>
                  </a:ext>
                </a:extLst>
              </a:tr>
              <a:tr h="285750">
                <a:tc>
                  <a:txBody>
                    <a:bodyPr/>
                    <a:lstStyle/>
                    <a:p>
                      <a:pPr algn="ctr"/>
                      <a:r>
                        <a:rPr lang="en-IN" sz="1100" b="0" dirty="0">
                          <a:solidFill>
                            <a:schemeClr val="tx1"/>
                          </a:solidFill>
                        </a:rPr>
                        <a:t>11</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1011</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B</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578741765"/>
                  </a:ext>
                </a:extLst>
              </a:tr>
              <a:tr h="285750">
                <a:tc>
                  <a:txBody>
                    <a:bodyPr/>
                    <a:lstStyle/>
                    <a:p>
                      <a:pPr algn="ctr"/>
                      <a:r>
                        <a:rPr lang="en-IN" sz="1100" b="0" dirty="0">
                          <a:solidFill>
                            <a:schemeClr val="tx1"/>
                          </a:solidFill>
                        </a:rPr>
                        <a:t>12</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1100</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C</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717384567"/>
                  </a:ext>
                </a:extLst>
              </a:tr>
              <a:tr h="285750">
                <a:tc>
                  <a:txBody>
                    <a:bodyPr/>
                    <a:lstStyle/>
                    <a:p>
                      <a:pPr algn="ctr"/>
                      <a:r>
                        <a:rPr lang="en-IN" sz="1100" b="0" dirty="0">
                          <a:solidFill>
                            <a:schemeClr val="tx1"/>
                          </a:solidFill>
                        </a:rPr>
                        <a:t>13</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1101</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D</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638918084"/>
                  </a:ext>
                </a:extLst>
              </a:tr>
              <a:tr h="285750">
                <a:tc>
                  <a:txBody>
                    <a:bodyPr/>
                    <a:lstStyle/>
                    <a:p>
                      <a:pPr algn="ctr"/>
                      <a:r>
                        <a:rPr lang="en-IN" sz="1100" b="0" dirty="0">
                          <a:solidFill>
                            <a:schemeClr val="tx1"/>
                          </a:solidFill>
                        </a:rPr>
                        <a:t>14</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1110</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E</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275262256"/>
                  </a:ext>
                </a:extLst>
              </a:tr>
              <a:tr h="285750">
                <a:tc>
                  <a:txBody>
                    <a:bodyPr/>
                    <a:lstStyle/>
                    <a:p>
                      <a:pPr algn="ctr"/>
                      <a:r>
                        <a:rPr lang="en-IN" sz="1100" b="0" dirty="0">
                          <a:solidFill>
                            <a:schemeClr val="tx1"/>
                          </a:solidFill>
                        </a:rPr>
                        <a:t>15</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1111</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F</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727163381"/>
                  </a:ext>
                </a:extLst>
              </a:tr>
              <a:tr h="285750">
                <a:tc>
                  <a:txBody>
                    <a:bodyPr/>
                    <a:lstStyle/>
                    <a:p>
                      <a:pPr algn="ctr"/>
                      <a:r>
                        <a:rPr lang="en-IN" sz="1100" b="0" dirty="0">
                          <a:solidFill>
                            <a:schemeClr val="tx1"/>
                          </a:solidFill>
                        </a:rPr>
                        <a:t>16</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0001 0000</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10</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210045864"/>
                  </a:ext>
                </a:extLst>
              </a:tr>
              <a:tr h="285750">
                <a:tc>
                  <a:txBody>
                    <a:bodyPr/>
                    <a:lstStyle/>
                    <a:p>
                      <a:pPr algn="ctr"/>
                      <a:r>
                        <a:rPr lang="en-IN" sz="1100" b="0" dirty="0">
                          <a:solidFill>
                            <a:schemeClr val="tx1"/>
                          </a:solidFill>
                        </a:rPr>
                        <a:t>17</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0001 0001</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11</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525960139"/>
                  </a:ext>
                </a:extLst>
              </a:tr>
              <a:tr h="285750">
                <a:tc>
                  <a:txBody>
                    <a:bodyPr/>
                    <a:lstStyle/>
                    <a:p>
                      <a:pPr algn="ctr"/>
                      <a:r>
                        <a:rPr lang="en-IN" sz="1100" b="0" dirty="0">
                          <a:solidFill>
                            <a:schemeClr val="tx1"/>
                          </a:solidFill>
                        </a:rPr>
                        <a:t>18</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0001 0010</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12</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543320865"/>
                  </a:ext>
                </a:extLst>
              </a:tr>
              <a:tr h="285750">
                <a:tc>
                  <a:txBody>
                    <a:bodyPr/>
                    <a:lstStyle/>
                    <a:p>
                      <a:pPr algn="ctr"/>
                      <a:r>
                        <a:rPr lang="en-IN" sz="1100" b="0" dirty="0">
                          <a:solidFill>
                            <a:schemeClr val="tx1"/>
                          </a:solidFill>
                        </a:rPr>
                        <a:t>31</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0001 1111</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1F</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264498179"/>
                  </a:ext>
                </a:extLst>
              </a:tr>
              <a:tr h="285750">
                <a:tc>
                  <a:txBody>
                    <a:bodyPr/>
                    <a:lstStyle/>
                    <a:p>
                      <a:pPr algn="ctr"/>
                      <a:r>
                        <a:rPr lang="en-IN" sz="1100" b="0" dirty="0">
                          <a:solidFill>
                            <a:schemeClr val="tx1"/>
                          </a:solidFill>
                        </a:rPr>
                        <a:t>100</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0110 0100</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64</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29595439"/>
                  </a:ext>
                </a:extLst>
              </a:tr>
              <a:tr h="285750">
                <a:tc>
                  <a:txBody>
                    <a:bodyPr/>
                    <a:lstStyle/>
                    <a:p>
                      <a:pPr algn="ctr"/>
                      <a:r>
                        <a:rPr lang="en-IN" sz="1100" b="0" dirty="0">
                          <a:solidFill>
                            <a:schemeClr val="tx1"/>
                          </a:solidFill>
                        </a:rPr>
                        <a:t>255</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1111</a:t>
                      </a:r>
                      <a:r>
                        <a:rPr lang="en-IN" sz="1100" b="0" baseline="0" dirty="0">
                          <a:solidFill>
                            <a:schemeClr val="tx1"/>
                          </a:solidFill>
                        </a:rPr>
                        <a:t> 1111</a:t>
                      </a:r>
                      <a:endParaRPr lang="en-IN" sz="1100" b="0" dirty="0">
                        <a:solidFill>
                          <a:schemeClr val="tx1"/>
                        </a:solidFill>
                      </a:endParaRP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FF</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023202077"/>
                  </a:ext>
                </a:extLst>
              </a:tr>
              <a:tr h="285750">
                <a:tc>
                  <a:txBody>
                    <a:bodyPr/>
                    <a:lstStyle/>
                    <a:p>
                      <a:pPr algn="ctr"/>
                      <a:r>
                        <a:rPr lang="en-IN" sz="1100" b="0" dirty="0">
                          <a:solidFill>
                            <a:schemeClr val="tx1"/>
                          </a:solidFill>
                        </a:rPr>
                        <a:t>256</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a:r>
                        <a:rPr lang="en-IN" sz="1100" b="0" dirty="0">
                          <a:solidFill>
                            <a:schemeClr val="tx1"/>
                          </a:solidFill>
                        </a:rPr>
                        <a:t>0001 0000 0000</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b="0" dirty="0">
                          <a:solidFill>
                            <a:schemeClr val="tx1"/>
                          </a:solidFill>
                        </a:rPr>
                        <a:t>100</a:t>
                      </a:r>
                    </a:p>
                  </a:txBody>
                  <a:tcPr marL="80233" marR="80233" marT="40117" marB="40117"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06019728"/>
                  </a:ext>
                </a:extLst>
              </a:tr>
            </a:tbl>
          </a:graphicData>
        </a:graphic>
      </p:graphicFrame>
      <p:sp>
        <p:nvSpPr>
          <p:cNvPr id="2" name="Title 1">
            <a:extLst>
              <a:ext uri="{FF2B5EF4-FFF2-40B4-BE49-F238E27FC236}">
                <a16:creationId xmlns:a16="http://schemas.microsoft.com/office/drawing/2014/main" id="{A6E86670-86F4-40DF-B60C-88BA324CC2A5}"/>
              </a:ext>
            </a:extLst>
          </p:cNvPr>
          <p:cNvSpPr>
            <a:spLocks noGrp="1"/>
          </p:cNvSpPr>
          <p:nvPr>
            <p:ph type="title"/>
          </p:nvPr>
        </p:nvSpPr>
        <p:spPr>
          <a:xfrm>
            <a:off x="76200" y="1268760"/>
            <a:ext cx="1922043" cy="2160240"/>
          </a:xfrm>
        </p:spPr>
        <p:txBody>
          <a:bodyPr/>
          <a:lstStyle/>
          <a:p>
            <a:pPr algn="ctr">
              <a:spcBef>
                <a:spcPct val="0"/>
              </a:spcBef>
              <a:spcAft>
                <a:spcPts val="1200"/>
              </a:spcAft>
            </a:pPr>
            <a:r>
              <a:rPr lang="en-US" sz="2400" b="0" dirty="0">
                <a:solidFill>
                  <a:schemeClr val="accent1">
                    <a:lumMod val="75000"/>
                  </a:schemeClr>
                </a:solidFill>
                <a:latin typeface="Times New Roman" panose="02020603050405020304" pitchFamily="18" charset="0"/>
                <a:ea typeface="+mj-ea"/>
                <a:cs typeface="Times New Roman" panose="02020603050405020304" pitchFamily="18" charset="0"/>
              </a:rPr>
              <a:t>Decimal, Binary, </a:t>
            </a:r>
            <a:br>
              <a:rPr lang="en-US" sz="2400" b="0" dirty="0">
                <a:solidFill>
                  <a:schemeClr val="accent1">
                    <a:lumMod val="75000"/>
                  </a:schemeClr>
                </a:solidFill>
                <a:latin typeface="Times New Roman" panose="02020603050405020304" pitchFamily="18" charset="0"/>
                <a:ea typeface="+mj-ea"/>
                <a:cs typeface="Times New Roman" panose="02020603050405020304" pitchFamily="18" charset="0"/>
              </a:rPr>
            </a:br>
            <a:r>
              <a:rPr lang="en-US" sz="2400" b="0" dirty="0">
                <a:solidFill>
                  <a:schemeClr val="accent1">
                    <a:lumMod val="75000"/>
                  </a:schemeClr>
                </a:solidFill>
                <a:latin typeface="Times New Roman" panose="02020603050405020304" pitchFamily="18" charset="0"/>
                <a:ea typeface="+mj-ea"/>
                <a:cs typeface="Times New Roman" panose="02020603050405020304" pitchFamily="18" charset="0"/>
              </a:rPr>
              <a:t>and Hexadecimal</a:t>
            </a:r>
          </a:p>
        </p:txBody>
      </p:sp>
    </p:spTree>
  </p:cSld>
  <p:clrMapOvr>
    <a:masterClrMapping/>
  </p:clrMapOvr>
  <p:transition spd="med">
    <p:pull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altLang="zh-CN" sz="4000" dirty="0">
                <a:solidFill>
                  <a:schemeClr val="accent1">
                    <a:lumMod val="75000"/>
                  </a:schemeClr>
                </a:solidFill>
                <a:latin typeface="Times New Roman" panose="02020603050405020304" pitchFamily="18" charset="0"/>
                <a:cs typeface="Times New Roman" panose="02020603050405020304" pitchFamily="18" charset="0"/>
              </a:rPr>
              <a:t>Assignment Statement</a:t>
            </a:r>
            <a:endParaRPr lang="en-US" sz="4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F8A8708-403F-4F96-ACFC-B7EEA765592A}"/>
              </a:ext>
            </a:extLst>
          </p:cNvPr>
          <p:cNvSpPr/>
          <p:nvPr/>
        </p:nvSpPr>
        <p:spPr>
          <a:xfrm>
            <a:off x="690563" y="1037793"/>
            <a:ext cx="7310437" cy="4401205"/>
          </a:xfrm>
          <a:prstGeom prst="rect">
            <a:avLst/>
          </a:prstGeom>
        </p:spPr>
        <p:txBody>
          <a:bodyPr wrap="square">
            <a:spAutoFit/>
          </a:bodyPr>
          <a:lstStyle/>
          <a:p>
            <a:pPr marL="342900" indent="-342900">
              <a:spcAft>
                <a:spcPts val="9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After we created variables, we can store values to the variables with an assignment statement:</a:t>
            </a:r>
          </a:p>
          <a:p>
            <a:pPr>
              <a:spcAft>
                <a:spcPts val="900"/>
              </a:spcAft>
            </a:pPr>
            <a:endParaRPr lang="en-US" sz="2000" dirty="0">
              <a:latin typeface="Times New Roman" panose="02020603050405020304" pitchFamily="18" charset="0"/>
              <a:cs typeface="Times New Roman" panose="02020603050405020304" pitchFamily="18" charset="0"/>
            </a:endParaRPr>
          </a:p>
          <a:p>
            <a:pPr>
              <a:spcAft>
                <a:spcPts val="900"/>
              </a:spcAft>
            </a:pPr>
            <a:endParaRPr lang="en-US" sz="2000" dirty="0">
              <a:latin typeface="Times New Roman" panose="02020603050405020304" pitchFamily="18" charset="0"/>
              <a:cs typeface="Times New Roman" panose="02020603050405020304" pitchFamily="18" charset="0"/>
            </a:endParaRPr>
          </a:p>
          <a:p>
            <a:pPr>
              <a:spcAft>
                <a:spcPts val="900"/>
              </a:spcAft>
            </a:pPr>
            <a:endParaRPr lang="en-US" sz="2000" dirty="0">
              <a:latin typeface="Times New Roman" panose="02020603050405020304" pitchFamily="18" charset="0"/>
              <a:cs typeface="Times New Roman" panose="02020603050405020304" pitchFamily="18" charset="0"/>
            </a:endParaRPr>
          </a:p>
          <a:p>
            <a:pPr>
              <a:spcAft>
                <a:spcPts val="900"/>
              </a:spcAft>
            </a:pPr>
            <a:endParaRPr lang="en-US" sz="2000" dirty="0">
              <a:latin typeface="Times New Roman" panose="02020603050405020304" pitchFamily="18" charset="0"/>
              <a:cs typeface="Times New Roman" panose="02020603050405020304" pitchFamily="18" charset="0"/>
            </a:endParaRPr>
          </a:p>
          <a:p>
            <a:pPr>
              <a:spcAft>
                <a:spcPts val="900"/>
              </a:spcAft>
            </a:pPr>
            <a:r>
              <a:rPr lang="en-US" sz="2000" dirty="0">
                <a:latin typeface="Times New Roman" panose="02020603050405020304" pitchFamily="18" charset="0"/>
                <a:cs typeface="Times New Roman" panose="02020603050405020304" pitchFamily="18" charset="0"/>
              </a:rPr>
              <a:t>                                             after assignment: </a:t>
            </a:r>
          </a:p>
          <a:p>
            <a:pPr>
              <a:spcAft>
                <a:spcPts val="900"/>
              </a:spcAft>
            </a:pPr>
            <a:endParaRPr lang="en-US" sz="2000" dirty="0">
              <a:latin typeface="Times New Roman" panose="02020603050405020304" pitchFamily="18" charset="0"/>
              <a:cs typeface="Times New Roman" panose="02020603050405020304" pitchFamily="18" charset="0"/>
            </a:endParaRPr>
          </a:p>
          <a:p>
            <a:pPr>
              <a:spcAft>
                <a:spcPts val="900"/>
              </a:spcAft>
            </a:pPr>
            <a:endParaRPr lang="en-US" sz="2000" dirty="0">
              <a:latin typeface="Times New Roman" panose="02020603050405020304" pitchFamily="18" charset="0"/>
              <a:cs typeface="Times New Roman" panose="02020603050405020304" pitchFamily="18" charset="0"/>
            </a:endParaRPr>
          </a:p>
          <a:p>
            <a:pPr marL="342900" indent="-342900">
              <a:spcAft>
                <a:spcPts val="9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 a general rule, a variable has to have the same type as the value you assign it.</a:t>
            </a:r>
          </a:p>
        </p:txBody>
      </p:sp>
      <p:pic>
        <p:nvPicPr>
          <p:cNvPr id="2" name="Picture 1">
            <a:extLst>
              <a:ext uri="{FF2B5EF4-FFF2-40B4-BE49-F238E27FC236}">
                <a16:creationId xmlns:a16="http://schemas.microsoft.com/office/drawing/2014/main" id="{DEC13ED0-BE7F-457E-B9E2-C3B7B5E2114C}"/>
              </a:ext>
            </a:extLst>
          </p:cNvPr>
          <p:cNvPicPr>
            <a:picLocks noChangeAspect="1"/>
          </p:cNvPicPr>
          <p:nvPr/>
        </p:nvPicPr>
        <p:blipFill>
          <a:blip r:embed="rId2"/>
          <a:stretch>
            <a:fillRect/>
          </a:stretch>
        </p:blipFill>
        <p:spPr>
          <a:xfrm>
            <a:off x="1219200" y="1905000"/>
            <a:ext cx="6553200" cy="933701"/>
          </a:xfrm>
          <a:prstGeom prst="rect">
            <a:avLst/>
          </a:prstGeom>
        </p:spPr>
      </p:pic>
      <p:pic>
        <p:nvPicPr>
          <p:cNvPr id="4" name="Picture 3">
            <a:extLst>
              <a:ext uri="{FF2B5EF4-FFF2-40B4-BE49-F238E27FC236}">
                <a16:creationId xmlns:a16="http://schemas.microsoft.com/office/drawing/2014/main" id="{F34D360A-6355-416D-A38C-4D1577837A94}"/>
              </a:ext>
            </a:extLst>
          </p:cNvPr>
          <p:cNvPicPr>
            <a:picLocks noChangeAspect="1"/>
          </p:cNvPicPr>
          <p:nvPr/>
        </p:nvPicPr>
        <p:blipFill>
          <a:blip r:embed="rId3"/>
          <a:stretch>
            <a:fillRect/>
          </a:stretch>
        </p:blipFill>
        <p:spPr>
          <a:xfrm>
            <a:off x="5619750" y="3200400"/>
            <a:ext cx="1924050" cy="1171575"/>
          </a:xfrm>
          <a:prstGeom prst="rect">
            <a:avLst/>
          </a:prstGeom>
        </p:spPr>
      </p:pic>
      <p:pic>
        <p:nvPicPr>
          <p:cNvPr id="5" name="Picture 4">
            <a:extLst>
              <a:ext uri="{FF2B5EF4-FFF2-40B4-BE49-F238E27FC236}">
                <a16:creationId xmlns:a16="http://schemas.microsoft.com/office/drawing/2014/main" id="{901E2D01-3D0F-4C9A-9BE1-68A8E04A6160}"/>
              </a:ext>
            </a:extLst>
          </p:cNvPr>
          <p:cNvPicPr>
            <a:picLocks noChangeAspect="1"/>
          </p:cNvPicPr>
          <p:nvPr/>
        </p:nvPicPr>
        <p:blipFill>
          <a:blip r:embed="rId4"/>
          <a:stretch>
            <a:fillRect/>
          </a:stretch>
        </p:blipFill>
        <p:spPr>
          <a:xfrm>
            <a:off x="1600200" y="3167849"/>
            <a:ext cx="1828800" cy="1251751"/>
          </a:xfrm>
          <a:prstGeom prst="rect">
            <a:avLst/>
          </a:prstGeom>
        </p:spPr>
      </p:pic>
    </p:spTree>
    <p:extLst>
      <p:ext uri="{BB962C8B-B14F-4D97-AF65-F5344CB8AC3E}">
        <p14:creationId xmlns:p14="http://schemas.microsoft.com/office/powerpoint/2010/main" val="18704999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altLang="zh-CN" sz="4000" dirty="0">
                <a:solidFill>
                  <a:schemeClr val="accent1">
                    <a:lumMod val="75000"/>
                  </a:schemeClr>
                </a:solidFill>
                <a:latin typeface="Times New Roman" panose="02020603050405020304" pitchFamily="18" charset="0"/>
                <a:cs typeface="Times New Roman" panose="02020603050405020304" pitchFamily="18" charset="0"/>
              </a:rPr>
              <a:t>Identifiers</a:t>
            </a:r>
            <a:endParaRPr lang="en-US" sz="4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F8A8708-403F-4F96-ACFC-B7EEA765592A}"/>
              </a:ext>
            </a:extLst>
          </p:cNvPr>
          <p:cNvSpPr/>
          <p:nvPr/>
        </p:nvSpPr>
        <p:spPr>
          <a:xfrm>
            <a:off x="690563" y="1037793"/>
            <a:ext cx="7615237" cy="4024179"/>
          </a:xfrm>
          <a:prstGeom prst="rect">
            <a:avLst/>
          </a:prstGeom>
        </p:spPr>
        <p:txBody>
          <a:bodyPr wrap="square">
            <a:spAutoFit/>
          </a:bodyPr>
          <a:lstStyle/>
          <a:p>
            <a:pPr marL="342900" indent="-342900">
              <a:spcAft>
                <a:spcPts val="1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identifier is the name you assign to a type (class,  struct, etc.), member, variable, or namespace</a:t>
            </a:r>
          </a:p>
          <a:p>
            <a:pPr marL="342900" indent="-342900">
              <a:spcAft>
                <a:spcPts val="1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 identifiers are the user-defined name of the program components</a:t>
            </a:r>
          </a:p>
          <a:p>
            <a:pPr marL="342900" indent="-342900">
              <a:spcAft>
                <a:spcPts val="9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Valid identifiers must follow some rules, and some examples:</a:t>
            </a:r>
          </a:p>
          <a:p>
            <a:pPr marL="800100" lvl="1" indent="-342900">
              <a:spcAft>
                <a:spcPts val="900"/>
              </a:spcAf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only allowed characters for identifiers are all alphanumeric characters([A-Z], [a-z], [0-9]), '_' (underscore)</a:t>
            </a:r>
          </a:p>
          <a:p>
            <a:pPr marL="800100" lvl="1" indent="-342900">
              <a:spcAft>
                <a:spcPts val="900"/>
              </a:spcAf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Identifiers must start with a letter, or </a:t>
            </a:r>
          </a:p>
          <a:p>
            <a:pPr lvl="2">
              <a:spcAft>
                <a:spcPts val="900"/>
              </a:spcAft>
            </a:pPr>
            <a:r>
              <a:rPr lang="en-US" dirty="0">
                <a:latin typeface="Times New Roman" panose="02020603050405020304" pitchFamily="18" charset="0"/>
                <a:cs typeface="Times New Roman" panose="02020603050405020304" pitchFamily="18" charset="0"/>
              </a:rPr>
              <a:t>in other word: Identifiers should not start with digits([0-9])</a:t>
            </a:r>
          </a:p>
          <a:p>
            <a:pPr marL="800100" lvl="1" indent="-342900">
              <a:spcAft>
                <a:spcPts val="900"/>
              </a:spcAf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Identifiers should not contain white spaces</a:t>
            </a:r>
          </a:p>
          <a:p>
            <a:pPr marL="800100" lvl="1" indent="-342900">
              <a:spcAft>
                <a:spcPts val="900"/>
              </a:spcAf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 identifiers are case-sensitive</a:t>
            </a:r>
            <a:endParaRPr 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90881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sz="4000" dirty="0">
                <a:solidFill>
                  <a:schemeClr val="accent1">
                    <a:lumMod val="75000"/>
                  </a:schemeClr>
                </a:solidFill>
                <a:latin typeface="Times New Roman" panose="02020603050405020304" pitchFamily="18" charset="0"/>
                <a:cs typeface="Times New Roman" panose="02020603050405020304" pitchFamily="18" charset="0"/>
              </a:rPr>
              <a:t>Keywords</a:t>
            </a:r>
          </a:p>
        </p:txBody>
      </p:sp>
      <p:sp>
        <p:nvSpPr>
          <p:cNvPr id="6" name="Rectangle 5">
            <a:extLst>
              <a:ext uri="{FF2B5EF4-FFF2-40B4-BE49-F238E27FC236}">
                <a16:creationId xmlns:a16="http://schemas.microsoft.com/office/drawing/2014/main" id="{5F8A8708-403F-4F96-ACFC-B7EEA765592A}"/>
              </a:ext>
            </a:extLst>
          </p:cNvPr>
          <p:cNvSpPr/>
          <p:nvPr/>
        </p:nvSpPr>
        <p:spPr>
          <a:xfrm>
            <a:off x="533400" y="1318260"/>
            <a:ext cx="3352800" cy="3939540"/>
          </a:xfrm>
          <a:prstGeom prst="rect">
            <a:avLst/>
          </a:prstGeom>
        </p:spPr>
        <p:txBody>
          <a:bodyPr wrap="square">
            <a:spAutoFit/>
          </a:bodyPr>
          <a:lstStyle/>
          <a:p>
            <a:pPr marL="342900" indent="-342900">
              <a:spcAft>
                <a:spcPts val="1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Keywords are predefined, reserved identifiers that have special meanings to the compiler</a:t>
            </a:r>
          </a:p>
          <a:p>
            <a:pPr marL="342900" indent="-342900">
              <a:spcAft>
                <a:spcPts val="1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They cannot be used as identifiers in your program unless they include @ as a prefix</a:t>
            </a:r>
          </a:p>
          <a:p>
            <a:pPr marL="342900" indent="-342900">
              <a:spcAft>
                <a:spcPts val="1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table on the right lists keywords that are reserved identifiers in a C# program</a:t>
            </a:r>
          </a:p>
        </p:txBody>
      </p:sp>
      <p:sp>
        <p:nvSpPr>
          <p:cNvPr id="4" name="Rectangle 3">
            <a:extLst>
              <a:ext uri="{FF2B5EF4-FFF2-40B4-BE49-F238E27FC236}">
                <a16:creationId xmlns:a16="http://schemas.microsoft.com/office/drawing/2014/main" id="{4992040C-341F-48E1-8838-D1ECEC42E2DD}"/>
              </a:ext>
            </a:extLst>
          </p:cNvPr>
          <p:cNvSpPr/>
          <p:nvPr/>
        </p:nvSpPr>
        <p:spPr>
          <a:xfrm>
            <a:off x="4267200" y="1066800"/>
            <a:ext cx="4038600" cy="5016758"/>
          </a:xfrm>
          <a:prstGeom prst="rect">
            <a:avLst/>
          </a:prstGeom>
          <a:ln>
            <a:solidFill>
              <a:schemeClr val="tx2"/>
            </a:solidFill>
          </a:ln>
        </p:spPr>
        <p:txBody>
          <a:bodyPr wrap="square">
            <a:spAutoFit/>
          </a:bodyPr>
          <a:lstStyle/>
          <a:p>
            <a:r>
              <a:rPr lang="en-US" sz="1600" dirty="0">
                <a:solidFill>
                  <a:srgbClr val="0070C0"/>
                </a:solidFill>
                <a:latin typeface="Times New Roman" panose="02020603050405020304" pitchFamily="18" charset="0"/>
                <a:cs typeface="Times New Roman" panose="02020603050405020304" pitchFamily="18" charset="0"/>
              </a:rPr>
              <a:t>abstract	as		base		bool</a:t>
            </a:r>
          </a:p>
          <a:p>
            <a:r>
              <a:rPr lang="en-US" sz="1600" dirty="0">
                <a:solidFill>
                  <a:srgbClr val="0070C0"/>
                </a:solidFill>
                <a:latin typeface="Times New Roman" panose="02020603050405020304" pitchFamily="18" charset="0"/>
                <a:cs typeface="Times New Roman" panose="02020603050405020304" pitchFamily="18" charset="0"/>
              </a:rPr>
              <a:t>break		byte		case		catch	</a:t>
            </a:r>
          </a:p>
          <a:p>
            <a:r>
              <a:rPr lang="en-US" sz="1600" dirty="0">
                <a:solidFill>
                  <a:srgbClr val="0070C0"/>
                </a:solidFill>
                <a:latin typeface="Times New Roman" panose="02020603050405020304" pitchFamily="18" charset="0"/>
                <a:cs typeface="Times New Roman" panose="02020603050405020304" pitchFamily="18" charset="0"/>
              </a:rPr>
              <a:t>char		checked	class		const	</a:t>
            </a:r>
          </a:p>
          <a:p>
            <a:r>
              <a:rPr lang="en-US" sz="1600" dirty="0">
                <a:solidFill>
                  <a:srgbClr val="0070C0"/>
                </a:solidFill>
                <a:latin typeface="Times New Roman" panose="02020603050405020304" pitchFamily="18" charset="0"/>
                <a:cs typeface="Times New Roman" panose="02020603050405020304" pitchFamily="18" charset="0"/>
              </a:rPr>
              <a:t>continue	decimal	default	delegate	</a:t>
            </a:r>
          </a:p>
          <a:p>
            <a:r>
              <a:rPr lang="en-US" sz="1600" dirty="0">
                <a:solidFill>
                  <a:srgbClr val="0070C0"/>
                </a:solidFill>
                <a:latin typeface="Times New Roman" panose="02020603050405020304" pitchFamily="18" charset="0"/>
                <a:cs typeface="Times New Roman" panose="02020603050405020304" pitchFamily="18" charset="0"/>
              </a:rPr>
              <a:t>do		double	else		</a:t>
            </a:r>
            <a:r>
              <a:rPr lang="en-US" sz="1600" dirty="0" err="1">
                <a:solidFill>
                  <a:srgbClr val="0070C0"/>
                </a:solidFill>
                <a:latin typeface="Times New Roman" panose="02020603050405020304" pitchFamily="18" charset="0"/>
                <a:cs typeface="Times New Roman" panose="02020603050405020304" pitchFamily="18" charset="0"/>
              </a:rPr>
              <a:t>enum</a:t>
            </a:r>
            <a:r>
              <a:rPr lang="en-US" sz="1600" dirty="0">
                <a:solidFill>
                  <a:srgbClr val="0070C0"/>
                </a:solidFill>
                <a:latin typeface="Times New Roman" panose="02020603050405020304" pitchFamily="18" charset="0"/>
                <a:cs typeface="Times New Roman" panose="02020603050405020304" pitchFamily="18" charset="0"/>
              </a:rPr>
              <a:t>	</a:t>
            </a:r>
          </a:p>
          <a:p>
            <a:r>
              <a:rPr lang="en-US" sz="1600" dirty="0">
                <a:solidFill>
                  <a:srgbClr val="0070C0"/>
                </a:solidFill>
                <a:latin typeface="Times New Roman" panose="02020603050405020304" pitchFamily="18" charset="0"/>
                <a:cs typeface="Times New Roman" panose="02020603050405020304" pitchFamily="18" charset="0"/>
              </a:rPr>
              <a:t>event		explicit	extern	false	</a:t>
            </a:r>
          </a:p>
          <a:p>
            <a:r>
              <a:rPr lang="en-US" sz="1600" dirty="0">
                <a:solidFill>
                  <a:srgbClr val="0070C0"/>
                </a:solidFill>
                <a:latin typeface="Times New Roman" panose="02020603050405020304" pitchFamily="18" charset="0"/>
                <a:cs typeface="Times New Roman" panose="02020603050405020304" pitchFamily="18" charset="0"/>
              </a:rPr>
              <a:t>finally	fixed		float		for	</a:t>
            </a:r>
          </a:p>
          <a:p>
            <a:r>
              <a:rPr lang="en-US" sz="1600" dirty="0">
                <a:solidFill>
                  <a:srgbClr val="0070C0"/>
                </a:solidFill>
                <a:latin typeface="Times New Roman" panose="02020603050405020304" pitchFamily="18" charset="0"/>
                <a:cs typeface="Times New Roman" panose="02020603050405020304" pitchFamily="18" charset="0"/>
              </a:rPr>
              <a:t>foreach	</a:t>
            </a:r>
            <a:r>
              <a:rPr lang="en-US" sz="1600" dirty="0" err="1">
                <a:solidFill>
                  <a:srgbClr val="0070C0"/>
                </a:solidFill>
                <a:latin typeface="Times New Roman" panose="02020603050405020304" pitchFamily="18" charset="0"/>
                <a:cs typeface="Times New Roman" panose="02020603050405020304" pitchFamily="18" charset="0"/>
              </a:rPr>
              <a:t>goto</a:t>
            </a:r>
            <a:r>
              <a:rPr lang="en-US" sz="1600" dirty="0">
                <a:solidFill>
                  <a:srgbClr val="0070C0"/>
                </a:solidFill>
                <a:latin typeface="Times New Roman" panose="02020603050405020304" pitchFamily="18" charset="0"/>
                <a:cs typeface="Times New Roman" panose="02020603050405020304" pitchFamily="18" charset="0"/>
              </a:rPr>
              <a:t>		if		implicit	</a:t>
            </a:r>
          </a:p>
          <a:p>
            <a:r>
              <a:rPr lang="en-US" sz="1600" dirty="0">
                <a:solidFill>
                  <a:srgbClr val="0070C0"/>
                </a:solidFill>
                <a:latin typeface="Times New Roman" panose="02020603050405020304" pitchFamily="18" charset="0"/>
                <a:cs typeface="Times New Roman" panose="02020603050405020304" pitchFamily="18" charset="0"/>
              </a:rPr>
              <a:t>in		int		interface	internal	</a:t>
            </a:r>
          </a:p>
          <a:p>
            <a:r>
              <a:rPr lang="en-US" sz="1600" dirty="0">
                <a:solidFill>
                  <a:srgbClr val="0070C0"/>
                </a:solidFill>
                <a:latin typeface="Times New Roman" panose="02020603050405020304" pitchFamily="18" charset="0"/>
                <a:cs typeface="Times New Roman" panose="02020603050405020304" pitchFamily="18" charset="0"/>
              </a:rPr>
              <a:t>is		lock		long		namespace	</a:t>
            </a:r>
          </a:p>
          <a:p>
            <a:r>
              <a:rPr lang="en-US" sz="1600" dirty="0">
                <a:solidFill>
                  <a:srgbClr val="0070C0"/>
                </a:solidFill>
                <a:latin typeface="Times New Roman" panose="02020603050405020304" pitchFamily="18" charset="0"/>
                <a:cs typeface="Times New Roman" panose="02020603050405020304" pitchFamily="18" charset="0"/>
              </a:rPr>
              <a:t>new		null		object	operator	</a:t>
            </a:r>
          </a:p>
          <a:p>
            <a:r>
              <a:rPr lang="en-US" sz="1600" dirty="0">
                <a:solidFill>
                  <a:srgbClr val="0070C0"/>
                </a:solidFill>
                <a:latin typeface="Times New Roman" panose="02020603050405020304" pitchFamily="18" charset="0"/>
                <a:cs typeface="Times New Roman" panose="02020603050405020304" pitchFamily="18" charset="0"/>
              </a:rPr>
              <a:t>out		override	params	private	</a:t>
            </a:r>
          </a:p>
          <a:p>
            <a:r>
              <a:rPr lang="en-US" sz="1600" dirty="0">
                <a:solidFill>
                  <a:srgbClr val="0070C0"/>
                </a:solidFill>
                <a:latin typeface="Times New Roman" panose="02020603050405020304" pitchFamily="18" charset="0"/>
                <a:cs typeface="Times New Roman" panose="02020603050405020304" pitchFamily="18" charset="0"/>
              </a:rPr>
              <a:t>protected	public	</a:t>
            </a:r>
            <a:r>
              <a:rPr lang="en-US" sz="1600" dirty="0" err="1">
                <a:solidFill>
                  <a:srgbClr val="0070C0"/>
                </a:solidFill>
                <a:latin typeface="Times New Roman" panose="02020603050405020304" pitchFamily="18" charset="0"/>
                <a:cs typeface="Times New Roman" panose="02020603050405020304" pitchFamily="18" charset="0"/>
              </a:rPr>
              <a:t>readonly</a:t>
            </a:r>
            <a:r>
              <a:rPr lang="en-US" sz="1600" dirty="0">
                <a:solidFill>
                  <a:srgbClr val="0070C0"/>
                </a:solidFill>
                <a:latin typeface="Times New Roman" panose="02020603050405020304" pitchFamily="18" charset="0"/>
                <a:cs typeface="Times New Roman" panose="02020603050405020304" pitchFamily="18" charset="0"/>
              </a:rPr>
              <a:t>	ref	</a:t>
            </a:r>
          </a:p>
          <a:p>
            <a:r>
              <a:rPr lang="en-US" sz="1600" dirty="0">
                <a:solidFill>
                  <a:srgbClr val="0070C0"/>
                </a:solidFill>
                <a:latin typeface="Times New Roman" panose="02020603050405020304" pitchFamily="18" charset="0"/>
                <a:cs typeface="Times New Roman" panose="02020603050405020304" pitchFamily="18" charset="0"/>
              </a:rPr>
              <a:t>return	</a:t>
            </a:r>
            <a:r>
              <a:rPr lang="en-US" sz="1600" dirty="0" err="1">
                <a:solidFill>
                  <a:srgbClr val="0070C0"/>
                </a:solidFill>
                <a:latin typeface="Times New Roman" panose="02020603050405020304" pitchFamily="18" charset="0"/>
                <a:cs typeface="Times New Roman" panose="02020603050405020304" pitchFamily="18" charset="0"/>
              </a:rPr>
              <a:t>sbyte</a:t>
            </a:r>
            <a:r>
              <a:rPr lang="en-US" sz="1600" dirty="0">
                <a:solidFill>
                  <a:srgbClr val="0070C0"/>
                </a:solidFill>
                <a:latin typeface="Times New Roman" panose="02020603050405020304" pitchFamily="18" charset="0"/>
                <a:cs typeface="Times New Roman" panose="02020603050405020304" pitchFamily="18" charset="0"/>
              </a:rPr>
              <a:t>		sealed	short	</a:t>
            </a:r>
          </a:p>
          <a:p>
            <a:r>
              <a:rPr lang="en-US" sz="1600" dirty="0" err="1">
                <a:solidFill>
                  <a:srgbClr val="0070C0"/>
                </a:solidFill>
                <a:latin typeface="Times New Roman" panose="02020603050405020304" pitchFamily="18" charset="0"/>
                <a:cs typeface="Times New Roman" panose="02020603050405020304" pitchFamily="18" charset="0"/>
              </a:rPr>
              <a:t>sizeof</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stackalloc</a:t>
            </a:r>
            <a:r>
              <a:rPr lang="en-US" sz="1600" dirty="0">
                <a:solidFill>
                  <a:srgbClr val="0070C0"/>
                </a:solidFill>
                <a:latin typeface="Times New Roman" panose="02020603050405020304" pitchFamily="18" charset="0"/>
                <a:cs typeface="Times New Roman" panose="02020603050405020304" pitchFamily="18" charset="0"/>
              </a:rPr>
              <a:t>	static		string	</a:t>
            </a:r>
          </a:p>
          <a:p>
            <a:r>
              <a:rPr lang="en-US" sz="1600" dirty="0">
                <a:solidFill>
                  <a:srgbClr val="0070C0"/>
                </a:solidFill>
                <a:latin typeface="Times New Roman" panose="02020603050405020304" pitchFamily="18" charset="0"/>
                <a:cs typeface="Times New Roman" panose="02020603050405020304" pitchFamily="18" charset="0"/>
              </a:rPr>
              <a:t>struct		switch	this		throw	</a:t>
            </a:r>
          </a:p>
          <a:p>
            <a:r>
              <a:rPr lang="en-US" sz="1600" dirty="0">
                <a:solidFill>
                  <a:srgbClr val="0070C0"/>
                </a:solidFill>
                <a:latin typeface="Times New Roman" panose="02020603050405020304" pitchFamily="18" charset="0"/>
                <a:cs typeface="Times New Roman" panose="02020603050405020304" pitchFamily="18" charset="0"/>
              </a:rPr>
              <a:t>true	try	</a:t>
            </a:r>
            <a:r>
              <a:rPr lang="en-US" sz="1600" dirty="0" err="1">
                <a:solidFill>
                  <a:srgbClr val="0070C0"/>
                </a:solidFill>
                <a:latin typeface="Times New Roman" panose="02020603050405020304" pitchFamily="18" charset="0"/>
                <a:cs typeface="Times New Roman" panose="02020603050405020304" pitchFamily="18" charset="0"/>
              </a:rPr>
              <a:t>typeof</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uint</a:t>
            </a:r>
            <a:r>
              <a:rPr lang="en-US" sz="1600" dirty="0">
                <a:solidFill>
                  <a:srgbClr val="0070C0"/>
                </a:solidFill>
                <a:latin typeface="Times New Roman" panose="02020603050405020304" pitchFamily="18" charset="0"/>
                <a:cs typeface="Times New Roman" panose="02020603050405020304" pitchFamily="18" charset="0"/>
              </a:rPr>
              <a:t>	</a:t>
            </a:r>
          </a:p>
          <a:p>
            <a:r>
              <a:rPr lang="en-US" sz="1600" dirty="0" err="1">
                <a:solidFill>
                  <a:srgbClr val="0070C0"/>
                </a:solidFill>
                <a:latin typeface="Times New Roman" panose="02020603050405020304" pitchFamily="18" charset="0"/>
                <a:cs typeface="Times New Roman" panose="02020603050405020304" pitchFamily="18" charset="0"/>
              </a:rPr>
              <a:t>ulong</a:t>
            </a:r>
            <a:r>
              <a:rPr lang="en-US" sz="1600" dirty="0">
                <a:solidFill>
                  <a:srgbClr val="0070C0"/>
                </a:solidFill>
                <a:latin typeface="Times New Roman" panose="02020603050405020304" pitchFamily="18" charset="0"/>
                <a:cs typeface="Times New Roman" panose="02020603050405020304" pitchFamily="18" charset="0"/>
              </a:rPr>
              <a:t>	unchecked unsafe	</a:t>
            </a:r>
            <a:r>
              <a:rPr lang="en-US" sz="1600" dirty="0" err="1">
                <a:solidFill>
                  <a:srgbClr val="0070C0"/>
                </a:solidFill>
                <a:latin typeface="Times New Roman" panose="02020603050405020304" pitchFamily="18" charset="0"/>
                <a:cs typeface="Times New Roman" panose="02020603050405020304" pitchFamily="18" charset="0"/>
              </a:rPr>
              <a:t>ushort</a:t>
            </a:r>
            <a:r>
              <a:rPr lang="en-US" sz="1600" dirty="0">
                <a:solidFill>
                  <a:srgbClr val="0070C0"/>
                </a:solidFill>
                <a:latin typeface="Times New Roman" panose="02020603050405020304" pitchFamily="18" charset="0"/>
                <a:cs typeface="Times New Roman" panose="02020603050405020304" pitchFamily="18" charset="0"/>
              </a:rPr>
              <a:t>	</a:t>
            </a:r>
          </a:p>
          <a:p>
            <a:r>
              <a:rPr lang="en-US" sz="1600" dirty="0">
                <a:solidFill>
                  <a:srgbClr val="0070C0"/>
                </a:solidFill>
                <a:latin typeface="Times New Roman" panose="02020603050405020304" pitchFamily="18" charset="0"/>
                <a:cs typeface="Times New Roman" panose="02020603050405020304" pitchFamily="18" charset="0"/>
              </a:rPr>
              <a:t>using		virtual	void		volatile	</a:t>
            </a:r>
          </a:p>
          <a:p>
            <a:r>
              <a:rPr lang="en-US" sz="1600" dirty="0">
                <a:solidFill>
                  <a:srgbClr val="0070C0"/>
                </a:solidFill>
                <a:latin typeface="Times New Roman" panose="02020603050405020304" pitchFamily="18" charset="0"/>
                <a:cs typeface="Times New Roman" panose="02020603050405020304" pitchFamily="18" charset="0"/>
              </a:rPr>
              <a:t>while</a:t>
            </a:r>
          </a:p>
        </p:txBody>
      </p:sp>
      <p:sp>
        <p:nvSpPr>
          <p:cNvPr id="2" name="Rectangle 1">
            <a:extLst>
              <a:ext uri="{FF2B5EF4-FFF2-40B4-BE49-F238E27FC236}">
                <a16:creationId xmlns:a16="http://schemas.microsoft.com/office/drawing/2014/main" id="{FA55A39F-4521-4F78-A47D-2C32F125A7C9}"/>
              </a:ext>
            </a:extLst>
          </p:cNvPr>
          <p:cNvSpPr/>
          <p:nvPr/>
        </p:nvSpPr>
        <p:spPr>
          <a:xfrm>
            <a:off x="2057400" y="6078613"/>
            <a:ext cx="6781800" cy="338554"/>
          </a:xfrm>
          <a:prstGeom prst="rect">
            <a:avLst/>
          </a:prstGeom>
        </p:spPr>
        <p:txBody>
          <a:bodyPr wrap="square">
            <a:spAutoFit/>
          </a:bodyPr>
          <a:lstStyle/>
          <a:p>
            <a:r>
              <a:rPr lang="en-US" sz="1600" dirty="0">
                <a:solidFill>
                  <a:srgbClr val="0070C0"/>
                </a:solidFill>
              </a:rPr>
              <a:t>https://docs.microsoft.com/en-us/dotnet/csharp/language-reference/keywords/</a:t>
            </a:r>
          </a:p>
        </p:txBody>
      </p:sp>
    </p:spTree>
    <p:extLst>
      <p:ext uri="{BB962C8B-B14F-4D97-AF65-F5344CB8AC3E}">
        <p14:creationId xmlns:p14="http://schemas.microsoft.com/office/powerpoint/2010/main" val="20989100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altLang="zh-CN" sz="4000" dirty="0">
                <a:solidFill>
                  <a:schemeClr val="accent1">
                    <a:lumMod val="75000"/>
                  </a:schemeClr>
                </a:solidFill>
                <a:latin typeface="Times New Roman" panose="02020603050405020304" pitchFamily="18" charset="0"/>
                <a:cs typeface="Times New Roman" panose="02020603050405020304" pitchFamily="18" charset="0"/>
              </a:rPr>
              <a:t>Exercise</a:t>
            </a:r>
            <a:endParaRPr lang="en-US" sz="4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F8A8708-403F-4F96-ACFC-B7EEA765592A}"/>
              </a:ext>
            </a:extLst>
          </p:cNvPr>
          <p:cNvSpPr/>
          <p:nvPr/>
        </p:nvSpPr>
        <p:spPr>
          <a:xfrm>
            <a:off x="1071563" y="1322725"/>
            <a:ext cx="6929437" cy="4647426"/>
          </a:xfrm>
          <a:prstGeom prst="rect">
            <a:avLst/>
          </a:prstGeom>
        </p:spPr>
        <p:txBody>
          <a:bodyPr wrap="square">
            <a:spAutoFit/>
          </a:bodyPr>
          <a:lstStyle/>
          <a:p>
            <a:pPr>
              <a:spcAft>
                <a:spcPts val="1200"/>
              </a:spcAft>
            </a:pPr>
            <a:r>
              <a:rPr lang="en-US" sz="2400" b="1" dirty="0">
                <a:latin typeface="Times New Roman" panose="02020603050405020304" pitchFamily="18" charset="0"/>
                <a:cs typeface="Times New Roman" panose="02020603050405020304" pitchFamily="18" charset="0"/>
              </a:rPr>
              <a:t>Variable		Valid or Invalid		Why?</a:t>
            </a:r>
          </a:p>
          <a:p>
            <a:pPr>
              <a:spcAft>
                <a:spcPts val="1200"/>
              </a:spcAft>
            </a:pPr>
            <a:r>
              <a:rPr lang="en-US" sz="2400" dirty="0" err="1">
                <a:solidFill>
                  <a:srgbClr val="0070C0"/>
                </a:solidFill>
                <a:latin typeface="Times New Roman" panose="02020603050405020304" pitchFamily="18" charset="0"/>
                <a:cs typeface="Times New Roman" panose="02020603050405020304" pitchFamily="18" charset="0"/>
              </a:rPr>
              <a:t>dayOfWeek</a:t>
            </a:r>
            <a:endParaRPr lang="en-US" sz="2400" dirty="0">
              <a:solidFill>
                <a:srgbClr val="0070C0"/>
              </a:solidFill>
              <a:latin typeface="Times New Roman" panose="02020603050405020304" pitchFamily="18" charset="0"/>
              <a:cs typeface="Times New Roman" panose="02020603050405020304" pitchFamily="18" charset="0"/>
            </a:endParaRPr>
          </a:p>
          <a:p>
            <a:pPr>
              <a:spcAft>
                <a:spcPts val="1200"/>
              </a:spcAft>
            </a:pPr>
            <a:r>
              <a:rPr lang="en-US" sz="2400" dirty="0">
                <a:solidFill>
                  <a:srgbClr val="0070C0"/>
                </a:solidFill>
                <a:latin typeface="Times New Roman" panose="02020603050405020304" pitchFamily="18" charset="0"/>
                <a:cs typeface="Times New Roman" panose="02020603050405020304" pitchFamily="18" charset="0"/>
              </a:rPr>
              <a:t>3dGraph</a:t>
            </a:r>
          </a:p>
          <a:p>
            <a:pPr>
              <a:spcAft>
                <a:spcPts val="1200"/>
              </a:spcAft>
            </a:pPr>
            <a:r>
              <a:rPr lang="en-US" sz="2400" dirty="0">
                <a:solidFill>
                  <a:srgbClr val="0070C0"/>
                </a:solidFill>
                <a:latin typeface="Times New Roman" panose="02020603050405020304" pitchFamily="18" charset="0"/>
                <a:cs typeface="Times New Roman" panose="02020603050405020304" pitchFamily="18" charset="0"/>
              </a:rPr>
              <a:t>june2020</a:t>
            </a:r>
          </a:p>
          <a:p>
            <a:pPr>
              <a:spcAft>
                <a:spcPts val="1200"/>
              </a:spcAft>
            </a:pPr>
            <a:r>
              <a:rPr lang="en-US" sz="2400" dirty="0">
                <a:solidFill>
                  <a:srgbClr val="0070C0"/>
                </a:solidFill>
                <a:latin typeface="Times New Roman" panose="02020603050405020304" pitchFamily="18" charset="0"/>
                <a:cs typeface="Times New Roman" panose="02020603050405020304" pitchFamily="18" charset="0"/>
              </a:rPr>
              <a:t>_</a:t>
            </a:r>
            <a:r>
              <a:rPr lang="en-US" altLang="zh-CN" sz="2400" dirty="0">
                <a:solidFill>
                  <a:srgbClr val="0070C0"/>
                </a:solidFill>
                <a:latin typeface="Times New Roman" panose="02020603050405020304" pitchFamily="18" charset="0"/>
                <a:cs typeface="Times New Roman" panose="02020603050405020304" pitchFamily="18" charset="0"/>
              </a:rPr>
              <a:t>case</a:t>
            </a:r>
          </a:p>
          <a:p>
            <a:pPr>
              <a:spcAft>
                <a:spcPts val="1200"/>
              </a:spcAft>
            </a:pPr>
            <a:r>
              <a:rPr lang="en-US" altLang="zh-CN" sz="2400" dirty="0">
                <a:solidFill>
                  <a:srgbClr val="0070C0"/>
                </a:solidFill>
                <a:latin typeface="Times New Roman" panose="02020603050405020304" pitchFamily="18" charset="0"/>
                <a:cs typeface="Times New Roman" panose="02020603050405020304" pitchFamily="18" charset="0"/>
              </a:rPr>
              <a:t>case</a:t>
            </a:r>
          </a:p>
          <a:p>
            <a:pPr>
              <a:spcAft>
                <a:spcPts val="1200"/>
              </a:spcAft>
            </a:pPr>
            <a:r>
              <a:rPr lang="en-US" altLang="zh-CN" sz="2400" dirty="0">
                <a:solidFill>
                  <a:srgbClr val="0070C0"/>
                </a:solidFill>
                <a:latin typeface="Times New Roman" panose="02020603050405020304" pitchFamily="18" charset="0"/>
                <a:cs typeface="Times New Roman" panose="02020603050405020304" pitchFamily="18" charset="0"/>
              </a:rPr>
              <a:t>@case</a:t>
            </a:r>
          </a:p>
          <a:p>
            <a:pPr>
              <a:spcAft>
                <a:spcPts val="1200"/>
              </a:spcAft>
            </a:pPr>
            <a:r>
              <a:rPr lang="en-US" altLang="zh-CN" sz="2400" dirty="0">
                <a:solidFill>
                  <a:srgbClr val="0070C0"/>
                </a:solidFill>
                <a:latin typeface="Times New Roman" panose="02020603050405020304" pitchFamily="18" charset="0"/>
                <a:cs typeface="Times New Roman" panose="02020603050405020304" pitchFamily="18" charset="0"/>
              </a:rPr>
              <a:t>my name</a:t>
            </a:r>
          </a:p>
          <a:p>
            <a:pPr>
              <a:spcAft>
                <a:spcPts val="1200"/>
              </a:spcAft>
            </a:pPr>
            <a:r>
              <a:rPr lang="en-US" altLang="zh-CN" sz="2400" dirty="0">
                <a:solidFill>
                  <a:srgbClr val="0070C0"/>
                </a:solidFill>
                <a:latin typeface="Times New Roman" panose="02020603050405020304" pitchFamily="18" charset="0"/>
                <a:cs typeface="Times New Roman" panose="02020603050405020304" pitchFamily="18" charset="0"/>
              </a:rPr>
              <a:t>C#</a:t>
            </a:r>
          </a:p>
        </p:txBody>
      </p:sp>
    </p:spTree>
    <p:extLst>
      <p:ext uri="{BB962C8B-B14F-4D97-AF65-F5344CB8AC3E}">
        <p14:creationId xmlns:p14="http://schemas.microsoft.com/office/powerpoint/2010/main" val="37849796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altLang="zh-CN" sz="4000" dirty="0">
                <a:solidFill>
                  <a:schemeClr val="accent1">
                    <a:lumMod val="75000"/>
                  </a:schemeClr>
                </a:solidFill>
                <a:latin typeface="Times New Roman" panose="02020603050405020304" pitchFamily="18" charset="0"/>
                <a:cs typeface="Times New Roman" panose="02020603050405020304" pitchFamily="18" charset="0"/>
              </a:rPr>
              <a:t>Exercise</a:t>
            </a:r>
            <a:endParaRPr lang="en-US" sz="4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F8A8708-403F-4F96-ACFC-B7EEA765592A}"/>
              </a:ext>
            </a:extLst>
          </p:cNvPr>
          <p:cNvSpPr/>
          <p:nvPr/>
        </p:nvSpPr>
        <p:spPr>
          <a:xfrm>
            <a:off x="1071563" y="1322725"/>
            <a:ext cx="6929437" cy="4647426"/>
          </a:xfrm>
          <a:prstGeom prst="rect">
            <a:avLst/>
          </a:prstGeom>
        </p:spPr>
        <p:txBody>
          <a:bodyPr wrap="square">
            <a:spAutoFit/>
          </a:bodyPr>
          <a:lstStyle/>
          <a:p>
            <a:pPr>
              <a:spcAft>
                <a:spcPts val="1200"/>
              </a:spcAft>
            </a:pPr>
            <a:r>
              <a:rPr lang="en-US" sz="2400" b="1" dirty="0">
                <a:latin typeface="Times New Roman" panose="02020603050405020304" pitchFamily="18" charset="0"/>
                <a:cs typeface="Times New Roman" panose="02020603050405020304" pitchFamily="18" charset="0"/>
              </a:rPr>
              <a:t>Variable		Valid or Invalid		Why?</a:t>
            </a:r>
          </a:p>
          <a:p>
            <a:pPr>
              <a:spcAft>
                <a:spcPts val="1200"/>
              </a:spcAft>
            </a:pPr>
            <a:r>
              <a:rPr lang="en-US" sz="2400" dirty="0" err="1">
                <a:solidFill>
                  <a:srgbClr val="0070C0"/>
                </a:solidFill>
                <a:latin typeface="Times New Roman" panose="02020603050405020304" pitchFamily="18" charset="0"/>
                <a:cs typeface="Times New Roman" panose="02020603050405020304" pitchFamily="18" charset="0"/>
              </a:rPr>
              <a:t>dayOfWeek</a:t>
            </a:r>
            <a:r>
              <a:rPr lang="en-US" sz="2400" dirty="0">
                <a:solidFill>
                  <a:srgbClr val="0070C0"/>
                </a:solidFill>
                <a:latin typeface="Times New Roman" panose="02020603050405020304" pitchFamily="18" charset="0"/>
                <a:cs typeface="Times New Roman" panose="02020603050405020304" pitchFamily="18" charset="0"/>
              </a:rPr>
              <a:t>		</a:t>
            </a:r>
          </a:p>
          <a:p>
            <a:pPr>
              <a:spcAft>
                <a:spcPts val="1200"/>
              </a:spcAft>
            </a:pPr>
            <a:r>
              <a:rPr lang="en-US" sz="2400" dirty="0">
                <a:solidFill>
                  <a:srgbClr val="0070C0"/>
                </a:solidFill>
                <a:latin typeface="Times New Roman" panose="02020603050405020304" pitchFamily="18" charset="0"/>
                <a:cs typeface="Times New Roman" panose="02020603050405020304" pitchFamily="18" charset="0"/>
              </a:rPr>
              <a:t>3dGraph</a:t>
            </a:r>
          </a:p>
          <a:p>
            <a:pPr>
              <a:spcAft>
                <a:spcPts val="1200"/>
              </a:spcAft>
            </a:pPr>
            <a:r>
              <a:rPr lang="en-US" sz="2400" dirty="0">
                <a:solidFill>
                  <a:srgbClr val="0070C0"/>
                </a:solidFill>
                <a:latin typeface="Times New Roman" panose="02020603050405020304" pitchFamily="18" charset="0"/>
                <a:cs typeface="Times New Roman" panose="02020603050405020304" pitchFamily="18" charset="0"/>
              </a:rPr>
              <a:t>june2020</a:t>
            </a:r>
          </a:p>
          <a:p>
            <a:pPr>
              <a:spcAft>
                <a:spcPts val="1200"/>
              </a:spcAft>
            </a:pPr>
            <a:r>
              <a:rPr lang="en-US" sz="2400" dirty="0">
                <a:solidFill>
                  <a:srgbClr val="0070C0"/>
                </a:solidFill>
                <a:latin typeface="Times New Roman" panose="02020603050405020304" pitchFamily="18" charset="0"/>
                <a:cs typeface="Times New Roman" panose="02020603050405020304" pitchFamily="18" charset="0"/>
              </a:rPr>
              <a:t>_</a:t>
            </a:r>
            <a:r>
              <a:rPr lang="en-US" altLang="zh-CN" sz="2400" dirty="0">
                <a:solidFill>
                  <a:srgbClr val="0070C0"/>
                </a:solidFill>
                <a:latin typeface="Times New Roman" panose="02020603050405020304" pitchFamily="18" charset="0"/>
                <a:cs typeface="Times New Roman" panose="02020603050405020304" pitchFamily="18" charset="0"/>
              </a:rPr>
              <a:t>case</a:t>
            </a:r>
          </a:p>
          <a:p>
            <a:pPr>
              <a:spcAft>
                <a:spcPts val="1200"/>
              </a:spcAft>
            </a:pPr>
            <a:r>
              <a:rPr lang="en-US" altLang="zh-CN" sz="2400" dirty="0">
                <a:solidFill>
                  <a:srgbClr val="0070C0"/>
                </a:solidFill>
                <a:latin typeface="Times New Roman" panose="02020603050405020304" pitchFamily="18" charset="0"/>
                <a:cs typeface="Times New Roman" panose="02020603050405020304" pitchFamily="18" charset="0"/>
              </a:rPr>
              <a:t>case</a:t>
            </a:r>
          </a:p>
          <a:p>
            <a:pPr>
              <a:spcAft>
                <a:spcPts val="1200"/>
              </a:spcAft>
            </a:pPr>
            <a:r>
              <a:rPr lang="en-US" altLang="zh-CN" sz="2400" dirty="0">
                <a:solidFill>
                  <a:srgbClr val="0070C0"/>
                </a:solidFill>
                <a:latin typeface="Times New Roman" panose="02020603050405020304" pitchFamily="18" charset="0"/>
                <a:cs typeface="Times New Roman" panose="02020603050405020304" pitchFamily="18" charset="0"/>
              </a:rPr>
              <a:t>@case</a:t>
            </a:r>
          </a:p>
          <a:p>
            <a:pPr>
              <a:spcAft>
                <a:spcPts val="1200"/>
              </a:spcAft>
            </a:pPr>
            <a:r>
              <a:rPr lang="en-US" altLang="zh-CN" sz="2400" dirty="0">
                <a:solidFill>
                  <a:srgbClr val="0070C0"/>
                </a:solidFill>
                <a:latin typeface="Times New Roman" panose="02020603050405020304" pitchFamily="18" charset="0"/>
                <a:cs typeface="Times New Roman" panose="02020603050405020304" pitchFamily="18" charset="0"/>
              </a:rPr>
              <a:t>my name</a:t>
            </a:r>
          </a:p>
          <a:p>
            <a:pPr>
              <a:spcAft>
                <a:spcPts val="1200"/>
              </a:spcAft>
            </a:pPr>
            <a:r>
              <a:rPr lang="en-US" altLang="zh-CN" sz="2400" dirty="0">
                <a:solidFill>
                  <a:srgbClr val="0070C0"/>
                </a:solidFill>
                <a:latin typeface="Times New Roman" panose="02020603050405020304" pitchFamily="18" charset="0"/>
                <a:cs typeface="Times New Roman" panose="02020603050405020304" pitchFamily="18" charset="0"/>
              </a:rPr>
              <a:t>C#</a:t>
            </a:r>
          </a:p>
        </p:txBody>
      </p:sp>
      <p:sp>
        <p:nvSpPr>
          <p:cNvPr id="5" name="TextBox 4">
            <a:extLst>
              <a:ext uri="{FF2B5EF4-FFF2-40B4-BE49-F238E27FC236}">
                <a16:creationId xmlns:a16="http://schemas.microsoft.com/office/drawing/2014/main" id="{CD5E2C04-C3AA-4759-9C22-2C524E1F8085}"/>
              </a:ext>
            </a:extLst>
          </p:cNvPr>
          <p:cNvSpPr txBox="1"/>
          <p:nvPr/>
        </p:nvSpPr>
        <p:spPr>
          <a:xfrm>
            <a:off x="990600" y="6172200"/>
            <a:ext cx="7578634" cy="307777"/>
          </a:xfrm>
          <a:prstGeom prst="rect">
            <a:avLst/>
          </a:prstGeom>
          <a:noFill/>
        </p:spPr>
        <p:txBody>
          <a:bodyPr wrap="square">
            <a:spAutoFit/>
          </a:bodyPr>
          <a:lstStyle/>
          <a:p>
            <a:r>
              <a:rPr lang="en-US" sz="1400" dirty="0">
                <a:hlinkClick r:id="rId2"/>
              </a:rPr>
              <a:t>https://docs.microsoft.com/en-us/dotnet/csharp/programming-guide/inside-a-program/identifier-names</a:t>
            </a:r>
            <a:endParaRPr lang="en-US" sz="1400" dirty="0"/>
          </a:p>
        </p:txBody>
      </p:sp>
    </p:spTree>
    <p:extLst>
      <p:ext uri="{BB962C8B-B14F-4D97-AF65-F5344CB8AC3E}">
        <p14:creationId xmlns:p14="http://schemas.microsoft.com/office/powerpoint/2010/main" val="16570176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sz="4000" dirty="0">
                <a:solidFill>
                  <a:schemeClr val="accent1">
                    <a:lumMod val="75000"/>
                  </a:schemeClr>
                </a:solidFill>
                <a:latin typeface="Times New Roman" panose="02020603050405020304" pitchFamily="18" charset="0"/>
                <a:cs typeface="Times New Roman" panose="02020603050405020304" pitchFamily="18" charset="0"/>
              </a:rPr>
              <a:t>Operators</a:t>
            </a:r>
          </a:p>
        </p:txBody>
      </p:sp>
      <p:sp>
        <p:nvSpPr>
          <p:cNvPr id="6" name="Rectangle 5">
            <a:extLst>
              <a:ext uri="{FF2B5EF4-FFF2-40B4-BE49-F238E27FC236}">
                <a16:creationId xmlns:a16="http://schemas.microsoft.com/office/drawing/2014/main" id="{5F8A8708-403F-4F96-ACFC-B7EEA765592A}"/>
              </a:ext>
            </a:extLst>
          </p:cNvPr>
          <p:cNvSpPr/>
          <p:nvPr/>
        </p:nvSpPr>
        <p:spPr>
          <a:xfrm>
            <a:off x="665162" y="1176040"/>
            <a:ext cx="7793038" cy="4462760"/>
          </a:xfrm>
          <a:prstGeom prst="rect">
            <a:avLst/>
          </a:prstGeom>
        </p:spPr>
        <p:txBody>
          <a:bodyPr wrap="square">
            <a:spAutoFit/>
          </a:bodyPr>
          <a:lstStyle/>
          <a:p>
            <a:pPr marL="342900" indent="-342900">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operator is a symbol that tells the compiler to perform specific mathematical or logical manipulations. C# has rich set of built-in operators and provides the following type of operators:</a:t>
            </a:r>
          </a:p>
          <a:p>
            <a:pPr marL="800100" lvl="1" indent="-342900">
              <a:spcAft>
                <a:spcPts val="300"/>
              </a:spcAft>
              <a:buFont typeface="Arial" panose="020B0604020202020204" pitchFamily="34" charset="0"/>
              <a:buChar char="•"/>
            </a:pPr>
            <a:r>
              <a:rPr lang="en-US" dirty="0">
                <a:solidFill>
                  <a:srgbClr val="0070C0"/>
                </a:solidFill>
                <a:latin typeface="Times New Roman" panose="02020603050405020304" pitchFamily="18" charset="0"/>
                <a:cs typeface="Times New Roman" panose="02020603050405020304" pitchFamily="18" charset="0"/>
              </a:rPr>
              <a:t>Arithmetic Operators	Bitwise Operators</a:t>
            </a:r>
          </a:p>
          <a:p>
            <a:pPr marL="800100" lvl="1" indent="-342900">
              <a:spcAft>
                <a:spcPts val="300"/>
              </a:spcAft>
              <a:buFont typeface="Arial" panose="020B0604020202020204" pitchFamily="34" charset="0"/>
              <a:buChar char="•"/>
            </a:pPr>
            <a:r>
              <a:rPr lang="en-US" dirty="0">
                <a:solidFill>
                  <a:srgbClr val="0070C0"/>
                </a:solidFill>
                <a:latin typeface="Times New Roman" panose="02020603050405020304" pitchFamily="18" charset="0"/>
                <a:cs typeface="Times New Roman" panose="02020603050405020304" pitchFamily="18" charset="0"/>
              </a:rPr>
              <a:t>Relational Operators		Assignment Operators</a:t>
            </a:r>
          </a:p>
          <a:p>
            <a:pPr marL="800100" lvl="1" indent="-342900">
              <a:spcAft>
                <a:spcPts val="300"/>
              </a:spcAft>
              <a:buFont typeface="Arial" panose="020B0604020202020204" pitchFamily="34" charset="0"/>
              <a:buChar char="•"/>
            </a:pPr>
            <a:r>
              <a:rPr lang="en-US" dirty="0">
                <a:solidFill>
                  <a:srgbClr val="0070C0"/>
                </a:solidFill>
                <a:latin typeface="Times New Roman" panose="02020603050405020304" pitchFamily="18" charset="0"/>
                <a:cs typeface="Times New Roman" panose="02020603050405020304" pitchFamily="18" charset="0"/>
              </a:rPr>
              <a:t>Logical Operators		Other Operators</a:t>
            </a:r>
          </a:p>
          <a:p>
            <a:pPr marL="342900" indent="-342900">
              <a:spcBef>
                <a:spcPts val="1200"/>
              </a:spcBef>
              <a:spcAft>
                <a:spcPts val="1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Operators are symbols used to represent computations like addition (+) and multiplication (*)</a:t>
            </a:r>
          </a:p>
          <a:p>
            <a:pPr marL="342900" indent="-342900">
              <a:spcAft>
                <a:spcPts val="1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Most operators do what you expect them to do because they are common mathematical symbols like addition (+) and multiplication (*)</a:t>
            </a:r>
          </a:p>
          <a:p>
            <a:pPr marL="342900" indent="-342900">
              <a:spcAft>
                <a:spcPts val="1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Expressions can contain both variable names and numbers. Variables are replaced with their values before the computation is performed</a:t>
            </a:r>
          </a:p>
        </p:txBody>
      </p:sp>
    </p:spTree>
    <p:extLst>
      <p:ext uri="{BB962C8B-B14F-4D97-AF65-F5344CB8AC3E}">
        <p14:creationId xmlns:p14="http://schemas.microsoft.com/office/powerpoint/2010/main" val="27719117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8A8708-403F-4F96-ACFC-B7EEA765592A}"/>
              </a:ext>
            </a:extLst>
          </p:cNvPr>
          <p:cNvSpPr/>
          <p:nvPr/>
        </p:nvSpPr>
        <p:spPr>
          <a:xfrm>
            <a:off x="228600" y="1607671"/>
            <a:ext cx="3881436" cy="3801041"/>
          </a:xfrm>
          <a:prstGeom prst="rect">
            <a:avLst/>
          </a:prstGeom>
        </p:spPr>
        <p:txBody>
          <a:bodyPr wrap="square">
            <a:spAutoFit/>
          </a:bodyPr>
          <a:lstStyle/>
          <a:p>
            <a:pPr lvl="1">
              <a:spcAft>
                <a:spcPts val="600"/>
              </a:spcAft>
            </a:pPr>
            <a:r>
              <a:rPr lang="en-US" dirty="0">
                <a:cs typeface="Times New Roman" panose="02020603050405020304" pitchFamily="18" charset="0"/>
              </a:rPr>
              <a:t>In an expression with multiple operators, the operators with higher precedence are evaluated before the operators with lower precedence:</a:t>
            </a:r>
          </a:p>
          <a:p>
            <a:pPr lvl="1">
              <a:spcAft>
                <a:spcPts val="1800"/>
              </a:spcAft>
            </a:pPr>
            <a:r>
              <a:rPr lang="en-US" dirty="0">
                <a:solidFill>
                  <a:srgbClr val="0070C0"/>
                </a:solidFill>
              </a:rPr>
              <a:t>	int x = 2 + 3 * 4;  	</a:t>
            </a:r>
            <a:r>
              <a:rPr lang="en-US" dirty="0" err="1">
                <a:solidFill>
                  <a:srgbClr val="0070C0"/>
                </a:solidFill>
              </a:rPr>
              <a:t>Console.WriteLine</a:t>
            </a:r>
            <a:r>
              <a:rPr lang="en-US" dirty="0">
                <a:solidFill>
                  <a:srgbClr val="0070C0"/>
                </a:solidFill>
              </a:rPr>
              <a:t>(x); </a:t>
            </a:r>
          </a:p>
          <a:p>
            <a:pPr lvl="1">
              <a:spcAft>
                <a:spcPts val="600"/>
              </a:spcAft>
            </a:pPr>
            <a:r>
              <a:rPr lang="en-US" dirty="0">
                <a:cs typeface="Times New Roman" panose="02020603050405020304" pitchFamily="18" charset="0"/>
              </a:rPr>
              <a:t>Use parentheses to change the order of evaluation imposed by operator precedence:</a:t>
            </a:r>
          </a:p>
          <a:p>
            <a:pPr lvl="1">
              <a:spcAft>
                <a:spcPts val="1800"/>
              </a:spcAft>
            </a:pPr>
            <a:r>
              <a:rPr lang="en-US" dirty="0">
                <a:solidFill>
                  <a:srgbClr val="0070C0"/>
                </a:solidFill>
              </a:rPr>
              <a:t>	int x = (2 + 3) * 4;  	</a:t>
            </a:r>
            <a:r>
              <a:rPr lang="en-US" dirty="0" err="1">
                <a:solidFill>
                  <a:srgbClr val="0070C0"/>
                </a:solidFill>
              </a:rPr>
              <a:t>Console.WriteLine</a:t>
            </a:r>
            <a:r>
              <a:rPr lang="en-US" dirty="0">
                <a:solidFill>
                  <a:srgbClr val="0070C0"/>
                </a:solidFill>
              </a:rPr>
              <a:t>(x); </a:t>
            </a:r>
            <a:endParaRPr lang="en-US" dirty="0">
              <a:solidFill>
                <a:srgbClr val="0070C0"/>
              </a:solidFill>
              <a:cs typeface="Times New Roman" panose="02020603050405020304" pitchFamily="18" charset="0"/>
            </a:endParaRPr>
          </a:p>
        </p:txBody>
      </p:sp>
      <p:sp>
        <p:nvSpPr>
          <p:cNvPr id="4" name="Title 1">
            <a:extLst>
              <a:ext uri="{FF2B5EF4-FFF2-40B4-BE49-F238E27FC236}">
                <a16:creationId xmlns:a16="http://schemas.microsoft.com/office/drawing/2014/main" id="{2ADBBC97-2EA4-4FF3-B952-CCA02E1BDEDD}"/>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sz="4000" dirty="0">
                <a:solidFill>
                  <a:schemeClr val="accent1">
                    <a:lumMod val="75000"/>
                  </a:schemeClr>
                </a:solidFill>
                <a:latin typeface="Times New Roman" panose="02020603050405020304" pitchFamily="18" charset="0"/>
                <a:cs typeface="Times New Roman" panose="02020603050405020304" pitchFamily="18" charset="0"/>
              </a:rPr>
              <a:t>Operator Precedence</a:t>
            </a:r>
          </a:p>
        </p:txBody>
      </p:sp>
      <p:graphicFrame>
        <p:nvGraphicFramePr>
          <p:cNvPr id="2" name="Table 1">
            <a:extLst>
              <a:ext uri="{FF2B5EF4-FFF2-40B4-BE49-F238E27FC236}">
                <a16:creationId xmlns:a16="http://schemas.microsoft.com/office/drawing/2014/main" id="{9682AF1A-891C-4F28-A170-1A052E66E34E}"/>
              </a:ext>
            </a:extLst>
          </p:cNvPr>
          <p:cNvGraphicFramePr>
            <a:graphicFrameLocks noGrp="1"/>
          </p:cNvGraphicFramePr>
          <p:nvPr/>
        </p:nvGraphicFramePr>
        <p:xfrm>
          <a:off x="4038599" y="1592804"/>
          <a:ext cx="4724401" cy="4198396"/>
        </p:xfrm>
        <a:graphic>
          <a:graphicData uri="http://schemas.openxmlformats.org/drawingml/2006/table">
            <a:tbl>
              <a:tblPr/>
              <a:tblGrid>
                <a:gridCol w="990601">
                  <a:extLst>
                    <a:ext uri="{9D8B030D-6E8A-4147-A177-3AD203B41FA5}">
                      <a16:colId xmlns:a16="http://schemas.microsoft.com/office/drawing/2014/main" val="3275540443"/>
                    </a:ext>
                  </a:extLst>
                </a:gridCol>
                <a:gridCol w="1524000">
                  <a:extLst>
                    <a:ext uri="{9D8B030D-6E8A-4147-A177-3AD203B41FA5}">
                      <a16:colId xmlns:a16="http://schemas.microsoft.com/office/drawing/2014/main" val="1230500376"/>
                    </a:ext>
                  </a:extLst>
                </a:gridCol>
                <a:gridCol w="990600">
                  <a:extLst>
                    <a:ext uri="{9D8B030D-6E8A-4147-A177-3AD203B41FA5}">
                      <a16:colId xmlns:a16="http://schemas.microsoft.com/office/drawing/2014/main" val="147659529"/>
                    </a:ext>
                  </a:extLst>
                </a:gridCol>
                <a:gridCol w="1219200">
                  <a:extLst>
                    <a:ext uri="{9D8B030D-6E8A-4147-A177-3AD203B41FA5}">
                      <a16:colId xmlns:a16="http://schemas.microsoft.com/office/drawing/2014/main" val="4167357013"/>
                    </a:ext>
                  </a:extLst>
                </a:gridCol>
              </a:tblGrid>
              <a:tr h="253162">
                <a:tc>
                  <a:txBody>
                    <a:bodyPr/>
                    <a:lstStyle/>
                    <a:p>
                      <a:pPr algn="l" fontAlgn="t"/>
                      <a:r>
                        <a:rPr lang="en-US" sz="1400" dirty="0">
                          <a:effectLst/>
                        </a:rPr>
                        <a:t>Precedence</a:t>
                      </a:r>
                    </a:p>
                  </a:txBody>
                  <a:tcPr marL="61460" marR="61460" marT="61460" marB="6146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400" dirty="0">
                          <a:effectLst/>
                        </a:rPr>
                        <a:t>Operators</a:t>
                      </a:r>
                    </a:p>
                  </a:txBody>
                  <a:tcPr marL="61460" marR="61460" marT="61460" marB="6146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400" dirty="0">
                          <a:effectLst/>
                        </a:rPr>
                        <a:t>Cardinality</a:t>
                      </a:r>
                    </a:p>
                  </a:txBody>
                  <a:tcPr marL="61460" marR="61460" marT="61460" marB="6146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400" dirty="0">
                          <a:effectLst/>
                        </a:rPr>
                        <a:t>Associativity</a:t>
                      </a:r>
                    </a:p>
                  </a:txBody>
                  <a:tcPr marL="61460" marR="61460" marT="61460" marB="61460">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940619591"/>
                  </a:ext>
                </a:extLst>
              </a:tr>
              <a:tr h="417798">
                <a:tc>
                  <a:txBody>
                    <a:bodyPr/>
                    <a:lstStyle/>
                    <a:p>
                      <a:pPr fontAlgn="t"/>
                      <a:r>
                        <a:rPr lang="en-US" sz="1400" dirty="0">
                          <a:effectLst/>
                        </a:rPr>
                        <a:t>High</a:t>
                      </a:r>
                    </a:p>
                  </a:txBody>
                  <a:tcPr marL="61460" marR="61460" marT="61460" marB="61460">
                    <a:lnL>
                      <a:noFill/>
                    </a:lnL>
                    <a:lnR>
                      <a:noFill/>
                    </a:lnR>
                    <a:lnT>
                      <a:noFill/>
                    </a:lnT>
                    <a:lnB w="9525" cap="flat" cmpd="sng" algn="ctr">
                      <a:solidFill>
                        <a:srgbClr val="F4F4F4"/>
                      </a:solidFill>
                      <a:prstDash val="solid"/>
                      <a:round/>
                      <a:headEnd type="none" w="med" len="med"/>
                      <a:tailEnd type="none" w="med" len="med"/>
                    </a:lnB>
                    <a:solidFill>
                      <a:srgbClr val="FFFFFF"/>
                    </a:solidFill>
                  </a:tcPr>
                </a:tc>
                <a:tc>
                  <a:txBody>
                    <a:bodyPr/>
                    <a:lstStyle/>
                    <a:p>
                      <a:pPr fontAlgn="t"/>
                      <a:r>
                        <a:rPr lang="en-US" sz="1400" dirty="0">
                          <a:effectLst/>
                        </a:rPr>
                        <a:t>() [] . new </a:t>
                      </a:r>
                      <a:r>
                        <a:rPr lang="en-US" sz="1400" dirty="0" err="1">
                          <a:effectLst/>
                        </a:rPr>
                        <a:t>typeof</a:t>
                      </a:r>
                      <a:endParaRPr lang="en-US" sz="1400" dirty="0">
                        <a:effectLst/>
                      </a:endParaRPr>
                    </a:p>
                  </a:txBody>
                  <a:tcPr marL="61460" marR="61460" marT="61460" marB="61460">
                    <a:lnL>
                      <a:noFill/>
                    </a:lnL>
                    <a:lnR>
                      <a:noFill/>
                    </a:lnR>
                    <a:lnT>
                      <a:noFill/>
                    </a:lnT>
                    <a:lnB w="9525" cap="flat" cmpd="sng" algn="ctr">
                      <a:solidFill>
                        <a:srgbClr val="F4F4F4"/>
                      </a:solidFill>
                      <a:prstDash val="solid"/>
                      <a:round/>
                      <a:headEnd type="none" w="med" len="med"/>
                      <a:tailEnd type="none" w="med" len="med"/>
                    </a:lnB>
                    <a:solidFill>
                      <a:srgbClr val="FFFFFF"/>
                    </a:solidFill>
                  </a:tcPr>
                </a:tc>
                <a:tc>
                  <a:txBody>
                    <a:bodyPr/>
                    <a:lstStyle/>
                    <a:p>
                      <a:pPr fontAlgn="t"/>
                      <a:r>
                        <a:rPr lang="en-US" sz="1400">
                          <a:effectLst/>
                        </a:rPr>
                        <a:t>Unary</a:t>
                      </a:r>
                    </a:p>
                  </a:txBody>
                  <a:tcPr marL="61460" marR="61460" marT="61460" marB="61460">
                    <a:lnL>
                      <a:noFill/>
                    </a:lnL>
                    <a:lnR>
                      <a:noFill/>
                    </a:lnR>
                    <a:lnT>
                      <a:noFill/>
                    </a:lnT>
                    <a:lnB w="9525" cap="flat" cmpd="sng" algn="ctr">
                      <a:solidFill>
                        <a:srgbClr val="F4F4F4"/>
                      </a:solidFill>
                      <a:prstDash val="solid"/>
                      <a:round/>
                      <a:headEnd type="none" w="med" len="med"/>
                      <a:tailEnd type="none" w="med" len="med"/>
                    </a:lnB>
                    <a:solidFill>
                      <a:srgbClr val="FFFFFF"/>
                    </a:solidFill>
                  </a:tcPr>
                </a:tc>
                <a:tc>
                  <a:txBody>
                    <a:bodyPr/>
                    <a:lstStyle/>
                    <a:p>
                      <a:pPr fontAlgn="t"/>
                      <a:r>
                        <a:rPr lang="en-US" sz="1400">
                          <a:effectLst/>
                        </a:rPr>
                        <a:t>Left to right</a:t>
                      </a:r>
                    </a:p>
                  </a:txBody>
                  <a:tcPr marL="61460" marR="61460" marT="61460" marB="61460">
                    <a:lnL>
                      <a:noFill/>
                    </a:lnL>
                    <a:lnR>
                      <a:noFill/>
                    </a:lnR>
                    <a:lnT>
                      <a:noFill/>
                    </a:lnT>
                    <a:lnB w="9525" cap="flat" cmpd="sng" algn="ctr">
                      <a:solidFill>
                        <a:srgbClr val="F4F4F4"/>
                      </a:solidFill>
                      <a:prstDash val="solid"/>
                      <a:round/>
                      <a:headEnd type="none" w="med" len="med"/>
                      <a:tailEnd type="none" w="med" len="med"/>
                    </a:lnB>
                    <a:solidFill>
                      <a:srgbClr val="FFFFFF"/>
                    </a:solidFill>
                  </a:tcPr>
                </a:tc>
                <a:extLst>
                  <a:ext uri="{0D108BD9-81ED-4DB2-BD59-A6C34878D82A}">
                    <a16:rowId xmlns:a16="http://schemas.microsoft.com/office/drawing/2014/main" val="2357524808"/>
                  </a:ext>
                </a:extLst>
              </a:tr>
              <a:tr h="417798">
                <a:tc>
                  <a:txBody>
                    <a:bodyPr/>
                    <a:lstStyle/>
                    <a:p>
                      <a:pPr fontAlgn="t"/>
                      <a:endParaRPr lang="en-US" sz="1400" dirty="0">
                        <a:effectLst/>
                      </a:endParaRPr>
                    </a:p>
                  </a:txBody>
                  <a:tcPr marL="61460" marR="61460" marT="61460" marB="61460">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FFFFF"/>
                    </a:solidFill>
                  </a:tcPr>
                </a:tc>
                <a:tc>
                  <a:txBody>
                    <a:bodyPr/>
                    <a:lstStyle/>
                    <a:p>
                      <a:pPr fontAlgn="t"/>
                      <a:r>
                        <a:rPr lang="en-US" sz="1400" dirty="0">
                          <a:effectLst/>
                        </a:rPr>
                        <a:t>! ~ + – ++ — (cast)</a:t>
                      </a:r>
                    </a:p>
                  </a:txBody>
                  <a:tcPr marL="61460" marR="61460" marT="61460" marB="61460">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FFFFF"/>
                    </a:solidFill>
                  </a:tcPr>
                </a:tc>
                <a:tc>
                  <a:txBody>
                    <a:bodyPr/>
                    <a:lstStyle/>
                    <a:p>
                      <a:pPr fontAlgn="t"/>
                      <a:r>
                        <a:rPr lang="en-US" sz="1400" dirty="0">
                          <a:effectLst/>
                        </a:rPr>
                        <a:t>Unary</a:t>
                      </a:r>
                    </a:p>
                  </a:txBody>
                  <a:tcPr marL="61460" marR="61460" marT="61460" marB="61460">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FFFFF"/>
                    </a:solidFill>
                  </a:tcPr>
                </a:tc>
                <a:tc>
                  <a:txBody>
                    <a:bodyPr/>
                    <a:lstStyle/>
                    <a:p>
                      <a:pPr fontAlgn="t"/>
                      <a:r>
                        <a:rPr lang="en-US" sz="1400">
                          <a:effectLst/>
                        </a:rPr>
                        <a:t>Left to right</a:t>
                      </a:r>
                    </a:p>
                  </a:txBody>
                  <a:tcPr marL="61460" marR="61460" marT="61460" marB="61460">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FFFFF"/>
                    </a:solidFill>
                  </a:tcPr>
                </a:tc>
                <a:extLst>
                  <a:ext uri="{0D108BD9-81ED-4DB2-BD59-A6C34878D82A}">
                    <a16:rowId xmlns:a16="http://schemas.microsoft.com/office/drawing/2014/main" val="3078296808"/>
                  </a:ext>
                </a:extLst>
              </a:tr>
              <a:tr h="253162">
                <a:tc>
                  <a:txBody>
                    <a:bodyPr/>
                    <a:lstStyle/>
                    <a:p>
                      <a:pPr fontAlgn="t"/>
                      <a:endParaRPr lang="en-US" sz="1400">
                        <a:effectLst/>
                      </a:endParaRPr>
                    </a:p>
                  </a:txBody>
                  <a:tcPr marL="61460" marR="61460" marT="61460" marB="61460">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FFFFF"/>
                    </a:solidFill>
                  </a:tcPr>
                </a:tc>
                <a:tc>
                  <a:txBody>
                    <a:bodyPr/>
                    <a:lstStyle/>
                    <a:p>
                      <a:pPr fontAlgn="t"/>
                      <a:r>
                        <a:rPr lang="en-US" sz="1400" dirty="0">
                          <a:effectLst/>
                        </a:rPr>
                        <a:t>* / %</a:t>
                      </a:r>
                    </a:p>
                  </a:txBody>
                  <a:tcPr marL="61460" marR="61460" marT="61460" marB="61460">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FFFFF"/>
                    </a:solidFill>
                  </a:tcPr>
                </a:tc>
                <a:tc>
                  <a:txBody>
                    <a:bodyPr/>
                    <a:lstStyle/>
                    <a:p>
                      <a:pPr fontAlgn="t"/>
                      <a:r>
                        <a:rPr lang="en-US" sz="1400" dirty="0">
                          <a:effectLst/>
                        </a:rPr>
                        <a:t>Binary</a:t>
                      </a:r>
                    </a:p>
                  </a:txBody>
                  <a:tcPr marL="61460" marR="61460" marT="61460" marB="61460">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FFFFF"/>
                    </a:solidFill>
                  </a:tcPr>
                </a:tc>
                <a:tc>
                  <a:txBody>
                    <a:bodyPr/>
                    <a:lstStyle/>
                    <a:p>
                      <a:pPr fontAlgn="t"/>
                      <a:r>
                        <a:rPr lang="en-US" sz="1400" dirty="0">
                          <a:effectLst/>
                        </a:rPr>
                        <a:t>Left to right</a:t>
                      </a:r>
                    </a:p>
                  </a:txBody>
                  <a:tcPr marL="61460" marR="61460" marT="61460" marB="61460">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FFFFF"/>
                    </a:solidFill>
                  </a:tcPr>
                </a:tc>
                <a:extLst>
                  <a:ext uri="{0D108BD9-81ED-4DB2-BD59-A6C34878D82A}">
                    <a16:rowId xmlns:a16="http://schemas.microsoft.com/office/drawing/2014/main" val="3682540953"/>
                  </a:ext>
                </a:extLst>
              </a:tr>
              <a:tr h="253162">
                <a:tc>
                  <a:txBody>
                    <a:bodyPr/>
                    <a:lstStyle/>
                    <a:p>
                      <a:pPr fontAlgn="t"/>
                      <a:endParaRPr lang="en-US" sz="1400" dirty="0">
                        <a:effectLst/>
                      </a:endParaRPr>
                    </a:p>
                  </a:txBody>
                  <a:tcPr marL="61460" marR="61460" marT="61460" marB="61460">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FFFFF"/>
                    </a:solidFill>
                  </a:tcPr>
                </a:tc>
                <a:tc>
                  <a:txBody>
                    <a:bodyPr/>
                    <a:lstStyle/>
                    <a:p>
                      <a:pPr fontAlgn="t"/>
                      <a:r>
                        <a:rPr lang="en-US" sz="1400">
                          <a:effectLst/>
                        </a:rPr>
                        <a:t>+ –</a:t>
                      </a:r>
                    </a:p>
                  </a:txBody>
                  <a:tcPr marL="61460" marR="61460" marT="61460" marB="61460">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FFFFF"/>
                    </a:solidFill>
                  </a:tcPr>
                </a:tc>
                <a:tc>
                  <a:txBody>
                    <a:bodyPr/>
                    <a:lstStyle/>
                    <a:p>
                      <a:pPr fontAlgn="t"/>
                      <a:r>
                        <a:rPr lang="en-US" sz="1400" dirty="0">
                          <a:effectLst/>
                        </a:rPr>
                        <a:t>Binary</a:t>
                      </a:r>
                    </a:p>
                  </a:txBody>
                  <a:tcPr marL="61460" marR="61460" marT="61460" marB="61460">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FFFFF"/>
                    </a:solidFill>
                  </a:tcPr>
                </a:tc>
                <a:tc>
                  <a:txBody>
                    <a:bodyPr/>
                    <a:lstStyle/>
                    <a:p>
                      <a:pPr fontAlgn="t"/>
                      <a:r>
                        <a:rPr lang="en-US" sz="1400">
                          <a:effectLst/>
                        </a:rPr>
                        <a:t>Left to right</a:t>
                      </a:r>
                    </a:p>
                  </a:txBody>
                  <a:tcPr marL="61460" marR="61460" marT="61460" marB="61460">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FFFFF"/>
                    </a:solidFill>
                  </a:tcPr>
                </a:tc>
                <a:extLst>
                  <a:ext uri="{0D108BD9-81ED-4DB2-BD59-A6C34878D82A}">
                    <a16:rowId xmlns:a16="http://schemas.microsoft.com/office/drawing/2014/main" val="1100910207"/>
                  </a:ext>
                </a:extLst>
              </a:tr>
              <a:tr h="253162">
                <a:tc>
                  <a:txBody>
                    <a:bodyPr/>
                    <a:lstStyle/>
                    <a:p>
                      <a:pPr fontAlgn="t"/>
                      <a:endParaRPr lang="en-US" sz="1400">
                        <a:effectLst/>
                      </a:endParaRPr>
                    </a:p>
                  </a:txBody>
                  <a:tcPr marL="61460" marR="61460" marT="61460" marB="61460">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FFFFF"/>
                    </a:solidFill>
                  </a:tcPr>
                </a:tc>
                <a:tc>
                  <a:txBody>
                    <a:bodyPr/>
                    <a:lstStyle/>
                    <a:p>
                      <a:pPr fontAlgn="t"/>
                      <a:r>
                        <a:rPr lang="en-US" sz="1400">
                          <a:effectLst/>
                        </a:rPr>
                        <a:t>&lt; &lt;= &gt; &gt;= is as</a:t>
                      </a:r>
                    </a:p>
                  </a:txBody>
                  <a:tcPr marL="61460" marR="61460" marT="61460" marB="61460">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FFFFF"/>
                    </a:solidFill>
                  </a:tcPr>
                </a:tc>
                <a:tc>
                  <a:txBody>
                    <a:bodyPr/>
                    <a:lstStyle/>
                    <a:p>
                      <a:pPr fontAlgn="t"/>
                      <a:r>
                        <a:rPr lang="en-US" sz="1400" dirty="0">
                          <a:effectLst/>
                        </a:rPr>
                        <a:t>Binary</a:t>
                      </a:r>
                    </a:p>
                  </a:txBody>
                  <a:tcPr marL="61460" marR="61460" marT="61460" marB="61460">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FFFFF"/>
                    </a:solidFill>
                  </a:tcPr>
                </a:tc>
                <a:tc>
                  <a:txBody>
                    <a:bodyPr/>
                    <a:lstStyle/>
                    <a:p>
                      <a:pPr fontAlgn="t"/>
                      <a:r>
                        <a:rPr lang="en-US" sz="1400">
                          <a:effectLst/>
                        </a:rPr>
                        <a:t>Left to right</a:t>
                      </a:r>
                    </a:p>
                  </a:txBody>
                  <a:tcPr marL="61460" marR="61460" marT="61460" marB="61460">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FFFFF"/>
                    </a:solidFill>
                  </a:tcPr>
                </a:tc>
                <a:extLst>
                  <a:ext uri="{0D108BD9-81ED-4DB2-BD59-A6C34878D82A}">
                    <a16:rowId xmlns:a16="http://schemas.microsoft.com/office/drawing/2014/main" val="2110565015"/>
                  </a:ext>
                </a:extLst>
              </a:tr>
              <a:tr h="253162">
                <a:tc>
                  <a:txBody>
                    <a:bodyPr/>
                    <a:lstStyle/>
                    <a:p>
                      <a:pPr fontAlgn="t"/>
                      <a:endParaRPr lang="en-US" sz="1400">
                        <a:effectLst/>
                      </a:endParaRPr>
                    </a:p>
                  </a:txBody>
                  <a:tcPr marL="61460" marR="61460" marT="61460" marB="61460">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FFFFF"/>
                    </a:solidFill>
                  </a:tcPr>
                </a:tc>
                <a:tc>
                  <a:txBody>
                    <a:bodyPr/>
                    <a:lstStyle/>
                    <a:p>
                      <a:pPr fontAlgn="t"/>
                      <a:r>
                        <a:rPr lang="en-US" sz="1400">
                          <a:effectLst/>
                        </a:rPr>
                        <a:t>== !=</a:t>
                      </a:r>
                    </a:p>
                  </a:txBody>
                  <a:tcPr marL="61460" marR="61460" marT="61460" marB="61460">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FFFFF"/>
                    </a:solidFill>
                  </a:tcPr>
                </a:tc>
                <a:tc>
                  <a:txBody>
                    <a:bodyPr/>
                    <a:lstStyle/>
                    <a:p>
                      <a:pPr fontAlgn="t"/>
                      <a:r>
                        <a:rPr lang="en-US" sz="1400" dirty="0">
                          <a:effectLst/>
                        </a:rPr>
                        <a:t>Binary</a:t>
                      </a:r>
                    </a:p>
                  </a:txBody>
                  <a:tcPr marL="61460" marR="61460" marT="61460" marB="61460">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FFFFF"/>
                    </a:solidFill>
                  </a:tcPr>
                </a:tc>
                <a:tc>
                  <a:txBody>
                    <a:bodyPr/>
                    <a:lstStyle/>
                    <a:p>
                      <a:pPr fontAlgn="t"/>
                      <a:r>
                        <a:rPr lang="en-US" sz="1400">
                          <a:effectLst/>
                        </a:rPr>
                        <a:t>Left to right</a:t>
                      </a:r>
                    </a:p>
                  </a:txBody>
                  <a:tcPr marL="61460" marR="61460" marT="61460" marB="61460">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FFFFF"/>
                    </a:solidFill>
                  </a:tcPr>
                </a:tc>
                <a:extLst>
                  <a:ext uri="{0D108BD9-81ED-4DB2-BD59-A6C34878D82A}">
                    <a16:rowId xmlns:a16="http://schemas.microsoft.com/office/drawing/2014/main" val="3262874153"/>
                  </a:ext>
                </a:extLst>
              </a:tr>
              <a:tr h="253162">
                <a:tc>
                  <a:txBody>
                    <a:bodyPr/>
                    <a:lstStyle/>
                    <a:p>
                      <a:pPr fontAlgn="t"/>
                      <a:endParaRPr lang="en-US" sz="1400">
                        <a:effectLst/>
                      </a:endParaRPr>
                    </a:p>
                  </a:txBody>
                  <a:tcPr marL="61460" marR="61460" marT="61460" marB="61460">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FFFFF"/>
                    </a:solidFill>
                  </a:tcPr>
                </a:tc>
                <a:tc>
                  <a:txBody>
                    <a:bodyPr/>
                    <a:lstStyle/>
                    <a:p>
                      <a:pPr fontAlgn="t"/>
                      <a:r>
                        <a:rPr lang="en-US" sz="1400">
                          <a:effectLst/>
                        </a:rPr>
                        <a:t>&amp;</a:t>
                      </a:r>
                    </a:p>
                  </a:txBody>
                  <a:tcPr marL="61460" marR="61460" marT="61460" marB="61460">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FFFFF"/>
                    </a:solidFill>
                  </a:tcPr>
                </a:tc>
                <a:tc>
                  <a:txBody>
                    <a:bodyPr/>
                    <a:lstStyle/>
                    <a:p>
                      <a:pPr fontAlgn="t"/>
                      <a:r>
                        <a:rPr lang="en-US" sz="1400" dirty="0">
                          <a:effectLst/>
                        </a:rPr>
                        <a:t>Binary</a:t>
                      </a:r>
                    </a:p>
                  </a:txBody>
                  <a:tcPr marL="61460" marR="61460" marT="61460" marB="61460">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FFFFF"/>
                    </a:solidFill>
                  </a:tcPr>
                </a:tc>
                <a:tc>
                  <a:txBody>
                    <a:bodyPr/>
                    <a:lstStyle/>
                    <a:p>
                      <a:pPr fontAlgn="t"/>
                      <a:r>
                        <a:rPr lang="en-US" sz="1400">
                          <a:effectLst/>
                        </a:rPr>
                        <a:t>Left to right</a:t>
                      </a:r>
                    </a:p>
                  </a:txBody>
                  <a:tcPr marL="61460" marR="61460" marT="61460" marB="61460">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FFFFF"/>
                    </a:solidFill>
                  </a:tcPr>
                </a:tc>
                <a:extLst>
                  <a:ext uri="{0D108BD9-81ED-4DB2-BD59-A6C34878D82A}">
                    <a16:rowId xmlns:a16="http://schemas.microsoft.com/office/drawing/2014/main" val="4178852318"/>
                  </a:ext>
                </a:extLst>
              </a:tr>
              <a:tr h="253162">
                <a:tc>
                  <a:txBody>
                    <a:bodyPr/>
                    <a:lstStyle/>
                    <a:p>
                      <a:pPr fontAlgn="t"/>
                      <a:endParaRPr lang="en-US" sz="1400" dirty="0">
                        <a:effectLst/>
                      </a:endParaRPr>
                    </a:p>
                  </a:txBody>
                  <a:tcPr marL="61460" marR="61460" marT="61460" marB="61460">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FFFFF"/>
                    </a:solidFill>
                  </a:tcPr>
                </a:tc>
                <a:tc>
                  <a:txBody>
                    <a:bodyPr/>
                    <a:lstStyle/>
                    <a:p>
                      <a:pPr fontAlgn="t"/>
                      <a:r>
                        <a:rPr lang="en-US" sz="1400">
                          <a:effectLst/>
                        </a:rPr>
                        <a:t>^</a:t>
                      </a:r>
                    </a:p>
                  </a:txBody>
                  <a:tcPr marL="61460" marR="61460" marT="61460" marB="61460">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FFFFF"/>
                    </a:solidFill>
                  </a:tcPr>
                </a:tc>
                <a:tc>
                  <a:txBody>
                    <a:bodyPr/>
                    <a:lstStyle/>
                    <a:p>
                      <a:pPr fontAlgn="t"/>
                      <a:r>
                        <a:rPr lang="en-US" sz="1400" dirty="0">
                          <a:effectLst/>
                        </a:rPr>
                        <a:t>Binary</a:t>
                      </a:r>
                    </a:p>
                  </a:txBody>
                  <a:tcPr marL="61460" marR="61460" marT="61460" marB="61460">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FFFFF"/>
                    </a:solidFill>
                  </a:tcPr>
                </a:tc>
                <a:tc>
                  <a:txBody>
                    <a:bodyPr/>
                    <a:lstStyle/>
                    <a:p>
                      <a:pPr fontAlgn="t"/>
                      <a:r>
                        <a:rPr lang="en-US" sz="1400" dirty="0">
                          <a:effectLst/>
                        </a:rPr>
                        <a:t>Left to right</a:t>
                      </a:r>
                    </a:p>
                  </a:txBody>
                  <a:tcPr marL="61460" marR="61460" marT="61460" marB="61460">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FFFFF"/>
                    </a:solidFill>
                  </a:tcPr>
                </a:tc>
                <a:extLst>
                  <a:ext uri="{0D108BD9-81ED-4DB2-BD59-A6C34878D82A}">
                    <a16:rowId xmlns:a16="http://schemas.microsoft.com/office/drawing/2014/main" val="2138302428"/>
                  </a:ext>
                </a:extLst>
              </a:tr>
              <a:tr h="253162">
                <a:tc>
                  <a:txBody>
                    <a:bodyPr/>
                    <a:lstStyle/>
                    <a:p>
                      <a:pPr fontAlgn="t"/>
                      <a:endParaRPr lang="en-US" sz="1400">
                        <a:effectLst/>
                      </a:endParaRPr>
                    </a:p>
                  </a:txBody>
                  <a:tcPr marL="61460" marR="61460" marT="61460" marB="61460">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FFFFF"/>
                    </a:solidFill>
                  </a:tcPr>
                </a:tc>
                <a:tc>
                  <a:txBody>
                    <a:bodyPr/>
                    <a:lstStyle/>
                    <a:p>
                      <a:pPr fontAlgn="t"/>
                      <a:r>
                        <a:rPr lang="en-US" sz="1400">
                          <a:effectLst/>
                        </a:rPr>
                        <a:t>|</a:t>
                      </a:r>
                    </a:p>
                  </a:txBody>
                  <a:tcPr marL="61460" marR="61460" marT="61460" marB="61460">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FFFFF"/>
                    </a:solidFill>
                  </a:tcPr>
                </a:tc>
                <a:tc>
                  <a:txBody>
                    <a:bodyPr/>
                    <a:lstStyle/>
                    <a:p>
                      <a:pPr fontAlgn="t"/>
                      <a:r>
                        <a:rPr lang="en-US" sz="1400">
                          <a:effectLst/>
                        </a:rPr>
                        <a:t>Binary</a:t>
                      </a:r>
                    </a:p>
                  </a:txBody>
                  <a:tcPr marL="61460" marR="61460" marT="61460" marB="61460">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FFFFF"/>
                    </a:solidFill>
                  </a:tcPr>
                </a:tc>
                <a:tc>
                  <a:txBody>
                    <a:bodyPr/>
                    <a:lstStyle/>
                    <a:p>
                      <a:pPr fontAlgn="t"/>
                      <a:r>
                        <a:rPr lang="en-US" sz="1400" dirty="0">
                          <a:effectLst/>
                        </a:rPr>
                        <a:t>Left to right</a:t>
                      </a:r>
                    </a:p>
                  </a:txBody>
                  <a:tcPr marL="61460" marR="61460" marT="61460" marB="61460">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FFFFF"/>
                    </a:solidFill>
                  </a:tcPr>
                </a:tc>
                <a:extLst>
                  <a:ext uri="{0D108BD9-81ED-4DB2-BD59-A6C34878D82A}">
                    <a16:rowId xmlns:a16="http://schemas.microsoft.com/office/drawing/2014/main" val="1228366602"/>
                  </a:ext>
                </a:extLst>
              </a:tr>
              <a:tr h="253162">
                <a:tc>
                  <a:txBody>
                    <a:bodyPr/>
                    <a:lstStyle/>
                    <a:p>
                      <a:pPr fontAlgn="t"/>
                      <a:endParaRPr lang="en-US" sz="1400">
                        <a:effectLst/>
                      </a:endParaRPr>
                    </a:p>
                  </a:txBody>
                  <a:tcPr marL="61460" marR="61460" marT="61460" marB="61460">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AFAFA"/>
                    </a:solidFill>
                  </a:tcPr>
                </a:tc>
                <a:tc>
                  <a:txBody>
                    <a:bodyPr/>
                    <a:lstStyle/>
                    <a:p>
                      <a:pPr fontAlgn="t"/>
                      <a:r>
                        <a:rPr lang="en-US" sz="1400">
                          <a:effectLst/>
                        </a:rPr>
                        <a:t>&amp;&amp;</a:t>
                      </a:r>
                    </a:p>
                  </a:txBody>
                  <a:tcPr marL="61460" marR="61460" marT="61460" marB="61460">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AFAFA"/>
                    </a:solidFill>
                  </a:tcPr>
                </a:tc>
                <a:tc>
                  <a:txBody>
                    <a:bodyPr/>
                    <a:lstStyle/>
                    <a:p>
                      <a:pPr fontAlgn="t"/>
                      <a:r>
                        <a:rPr lang="en-US" sz="1400">
                          <a:effectLst/>
                        </a:rPr>
                        <a:t>Binary</a:t>
                      </a:r>
                    </a:p>
                  </a:txBody>
                  <a:tcPr marL="61460" marR="61460" marT="61460" marB="61460">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AFAFA"/>
                    </a:solidFill>
                  </a:tcPr>
                </a:tc>
                <a:tc>
                  <a:txBody>
                    <a:bodyPr/>
                    <a:lstStyle/>
                    <a:p>
                      <a:pPr fontAlgn="t"/>
                      <a:r>
                        <a:rPr lang="en-US" sz="1400" dirty="0">
                          <a:effectLst/>
                        </a:rPr>
                        <a:t>Left to right</a:t>
                      </a:r>
                    </a:p>
                  </a:txBody>
                  <a:tcPr marL="61460" marR="61460" marT="61460" marB="61460">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AFAFA"/>
                    </a:solidFill>
                  </a:tcPr>
                </a:tc>
                <a:extLst>
                  <a:ext uri="{0D108BD9-81ED-4DB2-BD59-A6C34878D82A}">
                    <a16:rowId xmlns:a16="http://schemas.microsoft.com/office/drawing/2014/main" val="457274081"/>
                  </a:ext>
                </a:extLst>
              </a:tr>
              <a:tr h="253162">
                <a:tc>
                  <a:txBody>
                    <a:bodyPr/>
                    <a:lstStyle/>
                    <a:p>
                      <a:pPr fontAlgn="t"/>
                      <a:r>
                        <a:rPr lang="en-US" altLang="zh-CN" sz="1400" dirty="0">
                          <a:effectLst/>
                        </a:rPr>
                        <a:t>low</a:t>
                      </a:r>
                      <a:endParaRPr lang="en-US" sz="1400" dirty="0">
                        <a:effectLst/>
                      </a:endParaRPr>
                    </a:p>
                  </a:txBody>
                  <a:tcPr marL="61460" marR="61460" marT="61460" marB="61460">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FFFFF"/>
                    </a:solidFill>
                  </a:tcPr>
                </a:tc>
                <a:tc>
                  <a:txBody>
                    <a:bodyPr/>
                    <a:lstStyle/>
                    <a:p>
                      <a:pPr fontAlgn="t"/>
                      <a:r>
                        <a:rPr lang="en-US" sz="1400">
                          <a:effectLst/>
                        </a:rPr>
                        <a:t>||</a:t>
                      </a:r>
                    </a:p>
                  </a:txBody>
                  <a:tcPr marL="61460" marR="61460" marT="61460" marB="61460">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FFFFF"/>
                    </a:solidFill>
                  </a:tcPr>
                </a:tc>
                <a:tc>
                  <a:txBody>
                    <a:bodyPr/>
                    <a:lstStyle/>
                    <a:p>
                      <a:pPr fontAlgn="t"/>
                      <a:r>
                        <a:rPr lang="en-US" sz="1400">
                          <a:effectLst/>
                        </a:rPr>
                        <a:t>Binary</a:t>
                      </a:r>
                    </a:p>
                  </a:txBody>
                  <a:tcPr marL="61460" marR="61460" marT="61460" marB="61460">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FFFFF"/>
                    </a:solidFill>
                  </a:tcPr>
                </a:tc>
                <a:tc>
                  <a:txBody>
                    <a:bodyPr/>
                    <a:lstStyle/>
                    <a:p>
                      <a:pPr fontAlgn="t"/>
                      <a:r>
                        <a:rPr lang="en-US" sz="1400" dirty="0">
                          <a:effectLst/>
                        </a:rPr>
                        <a:t>Left to right</a:t>
                      </a:r>
                    </a:p>
                  </a:txBody>
                  <a:tcPr marL="61460" marR="61460" marT="61460" marB="61460">
                    <a:lnL>
                      <a:noFill/>
                    </a:lnL>
                    <a:lnR>
                      <a:noFill/>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solidFill>
                      <a:srgbClr val="FFFFFF"/>
                    </a:solidFill>
                  </a:tcPr>
                </a:tc>
                <a:extLst>
                  <a:ext uri="{0D108BD9-81ED-4DB2-BD59-A6C34878D82A}">
                    <a16:rowId xmlns:a16="http://schemas.microsoft.com/office/drawing/2014/main" val="2945242971"/>
                  </a:ext>
                </a:extLst>
              </a:tr>
            </a:tbl>
          </a:graphicData>
        </a:graphic>
      </p:graphicFrame>
      <p:cxnSp>
        <p:nvCxnSpPr>
          <p:cNvPr id="8" name="Straight Arrow Connector 7">
            <a:extLst>
              <a:ext uri="{FF2B5EF4-FFF2-40B4-BE49-F238E27FC236}">
                <a16:creationId xmlns:a16="http://schemas.microsoft.com/office/drawing/2014/main" id="{A42C4518-4391-4B87-B2BD-EE8264C7ED3E}"/>
              </a:ext>
            </a:extLst>
          </p:cNvPr>
          <p:cNvCxnSpPr/>
          <p:nvPr/>
        </p:nvCxnSpPr>
        <p:spPr>
          <a:xfrm flipV="1">
            <a:off x="4267200" y="2438400"/>
            <a:ext cx="0" cy="27432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20556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7610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ltLang="zh-CN" sz="4000" dirty="0">
                <a:solidFill>
                  <a:schemeClr val="accent1">
                    <a:lumMod val="75000"/>
                  </a:schemeClr>
                </a:solidFill>
                <a:latin typeface="Times New Roman" panose="02020603050405020304" pitchFamily="18" charset="0"/>
                <a:cs typeface="Times New Roman" panose="02020603050405020304" pitchFamily="18" charset="0"/>
              </a:rPr>
              <a:t>Homework Assignment</a:t>
            </a:r>
          </a:p>
          <a:p>
            <a:r>
              <a:rPr lang="en-US" sz="3200" dirty="0">
                <a:solidFill>
                  <a:schemeClr val="accent1">
                    <a:lumMod val="75000"/>
                  </a:schemeClr>
                </a:solidFill>
                <a:latin typeface="Times New Roman" panose="02020603050405020304" pitchFamily="18" charset="0"/>
                <a:cs typeface="Times New Roman" panose="02020603050405020304" pitchFamily="18" charset="0"/>
              </a:rPr>
              <a:t>(</a:t>
            </a:r>
            <a:r>
              <a:rPr lang="en-US" altLang="zh-CN" sz="3200" dirty="0">
                <a:solidFill>
                  <a:schemeClr val="accent1">
                    <a:lumMod val="75000"/>
                  </a:schemeClr>
                </a:solidFill>
                <a:latin typeface="Times New Roman" panose="02020603050405020304" pitchFamily="18" charset="0"/>
                <a:cs typeface="Times New Roman" panose="02020603050405020304" pitchFamily="18" charset="0"/>
              </a:rPr>
              <a:t>S</a:t>
            </a:r>
            <a:r>
              <a:rPr lang="en-US" sz="3200" dirty="0">
                <a:solidFill>
                  <a:schemeClr val="accent1">
                    <a:lumMod val="75000"/>
                  </a:schemeClr>
                </a:solidFill>
                <a:latin typeface="Times New Roman" panose="02020603050405020304" pitchFamily="18" charset="0"/>
                <a:cs typeface="Times New Roman" panose="02020603050405020304" pitchFamily="18" charset="0"/>
              </a:rPr>
              <a:t>ee Moodle for details)</a:t>
            </a:r>
          </a:p>
        </p:txBody>
      </p:sp>
    </p:spTree>
    <p:extLst>
      <p:ext uri="{BB962C8B-B14F-4D97-AF65-F5344CB8AC3E}">
        <p14:creationId xmlns:p14="http://schemas.microsoft.com/office/powerpoint/2010/main" val="90688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228600"/>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000" dirty="0">
                <a:solidFill>
                  <a:schemeClr val="accent1">
                    <a:lumMod val="75000"/>
                  </a:schemeClr>
                </a:solidFill>
                <a:latin typeface="Times New Roman" panose="02020603050405020304" pitchFamily="18" charset="0"/>
                <a:cs typeface="Times New Roman" panose="02020603050405020304" pitchFamily="18" charset="0"/>
              </a:rPr>
              <a:t>Learning Objectives</a:t>
            </a:r>
          </a:p>
        </p:txBody>
      </p:sp>
      <p:sp>
        <p:nvSpPr>
          <p:cNvPr id="2" name="Rectangle 1">
            <a:extLst>
              <a:ext uri="{FF2B5EF4-FFF2-40B4-BE49-F238E27FC236}">
                <a16:creationId xmlns:a16="http://schemas.microsoft.com/office/drawing/2014/main" id="{1F6BFB60-CCC4-4598-8E1B-8AD803851982}"/>
              </a:ext>
            </a:extLst>
          </p:cNvPr>
          <p:cNvSpPr/>
          <p:nvPr/>
        </p:nvSpPr>
        <p:spPr>
          <a:xfrm>
            <a:off x="609600" y="1265396"/>
            <a:ext cx="8229600" cy="4678204"/>
          </a:xfrm>
          <a:prstGeom prst="rect">
            <a:avLst/>
          </a:prstGeom>
        </p:spPr>
        <p:txBody>
          <a:bodyPr wrap="square">
            <a:spAutoFit/>
          </a:bodyPr>
          <a:lstStyle/>
          <a:p>
            <a:pPr marL="342900" marR="0" lvl="0" indent="-342900">
              <a:spcBef>
                <a:spcPts val="0"/>
              </a:spcBef>
              <a:spcAft>
                <a:spcPts val="0"/>
              </a:spcAft>
              <a:buSzPts val="1000"/>
              <a:buFont typeface="Symbol" panose="05050102010706020507" pitchFamily="18" charset="2"/>
              <a:buChar char=""/>
              <a:tabLst>
                <a:tab pos="367665" algn="l"/>
                <a:tab pos="368300" algn="l"/>
              </a:tabLst>
            </a:pPr>
            <a:r>
              <a:rPr lang="en-US" sz="1600" b="1" dirty="0">
                <a:effectLst/>
                <a:latin typeface="Times New Roman" panose="02020603050405020304" pitchFamily="18" charset="0"/>
                <a:ea typeface="Symbol" panose="05050102010706020507" pitchFamily="18" charset="2"/>
                <a:cs typeface="Symbol" panose="05050102010706020507" pitchFamily="18" charset="2"/>
              </a:rPr>
              <a:t>Getting</a:t>
            </a:r>
            <a:r>
              <a:rPr lang="en-US" sz="1600" b="1" spc="-5" dirty="0">
                <a:effectLst/>
                <a:latin typeface="Times New Roman" panose="02020603050405020304" pitchFamily="18" charset="0"/>
                <a:ea typeface="Symbol" panose="05050102010706020507" pitchFamily="18" charset="2"/>
                <a:cs typeface="Symbol" panose="05050102010706020507" pitchFamily="18" charset="2"/>
              </a:rPr>
              <a:t> </a:t>
            </a:r>
            <a:r>
              <a:rPr lang="en-US" sz="1600" b="1" dirty="0">
                <a:effectLst/>
                <a:latin typeface="Times New Roman" panose="02020603050405020304" pitchFamily="18" charset="0"/>
                <a:ea typeface="Symbol" panose="05050102010706020507" pitchFamily="18" charset="2"/>
                <a:cs typeface="Symbol" panose="05050102010706020507" pitchFamily="18" charset="2"/>
              </a:rPr>
              <a:t>Started</a:t>
            </a:r>
            <a:endParaRPr lang="en-US" sz="1600" dirty="0">
              <a:effectLst/>
              <a:latin typeface="Times New Roman" panose="02020603050405020304" pitchFamily="18" charset="0"/>
              <a:ea typeface="Symbol" panose="05050102010706020507" pitchFamily="18" charset="2"/>
              <a:cs typeface="Symbol" panose="05050102010706020507" pitchFamily="18" charset="2"/>
            </a:endParaRPr>
          </a:p>
          <a:p>
            <a:pPr marL="742950" marR="0" lvl="1" indent="-285750">
              <a:spcBef>
                <a:spcPts val="0"/>
              </a:spcBef>
              <a:spcAft>
                <a:spcPts val="0"/>
              </a:spcAft>
              <a:buSzPts val="1000"/>
              <a:buFont typeface="Courier New" panose="02070309020205020404" pitchFamily="49" charset="0"/>
              <a:buChar char="o"/>
              <a:tabLst>
                <a:tab pos="825500" algn="l"/>
                <a:tab pos="826135" algn="l"/>
              </a:tabLst>
            </a:pPr>
            <a:r>
              <a:rPr lang="en-US" sz="1600" dirty="0">
                <a:effectLst/>
                <a:latin typeface="Times New Roman" panose="02020603050405020304" pitchFamily="18" charset="0"/>
                <a:ea typeface="Courier New" panose="02070309020205020404" pitchFamily="49" charset="0"/>
              </a:rPr>
              <a:t>Quick review of the Syllabus, Moodle,</a:t>
            </a:r>
            <a:r>
              <a:rPr lang="en-US" sz="1600" spc="-20" dirty="0">
                <a:effectLst/>
                <a:latin typeface="Times New Roman" panose="02020603050405020304" pitchFamily="18" charset="0"/>
                <a:ea typeface="Courier New" panose="02070309020205020404" pitchFamily="49" charset="0"/>
              </a:rPr>
              <a:t> </a:t>
            </a:r>
            <a:r>
              <a:rPr lang="en-US" sz="1600" dirty="0">
                <a:effectLst/>
                <a:latin typeface="Times New Roman" panose="02020603050405020304" pitchFamily="18" charset="0"/>
                <a:ea typeface="Courier New" panose="02070309020205020404" pitchFamily="49" charset="0"/>
              </a:rPr>
              <a:t>Zoom</a:t>
            </a:r>
          </a:p>
          <a:p>
            <a:pPr marL="742950" marR="0" lvl="1" indent="-285750">
              <a:spcBef>
                <a:spcPts val="0"/>
              </a:spcBef>
              <a:spcAft>
                <a:spcPts val="0"/>
              </a:spcAft>
              <a:buSzPts val="1000"/>
              <a:buFont typeface="Courier New" panose="02070309020205020404" pitchFamily="49" charset="0"/>
              <a:buChar char="o"/>
              <a:tabLst>
                <a:tab pos="825500" algn="l"/>
                <a:tab pos="826135" algn="l"/>
              </a:tabLst>
            </a:pPr>
            <a:r>
              <a:rPr lang="en-US" sz="1600" dirty="0">
                <a:effectLst/>
                <a:latin typeface="Times New Roman" panose="02020603050405020304" pitchFamily="18" charset="0"/>
                <a:ea typeface="Courier New" panose="02070309020205020404" pitchFamily="49" charset="0"/>
              </a:rPr>
              <a:t>Comprehend introductory concepts related to computers and</a:t>
            </a:r>
            <a:r>
              <a:rPr lang="en-US" sz="1600" spc="15" dirty="0">
                <a:effectLst/>
                <a:latin typeface="Times New Roman" panose="02020603050405020304" pitchFamily="18" charset="0"/>
                <a:ea typeface="Courier New" panose="02070309020205020404" pitchFamily="49" charset="0"/>
              </a:rPr>
              <a:t> </a:t>
            </a:r>
            <a:r>
              <a:rPr lang="en-US" sz="1600" dirty="0">
                <a:effectLst/>
                <a:latin typeface="Times New Roman" panose="02020603050405020304" pitchFamily="18" charset="0"/>
                <a:ea typeface="Courier New" panose="02070309020205020404" pitchFamily="49" charset="0"/>
              </a:rPr>
              <a:t>programs</a:t>
            </a:r>
          </a:p>
          <a:p>
            <a:pPr marL="742950" marR="0" lvl="1" indent="-285750">
              <a:spcBef>
                <a:spcPts val="0"/>
              </a:spcBef>
              <a:spcAft>
                <a:spcPts val="0"/>
              </a:spcAft>
              <a:buSzPts val="1000"/>
              <a:buFont typeface="Courier New" panose="02070309020205020404" pitchFamily="49" charset="0"/>
              <a:buChar char="o"/>
              <a:tabLst>
                <a:tab pos="825500" algn="l"/>
                <a:tab pos="826135" algn="l"/>
              </a:tabLst>
            </a:pPr>
            <a:r>
              <a:rPr lang="en-US" sz="1600" dirty="0">
                <a:effectLst/>
                <a:latin typeface="Times New Roman" panose="02020603050405020304" pitchFamily="18" charset="0"/>
                <a:ea typeface="Courier New" panose="02070309020205020404" pitchFamily="49" charset="0"/>
              </a:rPr>
              <a:t>Comprehend the use of IDE (focus on Visual Studio), the process of compiling a C#</a:t>
            </a:r>
            <a:r>
              <a:rPr lang="en-US" sz="1600" spc="-20" dirty="0">
                <a:effectLst/>
                <a:latin typeface="Times New Roman" panose="02020603050405020304" pitchFamily="18" charset="0"/>
                <a:ea typeface="Courier New" panose="02070309020205020404" pitchFamily="49" charset="0"/>
              </a:rPr>
              <a:t> </a:t>
            </a:r>
            <a:r>
              <a:rPr lang="en-US" sz="1600" dirty="0">
                <a:effectLst/>
                <a:latin typeface="Times New Roman" panose="02020603050405020304" pitchFamily="18" charset="0"/>
                <a:ea typeface="Courier New" panose="02070309020205020404" pitchFamily="49" charset="0"/>
              </a:rPr>
              <a:t>program</a:t>
            </a:r>
          </a:p>
          <a:p>
            <a:pPr marL="742950" marR="0" lvl="1" indent="-285750">
              <a:spcBef>
                <a:spcPts val="0"/>
              </a:spcBef>
              <a:spcAft>
                <a:spcPts val="0"/>
              </a:spcAft>
              <a:buSzPts val="1000"/>
              <a:buFont typeface="Courier New" panose="02070309020205020404" pitchFamily="49" charset="0"/>
              <a:buChar char="o"/>
              <a:tabLst>
                <a:tab pos="825500" algn="l"/>
                <a:tab pos="826135" algn="l"/>
              </a:tabLst>
            </a:pPr>
            <a:r>
              <a:rPr lang="en-US" sz="1600" dirty="0">
                <a:effectLst/>
                <a:latin typeface="Times New Roman" panose="02020603050405020304" pitchFamily="18" charset="0"/>
                <a:ea typeface="Courier New" panose="02070309020205020404" pitchFamily="49" charset="0"/>
              </a:rPr>
              <a:t>Comprehend the build-in types in C# and when to use</a:t>
            </a:r>
            <a:r>
              <a:rPr lang="en-US" sz="1600" spc="5" dirty="0">
                <a:effectLst/>
                <a:latin typeface="Times New Roman" panose="02020603050405020304" pitchFamily="18" charset="0"/>
                <a:ea typeface="Courier New" panose="02070309020205020404" pitchFamily="49" charset="0"/>
              </a:rPr>
              <a:t> </a:t>
            </a:r>
            <a:r>
              <a:rPr lang="en-US" sz="1600" dirty="0">
                <a:effectLst/>
                <a:latin typeface="Times New Roman" panose="02020603050405020304" pitchFamily="18" charset="0"/>
                <a:ea typeface="Courier New" panose="02070309020205020404" pitchFamily="49" charset="0"/>
              </a:rPr>
              <a:t>them</a:t>
            </a:r>
          </a:p>
          <a:p>
            <a:pPr marL="742950" marR="0" lvl="1" indent="-285750">
              <a:spcBef>
                <a:spcPts val="0"/>
              </a:spcBef>
              <a:spcAft>
                <a:spcPts val="0"/>
              </a:spcAft>
              <a:buSzPts val="1000"/>
              <a:buFont typeface="Courier New" panose="02070309020205020404" pitchFamily="49" charset="0"/>
              <a:buChar char="o"/>
              <a:tabLst>
                <a:tab pos="825500" algn="l"/>
                <a:tab pos="826135" algn="l"/>
              </a:tabLst>
            </a:pPr>
            <a:r>
              <a:rPr lang="en-US" sz="1600" dirty="0">
                <a:effectLst/>
                <a:latin typeface="Times New Roman" panose="02020603050405020304" pitchFamily="18" charset="0"/>
                <a:ea typeface="Courier New" panose="02070309020205020404" pitchFamily="49" charset="0"/>
              </a:rPr>
              <a:t>Implement various C# programs that implement the concepts covered in this</a:t>
            </a:r>
            <a:r>
              <a:rPr lang="en-US" sz="1600" spc="-10" dirty="0">
                <a:effectLst/>
                <a:latin typeface="Times New Roman" panose="02020603050405020304" pitchFamily="18" charset="0"/>
                <a:ea typeface="Courier New" panose="02070309020205020404" pitchFamily="49" charset="0"/>
              </a:rPr>
              <a:t> </a:t>
            </a:r>
            <a:r>
              <a:rPr lang="en-US" sz="1600" dirty="0">
                <a:effectLst/>
                <a:latin typeface="Times New Roman" panose="02020603050405020304" pitchFamily="18" charset="0"/>
                <a:ea typeface="Courier New" panose="02070309020205020404" pitchFamily="49" charset="0"/>
              </a:rPr>
              <a:t>module</a:t>
            </a:r>
          </a:p>
          <a:p>
            <a:pPr marL="342900" marR="0" lvl="0" indent="-342900">
              <a:spcBef>
                <a:spcPts val="600"/>
              </a:spcBef>
              <a:spcAft>
                <a:spcPts val="0"/>
              </a:spcAft>
              <a:buSzPts val="1000"/>
              <a:buFont typeface="Symbol" panose="05050102010706020507" pitchFamily="18" charset="2"/>
              <a:buChar char=""/>
              <a:tabLst>
                <a:tab pos="367665" algn="l"/>
                <a:tab pos="368300" algn="l"/>
              </a:tabLst>
            </a:pPr>
            <a:r>
              <a:rPr lang="en-US" sz="1600" b="1" u="none" strike="noStrike" kern="0" dirty="0">
                <a:effectLst/>
                <a:uFill>
                  <a:solidFill>
                    <a:srgbClr val="000000"/>
                  </a:solidFill>
                </a:uFill>
                <a:latin typeface="Times New Roman" panose="02020603050405020304" pitchFamily="18" charset="0"/>
                <a:ea typeface="Symbol" panose="05050102010706020507" pitchFamily="18" charset="2"/>
                <a:cs typeface="Symbol" panose="05050102010706020507" pitchFamily="18" charset="2"/>
              </a:rPr>
              <a:t>Variables and</a:t>
            </a:r>
            <a:r>
              <a:rPr lang="en-US" sz="1600" b="1" u="none" strike="noStrike" kern="0" spc="-10" dirty="0">
                <a:effectLst/>
                <a:uFill>
                  <a:solidFill>
                    <a:srgbClr val="000000"/>
                  </a:solidFill>
                </a:uFill>
                <a:latin typeface="Times New Roman" panose="02020603050405020304" pitchFamily="18" charset="0"/>
                <a:ea typeface="Symbol" panose="05050102010706020507" pitchFamily="18" charset="2"/>
                <a:cs typeface="Symbol" panose="05050102010706020507" pitchFamily="18" charset="2"/>
              </a:rPr>
              <a:t> </a:t>
            </a:r>
            <a:r>
              <a:rPr lang="en-US" sz="1600" b="1" u="none" strike="noStrike" kern="0" dirty="0">
                <a:effectLst/>
                <a:uFill>
                  <a:solidFill>
                    <a:srgbClr val="000000"/>
                  </a:solidFill>
                </a:uFill>
                <a:latin typeface="Times New Roman" panose="02020603050405020304" pitchFamily="18" charset="0"/>
                <a:ea typeface="Symbol" panose="05050102010706020507" pitchFamily="18" charset="2"/>
                <a:cs typeface="Symbol" panose="05050102010706020507" pitchFamily="18" charset="2"/>
              </a:rPr>
              <a:t>Expressions</a:t>
            </a:r>
            <a:endParaRPr lang="en-US" sz="1600" b="1" u="sng" kern="0" dirty="0">
              <a:effectLst/>
              <a:uFill>
                <a:solidFill>
                  <a:srgbClr val="000000"/>
                </a:solidFill>
              </a:uFill>
              <a:latin typeface="Times New Roman" panose="02020603050405020304" pitchFamily="18" charset="0"/>
              <a:ea typeface="Symbol" panose="05050102010706020507" pitchFamily="18" charset="2"/>
              <a:cs typeface="Symbol" panose="05050102010706020507" pitchFamily="18" charset="2"/>
            </a:endParaRPr>
          </a:p>
          <a:p>
            <a:pPr marL="742950" marR="0" lvl="1" indent="-285750">
              <a:spcBef>
                <a:spcPts val="0"/>
              </a:spcBef>
              <a:spcAft>
                <a:spcPts val="0"/>
              </a:spcAft>
              <a:buSzPts val="1000"/>
              <a:buFont typeface="Courier New" panose="02070309020205020404" pitchFamily="49" charset="0"/>
              <a:buChar char="o"/>
              <a:tabLst>
                <a:tab pos="825500" algn="l"/>
                <a:tab pos="826135" algn="l"/>
              </a:tabLst>
            </a:pPr>
            <a:r>
              <a:rPr lang="en-US" sz="1600" dirty="0">
                <a:effectLst/>
                <a:latin typeface="Times New Roman" panose="02020603050405020304" pitchFamily="18" charset="0"/>
                <a:ea typeface="Courier New" panose="02070309020205020404" pitchFamily="49" charset="0"/>
              </a:rPr>
              <a:t>Comprehend basic C# syntax, the purpose and use of variables, and how to use</a:t>
            </a:r>
            <a:r>
              <a:rPr lang="en-US" sz="1600" spc="-5" dirty="0">
                <a:effectLst/>
                <a:latin typeface="Times New Roman" panose="02020603050405020304" pitchFamily="18" charset="0"/>
                <a:ea typeface="Courier New" panose="02070309020205020404" pitchFamily="49" charset="0"/>
              </a:rPr>
              <a:t> </a:t>
            </a:r>
            <a:r>
              <a:rPr lang="en-US" sz="1600" dirty="0">
                <a:effectLst/>
                <a:latin typeface="Times New Roman" panose="02020603050405020304" pitchFamily="18" charset="0"/>
                <a:ea typeface="Courier New" panose="02070309020205020404" pitchFamily="49" charset="0"/>
              </a:rPr>
              <a:t>expressions</a:t>
            </a:r>
          </a:p>
          <a:p>
            <a:pPr marL="742950" marR="0" lvl="1" indent="-285750">
              <a:spcBef>
                <a:spcPts val="0"/>
              </a:spcBef>
              <a:spcAft>
                <a:spcPts val="0"/>
              </a:spcAft>
              <a:buSzPts val="1000"/>
              <a:buFont typeface="Courier New" panose="02070309020205020404" pitchFamily="49" charset="0"/>
              <a:buChar char="o"/>
              <a:tabLst>
                <a:tab pos="825500" algn="l"/>
                <a:tab pos="826135" algn="l"/>
              </a:tabLst>
            </a:pPr>
            <a:r>
              <a:rPr lang="en-US" sz="1600" dirty="0">
                <a:effectLst/>
                <a:latin typeface="Times New Roman" panose="02020603050405020304" pitchFamily="18" charset="0"/>
                <a:ea typeface="Courier New" panose="02070309020205020404" pitchFamily="49" charset="0"/>
              </a:rPr>
              <a:t>Describe the generally accepted naming conventions for C#</a:t>
            </a:r>
          </a:p>
          <a:p>
            <a:pPr marL="742950" marR="0" lvl="1" indent="-285750">
              <a:spcBef>
                <a:spcPts val="0"/>
              </a:spcBef>
              <a:spcAft>
                <a:spcPts val="0"/>
              </a:spcAft>
              <a:buSzPts val="1000"/>
              <a:buFont typeface="Courier New" panose="02070309020205020404" pitchFamily="49" charset="0"/>
              <a:buChar char="o"/>
              <a:tabLst>
                <a:tab pos="825500" algn="l"/>
                <a:tab pos="826135" algn="l"/>
              </a:tabLst>
            </a:pPr>
            <a:r>
              <a:rPr lang="en-US" sz="1600" dirty="0">
                <a:effectLst/>
                <a:latin typeface="Times New Roman" panose="02020603050405020304" pitchFamily="18" charset="0"/>
                <a:ea typeface="Courier New" panose="02070309020205020404" pitchFamily="49" charset="0"/>
              </a:rPr>
              <a:t>Comprehend how to use console input and</a:t>
            </a:r>
            <a:r>
              <a:rPr lang="en-US" sz="1600" spc="5" dirty="0">
                <a:effectLst/>
                <a:latin typeface="Times New Roman" panose="02020603050405020304" pitchFamily="18" charset="0"/>
                <a:ea typeface="Courier New" panose="02070309020205020404" pitchFamily="49" charset="0"/>
              </a:rPr>
              <a:t> </a:t>
            </a:r>
            <a:r>
              <a:rPr lang="en-US" sz="1600" dirty="0">
                <a:effectLst/>
                <a:latin typeface="Times New Roman" panose="02020603050405020304" pitchFamily="18" charset="0"/>
                <a:ea typeface="Courier New" panose="02070309020205020404" pitchFamily="49" charset="0"/>
              </a:rPr>
              <a:t>output</a:t>
            </a:r>
          </a:p>
          <a:p>
            <a:pPr marL="742950" marR="0" lvl="1" indent="-285750">
              <a:spcBef>
                <a:spcPts val="0"/>
              </a:spcBef>
              <a:spcAft>
                <a:spcPts val="0"/>
              </a:spcAft>
              <a:buSzPts val="1000"/>
              <a:buFont typeface="Courier New" panose="02070309020205020404" pitchFamily="49" charset="0"/>
              <a:buChar char="o"/>
              <a:tabLst>
                <a:tab pos="825500" algn="l"/>
                <a:tab pos="826135" algn="l"/>
              </a:tabLst>
            </a:pPr>
            <a:r>
              <a:rPr lang="en-US" sz="1600" dirty="0">
                <a:effectLst/>
                <a:latin typeface="Times New Roman" panose="02020603050405020304" pitchFamily="18" charset="0"/>
                <a:ea typeface="Courier New" panose="02070309020205020404" pitchFamily="49" charset="0"/>
              </a:rPr>
              <a:t>Implement various C# programs that implement the concepts covered in this</a:t>
            </a:r>
            <a:r>
              <a:rPr lang="en-US" sz="1600" spc="-10" dirty="0">
                <a:effectLst/>
                <a:latin typeface="Times New Roman" panose="02020603050405020304" pitchFamily="18" charset="0"/>
                <a:ea typeface="Courier New" panose="02070309020205020404" pitchFamily="49" charset="0"/>
              </a:rPr>
              <a:t> </a:t>
            </a:r>
            <a:r>
              <a:rPr lang="en-US" sz="1600" dirty="0">
                <a:effectLst/>
                <a:latin typeface="Times New Roman" panose="02020603050405020304" pitchFamily="18" charset="0"/>
                <a:ea typeface="Courier New" panose="02070309020205020404" pitchFamily="49" charset="0"/>
              </a:rPr>
              <a:t>module</a:t>
            </a:r>
          </a:p>
          <a:p>
            <a:pPr marL="342900" marR="0" lvl="0" indent="-342900">
              <a:spcBef>
                <a:spcPts val="600"/>
              </a:spcBef>
              <a:spcAft>
                <a:spcPts val="0"/>
              </a:spcAft>
              <a:buSzPts val="1000"/>
              <a:buFont typeface="Symbol" panose="05050102010706020507" pitchFamily="18" charset="2"/>
              <a:buChar char=""/>
              <a:tabLst>
                <a:tab pos="367665" algn="l"/>
                <a:tab pos="368300" algn="l"/>
              </a:tabLst>
            </a:pPr>
            <a:r>
              <a:rPr lang="en-US" sz="1600" b="1" u="none" strike="noStrike" kern="0" dirty="0">
                <a:effectLst/>
                <a:uFill>
                  <a:solidFill>
                    <a:srgbClr val="000000"/>
                  </a:solidFill>
                </a:uFill>
                <a:latin typeface="Times New Roman" panose="02020603050405020304" pitchFamily="18" charset="0"/>
                <a:ea typeface="Symbol" panose="05050102010706020507" pitchFamily="18" charset="2"/>
                <a:cs typeface="Symbol" panose="05050102010706020507" pitchFamily="18" charset="2"/>
              </a:rPr>
              <a:t>Flow</a:t>
            </a:r>
            <a:r>
              <a:rPr lang="en-US" sz="1600" b="1" u="none" strike="noStrike" kern="0" spc="5" dirty="0">
                <a:effectLst/>
                <a:uFill>
                  <a:solidFill>
                    <a:srgbClr val="000000"/>
                  </a:solidFill>
                </a:uFill>
                <a:latin typeface="Times New Roman" panose="02020603050405020304" pitchFamily="18" charset="0"/>
                <a:ea typeface="Symbol" panose="05050102010706020507" pitchFamily="18" charset="2"/>
                <a:cs typeface="Symbol" panose="05050102010706020507" pitchFamily="18" charset="2"/>
              </a:rPr>
              <a:t> </a:t>
            </a:r>
            <a:r>
              <a:rPr lang="en-US" sz="1600" b="1" u="none" strike="noStrike" kern="0" dirty="0">
                <a:effectLst/>
                <a:uFill>
                  <a:solidFill>
                    <a:srgbClr val="000000"/>
                  </a:solidFill>
                </a:uFill>
                <a:latin typeface="Times New Roman" panose="02020603050405020304" pitchFamily="18" charset="0"/>
                <a:ea typeface="Symbol" panose="05050102010706020507" pitchFamily="18" charset="2"/>
                <a:cs typeface="Symbol" panose="05050102010706020507" pitchFamily="18" charset="2"/>
              </a:rPr>
              <a:t>Control</a:t>
            </a:r>
            <a:endParaRPr lang="en-US" sz="1600" b="1" u="sng" kern="0" dirty="0">
              <a:effectLst/>
              <a:uFill>
                <a:solidFill>
                  <a:srgbClr val="000000"/>
                </a:solidFill>
              </a:uFill>
              <a:latin typeface="Times New Roman" panose="02020603050405020304" pitchFamily="18" charset="0"/>
              <a:ea typeface="Symbol" panose="05050102010706020507" pitchFamily="18" charset="2"/>
              <a:cs typeface="Symbol" panose="05050102010706020507" pitchFamily="18" charset="2"/>
            </a:endParaRPr>
          </a:p>
          <a:p>
            <a:pPr marL="742950" marR="0" lvl="1" indent="-285750">
              <a:spcBef>
                <a:spcPts val="0"/>
              </a:spcBef>
              <a:spcAft>
                <a:spcPts val="0"/>
              </a:spcAft>
              <a:buSzPts val="1000"/>
              <a:buFont typeface="Courier New" panose="02070309020205020404" pitchFamily="49" charset="0"/>
              <a:buChar char="o"/>
              <a:tabLst>
                <a:tab pos="825500" algn="l"/>
                <a:tab pos="826135" algn="l"/>
              </a:tabLst>
            </a:pPr>
            <a:r>
              <a:rPr lang="en-US" sz="1600" dirty="0">
                <a:effectLst/>
                <a:latin typeface="Times New Roman" panose="02020603050405020304" pitchFamily="18" charset="0"/>
                <a:ea typeface="Courier New" panose="02070309020205020404" pitchFamily="49" charset="0"/>
              </a:rPr>
              <a:t>Comprehend Boolean logic, if statement, switch statement, do loop, while loop, for</a:t>
            </a:r>
            <a:r>
              <a:rPr lang="en-US" sz="1600" spc="-25" dirty="0">
                <a:effectLst/>
                <a:latin typeface="Times New Roman" panose="02020603050405020304" pitchFamily="18" charset="0"/>
                <a:ea typeface="Courier New" panose="02070309020205020404" pitchFamily="49" charset="0"/>
              </a:rPr>
              <a:t> </a:t>
            </a:r>
            <a:r>
              <a:rPr lang="en-US" sz="1600" dirty="0">
                <a:effectLst/>
                <a:latin typeface="Times New Roman" panose="02020603050405020304" pitchFamily="18" charset="0"/>
                <a:ea typeface="Courier New" panose="02070309020205020404" pitchFamily="49" charset="0"/>
              </a:rPr>
              <a:t>loop</a:t>
            </a:r>
          </a:p>
          <a:p>
            <a:pPr marL="742950" marR="0" lvl="1" indent="-285750">
              <a:spcBef>
                <a:spcPts val="0"/>
              </a:spcBef>
              <a:spcAft>
                <a:spcPts val="0"/>
              </a:spcAft>
              <a:buSzPts val="1000"/>
              <a:buFont typeface="Courier New" panose="02070309020205020404" pitchFamily="49" charset="0"/>
              <a:buChar char="o"/>
              <a:tabLst>
                <a:tab pos="825500" algn="l"/>
                <a:tab pos="826135" algn="l"/>
              </a:tabLst>
            </a:pPr>
            <a:r>
              <a:rPr lang="en-US" sz="1600" dirty="0">
                <a:effectLst/>
                <a:latin typeface="Times New Roman" panose="02020603050405020304" pitchFamily="18" charset="0"/>
                <a:ea typeface="Courier New" panose="02070309020205020404" pitchFamily="49" charset="0"/>
              </a:rPr>
              <a:t>Comprehend how to generate random</a:t>
            </a:r>
            <a:r>
              <a:rPr lang="en-US" sz="1600" spc="-20" dirty="0">
                <a:effectLst/>
                <a:latin typeface="Times New Roman" panose="02020603050405020304" pitchFamily="18" charset="0"/>
                <a:ea typeface="Courier New" panose="02070309020205020404" pitchFamily="49" charset="0"/>
              </a:rPr>
              <a:t> </a:t>
            </a:r>
            <a:r>
              <a:rPr lang="en-US" sz="1600" dirty="0">
                <a:effectLst/>
                <a:latin typeface="Times New Roman" panose="02020603050405020304" pitchFamily="18" charset="0"/>
                <a:ea typeface="Courier New" panose="02070309020205020404" pitchFamily="49" charset="0"/>
              </a:rPr>
              <a:t>numbers</a:t>
            </a:r>
          </a:p>
          <a:p>
            <a:pPr marL="742950" marR="0" lvl="1" indent="-285750">
              <a:spcBef>
                <a:spcPts val="0"/>
              </a:spcBef>
              <a:spcAft>
                <a:spcPts val="0"/>
              </a:spcAft>
              <a:buSzPts val="1000"/>
              <a:buFont typeface="Courier New" panose="02070309020205020404" pitchFamily="49" charset="0"/>
              <a:buChar char="o"/>
              <a:tabLst>
                <a:tab pos="825500" algn="l"/>
                <a:tab pos="826135" algn="l"/>
              </a:tabLst>
            </a:pPr>
            <a:r>
              <a:rPr lang="en-US" sz="1600" dirty="0">
                <a:effectLst/>
                <a:latin typeface="Times New Roman" panose="02020603050405020304" pitchFamily="18" charset="0"/>
                <a:ea typeface="Courier New" panose="02070309020205020404" pitchFamily="49" charset="0"/>
              </a:rPr>
              <a:t>Comprehend how to use basic file input and</a:t>
            </a:r>
            <a:r>
              <a:rPr lang="en-US" sz="1600" spc="5" dirty="0">
                <a:effectLst/>
                <a:latin typeface="Times New Roman" panose="02020603050405020304" pitchFamily="18" charset="0"/>
                <a:ea typeface="Courier New" panose="02070309020205020404" pitchFamily="49" charset="0"/>
              </a:rPr>
              <a:t> </a:t>
            </a:r>
            <a:r>
              <a:rPr lang="en-US" sz="1600" dirty="0">
                <a:effectLst/>
                <a:latin typeface="Times New Roman" panose="02020603050405020304" pitchFamily="18" charset="0"/>
                <a:ea typeface="Courier New" panose="02070309020205020404" pitchFamily="49" charset="0"/>
              </a:rPr>
              <a:t>output</a:t>
            </a:r>
          </a:p>
          <a:p>
            <a:pPr marL="742950" marR="0" lvl="1" indent="-285750">
              <a:spcBef>
                <a:spcPts val="0"/>
              </a:spcBef>
              <a:spcAft>
                <a:spcPts val="0"/>
              </a:spcAft>
              <a:buSzPts val="1000"/>
              <a:buFont typeface="Courier New" panose="02070309020205020404" pitchFamily="49" charset="0"/>
              <a:buChar char="o"/>
              <a:tabLst>
                <a:tab pos="825500" algn="l"/>
                <a:tab pos="826135" algn="l"/>
              </a:tabLst>
            </a:pPr>
            <a:r>
              <a:rPr lang="en-US" sz="1600" dirty="0">
                <a:effectLst/>
                <a:latin typeface="Times New Roman" panose="02020603050405020304" pitchFamily="18" charset="0"/>
                <a:ea typeface="Courier New" panose="02070309020205020404" pitchFamily="49" charset="0"/>
              </a:rPr>
              <a:t>Implement various C# programs that implement the concepts covered in this</a:t>
            </a:r>
            <a:r>
              <a:rPr lang="en-US" sz="1600" spc="-10" dirty="0">
                <a:effectLst/>
                <a:latin typeface="Times New Roman" panose="02020603050405020304" pitchFamily="18" charset="0"/>
                <a:ea typeface="Courier New" panose="02070309020205020404" pitchFamily="49" charset="0"/>
              </a:rPr>
              <a:t> </a:t>
            </a:r>
            <a:r>
              <a:rPr lang="en-US" sz="1600" dirty="0">
                <a:effectLst/>
                <a:latin typeface="Times New Roman" panose="02020603050405020304" pitchFamily="18" charset="0"/>
                <a:ea typeface="Courier New" panose="02070309020205020404" pitchFamily="49" charset="0"/>
              </a:rPr>
              <a:t>module</a:t>
            </a:r>
          </a:p>
        </p:txBody>
      </p:sp>
    </p:spTree>
    <p:extLst>
      <p:ext uri="{BB962C8B-B14F-4D97-AF65-F5344CB8AC3E}">
        <p14:creationId xmlns:p14="http://schemas.microsoft.com/office/powerpoint/2010/main" val="4131137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228600"/>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000" dirty="0">
                <a:solidFill>
                  <a:schemeClr val="accent1">
                    <a:lumMod val="75000"/>
                  </a:schemeClr>
                </a:solidFill>
                <a:latin typeface="Times New Roman" panose="02020603050405020304" pitchFamily="18" charset="0"/>
                <a:cs typeface="Times New Roman" panose="02020603050405020304" pitchFamily="18" charset="0"/>
              </a:rPr>
              <a:t>Learning Objectives </a:t>
            </a:r>
            <a:r>
              <a:rPr lang="en-US" altLang="zh-CN" sz="4000" dirty="0">
                <a:solidFill>
                  <a:schemeClr val="accent1">
                    <a:lumMod val="75000"/>
                  </a:schemeClr>
                </a:solidFill>
                <a:latin typeface="Times New Roman" panose="02020603050405020304" pitchFamily="18" charset="0"/>
                <a:cs typeface="Times New Roman" panose="02020603050405020304" pitchFamily="18" charset="0"/>
              </a:rPr>
              <a:t>– cont’d</a:t>
            </a:r>
            <a:endParaRPr lang="en-US" sz="4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1F6BFB60-CCC4-4598-8E1B-8AD803851982}"/>
              </a:ext>
            </a:extLst>
          </p:cNvPr>
          <p:cNvSpPr/>
          <p:nvPr/>
        </p:nvSpPr>
        <p:spPr>
          <a:xfrm>
            <a:off x="685800" y="1243548"/>
            <a:ext cx="8077200" cy="4508927"/>
          </a:xfrm>
          <a:prstGeom prst="rect">
            <a:avLst/>
          </a:prstGeom>
        </p:spPr>
        <p:txBody>
          <a:bodyPr wrap="square">
            <a:spAutoFit/>
          </a:bodyPr>
          <a:lstStyle/>
          <a:p>
            <a:pPr marL="342900" marR="0" lvl="0" indent="-342900">
              <a:spcBef>
                <a:spcPts val="200"/>
              </a:spcBef>
              <a:spcAft>
                <a:spcPts val="0"/>
              </a:spcAft>
              <a:buSzPts val="1000"/>
              <a:buFont typeface="Symbol" panose="05050102010706020507" pitchFamily="18" charset="2"/>
              <a:buChar char=""/>
              <a:tabLst>
                <a:tab pos="367665" algn="l"/>
                <a:tab pos="368300" algn="l"/>
              </a:tabLst>
            </a:pPr>
            <a:r>
              <a:rPr lang="en-US" sz="1600" b="1" u="none" strike="noStrike" kern="0" dirty="0">
                <a:effectLst/>
                <a:uFill>
                  <a:solidFill>
                    <a:srgbClr val="000000"/>
                  </a:solidFill>
                </a:uFill>
                <a:latin typeface="Times New Roman" panose="02020603050405020304" pitchFamily="18" charset="0"/>
                <a:ea typeface="Symbol" panose="05050102010706020507" pitchFamily="18" charset="2"/>
                <a:cs typeface="Symbol" panose="05050102010706020507" pitchFamily="18" charset="2"/>
              </a:rPr>
              <a:t>More about Variables, Arrays, Exception Handling, Namespaces, and</a:t>
            </a:r>
            <a:r>
              <a:rPr lang="en-US" sz="1600" b="1" u="none" strike="noStrike" kern="0" spc="-15" dirty="0">
                <a:effectLst/>
                <a:uFill>
                  <a:solidFill>
                    <a:srgbClr val="000000"/>
                  </a:solidFill>
                </a:uFill>
                <a:latin typeface="Times New Roman" panose="02020603050405020304" pitchFamily="18" charset="0"/>
                <a:ea typeface="Symbol" panose="05050102010706020507" pitchFamily="18" charset="2"/>
                <a:cs typeface="Symbol" panose="05050102010706020507" pitchFamily="18" charset="2"/>
              </a:rPr>
              <a:t> </a:t>
            </a:r>
            <a:r>
              <a:rPr lang="en-US" sz="1600" b="1" u="none" strike="noStrike" kern="0" dirty="0">
                <a:effectLst/>
                <a:uFill>
                  <a:solidFill>
                    <a:srgbClr val="000000"/>
                  </a:solidFill>
                </a:uFill>
                <a:latin typeface="Times New Roman" panose="02020603050405020304" pitchFamily="18" charset="0"/>
                <a:ea typeface="Symbol" panose="05050102010706020507" pitchFamily="18" charset="2"/>
                <a:cs typeface="Symbol" panose="05050102010706020507" pitchFamily="18" charset="2"/>
              </a:rPr>
              <a:t>Enumerations</a:t>
            </a:r>
            <a:endParaRPr lang="en-US" sz="1600" b="1" u="sng" kern="0" dirty="0">
              <a:effectLst/>
              <a:uFill>
                <a:solidFill>
                  <a:srgbClr val="000000"/>
                </a:solidFill>
              </a:uFill>
              <a:latin typeface="Times New Roman" panose="02020603050405020304" pitchFamily="18" charset="0"/>
              <a:ea typeface="Symbol" panose="05050102010706020507" pitchFamily="18" charset="2"/>
              <a:cs typeface="Symbol" panose="05050102010706020507" pitchFamily="18" charset="2"/>
            </a:endParaRPr>
          </a:p>
          <a:p>
            <a:pPr marL="742950" marR="0" lvl="1" indent="-285750">
              <a:spcBef>
                <a:spcPts val="0"/>
              </a:spcBef>
              <a:spcAft>
                <a:spcPts val="0"/>
              </a:spcAft>
              <a:buSzPts val="1000"/>
              <a:buFont typeface="Courier New" panose="02070309020205020404" pitchFamily="49" charset="0"/>
              <a:buChar char="o"/>
              <a:tabLst>
                <a:tab pos="825500" algn="l"/>
                <a:tab pos="826135" algn="l"/>
              </a:tabLst>
            </a:pPr>
            <a:r>
              <a:rPr lang="en-US" sz="1600" dirty="0">
                <a:effectLst/>
                <a:latin typeface="Times New Roman" panose="02020603050405020304" pitchFamily="18" charset="0"/>
                <a:ea typeface="Courier New" panose="02070309020205020404" pitchFamily="49" charset="0"/>
              </a:rPr>
              <a:t>Comprehend 1d-arrays, string, type</a:t>
            </a:r>
            <a:r>
              <a:rPr lang="en-US" sz="1600" spc="5" dirty="0">
                <a:effectLst/>
                <a:latin typeface="Times New Roman" panose="02020603050405020304" pitchFamily="18" charset="0"/>
                <a:ea typeface="Courier New" panose="02070309020205020404" pitchFamily="49" charset="0"/>
              </a:rPr>
              <a:t> </a:t>
            </a:r>
            <a:r>
              <a:rPr lang="en-US" sz="1600" dirty="0">
                <a:effectLst/>
                <a:latin typeface="Times New Roman" panose="02020603050405020304" pitchFamily="18" charset="0"/>
                <a:ea typeface="Courier New" panose="02070309020205020404" pitchFamily="49" charset="0"/>
              </a:rPr>
              <a:t>conversion</a:t>
            </a:r>
          </a:p>
          <a:p>
            <a:pPr marL="742950" marR="0" lvl="1" indent="-285750">
              <a:spcBef>
                <a:spcPts val="0"/>
              </a:spcBef>
              <a:spcAft>
                <a:spcPts val="0"/>
              </a:spcAft>
              <a:buSzPts val="1000"/>
              <a:buFont typeface="Courier New" panose="02070309020205020404" pitchFamily="49" charset="0"/>
              <a:buChar char="o"/>
              <a:tabLst>
                <a:tab pos="825500" algn="l"/>
                <a:tab pos="826135" algn="l"/>
              </a:tabLst>
            </a:pPr>
            <a:r>
              <a:rPr lang="en-US" sz="1600" dirty="0">
                <a:effectLst/>
                <a:latin typeface="Times New Roman" panose="02020603050405020304" pitchFamily="18" charset="0"/>
                <a:ea typeface="Courier New" panose="02070309020205020404" pitchFamily="49" charset="0"/>
              </a:rPr>
              <a:t>Comprehend basic exception handling, how to define enumeration types, and</a:t>
            </a:r>
            <a:r>
              <a:rPr lang="en-US" sz="1600" spc="-15" dirty="0">
                <a:effectLst/>
                <a:latin typeface="Times New Roman" panose="02020603050405020304" pitchFamily="18" charset="0"/>
                <a:ea typeface="Courier New" panose="02070309020205020404" pitchFamily="49" charset="0"/>
              </a:rPr>
              <a:t> </a:t>
            </a:r>
            <a:r>
              <a:rPr lang="en-US" sz="1600" dirty="0">
                <a:effectLst/>
                <a:latin typeface="Times New Roman" panose="02020603050405020304" pitchFamily="18" charset="0"/>
                <a:ea typeface="Courier New" panose="02070309020205020404" pitchFamily="49" charset="0"/>
              </a:rPr>
              <a:t>namespaces</a:t>
            </a:r>
          </a:p>
          <a:p>
            <a:pPr marL="742950" marR="0" lvl="1" indent="-285750">
              <a:spcBef>
                <a:spcPts val="0"/>
              </a:spcBef>
              <a:spcAft>
                <a:spcPts val="0"/>
              </a:spcAft>
              <a:buSzPts val="1000"/>
              <a:buFont typeface="Courier New" panose="02070309020205020404" pitchFamily="49" charset="0"/>
              <a:buChar char="o"/>
              <a:tabLst>
                <a:tab pos="825500" algn="l"/>
                <a:tab pos="826135" algn="l"/>
              </a:tabLst>
            </a:pPr>
            <a:r>
              <a:rPr lang="en-US" sz="1600" dirty="0">
                <a:effectLst/>
                <a:latin typeface="Times New Roman" panose="02020603050405020304" pitchFamily="18" charset="0"/>
                <a:ea typeface="Courier New" panose="02070309020205020404" pitchFamily="49" charset="0"/>
              </a:rPr>
              <a:t>Implement various C# programs that implement the concepts covered in this</a:t>
            </a:r>
            <a:r>
              <a:rPr lang="en-US" sz="1600" spc="-10" dirty="0">
                <a:effectLst/>
                <a:latin typeface="Times New Roman" panose="02020603050405020304" pitchFamily="18" charset="0"/>
                <a:ea typeface="Courier New" panose="02070309020205020404" pitchFamily="49" charset="0"/>
              </a:rPr>
              <a:t> </a:t>
            </a:r>
            <a:r>
              <a:rPr lang="en-US" sz="1600" dirty="0">
                <a:effectLst/>
                <a:latin typeface="Times New Roman" panose="02020603050405020304" pitchFamily="18" charset="0"/>
                <a:ea typeface="Courier New" panose="02070309020205020404" pitchFamily="49" charset="0"/>
              </a:rPr>
              <a:t>module</a:t>
            </a:r>
          </a:p>
          <a:p>
            <a:pPr marL="342900" marR="0" lvl="0" indent="-342900">
              <a:spcBef>
                <a:spcPts val="600"/>
              </a:spcBef>
              <a:spcAft>
                <a:spcPts val="0"/>
              </a:spcAft>
              <a:buSzPts val="1000"/>
              <a:buFont typeface="Symbol" panose="05050102010706020507" pitchFamily="18" charset="2"/>
              <a:buChar char=""/>
              <a:tabLst>
                <a:tab pos="367665" algn="l"/>
                <a:tab pos="368300" algn="l"/>
              </a:tabLst>
            </a:pPr>
            <a:r>
              <a:rPr lang="en-US" sz="1600" b="1" u="none" strike="noStrike" kern="0" dirty="0">
                <a:effectLst/>
                <a:uFill>
                  <a:solidFill>
                    <a:srgbClr val="000000"/>
                  </a:solidFill>
                </a:uFill>
                <a:latin typeface="Times New Roman" panose="02020603050405020304" pitchFamily="18" charset="0"/>
                <a:ea typeface="Symbol" panose="05050102010706020507" pitchFamily="18" charset="2"/>
                <a:cs typeface="Symbol" panose="05050102010706020507" pitchFamily="18" charset="2"/>
              </a:rPr>
              <a:t>Methods</a:t>
            </a:r>
            <a:endParaRPr lang="en-US" sz="1600" b="1" u="sng" kern="0" dirty="0">
              <a:effectLst/>
              <a:uFill>
                <a:solidFill>
                  <a:srgbClr val="000000"/>
                </a:solidFill>
              </a:uFill>
              <a:latin typeface="Times New Roman" panose="02020603050405020304" pitchFamily="18" charset="0"/>
              <a:ea typeface="Symbol" panose="05050102010706020507" pitchFamily="18" charset="2"/>
              <a:cs typeface="Symbol" panose="05050102010706020507" pitchFamily="18" charset="2"/>
            </a:endParaRPr>
          </a:p>
          <a:p>
            <a:pPr marL="742950" marR="0" lvl="1" indent="-285750">
              <a:spcBef>
                <a:spcPts val="0"/>
              </a:spcBef>
              <a:spcAft>
                <a:spcPts val="0"/>
              </a:spcAft>
              <a:buSzPts val="1000"/>
              <a:buFont typeface="Courier New" panose="02070309020205020404" pitchFamily="49" charset="0"/>
              <a:buChar char="o"/>
              <a:tabLst>
                <a:tab pos="825500" algn="l"/>
                <a:tab pos="826135" algn="l"/>
              </a:tabLst>
            </a:pPr>
            <a:r>
              <a:rPr lang="en-US" sz="1600" dirty="0">
                <a:effectLst/>
                <a:latin typeface="Times New Roman" panose="02020603050405020304" pitchFamily="18" charset="0"/>
                <a:ea typeface="Courier New" panose="02070309020205020404" pitchFamily="49" charset="0"/>
              </a:rPr>
              <a:t>Comprehend methods, return values and parameters, variable scope, how to call a</a:t>
            </a:r>
            <a:r>
              <a:rPr lang="en-US" sz="1600" spc="20" dirty="0">
                <a:effectLst/>
                <a:latin typeface="Times New Roman" panose="02020603050405020304" pitchFamily="18" charset="0"/>
                <a:ea typeface="Courier New" panose="02070309020205020404" pitchFamily="49" charset="0"/>
              </a:rPr>
              <a:t> </a:t>
            </a:r>
            <a:r>
              <a:rPr lang="en-US" sz="1600" dirty="0">
                <a:effectLst/>
                <a:latin typeface="Times New Roman" panose="02020603050405020304" pitchFamily="18" charset="0"/>
                <a:ea typeface="Courier New" panose="02070309020205020404" pitchFamily="49" charset="0"/>
              </a:rPr>
              <a:t>method</a:t>
            </a:r>
          </a:p>
          <a:p>
            <a:pPr marL="742950" marR="0" lvl="1" indent="-285750">
              <a:spcBef>
                <a:spcPts val="0"/>
              </a:spcBef>
              <a:spcAft>
                <a:spcPts val="0"/>
              </a:spcAft>
              <a:buSzPts val="1000"/>
              <a:buFont typeface="Courier New" panose="02070309020205020404" pitchFamily="49" charset="0"/>
              <a:buChar char="o"/>
              <a:tabLst>
                <a:tab pos="825500" algn="l"/>
                <a:tab pos="826135" algn="l"/>
              </a:tabLst>
            </a:pPr>
            <a:r>
              <a:rPr lang="en-US" sz="1600" dirty="0">
                <a:effectLst/>
                <a:latin typeface="Times New Roman" panose="02020603050405020304" pitchFamily="18" charset="0"/>
                <a:ea typeface="Courier New" panose="02070309020205020404" pitchFamily="49" charset="0"/>
              </a:rPr>
              <a:t>Understand recursion</a:t>
            </a:r>
          </a:p>
          <a:p>
            <a:pPr marL="742950" marR="0" lvl="1" indent="-285750">
              <a:spcBef>
                <a:spcPts val="0"/>
              </a:spcBef>
              <a:spcAft>
                <a:spcPts val="0"/>
              </a:spcAft>
              <a:buSzPts val="1000"/>
              <a:buFont typeface="Courier New" panose="02070309020205020404" pitchFamily="49" charset="0"/>
              <a:buChar char="o"/>
              <a:tabLst>
                <a:tab pos="825500" algn="l"/>
                <a:tab pos="826135" algn="l"/>
              </a:tabLst>
            </a:pPr>
            <a:r>
              <a:rPr lang="en-US" sz="1600" dirty="0">
                <a:effectLst/>
                <a:latin typeface="Times New Roman" panose="02020603050405020304" pitchFamily="18" charset="0"/>
                <a:ea typeface="Courier New" panose="02070309020205020404" pitchFamily="49" charset="0"/>
              </a:rPr>
              <a:t>Implement various C# programs that implement the concepts covered in this</a:t>
            </a:r>
            <a:r>
              <a:rPr lang="en-US" sz="1600" spc="-10" dirty="0">
                <a:effectLst/>
                <a:latin typeface="Times New Roman" panose="02020603050405020304" pitchFamily="18" charset="0"/>
                <a:ea typeface="Courier New" panose="02070309020205020404" pitchFamily="49" charset="0"/>
              </a:rPr>
              <a:t> </a:t>
            </a:r>
            <a:r>
              <a:rPr lang="en-US" sz="1600" dirty="0">
                <a:effectLst/>
                <a:latin typeface="Times New Roman" panose="02020603050405020304" pitchFamily="18" charset="0"/>
                <a:ea typeface="Courier New" panose="02070309020205020404" pitchFamily="49" charset="0"/>
              </a:rPr>
              <a:t>module</a:t>
            </a:r>
          </a:p>
          <a:p>
            <a:pPr marL="342900" marR="0" lvl="0" indent="-342900">
              <a:spcBef>
                <a:spcPts val="600"/>
              </a:spcBef>
              <a:spcAft>
                <a:spcPts val="0"/>
              </a:spcAft>
              <a:buSzPts val="1000"/>
              <a:buFont typeface="Symbol" panose="05050102010706020507" pitchFamily="18" charset="2"/>
              <a:buChar char=""/>
              <a:tabLst>
                <a:tab pos="367665" algn="l"/>
                <a:tab pos="368300" algn="l"/>
              </a:tabLst>
            </a:pPr>
            <a:r>
              <a:rPr lang="en-US" sz="1600" b="1" u="none" strike="noStrike" kern="0" dirty="0">
                <a:effectLst/>
                <a:uFill>
                  <a:solidFill>
                    <a:srgbClr val="000000"/>
                  </a:solidFill>
                </a:uFill>
                <a:latin typeface="Times New Roman" panose="02020603050405020304" pitchFamily="18" charset="0"/>
                <a:ea typeface="Symbol" panose="05050102010706020507" pitchFamily="18" charset="2"/>
                <a:cs typeface="Symbol" panose="05050102010706020507" pitchFamily="18" charset="2"/>
              </a:rPr>
              <a:t>Defining Classes and Class</a:t>
            </a:r>
            <a:r>
              <a:rPr lang="en-US" sz="1600" b="1" u="none" strike="noStrike" kern="0" spc="-10" dirty="0">
                <a:effectLst/>
                <a:uFill>
                  <a:solidFill>
                    <a:srgbClr val="000000"/>
                  </a:solidFill>
                </a:uFill>
                <a:latin typeface="Times New Roman" panose="02020603050405020304" pitchFamily="18" charset="0"/>
                <a:ea typeface="Symbol" panose="05050102010706020507" pitchFamily="18" charset="2"/>
                <a:cs typeface="Symbol" panose="05050102010706020507" pitchFamily="18" charset="2"/>
              </a:rPr>
              <a:t> </a:t>
            </a:r>
            <a:r>
              <a:rPr lang="en-US" sz="1600" b="1" u="none" strike="noStrike" kern="0" dirty="0">
                <a:effectLst/>
                <a:uFill>
                  <a:solidFill>
                    <a:srgbClr val="000000"/>
                  </a:solidFill>
                </a:uFill>
                <a:latin typeface="Times New Roman" panose="02020603050405020304" pitchFamily="18" charset="0"/>
                <a:ea typeface="Symbol" panose="05050102010706020507" pitchFamily="18" charset="2"/>
                <a:cs typeface="Symbol" panose="05050102010706020507" pitchFamily="18" charset="2"/>
              </a:rPr>
              <a:t>Members</a:t>
            </a:r>
            <a:endParaRPr lang="en-US" sz="1600" b="1" u="sng" kern="0" dirty="0">
              <a:effectLst/>
              <a:uFill>
                <a:solidFill>
                  <a:srgbClr val="000000"/>
                </a:solidFill>
              </a:uFill>
              <a:latin typeface="Times New Roman" panose="02020603050405020304" pitchFamily="18" charset="0"/>
              <a:ea typeface="Symbol" panose="05050102010706020507" pitchFamily="18" charset="2"/>
              <a:cs typeface="Symbol" panose="05050102010706020507" pitchFamily="18" charset="2"/>
            </a:endParaRPr>
          </a:p>
          <a:p>
            <a:pPr marL="742950" marR="0" lvl="1" indent="-285750">
              <a:spcBef>
                <a:spcPts val="0"/>
              </a:spcBef>
              <a:spcAft>
                <a:spcPts val="0"/>
              </a:spcAft>
              <a:buSzPts val="1000"/>
              <a:buFont typeface="Courier New" panose="02070309020205020404" pitchFamily="49" charset="0"/>
              <a:buChar char="o"/>
              <a:tabLst>
                <a:tab pos="825500" algn="l"/>
                <a:tab pos="826135" algn="l"/>
              </a:tabLst>
            </a:pPr>
            <a:r>
              <a:rPr lang="en-US" sz="1600" dirty="0">
                <a:effectLst/>
                <a:latin typeface="Times New Roman" panose="02020603050405020304" pitchFamily="18" charset="0"/>
                <a:ea typeface="Courier New" panose="02070309020205020404" pitchFamily="49" charset="0"/>
              </a:rPr>
              <a:t>Comprehend classes, class members, access modifiers, static members, constructors, and the </a:t>
            </a:r>
            <a:r>
              <a:rPr lang="en-US" sz="1600" b="1" dirty="0">
                <a:effectLst/>
                <a:latin typeface="Times New Roman" panose="02020603050405020304" pitchFamily="18" charset="0"/>
                <a:ea typeface="Courier New" panose="02070309020205020404" pitchFamily="49" charset="0"/>
              </a:rPr>
              <a:t>this</a:t>
            </a:r>
            <a:r>
              <a:rPr lang="en-US" sz="1600" b="1" i="1" spc="-5" dirty="0">
                <a:effectLst/>
                <a:latin typeface="Times New Roman" panose="02020603050405020304" pitchFamily="18" charset="0"/>
                <a:ea typeface="Courier New" panose="02070309020205020404" pitchFamily="49" charset="0"/>
              </a:rPr>
              <a:t> </a:t>
            </a:r>
            <a:r>
              <a:rPr lang="en-US" sz="1600" dirty="0">
                <a:effectLst/>
                <a:latin typeface="Times New Roman" panose="02020603050405020304" pitchFamily="18" charset="0"/>
                <a:ea typeface="Courier New" panose="02070309020205020404" pitchFamily="49" charset="0"/>
              </a:rPr>
              <a:t>keyword</a:t>
            </a:r>
          </a:p>
          <a:p>
            <a:pPr marL="742950" marR="0" lvl="1" indent="-285750">
              <a:spcBef>
                <a:spcPts val="0"/>
              </a:spcBef>
              <a:spcAft>
                <a:spcPts val="0"/>
              </a:spcAft>
              <a:buSzPts val="1000"/>
              <a:buFont typeface="Courier New" panose="02070309020205020404" pitchFamily="49" charset="0"/>
              <a:buChar char="o"/>
              <a:tabLst>
                <a:tab pos="825500" algn="l"/>
                <a:tab pos="826135" algn="l"/>
              </a:tabLst>
            </a:pPr>
            <a:r>
              <a:rPr lang="en-US" sz="1600" dirty="0">
                <a:effectLst/>
                <a:latin typeface="Times New Roman" panose="02020603050405020304" pitchFamily="18" charset="0"/>
                <a:ea typeface="Courier New" panose="02070309020205020404" pitchFamily="49" charset="0"/>
              </a:rPr>
              <a:t>Implement various C# programs that implement the concepts covered in this</a:t>
            </a:r>
            <a:r>
              <a:rPr lang="en-US" sz="1600" spc="-10" dirty="0">
                <a:effectLst/>
                <a:latin typeface="Times New Roman" panose="02020603050405020304" pitchFamily="18" charset="0"/>
                <a:ea typeface="Courier New" panose="02070309020205020404" pitchFamily="49" charset="0"/>
              </a:rPr>
              <a:t> </a:t>
            </a:r>
            <a:r>
              <a:rPr lang="en-US" sz="1600" dirty="0">
                <a:effectLst/>
                <a:latin typeface="Times New Roman" panose="02020603050405020304" pitchFamily="18" charset="0"/>
                <a:ea typeface="Courier New" panose="02070309020205020404" pitchFamily="49" charset="0"/>
              </a:rPr>
              <a:t>module</a:t>
            </a:r>
          </a:p>
          <a:p>
            <a:pPr marL="342900" marR="0" lvl="0" indent="-342900">
              <a:spcBef>
                <a:spcPts val="600"/>
              </a:spcBef>
              <a:spcAft>
                <a:spcPts val="0"/>
              </a:spcAft>
              <a:buSzPts val="1000"/>
              <a:buFont typeface="Symbol" panose="05050102010706020507" pitchFamily="18" charset="2"/>
              <a:buChar char=""/>
              <a:tabLst>
                <a:tab pos="367665" algn="l"/>
                <a:tab pos="368300" algn="l"/>
              </a:tabLst>
            </a:pPr>
            <a:r>
              <a:rPr lang="en-US" sz="1600" b="1" u="none" strike="noStrike" kern="0" dirty="0">
                <a:effectLst/>
                <a:uFill>
                  <a:solidFill>
                    <a:srgbClr val="000000"/>
                  </a:solidFill>
                </a:uFill>
                <a:latin typeface="Times New Roman" panose="02020603050405020304" pitchFamily="18" charset="0"/>
                <a:ea typeface="Symbol" panose="05050102010706020507" pitchFamily="18" charset="2"/>
                <a:cs typeface="Symbol" panose="05050102010706020507" pitchFamily="18" charset="2"/>
              </a:rPr>
              <a:t>Interfaces, Inheritance, and Polymorphism</a:t>
            </a:r>
            <a:endParaRPr lang="en-US" sz="1600" b="1" u="sng" kern="0" dirty="0">
              <a:effectLst/>
              <a:uFill>
                <a:solidFill>
                  <a:srgbClr val="000000"/>
                </a:solidFill>
              </a:uFill>
              <a:latin typeface="Times New Roman" panose="02020603050405020304" pitchFamily="18" charset="0"/>
              <a:ea typeface="Symbol" panose="05050102010706020507" pitchFamily="18" charset="2"/>
              <a:cs typeface="Symbol" panose="05050102010706020507" pitchFamily="18" charset="2"/>
            </a:endParaRPr>
          </a:p>
          <a:p>
            <a:pPr marL="742950" marR="0" lvl="1" indent="-285750">
              <a:spcBef>
                <a:spcPts val="0"/>
              </a:spcBef>
              <a:spcAft>
                <a:spcPts val="0"/>
              </a:spcAft>
              <a:buSzPts val="1000"/>
              <a:buFont typeface="Courier New" panose="02070309020205020404" pitchFamily="49" charset="0"/>
              <a:buChar char="o"/>
              <a:tabLst>
                <a:tab pos="825500" algn="l"/>
                <a:tab pos="826135" algn="l"/>
              </a:tabLst>
            </a:pPr>
            <a:r>
              <a:rPr lang="en-US" sz="1600" dirty="0">
                <a:effectLst/>
                <a:latin typeface="Times New Roman" panose="02020603050405020304" pitchFamily="18" charset="0"/>
                <a:ea typeface="Courier New" panose="02070309020205020404" pitchFamily="49" charset="0"/>
              </a:rPr>
              <a:t>Comprehend interfaces, inheritance, and</a:t>
            </a:r>
            <a:r>
              <a:rPr lang="en-US" sz="1600" spc="5" dirty="0">
                <a:effectLst/>
                <a:latin typeface="Times New Roman" panose="02020603050405020304" pitchFamily="18" charset="0"/>
                <a:ea typeface="Courier New" panose="02070309020205020404" pitchFamily="49" charset="0"/>
              </a:rPr>
              <a:t> </a:t>
            </a:r>
            <a:r>
              <a:rPr lang="en-US" sz="1600" dirty="0">
                <a:effectLst/>
                <a:latin typeface="Times New Roman" panose="02020603050405020304" pitchFamily="18" charset="0"/>
                <a:ea typeface="Courier New" panose="02070309020205020404" pitchFamily="49" charset="0"/>
              </a:rPr>
              <a:t>polymorphism</a:t>
            </a:r>
          </a:p>
          <a:p>
            <a:pPr marL="742950" marR="0" lvl="1" indent="-285750">
              <a:spcBef>
                <a:spcPts val="0"/>
              </a:spcBef>
              <a:spcAft>
                <a:spcPts val="300"/>
              </a:spcAft>
              <a:buSzPts val="1000"/>
              <a:buFont typeface="Courier New" panose="02070309020205020404" pitchFamily="49" charset="0"/>
              <a:buChar char="o"/>
              <a:tabLst>
                <a:tab pos="825500" algn="l"/>
                <a:tab pos="826135" algn="l"/>
              </a:tabLst>
            </a:pPr>
            <a:r>
              <a:rPr lang="en-US" sz="1600" dirty="0">
                <a:effectLst/>
                <a:latin typeface="Times New Roman" panose="02020603050405020304" pitchFamily="18" charset="0"/>
                <a:ea typeface="Courier New" panose="02070309020205020404" pitchFamily="49" charset="0"/>
              </a:rPr>
              <a:t>Implement various C# programs that implement the concepts covered in this</a:t>
            </a:r>
            <a:r>
              <a:rPr lang="en-US" sz="1600" spc="-10" dirty="0">
                <a:effectLst/>
                <a:latin typeface="Times New Roman" panose="02020603050405020304" pitchFamily="18" charset="0"/>
                <a:ea typeface="Courier New" panose="02070309020205020404" pitchFamily="49" charset="0"/>
              </a:rPr>
              <a:t> </a:t>
            </a:r>
            <a:r>
              <a:rPr lang="en-US" sz="1600" dirty="0">
                <a:effectLst/>
                <a:latin typeface="Times New Roman" panose="02020603050405020304" pitchFamily="18" charset="0"/>
                <a:ea typeface="Courier New" panose="02070309020205020404" pitchFamily="49" charset="0"/>
              </a:rPr>
              <a:t>module</a:t>
            </a:r>
          </a:p>
        </p:txBody>
      </p:sp>
    </p:spTree>
    <p:extLst>
      <p:ext uri="{BB962C8B-B14F-4D97-AF65-F5344CB8AC3E}">
        <p14:creationId xmlns:p14="http://schemas.microsoft.com/office/powerpoint/2010/main" val="890864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4000" dirty="0">
                <a:solidFill>
                  <a:schemeClr val="accent1">
                    <a:lumMod val="75000"/>
                  </a:schemeClr>
                </a:solidFill>
                <a:latin typeface="Times New Roman" panose="02020603050405020304" pitchFamily="18" charset="0"/>
                <a:cs typeface="Times New Roman" panose="02020603050405020304" pitchFamily="18" charset="0"/>
              </a:rPr>
              <a:t>Attendance and More</a:t>
            </a:r>
          </a:p>
        </p:txBody>
      </p:sp>
      <p:sp>
        <p:nvSpPr>
          <p:cNvPr id="2" name="Rectangle 1">
            <a:extLst>
              <a:ext uri="{FF2B5EF4-FFF2-40B4-BE49-F238E27FC236}">
                <a16:creationId xmlns:a16="http://schemas.microsoft.com/office/drawing/2014/main" id="{1F6BFB60-CCC4-4598-8E1B-8AD803851982}"/>
              </a:ext>
            </a:extLst>
          </p:cNvPr>
          <p:cNvSpPr/>
          <p:nvPr/>
        </p:nvSpPr>
        <p:spPr>
          <a:xfrm>
            <a:off x="762000" y="1447800"/>
            <a:ext cx="7467600" cy="4093428"/>
          </a:xfrm>
          <a:prstGeom prst="rect">
            <a:avLst/>
          </a:prstGeom>
        </p:spPr>
        <p:txBody>
          <a:bodyPr wrap="square">
            <a:spAutoFit/>
          </a:bodyPr>
          <a:lstStyle/>
          <a:p>
            <a:pPr marL="342900"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You are expected to </a:t>
            </a:r>
            <a:r>
              <a:rPr lang="en-US" sz="2000" dirty="0">
                <a:solidFill>
                  <a:srgbClr val="0070C0"/>
                </a:solidFill>
                <a:latin typeface="Times New Roman" panose="02020603050405020304" pitchFamily="18" charset="0"/>
                <a:cs typeface="Times New Roman" panose="02020603050405020304" pitchFamily="18" charset="0"/>
              </a:rPr>
              <a:t>attend each class meeting</a:t>
            </a:r>
            <a:r>
              <a:rPr lang="en-US" sz="2000" dirty="0">
                <a:latin typeface="Times New Roman" panose="02020603050405020304" pitchFamily="18" charset="0"/>
                <a:cs typeface="Times New Roman" panose="02020603050405020304" pitchFamily="18" charset="0"/>
              </a:rPr>
              <a:t>. I found it is the best way to engage you in learning the course materials.</a:t>
            </a:r>
          </a:p>
          <a:p>
            <a:pPr marL="342900"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Students absent from an announced quiz or examination, unless excused, may not be permitted to make up quizzes or examinations. </a:t>
            </a:r>
          </a:p>
          <a:p>
            <a:pPr marL="342900"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You are expected to </a:t>
            </a:r>
            <a:r>
              <a:rPr lang="en-US" sz="2000" dirty="0">
                <a:solidFill>
                  <a:srgbClr val="0070C0"/>
                </a:solidFill>
                <a:latin typeface="Times New Roman" panose="02020603050405020304" pitchFamily="18" charset="0"/>
                <a:cs typeface="Times New Roman" panose="02020603050405020304" pitchFamily="18" charset="0"/>
              </a:rPr>
              <a:t>keep the instructor informed of any changes or issues that may prevent you from completing your assignments</a:t>
            </a:r>
            <a:r>
              <a:rPr lang="en-US" sz="2000" dirty="0">
                <a:latin typeface="Times New Roman" panose="02020603050405020304" pitchFamily="18" charset="0"/>
                <a:cs typeface="Times New Roman" panose="02020603050405020304" pitchFamily="18" charset="0"/>
              </a:rPr>
              <a:t> or this course.</a:t>
            </a:r>
          </a:p>
          <a:p>
            <a:pPr marL="342900"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You’re </a:t>
            </a:r>
            <a:r>
              <a:rPr lang="en-US" sz="2000" dirty="0">
                <a:solidFill>
                  <a:srgbClr val="0070C0"/>
                </a:solidFill>
                <a:latin typeface="Times New Roman" panose="02020603050405020304" pitchFamily="18" charset="0"/>
                <a:cs typeface="Times New Roman" panose="02020603050405020304" pitchFamily="18" charset="0"/>
              </a:rPr>
              <a:t>strongly encouraged to take advantage of my office hours</a:t>
            </a:r>
            <a:r>
              <a:rPr lang="en-US" sz="2000" dirty="0">
                <a:latin typeface="Times New Roman" panose="02020603050405020304" pitchFamily="18" charset="0"/>
                <a:cs typeface="Times New Roman" panose="02020603050405020304" pitchFamily="18" charset="0"/>
              </a:rPr>
              <a:t>. I’m available other times but you </a:t>
            </a:r>
            <a:r>
              <a:rPr lang="en-US" altLang="zh-CN" sz="2000" dirty="0">
                <a:latin typeface="Times New Roman" panose="02020603050405020304" pitchFamily="18" charset="0"/>
                <a:cs typeface="Times New Roman" panose="02020603050405020304" pitchFamily="18" charset="0"/>
              </a:rPr>
              <a:t>need</a:t>
            </a:r>
            <a:r>
              <a:rPr lang="en-US" sz="2000" dirty="0">
                <a:latin typeface="Times New Roman" panose="02020603050405020304" pitchFamily="18" charset="0"/>
                <a:cs typeface="Times New Roman" panose="02020603050405020304" pitchFamily="18" charset="0"/>
              </a:rPr>
              <a:t> email/call me in advance. </a:t>
            </a:r>
          </a:p>
          <a:p>
            <a:pPr marL="342900"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You are expected to </a:t>
            </a:r>
            <a:r>
              <a:rPr lang="en-US" sz="2000" dirty="0">
                <a:solidFill>
                  <a:srgbClr val="0070C0"/>
                </a:solidFill>
                <a:latin typeface="Times New Roman" panose="02020603050405020304" pitchFamily="18" charset="0"/>
                <a:cs typeface="Times New Roman" panose="02020603050405020304" pitchFamily="18" charset="0"/>
              </a:rPr>
              <a:t>check your SMU email at least once a day</a:t>
            </a:r>
            <a:r>
              <a:rPr lang="en-US" sz="2000" dirty="0">
                <a:latin typeface="Times New Roman" panose="02020603050405020304" pitchFamily="18" charset="0"/>
                <a:cs typeface="Times New Roman" panose="02020603050405020304" pitchFamily="18" charset="0"/>
              </a:rPr>
              <a:t>. This will be the way I will try to reach you.</a:t>
            </a:r>
          </a:p>
        </p:txBody>
      </p:sp>
    </p:spTree>
    <p:extLst>
      <p:ext uri="{BB962C8B-B14F-4D97-AF65-F5344CB8AC3E}">
        <p14:creationId xmlns:p14="http://schemas.microsoft.com/office/powerpoint/2010/main" val="2795505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行政公文纸">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Custom 1">
      <a:majorFont>
        <a:latin typeface="Times New Roman"/>
        <a:ea typeface="Microsoft YaHei Light"/>
        <a:cs typeface=""/>
      </a:majorFont>
      <a:minorFont>
        <a:latin typeface="Times New Roman"/>
        <a:ea typeface="Microsoft YaHei Light"/>
        <a:cs typeface=""/>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S_slides_week#04 - partB" id="{91C3FA24-B6FC-4377-82B4-84DDBB4F35D2}" vid="{B4F6CD27-6F97-4854-B171-3C94D44FBC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OS_slides_week#04 - partB</Template>
  <TotalTime>3258</TotalTime>
  <Words>6078</Words>
  <Application>Microsoft Office PowerPoint</Application>
  <PresentationFormat>On-screen Show (4:3)</PresentationFormat>
  <Paragraphs>675</Paragraphs>
  <Slides>69</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69</vt:i4>
      </vt:variant>
    </vt:vector>
  </HeadingPairs>
  <TitlesOfParts>
    <vt:vector size="77" baseType="lpstr">
      <vt:lpstr>Noto Sans Symbols</vt:lpstr>
      <vt:lpstr>Arial</vt:lpstr>
      <vt:lpstr>Calibri</vt:lpstr>
      <vt:lpstr>Courier New</vt:lpstr>
      <vt:lpstr>Symbol</vt:lpstr>
      <vt:lpstr>Times New Roman</vt:lpstr>
      <vt:lpstr>Wingdings</vt:lpstr>
      <vt:lpstr>行政公文纸</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Decimal System</vt:lpstr>
      <vt:lpstr>Decimal Fractions</vt:lpstr>
      <vt:lpstr>The Binary System</vt:lpstr>
      <vt:lpstr>PowerPoint Presentation</vt:lpstr>
      <vt:lpstr>Hexadecimal Notation</vt:lpstr>
      <vt:lpstr>Decimal, Binary,  and Hexadecimal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Indiana University, IUSM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Guangyan Li</dc:creator>
  <cp:lastModifiedBy>Guangyan</cp:lastModifiedBy>
  <cp:revision>361</cp:revision>
  <cp:lastPrinted>2015-03-09T23:43:40Z</cp:lastPrinted>
  <dcterms:created xsi:type="dcterms:W3CDTF">2019-10-23T04:28:23Z</dcterms:created>
  <dcterms:modified xsi:type="dcterms:W3CDTF">2021-05-14T19:10:21Z</dcterms:modified>
</cp:coreProperties>
</file>