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9"/>
  </p:notesMasterIdLst>
  <p:handoutMasterIdLst>
    <p:handoutMasterId r:id="rId30"/>
  </p:handoutMasterIdLst>
  <p:sldIdLst>
    <p:sldId id="604" r:id="rId2"/>
    <p:sldId id="679" r:id="rId3"/>
    <p:sldId id="652" r:id="rId4"/>
    <p:sldId id="651" r:id="rId5"/>
    <p:sldId id="680" r:id="rId6"/>
    <p:sldId id="653" r:id="rId7"/>
    <p:sldId id="654" r:id="rId8"/>
    <p:sldId id="655" r:id="rId9"/>
    <p:sldId id="656" r:id="rId10"/>
    <p:sldId id="657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78" r:id="rId19"/>
    <p:sldId id="669" r:id="rId20"/>
    <p:sldId id="670" r:id="rId21"/>
    <p:sldId id="671" r:id="rId22"/>
    <p:sldId id="672" r:id="rId23"/>
    <p:sldId id="673" r:id="rId24"/>
    <p:sldId id="674" r:id="rId25"/>
    <p:sldId id="675" r:id="rId26"/>
    <p:sldId id="676" r:id="rId27"/>
    <p:sldId id="677" r:id="rId28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727" autoAdjust="0"/>
  </p:normalViewPr>
  <p:slideViewPr>
    <p:cSldViewPr snapToObject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85" d="100"/>
          <a:sy n="85" d="100"/>
        </p:scale>
        <p:origin x="3828" y="66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5B53B9A8-03DE-A449-8606-C98272BA366A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38452586-C2E4-B545-9ECA-6F7511137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845F566B-6AD8-7444-82DF-5DC153CD4B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54" tIns="46527" rIns="93054" bIns="465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6"/>
            <a:ext cx="5669280" cy="4217670"/>
          </a:xfrm>
          <a:prstGeom prst="rect">
            <a:avLst/>
          </a:prstGeom>
        </p:spPr>
        <p:txBody>
          <a:bodyPr vert="horz" lIns="93054" tIns="46527" rIns="93054" bIns="465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091CEF26-A209-E447-AF95-B2ACA7709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>
            <a:extLst>
              <a:ext uri="{FF2B5EF4-FFF2-40B4-BE49-F238E27FC236}">
                <a16:creationId xmlns:a16="http://schemas.microsoft.com/office/drawing/2014/main" id="{ADB8B022-48E5-4F68-9822-AC83F996D4C1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07630" y="0"/>
            <a:ext cx="1436370" cy="3956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numeric-conversion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integral-numeric-typ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floating-point-numeric-typ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533400" y="4876800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B6A39C-B65C-4109-991F-A42C4A4EFF5A}"/>
              </a:ext>
            </a:extLst>
          </p:cNvPr>
          <p:cNvSpPr txBox="1">
            <a:spLocks/>
          </p:cNvSpPr>
          <p:nvPr/>
        </p:nvSpPr>
        <p:spPr>
          <a:xfrm>
            <a:off x="658813" y="1980252"/>
            <a:ext cx="7824788" cy="17535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3 - Void methods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 Slides – Week02)</a:t>
            </a:r>
          </a:p>
        </p:txBody>
      </p:sp>
    </p:spTree>
    <p:extLst>
      <p:ext uri="{BB962C8B-B14F-4D97-AF65-F5344CB8AC3E}">
        <p14:creationId xmlns:p14="http://schemas.microsoft.com/office/powerpoint/2010/main" val="272239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Classes and methods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381000" y="1219200"/>
            <a:ext cx="1447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class definition may look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434F-DA43-44CD-B7C0-D4F7B1CB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76827"/>
            <a:ext cx="6019800" cy="551896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450B497-7BA5-4C2B-9822-E7D05F5FD4E6}"/>
              </a:ext>
            </a:extLst>
          </p:cNvPr>
          <p:cNvSpPr/>
          <p:nvPr/>
        </p:nvSpPr>
        <p:spPr>
          <a:xfrm>
            <a:off x="1752599" y="1981200"/>
            <a:ext cx="22860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in C#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6914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is a code block that contains a series of statements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causes the statements to be executed by calling the method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C#, every executed instruction is performed in the context of a method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the entry point for every C# application and it is called by the common language runtime (CLR) when the program is started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methods? Code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defining the code once and using it many times</a:t>
            </a:r>
          </a:p>
        </p:txBody>
      </p:sp>
    </p:spTree>
    <p:extLst>
      <p:ext uri="{BB962C8B-B14F-4D97-AF65-F5344CB8AC3E}">
        <p14:creationId xmlns:p14="http://schemas.microsoft.com/office/powerpoint/2010/main" val="316696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CFAAC-6CB5-4C88-A7E3-789E31AA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3" y="1900645"/>
            <a:ext cx="3805031" cy="3306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D46B7A-E2B3-481F-9A6B-6ED4ECA08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15" y="1912442"/>
            <a:ext cx="3794785" cy="3306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87F24-DF05-43CE-9E6F-BB3D26C50BC5}"/>
              </a:ext>
            </a:extLst>
          </p:cNvPr>
          <p:cNvSpPr txBox="1"/>
          <p:nvPr/>
        </p:nvSpPr>
        <p:spPr>
          <a:xfrm>
            <a:off x="3838133" y="19166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B508D-0DCB-4EA3-9E31-B35CE772C44A}"/>
              </a:ext>
            </a:extLst>
          </p:cNvPr>
          <p:cNvSpPr txBox="1"/>
          <p:nvPr/>
        </p:nvSpPr>
        <p:spPr>
          <a:xfrm>
            <a:off x="8029133" y="1905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5CAD48-2955-4FE2-8101-DC6739A0820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3.7 Programs with Multiple Methods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C8E3A-EAB3-4D3E-90F0-15E3B307A4FB}"/>
              </a:ext>
            </a:extLst>
          </p:cNvPr>
          <p:cNvSpPr/>
          <p:nvPr/>
        </p:nvSpPr>
        <p:spPr>
          <a:xfrm>
            <a:off x="533400" y="1371600"/>
            <a:ext cx="85344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Will they have the same output?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of execution for both A and B: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=&gt; WriteLine() =&gt;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ThreeLine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=&gt;WriteLine() =&gt;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=&gt; WriteLine() =&gt;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=&gt; WriteLine() =&gt; WriteLine()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71309A-88AA-4A8E-B0EE-D89EB9556DDA}"/>
              </a:ext>
            </a:extLst>
          </p:cNvPr>
          <p:cNvCxnSpPr/>
          <p:nvPr/>
        </p:nvCxnSpPr>
        <p:spPr>
          <a:xfrm>
            <a:off x="10820400" y="57912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1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 Method Parameters and Arguments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032302"/>
            <a:ext cx="76914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C# methods  do not require arguments (values that you provide when you invoke the method). 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C# methods require one or more arguments: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6F01B0-70A2-4D27-93AD-C56F8932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76032"/>
            <a:ext cx="3295650" cy="710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B985A-94DD-4327-B436-B0AE7136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84" y="1752600"/>
            <a:ext cx="4109816" cy="743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68E36-E667-4491-873F-729E2C1D7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03940"/>
            <a:ext cx="4314290" cy="944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5EF85-3107-4D29-8FC3-F4E5D253A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820" y="3733800"/>
            <a:ext cx="3617980" cy="22421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07F614-F962-406B-BBD3-0A016D1185F8}"/>
              </a:ext>
            </a:extLst>
          </p:cNvPr>
          <p:cNvCxnSpPr/>
          <p:nvPr/>
        </p:nvCxnSpPr>
        <p:spPr>
          <a:xfrm flipH="1">
            <a:off x="7511708" y="4719175"/>
            <a:ext cx="609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2EB7DC-C177-480E-A725-A1A9B92230ED}"/>
              </a:ext>
            </a:extLst>
          </p:cNvPr>
          <p:cNvCxnSpPr>
            <a:cxnSpLocks/>
          </p:cNvCxnSpPr>
          <p:nvPr/>
        </p:nvCxnSpPr>
        <p:spPr>
          <a:xfrm flipH="1">
            <a:off x="8121308" y="4719175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7BBB51-016F-4134-84CA-EC7878FFF588}"/>
              </a:ext>
            </a:extLst>
          </p:cNvPr>
          <p:cNvSpPr txBox="1"/>
          <p:nvPr/>
        </p:nvSpPr>
        <p:spPr>
          <a:xfrm>
            <a:off x="6371914" y="4724400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(Pass-by-value)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7624D1-DA6F-49D9-960B-984A159DA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5" y="5200650"/>
            <a:ext cx="4048125" cy="895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767B83-3FA0-4A03-A32A-A0BDD41E99EF}"/>
              </a:ext>
            </a:extLst>
          </p:cNvPr>
          <p:cNvSpPr txBox="1"/>
          <p:nvPr/>
        </p:nvSpPr>
        <p:spPr>
          <a:xfrm>
            <a:off x="533400" y="341152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Function definition: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1C6AF-54A0-4DEB-A99B-CC6D448F890B}"/>
              </a:ext>
            </a:extLst>
          </p:cNvPr>
          <p:cNvSpPr txBox="1"/>
          <p:nvPr/>
        </p:nvSpPr>
        <p:spPr>
          <a:xfrm>
            <a:off x="553807" y="48768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Function invocation: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B268DF-98C3-4848-B17A-0F8E0739B255}"/>
              </a:ext>
            </a:extLst>
          </p:cNvPr>
          <p:cNvCxnSpPr>
            <a:cxnSpLocks/>
          </p:cNvCxnSpPr>
          <p:nvPr/>
        </p:nvCxnSpPr>
        <p:spPr>
          <a:xfrm flipH="1">
            <a:off x="4963510" y="2971800"/>
            <a:ext cx="2607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9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3.9 Stack diagrams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691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and other variables only exist inside their own methods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to keep track of where each variable is defined is with a stack diagram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diagram for the previous example looks like this: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48E63-3583-4F99-AEB8-3F604406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89" y="2971800"/>
            <a:ext cx="4640111" cy="2857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2AAFE7-8215-4B9C-9B06-6A2DAEF9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133725"/>
            <a:ext cx="3676650" cy="113347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D0594CC-139B-496B-A01D-B1C1D71F906F}"/>
              </a:ext>
            </a:extLst>
          </p:cNvPr>
          <p:cNvSpPr/>
          <p:nvPr/>
        </p:nvSpPr>
        <p:spPr>
          <a:xfrm>
            <a:off x="6858000" y="2725461"/>
            <a:ext cx="228600" cy="4082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2D10-E22A-4A7A-A30D-9E5EEC6E58F6}"/>
              </a:ext>
            </a:extLst>
          </p:cNvPr>
          <p:cNvSpPr txBox="1"/>
          <p:nvPr/>
        </p:nvSpPr>
        <p:spPr>
          <a:xfrm>
            <a:off x="5334000" y="4495800"/>
            <a:ext cx="3428999" cy="18158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For each method there is a gray box called a frame that contains the method's parameters and variables. The name of the method appears outside the frame. As usual, the value of each variable is drawn inside a box with the name of the variable beside it.</a:t>
            </a:r>
          </a:p>
        </p:txBody>
      </p:sp>
    </p:spTree>
    <p:extLst>
      <p:ext uri="{BB962C8B-B14F-4D97-AF65-F5344CB8AC3E}">
        <p14:creationId xmlns:p14="http://schemas.microsoft.com/office/powerpoint/2010/main" val="10366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Definition and Invocation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92003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defining methods: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&lt;Access specifier&gt; &lt;Return type&gt; &lt;Method name&gt; (Parameter list)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body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pecifier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determines the visibility of a variable or a method from another class</a:t>
            </a:r>
          </a:p>
          <a:p>
            <a:pPr lvl="1">
              <a:spcAft>
                <a:spcPts val="60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type of the value the method returns, or void if no return value</a:t>
            </a:r>
          </a:p>
          <a:p>
            <a:pPr lvl="1">
              <a:spcAft>
                <a:spcPts val="60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name: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identifier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PascalCase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is recommended)</a:t>
            </a:r>
          </a:p>
          <a:p>
            <a:pPr lvl="1">
              <a:spcAft>
                <a:spcPts val="60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list: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parameters are used to pass and receive data from a method, and they are optional; the parameter list refers to the type, order, and number of the parameters of a method</a:t>
            </a:r>
          </a:p>
          <a:p>
            <a:pPr lvl="1">
              <a:spcAft>
                <a:spcPts val="600"/>
              </a:spcAft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body: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statements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&lt;Method name&gt; (Argument list)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&lt;Method name&gt; ()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2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3.10 Methods with Multiple Parameters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219200"/>
            <a:ext cx="769143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for a method with two parameters: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the code to print out a time like: “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10:50:28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EAB518-42DD-4FDF-9DCE-49DE3077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799"/>
            <a:ext cx="5715001" cy="32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57200" y="1065852"/>
            <a:ext cx="2693987" cy="3963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3.2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point of this exercise is to practice reading code and to make sure that you understand the flow of execution through a program with multiple methods. Read the code and write down your output, compare it to the program output when you run the code.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20BDB-614E-4902-8BF9-97E0DF21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84476"/>
            <a:ext cx="4893861" cy="61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533400" y="4876800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B6A39C-B65C-4109-991F-A42C4A4EFF5A}"/>
              </a:ext>
            </a:extLst>
          </p:cNvPr>
          <p:cNvSpPr txBox="1">
            <a:spLocks/>
          </p:cNvSpPr>
          <p:nvPr/>
        </p:nvSpPr>
        <p:spPr>
          <a:xfrm>
            <a:off x="658813" y="1980252"/>
            <a:ext cx="7824788" cy="17535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4 - Conditionals and Recursion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 Slides – Week02)</a:t>
            </a:r>
          </a:p>
        </p:txBody>
      </p:sp>
    </p:spTree>
    <p:extLst>
      <p:ext uri="{BB962C8B-B14F-4D97-AF65-F5344CB8AC3E}">
        <p14:creationId xmlns:p14="http://schemas.microsoft.com/office/powerpoint/2010/main" val="149427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The Modulus Operator (%)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69143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modulus operator (%) works on integers (and integer expressions) and yields the remainder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operator (%) vs. division operator (/):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quotient = 7 / 3;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remainder = 7 % 3;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% and /: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% b = a - (a / b) * b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is very useful, can be used to: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one number is divisible by another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 digit or digits from a number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number is even or odd</a:t>
            </a:r>
          </a:p>
        </p:txBody>
      </p:sp>
    </p:spTree>
    <p:extLst>
      <p:ext uri="{BB962C8B-B14F-4D97-AF65-F5344CB8AC3E}">
        <p14:creationId xmlns:p14="http://schemas.microsoft.com/office/powerpoint/2010/main" val="30207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Floating-point Numbers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31043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foating-point type is called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short for “double-precision”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to create a foating-point variable and assign value to it: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pi;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3.14159;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legal to declare a variable and assign a value to it at the same time (called initialization):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 = 1;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empty = "";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pi = 3.14159;</a:t>
            </a:r>
          </a:p>
        </p:txBody>
      </p:sp>
    </p:spTree>
    <p:extLst>
      <p:ext uri="{BB962C8B-B14F-4D97-AF65-F5344CB8AC3E}">
        <p14:creationId xmlns:p14="http://schemas.microsoft.com/office/powerpoint/2010/main" val="78365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Conditional Execution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69143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33DCCD-3EB4-40F4-A4D9-5A275ED7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18" y="3487734"/>
            <a:ext cx="4118769" cy="779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19CC6D-F7D0-478C-AB83-473E7811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93254"/>
            <a:ext cx="3276600" cy="1880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859C3-4707-4A89-878B-20FAEE0FC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914900"/>
            <a:ext cx="4857750" cy="1638300"/>
          </a:xfrm>
          <a:prstGeom prst="rect">
            <a:avLst/>
          </a:prstGeom>
        </p:spPr>
      </p:pic>
      <p:sp>
        <p:nvSpPr>
          <p:cNvPr id="9" name="矩形 1">
            <a:extLst>
              <a:ext uri="{FF2B5EF4-FFF2-40B4-BE49-F238E27FC236}">
                <a16:creationId xmlns:a16="http://schemas.microsoft.com/office/drawing/2014/main" id="{085B62B7-DF96-4AEA-B6F5-BEE3EDE6B60E}"/>
              </a:ext>
            </a:extLst>
          </p:cNvPr>
          <p:cNvSpPr/>
          <p:nvPr/>
        </p:nvSpPr>
        <p:spPr>
          <a:xfrm>
            <a:off x="800875" y="5344180"/>
            <a:ext cx="2460930" cy="707886"/>
          </a:xfrm>
          <a:prstGeom prst="rect">
            <a:avLst/>
          </a:prstGeom>
          <a:ln w="9525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=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same as ==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D71F7-2D30-4F3E-A7E8-A284A7650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085" y="1819926"/>
            <a:ext cx="2920854" cy="11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9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Alternative execution: if-else 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69143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468430-1822-43D3-AF0D-166F0DEB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73739"/>
            <a:ext cx="5410200" cy="1988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5D9A-58A1-4524-9798-5506BD3A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4114800"/>
            <a:ext cx="3349479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AD85D-AED1-4FB0-964C-12705DD3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014616"/>
            <a:ext cx="3581400" cy="123378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54F496-28AC-4295-A855-C79BE13F052F}"/>
              </a:ext>
            </a:extLst>
          </p:cNvPr>
          <p:cNvCxnSpPr/>
          <p:nvPr/>
        </p:nvCxnSpPr>
        <p:spPr>
          <a:xfrm flipH="1" flipV="1">
            <a:off x="4191000" y="2723614"/>
            <a:ext cx="3733800" cy="188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6F280E-E34B-406A-A858-A58247CEF842}"/>
              </a:ext>
            </a:extLst>
          </p:cNvPr>
          <p:cNvCxnSpPr/>
          <p:nvPr/>
        </p:nvCxnSpPr>
        <p:spPr>
          <a:xfrm flipH="1" flipV="1">
            <a:off x="3886200" y="3657600"/>
            <a:ext cx="205740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4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Chained Conditionals - 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if...else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69143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22CF4C-7A1E-4E76-A9DD-EB7B9C1A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311" y="1178482"/>
            <a:ext cx="4434089" cy="5298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BE8DB-7CA9-43B3-BD74-3A3276EB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6" y="2094554"/>
            <a:ext cx="3699769" cy="1625058"/>
          </a:xfrm>
          <a:prstGeom prst="rect">
            <a:avLst/>
          </a:prstGeom>
        </p:spPr>
      </p:pic>
      <p:sp>
        <p:nvSpPr>
          <p:cNvPr id="12" name="矩形 1">
            <a:extLst>
              <a:ext uri="{FF2B5EF4-FFF2-40B4-BE49-F238E27FC236}">
                <a16:creationId xmlns:a16="http://schemas.microsoft.com/office/drawing/2014/main" id="{356136A9-C526-4CA5-BEC3-AD03697D2353}"/>
              </a:ext>
            </a:extLst>
          </p:cNvPr>
          <p:cNvSpPr/>
          <p:nvPr/>
        </p:nvSpPr>
        <p:spPr>
          <a:xfrm>
            <a:off x="609600" y="4419600"/>
            <a:ext cx="2819400" cy="1631216"/>
          </a:xfrm>
          <a:prstGeom prst="rect">
            <a:avLst/>
          </a:prstGeom>
          <a:ln w="952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chains can be as long as you want but long chains makes code hard to read. Always try to avoid long chains!</a:t>
            </a:r>
          </a:p>
        </p:txBody>
      </p:sp>
    </p:spTree>
    <p:extLst>
      <p:ext uri="{BB962C8B-B14F-4D97-AF65-F5344CB8AC3E}">
        <p14:creationId xmlns:p14="http://schemas.microsoft.com/office/powerpoint/2010/main" val="215282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Nested conditionals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6914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chaining, you can also nest one conditional within another. We could have written the previous example as: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draw the flow chart for the example above?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try to avoid nested conditionals!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B44DA-A193-4E6A-BE58-3D91462C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228625"/>
            <a:ext cx="4248150" cy="21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4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 The Return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82478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statement allows you to terminate the execution of a method before you reach the end. One reason to use it is if you detect an error condition: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takes a double named x as a parameter. It checks whether x is less than or equal to zero, in which case it prints an error message and then uses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exit the method without executing the remaining lines.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7D98C-C97A-4EC1-B966-49D31E2F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06" y="2133600"/>
            <a:ext cx="600789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1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B6B3F-9907-4FBD-839A-44D1ACA78AD6}"/>
              </a:ext>
            </a:extLst>
          </p:cNvPr>
          <p:cNvSpPr txBox="1"/>
          <p:nvPr/>
        </p:nvSpPr>
        <p:spPr>
          <a:xfrm>
            <a:off x="3627094" y="3124200"/>
            <a:ext cx="18473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ourier New" pitchFamily="-105" charset="0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31DF4-1FC2-4FBF-BF95-F737A031F1C5}"/>
              </a:ext>
            </a:extLst>
          </p:cNvPr>
          <p:cNvSpPr/>
          <p:nvPr/>
        </p:nvSpPr>
        <p:spPr>
          <a:xfrm>
            <a:off x="609600" y="1393846"/>
            <a:ext cx="731520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Mathematical </a:t>
            </a:r>
            <a:r>
              <a:rPr lang="en-US" altLang="zh-CN" sz="2800" dirty="0"/>
              <a:t>d</a:t>
            </a:r>
            <a:r>
              <a:rPr lang="en-US" sz="2800" dirty="0"/>
              <a:t>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A528C163-9DCE-4A72-AA08-195682B03BE3}"/>
                  </a:ext>
                </a:extLst>
              </p:cNvPr>
              <p:cNvSpPr txBox="1"/>
              <p:nvPr/>
            </p:nvSpPr>
            <p:spPr>
              <a:xfrm>
                <a:off x="1295400" y="2209800"/>
                <a:ext cx="5318571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∙∙∙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A528C163-9DCE-4A72-AA08-195682B0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09800"/>
                <a:ext cx="5318571" cy="6865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CC3B78D3-5A34-4EC8-B0EC-C94701B46769}"/>
                  </a:ext>
                </a:extLst>
              </p:cNvPr>
              <p:cNvSpPr txBox="1"/>
              <p:nvPr/>
            </p:nvSpPr>
            <p:spPr>
              <a:xfrm>
                <a:off x="1247165" y="5272185"/>
                <a:ext cx="4635563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𝐹𝑎𝑐𝑡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𝐹𝑎𝑐𝑡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CC3B78D3-5A34-4EC8-B0EC-C94701B4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65" y="5272185"/>
                <a:ext cx="4635563" cy="686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4">
                <a:extLst>
                  <a:ext uri="{FF2B5EF4-FFF2-40B4-BE49-F238E27FC236}">
                    <a16:creationId xmlns:a16="http://schemas.microsoft.com/office/drawing/2014/main" id="{1BE801D3-52EF-4456-B966-CBDCC99DFB6A}"/>
                  </a:ext>
                </a:extLst>
              </p:cNvPr>
              <p:cNvSpPr txBox="1"/>
              <p:nvPr/>
            </p:nvSpPr>
            <p:spPr>
              <a:xfrm>
                <a:off x="1295400" y="3962400"/>
                <a:ext cx="55608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0!=1,  1!=1,  5!=5∗4∗3∗2∗1=120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14">
                <a:extLst>
                  <a:ext uri="{FF2B5EF4-FFF2-40B4-BE49-F238E27FC236}">
                    <a16:creationId xmlns:a16="http://schemas.microsoft.com/office/drawing/2014/main" id="{1BE801D3-52EF-4456-B966-CBDCC99D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62400"/>
                <a:ext cx="5560818" cy="307777"/>
              </a:xfrm>
              <a:prstGeom prst="rect">
                <a:avLst/>
              </a:prstGeom>
              <a:blipFill>
                <a:blip r:embed="rId4"/>
                <a:stretch>
                  <a:fillRect l="-548" r="-43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87E29D67-A10D-47D2-9772-99E91F03A90E}"/>
              </a:ext>
            </a:extLst>
          </p:cNvPr>
          <p:cNvSpPr/>
          <p:nvPr/>
        </p:nvSpPr>
        <p:spPr>
          <a:xfrm>
            <a:off x="685800" y="3200400"/>
            <a:ext cx="731520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Examples: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0DD7D8B-8F4C-4891-B25A-809886125B3E}"/>
              </a:ext>
            </a:extLst>
          </p:cNvPr>
          <p:cNvSpPr/>
          <p:nvPr/>
        </p:nvSpPr>
        <p:spPr>
          <a:xfrm>
            <a:off x="762000" y="4594246"/>
            <a:ext cx="7315200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Factorial function:</a:t>
            </a:r>
          </a:p>
        </p:txBody>
      </p:sp>
    </p:spTree>
    <p:extLst>
      <p:ext uri="{BB962C8B-B14F-4D97-AF65-F5344CB8AC3E}">
        <p14:creationId xmlns:p14="http://schemas.microsoft.com/office/powerpoint/2010/main" val="3759078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6">
            <a:extLst>
              <a:ext uri="{FF2B5EF4-FFF2-40B4-BE49-F238E27FC236}">
                <a16:creationId xmlns:a16="http://schemas.microsoft.com/office/drawing/2014/main" id="{E87DC14F-4CB3-4CEF-9996-72E2DA50F911}"/>
              </a:ext>
            </a:extLst>
          </p:cNvPr>
          <p:cNvSpPr/>
          <p:nvPr/>
        </p:nvSpPr>
        <p:spPr>
          <a:xfrm>
            <a:off x="435570" y="2050006"/>
            <a:ext cx="22860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Fact(4)</a:t>
            </a:r>
            <a:endParaRPr lang="en-US" sz="2400" dirty="0"/>
          </a:p>
        </p:txBody>
      </p:sp>
      <p:sp>
        <p:nvSpPr>
          <p:cNvPr id="3" name="矩形: 圆角 7">
            <a:extLst>
              <a:ext uri="{FF2B5EF4-FFF2-40B4-BE49-F238E27FC236}">
                <a16:creationId xmlns:a16="http://schemas.microsoft.com/office/drawing/2014/main" id="{00458A37-4FB4-45CD-91B9-CB4BECB50332}"/>
              </a:ext>
            </a:extLst>
          </p:cNvPr>
          <p:cNvSpPr/>
          <p:nvPr/>
        </p:nvSpPr>
        <p:spPr>
          <a:xfrm>
            <a:off x="435570" y="2990910"/>
            <a:ext cx="22860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Fact(3)</a:t>
            </a:r>
            <a:endParaRPr lang="en-US" sz="2400" dirty="0"/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8A6A6AAB-1D17-483F-AA80-7C8C0CF1ECF0}"/>
              </a:ext>
            </a:extLst>
          </p:cNvPr>
          <p:cNvSpPr/>
          <p:nvPr/>
        </p:nvSpPr>
        <p:spPr>
          <a:xfrm>
            <a:off x="435570" y="3905310"/>
            <a:ext cx="22860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Fact(2)</a:t>
            </a:r>
            <a:endParaRPr lang="en-US" sz="2400" dirty="0"/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5536BBC9-C9D0-4124-9BFA-CF3DEB1F0986}"/>
              </a:ext>
            </a:extLst>
          </p:cNvPr>
          <p:cNvSpPr/>
          <p:nvPr/>
        </p:nvSpPr>
        <p:spPr>
          <a:xfrm>
            <a:off x="435570" y="5734110"/>
            <a:ext cx="22860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Fact(0)</a:t>
            </a:r>
            <a:endParaRPr lang="en-US" sz="2400" dirty="0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A3CC42DD-60A3-4297-914C-D74F436F9CF5}"/>
              </a:ext>
            </a:extLst>
          </p:cNvPr>
          <p:cNvSpPr/>
          <p:nvPr/>
        </p:nvSpPr>
        <p:spPr>
          <a:xfrm>
            <a:off x="435570" y="4832962"/>
            <a:ext cx="22860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Fact(1)</a:t>
            </a:r>
            <a:endParaRPr lang="en-US" sz="2400" dirty="0"/>
          </a:p>
        </p:txBody>
      </p:sp>
      <p:cxnSp>
        <p:nvCxnSpPr>
          <p:cNvPr id="7" name="直接箭头连接符 16">
            <a:extLst>
              <a:ext uri="{FF2B5EF4-FFF2-40B4-BE49-F238E27FC236}">
                <a16:creationId xmlns:a16="http://schemas.microsoft.com/office/drawing/2014/main" id="{34767400-208E-41DE-82C8-40E8F91D6E1C}"/>
              </a:ext>
            </a:extLst>
          </p:cNvPr>
          <p:cNvCxnSpPr/>
          <p:nvPr/>
        </p:nvCxnSpPr>
        <p:spPr>
          <a:xfrm>
            <a:off x="1578570" y="260991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17">
            <a:extLst>
              <a:ext uri="{FF2B5EF4-FFF2-40B4-BE49-F238E27FC236}">
                <a16:creationId xmlns:a16="http://schemas.microsoft.com/office/drawing/2014/main" id="{D91D1789-E196-477C-8250-45DF15384FD5}"/>
              </a:ext>
            </a:extLst>
          </p:cNvPr>
          <p:cNvCxnSpPr/>
          <p:nvPr/>
        </p:nvCxnSpPr>
        <p:spPr>
          <a:xfrm>
            <a:off x="1578570" y="352431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18">
            <a:extLst>
              <a:ext uri="{FF2B5EF4-FFF2-40B4-BE49-F238E27FC236}">
                <a16:creationId xmlns:a16="http://schemas.microsoft.com/office/drawing/2014/main" id="{CB6F37E4-12DC-47D8-82DE-5D71067F4615}"/>
              </a:ext>
            </a:extLst>
          </p:cNvPr>
          <p:cNvCxnSpPr/>
          <p:nvPr/>
        </p:nvCxnSpPr>
        <p:spPr>
          <a:xfrm>
            <a:off x="1578570" y="443871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19">
            <a:extLst>
              <a:ext uri="{FF2B5EF4-FFF2-40B4-BE49-F238E27FC236}">
                <a16:creationId xmlns:a16="http://schemas.microsoft.com/office/drawing/2014/main" id="{D9CCF6EC-A231-42E5-A401-E14A3F08BCC9}"/>
              </a:ext>
            </a:extLst>
          </p:cNvPr>
          <p:cNvCxnSpPr/>
          <p:nvPr/>
        </p:nvCxnSpPr>
        <p:spPr>
          <a:xfrm>
            <a:off x="1578570" y="535311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连接符: 曲线 23">
            <a:extLst>
              <a:ext uri="{FF2B5EF4-FFF2-40B4-BE49-F238E27FC236}">
                <a16:creationId xmlns:a16="http://schemas.microsoft.com/office/drawing/2014/main" id="{C3C9C53C-DFD6-4CF8-B3B9-EA76010D83EF}"/>
              </a:ext>
            </a:extLst>
          </p:cNvPr>
          <p:cNvCxnSpPr>
            <a:cxnSpLocks/>
          </p:cNvCxnSpPr>
          <p:nvPr/>
        </p:nvCxnSpPr>
        <p:spPr>
          <a:xfrm flipV="1">
            <a:off x="2721570" y="5147702"/>
            <a:ext cx="12700" cy="914400"/>
          </a:xfrm>
          <a:prstGeom prst="curvedConnector3">
            <a:avLst>
              <a:gd name="adj1" fmla="val 29478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34">
            <a:extLst>
              <a:ext uri="{FF2B5EF4-FFF2-40B4-BE49-F238E27FC236}">
                <a16:creationId xmlns:a16="http://schemas.microsoft.com/office/drawing/2014/main" id="{F56ED1D0-2817-43F8-8899-F25955EFD8BB}"/>
              </a:ext>
            </a:extLst>
          </p:cNvPr>
          <p:cNvCxnSpPr>
            <a:cxnSpLocks/>
          </p:cNvCxnSpPr>
          <p:nvPr/>
        </p:nvCxnSpPr>
        <p:spPr>
          <a:xfrm flipV="1">
            <a:off x="2721570" y="4173666"/>
            <a:ext cx="12700" cy="914400"/>
          </a:xfrm>
          <a:prstGeom prst="curvedConnector3">
            <a:avLst>
              <a:gd name="adj1" fmla="val 29478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36">
            <a:extLst>
              <a:ext uri="{FF2B5EF4-FFF2-40B4-BE49-F238E27FC236}">
                <a16:creationId xmlns:a16="http://schemas.microsoft.com/office/drawing/2014/main" id="{B8B4F228-6B16-4FBA-85FD-932D09E84C61}"/>
              </a:ext>
            </a:extLst>
          </p:cNvPr>
          <p:cNvCxnSpPr>
            <a:cxnSpLocks/>
          </p:cNvCxnSpPr>
          <p:nvPr/>
        </p:nvCxnSpPr>
        <p:spPr>
          <a:xfrm flipV="1">
            <a:off x="2721570" y="3222822"/>
            <a:ext cx="12700" cy="914400"/>
          </a:xfrm>
          <a:prstGeom prst="curvedConnector3">
            <a:avLst>
              <a:gd name="adj1" fmla="val 29478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37">
            <a:extLst>
              <a:ext uri="{FF2B5EF4-FFF2-40B4-BE49-F238E27FC236}">
                <a16:creationId xmlns:a16="http://schemas.microsoft.com/office/drawing/2014/main" id="{6A6A8C4C-87CD-4172-A70E-FDE4DC0571B9}"/>
              </a:ext>
            </a:extLst>
          </p:cNvPr>
          <p:cNvCxnSpPr>
            <a:cxnSpLocks/>
          </p:cNvCxnSpPr>
          <p:nvPr/>
        </p:nvCxnSpPr>
        <p:spPr>
          <a:xfrm flipV="1">
            <a:off x="2721570" y="2265354"/>
            <a:ext cx="12700" cy="914400"/>
          </a:xfrm>
          <a:prstGeom prst="curvedConnector3">
            <a:avLst>
              <a:gd name="adj1" fmla="val 29478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40">
            <a:extLst>
              <a:ext uri="{FF2B5EF4-FFF2-40B4-BE49-F238E27FC236}">
                <a16:creationId xmlns:a16="http://schemas.microsoft.com/office/drawing/2014/main" id="{775CCED1-6DBD-4523-9CEE-D7F1A11BE6EE}"/>
              </a:ext>
            </a:extLst>
          </p:cNvPr>
          <p:cNvSpPr txBox="1"/>
          <p:nvPr/>
        </p:nvSpPr>
        <p:spPr>
          <a:xfrm>
            <a:off x="1578570" y="259080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</a:t>
            </a:r>
          </a:p>
        </p:txBody>
      </p:sp>
      <p:sp>
        <p:nvSpPr>
          <p:cNvPr id="16" name="文本框 41">
            <a:extLst>
              <a:ext uri="{FF2B5EF4-FFF2-40B4-BE49-F238E27FC236}">
                <a16:creationId xmlns:a16="http://schemas.microsoft.com/office/drawing/2014/main" id="{B190CB1B-E755-4DA4-83AF-7BF4EB0607DB}"/>
              </a:ext>
            </a:extLst>
          </p:cNvPr>
          <p:cNvSpPr txBox="1"/>
          <p:nvPr/>
        </p:nvSpPr>
        <p:spPr>
          <a:xfrm>
            <a:off x="1578570" y="350520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</a:t>
            </a:r>
          </a:p>
        </p:txBody>
      </p:sp>
      <p:sp>
        <p:nvSpPr>
          <p:cNvPr id="17" name="文本框 42">
            <a:extLst>
              <a:ext uri="{FF2B5EF4-FFF2-40B4-BE49-F238E27FC236}">
                <a16:creationId xmlns:a16="http://schemas.microsoft.com/office/drawing/2014/main" id="{3DD04299-ADA1-4D8D-8F3A-875CD6E28410}"/>
              </a:ext>
            </a:extLst>
          </p:cNvPr>
          <p:cNvSpPr txBox="1"/>
          <p:nvPr/>
        </p:nvSpPr>
        <p:spPr>
          <a:xfrm>
            <a:off x="1578570" y="443871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</a:t>
            </a:r>
          </a:p>
        </p:txBody>
      </p:sp>
      <p:sp>
        <p:nvSpPr>
          <p:cNvPr id="18" name="文本框 43">
            <a:extLst>
              <a:ext uri="{FF2B5EF4-FFF2-40B4-BE49-F238E27FC236}">
                <a16:creationId xmlns:a16="http://schemas.microsoft.com/office/drawing/2014/main" id="{0136CF32-15A6-4D6F-8AEE-AF514B0E518C}"/>
              </a:ext>
            </a:extLst>
          </p:cNvPr>
          <p:cNvSpPr txBox="1"/>
          <p:nvPr/>
        </p:nvSpPr>
        <p:spPr>
          <a:xfrm>
            <a:off x="1578570" y="533400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call</a:t>
            </a:r>
          </a:p>
        </p:txBody>
      </p:sp>
      <p:sp>
        <p:nvSpPr>
          <p:cNvPr id="19" name="文本框 45">
            <a:extLst>
              <a:ext uri="{FF2B5EF4-FFF2-40B4-BE49-F238E27FC236}">
                <a16:creationId xmlns:a16="http://schemas.microsoft.com/office/drawing/2014/main" id="{CE2E3371-436F-4167-8766-5ECA8112AFD8}"/>
              </a:ext>
            </a:extLst>
          </p:cNvPr>
          <p:cNvSpPr txBox="1"/>
          <p:nvPr/>
        </p:nvSpPr>
        <p:spPr>
          <a:xfrm>
            <a:off x="3141180" y="5410200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1</a:t>
            </a:r>
          </a:p>
        </p:txBody>
      </p:sp>
      <p:sp>
        <p:nvSpPr>
          <p:cNvPr id="20" name="文本框 46">
            <a:extLst>
              <a:ext uri="{FF2B5EF4-FFF2-40B4-BE49-F238E27FC236}">
                <a16:creationId xmlns:a16="http://schemas.microsoft.com/office/drawing/2014/main" id="{793EBD8E-AD9C-4786-8FEE-1491FCD56E15}"/>
              </a:ext>
            </a:extLst>
          </p:cNvPr>
          <p:cNvSpPr txBox="1"/>
          <p:nvPr/>
        </p:nvSpPr>
        <p:spPr>
          <a:xfrm>
            <a:off x="3154463" y="4438710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1×1 = 1</a:t>
            </a:r>
          </a:p>
        </p:txBody>
      </p:sp>
      <p:sp>
        <p:nvSpPr>
          <p:cNvPr id="21" name="文本框 47">
            <a:extLst>
              <a:ext uri="{FF2B5EF4-FFF2-40B4-BE49-F238E27FC236}">
                <a16:creationId xmlns:a16="http://schemas.microsoft.com/office/drawing/2014/main" id="{AE25BD2C-D817-4009-9DFD-445D50EFF3C0}"/>
              </a:ext>
            </a:extLst>
          </p:cNvPr>
          <p:cNvSpPr txBox="1"/>
          <p:nvPr/>
        </p:nvSpPr>
        <p:spPr>
          <a:xfrm>
            <a:off x="3154463" y="3505200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2×1 = 2</a:t>
            </a:r>
          </a:p>
        </p:txBody>
      </p:sp>
      <p:sp>
        <p:nvSpPr>
          <p:cNvPr id="22" name="文本框 48">
            <a:extLst>
              <a:ext uri="{FF2B5EF4-FFF2-40B4-BE49-F238E27FC236}">
                <a16:creationId xmlns:a16="http://schemas.microsoft.com/office/drawing/2014/main" id="{79F3A698-5FD0-4746-B5F6-17C87C637717}"/>
              </a:ext>
            </a:extLst>
          </p:cNvPr>
          <p:cNvSpPr txBox="1"/>
          <p:nvPr/>
        </p:nvSpPr>
        <p:spPr>
          <a:xfrm>
            <a:off x="3154463" y="2533710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3×2 = 6</a:t>
            </a:r>
          </a:p>
        </p:txBody>
      </p:sp>
      <p:sp>
        <p:nvSpPr>
          <p:cNvPr id="23" name="文本框 49">
            <a:extLst>
              <a:ext uri="{FF2B5EF4-FFF2-40B4-BE49-F238E27FC236}">
                <a16:creationId xmlns:a16="http://schemas.microsoft.com/office/drawing/2014/main" id="{9785EBFC-F1E4-4FC8-8D8E-1817E83E1FBD}"/>
              </a:ext>
            </a:extLst>
          </p:cNvPr>
          <p:cNvSpPr txBox="1"/>
          <p:nvPr/>
        </p:nvSpPr>
        <p:spPr>
          <a:xfrm>
            <a:off x="3125439" y="1371600"/>
            <a:ext cx="375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4×6 = 24, the final value</a:t>
            </a:r>
          </a:p>
        </p:txBody>
      </p:sp>
      <p:cxnSp>
        <p:nvCxnSpPr>
          <p:cNvPr id="24" name="直接箭头连接符 53">
            <a:extLst>
              <a:ext uri="{FF2B5EF4-FFF2-40B4-BE49-F238E27FC236}">
                <a16:creationId xmlns:a16="http://schemas.microsoft.com/office/drawing/2014/main" id="{BC755864-30BE-489E-BE4B-07CFA4553AB4}"/>
              </a:ext>
            </a:extLst>
          </p:cNvPr>
          <p:cNvCxnSpPr>
            <a:cxnSpLocks/>
          </p:cNvCxnSpPr>
          <p:nvPr/>
        </p:nvCxnSpPr>
        <p:spPr>
          <a:xfrm flipV="1">
            <a:off x="4169370" y="4806458"/>
            <a:ext cx="278848" cy="6493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56">
            <a:extLst>
              <a:ext uri="{FF2B5EF4-FFF2-40B4-BE49-F238E27FC236}">
                <a16:creationId xmlns:a16="http://schemas.microsoft.com/office/drawing/2014/main" id="{615FD236-3ED4-4CE9-90C3-8F6D7B4CE255}"/>
              </a:ext>
            </a:extLst>
          </p:cNvPr>
          <p:cNvCxnSpPr>
            <a:cxnSpLocks/>
          </p:cNvCxnSpPr>
          <p:nvPr/>
        </p:nvCxnSpPr>
        <p:spPr>
          <a:xfrm flipH="1" flipV="1">
            <a:off x="4460918" y="3861472"/>
            <a:ext cx="394252" cy="5904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58">
            <a:extLst>
              <a:ext uri="{FF2B5EF4-FFF2-40B4-BE49-F238E27FC236}">
                <a16:creationId xmlns:a16="http://schemas.microsoft.com/office/drawing/2014/main" id="{2B90C3A1-FDC8-4EAF-9F15-B7C46D6092D1}"/>
              </a:ext>
            </a:extLst>
          </p:cNvPr>
          <p:cNvCxnSpPr>
            <a:cxnSpLocks/>
          </p:cNvCxnSpPr>
          <p:nvPr/>
        </p:nvCxnSpPr>
        <p:spPr>
          <a:xfrm flipH="1" flipV="1">
            <a:off x="4447666" y="2891278"/>
            <a:ext cx="394252" cy="6197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61">
            <a:extLst>
              <a:ext uri="{FF2B5EF4-FFF2-40B4-BE49-F238E27FC236}">
                <a16:creationId xmlns:a16="http://schemas.microsoft.com/office/drawing/2014/main" id="{EE1E5F2D-0014-486E-AD0D-C0CFB9474199}"/>
              </a:ext>
            </a:extLst>
          </p:cNvPr>
          <p:cNvCxnSpPr>
            <a:cxnSpLocks/>
          </p:cNvCxnSpPr>
          <p:nvPr/>
        </p:nvCxnSpPr>
        <p:spPr>
          <a:xfrm flipH="1" flipV="1">
            <a:off x="4447666" y="1704501"/>
            <a:ext cx="407504" cy="8789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71">
            <a:extLst>
              <a:ext uri="{FF2B5EF4-FFF2-40B4-BE49-F238E27FC236}">
                <a16:creationId xmlns:a16="http://schemas.microsoft.com/office/drawing/2014/main" id="{3CA0ACA8-DD99-4121-B775-829D907AFB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3859" y="1744993"/>
            <a:ext cx="591909" cy="3512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 81">
            <a:extLst>
              <a:ext uri="{FF2B5EF4-FFF2-40B4-BE49-F238E27FC236}">
                <a16:creationId xmlns:a16="http://schemas.microsoft.com/office/drawing/2014/main" id="{794CD006-325A-46E1-B26F-90DB3834265C}"/>
              </a:ext>
            </a:extLst>
          </p:cNvPr>
          <p:cNvSpPr/>
          <p:nvPr/>
        </p:nvSpPr>
        <p:spPr>
          <a:xfrm>
            <a:off x="5257800" y="2209800"/>
            <a:ext cx="3733800" cy="30765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</a:rPr>
              <a:t>int Fact(int n){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</a:rPr>
              <a:t>   if(n==0)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</a:rPr>
              <a:t>      return 1;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</a:rPr>
              <a:t>   else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</a:rPr>
              <a:t>      return n * Fact(n-1);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0" name="文本框 84">
            <a:extLst>
              <a:ext uri="{FF2B5EF4-FFF2-40B4-BE49-F238E27FC236}">
                <a16:creationId xmlns:a16="http://schemas.microsoft.com/office/drawing/2014/main" id="{2437689B-6CF7-42D5-AAE7-5F9D00A44246}"/>
              </a:ext>
            </a:extLst>
          </p:cNvPr>
          <p:cNvSpPr txBox="1"/>
          <p:nvPr/>
        </p:nvSpPr>
        <p:spPr>
          <a:xfrm>
            <a:off x="7768188" y="220980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//n=4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616644-261B-4BCB-A07F-D9A0B5CA338C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 Function</a:t>
            </a:r>
          </a:p>
        </p:txBody>
      </p:sp>
      <p:pic>
        <p:nvPicPr>
          <p:cNvPr id="32" name="Picture 6" descr="Image result for russian nesting dolls">
            <a:extLst>
              <a:ext uri="{FF2B5EF4-FFF2-40B4-BE49-F238E27FC236}">
                <a16:creationId xmlns:a16="http://schemas.microsoft.com/office/drawing/2014/main" id="{4E1B7E24-C5BC-4CE1-BA0B-11641478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1" y="76200"/>
            <a:ext cx="1825797" cy="182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53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4.8 Recursion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036839-FFF6-42E6-BD82-C3510A33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57400"/>
            <a:ext cx="3979628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86599-2213-4B10-88D6-DC4B2956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810125"/>
            <a:ext cx="4057650" cy="166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DE8DEF-50C5-41AB-B6E8-AD9B60C6C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057400"/>
            <a:ext cx="2419350" cy="3009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EA4B6A-E263-4C34-9F68-36A4BD5BE53C}"/>
              </a:ext>
            </a:extLst>
          </p:cNvPr>
          <p:cNvSpPr txBox="1"/>
          <p:nvPr/>
        </p:nvSpPr>
        <p:spPr>
          <a:xfrm>
            <a:off x="6421033" y="20529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n=3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A305C-3382-4273-807A-E06991B4F7B6}"/>
              </a:ext>
            </a:extLst>
          </p:cNvPr>
          <p:cNvSpPr/>
          <p:nvPr/>
        </p:nvSpPr>
        <p:spPr>
          <a:xfrm>
            <a:off x="6830584" y="506730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Stack Diagrams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29A0F-3E97-4380-9B5F-E6EE92858CD7}"/>
              </a:ext>
            </a:extLst>
          </p:cNvPr>
          <p:cNvSpPr/>
          <p:nvPr/>
        </p:nvSpPr>
        <p:spPr>
          <a:xfrm>
            <a:off x="690563" y="1295400"/>
            <a:ext cx="76914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method invokes itself, that's called recursion. An interesting recursion method –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Countdown()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interesting recursion method –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NLines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Converting from double to int</a:t>
            </a:r>
          </a:p>
          <a:p>
            <a:pPr>
              <a:lnSpc>
                <a:spcPct val="100000"/>
              </a:lnSpc>
            </a:pP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457201" y="1326952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distinguishes the integer value 1 from the foating-point value 1.0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converted (implicitly) into doubles automatically if necessary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Typecast is used to convert (explic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tly) a foating-point value to an integer, and converting to an integer always rounds down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values in variables x, y, z, m, n, p and q?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E69732-0AED-40F1-93B0-FC4890861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18664"/>
              </p:ext>
            </p:extLst>
          </p:nvPr>
        </p:nvGraphicFramePr>
        <p:xfrm>
          <a:off x="1297781" y="3657600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425535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0393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000" b="0" dirty="0">
                          <a:solidFill>
                            <a:srgbClr val="0070C0"/>
                          </a:solidFill>
                          <a:effectLst/>
                        </a:rPr>
                        <a:t>int x = 1.1;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000" b="0" dirty="0">
                          <a:solidFill>
                            <a:srgbClr val="0070C0"/>
                          </a:solidFill>
                          <a:effectLst/>
                        </a:rPr>
                        <a:t>double y = 1;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000" b="0" dirty="0">
                          <a:solidFill>
                            <a:srgbClr val="0070C0"/>
                          </a:solidFill>
                          <a:effectLst/>
                        </a:rPr>
                        <a:t>double z = 1 / 3;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000" b="0" dirty="0">
                          <a:solidFill>
                            <a:srgbClr val="0070C0"/>
                          </a:solidFill>
                          <a:effectLst/>
                        </a:rPr>
                        <a:t>double m = 1.0 / 3.0;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rgbClr val="0070C0"/>
                          </a:solidFill>
                          <a:effectLst/>
                        </a:rPr>
                        <a:t>double n = 1 / 3.0;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Typecast</a:t>
                      </a:r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000" b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pi = 3.14159;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000" b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p = (int) pi;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2000" b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q = (int) pi * 20.0;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b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406067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F293798F-E3F3-45BA-BD27-8A1445F1B1FC}"/>
              </a:ext>
            </a:extLst>
          </p:cNvPr>
          <p:cNvSpPr/>
          <p:nvPr/>
        </p:nvSpPr>
        <p:spPr>
          <a:xfrm rot="10800000">
            <a:off x="5715001" y="5196840"/>
            <a:ext cx="304800" cy="381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F9021-07A9-459B-97A0-1E9333926428}"/>
              </a:ext>
            </a:extLst>
          </p:cNvPr>
          <p:cNvSpPr txBox="1"/>
          <p:nvPr/>
        </p:nvSpPr>
        <p:spPr>
          <a:xfrm>
            <a:off x="4419600" y="554110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Typecasting takes precedence over arithmetic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D2CF4-4239-427F-AE2E-C3236C1CBABA}"/>
              </a:ext>
            </a:extLst>
          </p:cNvPr>
          <p:cNvSpPr txBox="1"/>
          <p:nvPr/>
        </p:nvSpPr>
        <p:spPr>
          <a:xfrm>
            <a:off x="762000" y="6248400"/>
            <a:ext cx="746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https://docs.microsoft.com/en-us/dotnet/csharp/language-reference/builtin-types/numeric-conversions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383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Numeric Types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310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integral numeric types represent integer numbers. C# supports the following predefined integral types: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8B537C-2F18-4AFE-8072-5EB3E3A05618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362200"/>
          <a:ext cx="7010400" cy="3283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424">
                  <a:extLst>
                    <a:ext uri="{9D8B030D-6E8A-4147-A177-3AD203B41FA5}">
                      <a16:colId xmlns:a16="http://schemas.microsoft.com/office/drawing/2014/main" val="2605939438"/>
                    </a:ext>
                  </a:extLst>
                </a:gridCol>
                <a:gridCol w="2552776">
                  <a:extLst>
                    <a:ext uri="{9D8B030D-6E8A-4147-A177-3AD203B41FA5}">
                      <a16:colId xmlns:a16="http://schemas.microsoft.com/office/drawing/2014/main" val="1338746341"/>
                    </a:ext>
                  </a:extLst>
                </a:gridCol>
                <a:gridCol w="2435415">
                  <a:extLst>
                    <a:ext uri="{9D8B030D-6E8A-4147-A177-3AD203B41FA5}">
                      <a16:colId xmlns:a16="http://schemas.microsoft.com/office/drawing/2014/main" val="1192478118"/>
                    </a:ext>
                  </a:extLst>
                </a:gridCol>
                <a:gridCol w="1450785">
                  <a:extLst>
                    <a:ext uri="{9D8B030D-6E8A-4147-A177-3AD203B41FA5}">
                      <a16:colId xmlns:a16="http://schemas.microsoft.com/office/drawing/2014/main" val="2482270004"/>
                    </a:ext>
                  </a:extLst>
                </a:gridCol>
              </a:tblGrid>
              <a:tr h="3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Range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Size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.NET 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7422187"/>
                  </a:ext>
                </a:extLst>
              </a:tr>
              <a:tr h="3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sbyte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-128 to 127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Signed 8-bit 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System.SByte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0428066"/>
                  </a:ext>
                </a:extLst>
              </a:tr>
              <a:tr h="3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byte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 to 255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Unsigned 8-bit integer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System.Byte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370803"/>
                  </a:ext>
                </a:extLst>
              </a:tr>
              <a:tr h="3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short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-32,768 to 32,767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Signed 16-bit 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System.Int16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145590"/>
                  </a:ext>
                </a:extLst>
              </a:tr>
              <a:tr h="3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ushort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 to 65,535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Unsigned 16-bit 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System.UInt16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753262"/>
                  </a:ext>
                </a:extLst>
              </a:tr>
              <a:tr h="3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-2,147,483,648 to 2,147,483,647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Signed 32-bit 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System.Int32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236509"/>
                  </a:ext>
                </a:extLst>
              </a:tr>
              <a:tr h="3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 to 4,294,967,295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Unsigned 32-bit 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System.UInt32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72281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-9,223,372,036,854,775,808 to 9,223,372,036,854,775,807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Signed 64-bit 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System.Int64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668677"/>
                  </a:ext>
                </a:extLst>
              </a:tr>
              <a:tr h="3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ulong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 to 18,446,744,073,709,551,615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Unsigned 64-bit 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System.UInt64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03455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E387B6-177D-42FF-8957-D53944588A8F}"/>
              </a:ext>
            </a:extLst>
          </p:cNvPr>
          <p:cNvSpPr txBox="1"/>
          <p:nvPr/>
        </p:nvSpPr>
        <p:spPr>
          <a:xfrm>
            <a:off x="709612" y="5864423"/>
            <a:ext cx="7824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https://docs.microsoft.com/en-us/dotnet/csharp/language-reference/builtin-types/integral-numeric-types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344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Numeric Types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3104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floating-point numeric types represent real numbers. C# supports the following predefined floating-point types: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implicit conversion between floating-point numeric types: from float to double.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387B6-177D-42FF-8957-D53944588A8F}"/>
              </a:ext>
            </a:extLst>
          </p:cNvPr>
          <p:cNvSpPr txBox="1"/>
          <p:nvPr/>
        </p:nvSpPr>
        <p:spPr>
          <a:xfrm>
            <a:off x="785812" y="6260812"/>
            <a:ext cx="78247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hlinkClick r:id="rId2"/>
              </a:rPr>
              <a:t>https://docs.microsoft.com/en-us/dotnet/csharp/language-reference/builtin-types/floating-point-numeric-types</a:t>
            </a:r>
            <a:endParaRPr lang="en-US" sz="13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95AA7F-4919-42AA-86B6-90B6801B7D93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362200"/>
          <a:ext cx="7156450" cy="1306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275794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8408335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216936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0270255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1726568451"/>
                    </a:ext>
                  </a:extLst>
                </a:gridCol>
              </a:tblGrid>
              <a:tr h="326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Approximate 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Precision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Size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.NET 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217422"/>
                  </a:ext>
                </a:extLst>
              </a:tr>
              <a:tr h="326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±1.5 x 10−45 to ±3.4 x 1038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~6-9 digits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 bytes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System.Single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541459"/>
                  </a:ext>
                </a:extLst>
              </a:tr>
              <a:tr h="326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±5.0 × 10−324 to ±1.7 × 10308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~15-17 digits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8 bytes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System.Double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681365"/>
                  </a:ext>
                </a:extLst>
              </a:tr>
              <a:tr h="326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decimal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±1.0 x 10-28 to ±7.9228 x 1028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28-29 digits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 bytes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System.Decimal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3848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1877FB-085F-4776-884A-772B4FF15F83}"/>
              </a:ext>
            </a:extLst>
          </p:cNvPr>
          <p:cNvSpPr txBox="1"/>
          <p:nvPr/>
        </p:nvSpPr>
        <p:spPr>
          <a:xfrm>
            <a:off x="914400" y="476386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= 0.42e2;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2.1m;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decimal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3_000.5m;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Math Methods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326952"/>
            <a:ext cx="7691437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provides functions (called methods) that perform the most common mathematical operations.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 methods are invoked using a syntax that is similar to the Write statements: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root =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(17.0);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angle = 1.5;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height =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Math.Sin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(angle);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assumes that the values you use with sin and the other trigonometric functions (cos, tan) are in radians.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from degrees to radians, use the formula below: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rad = degrees * 2 *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360.0;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good to know the formula above but not required!</a:t>
            </a:r>
          </a:p>
        </p:txBody>
      </p:sp>
    </p:spTree>
    <p:extLst>
      <p:ext uri="{BB962C8B-B14F-4D97-AF65-F5344CB8AC3E}">
        <p14:creationId xmlns:p14="http://schemas.microsoft.com/office/powerpoint/2010/main" val="231124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Composition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8A8708-403F-4F96-ACFC-B7EEA765592A}"/>
                  </a:ext>
                </a:extLst>
              </p:cNvPr>
              <p:cNvSpPr/>
              <p:nvPr/>
            </p:nvSpPr>
            <p:spPr>
              <a:xfrm>
                <a:off x="690563" y="1326952"/>
                <a:ext cx="7691437" cy="4630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Composition means that you use one expression as part of another. Examples: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 x = (int) </a:t>
                </a:r>
                <a:r>
                  <a:rPr lang="en-US" sz="2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Math.Round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Math.PI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20.0);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y = </a:t>
                </a:r>
                <a:r>
                  <a:rPr lang="en-US" sz="2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Math.Cos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(angle + </a:t>
                </a:r>
                <a:r>
                  <a:rPr lang="en-US" sz="2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Math.PI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/2);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z = </a:t>
                </a:r>
                <a:r>
                  <a:rPr lang="en-US" sz="2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Math.Exp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Math.Log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(10.0));</a:t>
                </a:r>
              </a:p>
              <a:p>
                <a:pPr lvl="1">
                  <a:spcAft>
                    <a:spcPts val="1200"/>
                  </a:spcAft>
                </a:pPr>
                <a:endParaRPr lang="en-US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</a:rPr>
                  <a:t> = 10 </a:t>
                </a:r>
              </a:p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C#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ath class provides many common math methods:</a:t>
                </a:r>
              </a:p>
              <a:p>
                <a:pPr lvl="1"/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https://docs.microsoft.com/en-us/dotnet/api/system.math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8A8708-403F-4F96-ACFC-B7EEA7655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3" y="1326952"/>
                <a:ext cx="7691437" cy="4630307"/>
              </a:xfrm>
              <a:prstGeom prst="rect">
                <a:avLst/>
              </a:prstGeom>
              <a:blipFill>
                <a:blip r:embed="rId2"/>
                <a:stretch>
                  <a:fillRect l="-1030" t="-1054" r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4CBFDE32-1490-425C-98B9-5FFBC30E0FFB}"/>
              </a:ext>
            </a:extLst>
          </p:cNvPr>
          <p:cNvSpPr/>
          <p:nvPr/>
        </p:nvSpPr>
        <p:spPr>
          <a:xfrm>
            <a:off x="3886200" y="3733800"/>
            <a:ext cx="457200" cy="4572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F9695-D13F-4EBC-BBEC-DCABA517E3F0}"/>
              </a:ext>
            </a:extLst>
          </p:cNvPr>
          <p:cNvSpPr txBox="1"/>
          <p:nvPr/>
        </p:nvSpPr>
        <p:spPr>
          <a:xfrm>
            <a:off x="6477000" y="4114800"/>
            <a:ext cx="210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Good to know it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but NOT required!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BE638D-CA91-4C71-9D30-143F460CAEAD}"/>
              </a:ext>
            </a:extLst>
          </p:cNvPr>
          <p:cNvSpPr/>
          <p:nvPr/>
        </p:nvSpPr>
        <p:spPr>
          <a:xfrm rot="10800000">
            <a:off x="6183220" y="4372910"/>
            <a:ext cx="3365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Adding New Methods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1219200"/>
            <a:ext cx="769143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create/add new methods, the syntax is similar to that for the special Main method:</a:t>
            </a:r>
          </a:p>
          <a:p>
            <a:pPr lvl="1">
              <a:spcBef>
                <a:spcPts val="600"/>
              </a:spcBef>
            </a:pP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&lt;list of parameters&gt;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&lt;statements&gt;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If a compound name is used, use Pascal style like 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PascalCase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can have no parameters, for example: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program: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FE2CC2-179C-414E-9FF6-99F0ED74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800600"/>
            <a:ext cx="4572000" cy="1804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49287-E304-4B11-A5CC-FF16E655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550098"/>
            <a:ext cx="42672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8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8A8708-403F-4F96-ACFC-B7EEA765592A}"/>
              </a:ext>
            </a:extLst>
          </p:cNvPr>
          <p:cNvSpPr/>
          <p:nvPr/>
        </p:nvSpPr>
        <p:spPr>
          <a:xfrm>
            <a:off x="690563" y="2971800"/>
            <a:ext cx="7691437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observations: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invoke the same procedure more than once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You can have one method invoke another method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statements can be on the same line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benefits to create new methods: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method gives you an opportunity to give a name to a group of statements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method can make a program smaller by eliminating repetitive code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8C239-E243-417D-8BF4-4D3AB9BD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81000"/>
            <a:ext cx="4721372" cy="24711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C6B9A41-EB20-427F-B83E-090EC179D46C}"/>
              </a:ext>
            </a:extLst>
          </p:cNvPr>
          <p:cNvSpPr txBox="1">
            <a:spLocks/>
          </p:cNvSpPr>
          <p:nvPr/>
        </p:nvSpPr>
        <p:spPr>
          <a:xfrm>
            <a:off x="1066800" y="1066326"/>
            <a:ext cx="1703387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code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Times New Roman"/>
        <a:ea typeface="Microsoft YaHei Light"/>
        <a:cs typeface=""/>
      </a:majorFont>
      <a:minorFont>
        <a:latin typeface="Times New Roman"/>
        <a:ea typeface="Microsoft YaHei Light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_slides_week#04 - partB" id="{91C3FA24-B6FC-4377-82B4-84DDBB4F35D2}" vid="{B4F6CD27-6F97-4854-B171-3C94D44FBC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OS_slides_week#04 - partB</Template>
  <TotalTime>4387</TotalTime>
  <Words>1829</Words>
  <Application>Microsoft Office PowerPoint</Application>
  <PresentationFormat>On-screen Show (4:3)</PresentationFormat>
  <Paragraphs>296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Courier New</vt:lpstr>
      <vt:lpstr>Times New Roman</vt:lpstr>
      <vt:lpstr>行政公文纸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University, IUSM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Guangyan Li</dc:creator>
  <cp:lastModifiedBy>Guangyan</cp:lastModifiedBy>
  <cp:revision>486</cp:revision>
  <cp:lastPrinted>2015-03-09T23:43:40Z</cp:lastPrinted>
  <dcterms:created xsi:type="dcterms:W3CDTF">2019-10-23T04:28:23Z</dcterms:created>
  <dcterms:modified xsi:type="dcterms:W3CDTF">2021-05-19T19:29:05Z</dcterms:modified>
</cp:coreProperties>
</file>