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9"/>
  </p:notesMasterIdLst>
  <p:handoutMasterIdLst>
    <p:handoutMasterId r:id="rId30"/>
  </p:handoutMasterIdLst>
  <p:sldIdLst>
    <p:sldId id="679" r:id="rId2"/>
    <p:sldId id="653" r:id="rId3"/>
    <p:sldId id="654" r:id="rId4"/>
    <p:sldId id="655" r:id="rId5"/>
    <p:sldId id="656" r:id="rId6"/>
    <p:sldId id="657" r:id="rId7"/>
    <p:sldId id="658" r:id="rId8"/>
    <p:sldId id="659" r:id="rId9"/>
    <p:sldId id="660" r:id="rId10"/>
    <p:sldId id="661" r:id="rId11"/>
    <p:sldId id="662" r:id="rId12"/>
    <p:sldId id="683" r:id="rId13"/>
    <p:sldId id="680" r:id="rId14"/>
    <p:sldId id="681" r:id="rId15"/>
    <p:sldId id="664" r:id="rId16"/>
    <p:sldId id="665" r:id="rId17"/>
    <p:sldId id="666" r:id="rId18"/>
    <p:sldId id="684" r:id="rId19"/>
    <p:sldId id="685" r:id="rId20"/>
    <p:sldId id="682" r:id="rId21"/>
    <p:sldId id="686" r:id="rId22"/>
    <p:sldId id="687" r:id="rId23"/>
    <p:sldId id="688" r:id="rId24"/>
    <p:sldId id="689" r:id="rId25"/>
    <p:sldId id="690" r:id="rId26"/>
    <p:sldId id="691" r:id="rId27"/>
    <p:sldId id="692" r:id="rId28"/>
  </p:sldIdLst>
  <p:sldSz cx="9144000" cy="6858000" type="screen4x3"/>
  <p:notesSz cx="70866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727" autoAdjust="0"/>
  </p:normalViewPr>
  <p:slideViewPr>
    <p:cSldViewPr snapToObjects="1">
      <p:cViewPr varScale="1">
        <p:scale>
          <a:sx n="114" d="100"/>
          <a:sy n="114" d="100"/>
        </p:scale>
        <p:origin x="14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p:scale>
          <a:sx n="85" d="100"/>
          <a:sy n="85" d="100"/>
        </p:scale>
        <p:origin x="3828" y="66"/>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3054" tIns="46527" rIns="93054" bIns="46527" rtlCol="0"/>
          <a:lstStyle>
            <a:lvl1pPr algn="l">
              <a:defRPr sz="1200"/>
            </a:lvl1pPr>
          </a:lstStyle>
          <a:p>
            <a:endParaRPr lang="en-US"/>
          </a:p>
        </p:txBody>
      </p:sp>
      <p:sp>
        <p:nvSpPr>
          <p:cNvPr id="3" name="Date Placeholder 2"/>
          <p:cNvSpPr>
            <a:spLocks noGrp="1"/>
          </p:cNvSpPr>
          <p:nvPr>
            <p:ph type="dt" sz="quarter" idx="1"/>
          </p:nvPr>
        </p:nvSpPr>
        <p:spPr>
          <a:xfrm>
            <a:off x="4014100" y="0"/>
            <a:ext cx="3070860" cy="468630"/>
          </a:xfrm>
          <a:prstGeom prst="rect">
            <a:avLst/>
          </a:prstGeom>
        </p:spPr>
        <p:txBody>
          <a:bodyPr vert="horz" lIns="93054" tIns="46527" rIns="93054" bIns="46527" rtlCol="0"/>
          <a:lstStyle>
            <a:lvl1pPr algn="r">
              <a:defRPr sz="1200"/>
            </a:lvl1pPr>
          </a:lstStyle>
          <a:p>
            <a:fld id="{5B53B9A8-03DE-A449-8606-C98272BA366A}" type="datetimeFigureOut">
              <a:rPr lang="en-US" smtClean="0"/>
              <a:pPr/>
              <a:t>5/25/2021</a:t>
            </a:fld>
            <a:endParaRPr lang="en-US"/>
          </a:p>
        </p:txBody>
      </p:sp>
      <p:sp>
        <p:nvSpPr>
          <p:cNvPr id="4" name="Footer Placeholder 3"/>
          <p:cNvSpPr>
            <a:spLocks noGrp="1"/>
          </p:cNvSpPr>
          <p:nvPr>
            <p:ph type="ftr" sz="quarter" idx="2"/>
          </p:nvPr>
        </p:nvSpPr>
        <p:spPr>
          <a:xfrm>
            <a:off x="0" y="8902343"/>
            <a:ext cx="3070860" cy="468630"/>
          </a:xfrm>
          <a:prstGeom prst="rect">
            <a:avLst/>
          </a:prstGeom>
        </p:spPr>
        <p:txBody>
          <a:bodyPr vert="horz" lIns="93054" tIns="46527" rIns="93054" bIns="46527" rtlCol="0" anchor="b"/>
          <a:lstStyle>
            <a:lvl1pPr algn="l">
              <a:defRPr sz="1200"/>
            </a:lvl1pPr>
          </a:lstStyle>
          <a:p>
            <a:endParaRPr lang="en-US"/>
          </a:p>
        </p:txBody>
      </p:sp>
      <p:sp>
        <p:nvSpPr>
          <p:cNvPr id="5" name="Slide Number Placeholder 4"/>
          <p:cNvSpPr>
            <a:spLocks noGrp="1"/>
          </p:cNvSpPr>
          <p:nvPr>
            <p:ph type="sldNum" sz="quarter" idx="3"/>
          </p:nvPr>
        </p:nvSpPr>
        <p:spPr>
          <a:xfrm>
            <a:off x="4014100" y="8902343"/>
            <a:ext cx="3070860" cy="468630"/>
          </a:xfrm>
          <a:prstGeom prst="rect">
            <a:avLst/>
          </a:prstGeom>
        </p:spPr>
        <p:txBody>
          <a:bodyPr vert="horz" lIns="93054" tIns="46527" rIns="93054" bIns="46527" rtlCol="0" anchor="b"/>
          <a:lstStyle>
            <a:lvl1pPr algn="r">
              <a:defRPr sz="1200"/>
            </a:lvl1pPr>
          </a:lstStyle>
          <a:p>
            <a:fld id="{38452586-C2E4-B545-9ECA-6F75111372D1}" type="slidenum">
              <a:rPr lang="en-US" smtClean="0"/>
              <a:pPr/>
              <a:t>‹#›</a:t>
            </a:fld>
            <a:endParaRPr lang="en-US"/>
          </a:p>
        </p:txBody>
      </p:sp>
    </p:spTree>
    <p:extLst>
      <p:ext uri="{BB962C8B-B14F-4D97-AF65-F5344CB8AC3E}">
        <p14:creationId xmlns:p14="http://schemas.microsoft.com/office/powerpoint/2010/main" val="373135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3054" tIns="46527" rIns="93054" bIns="46527" rtlCol="0"/>
          <a:lstStyle>
            <a:lvl1pPr algn="l">
              <a:defRPr sz="1200"/>
            </a:lvl1pPr>
          </a:lstStyle>
          <a:p>
            <a:endParaRPr lang="en-US"/>
          </a:p>
        </p:txBody>
      </p:sp>
      <p:sp>
        <p:nvSpPr>
          <p:cNvPr id="3" name="Date Placeholder 2"/>
          <p:cNvSpPr>
            <a:spLocks noGrp="1"/>
          </p:cNvSpPr>
          <p:nvPr>
            <p:ph type="dt" idx="1"/>
          </p:nvPr>
        </p:nvSpPr>
        <p:spPr>
          <a:xfrm>
            <a:off x="4014100" y="0"/>
            <a:ext cx="3070860" cy="468630"/>
          </a:xfrm>
          <a:prstGeom prst="rect">
            <a:avLst/>
          </a:prstGeom>
        </p:spPr>
        <p:txBody>
          <a:bodyPr vert="horz" lIns="93054" tIns="46527" rIns="93054" bIns="46527" rtlCol="0"/>
          <a:lstStyle>
            <a:lvl1pPr algn="r">
              <a:defRPr sz="1200"/>
            </a:lvl1pPr>
          </a:lstStyle>
          <a:p>
            <a:fld id="{845F566B-6AD8-7444-82DF-5DC153CD4B56}" type="datetimeFigureOut">
              <a:rPr lang="en-US" smtClean="0"/>
              <a:pPr/>
              <a:t>5/25/2021</a:t>
            </a:fld>
            <a:endParaRPr lang="en-US"/>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3054" tIns="46527" rIns="93054" bIns="46527" rtlCol="0" anchor="ctr"/>
          <a:lstStyle/>
          <a:p>
            <a:endParaRPr lang="en-US"/>
          </a:p>
        </p:txBody>
      </p:sp>
      <p:sp>
        <p:nvSpPr>
          <p:cNvPr id="5" name="Notes Placeholder 4"/>
          <p:cNvSpPr>
            <a:spLocks noGrp="1"/>
          </p:cNvSpPr>
          <p:nvPr>
            <p:ph type="body" sz="quarter" idx="3"/>
          </p:nvPr>
        </p:nvSpPr>
        <p:spPr>
          <a:xfrm>
            <a:off x="708660" y="4451986"/>
            <a:ext cx="5669280" cy="4217670"/>
          </a:xfrm>
          <a:prstGeom prst="rect">
            <a:avLst/>
          </a:prstGeom>
        </p:spPr>
        <p:txBody>
          <a:bodyPr vert="horz" lIns="93054" tIns="46527" rIns="93054" bIns="465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70860" cy="468630"/>
          </a:xfrm>
          <a:prstGeom prst="rect">
            <a:avLst/>
          </a:prstGeom>
        </p:spPr>
        <p:txBody>
          <a:bodyPr vert="horz" lIns="93054" tIns="46527" rIns="93054" bIns="46527"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3054" tIns="46527" rIns="93054" bIns="46527" rtlCol="0" anchor="b"/>
          <a:lstStyle>
            <a:lvl1pPr algn="r">
              <a:defRPr sz="1200"/>
            </a:lvl1pPr>
          </a:lstStyle>
          <a:p>
            <a:fld id="{091CEF26-A209-E447-AF95-B2ACA770900B}" type="slidenum">
              <a:rPr lang="en-US" smtClean="0"/>
              <a:pPr/>
              <a:t>‹#›</a:t>
            </a:fld>
            <a:endParaRPr lang="en-US"/>
          </a:p>
        </p:txBody>
      </p:sp>
    </p:spTree>
    <p:extLst>
      <p:ext uri="{BB962C8B-B14F-4D97-AF65-F5344CB8AC3E}">
        <p14:creationId xmlns:p14="http://schemas.microsoft.com/office/powerpoint/2010/main" val="5438068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image1.png">
            <a:extLst>
              <a:ext uri="{FF2B5EF4-FFF2-40B4-BE49-F238E27FC236}">
                <a16:creationId xmlns:a16="http://schemas.microsoft.com/office/drawing/2014/main" id="{ADB8B022-48E5-4F68-9822-AC83F996D4C1}"/>
              </a:ext>
            </a:extLst>
          </p:cNvPr>
          <p:cNvPicPr/>
          <p:nvPr userDrawn="1"/>
        </p:nvPicPr>
        <p:blipFill>
          <a:blip r:embed="rId3" cstate="print"/>
          <a:stretch>
            <a:fillRect/>
          </a:stretch>
        </p:blipFill>
        <p:spPr>
          <a:xfrm>
            <a:off x="7707630" y="0"/>
            <a:ext cx="1436370" cy="395605"/>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533400" y="48768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8B6A39C-B65C-4109-991F-A42C4A4EFF5A}"/>
              </a:ext>
            </a:extLst>
          </p:cNvPr>
          <p:cNvSpPr txBox="1">
            <a:spLocks/>
          </p:cNvSpPr>
          <p:nvPr/>
        </p:nvSpPr>
        <p:spPr>
          <a:xfrm>
            <a:off x="658813" y="1980252"/>
            <a:ext cx="7824788" cy="17535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zh-CN" sz="3600" dirty="0">
                <a:solidFill>
                  <a:schemeClr val="accent1">
                    <a:lumMod val="75000"/>
                  </a:schemeClr>
                </a:solidFill>
                <a:latin typeface="Times New Roman" panose="02020603050405020304" pitchFamily="18" charset="0"/>
                <a:cs typeface="Times New Roman" panose="02020603050405020304" pitchFamily="18" charset="0"/>
              </a:rPr>
              <a:t>Chapter 5 - Value Methods</a:t>
            </a:r>
          </a:p>
          <a:p>
            <a:r>
              <a:rPr lang="en-US" altLang="zh-CN" sz="2400" dirty="0">
                <a:solidFill>
                  <a:schemeClr val="accent1">
                    <a:lumMod val="75000"/>
                  </a:schemeClr>
                </a:solidFill>
                <a:latin typeface="Times New Roman" panose="02020603050405020304" pitchFamily="18" charset="0"/>
                <a:cs typeface="Times New Roman" panose="02020603050405020304" pitchFamily="18" charset="0"/>
              </a:rPr>
              <a:t>(Lecture Slides – Week03)</a:t>
            </a:r>
          </a:p>
        </p:txBody>
      </p:sp>
    </p:spTree>
    <p:extLst>
      <p:ext uri="{BB962C8B-B14F-4D97-AF65-F5344CB8AC3E}">
        <p14:creationId xmlns:p14="http://schemas.microsoft.com/office/powerpoint/2010/main" val="2246935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5.7 Boolean Methods</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7920037" cy="42473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Boolean methods can return Boolean values, </a:t>
            </a:r>
            <a:r>
              <a:rPr lang="en-US" sz="2000" b="1" dirty="0">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false.</a:t>
            </a:r>
            <a:r>
              <a:rPr lang="zh-CN" alt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Example:</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Bef>
                <a:spcPts val="1200"/>
              </a:spcBef>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be simplified to:</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Invocation:</a:t>
            </a:r>
          </a:p>
        </p:txBody>
      </p:sp>
      <p:pic>
        <p:nvPicPr>
          <p:cNvPr id="5" name="Picture 4">
            <a:extLst>
              <a:ext uri="{FF2B5EF4-FFF2-40B4-BE49-F238E27FC236}">
                <a16:creationId xmlns:a16="http://schemas.microsoft.com/office/drawing/2014/main" id="{4DBD9AB0-250C-474A-B4A0-81B317EB44B1}"/>
              </a:ext>
            </a:extLst>
          </p:cNvPr>
          <p:cNvPicPr>
            <a:picLocks noChangeAspect="1"/>
          </p:cNvPicPr>
          <p:nvPr/>
        </p:nvPicPr>
        <p:blipFill>
          <a:blip r:embed="rId2"/>
          <a:stretch>
            <a:fillRect/>
          </a:stretch>
        </p:blipFill>
        <p:spPr>
          <a:xfrm>
            <a:off x="2200275" y="1676400"/>
            <a:ext cx="4743450" cy="1885950"/>
          </a:xfrm>
          <a:prstGeom prst="rect">
            <a:avLst/>
          </a:prstGeom>
        </p:spPr>
      </p:pic>
      <p:pic>
        <p:nvPicPr>
          <p:cNvPr id="7" name="Picture 6">
            <a:extLst>
              <a:ext uri="{FF2B5EF4-FFF2-40B4-BE49-F238E27FC236}">
                <a16:creationId xmlns:a16="http://schemas.microsoft.com/office/drawing/2014/main" id="{AB73ED7B-BC22-467A-BE62-DB3D80B2204C}"/>
              </a:ext>
            </a:extLst>
          </p:cNvPr>
          <p:cNvPicPr>
            <a:picLocks noChangeAspect="1"/>
          </p:cNvPicPr>
          <p:nvPr/>
        </p:nvPicPr>
        <p:blipFill>
          <a:blip r:embed="rId3"/>
          <a:stretch>
            <a:fillRect/>
          </a:stretch>
        </p:blipFill>
        <p:spPr>
          <a:xfrm>
            <a:off x="2209800" y="4152900"/>
            <a:ext cx="4657725" cy="876300"/>
          </a:xfrm>
          <a:prstGeom prst="rect">
            <a:avLst/>
          </a:prstGeom>
        </p:spPr>
      </p:pic>
      <p:pic>
        <p:nvPicPr>
          <p:cNvPr id="8" name="Picture 7">
            <a:extLst>
              <a:ext uri="{FF2B5EF4-FFF2-40B4-BE49-F238E27FC236}">
                <a16:creationId xmlns:a16="http://schemas.microsoft.com/office/drawing/2014/main" id="{337C478B-3F5F-4B07-9FF2-FA2F940D2E4F}"/>
              </a:ext>
            </a:extLst>
          </p:cNvPr>
          <p:cNvPicPr>
            <a:picLocks noChangeAspect="1"/>
          </p:cNvPicPr>
          <p:nvPr/>
        </p:nvPicPr>
        <p:blipFill>
          <a:blip r:embed="rId4"/>
          <a:stretch>
            <a:fillRect/>
          </a:stretch>
        </p:blipFill>
        <p:spPr>
          <a:xfrm>
            <a:off x="2209800" y="5514975"/>
            <a:ext cx="4105275" cy="657225"/>
          </a:xfrm>
          <a:prstGeom prst="rect">
            <a:avLst/>
          </a:prstGeom>
        </p:spPr>
      </p:pic>
    </p:spTree>
    <p:extLst>
      <p:ext uri="{BB962C8B-B14F-4D97-AF65-F5344CB8AC3E}">
        <p14:creationId xmlns:p14="http://schemas.microsoft.com/office/powerpoint/2010/main" val="195282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5.10 More Recursion Example</a:t>
            </a:r>
          </a:p>
        </p:txBody>
      </p:sp>
      <p:pic>
        <p:nvPicPr>
          <p:cNvPr id="2" name="Picture 1">
            <a:extLst>
              <a:ext uri="{FF2B5EF4-FFF2-40B4-BE49-F238E27FC236}">
                <a16:creationId xmlns:a16="http://schemas.microsoft.com/office/drawing/2014/main" id="{384077F6-573F-43A3-8B42-69D6330CC040}"/>
              </a:ext>
            </a:extLst>
          </p:cNvPr>
          <p:cNvPicPr>
            <a:picLocks noChangeAspect="1"/>
          </p:cNvPicPr>
          <p:nvPr/>
        </p:nvPicPr>
        <p:blipFill>
          <a:blip r:embed="rId2"/>
          <a:stretch>
            <a:fillRect/>
          </a:stretch>
        </p:blipFill>
        <p:spPr>
          <a:xfrm>
            <a:off x="1295400" y="1524000"/>
            <a:ext cx="6479023" cy="3995738"/>
          </a:xfrm>
          <a:prstGeom prst="rect">
            <a:avLst/>
          </a:prstGeom>
        </p:spPr>
      </p:pic>
    </p:spTree>
    <p:extLst>
      <p:ext uri="{BB962C8B-B14F-4D97-AF65-F5344CB8AC3E}">
        <p14:creationId xmlns:p14="http://schemas.microsoft.com/office/powerpoint/2010/main" val="411473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533400" y="48768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8B6A39C-B65C-4109-991F-A42C4A4EFF5A}"/>
              </a:ext>
            </a:extLst>
          </p:cNvPr>
          <p:cNvSpPr txBox="1">
            <a:spLocks/>
          </p:cNvSpPr>
          <p:nvPr/>
        </p:nvSpPr>
        <p:spPr>
          <a:xfrm>
            <a:off x="658813" y="1980252"/>
            <a:ext cx="7824788" cy="17535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zh-CN" sz="3600" dirty="0">
                <a:solidFill>
                  <a:schemeClr val="accent1">
                    <a:lumMod val="75000"/>
                  </a:schemeClr>
                </a:solidFill>
                <a:latin typeface="Times New Roman" panose="02020603050405020304" pitchFamily="18" charset="0"/>
                <a:cs typeface="Times New Roman" panose="02020603050405020304" pitchFamily="18" charset="0"/>
              </a:rPr>
              <a:t>Chapter 6 - Iteration and Loops</a:t>
            </a:r>
          </a:p>
          <a:p>
            <a:r>
              <a:rPr lang="en-US" altLang="zh-CN" sz="2400" dirty="0">
                <a:solidFill>
                  <a:schemeClr val="accent1">
                    <a:lumMod val="75000"/>
                  </a:schemeClr>
                </a:solidFill>
                <a:latin typeface="Times New Roman" panose="02020603050405020304" pitchFamily="18" charset="0"/>
                <a:cs typeface="Times New Roman" panose="02020603050405020304" pitchFamily="18" charset="0"/>
              </a:rPr>
              <a:t>(Lecture Slides – Week03)</a:t>
            </a:r>
          </a:p>
        </p:txBody>
      </p:sp>
    </p:spTree>
    <p:extLst>
      <p:ext uri="{BB962C8B-B14F-4D97-AF65-F5344CB8AC3E}">
        <p14:creationId xmlns:p14="http://schemas.microsoft.com/office/powerpoint/2010/main" val="60912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6.1 Multiple Assignment</a:t>
            </a:r>
          </a:p>
        </p:txBody>
      </p:sp>
      <p:sp>
        <p:nvSpPr>
          <p:cNvPr id="6" name="Rectangle 5">
            <a:extLst>
              <a:ext uri="{FF2B5EF4-FFF2-40B4-BE49-F238E27FC236}">
                <a16:creationId xmlns:a16="http://schemas.microsoft.com/office/drawing/2014/main" id="{5F52FDAE-9305-45D8-AE51-0272A15B7D83}"/>
              </a:ext>
            </a:extLst>
          </p:cNvPr>
          <p:cNvSpPr/>
          <p:nvPr/>
        </p:nvSpPr>
        <p:spPr>
          <a:xfrm>
            <a:off x="690563" y="1295400"/>
            <a:ext cx="7920037" cy="4708981"/>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the declaration of a variable, we can make more than one assignment to the same variable; the effect is to replace the old value with the new:</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value can be assigned to multiple variables in a single statement:</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Assignment statement examples:</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18754BF-A5FD-4E70-A707-85B4AA727EB3}"/>
              </a:ext>
            </a:extLst>
          </p:cNvPr>
          <p:cNvPicPr>
            <a:picLocks noChangeAspect="1"/>
          </p:cNvPicPr>
          <p:nvPr/>
        </p:nvPicPr>
        <p:blipFill>
          <a:blip r:embed="rId2"/>
          <a:stretch>
            <a:fillRect/>
          </a:stretch>
        </p:blipFill>
        <p:spPr>
          <a:xfrm>
            <a:off x="2743200" y="2038350"/>
            <a:ext cx="3886200" cy="1162050"/>
          </a:xfrm>
          <a:prstGeom prst="rect">
            <a:avLst/>
          </a:prstGeom>
        </p:spPr>
      </p:pic>
      <p:pic>
        <p:nvPicPr>
          <p:cNvPr id="7" name="Picture 6">
            <a:extLst>
              <a:ext uri="{FF2B5EF4-FFF2-40B4-BE49-F238E27FC236}">
                <a16:creationId xmlns:a16="http://schemas.microsoft.com/office/drawing/2014/main" id="{4461BAA9-E8AB-4499-97A9-A516C1AD9D67}"/>
              </a:ext>
            </a:extLst>
          </p:cNvPr>
          <p:cNvPicPr>
            <a:picLocks noChangeAspect="1"/>
          </p:cNvPicPr>
          <p:nvPr/>
        </p:nvPicPr>
        <p:blipFill>
          <a:blip r:embed="rId3"/>
          <a:stretch>
            <a:fillRect/>
          </a:stretch>
        </p:blipFill>
        <p:spPr>
          <a:xfrm>
            <a:off x="2743200" y="3672871"/>
            <a:ext cx="4352925" cy="899129"/>
          </a:xfrm>
          <a:prstGeom prst="rect">
            <a:avLst/>
          </a:prstGeom>
        </p:spPr>
      </p:pic>
      <p:pic>
        <p:nvPicPr>
          <p:cNvPr id="9" name="Picture 8">
            <a:extLst>
              <a:ext uri="{FF2B5EF4-FFF2-40B4-BE49-F238E27FC236}">
                <a16:creationId xmlns:a16="http://schemas.microsoft.com/office/drawing/2014/main" id="{FEFA6351-C7F4-4E4F-9ADB-43CEFC200A4E}"/>
              </a:ext>
            </a:extLst>
          </p:cNvPr>
          <p:cNvPicPr>
            <a:picLocks noChangeAspect="1"/>
          </p:cNvPicPr>
          <p:nvPr/>
        </p:nvPicPr>
        <p:blipFill>
          <a:blip r:embed="rId4"/>
          <a:stretch>
            <a:fillRect/>
          </a:stretch>
        </p:blipFill>
        <p:spPr>
          <a:xfrm>
            <a:off x="2362200" y="5181600"/>
            <a:ext cx="5362575" cy="923925"/>
          </a:xfrm>
          <a:prstGeom prst="rect">
            <a:avLst/>
          </a:prstGeom>
        </p:spPr>
      </p:pic>
    </p:spTree>
    <p:extLst>
      <p:ext uri="{BB962C8B-B14F-4D97-AF65-F5344CB8AC3E}">
        <p14:creationId xmlns:p14="http://schemas.microsoft.com/office/powerpoint/2010/main" val="1809207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6.2 The while Statement</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7920037" cy="5632311"/>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while</a:t>
            </a:r>
            <a:r>
              <a:rPr lang="en-US" sz="2000" dirty="0">
                <a:latin typeface="Times New Roman" panose="02020603050405020304" pitchFamily="18" charset="0"/>
                <a:cs typeface="Times New Roman" panose="02020603050405020304" pitchFamily="18" charset="0"/>
              </a:rPr>
              <a:t> statement (or loop) executes a block of statements while a specified Boolean expression evaluates to true:</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do-while</a:t>
            </a:r>
            <a:r>
              <a:rPr lang="en-US" sz="2000" dirty="0">
                <a:latin typeface="Times New Roman" panose="02020603050405020304" pitchFamily="18" charset="0"/>
                <a:cs typeface="Times New Roman" panose="02020603050405020304" pitchFamily="18" charset="0"/>
              </a:rPr>
              <a:t> loop is similar </a:t>
            </a:r>
            <a:r>
              <a:rPr lang="en-US" altLang="zh-CN" sz="2000" dirty="0">
                <a:latin typeface="Times New Roman" panose="02020603050405020304" pitchFamily="18" charset="0"/>
                <a:cs typeface="Times New Roman" panose="02020603050405020304" pitchFamily="18" charset="0"/>
              </a:rPr>
              <a:t>except that</a:t>
            </a:r>
            <a:r>
              <a:rPr lang="en-US" sz="2000" dirty="0">
                <a:latin typeface="Times New Roman" panose="02020603050405020304" pitchFamily="18" charset="0"/>
                <a:cs typeface="Times New Roman" panose="02020603050405020304" pitchFamily="18" charset="0"/>
              </a:rPr>
              <a:t> it executes a block of statements first, check the condition afterward:</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	</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620786C-1878-4C96-9728-D4C05133BE30}"/>
              </a:ext>
            </a:extLst>
          </p:cNvPr>
          <p:cNvPicPr>
            <a:picLocks noChangeAspect="1"/>
          </p:cNvPicPr>
          <p:nvPr/>
        </p:nvPicPr>
        <p:blipFill>
          <a:blip r:embed="rId2"/>
          <a:stretch>
            <a:fillRect/>
          </a:stretch>
        </p:blipFill>
        <p:spPr>
          <a:xfrm>
            <a:off x="2433637" y="2033499"/>
            <a:ext cx="3509963" cy="785901"/>
          </a:xfrm>
          <a:prstGeom prst="rect">
            <a:avLst/>
          </a:prstGeom>
        </p:spPr>
      </p:pic>
      <p:pic>
        <p:nvPicPr>
          <p:cNvPr id="7" name="Picture 6">
            <a:extLst>
              <a:ext uri="{FF2B5EF4-FFF2-40B4-BE49-F238E27FC236}">
                <a16:creationId xmlns:a16="http://schemas.microsoft.com/office/drawing/2014/main" id="{F177E2B1-7A1C-4AC6-A080-C56821FEE7EE}"/>
              </a:ext>
            </a:extLst>
          </p:cNvPr>
          <p:cNvPicPr>
            <a:picLocks noChangeAspect="1"/>
          </p:cNvPicPr>
          <p:nvPr/>
        </p:nvPicPr>
        <p:blipFill>
          <a:blip r:embed="rId3"/>
          <a:stretch>
            <a:fillRect/>
          </a:stretch>
        </p:blipFill>
        <p:spPr>
          <a:xfrm>
            <a:off x="2438400" y="3709525"/>
            <a:ext cx="3352800" cy="862475"/>
          </a:xfrm>
          <a:prstGeom prst="rect">
            <a:avLst/>
          </a:prstGeom>
        </p:spPr>
      </p:pic>
      <p:pic>
        <p:nvPicPr>
          <p:cNvPr id="9" name="Picture 8">
            <a:extLst>
              <a:ext uri="{FF2B5EF4-FFF2-40B4-BE49-F238E27FC236}">
                <a16:creationId xmlns:a16="http://schemas.microsoft.com/office/drawing/2014/main" id="{6C8B4E61-A4F3-41F2-8750-16165B9FAF32}"/>
              </a:ext>
            </a:extLst>
          </p:cNvPr>
          <p:cNvPicPr>
            <a:picLocks noChangeAspect="1"/>
          </p:cNvPicPr>
          <p:nvPr/>
        </p:nvPicPr>
        <p:blipFill>
          <a:blip r:embed="rId4"/>
          <a:stretch>
            <a:fillRect/>
          </a:stretch>
        </p:blipFill>
        <p:spPr>
          <a:xfrm>
            <a:off x="2255043" y="5137154"/>
            <a:ext cx="2395538" cy="1486620"/>
          </a:xfrm>
          <a:prstGeom prst="rect">
            <a:avLst/>
          </a:prstGeom>
        </p:spPr>
      </p:pic>
      <p:pic>
        <p:nvPicPr>
          <p:cNvPr id="10" name="Picture 9">
            <a:extLst>
              <a:ext uri="{FF2B5EF4-FFF2-40B4-BE49-F238E27FC236}">
                <a16:creationId xmlns:a16="http://schemas.microsoft.com/office/drawing/2014/main" id="{3040DE48-251F-4E72-9AA1-A51E297480A8}"/>
              </a:ext>
            </a:extLst>
          </p:cNvPr>
          <p:cNvPicPr>
            <a:picLocks noChangeAspect="1"/>
          </p:cNvPicPr>
          <p:nvPr/>
        </p:nvPicPr>
        <p:blipFill>
          <a:blip r:embed="rId5"/>
          <a:stretch>
            <a:fillRect/>
          </a:stretch>
        </p:blipFill>
        <p:spPr>
          <a:xfrm>
            <a:off x="5029200" y="5325403"/>
            <a:ext cx="2395538" cy="1045610"/>
          </a:xfrm>
          <a:prstGeom prst="rect">
            <a:avLst/>
          </a:prstGeom>
        </p:spPr>
      </p:pic>
    </p:spTree>
    <p:extLst>
      <p:ext uri="{BB962C8B-B14F-4D97-AF65-F5344CB8AC3E}">
        <p14:creationId xmlns:p14="http://schemas.microsoft.com/office/powerpoint/2010/main" val="108513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Iteration vs. Recursion</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7920037" cy="363176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recursion-version Countdown method:</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 </a:t>
            </a:r>
            <a:r>
              <a:rPr lang="en-US" sz="2000" b="1" dirty="0">
                <a:latin typeface="Times New Roman" panose="02020603050405020304" pitchFamily="18" charset="0"/>
                <a:cs typeface="Times New Roman" panose="02020603050405020304" pitchFamily="18" charset="0"/>
              </a:rPr>
              <a:t>while</a:t>
            </a:r>
            <a:r>
              <a:rPr lang="en-US" sz="2000" dirty="0">
                <a:latin typeface="Times New Roman" panose="02020603050405020304" pitchFamily="18" charset="0"/>
                <a:cs typeface="Times New Roman" panose="02020603050405020304" pitchFamily="18" charset="0"/>
              </a:rPr>
              <a:t> loop we can rewrite Countdown:</a:t>
            </a:r>
          </a:p>
          <a:p>
            <a:pPr>
              <a:spcAft>
                <a:spcPts val="1200"/>
              </a:spcAft>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77D80B4-2763-4464-AFE4-4878E58F8816}"/>
              </a:ext>
            </a:extLst>
          </p:cNvPr>
          <p:cNvPicPr>
            <a:picLocks noChangeAspect="1"/>
          </p:cNvPicPr>
          <p:nvPr/>
        </p:nvPicPr>
        <p:blipFill>
          <a:blip r:embed="rId2"/>
          <a:stretch>
            <a:fillRect/>
          </a:stretch>
        </p:blipFill>
        <p:spPr>
          <a:xfrm>
            <a:off x="1981200" y="1752600"/>
            <a:ext cx="3962400" cy="1955358"/>
          </a:xfrm>
          <a:prstGeom prst="rect">
            <a:avLst/>
          </a:prstGeom>
        </p:spPr>
      </p:pic>
      <p:pic>
        <p:nvPicPr>
          <p:cNvPr id="8" name="Picture 7">
            <a:extLst>
              <a:ext uri="{FF2B5EF4-FFF2-40B4-BE49-F238E27FC236}">
                <a16:creationId xmlns:a16="http://schemas.microsoft.com/office/drawing/2014/main" id="{D092CD3B-A341-4FEF-875D-64A690863416}"/>
              </a:ext>
            </a:extLst>
          </p:cNvPr>
          <p:cNvPicPr>
            <a:picLocks noChangeAspect="1"/>
          </p:cNvPicPr>
          <p:nvPr/>
        </p:nvPicPr>
        <p:blipFill>
          <a:blip r:embed="rId3"/>
          <a:stretch>
            <a:fillRect/>
          </a:stretch>
        </p:blipFill>
        <p:spPr>
          <a:xfrm>
            <a:off x="1905000" y="4495800"/>
            <a:ext cx="4371975" cy="1924050"/>
          </a:xfrm>
          <a:prstGeom prst="rect">
            <a:avLst/>
          </a:prstGeom>
        </p:spPr>
      </p:pic>
    </p:spTree>
    <p:extLst>
      <p:ext uri="{BB962C8B-B14F-4D97-AF65-F5344CB8AC3E}">
        <p14:creationId xmlns:p14="http://schemas.microsoft.com/office/powerpoint/2010/main" val="1675382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3600" dirty="0">
                <a:solidFill>
                  <a:schemeClr val="accent1">
                    <a:lumMod val="75000"/>
                  </a:schemeClr>
                </a:solidFill>
                <a:latin typeface="Times New Roman" panose="02020603050405020304" pitchFamily="18" charset="0"/>
                <a:cs typeface="Times New Roman" panose="02020603050405020304" pitchFamily="18" charset="0"/>
              </a:rPr>
              <a:t>Collatz Conjecture Using While Loop</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7920037" cy="5355312"/>
          </a:xfrm>
          <a:prstGeom prst="rect">
            <a:avLst/>
          </a:prstGeom>
        </p:spPr>
        <p:txBody>
          <a:bodyPr wrap="square">
            <a:spAutoFit/>
          </a:bodyPr>
          <a:lstStyle/>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Collatz</a:t>
            </a:r>
            <a:r>
              <a:rPr lang="en-US" sz="2000" dirty="0">
                <a:latin typeface="Times New Roman" panose="02020603050405020304" pitchFamily="18" charset="0"/>
                <a:cs typeface="Times New Roman" panose="02020603050405020304" pitchFamily="18" charset="0"/>
              </a:rPr>
              <a:t> conjecture is a conjecture in mathematic that performs the following operation on an arbitrary positive integer:</a:t>
            </a:r>
          </a:p>
          <a:p>
            <a:pPr marL="800100" lvl="1" indent="-3429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number is even, divide it by two</a:t>
            </a:r>
          </a:p>
          <a:p>
            <a:pPr marL="800100" lvl="1"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number is odd, triple it and add one</a:t>
            </a:r>
          </a:p>
          <a:p>
            <a:pPr marL="800100" lvl="1" indent="-342900">
              <a:spcAft>
                <a:spcPts val="12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spcAft>
                <a:spcPts val="12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spcAft>
                <a:spcPts val="12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spcAft>
                <a:spcPts val="12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spcAft>
                <a:spcPts val="12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spcAft>
                <a:spcPts val="12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spcAft>
                <a:spcPts val="12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Let’s play some numbers: 3, 7, 16, 97 …</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See more:</a:t>
            </a:r>
          </a:p>
        </p:txBody>
      </p:sp>
      <p:pic>
        <p:nvPicPr>
          <p:cNvPr id="6" name="Picture 5">
            <a:extLst>
              <a:ext uri="{FF2B5EF4-FFF2-40B4-BE49-F238E27FC236}">
                <a16:creationId xmlns:a16="http://schemas.microsoft.com/office/drawing/2014/main" id="{AB6E7D76-AC4C-468A-A5CA-BCD75DC5C736}"/>
              </a:ext>
            </a:extLst>
          </p:cNvPr>
          <p:cNvPicPr>
            <a:picLocks noChangeAspect="1"/>
          </p:cNvPicPr>
          <p:nvPr/>
        </p:nvPicPr>
        <p:blipFill>
          <a:blip r:embed="rId2"/>
          <a:stretch>
            <a:fillRect/>
          </a:stretch>
        </p:blipFill>
        <p:spPr>
          <a:xfrm>
            <a:off x="2099957" y="2743200"/>
            <a:ext cx="4972050" cy="2714625"/>
          </a:xfrm>
          <a:prstGeom prst="rect">
            <a:avLst/>
          </a:prstGeom>
        </p:spPr>
      </p:pic>
      <p:sp>
        <p:nvSpPr>
          <p:cNvPr id="11" name="Rectangle 10">
            <a:extLst>
              <a:ext uri="{FF2B5EF4-FFF2-40B4-BE49-F238E27FC236}">
                <a16:creationId xmlns:a16="http://schemas.microsoft.com/office/drawing/2014/main" id="{7D49C9A0-EC6B-422B-8E22-65ED8FEEC58E}"/>
              </a:ext>
            </a:extLst>
          </p:cNvPr>
          <p:cNvSpPr/>
          <p:nvPr/>
        </p:nvSpPr>
        <p:spPr>
          <a:xfrm>
            <a:off x="2438400" y="6248400"/>
            <a:ext cx="4572000" cy="338554"/>
          </a:xfrm>
          <a:prstGeom prst="rect">
            <a:avLst/>
          </a:prstGeom>
        </p:spPr>
        <p:txBody>
          <a:bodyPr>
            <a:spAutoFit/>
          </a:bodyPr>
          <a:lstStyle/>
          <a:p>
            <a:r>
              <a:rPr lang="en-US" sz="1600" dirty="0">
                <a:solidFill>
                  <a:srgbClr val="0070C0"/>
                </a:solidFill>
              </a:rPr>
              <a:t>https://en.wikipedia.org/wiki/Collatz_conjecture</a:t>
            </a:r>
          </a:p>
        </p:txBody>
      </p:sp>
    </p:spTree>
    <p:extLst>
      <p:ext uri="{BB962C8B-B14F-4D97-AF65-F5344CB8AC3E}">
        <p14:creationId xmlns:p14="http://schemas.microsoft.com/office/powerpoint/2010/main" val="1348909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6.3 Tables</a:t>
            </a:r>
          </a:p>
          <a:p>
            <a:pPr>
              <a:lnSpc>
                <a:spcPct val="100000"/>
              </a:lnSpc>
            </a:pP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(print tables using while loops)</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588844"/>
            <a:ext cx="7920037" cy="393954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Loops are good for is generating and printing tabular data. Example:</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following formula can be used to compute logarithms with respect to base 2:</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base-2 table:</a:t>
            </a:r>
          </a:p>
        </p:txBody>
      </p:sp>
      <p:pic>
        <p:nvPicPr>
          <p:cNvPr id="5" name="Picture 4">
            <a:extLst>
              <a:ext uri="{FF2B5EF4-FFF2-40B4-BE49-F238E27FC236}">
                <a16:creationId xmlns:a16="http://schemas.microsoft.com/office/drawing/2014/main" id="{A7ACD4E5-E8D1-4DDA-BE21-9E2C06A089BD}"/>
              </a:ext>
            </a:extLst>
          </p:cNvPr>
          <p:cNvPicPr>
            <a:picLocks noChangeAspect="1"/>
          </p:cNvPicPr>
          <p:nvPr/>
        </p:nvPicPr>
        <p:blipFill>
          <a:blip r:embed="rId2"/>
          <a:stretch>
            <a:fillRect/>
          </a:stretch>
        </p:blipFill>
        <p:spPr>
          <a:xfrm>
            <a:off x="2045493" y="2122244"/>
            <a:ext cx="5210175" cy="1400175"/>
          </a:xfrm>
          <a:prstGeom prst="rect">
            <a:avLst/>
          </a:prstGeom>
        </p:spPr>
      </p:pic>
      <p:pic>
        <p:nvPicPr>
          <p:cNvPr id="6" name="Picture 5">
            <a:extLst>
              <a:ext uri="{FF2B5EF4-FFF2-40B4-BE49-F238E27FC236}">
                <a16:creationId xmlns:a16="http://schemas.microsoft.com/office/drawing/2014/main" id="{753240A6-006F-4DB4-9660-7FEB83B53F18}"/>
              </a:ext>
            </a:extLst>
          </p:cNvPr>
          <p:cNvPicPr>
            <a:picLocks noChangeAspect="1"/>
          </p:cNvPicPr>
          <p:nvPr/>
        </p:nvPicPr>
        <p:blipFill>
          <a:blip r:embed="rId3"/>
          <a:stretch>
            <a:fillRect/>
          </a:stretch>
        </p:blipFill>
        <p:spPr>
          <a:xfrm>
            <a:off x="2461470" y="4505252"/>
            <a:ext cx="2643930" cy="414110"/>
          </a:xfrm>
          <a:prstGeom prst="rect">
            <a:avLst/>
          </a:prstGeom>
        </p:spPr>
      </p:pic>
      <p:pic>
        <p:nvPicPr>
          <p:cNvPr id="8" name="Picture 7">
            <a:extLst>
              <a:ext uri="{FF2B5EF4-FFF2-40B4-BE49-F238E27FC236}">
                <a16:creationId xmlns:a16="http://schemas.microsoft.com/office/drawing/2014/main" id="{E7D8A67E-B9A0-4A1A-AA59-9C480F9FF5C7}"/>
              </a:ext>
            </a:extLst>
          </p:cNvPr>
          <p:cNvPicPr>
            <a:picLocks noChangeAspect="1"/>
          </p:cNvPicPr>
          <p:nvPr/>
        </p:nvPicPr>
        <p:blipFill>
          <a:blip r:embed="rId4"/>
          <a:stretch>
            <a:fillRect/>
          </a:stretch>
        </p:blipFill>
        <p:spPr>
          <a:xfrm>
            <a:off x="1447800" y="5657850"/>
            <a:ext cx="6772275" cy="361950"/>
          </a:xfrm>
          <a:prstGeom prst="rect">
            <a:avLst/>
          </a:prstGeom>
        </p:spPr>
      </p:pic>
    </p:spTree>
    <p:extLst>
      <p:ext uri="{BB962C8B-B14F-4D97-AF65-F5344CB8AC3E}">
        <p14:creationId xmlns:p14="http://schemas.microsoft.com/office/powerpoint/2010/main" val="405924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6.4 Two-dimensional Multiplication Tables</a:t>
            </a:r>
          </a:p>
          <a:p>
            <a:pPr>
              <a:lnSpc>
                <a:spcPct val="100000"/>
              </a:lnSpc>
            </a:pPr>
            <a:r>
              <a:rPr lang="en-US" altLang="zh-CN" sz="2800" dirty="0">
                <a:solidFill>
                  <a:schemeClr val="accent1">
                    <a:lumMod val="75000"/>
                  </a:schemeClr>
                </a:solidFill>
                <a:latin typeface="Times New Roman" panose="02020603050405020304" pitchFamily="18" charset="0"/>
                <a:cs typeface="Times New Roman" panose="02020603050405020304" pitchFamily="18" charset="0"/>
              </a:rPr>
              <a:t>(An application of while loops)</a:t>
            </a:r>
          </a:p>
        </p:txBody>
      </p:sp>
      <p:sp>
        <p:nvSpPr>
          <p:cNvPr id="6" name="Rectangle 5">
            <a:extLst>
              <a:ext uri="{FF2B5EF4-FFF2-40B4-BE49-F238E27FC236}">
                <a16:creationId xmlns:a16="http://schemas.microsoft.com/office/drawing/2014/main" id="{5F52FDAE-9305-45D8-AE51-0272A15B7D83}"/>
              </a:ext>
            </a:extLst>
          </p:cNvPr>
          <p:cNvSpPr/>
          <p:nvPr/>
        </p:nvSpPr>
        <p:spPr>
          <a:xfrm>
            <a:off x="690563" y="1371600"/>
            <a:ext cx="7920037" cy="347787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Let's use while loops to print a multiplication table for the values from 1 to 6. First, let’s start with just one row:</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Let’s generalize above for any number:</a:t>
            </a:r>
          </a:p>
          <a:p>
            <a:pPr marL="342900" indent="-342900">
              <a:spcAft>
                <a:spcPts val="1200"/>
              </a:spcAft>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0EC2264-E28C-42DA-A138-FF802FDE13A8}"/>
              </a:ext>
            </a:extLst>
          </p:cNvPr>
          <p:cNvPicPr>
            <a:picLocks noChangeAspect="1"/>
          </p:cNvPicPr>
          <p:nvPr/>
        </p:nvPicPr>
        <p:blipFill>
          <a:blip r:embed="rId2"/>
          <a:stretch>
            <a:fillRect/>
          </a:stretch>
        </p:blipFill>
        <p:spPr>
          <a:xfrm>
            <a:off x="1952625" y="2209800"/>
            <a:ext cx="3076575" cy="1333500"/>
          </a:xfrm>
          <a:prstGeom prst="rect">
            <a:avLst/>
          </a:prstGeom>
        </p:spPr>
      </p:pic>
      <p:pic>
        <p:nvPicPr>
          <p:cNvPr id="5" name="Picture 4">
            <a:extLst>
              <a:ext uri="{FF2B5EF4-FFF2-40B4-BE49-F238E27FC236}">
                <a16:creationId xmlns:a16="http://schemas.microsoft.com/office/drawing/2014/main" id="{D79D4AE8-C03C-4D05-9E52-E990B8BADEBB}"/>
              </a:ext>
            </a:extLst>
          </p:cNvPr>
          <p:cNvPicPr>
            <a:picLocks noChangeAspect="1"/>
          </p:cNvPicPr>
          <p:nvPr/>
        </p:nvPicPr>
        <p:blipFill>
          <a:blip r:embed="rId3"/>
          <a:stretch>
            <a:fillRect/>
          </a:stretch>
        </p:blipFill>
        <p:spPr>
          <a:xfrm>
            <a:off x="5715001" y="2057400"/>
            <a:ext cx="2209800" cy="2218622"/>
          </a:xfrm>
          <a:prstGeom prst="rect">
            <a:avLst/>
          </a:prstGeom>
        </p:spPr>
      </p:pic>
      <p:sp>
        <p:nvSpPr>
          <p:cNvPr id="8" name="Arrow: Right 7">
            <a:extLst>
              <a:ext uri="{FF2B5EF4-FFF2-40B4-BE49-F238E27FC236}">
                <a16:creationId xmlns:a16="http://schemas.microsoft.com/office/drawing/2014/main" id="{613846D1-4D49-463C-B0AC-B6A249FCA9C3}"/>
              </a:ext>
            </a:extLst>
          </p:cNvPr>
          <p:cNvSpPr/>
          <p:nvPr/>
        </p:nvSpPr>
        <p:spPr>
          <a:xfrm>
            <a:off x="5181600" y="2768800"/>
            <a:ext cx="3810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10" name="Picture 9">
            <a:extLst>
              <a:ext uri="{FF2B5EF4-FFF2-40B4-BE49-F238E27FC236}">
                <a16:creationId xmlns:a16="http://schemas.microsoft.com/office/drawing/2014/main" id="{74D8C501-2169-4B13-BDCC-778731587D46}"/>
              </a:ext>
            </a:extLst>
          </p:cNvPr>
          <p:cNvPicPr>
            <a:picLocks noChangeAspect="1"/>
          </p:cNvPicPr>
          <p:nvPr/>
        </p:nvPicPr>
        <p:blipFill>
          <a:blip r:embed="rId4"/>
          <a:stretch>
            <a:fillRect/>
          </a:stretch>
        </p:blipFill>
        <p:spPr>
          <a:xfrm>
            <a:off x="1445178" y="4503202"/>
            <a:ext cx="3965022" cy="1668998"/>
          </a:xfrm>
          <a:prstGeom prst="rect">
            <a:avLst/>
          </a:prstGeom>
        </p:spPr>
      </p:pic>
    </p:spTree>
    <p:extLst>
      <p:ext uri="{BB962C8B-B14F-4D97-AF65-F5344CB8AC3E}">
        <p14:creationId xmlns:p14="http://schemas.microsoft.com/office/powerpoint/2010/main" val="309235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52FDAE-9305-45D8-AE51-0272A15B7D83}"/>
              </a:ext>
            </a:extLst>
          </p:cNvPr>
          <p:cNvSpPr/>
          <p:nvPr/>
        </p:nvSpPr>
        <p:spPr>
          <a:xfrm>
            <a:off x="690563" y="400702"/>
            <a:ext cx="7920037" cy="1323439"/>
          </a:xfrm>
          <a:prstGeom prst="rect">
            <a:avLst/>
          </a:prstGeom>
        </p:spPr>
        <p:txBody>
          <a:bodyPr wrap="square">
            <a:spAutoFit/>
          </a:bodyPr>
          <a:lstStyle/>
          <a:p>
            <a:pPr marL="342900" indent="-34290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Now we can print the 2-D table:</a:t>
            </a:r>
          </a:p>
          <a:p>
            <a:pPr marL="342900" indent="-34290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complete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program:</a:t>
            </a:r>
          </a:p>
          <a:p>
            <a:pPr>
              <a:spcAft>
                <a:spcPts val="1200"/>
              </a:spcAft>
            </a:pPr>
            <a:r>
              <a:rPr lang="en-US" altLang="zh-CN" sz="2000" dirty="0">
                <a:latin typeface="Times New Roman" panose="02020603050405020304" pitchFamily="18" charset="0"/>
                <a:cs typeface="Times New Roman" panose="02020603050405020304" pitchFamily="18" charset="0"/>
              </a:rPr>
              <a:t>									The result:</a:t>
            </a:r>
          </a:p>
        </p:txBody>
      </p:sp>
      <p:pic>
        <p:nvPicPr>
          <p:cNvPr id="9" name="Picture 8">
            <a:extLst>
              <a:ext uri="{FF2B5EF4-FFF2-40B4-BE49-F238E27FC236}">
                <a16:creationId xmlns:a16="http://schemas.microsoft.com/office/drawing/2014/main" id="{EBEDD85D-14DB-4EFC-AB7D-6CD4EDBBEC7A}"/>
              </a:ext>
            </a:extLst>
          </p:cNvPr>
          <p:cNvPicPr>
            <a:picLocks noChangeAspect="1"/>
          </p:cNvPicPr>
          <p:nvPr/>
        </p:nvPicPr>
        <p:blipFill>
          <a:blip r:embed="rId2"/>
          <a:stretch>
            <a:fillRect/>
          </a:stretch>
        </p:blipFill>
        <p:spPr>
          <a:xfrm>
            <a:off x="4914900" y="200025"/>
            <a:ext cx="2019300" cy="1095375"/>
          </a:xfrm>
          <a:prstGeom prst="rect">
            <a:avLst/>
          </a:prstGeom>
        </p:spPr>
      </p:pic>
      <p:pic>
        <p:nvPicPr>
          <p:cNvPr id="2" name="Picture 1">
            <a:extLst>
              <a:ext uri="{FF2B5EF4-FFF2-40B4-BE49-F238E27FC236}">
                <a16:creationId xmlns:a16="http://schemas.microsoft.com/office/drawing/2014/main" id="{7CA9850C-93A8-4C02-AECB-901998A3CA30}"/>
              </a:ext>
            </a:extLst>
          </p:cNvPr>
          <p:cNvPicPr>
            <a:picLocks noChangeAspect="1"/>
          </p:cNvPicPr>
          <p:nvPr/>
        </p:nvPicPr>
        <p:blipFill>
          <a:blip r:embed="rId3"/>
          <a:stretch>
            <a:fillRect/>
          </a:stretch>
        </p:blipFill>
        <p:spPr>
          <a:xfrm>
            <a:off x="457200" y="1270485"/>
            <a:ext cx="4191000" cy="5511315"/>
          </a:xfrm>
          <a:prstGeom prst="rect">
            <a:avLst/>
          </a:prstGeom>
        </p:spPr>
      </p:pic>
      <p:pic>
        <p:nvPicPr>
          <p:cNvPr id="7" name="Picture 6">
            <a:extLst>
              <a:ext uri="{FF2B5EF4-FFF2-40B4-BE49-F238E27FC236}">
                <a16:creationId xmlns:a16="http://schemas.microsoft.com/office/drawing/2014/main" id="{8294499E-7FE1-4A8F-AB0C-B166E0227C75}"/>
              </a:ext>
            </a:extLst>
          </p:cNvPr>
          <p:cNvPicPr>
            <a:picLocks noChangeAspect="1"/>
          </p:cNvPicPr>
          <p:nvPr/>
        </p:nvPicPr>
        <p:blipFill>
          <a:blip r:embed="rId4"/>
          <a:stretch>
            <a:fillRect/>
          </a:stretch>
        </p:blipFill>
        <p:spPr>
          <a:xfrm>
            <a:off x="5486400" y="1731132"/>
            <a:ext cx="2095500" cy="1000125"/>
          </a:xfrm>
          <a:prstGeom prst="rect">
            <a:avLst/>
          </a:prstGeom>
        </p:spPr>
      </p:pic>
      <p:sp>
        <p:nvSpPr>
          <p:cNvPr id="11" name="Arrow: Right 10">
            <a:extLst>
              <a:ext uri="{FF2B5EF4-FFF2-40B4-BE49-F238E27FC236}">
                <a16:creationId xmlns:a16="http://schemas.microsoft.com/office/drawing/2014/main" id="{A6D75C03-5B52-494B-9309-70740B89434C}"/>
              </a:ext>
            </a:extLst>
          </p:cNvPr>
          <p:cNvSpPr/>
          <p:nvPr/>
        </p:nvSpPr>
        <p:spPr>
          <a:xfrm>
            <a:off x="4487411" y="499844"/>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
            <a:extLst>
              <a:ext uri="{FF2B5EF4-FFF2-40B4-BE49-F238E27FC236}">
                <a16:creationId xmlns:a16="http://schemas.microsoft.com/office/drawing/2014/main" id="{DA8DE27A-2A3A-4AF3-B730-D7268DDD292A}"/>
              </a:ext>
            </a:extLst>
          </p:cNvPr>
          <p:cNvSpPr/>
          <p:nvPr/>
        </p:nvSpPr>
        <p:spPr>
          <a:xfrm>
            <a:off x="5486400" y="3395008"/>
            <a:ext cx="2286000" cy="1569660"/>
          </a:xfrm>
          <a:prstGeom prst="rect">
            <a:avLst/>
          </a:prstGeom>
          <a:ln w="9525">
            <a:solidFill>
              <a:schemeClr val="tx2"/>
            </a:solidFill>
          </a:ln>
        </p:spPr>
        <p:txBody>
          <a:bodyPr wrap="square">
            <a:spAutoFit/>
          </a:bodyPr>
          <a:lstStyle/>
          <a:p>
            <a:r>
              <a:rPr lang="en-US" sz="2400" dirty="0">
                <a:solidFill>
                  <a:schemeClr val="tx2"/>
                </a:solidFill>
                <a:latin typeface="Times New Roman" panose="02020603050405020304" pitchFamily="18" charset="0"/>
                <a:cs typeface="Times New Roman" panose="02020603050405020304" pitchFamily="18" charset="0"/>
              </a:rPr>
              <a:t>Can we wrap this portion of the program in a method?</a:t>
            </a:r>
          </a:p>
        </p:txBody>
      </p:sp>
      <p:sp>
        <p:nvSpPr>
          <p:cNvPr id="8" name="TextBox 7">
            <a:extLst>
              <a:ext uri="{FF2B5EF4-FFF2-40B4-BE49-F238E27FC236}">
                <a16:creationId xmlns:a16="http://schemas.microsoft.com/office/drawing/2014/main" id="{879786A9-DCC9-4F2E-B665-6A53A8FAF51D}"/>
              </a:ext>
            </a:extLst>
          </p:cNvPr>
          <p:cNvSpPr txBox="1"/>
          <p:nvPr/>
        </p:nvSpPr>
        <p:spPr>
          <a:xfrm>
            <a:off x="4114800" y="1295400"/>
            <a:ext cx="453970" cy="369332"/>
          </a:xfrm>
          <a:prstGeom prst="rect">
            <a:avLst/>
          </a:prstGeom>
          <a:noFill/>
        </p:spPr>
        <p:txBody>
          <a:bodyPr wrap="none" rtlCol="0">
            <a:spAutoFit/>
          </a:bodyPr>
          <a:lstStyle/>
          <a:p>
            <a:r>
              <a:rPr lang="en-US" b="1" dirty="0">
                <a:solidFill>
                  <a:srgbClr val="0070C0"/>
                </a:solidFill>
              </a:rPr>
              <a:t>(a)</a:t>
            </a:r>
          </a:p>
        </p:txBody>
      </p:sp>
      <p:sp>
        <p:nvSpPr>
          <p:cNvPr id="3" name="Freeform: Shape 2">
            <a:extLst>
              <a:ext uri="{FF2B5EF4-FFF2-40B4-BE49-F238E27FC236}">
                <a16:creationId xmlns:a16="http://schemas.microsoft.com/office/drawing/2014/main" id="{D74E38BC-8417-4B5B-9FE4-A79A45874327}"/>
              </a:ext>
            </a:extLst>
          </p:cNvPr>
          <p:cNvSpPr/>
          <p:nvPr/>
        </p:nvSpPr>
        <p:spPr>
          <a:xfrm>
            <a:off x="1534100" y="2734811"/>
            <a:ext cx="3943911" cy="1442906"/>
          </a:xfrm>
          <a:custGeom>
            <a:avLst/>
            <a:gdLst>
              <a:gd name="connsiteX0" fmla="*/ 3943911 w 3943911"/>
              <a:gd name="connsiteY0" fmla="*/ 1191237 h 1442906"/>
              <a:gd name="connsiteX1" fmla="*/ 3893577 w 3943911"/>
              <a:gd name="connsiteY1" fmla="*/ 1199626 h 1442906"/>
              <a:gd name="connsiteX2" fmla="*/ 3809687 w 3943911"/>
              <a:gd name="connsiteY2" fmla="*/ 1224793 h 1442906"/>
              <a:gd name="connsiteX3" fmla="*/ 3658685 w 3943911"/>
              <a:gd name="connsiteY3" fmla="*/ 1233182 h 1442906"/>
              <a:gd name="connsiteX4" fmla="*/ 3549628 w 3943911"/>
              <a:gd name="connsiteY4" fmla="*/ 1241571 h 1442906"/>
              <a:gd name="connsiteX5" fmla="*/ 2710729 w 3943911"/>
              <a:gd name="connsiteY5" fmla="*/ 1258349 h 1442906"/>
              <a:gd name="connsiteX6" fmla="*/ 2467449 w 3943911"/>
              <a:gd name="connsiteY6" fmla="*/ 1258349 h 1442906"/>
              <a:gd name="connsiteX7" fmla="*/ 2417115 w 3943911"/>
              <a:gd name="connsiteY7" fmla="*/ 1241571 h 1442906"/>
              <a:gd name="connsiteX8" fmla="*/ 2341614 w 3943911"/>
              <a:gd name="connsiteY8" fmla="*/ 1224793 h 1442906"/>
              <a:gd name="connsiteX9" fmla="*/ 2316447 w 3943911"/>
              <a:gd name="connsiteY9" fmla="*/ 1216404 h 1442906"/>
              <a:gd name="connsiteX10" fmla="*/ 2282891 w 3943911"/>
              <a:gd name="connsiteY10" fmla="*/ 1149292 h 1442906"/>
              <a:gd name="connsiteX11" fmla="*/ 2274502 w 3943911"/>
              <a:gd name="connsiteY11" fmla="*/ 1124125 h 1442906"/>
              <a:gd name="connsiteX12" fmla="*/ 2232557 w 3943911"/>
              <a:gd name="connsiteY12" fmla="*/ 1073791 h 1442906"/>
              <a:gd name="connsiteX13" fmla="*/ 2224168 w 3943911"/>
              <a:gd name="connsiteY13" fmla="*/ 1048624 h 1442906"/>
              <a:gd name="connsiteX14" fmla="*/ 2190612 w 3943911"/>
              <a:gd name="connsiteY14" fmla="*/ 998290 h 1442906"/>
              <a:gd name="connsiteX15" fmla="*/ 2157056 w 3943911"/>
              <a:gd name="connsiteY15" fmla="*/ 939567 h 1442906"/>
              <a:gd name="connsiteX16" fmla="*/ 2140278 w 3943911"/>
              <a:gd name="connsiteY16" fmla="*/ 864066 h 1442906"/>
              <a:gd name="connsiteX17" fmla="*/ 2115111 w 3943911"/>
              <a:gd name="connsiteY17" fmla="*/ 796954 h 1442906"/>
              <a:gd name="connsiteX18" fmla="*/ 2098333 w 3943911"/>
              <a:gd name="connsiteY18" fmla="*/ 662730 h 1442906"/>
              <a:gd name="connsiteX19" fmla="*/ 2089944 w 3943911"/>
              <a:gd name="connsiteY19" fmla="*/ 595618 h 1442906"/>
              <a:gd name="connsiteX20" fmla="*/ 2073166 w 3943911"/>
              <a:gd name="connsiteY20" fmla="*/ 461395 h 1442906"/>
              <a:gd name="connsiteX21" fmla="*/ 2056388 w 3943911"/>
              <a:gd name="connsiteY21" fmla="*/ 427839 h 1442906"/>
              <a:gd name="connsiteX22" fmla="*/ 2047999 w 3943911"/>
              <a:gd name="connsiteY22" fmla="*/ 402672 h 1442906"/>
              <a:gd name="connsiteX23" fmla="*/ 2031221 w 3943911"/>
              <a:gd name="connsiteY23" fmla="*/ 377505 h 1442906"/>
              <a:gd name="connsiteX24" fmla="*/ 2022832 w 3943911"/>
              <a:gd name="connsiteY24" fmla="*/ 352338 h 1442906"/>
              <a:gd name="connsiteX25" fmla="*/ 1972498 w 3943911"/>
              <a:gd name="connsiteY25" fmla="*/ 327171 h 1442906"/>
              <a:gd name="connsiteX26" fmla="*/ 1905386 w 3943911"/>
              <a:gd name="connsiteY26" fmla="*/ 293615 h 1442906"/>
              <a:gd name="connsiteX27" fmla="*/ 1838274 w 3943911"/>
              <a:gd name="connsiteY27" fmla="*/ 268448 h 1442906"/>
              <a:gd name="connsiteX28" fmla="*/ 1796329 w 3943911"/>
              <a:gd name="connsiteY28" fmla="*/ 260059 h 1442906"/>
              <a:gd name="connsiteX29" fmla="*/ 1737606 w 3943911"/>
              <a:gd name="connsiteY29" fmla="*/ 226503 h 1442906"/>
              <a:gd name="connsiteX30" fmla="*/ 1712439 w 3943911"/>
              <a:gd name="connsiteY30" fmla="*/ 209725 h 1442906"/>
              <a:gd name="connsiteX31" fmla="*/ 1678883 w 3943911"/>
              <a:gd name="connsiteY31" fmla="*/ 192947 h 1442906"/>
              <a:gd name="connsiteX32" fmla="*/ 1653717 w 3943911"/>
              <a:gd name="connsiteY32" fmla="*/ 176169 h 1442906"/>
              <a:gd name="connsiteX33" fmla="*/ 1586605 w 3943911"/>
              <a:gd name="connsiteY33" fmla="*/ 142613 h 1442906"/>
              <a:gd name="connsiteX34" fmla="*/ 1561438 w 3943911"/>
              <a:gd name="connsiteY34" fmla="*/ 125835 h 1442906"/>
              <a:gd name="connsiteX35" fmla="*/ 1511104 w 3943911"/>
              <a:gd name="connsiteY35" fmla="*/ 109057 h 1442906"/>
              <a:gd name="connsiteX36" fmla="*/ 1485937 w 3943911"/>
              <a:gd name="connsiteY36" fmla="*/ 100668 h 1442906"/>
              <a:gd name="connsiteX37" fmla="*/ 1418825 w 3943911"/>
              <a:gd name="connsiteY37" fmla="*/ 67112 h 1442906"/>
              <a:gd name="connsiteX38" fmla="*/ 1385269 w 3943911"/>
              <a:gd name="connsiteY38" fmla="*/ 50334 h 1442906"/>
              <a:gd name="connsiteX39" fmla="*/ 1326546 w 3943911"/>
              <a:gd name="connsiteY39" fmla="*/ 41945 h 1442906"/>
              <a:gd name="connsiteX40" fmla="*/ 1292990 w 3943911"/>
              <a:gd name="connsiteY40" fmla="*/ 25167 h 1442906"/>
              <a:gd name="connsiteX41" fmla="*/ 1267823 w 3943911"/>
              <a:gd name="connsiteY41" fmla="*/ 16778 h 1442906"/>
              <a:gd name="connsiteX42" fmla="*/ 1242656 w 3943911"/>
              <a:gd name="connsiteY42" fmla="*/ 0 h 1442906"/>
              <a:gd name="connsiteX43" fmla="*/ 1200711 w 3943911"/>
              <a:gd name="connsiteY43" fmla="*/ 8389 h 1442906"/>
              <a:gd name="connsiteX44" fmla="*/ 1125210 w 3943911"/>
              <a:gd name="connsiteY44" fmla="*/ 33556 h 1442906"/>
              <a:gd name="connsiteX45" fmla="*/ 1049709 w 3943911"/>
              <a:gd name="connsiteY45" fmla="*/ 41945 h 1442906"/>
              <a:gd name="connsiteX46" fmla="*/ 940652 w 3943911"/>
              <a:gd name="connsiteY46" fmla="*/ 58723 h 1442906"/>
              <a:gd name="connsiteX47" fmla="*/ 814817 w 3943911"/>
              <a:gd name="connsiteY47" fmla="*/ 75501 h 1442906"/>
              <a:gd name="connsiteX48" fmla="*/ 714150 w 3943911"/>
              <a:gd name="connsiteY48" fmla="*/ 83890 h 1442906"/>
              <a:gd name="connsiteX49" fmla="*/ 571537 w 3943911"/>
              <a:gd name="connsiteY49" fmla="*/ 109057 h 1442906"/>
              <a:gd name="connsiteX50" fmla="*/ 294700 w 3943911"/>
              <a:gd name="connsiteY50" fmla="*/ 125835 h 1442906"/>
              <a:gd name="connsiteX51" fmla="*/ 84975 w 3943911"/>
              <a:gd name="connsiteY51" fmla="*/ 134224 h 1442906"/>
              <a:gd name="connsiteX52" fmla="*/ 59808 w 3943911"/>
              <a:gd name="connsiteY52" fmla="*/ 151002 h 1442906"/>
              <a:gd name="connsiteX53" fmla="*/ 51419 w 3943911"/>
              <a:gd name="connsiteY53" fmla="*/ 176169 h 1442906"/>
              <a:gd name="connsiteX54" fmla="*/ 34641 w 3943911"/>
              <a:gd name="connsiteY54" fmla="*/ 201336 h 1442906"/>
              <a:gd name="connsiteX55" fmla="*/ 17863 w 3943911"/>
              <a:gd name="connsiteY55" fmla="*/ 310393 h 1442906"/>
              <a:gd name="connsiteX56" fmla="*/ 9474 w 3943911"/>
              <a:gd name="connsiteY56" fmla="*/ 343949 h 1442906"/>
              <a:gd name="connsiteX57" fmla="*/ 9474 w 3943911"/>
              <a:gd name="connsiteY57" fmla="*/ 629174 h 1442906"/>
              <a:gd name="connsiteX58" fmla="*/ 26252 w 3943911"/>
              <a:gd name="connsiteY58" fmla="*/ 738231 h 1442906"/>
              <a:gd name="connsiteX59" fmla="*/ 34641 w 3943911"/>
              <a:gd name="connsiteY59" fmla="*/ 855677 h 1442906"/>
              <a:gd name="connsiteX60" fmla="*/ 51419 w 3943911"/>
              <a:gd name="connsiteY60" fmla="*/ 998290 h 1442906"/>
              <a:gd name="connsiteX61" fmla="*/ 68197 w 3943911"/>
              <a:gd name="connsiteY61" fmla="*/ 1098958 h 1442906"/>
              <a:gd name="connsiteX62" fmla="*/ 93364 w 3943911"/>
              <a:gd name="connsiteY62" fmla="*/ 1191237 h 1442906"/>
              <a:gd name="connsiteX63" fmla="*/ 101753 w 3943911"/>
              <a:gd name="connsiteY63" fmla="*/ 1291905 h 1442906"/>
              <a:gd name="connsiteX64" fmla="*/ 110142 w 3943911"/>
              <a:gd name="connsiteY64" fmla="*/ 1342239 h 1442906"/>
              <a:gd name="connsiteX65" fmla="*/ 168865 w 3943911"/>
              <a:gd name="connsiteY65" fmla="*/ 1409350 h 1442906"/>
              <a:gd name="connsiteX66" fmla="*/ 202421 w 3943911"/>
              <a:gd name="connsiteY66" fmla="*/ 1417739 h 1442906"/>
              <a:gd name="connsiteX67" fmla="*/ 244366 w 3943911"/>
              <a:gd name="connsiteY67" fmla="*/ 1434517 h 1442906"/>
              <a:gd name="connsiteX68" fmla="*/ 269533 w 3943911"/>
              <a:gd name="connsiteY68" fmla="*/ 1442906 h 1442906"/>
              <a:gd name="connsiteX69" fmla="*/ 932263 w 3943911"/>
              <a:gd name="connsiteY69" fmla="*/ 1434517 h 1442906"/>
              <a:gd name="connsiteX70" fmla="*/ 1041320 w 3943911"/>
              <a:gd name="connsiteY70" fmla="*/ 1409350 h 1442906"/>
              <a:gd name="connsiteX71" fmla="*/ 1116821 w 3943911"/>
              <a:gd name="connsiteY71" fmla="*/ 1400961 h 1442906"/>
              <a:gd name="connsiteX72" fmla="*/ 1150377 w 3943911"/>
              <a:gd name="connsiteY72" fmla="*/ 1392572 h 1442906"/>
              <a:gd name="connsiteX73" fmla="*/ 1402047 w 3943911"/>
              <a:gd name="connsiteY73" fmla="*/ 1375795 h 1442906"/>
              <a:gd name="connsiteX74" fmla="*/ 1536271 w 3943911"/>
              <a:gd name="connsiteY74" fmla="*/ 1350628 h 1442906"/>
              <a:gd name="connsiteX75" fmla="*/ 1636939 w 3943911"/>
              <a:gd name="connsiteY75" fmla="*/ 1325461 h 1442906"/>
              <a:gd name="connsiteX76" fmla="*/ 1737606 w 3943911"/>
              <a:gd name="connsiteY76" fmla="*/ 1300294 h 1442906"/>
              <a:gd name="connsiteX77" fmla="*/ 1804718 w 3943911"/>
              <a:gd name="connsiteY77" fmla="*/ 1275127 h 1442906"/>
              <a:gd name="connsiteX78" fmla="*/ 1838274 w 3943911"/>
              <a:gd name="connsiteY78" fmla="*/ 1258349 h 1442906"/>
              <a:gd name="connsiteX79" fmla="*/ 1863441 w 3943911"/>
              <a:gd name="connsiteY79" fmla="*/ 1249960 h 1442906"/>
              <a:gd name="connsiteX80" fmla="*/ 1896997 w 3943911"/>
              <a:gd name="connsiteY80" fmla="*/ 1233182 h 1442906"/>
              <a:gd name="connsiteX81" fmla="*/ 1922164 w 3943911"/>
              <a:gd name="connsiteY81" fmla="*/ 1224793 h 1442906"/>
              <a:gd name="connsiteX82" fmla="*/ 1947331 w 3943911"/>
              <a:gd name="connsiteY82" fmla="*/ 1208015 h 1442906"/>
              <a:gd name="connsiteX83" fmla="*/ 2006054 w 3943911"/>
              <a:gd name="connsiteY83" fmla="*/ 1191237 h 1442906"/>
              <a:gd name="connsiteX84" fmla="*/ 2056388 w 3943911"/>
              <a:gd name="connsiteY84" fmla="*/ 1174459 h 1442906"/>
              <a:gd name="connsiteX85" fmla="*/ 2182223 w 3943911"/>
              <a:gd name="connsiteY85" fmla="*/ 1182848 h 1442906"/>
              <a:gd name="connsiteX86" fmla="*/ 2207390 w 3943911"/>
              <a:gd name="connsiteY86" fmla="*/ 1191237 h 1442906"/>
              <a:gd name="connsiteX87" fmla="*/ 2249335 w 3943911"/>
              <a:gd name="connsiteY87" fmla="*/ 1191237 h 144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943911" h="1442906">
                <a:moveTo>
                  <a:pt x="3943911" y="1191237"/>
                </a:moveTo>
                <a:cubicBezTo>
                  <a:pt x="3927133" y="1194033"/>
                  <a:pt x="3909869" y="1194738"/>
                  <a:pt x="3893577" y="1199626"/>
                </a:cubicBezTo>
                <a:cubicBezTo>
                  <a:pt x="3817510" y="1222446"/>
                  <a:pt x="3909484" y="1216477"/>
                  <a:pt x="3809687" y="1224793"/>
                </a:cubicBezTo>
                <a:cubicBezTo>
                  <a:pt x="3759450" y="1228979"/>
                  <a:pt x="3708992" y="1229936"/>
                  <a:pt x="3658685" y="1233182"/>
                </a:cubicBezTo>
                <a:cubicBezTo>
                  <a:pt x="3622301" y="1235529"/>
                  <a:pt x="3586059" y="1240114"/>
                  <a:pt x="3549628" y="1241571"/>
                </a:cubicBezTo>
                <a:cubicBezTo>
                  <a:pt x="3324707" y="1250568"/>
                  <a:pt x="2897406" y="1255386"/>
                  <a:pt x="2710729" y="1258349"/>
                </a:cubicBezTo>
                <a:cubicBezTo>
                  <a:pt x="2615267" y="1282214"/>
                  <a:pt x="2652471" y="1276254"/>
                  <a:pt x="2467449" y="1258349"/>
                </a:cubicBezTo>
                <a:cubicBezTo>
                  <a:pt x="2449846" y="1256645"/>
                  <a:pt x="2434457" y="1245039"/>
                  <a:pt x="2417115" y="1241571"/>
                </a:cubicBezTo>
                <a:cubicBezTo>
                  <a:pt x="2388283" y="1235805"/>
                  <a:pt x="2369257" y="1232691"/>
                  <a:pt x="2341614" y="1224793"/>
                </a:cubicBezTo>
                <a:cubicBezTo>
                  <a:pt x="2333111" y="1222364"/>
                  <a:pt x="2324836" y="1219200"/>
                  <a:pt x="2316447" y="1216404"/>
                </a:cubicBezTo>
                <a:cubicBezTo>
                  <a:pt x="2299767" y="1149685"/>
                  <a:pt x="2320917" y="1215838"/>
                  <a:pt x="2282891" y="1149292"/>
                </a:cubicBezTo>
                <a:cubicBezTo>
                  <a:pt x="2278504" y="1141614"/>
                  <a:pt x="2279407" y="1131483"/>
                  <a:pt x="2274502" y="1124125"/>
                </a:cubicBezTo>
                <a:cubicBezTo>
                  <a:pt x="2237396" y="1068466"/>
                  <a:pt x="2260004" y="1128684"/>
                  <a:pt x="2232557" y="1073791"/>
                </a:cubicBezTo>
                <a:cubicBezTo>
                  <a:pt x="2228602" y="1065882"/>
                  <a:pt x="2228462" y="1056354"/>
                  <a:pt x="2224168" y="1048624"/>
                </a:cubicBezTo>
                <a:cubicBezTo>
                  <a:pt x="2214375" y="1030997"/>
                  <a:pt x="2199630" y="1016326"/>
                  <a:pt x="2190612" y="998290"/>
                </a:cubicBezTo>
                <a:cubicBezTo>
                  <a:pt x="2169325" y="955716"/>
                  <a:pt x="2180771" y="975139"/>
                  <a:pt x="2157056" y="939567"/>
                </a:cubicBezTo>
                <a:cubicBezTo>
                  <a:pt x="2154778" y="928177"/>
                  <a:pt x="2145355" y="877606"/>
                  <a:pt x="2140278" y="864066"/>
                </a:cubicBezTo>
                <a:cubicBezTo>
                  <a:pt x="2122947" y="817851"/>
                  <a:pt x="2122289" y="844806"/>
                  <a:pt x="2115111" y="796954"/>
                </a:cubicBezTo>
                <a:cubicBezTo>
                  <a:pt x="2108422" y="752363"/>
                  <a:pt x="2103926" y="707471"/>
                  <a:pt x="2098333" y="662730"/>
                </a:cubicBezTo>
                <a:cubicBezTo>
                  <a:pt x="2095537" y="640359"/>
                  <a:pt x="2091816" y="618085"/>
                  <a:pt x="2089944" y="595618"/>
                </a:cubicBezTo>
                <a:cubicBezTo>
                  <a:pt x="2087505" y="566347"/>
                  <a:pt x="2087357" y="499237"/>
                  <a:pt x="2073166" y="461395"/>
                </a:cubicBezTo>
                <a:cubicBezTo>
                  <a:pt x="2068775" y="449686"/>
                  <a:pt x="2061314" y="439333"/>
                  <a:pt x="2056388" y="427839"/>
                </a:cubicBezTo>
                <a:cubicBezTo>
                  <a:pt x="2052905" y="419711"/>
                  <a:pt x="2051954" y="410581"/>
                  <a:pt x="2047999" y="402672"/>
                </a:cubicBezTo>
                <a:cubicBezTo>
                  <a:pt x="2043490" y="393654"/>
                  <a:pt x="2035730" y="386523"/>
                  <a:pt x="2031221" y="377505"/>
                </a:cubicBezTo>
                <a:cubicBezTo>
                  <a:pt x="2027266" y="369596"/>
                  <a:pt x="2028356" y="359243"/>
                  <a:pt x="2022832" y="352338"/>
                </a:cubicBezTo>
                <a:cubicBezTo>
                  <a:pt x="2008124" y="333954"/>
                  <a:pt x="1991603" y="335855"/>
                  <a:pt x="1972498" y="327171"/>
                </a:cubicBezTo>
                <a:cubicBezTo>
                  <a:pt x="1949729" y="316821"/>
                  <a:pt x="1929650" y="299681"/>
                  <a:pt x="1905386" y="293615"/>
                </a:cubicBezTo>
                <a:cubicBezTo>
                  <a:pt x="1778809" y="261971"/>
                  <a:pt x="1969879" y="312316"/>
                  <a:pt x="1838274" y="268448"/>
                </a:cubicBezTo>
                <a:cubicBezTo>
                  <a:pt x="1824747" y="263939"/>
                  <a:pt x="1810311" y="262855"/>
                  <a:pt x="1796329" y="260059"/>
                </a:cubicBezTo>
                <a:cubicBezTo>
                  <a:pt x="1735014" y="219182"/>
                  <a:pt x="1812110" y="269077"/>
                  <a:pt x="1737606" y="226503"/>
                </a:cubicBezTo>
                <a:cubicBezTo>
                  <a:pt x="1728852" y="221501"/>
                  <a:pt x="1721193" y="214727"/>
                  <a:pt x="1712439" y="209725"/>
                </a:cubicBezTo>
                <a:cubicBezTo>
                  <a:pt x="1701581" y="203520"/>
                  <a:pt x="1689741" y="199152"/>
                  <a:pt x="1678883" y="192947"/>
                </a:cubicBezTo>
                <a:cubicBezTo>
                  <a:pt x="1670129" y="187945"/>
                  <a:pt x="1662568" y="180997"/>
                  <a:pt x="1653717" y="176169"/>
                </a:cubicBezTo>
                <a:cubicBezTo>
                  <a:pt x="1631760" y="164192"/>
                  <a:pt x="1607416" y="156487"/>
                  <a:pt x="1586605" y="142613"/>
                </a:cubicBezTo>
                <a:cubicBezTo>
                  <a:pt x="1578216" y="137020"/>
                  <a:pt x="1570651" y="129930"/>
                  <a:pt x="1561438" y="125835"/>
                </a:cubicBezTo>
                <a:cubicBezTo>
                  <a:pt x="1545277" y="118652"/>
                  <a:pt x="1527882" y="114650"/>
                  <a:pt x="1511104" y="109057"/>
                </a:cubicBezTo>
                <a:cubicBezTo>
                  <a:pt x="1502715" y="106261"/>
                  <a:pt x="1493295" y="105573"/>
                  <a:pt x="1485937" y="100668"/>
                </a:cubicBezTo>
                <a:cubicBezTo>
                  <a:pt x="1441370" y="70957"/>
                  <a:pt x="1480392" y="94475"/>
                  <a:pt x="1418825" y="67112"/>
                </a:cubicBezTo>
                <a:cubicBezTo>
                  <a:pt x="1407397" y="62033"/>
                  <a:pt x="1397334" y="53624"/>
                  <a:pt x="1385269" y="50334"/>
                </a:cubicBezTo>
                <a:cubicBezTo>
                  <a:pt x="1366193" y="45131"/>
                  <a:pt x="1346120" y="44741"/>
                  <a:pt x="1326546" y="41945"/>
                </a:cubicBezTo>
                <a:cubicBezTo>
                  <a:pt x="1315361" y="36352"/>
                  <a:pt x="1304484" y="30093"/>
                  <a:pt x="1292990" y="25167"/>
                </a:cubicBezTo>
                <a:cubicBezTo>
                  <a:pt x="1284862" y="21684"/>
                  <a:pt x="1275732" y="20733"/>
                  <a:pt x="1267823" y="16778"/>
                </a:cubicBezTo>
                <a:cubicBezTo>
                  <a:pt x="1258805" y="12269"/>
                  <a:pt x="1251045" y="5593"/>
                  <a:pt x="1242656" y="0"/>
                </a:cubicBezTo>
                <a:cubicBezTo>
                  <a:pt x="1228674" y="2796"/>
                  <a:pt x="1214421" y="4472"/>
                  <a:pt x="1200711" y="8389"/>
                </a:cubicBezTo>
                <a:cubicBezTo>
                  <a:pt x="1175203" y="15677"/>
                  <a:pt x="1151576" y="30626"/>
                  <a:pt x="1125210" y="33556"/>
                </a:cubicBezTo>
                <a:lnTo>
                  <a:pt x="1049709" y="41945"/>
                </a:lnTo>
                <a:cubicBezTo>
                  <a:pt x="987188" y="57575"/>
                  <a:pt x="1037274" y="46645"/>
                  <a:pt x="940652" y="58723"/>
                </a:cubicBezTo>
                <a:cubicBezTo>
                  <a:pt x="877792" y="66580"/>
                  <a:pt x="880819" y="68901"/>
                  <a:pt x="814817" y="75501"/>
                </a:cubicBezTo>
                <a:cubicBezTo>
                  <a:pt x="781312" y="78852"/>
                  <a:pt x="747706" y="81094"/>
                  <a:pt x="714150" y="83890"/>
                </a:cubicBezTo>
                <a:cubicBezTo>
                  <a:pt x="610871" y="104546"/>
                  <a:pt x="658491" y="96635"/>
                  <a:pt x="571537" y="109057"/>
                </a:cubicBezTo>
                <a:cubicBezTo>
                  <a:pt x="466461" y="144082"/>
                  <a:pt x="557866" y="116265"/>
                  <a:pt x="294700" y="125835"/>
                </a:cubicBezTo>
                <a:lnTo>
                  <a:pt x="84975" y="134224"/>
                </a:lnTo>
                <a:cubicBezTo>
                  <a:pt x="76586" y="139817"/>
                  <a:pt x="66106" y="143129"/>
                  <a:pt x="59808" y="151002"/>
                </a:cubicBezTo>
                <a:cubicBezTo>
                  <a:pt x="54284" y="157907"/>
                  <a:pt x="55374" y="168260"/>
                  <a:pt x="51419" y="176169"/>
                </a:cubicBezTo>
                <a:cubicBezTo>
                  <a:pt x="46910" y="185187"/>
                  <a:pt x="40234" y="192947"/>
                  <a:pt x="34641" y="201336"/>
                </a:cubicBezTo>
                <a:cubicBezTo>
                  <a:pt x="30612" y="229540"/>
                  <a:pt x="23683" y="281294"/>
                  <a:pt x="17863" y="310393"/>
                </a:cubicBezTo>
                <a:cubicBezTo>
                  <a:pt x="15602" y="321699"/>
                  <a:pt x="12270" y="332764"/>
                  <a:pt x="9474" y="343949"/>
                </a:cubicBezTo>
                <a:cubicBezTo>
                  <a:pt x="-3533" y="487026"/>
                  <a:pt x="-2779" y="433121"/>
                  <a:pt x="9474" y="629174"/>
                </a:cubicBezTo>
                <a:cubicBezTo>
                  <a:pt x="13500" y="693589"/>
                  <a:pt x="14288" y="690374"/>
                  <a:pt x="26252" y="738231"/>
                </a:cubicBezTo>
                <a:cubicBezTo>
                  <a:pt x="29048" y="777380"/>
                  <a:pt x="31382" y="816564"/>
                  <a:pt x="34641" y="855677"/>
                </a:cubicBezTo>
                <a:cubicBezTo>
                  <a:pt x="39275" y="911285"/>
                  <a:pt x="43082" y="945489"/>
                  <a:pt x="51419" y="998290"/>
                </a:cubicBezTo>
                <a:cubicBezTo>
                  <a:pt x="56725" y="1031893"/>
                  <a:pt x="59946" y="1065955"/>
                  <a:pt x="68197" y="1098958"/>
                </a:cubicBezTo>
                <a:cubicBezTo>
                  <a:pt x="87120" y="1174649"/>
                  <a:pt x="77683" y="1144194"/>
                  <a:pt x="93364" y="1191237"/>
                </a:cubicBezTo>
                <a:cubicBezTo>
                  <a:pt x="96160" y="1224793"/>
                  <a:pt x="98035" y="1258439"/>
                  <a:pt x="101753" y="1291905"/>
                </a:cubicBezTo>
                <a:cubicBezTo>
                  <a:pt x="103631" y="1308810"/>
                  <a:pt x="103600" y="1326538"/>
                  <a:pt x="110142" y="1342239"/>
                </a:cubicBezTo>
                <a:cubicBezTo>
                  <a:pt x="121287" y="1368986"/>
                  <a:pt x="140923" y="1397375"/>
                  <a:pt x="168865" y="1409350"/>
                </a:cubicBezTo>
                <a:cubicBezTo>
                  <a:pt x="179462" y="1413892"/>
                  <a:pt x="191483" y="1414093"/>
                  <a:pt x="202421" y="1417739"/>
                </a:cubicBezTo>
                <a:cubicBezTo>
                  <a:pt x="216707" y="1422501"/>
                  <a:pt x="230266" y="1429230"/>
                  <a:pt x="244366" y="1434517"/>
                </a:cubicBezTo>
                <a:cubicBezTo>
                  <a:pt x="252646" y="1437622"/>
                  <a:pt x="261144" y="1440110"/>
                  <a:pt x="269533" y="1442906"/>
                </a:cubicBezTo>
                <a:lnTo>
                  <a:pt x="932263" y="1434517"/>
                </a:lnTo>
                <a:cubicBezTo>
                  <a:pt x="1015184" y="1432589"/>
                  <a:pt x="966244" y="1424365"/>
                  <a:pt x="1041320" y="1409350"/>
                </a:cubicBezTo>
                <a:cubicBezTo>
                  <a:pt x="1066150" y="1404384"/>
                  <a:pt x="1091654" y="1403757"/>
                  <a:pt x="1116821" y="1400961"/>
                </a:cubicBezTo>
                <a:cubicBezTo>
                  <a:pt x="1128006" y="1398165"/>
                  <a:pt x="1139033" y="1394634"/>
                  <a:pt x="1150377" y="1392572"/>
                </a:cubicBezTo>
                <a:cubicBezTo>
                  <a:pt x="1238344" y="1376578"/>
                  <a:pt x="1301622" y="1380161"/>
                  <a:pt x="1402047" y="1375795"/>
                </a:cubicBezTo>
                <a:cubicBezTo>
                  <a:pt x="1432521" y="1370716"/>
                  <a:pt x="1516157" y="1357333"/>
                  <a:pt x="1536271" y="1350628"/>
                </a:cubicBezTo>
                <a:cubicBezTo>
                  <a:pt x="1602742" y="1328471"/>
                  <a:pt x="1569160" y="1336757"/>
                  <a:pt x="1636939" y="1325461"/>
                </a:cubicBezTo>
                <a:cubicBezTo>
                  <a:pt x="1738642" y="1291559"/>
                  <a:pt x="1635940" y="1322886"/>
                  <a:pt x="1737606" y="1300294"/>
                </a:cubicBezTo>
                <a:cubicBezTo>
                  <a:pt x="1751442" y="1297219"/>
                  <a:pt x="1798187" y="1278030"/>
                  <a:pt x="1804718" y="1275127"/>
                </a:cubicBezTo>
                <a:cubicBezTo>
                  <a:pt x="1816146" y="1270048"/>
                  <a:pt x="1826780" y="1263275"/>
                  <a:pt x="1838274" y="1258349"/>
                </a:cubicBezTo>
                <a:cubicBezTo>
                  <a:pt x="1846402" y="1254866"/>
                  <a:pt x="1855313" y="1253443"/>
                  <a:pt x="1863441" y="1249960"/>
                </a:cubicBezTo>
                <a:cubicBezTo>
                  <a:pt x="1874935" y="1245034"/>
                  <a:pt x="1885503" y="1238108"/>
                  <a:pt x="1896997" y="1233182"/>
                </a:cubicBezTo>
                <a:cubicBezTo>
                  <a:pt x="1905125" y="1229699"/>
                  <a:pt x="1914255" y="1228748"/>
                  <a:pt x="1922164" y="1224793"/>
                </a:cubicBezTo>
                <a:cubicBezTo>
                  <a:pt x="1931182" y="1220284"/>
                  <a:pt x="1938313" y="1212524"/>
                  <a:pt x="1947331" y="1208015"/>
                </a:cubicBezTo>
                <a:cubicBezTo>
                  <a:pt x="1961427" y="1200967"/>
                  <a:pt x="1992615" y="1195269"/>
                  <a:pt x="2006054" y="1191237"/>
                </a:cubicBezTo>
                <a:cubicBezTo>
                  <a:pt x="2022994" y="1186155"/>
                  <a:pt x="2056388" y="1174459"/>
                  <a:pt x="2056388" y="1174459"/>
                </a:cubicBezTo>
                <a:cubicBezTo>
                  <a:pt x="2098333" y="1177255"/>
                  <a:pt x="2140442" y="1178206"/>
                  <a:pt x="2182223" y="1182848"/>
                </a:cubicBezTo>
                <a:cubicBezTo>
                  <a:pt x="2191012" y="1183825"/>
                  <a:pt x="2198616" y="1190140"/>
                  <a:pt x="2207390" y="1191237"/>
                </a:cubicBezTo>
                <a:cubicBezTo>
                  <a:pt x="2221264" y="1192971"/>
                  <a:pt x="2235353" y="1191237"/>
                  <a:pt x="2249335" y="11912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14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5.1 Return Values</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7920037" cy="4154984"/>
          </a:xfrm>
          <a:prstGeom prst="rect">
            <a:avLst/>
          </a:prstGeom>
        </p:spPr>
        <p:txBody>
          <a:bodyPr wrap="square">
            <a:spAutoFit/>
          </a:bodyPr>
          <a:lstStyle/>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Remember the method syntax?</a:t>
            </a:r>
          </a:p>
          <a:p>
            <a:pPr lvl="1"/>
            <a:r>
              <a:rPr lang="en-US" dirty="0">
                <a:solidFill>
                  <a:srgbClr val="0070C0"/>
                </a:solidFill>
                <a:latin typeface="Times New Roman" panose="02020603050405020304" pitchFamily="18" charset="0"/>
                <a:cs typeface="Times New Roman" panose="02020603050405020304" pitchFamily="18" charset="0"/>
              </a:rPr>
              <a:t>&lt;Access specifier&gt; &lt;Return type&gt; &lt;Method name&gt; (Parameter list) {</a:t>
            </a:r>
          </a:p>
          <a:p>
            <a:pPr lvl="1"/>
            <a:r>
              <a:rPr lang="en-US" dirty="0">
                <a:solidFill>
                  <a:srgbClr val="0070C0"/>
                </a:solidFill>
                <a:latin typeface="Times New Roman" panose="02020603050405020304" pitchFamily="18" charset="0"/>
                <a:cs typeface="Times New Roman" panose="02020603050405020304" pitchFamily="18" charset="0"/>
              </a:rPr>
              <a:t>	Method body }</a:t>
            </a:r>
          </a:p>
          <a:p>
            <a:pPr lvl="1">
              <a:spcAft>
                <a:spcPts val="300"/>
              </a:spcAft>
            </a:pPr>
            <a:r>
              <a:rPr lang="en-US" sz="1600" b="1" dirty="0">
                <a:latin typeface="Times New Roman" panose="02020603050405020304" pitchFamily="18" charset="0"/>
                <a:cs typeface="Times New Roman" panose="02020603050405020304" pitchFamily="18" charset="0"/>
              </a:rPr>
              <a:t>Access </a:t>
            </a:r>
            <a:r>
              <a:rPr lang="en-US" altLang="zh-CN" sz="1600" b="1" dirty="0">
                <a:latin typeface="Times New Roman" panose="02020603050405020304" pitchFamily="18" charset="0"/>
                <a:cs typeface="Times New Roman" panose="02020603050405020304" pitchFamily="18" charset="0"/>
              </a:rPr>
              <a:t>s</a:t>
            </a:r>
            <a:r>
              <a:rPr lang="en-US" sz="1600" b="1" dirty="0">
                <a:latin typeface="Times New Roman" panose="02020603050405020304" pitchFamily="18" charset="0"/>
                <a:cs typeface="Times New Roman" panose="02020603050405020304" pitchFamily="18" charset="0"/>
              </a:rPr>
              <a:t>pecifier</a:t>
            </a:r>
            <a:r>
              <a:rPr lang="en-US" sz="1600" dirty="0">
                <a:latin typeface="Times New Roman" panose="02020603050405020304" pitchFamily="18" charset="0"/>
                <a:cs typeface="Times New Roman" panose="02020603050405020304" pitchFamily="18" charset="0"/>
              </a:rPr>
              <a:t>: public, private, etc. (note that default is private)</a:t>
            </a:r>
          </a:p>
          <a:p>
            <a:pPr lvl="1">
              <a:spcAft>
                <a:spcPts val="300"/>
              </a:spcAft>
            </a:pPr>
            <a:r>
              <a:rPr lang="en-US" altLang="zh-CN" sz="1600" b="1" dirty="0">
                <a:latin typeface="Times New Roman" panose="02020603050405020304" pitchFamily="18" charset="0"/>
                <a:cs typeface="Times New Roman" panose="02020603050405020304" pitchFamily="18" charset="0"/>
              </a:rPr>
              <a:t>Return type:</a:t>
            </a:r>
            <a:r>
              <a:rPr lang="en-US" altLang="zh-CN" sz="1600" dirty="0">
                <a:latin typeface="Times New Roman" panose="02020603050405020304" pitchFamily="18" charset="0"/>
                <a:cs typeface="Times New Roman" panose="02020603050405020304" pitchFamily="18" charset="0"/>
              </a:rPr>
              <a:t> the data type of the value the method returns, or void if no return value</a:t>
            </a:r>
          </a:p>
          <a:p>
            <a:pPr lvl="1">
              <a:spcAft>
                <a:spcPts val="300"/>
              </a:spcAft>
            </a:pPr>
            <a:r>
              <a:rPr lang="en-US" altLang="zh-CN" sz="1600" b="1" dirty="0">
                <a:latin typeface="Times New Roman" panose="02020603050405020304" pitchFamily="18" charset="0"/>
                <a:cs typeface="Times New Roman" panose="02020603050405020304" pitchFamily="18" charset="0"/>
              </a:rPr>
              <a:t>Method name:</a:t>
            </a:r>
            <a:r>
              <a:rPr lang="en-US" altLang="zh-CN" sz="1600" dirty="0">
                <a:latin typeface="Times New Roman" panose="02020603050405020304" pitchFamily="18" charset="0"/>
                <a:cs typeface="Times New Roman" panose="02020603050405020304" pitchFamily="18" charset="0"/>
              </a:rPr>
              <a:t> legal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 identifier</a:t>
            </a:r>
          </a:p>
          <a:p>
            <a:pPr lvl="1">
              <a:spcAft>
                <a:spcPts val="300"/>
              </a:spcAft>
            </a:pPr>
            <a:r>
              <a:rPr lang="en-US" altLang="zh-CN" sz="1600" b="1" dirty="0">
                <a:latin typeface="Times New Roman" panose="02020603050405020304" pitchFamily="18" charset="0"/>
                <a:cs typeface="Times New Roman" panose="02020603050405020304" pitchFamily="18" charset="0"/>
              </a:rPr>
              <a:t>Parameter list:</a:t>
            </a:r>
            <a:r>
              <a:rPr lang="en-US" altLang="zh-CN" sz="1600" dirty="0">
                <a:latin typeface="Times New Roman" panose="02020603050405020304" pitchFamily="18" charset="0"/>
                <a:cs typeface="Times New Roman" panose="02020603050405020304" pitchFamily="18" charset="0"/>
              </a:rPr>
              <a:t> is used to pass and receive data from a method, can be none, 1 or more</a:t>
            </a:r>
          </a:p>
          <a:p>
            <a:pPr lvl="1">
              <a:spcAft>
                <a:spcPts val="600"/>
              </a:spcAft>
            </a:pPr>
            <a:r>
              <a:rPr lang="en-US" altLang="zh-CN" sz="1600" b="1" dirty="0">
                <a:latin typeface="Times New Roman" panose="02020603050405020304" pitchFamily="18" charset="0"/>
                <a:cs typeface="Times New Roman" panose="02020603050405020304" pitchFamily="18" charset="0"/>
              </a:rPr>
              <a:t>Method body:</a:t>
            </a:r>
            <a:r>
              <a:rPr lang="en-US" altLang="zh-CN" sz="1600" dirty="0">
                <a:latin typeface="Times New Roman" panose="02020603050405020304" pitchFamily="18" charset="0"/>
                <a:cs typeface="Times New Roman" panose="02020603050405020304" pitchFamily="18" charset="0"/>
              </a:rPr>
              <a:t> a </a:t>
            </a:r>
            <a:r>
              <a:rPr lang="en-US" altLang="zh-CN" sz="1600" b="1" dirty="0">
                <a:latin typeface="Times New Roman" panose="02020603050405020304" pitchFamily="18" charset="0"/>
                <a:cs typeface="Times New Roman" panose="02020603050405020304" pitchFamily="18" charset="0"/>
              </a:rPr>
              <a:t>return</a:t>
            </a:r>
            <a:r>
              <a:rPr lang="en-US" altLang="zh-CN" sz="1600" dirty="0">
                <a:latin typeface="Times New Roman" panose="02020603050405020304" pitchFamily="18" charset="0"/>
                <a:cs typeface="Times New Roman" panose="02020603050405020304" pitchFamily="18" charset="0"/>
              </a:rPr>
              <a:t> statement must be included if method return type is not void</a:t>
            </a:r>
          </a:p>
          <a:p>
            <a:pPr marL="342900" indent="-342900">
              <a:spcBef>
                <a:spcPts val="12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syntax for </a:t>
            </a:r>
            <a:r>
              <a:rPr lang="en-US" altLang="zh-CN" sz="2000" dirty="0">
                <a:latin typeface="Times New Roman" panose="02020603050405020304" pitchFamily="18" charset="0"/>
                <a:cs typeface="Times New Roman" panose="02020603050405020304" pitchFamily="18" charset="0"/>
              </a:rPr>
              <a:t>calling</a:t>
            </a:r>
            <a:r>
              <a:rPr lang="en-US" sz="2000" dirty="0">
                <a:latin typeface="Times New Roman" panose="02020603050405020304" pitchFamily="18" charset="0"/>
                <a:cs typeface="Times New Roman" panose="02020603050405020304" pitchFamily="18" charset="0"/>
              </a:rPr>
              <a:t> methods:</a:t>
            </a:r>
          </a:p>
          <a:p>
            <a:pPr lvl="1"/>
            <a:r>
              <a:rPr lang="en-US" dirty="0">
                <a:solidFill>
                  <a:srgbClr val="0070C0"/>
                </a:solidFill>
                <a:latin typeface="Times New Roman" panose="02020603050405020304" pitchFamily="18" charset="0"/>
                <a:cs typeface="Times New Roman" panose="02020603050405020304" pitchFamily="18" charset="0"/>
              </a:rPr>
              <a:t>&lt;Method name&gt; (Argument list) </a:t>
            </a:r>
            <a:r>
              <a:rPr lang="en-US" dirty="0">
                <a:latin typeface="Times New Roman" panose="02020603050405020304" pitchFamily="18" charset="0"/>
                <a:cs typeface="Times New Roman" panose="02020603050405020304" pitchFamily="18" charset="0"/>
              </a:rPr>
              <a:t>or</a:t>
            </a:r>
            <a:r>
              <a:rPr lang="en-US" dirty="0">
                <a:solidFill>
                  <a:srgbClr val="0070C0"/>
                </a:solidFill>
                <a:latin typeface="Times New Roman" panose="02020603050405020304" pitchFamily="18" charset="0"/>
                <a:cs typeface="Times New Roman" panose="02020603050405020304" pitchFamily="18" charset="0"/>
              </a:rPr>
              <a:t> &lt;Method name&gt; ()  </a:t>
            </a:r>
            <a:endParaRPr lang="en-US" altLang="zh-CN" dirty="0">
              <a:latin typeface="Times New Roman" panose="02020603050405020304" pitchFamily="18" charset="0"/>
              <a:cs typeface="Times New Roman" panose="02020603050405020304" pitchFamily="18" charset="0"/>
            </a:endParaRPr>
          </a:p>
          <a:p>
            <a:pPr marL="342900" indent="-342900">
              <a:spcBef>
                <a:spcPts val="12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a:t>
            </a:r>
          </a:p>
          <a:p>
            <a:pPr lvl="1"/>
            <a:r>
              <a:rPr lang="en-US" sz="2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Remember these  functions:</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1A10662-4424-4B84-84A6-3AD981A3F3A2}"/>
              </a:ext>
            </a:extLst>
          </p:cNvPr>
          <p:cNvPicPr>
            <a:picLocks noChangeAspect="1"/>
          </p:cNvPicPr>
          <p:nvPr/>
        </p:nvPicPr>
        <p:blipFill>
          <a:blip r:embed="rId2"/>
          <a:stretch>
            <a:fillRect/>
          </a:stretch>
        </p:blipFill>
        <p:spPr>
          <a:xfrm>
            <a:off x="1547812" y="5105400"/>
            <a:ext cx="3762375" cy="457200"/>
          </a:xfrm>
          <a:prstGeom prst="rect">
            <a:avLst/>
          </a:prstGeom>
        </p:spPr>
      </p:pic>
      <p:pic>
        <p:nvPicPr>
          <p:cNvPr id="10" name="Picture 9">
            <a:extLst>
              <a:ext uri="{FF2B5EF4-FFF2-40B4-BE49-F238E27FC236}">
                <a16:creationId xmlns:a16="http://schemas.microsoft.com/office/drawing/2014/main" id="{9BF00F49-2213-435A-AB89-31D28C19FFDF}"/>
              </a:ext>
            </a:extLst>
          </p:cNvPr>
          <p:cNvPicPr>
            <a:picLocks noChangeAspect="1"/>
          </p:cNvPicPr>
          <p:nvPr/>
        </p:nvPicPr>
        <p:blipFill>
          <a:blip r:embed="rId3"/>
          <a:stretch>
            <a:fillRect/>
          </a:stretch>
        </p:blipFill>
        <p:spPr>
          <a:xfrm>
            <a:off x="6105525" y="5476875"/>
            <a:ext cx="1209675" cy="466725"/>
          </a:xfrm>
          <a:prstGeom prst="rect">
            <a:avLst/>
          </a:prstGeom>
        </p:spPr>
      </p:pic>
      <p:pic>
        <p:nvPicPr>
          <p:cNvPr id="11" name="Picture 10">
            <a:extLst>
              <a:ext uri="{FF2B5EF4-FFF2-40B4-BE49-F238E27FC236}">
                <a16:creationId xmlns:a16="http://schemas.microsoft.com/office/drawing/2014/main" id="{38458DAF-671D-4619-B866-A6329F217D51}"/>
              </a:ext>
            </a:extLst>
          </p:cNvPr>
          <p:cNvPicPr>
            <a:picLocks noChangeAspect="1"/>
          </p:cNvPicPr>
          <p:nvPr/>
        </p:nvPicPr>
        <p:blipFill>
          <a:blip r:embed="rId4"/>
          <a:stretch>
            <a:fillRect/>
          </a:stretch>
        </p:blipFill>
        <p:spPr>
          <a:xfrm>
            <a:off x="1447799" y="5791200"/>
            <a:ext cx="3962400" cy="828675"/>
          </a:xfrm>
          <a:prstGeom prst="rect">
            <a:avLst/>
          </a:prstGeom>
        </p:spPr>
      </p:pic>
      <p:cxnSp>
        <p:nvCxnSpPr>
          <p:cNvPr id="6" name="Straight Connector 5">
            <a:extLst>
              <a:ext uri="{FF2B5EF4-FFF2-40B4-BE49-F238E27FC236}">
                <a16:creationId xmlns:a16="http://schemas.microsoft.com/office/drawing/2014/main" id="{3187C622-9B8F-49E4-8B14-3CC34DD0D186}"/>
              </a:ext>
            </a:extLst>
          </p:cNvPr>
          <p:cNvCxnSpPr/>
          <p:nvPr/>
        </p:nvCxnSpPr>
        <p:spPr>
          <a:xfrm flipH="1">
            <a:off x="3657600" y="1905000"/>
            <a:ext cx="3124200" cy="2438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241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52FDAE-9305-45D8-AE51-0272A15B7D83}"/>
              </a:ext>
            </a:extLst>
          </p:cNvPr>
          <p:cNvSpPr/>
          <p:nvPr/>
        </p:nvSpPr>
        <p:spPr>
          <a:xfrm>
            <a:off x="690563" y="400702"/>
            <a:ext cx="7920037" cy="861774"/>
          </a:xfrm>
          <a:prstGeom prst="rect">
            <a:avLst/>
          </a:prstGeom>
        </p:spPr>
        <p:txBody>
          <a:bodyPr wrap="square">
            <a:spAutoFit/>
          </a:bodyPr>
          <a:lstStyle/>
          <a:p>
            <a:pPr marL="342900" indent="-34290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Now we can print the 2-D table:</a:t>
            </a:r>
          </a:p>
          <a:p>
            <a:pPr marL="342900" indent="-342900">
              <a:spcAft>
                <a:spcPts val="12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complete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program:</a:t>
            </a:r>
          </a:p>
        </p:txBody>
      </p:sp>
      <p:pic>
        <p:nvPicPr>
          <p:cNvPr id="9" name="Picture 8">
            <a:extLst>
              <a:ext uri="{FF2B5EF4-FFF2-40B4-BE49-F238E27FC236}">
                <a16:creationId xmlns:a16="http://schemas.microsoft.com/office/drawing/2014/main" id="{EBEDD85D-14DB-4EFC-AB7D-6CD4EDBBEC7A}"/>
              </a:ext>
            </a:extLst>
          </p:cNvPr>
          <p:cNvPicPr>
            <a:picLocks noChangeAspect="1"/>
          </p:cNvPicPr>
          <p:nvPr/>
        </p:nvPicPr>
        <p:blipFill>
          <a:blip r:embed="rId2"/>
          <a:stretch>
            <a:fillRect/>
          </a:stretch>
        </p:blipFill>
        <p:spPr>
          <a:xfrm>
            <a:off x="4914900" y="200025"/>
            <a:ext cx="2019300" cy="1095375"/>
          </a:xfrm>
          <a:prstGeom prst="rect">
            <a:avLst/>
          </a:prstGeom>
        </p:spPr>
      </p:pic>
      <p:sp>
        <p:nvSpPr>
          <p:cNvPr id="11" name="Arrow: Right 10">
            <a:extLst>
              <a:ext uri="{FF2B5EF4-FFF2-40B4-BE49-F238E27FC236}">
                <a16:creationId xmlns:a16="http://schemas.microsoft.com/office/drawing/2014/main" id="{A6D75C03-5B52-494B-9309-70740B89434C}"/>
              </a:ext>
            </a:extLst>
          </p:cNvPr>
          <p:cNvSpPr/>
          <p:nvPr/>
        </p:nvSpPr>
        <p:spPr>
          <a:xfrm>
            <a:off x="4487411" y="499844"/>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7E76999-DC9A-4A2B-A9B1-ECFAB218D131}"/>
              </a:ext>
            </a:extLst>
          </p:cNvPr>
          <p:cNvPicPr>
            <a:picLocks noChangeAspect="1"/>
          </p:cNvPicPr>
          <p:nvPr/>
        </p:nvPicPr>
        <p:blipFill>
          <a:blip r:embed="rId3"/>
          <a:stretch>
            <a:fillRect/>
          </a:stretch>
        </p:blipFill>
        <p:spPr>
          <a:xfrm>
            <a:off x="4813591" y="1428750"/>
            <a:ext cx="3720809" cy="5353050"/>
          </a:xfrm>
          <a:prstGeom prst="rect">
            <a:avLst/>
          </a:prstGeom>
        </p:spPr>
      </p:pic>
      <p:pic>
        <p:nvPicPr>
          <p:cNvPr id="22" name="Picture 21">
            <a:extLst>
              <a:ext uri="{FF2B5EF4-FFF2-40B4-BE49-F238E27FC236}">
                <a16:creationId xmlns:a16="http://schemas.microsoft.com/office/drawing/2014/main" id="{92DE5E6D-D0B1-4870-B3D0-2CDCD348B4DA}"/>
              </a:ext>
            </a:extLst>
          </p:cNvPr>
          <p:cNvPicPr>
            <a:picLocks noChangeAspect="1"/>
          </p:cNvPicPr>
          <p:nvPr/>
        </p:nvPicPr>
        <p:blipFill>
          <a:blip r:embed="rId4"/>
          <a:stretch>
            <a:fillRect/>
          </a:stretch>
        </p:blipFill>
        <p:spPr>
          <a:xfrm>
            <a:off x="495300" y="1576387"/>
            <a:ext cx="4076700" cy="5057775"/>
          </a:xfrm>
          <a:prstGeom prst="rect">
            <a:avLst/>
          </a:prstGeom>
        </p:spPr>
      </p:pic>
      <p:sp>
        <p:nvSpPr>
          <p:cNvPr id="23" name="Freeform: Shape 22">
            <a:extLst>
              <a:ext uri="{FF2B5EF4-FFF2-40B4-BE49-F238E27FC236}">
                <a16:creationId xmlns:a16="http://schemas.microsoft.com/office/drawing/2014/main" id="{D1377FEA-B860-49D5-8C10-BFE88926E244}"/>
              </a:ext>
            </a:extLst>
          </p:cNvPr>
          <p:cNvSpPr/>
          <p:nvPr/>
        </p:nvSpPr>
        <p:spPr>
          <a:xfrm>
            <a:off x="1572070" y="2877424"/>
            <a:ext cx="6724642" cy="1828800"/>
          </a:xfrm>
          <a:custGeom>
            <a:avLst/>
            <a:gdLst>
              <a:gd name="connsiteX0" fmla="*/ 3973053 w 6724642"/>
              <a:gd name="connsiteY0" fmla="*/ 1090569 h 1828800"/>
              <a:gd name="connsiteX1" fmla="*/ 3956275 w 6724642"/>
              <a:gd name="connsiteY1" fmla="*/ 1249959 h 1828800"/>
              <a:gd name="connsiteX2" fmla="*/ 3964664 w 6724642"/>
              <a:gd name="connsiteY2" fmla="*/ 1560352 h 1828800"/>
              <a:gd name="connsiteX3" fmla="*/ 3981442 w 6724642"/>
              <a:gd name="connsiteY3" fmla="*/ 1610686 h 1828800"/>
              <a:gd name="connsiteX4" fmla="*/ 3998220 w 6724642"/>
              <a:gd name="connsiteY4" fmla="*/ 1711354 h 1828800"/>
              <a:gd name="connsiteX5" fmla="*/ 4006609 w 6724642"/>
              <a:gd name="connsiteY5" fmla="*/ 1736521 h 1828800"/>
              <a:gd name="connsiteX6" fmla="*/ 4031776 w 6724642"/>
              <a:gd name="connsiteY6" fmla="*/ 1770077 h 1828800"/>
              <a:gd name="connsiteX7" fmla="*/ 4056943 w 6724642"/>
              <a:gd name="connsiteY7" fmla="*/ 1786855 h 1828800"/>
              <a:gd name="connsiteX8" fmla="*/ 4073721 w 6724642"/>
              <a:gd name="connsiteY8" fmla="*/ 1812022 h 1828800"/>
              <a:gd name="connsiteX9" fmla="*/ 4132444 w 6724642"/>
              <a:gd name="connsiteY9" fmla="*/ 1828800 h 1828800"/>
              <a:gd name="connsiteX10" fmla="*/ 4811952 w 6724642"/>
              <a:gd name="connsiteY10" fmla="*/ 1820411 h 1828800"/>
              <a:gd name="connsiteX11" fmla="*/ 4895842 w 6724642"/>
              <a:gd name="connsiteY11" fmla="*/ 1812022 h 1828800"/>
              <a:gd name="connsiteX12" fmla="*/ 5004899 w 6724642"/>
              <a:gd name="connsiteY12" fmla="*/ 1803633 h 1828800"/>
              <a:gd name="connsiteX13" fmla="*/ 5256569 w 6724642"/>
              <a:gd name="connsiteY13" fmla="*/ 1795244 h 1828800"/>
              <a:gd name="connsiteX14" fmla="*/ 5357236 w 6724642"/>
              <a:gd name="connsiteY14" fmla="*/ 1786855 h 1828800"/>
              <a:gd name="connsiteX15" fmla="*/ 5382403 w 6724642"/>
              <a:gd name="connsiteY15" fmla="*/ 1778466 h 1828800"/>
              <a:gd name="connsiteX16" fmla="*/ 5558572 w 6724642"/>
              <a:gd name="connsiteY16" fmla="*/ 1753299 h 1828800"/>
              <a:gd name="connsiteX17" fmla="*/ 5608906 w 6724642"/>
              <a:gd name="connsiteY17" fmla="*/ 1744910 h 1828800"/>
              <a:gd name="connsiteX18" fmla="*/ 6095468 w 6724642"/>
              <a:gd name="connsiteY18" fmla="*/ 1728132 h 1828800"/>
              <a:gd name="connsiteX19" fmla="*/ 6196136 w 6724642"/>
              <a:gd name="connsiteY19" fmla="*/ 1711354 h 1828800"/>
              <a:gd name="connsiteX20" fmla="*/ 6246469 w 6724642"/>
              <a:gd name="connsiteY20" fmla="*/ 1677798 h 1828800"/>
              <a:gd name="connsiteX21" fmla="*/ 6271636 w 6724642"/>
              <a:gd name="connsiteY21" fmla="*/ 1669409 h 1828800"/>
              <a:gd name="connsiteX22" fmla="*/ 6321970 w 6724642"/>
              <a:gd name="connsiteY22" fmla="*/ 1644242 h 1828800"/>
              <a:gd name="connsiteX23" fmla="*/ 6405860 w 6724642"/>
              <a:gd name="connsiteY23" fmla="*/ 1610686 h 1828800"/>
              <a:gd name="connsiteX24" fmla="*/ 6439416 w 6724642"/>
              <a:gd name="connsiteY24" fmla="*/ 1593908 h 1828800"/>
              <a:gd name="connsiteX25" fmla="*/ 6489750 w 6724642"/>
              <a:gd name="connsiteY25" fmla="*/ 1551963 h 1828800"/>
              <a:gd name="connsiteX26" fmla="*/ 6506528 w 6724642"/>
              <a:gd name="connsiteY26" fmla="*/ 1493240 h 1828800"/>
              <a:gd name="connsiteX27" fmla="*/ 6514917 w 6724642"/>
              <a:gd name="connsiteY27" fmla="*/ 1468073 h 1828800"/>
              <a:gd name="connsiteX28" fmla="*/ 6523306 w 6724642"/>
              <a:gd name="connsiteY28" fmla="*/ 1426128 h 1828800"/>
              <a:gd name="connsiteX29" fmla="*/ 6531695 w 6724642"/>
              <a:gd name="connsiteY29" fmla="*/ 1400961 h 1828800"/>
              <a:gd name="connsiteX30" fmla="*/ 6556862 w 6724642"/>
              <a:gd name="connsiteY30" fmla="*/ 1291904 h 1828800"/>
              <a:gd name="connsiteX31" fmla="*/ 6573640 w 6724642"/>
              <a:gd name="connsiteY31" fmla="*/ 1241570 h 1828800"/>
              <a:gd name="connsiteX32" fmla="*/ 6582029 w 6724642"/>
              <a:gd name="connsiteY32" fmla="*/ 1199626 h 1828800"/>
              <a:gd name="connsiteX33" fmla="*/ 6598807 w 6724642"/>
              <a:gd name="connsiteY33" fmla="*/ 1174459 h 1828800"/>
              <a:gd name="connsiteX34" fmla="*/ 6607196 w 6724642"/>
              <a:gd name="connsiteY34" fmla="*/ 1132514 h 1828800"/>
              <a:gd name="connsiteX35" fmla="*/ 6623974 w 6724642"/>
              <a:gd name="connsiteY35" fmla="*/ 1107347 h 1828800"/>
              <a:gd name="connsiteX36" fmla="*/ 6640752 w 6724642"/>
              <a:gd name="connsiteY36" fmla="*/ 1015068 h 1828800"/>
              <a:gd name="connsiteX37" fmla="*/ 6657530 w 6724642"/>
              <a:gd name="connsiteY37" fmla="*/ 947956 h 1828800"/>
              <a:gd name="connsiteX38" fmla="*/ 6682697 w 6724642"/>
              <a:gd name="connsiteY38" fmla="*/ 855677 h 1828800"/>
              <a:gd name="connsiteX39" fmla="*/ 6691086 w 6724642"/>
              <a:gd name="connsiteY39" fmla="*/ 796954 h 1828800"/>
              <a:gd name="connsiteX40" fmla="*/ 6699475 w 6724642"/>
              <a:gd name="connsiteY40" fmla="*/ 755009 h 1828800"/>
              <a:gd name="connsiteX41" fmla="*/ 6716253 w 6724642"/>
              <a:gd name="connsiteY41" fmla="*/ 654341 h 1828800"/>
              <a:gd name="connsiteX42" fmla="*/ 6724642 w 6724642"/>
              <a:gd name="connsiteY42" fmla="*/ 553673 h 1828800"/>
              <a:gd name="connsiteX43" fmla="*/ 6716253 w 6724642"/>
              <a:gd name="connsiteY43" fmla="*/ 302004 h 1828800"/>
              <a:gd name="connsiteX44" fmla="*/ 6699475 w 6724642"/>
              <a:gd name="connsiteY44" fmla="*/ 243281 h 1828800"/>
              <a:gd name="connsiteX45" fmla="*/ 6691086 w 6724642"/>
              <a:gd name="connsiteY45" fmla="*/ 209725 h 1828800"/>
              <a:gd name="connsiteX46" fmla="*/ 6682697 w 6724642"/>
              <a:gd name="connsiteY46" fmla="*/ 184558 h 1828800"/>
              <a:gd name="connsiteX47" fmla="*/ 6632363 w 6724642"/>
              <a:gd name="connsiteY47" fmla="*/ 167780 h 1828800"/>
              <a:gd name="connsiteX48" fmla="*/ 5634073 w 6724642"/>
              <a:gd name="connsiteY48" fmla="*/ 176169 h 1828800"/>
              <a:gd name="connsiteX49" fmla="*/ 5575350 w 6724642"/>
              <a:gd name="connsiteY49" fmla="*/ 184558 h 1828800"/>
              <a:gd name="connsiteX50" fmla="*/ 5508238 w 6724642"/>
              <a:gd name="connsiteY50" fmla="*/ 192947 h 1828800"/>
              <a:gd name="connsiteX51" fmla="*/ 5172679 w 6724642"/>
              <a:gd name="connsiteY51" fmla="*/ 201336 h 1828800"/>
              <a:gd name="connsiteX52" fmla="*/ 4132444 w 6724642"/>
              <a:gd name="connsiteY52" fmla="*/ 218114 h 1828800"/>
              <a:gd name="connsiteX53" fmla="*/ 4040165 w 6724642"/>
              <a:gd name="connsiteY53" fmla="*/ 234892 h 1828800"/>
              <a:gd name="connsiteX54" fmla="*/ 4014998 w 6724642"/>
              <a:gd name="connsiteY54" fmla="*/ 251670 h 1828800"/>
              <a:gd name="connsiteX55" fmla="*/ 3981442 w 6724642"/>
              <a:gd name="connsiteY55" fmla="*/ 268448 h 1828800"/>
              <a:gd name="connsiteX56" fmla="*/ 3905941 w 6724642"/>
              <a:gd name="connsiteY56" fmla="*/ 327170 h 1828800"/>
              <a:gd name="connsiteX57" fmla="*/ 3872385 w 6724642"/>
              <a:gd name="connsiteY57" fmla="*/ 377504 h 1828800"/>
              <a:gd name="connsiteX58" fmla="*/ 3855607 w 6724642"/>
              <a:gd name="connsiteY58" fmla="*/ 436227 h 1828800"/>
              <a:gd name="connsiteX59" fmla="*/ 3863996 w 6724642"/>
              <a:gd name="connsiteY59" fmla="*/ 822121 h 1828800"/>
              <a:gd name="connsiteX60" fmla="*/ 3880774 w 6724642"/>
              <a:gd name="connsiteY60" fmla="*/ 872455 h 1828800"/>
              <a:gd name="connsiteX61" fmla="*/ 3897552 w 6724642"/>
              <a:gd name="connsiteY61" fmla="*/ 897622 h 1828800"/>
              <a:gd name="connsiteX62" fmla="*/ 3889163 w 6724642"/>
              <a:gd name="connsiteY62" fmla="*/ 1040235 h 1828800"/>
              <a:gd name="connsiteX63" fmla="*/ 3452936 w 6724642"/>
              <a:gd name="connsiteY63" fmla="*/ 1023457 h 1828800"/>
              <a:gd name="connsiteX64" fmla="*/ 3184488 w 6724642"/>
              <a:gd name="connsiteY64" fmla="*/ 1015068 h 1828800"/>
              <a:gd name="connsiteX65" fmla="*/ 3142543 w 6724642"/>
              <a:gd name="connsiteY65" fmla="*/ 1006679 h 1828800"/>
              <a:gd name="connsiteX66" fmla="*/ 3075431 w 6724642"/>
              <a:gd name="connsiteY66" fmla="*/ 989901 h 1828800"/>
              <a:gd name="connsiteX67" fmla="*/ 2655981 w 6724642"/>
              <a:gd name="connsiteY67" fmla="*/ 981512 h 1828800"/>
              <a:gd name="connsiteX68" fmla="*/ 2588869 w 6724642"/>
              <a:gd name="connsiteY68" fmla="*/ 964734 h 1828800"/>
              <a:gd name="connsiteX69" fmla="*/ 2546924 w 6724642"/>
              <a:gd name="connsiteY69" fmla="*/ 956345 h 1828800"/>
              <a:gd name="connsiteX70" fmla="*/ 2496591 w 6724642"/>
              <a:gd name="connsiteY70" fmla="*/ 947956 h 1828800"/>
              <a:gd name="connsiteX71" fmla="*/ 2463035 w 6724642"/>
              <a:gd name="connsiteY71" fmla="*/ 939567 h 1828800"/>
              <a:gd name="connsiteX72" fmla="*/ 2345589 w 6724642"/>
              <a:gd name="connsiteY72" fmla="*/ 922789 h 1828800"/>
              <a:gd name="connsiteX73" fmla="*/ 2320422 w 6724642"/>
              <a:gd name="connsiteY73" fmla="*/ 914400 h 1828800"/>
              <a:gd name="connsiteX74" fmla="*/ 2219754 w 6724642"/>
              <a:gd name="connsiteY74" fmla="*/ 838899 h 1828800"/>
              <a:gd name="connsiteX75" fmla="*/ 2161031 w 6724642"/>
              <a:gd name="connsiteY75" fmla="*/ 788565 h 1828800"/>
              <a:gd name="connsiteX76" fmla="*/ 2135864 w 6724642"/>
              <a:gd name="connsiteY76" fmla="*/ 738231 h 1828800"/>
              <a:gd name="connsiteX77" fmla="*/ 2102308 w 6724642"/>
              <a:gd name="connsiteY77" fmla="*/ 687897 h 1828800"/>
              <a:gd name="connsiteX78" fmla="*/ 2093919 w 6724642"/>
              <a:gd name="connsiteY78" fmla="*/ 654341 h 1828800"/>
              <a:gd name="connsiteX79" fmla="*/ 2077141 w 6724642"/>
              <a:gd name="connsiteY79" fmla="*/ 629174 h 1828800"/>
              <a:gd name="connsiteX80" fmla="*/ 2035196 w 6724642"/>
              <a:gd name="connsiteY80" fmla="*/ 562062 h 1828800"/>
              <a:gd name="connsiteX81" fmla="*/ 2026807 w 6724642"/>
              <a:gd name="connsiteY81" fmla="*/ 520117 h 1828800"/>
              <a:gd name="connsiteX82" fmla="*/ 1959695 w 6724642"/>
              <a:gd name="connsiteY82" fmla="*/ 394282 h 1828800"/>
              <a:gd name="connsiteX83" fmla="*/ 1917750 w 6724642"/>
              <a:gd name="connsiteY83" fmla="*/ 243281 h 1828800"/>
              <a:gd name="connsiteX84" fmla="*/ 1909361 w 6724642"/>
              <a:gd name="connsiteY84" fmla="*/ 201336 h 1828800"/>
              <a:gd name="connsiteX85" fmla="*/ 1892583 w 6724642"/>
              <a:gd name="connsiteY85" fmla="*/ 159391 h 1828800"/>
              <a:gd name="connsiteX86" fmla="*/ 1884194 w 6724642"/>
              <a:gd name="connsiteY86" fmla="*/ 117446 h 1828800"/>
              <a:gd name="connsiteX87" fmla="*/ 1875805 w 6724642"/>
              <a:gd name="connsiteY87" fmla="*/ 92279 h 1828800"/>
              <a:gd name="connsiteX88" fmla="*/ 1758359 w 6724642"/>
              <a:gd name="connsiteY88" fmla="*/ 41945 h 1828800"/>
              <a:gd name="connsiteX89" fmla="*/ 1682858 w 6724642"/>
              <a:gd name="connsiteY89" fmla="*/ 33556 h 1828800"/>
              <a:gd name="connsiteX90" fmla="*/ 1649302 w 6724642"/>
              <a:gd name="connsiteY90" fmla="*/ 25167 h 1828800"/>
              <a:gd name="connsiteX91" fmla="*/ 1531857 w 6724642"/>
              <a:gd name="connsiteY91" fmla="*/ 8389 h 1828800"/>
              <a:gd name="connsiteX92" fmla="*/ 1473134 w 6724642"/>
              <a:gd name="connsiteY92" fmla="*/ 0 h 1828800"/>
              <a:gd name="connsiteX93" fmla="*/ 902682 w 6724642"/>
              <a:gd name="connsiteY93" fmla="*/ 16778 h 1828800"/>
              <a:gd name="connsiteX94" fmla="*/ 877515 w 6724642"/>
              <a:gd name="connsiteY94" fmla="*/ 25167 h 1828800"/>
              <a:gd name="connsiteX95" fmla="*/ 776847 w 6724642"/>
              <a:gd name="connsiteY95" fmla="*/ 33556 h 1828800"/>
              <a:gd name="connsiteX96" fmla="*/ 718124 w 6724642"/>
              <a:gd name="connsiteY96" fmla="*/ 41945 h 1828800"/>
              <a:gd name="connsiteX97" fmla="*/ 416121 w 6724642"/>
              <a:gd name="connsiteY97" fmla="*/ 50334 h 1828800"/>
              <a:gd name="connsiteX98" fmla="*/ 223174 w 6724642"/>
              <a:gd name="connsiteY98" fmla="*/ 58723 h 1828800"/>
              <a:gd name="connsiteX99" fmla="*/ 198007 w 6724642"/>
              <a:gd name="connsiteY99" fmla="*/ 67112 h 1828800"/>
              <a:gd name="connsiteX100" fmla="*/ 172840 w 6724642"/>
              <a:gd name="connsiteY100" fmla="*/ 83890 h 1828800"/>
              <a:gd name="connsiteX101" fmla="*/ 130895 w 6724642"/>
              <a:gd name="connsiteY101" fmla="*/ 92279 h 1828800"/>
              <a:gd name="connsiteX102" fmla="*/ 105728 w 6724642"/>
              <a:gd name="connsiteY102" fmla="*/ 117446 h 1828800"/>
              <a:gd name="connsiteX103" fmla="*/ 80561 w 6724642"/>
              <a:gd name="connsiteY103" fmla="*/ 125835 h 1828800"/>
              <a:gd name="connsiteX104" fmla="*/ 63783 w 6724642"/>
              <a:gd name="connsiteY104" fmla="*/ 167780 h 1828800"/>
              <a:gd name="connsiteX105" fmla="*/ 30227 w 6724642"/>
              <a:gd name="connsiteY105" fmla="*/ 226503 h 1828800"/>
              <a:gd name="connsiteX106" fmla="*/ 30227 w 6724642"/>
              <a:gd name="connsiteY106" fmla="*/ 897622 h 1828800"/>
              <a:gd name="connsiteX107" fmla="*/ 38616 w 6724642"/>
              <a:gd name="connsiteY107" fmla="*/ 939567 h 1828800"/>
              <a:gd name="connsiteX108" fmla="*/ 63783 w 6724642"/>
              <a:gd name="connsiteY108" fmla="*/ 1031846 h 1828800"/>
              <a:gd name="connsiteX109" fmla="*/ 72172 w 6724642"/>
              <a:gd name="connsiteY109" fmla="*/ 1065402 h 1828800"/>
              <a:gd name="connsiteX110" fmla="*/ 139284 w 6724642"/>
              <a:gd name="connsiteY110" fmla="*/ 1140903 h 1828800"/>
              <a:gd name="connsiteX111" fmla="*/ 164451 w 6724642"/>
              <a:gd name="connsiteY111" fmla="*/ 1166070 h 1828800"/>
              <a:gd name="connsiteX112" fmla="*/ 206396 w 6724642"/>
              <a:gd name="connsiteY112" fmla="*/ 1208015 h 1828800"/>
              <a:gd name="connsiteX113" fmla="*/ 281897 w 6724642"/>
              <a:gd name="connsiteY113" fmla="*/ 1233182 h 1828800"/>
              <a:gd name="connsiteX114" fmla="*/ 349009 w 6724642"/>
              <a:gd name="connsiteY114" fmla="*/ 1249959 h 1828800"/>
              <a:gd name="connsiteX115" fmla="*/ 491622 w 6724642"/>
              <a:gd name="connsiteY115" fmla="*/ 1266737 h 1828800"/>
              <a:gd name="connsiteX116" fmla="*/ 625846 w 6724642"/>
              <a:gd name="connsiteY116" fmla="*/ 1291904 h 1828800"/>
              <a:gd name="connsiteX117" fmla="*/ 1011739 w 6724642"/>
              <a:gd name="connsiteY117" fmla="*/ 1283515 h 1828800"/>
              <a:gd name="connsiteX118" fmla="*/ 1078851 w 6724642"/>
              <a:gd name="connsiteY118" fmla="*/ 1275126 h 1828800"/>
              <a:gd name="connsiteX119" fmla="*/ 1229853 w 6724642"/>
              <a:gd name="connsiteY119" fmla="*/ 1258348 h 1828800"/>
              <a:gd name="connsiteX120" fmla="*/ 1364077 w 6724642"/>
              <a:gd name="connsiteY120" fmla="*/ 1241570 h 1828800"/>
              <a:gd name="connsiteX121" fmla="*/ 1473134 w 6724642"/>
              <a:gd name="connsiteY121" fmla="*/ 1199626 h 1828800"/>
              <a:gd name="connsiteX122" fmla="*/ 1548635 w 6724642"/>
              <a:gd name="connsiteY122" fmla="*/ 1182848 h 1828800"/>
              <a:gd name="connsiteX123" fmla="*/ 1674469 w 6724642"/>
              <a:gd name="connsiteY123" fmla="*/ 1166070 h 1828800"/>
              <a:gd name="connsiteX124" fmla="*/ 1708025 w 6724642"/>
              <a:gd name="connsiteY124" fmla="*/ 1157681 h 1828800"/>
              <a:gd name="connsiteX125" fmla="*/ 1733192 w 6724642"/>
              <a:gd name="connsiteY125" fmla="*/ 1140903 h 1828800"/>
              <a:gd name="connsiteX126" fmla="*/ 1766748 w 6724642"/>
              <a:gd name="connsiteY126" fmla="*/ 1124125 h 1828800"/>
              <a:gd name="connsiteX127" fmla="*/ 1791915 w 6724642"/>
              <a:gd name="connsiteY127" fmla="*/ 1098958 h 1828800"/>
              <a:gd name="connsiteX128" fmla="*/ 1825471 w 6724642"/>
              <a:gd name="connsiteY128" fmla="*/ 1082180 h 1828800"/>
              <a:gd name="connsiteX129" fmla="*/ 1859027 w 6724642"/>
              <a:gd name="connsiteY129" fmla="*/ 1057013 h 1828800"/>
              <a:gd name="connsiteX130" fmla="*/ 2010029 w 6724642"/>
              <a:gd name="connsiteY130" fmla="*/ 1006679 h 1828800"/>
              <a:gd name="connsiteX131" fmla="*/ 2127475 w 6724642"/>
              <a:gd name="connsiteY131" fmla="*/ 964734 h 1828800"/>
              <a:gd name="connsiteX132" fmla="*/ 2161031 w 6724642"/>
              <a:gd name="connsiteY132" fmla="*/ 947956 h 1828800"/>
              <a:gd name="connsiteX133" fmla="*/ 2186198 w 6724642"/>
              <a:gd name="connsiteY133" fmla="*/ 931178 h 1828800"/>
              <a:gd name="connsiteX134" fmla="*/ 2219754 w 6724642"/>
              <a:gd name="connsiteY134" fmla="*/ 9144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6724642" h="1828800">
                <a:moveTo>
                  <a:pt x="3973053" y="1090569"/>
                </a:moveTo>
                <a:cubicBezTo>
                  <a:pt x="3968446" y="1127423"/>
                  <a:pt x="3956275" y="1218670"/>
                  <a:pt x="3956275" y="1249959"/>
                </a:cubicBezTo>
                <a:cubicBezTo>
                  <a:pt x="3956275" y="1353461"/>
                  <a:pt x="3957460" y="1457101"/>
                  <a:pt x="3964664" y="1560352"/>
                </a:cubicBezTo>
                <a:cubicBezTo>
                  <a:pt x="3965895" y="1577995"/>
                  <a:pt x="3978535" y="1593241"/>
                  <a:pt x="3981442" y="1610686"/>
                </a:cubicBezTo>
                <a:cubicBezTo>
                  <a:pt x="3987035" y="1644242"/>
                  <a:pt x="3987462" y="1679081"/>
                  <a:pt x="3998220" y="1711354"/>
                </a:cubicBezTo>
                <a:cubicBezTo>
                  <a:pt x="4001016" y="1719743"/>
                  <a:pt x="4002222" y="1728843"/>
                  <a:pt x="4006609" y="1736521"/>
                </a:cubicBezTo>
                <a:cubicBezTo>
                  <a:pt x="4013546" y="1748660"/>
                  <a:pt x="4021889" y="1760190"/>
                  <a:pt x="4031776" y="1770077"/>
                </a:cubicBezTo>
                <a:cubicBezTo>
                  <a:pt x="4038905" y="1777206"/>
                  <a:pt x="4048554" y="1781262"/>
                  <a:pt x="4056943" y="1786855"/>
                </a:cubicBezTo>
                <a:cubicBezTo>
                  <a:pt x="4062536" y="1795244"/>
                  <a:pt x="4065848" y="1805724"/>
                  <a:pt x="4073721" y="1812022"/>
                </a:cubicBezTo>
                <a:cubicBezTo>
                  <a:pt x="4079191" y="1816398"/>
                  <a:pt x="4130252" y="1828252"/>
                  <a:pt x="4132444" y="1828800"/>
                </a:cubicBezTo>
                <a:lnTo>
                  <a:pt x="4811952" y="1820411"/>
                </a:lnTo>
                <a:cubicBezTo>
                  <a:pt x="4840048" y="1819794"/>
                  <a:pt x="4867845" y="1814457"/>
                  <a:pt x="4895842" y="1812022"/>
                </a:cubicBezTo>
                <a:cubicBezTo>
                  <a:pt x="4932165" y="1808864"/>
                  <a:pt x="4968479" y="1805327"/>
                  <a:pt x="5004899" y="1803633"/>
                </a:cubicBezTo>
                <a:cubicBezTo>
                  <a:pt x="5088745" y="1799733"/>
                  <a:pt x="5172679" y="1798040"/>
                  <a:pt x="5256569" y="1795244"/>
                </a:cubicBezTo>
                <a:cubicBezTo>
                  <a:pt x="5290125" y="1792448"/>
                  <a:pt x="5323859" y="1791305"/>
                  <a:pt x="5357236" y="1786855"/>
                </a:cubicBezTo>
                <a:cubicBezTo>
                  <a:pt x="5366001" y="1785686"/>
                  <a:pt x="5373732" y="1780200"/>
                  <a:pt x="5382403" y="1778466"/>
                </a:cubicBezTo>
                <a:cubicBezTo>
                  <a:pt x="5494178" y="1756111"/>
                  <a:pt x="5459585" y="1766497"/>
                  <a:pt x="5558572" y="1753299"/>
                </a:cubicBezTo>
                <a:cubicBezTo>
                  <a:pt x="5575432" y="1751051"/>
                  <a:pt x="5591915" y="1745706"/>
                  <a:pt x="5608906" y="1744910"/>
                </a:cubicBezTo>
                <a:cubicBezTo>
                  <a:pt x="5771012" y="1737311"/>
                  <a:pt x="6095468" y="1728132"/>
                  <a:pt x="6095468" y="1728132"/>
                </a:cubicBezTo>
                <a:cubicBezTo>
                  <a:pt x="6098844" y="1727650"/>
                  <a:pt x="6184892" y="1716465"/>
                  <a:pt x="6196136" y="1711354"/>
                </a:cubicBezTo>
                <a:cubicBezTo>
                  <a:pt x="6214493" y="1703010"/>
                  <a:pt x="6227339" y="1684175"/>
                  <a:pt x="6246469" y="1677798"/>
                </a:cubicBezTo>
                <a:cubicBezTo>
                  <a:pt x="6254858" y="1675002"/>
                  <a:pt x="6263727" y="1673364"/>
                  <a:pt x="6271636" y="1669409"/>
                </a:cubicBezTo>
                <a:cubicBezTo>
                  <a:pt x="6336685" y="1636884"/>
                  <a:pt x="6258712" y="1665328"/>
                  <a:pt x="6321970" y="1644242"/>
                </a:cubicBezTo>
                <a:cubicBezTo>
                  <a:pt x="6368669" y="1597543"/>
                  <a:pt x="6322809" y="1633336"/>
                  <a:pt x="6405860" y="1610686"/>
                </a:cubicBezTo>
                <a:cubicBezTo>
                  <a:pt x="6417925" y="1607396"/>
                  <a:pt x="6428558" y="1600113"/>
                  <a:pt x="6439416" y="1593908"/>
                </a:cubicBezTo>
                <a:cubicBezTo>
                  <a:pt x="6466668" y="1578335"/>
                  <a:pt x="6466616" y="1575097"/>
                  <a:pt x="6489750" y="1551963"/>
                </a:cubicBezTo>
                <a:cubicBezTo>
                  <a:pt x="6509864" y="1491621"/>
                  <a:pt x="6485461" y="1566976"/>
                  <a:pt x="6506528" y="1493240"/>
                </a:cubicBezTo>
                <a:cubicBezTo>
                  <a:pt x="6508957" y="1484737"/>
                  <a:pt x="6512772" y="1476652"/>
                  <a:pt x="6514917" y="1468073"/>
                </a:cubicBezTo>
                <a:cubicBezTo>
                  <a:pt x="6518375" y="1454240"/>
                  <a:pt x="6519848" y="1439961"/>
                  <a:pt x="6523306" y="1426128"/>
                </a:cubicBezTo>
                <a:cubicBezTo>
                  <a:pt x="6525451" y="1417549"/>
                  <a:pt x="6529550" y="1409540"/>
                  <a:pt x="6531695" y="1400961"/>
                </a:cubicBezTo>
                <a:cubicBezTo>
                  <a:pt x="6545005" y="1347723"/>
                  <a:pt x="6535982" y="1354545"/>
                  <a:pt x="6556862" y="1291904"/>
                </a:cubicBezTo>
                <a:cubicBezTo>
                  <a:pt x="6562455" y="1275126"/>
                  <a:pt x="6570171" y="1258912"/>
                  <a:pt x="6573640" y="1241570"/>
                </a:cubicBezTo>
                <a:cubicBezTo>
                  <a:pt x="6576436" y="1227589"/>
                  <a:pt x="6577023" y="1212976"/>
                  <a:pt x="6582029" y="1199626"/>
                </a:cubicBezTo>
                <a:cubicBezTo>
                  <a:pt x="6585569" y="1190186"/>
                  <a:pt x="6593214" y="1182848"/>
                  <a:pt x="6598807" y="1174459"/>
                </a:cubicBezTo>
                <a:cubicBezTo>
                  <a:pt x="6601603" y="1160477"/>
                  <a:pt x="6602189" y="1145865"/>
                  <a:pt x="6607196" y="1132514"/>
                </a:cubicBezTo>
                <a:cubicBezTo>
                  <a:pt x="6610736" y="1123074"/>
                  <a:pt x="6620434" y="1116787"/>
                  <a:pt x="6623974" y="1107347"/>
                </a:cubicBezTo>
                <a:cubicBezTo>
                  <a:pt x="6627631" y="1097595"/>
                  <a:pt x="6639643" y="1021165"/>
                  <a:pt x="6640752" y="1015068"/>
                </a:cubicBezTo>
                <a:cubicBezTo>
                  <a:pt x="6655677" y="932981"/>
                  <a:pt x="6641654" y="1006168"/>
                  <a:pt x="6657530" y="947956"/>
                </a:cubicBezTo>
                <a:cubicBezTo>
                  <a:pt x="6685914" y="843881"/>
                  <a:pt x="6663388" y="913605"/>
                  <a:pt x="6682697" y="855677"/>
                </a:cubicBezTo>
                <a:cubicBezTo>
                  <a:pt x="6685493" y="836103"/>
                  <a:pt x="6687835" y="816458"/>
                  <a:pt x="6691086" y="796954"/>
                </a:cubicBezTo>
                <a:cubicBezTo>
                  <a:pt x="6693430" y="782889"/>
                  <a:pt x="6697131" y="769074"/>
                  <a:pt x="6699475" y="755009"/>
                </a:cubicBezTo>
                <a:cubicBezTo>
                  <a:pt x="6720286" y="630143"/>
                  <a:pt x="6696483" y="753193"/>
                  <a:pt x="6716253" y="654341"/>
                </a:cubicBezTo>
                <a:cubicBezTo>
                  <a:pt x="6719049" y="620785"/>
                  <a:pt x="6724642" y="587345"/>
                  <a:pt x="6724642" y="553673"/>
                </a:cubicBezTo>
                <a:cubicBezTo>
                  <a:pt x="6724642" y="469737"/>
                  <a:pt x="6721182" y="385795"/>
                  <a:pt x="6716253" y="302004"/>
                </a:cubicBezTo>
                <a:cubicBezTo>
                  <a:pt x="6715282" y="285492"/>
                  <a:pt x="6704176" y="259734"/>
                  <a:pt x="6699475" y="243281"/>
                </a:cubicBezTo>
                <a:cubicBezTo>
                  <a:pt x="6696308" y="232195"/>
                  <a:pt x="6694253" y="220811"/>
                  <a:pt x="6691086" y="209725"/>
                </a:cubicBezTo>
                <a:cubicBezTo>
                  <a:pt x="6688657" y="201222"/>
                  <a:pt x="6689893" y="189698"/>
                  <a:pt x="6682697" y="184558"/>
                </a:cubicBezTo>
                <a:cubicBezTo>
                  <a:pt x="6668306" y="174278"/>
                  <a:pt x="6649141" y="173373"/>
                  <a:pt x="6632363" y="167780"/>
                </a:cubicBezTo>
                <a:lnTo>
                  <a:pt x="5634073" y="176169"/>
                </a:lnTo>
                <a:cubicBezTo>
                  <a:pt x="5614302" y="176483"/>
                  <a:pt x="5594950" y="181945"/>
                  <a:pt x="5575350" y="184558"/>
                </a:cubicBezTo>
                <a:cubicBezTo>
                  <a:pt x="5553003" y="187538"/>
                  <a:pt x="5530763" y="192008"/>
                  <a:pt x="5508238" y="192947"/>
                </a:cubicBezTo>
                <a:cubicBezTo>
                  <a:pt x="5396447" y="197605"/>
                  <a:pt x="5284532" y="198540"/>
                  <a:pt x="5172679" y="201336"/>
                </a:cubicBezTo>
                <a:cubicBezTo>
                  <a:pt x="4802630" y="275346"/>
                  <a:pt x="5186796" y="201244"/>
                  <a:pt x="4132444" y="218114"/>
                </a:cubicBezTo>
                <a:cubicBezTo>
                  <a:pt x="4120778" y="218301"/>
                  <a:pt x="4054585" y="232008"/>
                  <a:pt x="4040165" y="234892"/>
                </a:cubicBezTo>
                <a:cubicBezTo>
                  <a:pt x="4031776" y="240485"/>
                  <a:pt x="4023752" y="246668"/>
                  <a:pt x="4014998" y="251670"/>
                </a:cubicBezTo>
                <a:cubicBezTo>
                  <a:pt x="4004140" y="257875"/>
                  <a:pt x="3992165" y="262014"/>
                  <a:pt x="3981442" y="268448"/>
                </a:cubicBezTo>
                <a:cubicBezTo>
                  <a:pt x="3955015" y="284304"/>
                  <a:pt x="3925494" y="302031"/>
                  <a:pt x="3905941" y="327170"/>
                </a:cubicBezTo>
                <a:cubicBezTo>
                  <a:pt x="3893561" y="343087"/>
                  <a:pt x="3878762" y="358374"/>
                  <a:pt x="3872385" y="377504"/>
                </a:cubicBezTo>
                <a:cubicBezTo>
                  <a:pt x="3860350" y="413609"/>
                  <a:pt x="3866141" y="394092"/>
                  <a:pt x="3855607" y="436227"/>
                </a:cubicBezTo>
                <a:cubicBezTo>
                  <a:pt x="3858403" y="564858"/>
                  <a:pt x="3856586" y="693673"/>
                  <a:pt x="3863996" y="822121"/>
                </a:cubicBezTo>
                <a:cubicBezTo>
                  <a:pt x="3865015" y="839777"/>
                  <a:pt x="3870964" y="857740"/>
                  <a:pt x="3880774" y="872455"/>
                </a:cubicBezTo>
                <a:lnTo>
                  <a:pt x="3897552" y="897622"/>
                </a:lnTo>
                <a:cubicBezTo>
                  <a:pt x="3894756" y="945160"/>
                  <a:pt x="3934140" y="1024591"/>
                  <a:pt x="3889163" y="1040235"/>
                </a:cubicBezTo>
                <a:cubicBezTo>
                  <a:pt x="3592470" y="1143433"/>
                  <a:pt x="3620459" y="1032048"/>
                  <a:pt x="3452936" y="1023457"/>
                </a:cubicBezTo>
                <a:cubicBezTo>
                  <a:pt x="3363527" y="1018872"/>
                  <a:pt x="3273971" y="1017864"/>
                  <a:pt x="3184488" y="1015068"/>
                </a:cubicBezTo>
                <a:cubicBezTo>
                  <a:pt x="3170506" y="1012272"/>
                  <a:pt x="3156436" y="1009885"/>
                  <a:pt x="3142543" y="1006679"/>
                </a:cubicBezTo>
                <a:cubicBezTo>
                  <a:pt x="3120074" y="1001494"/>
                  <a:pt x="3098486" y="990362"/>
                  <a:pt x="3075431" y="989901"/>
                </a:cubicBezTo>
                <a:lnTo>
                  <a:pt x="2655981" y="981512"/>
                </a:lnTo>
                <a:cubicBezTo>
                  <a:pt x="2633610" y="975919"/>
                  <a:pt x="2611480" y="969256"/>
                  <a:pt x="2588869" y="964734"/>
                </a:cubicBezTo>
                <a:lnTo>
                  <a:pt x="2546924" y="956345"/>
                </a:lnTo>
                <a:cubicBezTo>
                  <a:pt x="2530189" y="953302"/>
                  <a:pt x="2513270" y="951292"/>
                  <a:pt x="2496591" y="947956"/>
                </a:cubicBezTo>
                <a:cubicBezTo>
                  <a:pt x="2485285" y="945695"/>
                  <a:pt x="2474408" y="941462"/>
                  <a:pt x="2463035" y="939567"/>
                </a:cubicBezTo>
                <a:cubicBezTo>
                  <a:pt x="2424027" y="933066"/>
                  <a:pt x="2345589" y="922789"/>
                  <a:pt x="2345589" y="922789"/>
                </a:cubicBezTo>
                <a:cubicBezTo>
                  <a:pt x="2337200" y="919993"/>
                  <a:pt x="2328005" y="918950"/>
                  <a:pt x="2320422" y="914400"/>
                </a:cubicBezTo>
                <a:cubicBezTo>
                  <a:pt x="2275776" y="887612"/>
                  <a:pt x="2259160" y="868453"/>
                  <a:pt x="2219754" y="838899"/>
                </a:cubicBezTo>
                <a:cubicBezTo>
                  <a:pt x="2184132" y="812183"/>
                  <a:pt x="2197469" y="831076"/>
                  <a:pt x="2161031" y="788565"/>
                </a:cubicBezTo>
                <a:cubicBezTo>
                  <a:pt x="2125749" y="747403"/>
                  <a:pt x="2159368" y="780538"/>
                  <a:pt x="2135864" y="738231"/>
                </a:cubicBezTo>
                <a:cubicBezTo>
                  <a:pt x="2126071" y="720604"/>
                  <a:pt x="2102308" y="687897"/>
                  <a:pt x="2102308" y="687897"/>
                </a:cubicBezTo>
                <a:cubicBezTo>
                  <a:pt x="2099512" y="676712"/>
                  <a:pt x="2098461" y="664938"/>
                  <a:pt x="2093919" y="654341"/>
                </a:cubicBezTo>
                <a:cubicBezTo>
                  <a:pt x="2089947" y="645074"/>
                  <a:pt x="2082485" y="637724"/>
                  <a:pt x="2077141" y="629174"/>
                </a:cubicBezTo>
                <a:cubicBezTo>
                  <a:pt x="2026550" y="548229"/>
                  <a:pt x="2073532" y="619565"/>
                  <a:pt x="2035196" y="562062"/>
                </a:cubicBezTo>
                <a:cubicBezTo>
                  <a:pt x="2032400" y="548080"/>
                  <a:pt x="2032291" y="533279"/>
                  <a:pt x="2026807" y="520117"/>
                </a:cubicBezTo>
                <a:cubicBezTo>
                  <a:pt x="1991247" y="434773"/>
                  <a:pt x="1991790" y="487001"/>
                  <a:pt x="1959695" y="394282"/>
                </a:cubicBezTo>
                <a:cubicBezTo>
                  <a:pt x="1942607" y="344916"/>
                  <a:pt x="1927995" y="294506"/>
                  <a:pt x="1917750" y="243281"/>
                </a:cubicBezTo>
                <a:cubicBezTo>
                  <a:pt x="1914954" y="229299"/>
                  <a:pt x="1913458" y="214993"/>
                  <a:pt x="1909361" y="201336"/>
                </a:cubicBezTo>
                <a:cubicBezTo>
                  <a:pt x="1905034" y="186912"/>
                  <a:pt x="1896910" y="173815"/>
                  <a:pt x="1892583" y="159391"/>
                </a:cubicBezTo>
                <a:cubicBezTo>
                  <a:pt x="1888486" y="145734"/>
                  <a:pt x="1887652" y="131279"/>
                  <a:pt x="1884194" y="117446"/>
                </a:cubicBezTo>
                <a:cubicBezTo>
                  <a:pt x="1882049" y="108867"/>
                  <a:pt x="1882785" y="97708"/>
                  <a:pt x="1875805" y="92279"/>
                </a:cubicBezTo>
                <a:cubicBezTo>
                  <a:pt x="1856916" y="77587"/>
                  <a:pt x="1787137" y="47701"/>
                  <a:pt x="1758359" y="41945"/>
                </a:cubicBezTo>
                <a:cubicBezTo>
                  <a:pt x="1733529" y="36979"/>
                  <a:pt x="1708025" y="36352"/>
                  <a:pt x="1682858" y="33556"/>
                </a:cubicBezTo>
                <a:cubicBezTo>
                  <a:pt x="1671673" y="30760"/>
                  <a:pt x="1660608" y="27428"/>
                  <a:pt x="1649302" y="25167"/>
                </a:cubicBezTo>
                <a:cubicBezTo>
                  <a:pt x="1605094" y="16325"/>
                  <a:pt x="1578253" y="14575"/>
                  <a:pt x="1531857" y="8389"/>
                </a:cubicBezTo>
                <a:lnTo>
                  <a:pt x="1473134" y="0"/>
                </a:lnTo>
                <a:cubicBezTo>
                  <a:pt x="1412468" y="1411"/>
                  <a:pt x="1017352" y="8587"/>
                  <a:pt x="902682" y="16778"/>
                </a:cubicBezTo>
                <a:cubicBezTo>
                  <a:pt x="893862" y="17408"/>
                  <a:pt x="886280" y="23998"/>
                  <a:pt x="877515" y="25167"/>
                </a:cubicBezTo>
                <a:cubicBezTo>
                  <a:pt x="844138" y="29617"/>
                  <a:pt x="810334" y="30031"/>
                  <a:pt x="776847" y="33556"/>
                </a:cubicBezTo>
                <a:cubicBezTo>
                  <a:pt x="757183" y="35626"/>
                  <a:pt x="737876" y="41026"/>
                  <a:pt x="718124" y="41945"/>
                </a:cubicBezTo>
                <a:cubicBezTo>
                  <a:pt x="617526" y="46624"/>
                  <a:pt x="516770" y="46922"/>
                  <a:pt x="416121" y="50334"/>
                </a:cubicBezTo>
                <a:lnTo>
                  <a:pt x="223174" y="58723"/>
                </a:lnTo>
                <a:cubicBezTo>
                  <a:pt x="214785" y="61519"/>
                  <a:pt x="205916" y="63157"/>
                  <a:pt x="198007" y="67112"/>
                </a:cubicBezTo>
                <a:cubicBezTo>
                  <a:pt x="188989" y="71621"/>
                  <a:pt x="182280" y="80350"/>
                  <a:pt x="172840" y="83890"/>
                </a:cubicBezTo>
                <a:cubicBezTo>
                  <a:pt x="159489" y="88897"/>
                  <a:pt x="144877" y="89483"/>
                  <a:pt x="130895" y="92279"/>
                </a:cubicBezTo>
                <a:cubicBezTo>
                  <a:pt x="122506" y="100668"/>
                  <a:pt x="115599" y="110865"/>
                  <a:pt x="105728" y="117446"/>
                </a:cubicBezTo>
                <a:cubicBezTo>
                  <a:pt x="98370" y="122351"/>
                  <a:pt x="86222" y="119042"/>
                  <a:pt x="80561" y="125835"/>
                </a:cubicBezTo>
                <a:cubicBezTo>
                  <a:pt x="70921" y="137403"/>
                  <a:pt x="69899" y="154019"/>
                  <a:pt x="63783" y="167780"/>
                </a:cubicBezTo>
                <a:cubicBezTo>
                  <a:pt x="49592" y="199710"/>
                  <a:pt x="48221" y="199512"/>
                  <a:pt x="30227" y="226503"/>
                </a:cubicBezTo>
                <a:cubicBezTo>
                  <a:pt x="-29341" y="464774"/>
                  <a:pt x="14873" y="275784"/>
                  <a:pt x="30227" y="897622"/>
                </a:cubicBezTo>
                <a:cubicBezTo>
                  <a:pt x="30579" y="911876"/>
                  <a:pt x="36448" y="925474"/>
                  <a:pt x="38616" y="939567"/>
                </a:cubicBezTo>
                <a:cubicBezTo>
                  <a:pt x="51147" y="1021021"/>
                  <a:pt x="33206" y="985981"/>
                  <a:pt x="63783" y="1031846"/>
                </a:cubicBezTo>
                <a:cubicBezTo>
                  <a:pt x="66579" y="1043031"/>
                  <a:pt x="67630" y="1054805"/>
                  <a:pt x="72172" y="1065402"/>
                </a:cubicBezTo>
                <a:cubicBezTo>
                  <a:pt x="83399" y="1091599"/>
                  <a:pt x="125858" y="1127477"/>
                  <a:pt x="139284" y="1140903"/>
                </a:cubicBezTo>
                <a:cubicBezTo>
                  <a:pt x="147673" y="1149292"/>
                  <a:pt x="157870" y="1156199"/>
                  <a:pt x="164451" y="1166070"/>
                </a:cubicBezTo>
                <a:cubicBezTo>
                  <a:pt x="183380" y="1194464"/>
                  <a:pt x="176282" y="1190807"/>
                  <a:pt x="206396" y="1208015"/>
                </a:cubicBezTo>
                <a:cubicBezTo>
                  <a:pt x="247288" y="1231382"/>
                  <a:pt x="233865" y="1222098"/>
                  <a:pt x="281897" y="1233182"/>
                </a:cubicBezTo>
                <a:cubicBezTo>
                  <a:pt x="304366" y="1238367"/>
                  <a:pt x="326398" y="1245437"/>
                  <a:pt x="349009" y="1249959"/>
                </a:cubicBezTo>
                <a:cubicBezTo>
                  <a:pt x="399485" y="1260054"/>
                  <a:pt x="439318" y="1259605"/>
                  <a:pt x="491622" y="1266737"/>
                </a:cubicBezTo>
                <a:cubicBezTo>
                  <a:pt x="573785" y="1277941"/>
                  <a:pt x="569413" y="1277796"/>
                  <a:pt x="625846" y="1291904"/>
                </a:cubicBezTo>
                <a:lnTo>
                  <a:pt x="1011739" y="1283515"/>
                </a:lnTo>
                <a:cubicBezTo>
                  <a:pt x="1034268" y="1282681"/>
                  <a:pt x="1056455" y="1277710"/>
                  <a:pt x="1078851" y="1275126"/>
                </a:cubicBezTo>
                <a:lnTo>
                  <a:pt x="1229853" y="1258348"/>
                </a:lnTo>
                <a:cubicBezTo>
                  <a:pt x="1250721" y="1256029"/>
                  <a:pt x="1338293" y="1247095"/>
                  <a:pt x="1364077" y="1241570"/>
                </a:cubicBezTo>
                <a:cubicBezTo>
                  <a:pt x="1498922" y="1212676"/>
                  <a:pt x="1351069" y="1240314"/>
                  <a:pt x="1473134" y="1199626"/>
                </a:cubicBezTo>
                <a:cubicBezTo>
                  <a:pt x="1497592" y="1191473"/>
                  <a:pt x="1523296" y="1187599"/>
                  <a:pt x="1548635" y="1182848"/>
                </a:cubicBezTo>
                <a:cubicBezTo>
                  <a:pt x="1608154" y="1171688"/>
                  <a:pt x="1612276" y="1176436"/>
                  <a:pt x="1674469" y="1166070"/>
                </a:cubicBezTo>
                <a:cubicBezTo>
                  <a:pt x="1685842" y="1164175"/>
                  <a:pt x="1696840" y="1160477"/>
                  <a:pt x="1708025" y="1157681"/>
                </a:cubicBezTo>
                <a:cubicBezTo>
                  <a:pt x="1716414" y="1152088"/>
                  <a:pt x="1724438" y="1145905"/>
                  <a:pt x="1733192" y="1140903"/>
                </a:cubicBezTo>
                <a:cubicBezTo>
                  <a:pt x="1744050" y="1134698"/>
                  <a:pt x="1756572" y="1131394"/>
                  <a:pt x="1766748" y="1124125"/>
                </a:cubicBezTo>
                <a:cubicBezTo>
                  <a:pt x="1776402" y="1117229"/>
                  <a:pt x="1782261" y="1105854"/>
                  <a:pt x="1791915" y="1098958"/>
                </a:cubicBezTo>
                <a:cubicBezTo>
                  <a:pt x="1802091" y="1091689"/>
                  <a:pt x="1814866" y="1088808"/>
                  <a:pt x="1825471" y="1082180"/>
                </a:cubicBezTo>
                <a:cubicBezTo>
                  <a:pt x="1837327" y="1074770"/>
                  <a:pt x="1846521" y="1063266"/>
                  <a:pt x="1859027" y="1057013"/>
                </a:cubicBezTo>
                <a:cubicBezTo>
                  <a:pt x="1980794" y="996129"/>
                  <a:pt x="1901091" y="1045128"/>
                  <a:pt x="2010029" y="1006679"/>
                </a:cubicBezTo>
                <a:cubicBezTo>
                  <a:pt x="2151527" y="956739"/>
                  <a:pt x="2031102" y="984009"/>
                  <a:pt x="2127475" y="964734"/>
                </a:cubicBezTo>
                <a:cubicBezTo>
                  <a:pt x="2138660" y="959141"/>
                  <a:pt x="2150173" y="954161"/>
                  <a:pt x="2161031" y="947956"/>
                </a:cubicBezTo>
                <a:cubicBezTo>
                  <a:pt x="2169785" y="942954"/>
                  <a:pt x="2177180" y="935687"/>
                  <a:pt x="2186198" y="931178"/>
                </a:cubicBezTo>
                <a:cubicBezTo>
                  <a:pt x="2224756" y="911899"/>
                  <a:pt x="2200801" y="933353"/>
                  <a:pt x="2219754" y="914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A2127FA-9DBB-4A02-A993-F7F3034C1C9F}"/>
              </a:ext>
            </a:extLst>
          </p:cNvPr>
          <p:cNvSpPr txBox="1"/>
          <p:nvPr/>
        </p:nvSpPr>
        <p:spPr>
          <a:xfrm>
            <a:off x="4038600" y="1600200"/>
            <a:ext cx="453970" cy="369332"/>
          </a:xfrm>
          <a:prstGeom prst="rect">
            <a:avLst/>
          </a:prstGeom>
          <a:noFill/>
        </p:spPr>
        <p:txBody>
          <a:bodyPr wrap="none" rtlCol="0">
            <a:spAutoFit/>
          </a:bodyPr>
          <a:lstStyle/>
          <a:p>
            <a:r>
              <a:rPr lang="en-US" b="1" dirty="0">
                <a:solidFill>
                  <a:srgbClr val="0070C0"/>
                </a:solidFill>
              </a:rPr>
              <a:t>(a)</a:t>
            </a:r>
          </a:p>
        </p:txBody>
      </p:sp>
      <p:sp>
        <p:nvSpPr>
          <p:cNvPr id="25" name="TextBox 24">
            <a:extLst>
              <a:ext uri="{FF2B5EF4-FFF2-40B4-BE49-F238E27FC236}">
                <a16:creationId xmlns:a16="http://schemas.microsoft.com/office/drawing/2014/main" id="{D581437A-4DB0-49D1-9FE8-D35430257DE8}"/>
              </a:ext>
            </a:extLst>
          </p:cNvPr>
          <p:cNvSpPr txBox="1"/>
          <p:nvPr/>
        </p:nvSpPr>
        <p:spPr>
          <a:xfrm>
            <a:off x="8004230" y="1459468"/>
            <a:ext cx="466794" cy="369332"/>
          </a:xfrm>
          <a:prstGeom prst="rect">
            <a:avLst/>
          </a:prstGeom>
          <a:noFill/>
        </p:spPr>
        <p:txBody>
          <a:bodyPr wrap="none" rtlCol="0">
            <a:spAutoFit/>
          </a:bodyPr>
          <a:lstStyle/>
          <a:p>
            <a:r>
              <a:rPr lang="en-US" b="1" dirty="0">
                <a:solidFill>
                  <a:srgbClr val="0070C0"/>
                </a:solidFill>
              </a:rPr>
              <a:t>(b)</a:t>
            </a:r>
          </a:p>
        </p:txBody>
      </p:sp>
    </p:spTree>
    <p:extLst>
      <p:ext uri="{BB962C8B-B14F-4D97-AF65-F5344CB8AC3E}">
        <p14:creationId xmlns:p14="http://schemas.microsoft.com/office/powerpoint/2010/main" val="4151383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52FDAE-9305-45D8-AE51-0272A15B7D83}"/>
              </a:ext>
            </a:extLst>
          </p:cNvPr>
          <p:cNvSpPr/>
          <p:nvPr/>
        </p:nvSpPr>
        <p:spPr>
          <a:xfrm>
            <a:off x="690563" y="381000"/>
            <a:ext cx="7920037" cy="707886"/>
          </a:xfrm>
          <a:prstGeom prst="rect">
            <a:avLst/>
          </a:prstGeom>
        </p:spPr>
        <p:txBody>
          <a:bodyPr wrap="square">
            <a:spAutoFit/>
          </a:bodyPr>
          <a:lstStyle/>
          <a:p>
            <a:pPr>
              <a:spcAft>
                <a:spcPts val="1200"/>
              </a:spcAft>
            </a:pPr>
            <a:r>
              <a:rPr lang="en-US" altLang="zh-CN" sz="2000" dirty="0">
                <a:latin typeface="Times New Roman" panose="02020603050405020304" pitchFamily="18" charset="0"/>
                <a:cs typeface="Times New Roman" panose="02020603050405020304" pitchFamily="18" charset="0"/>
              </a:rPr>
              <a:t>Let’s slightly revise </a:t>
            </a:r>
            <a:r>
              <a:rPr lang="en-US" altLang="zh-CN" sz="2000" b="1" dirty="0">
                <a:solidFill>
                  <a:srgbClr val="0070C0"/>
                </a:solidFill>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 to </a:t>
            </a:r>
            <a:r>
              <a:rPr lang="en-US" altLang="zh-CN" sz="2000" b="1" dirty="0">
                <a:solidFill>
                  <a:srgbClr val="0070C0"/>
                </a:solidFill>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the merge the two methods in </a:t>
            </a:r>
            <a:r>
              <a:rPr lang="en-US" altLang="zh-CN" sz="2000" b="1" dirty="0">
                <a:solidFill>
                  <a:srgbClr val="0070C0"/>
                </a:solidFill>
                <a:latin typeface="Times New Roman" panose="02020603050405020304" pitchFamily="18" charset="0"/>
                <a:cs typeface="Times New Roman" panose="02020603050405020304" pitchFamily="18" charset="0"/>
              </a:rPr>
              <a:t>(b)</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into one method in </a:t>
            </a:r>
            <a:r>
              <a:rPr lang="en-US" altLang="zh-CN" sz="2000" b="1" dirty="0">
                <a:solidFill>
                  <a:srgbClr val="0070C0"/>
                </a:solidFill>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0CECFEB-0721-4AA6-94F9-F3BF9BB02692}"/>
              </a:ext>
            </a:extLst>
          </p:cNvPr>
          <p:cNvPicPr>
            <a:picLocks noChangeAspect="1"/>
          </p:cNvPicPr>
          <p:nvPr/>
        </p:nvPicPr>
        <p:blipFill>
          <a:blip r:embed="rId2"/>
          <a:stretch>
            <a:fillRect/>
          </a:stretch>
        </p:blipFill>
        <p:spPr>
          <a:xfrm>
            <a:off x="533400" y="1143000"/>
            <a:ext cx="4143413" cy="5546473"/>
          </a:xfrm>
          <a:prstGeom prst="rect">
            <a:avLst/>
          </a:prstGeom>
        </p:spPr>
      </p:pic>
      <p:pic>
        <p:nvPicPr>
          <p:cNvPr id="4" name="Picture 3">
            <a:extLst>
              <a:ext uri="{FF2B5EF4-FFF2-40B4-BE49-F238E27FC236}">
                <a16:creationId xmlns:a16="http://schemas.microsoft.com/office/drawing/2014/main" id="{5BD22DDC-9AB5-4CB1-8897-588664D4A418}"/>
              </a:ext>
            </a:extLst>
          </p:cNvPr>
          <p:cNvPicPr>
            <a:picLocks noChangeAspect="1"/>
          </p:cNvPicPr>
          <p:nvPr/>
        </p:nvPicPr>
        <p:blipFill>
          <a:blip r:embed="rId3"/>
          <a:stretch>
            <a:fillRect/>
          </a:stretch>
        </p:blipFill>
        <p:spPr>
          <a:xfrm>
            <a:off x="4766199" y="1151587"/>
            <a:ext cx="4149202" cy="4983881"/>
          </a:xfrm>
          <a:prstGeom prst="rect">
            <a:avLst/>
          </a:prstGeom>
        </p:spPr>
      </p:pic>
      <p:sp>
        <p:nvSpPr>
          <p:cNvPr id="13" name="TextBox 12">
            <a:extLst>
              <a:ext uri="{FF2B5EF4-FFF2-40B4-BE49-F238E27FC236}">
                <a16:creationId xmlns:a16="http://schemas.microsoft.com/office/drawing/2014/main" id="{CC92AE92-3F76-4FD7-819F-202AE0606A3D}"/>
              </a:ext>
            </a:extLst>
          </p:cNvPr>
          <p:cNvSpPr txBox="1"/>
          <p:nvPr/>
        </p:nvSpPr>
        <p:spPr>
          <a:xfrm>
            <a:off x="4207054" y="1154668"/>
            <a:ext cx="441146" cy="369332"/>
          </a:xfrm>
          <a:prstGeom prst="rect">
            <a:avLst/>
          </a:prstGeom>
          <a:noFill/>
        </p:spPr>
        <p:txBody>
          <a:bodyPr wrap="none" rtlCol="0">
            <a:spAutoFit/>
          </a:bodyPr>
          <a:lstStyle/>
          <a:p>
            <a:r>
              <a:rPr lang="en-US" b="1" dirty="0">
                <a:solidFill>
                  <a:srgbClr val="0070C0"/>
                </a:solidFill>
              </a:rPr>
              <a:t>(c)</a:t>
            </a:r>
          </a:p>
        </p:txBody>
      </p:sp>
      <p:sp>
        <p:nvSpPr>
          <p:cNvPr id="14" name="TextBox 13">
            <a:extLst>
              <a:ext uri="{FF2B5EF4-FFF2-40B4-BE49-F238E27FC236}">
                <a16:creationId xmlns:a16="http://schemas.microsoft.com/office/drawing/2014/main" id="{730CDB8D-D25B-41A4-B0E6-41AD21113A81}"/>
              </a:ext>
            </a:extLst>
          </p:cNvPr>
          <p:cNvSpPr txBox="1"/>
          <p:nvPr/>
        </p:nvSpPr>
        <p:spPr>
          <a:xfrm>
            <a:off x="8448606" y="1219200"/>
            <a:ext cx="466794" cy="369332"/>
          </a:xfrm>
          <a:prstGeom prst="rect">
            <a:avLst/>
          </a:prstGeom>
          <a:noFill/>
        </p:spPr>
        <p:txBody>
          <a:bodyPr wrap="none" rtlCol="0">
            <a:spAutoFit/>
          </a:bodyPr>
          <a:lstStyle/>
          <a:p>
            <a:r>
              <a:rPr lang="en-US" b="1" dirty="0">
                <a:solidFill>
                  <a:srgbClr val="0070C0"/>
                </a:solidFill>
              </a:rPr>
              <a:t>(d)</a:t>
            </a:r>
          </a:p>
        </p:txBody>
      </p:sp>
      <p:cxnSp>
        <p:nvCxnSpPr>
          <p:cNvPr id="10" name="Straight Arrow Connector 9">
            <a:extLst>
              <a:ext uri="{FF2B5EF4-FFF2-40B4-BE49-F238E27FC236}">
                <a16:creationId xmlns:a16="http://schemas.microsoft.com/office/drawing/2014/main" id="{1815C641-066E-49FD-AA3E-03A1A5888777}"/>
              </a:ext>
            </a:extLst>
          </p:cNvPr>
          <p:cNvCxnSpPr/>
          <p:nvPr/>
        </p:nvCxnSpPr>
        <p:spPr>
          <a:xfrm flipV="1">
            <a:off x="7213833" y="4267200"/>
            <a:ext cx="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D29D09-B105-4171-B226-83E35A493396}"/>
              </a:ext>
            </a:extLst>
          </p:cNvPr>
          <p:cNvSpPr txBox="1"/>
          <p:nvPr/>
        </p:nvSpPr>
        <p:spPr>
          <a:xfrm>
            <a:off x="5486400" y="6135469"/>
            <a:ext cx="3200400" cy="646331"/>
          </a:xfrm>
          <a:prstGeom prst="rect">
            <a:avLst/>
          </a:prstGeom>
          <a:noFill/>
        </p:spPr>
        <p:txBody>
          <a:bodyPr wrap="square" rtlCol="0">
            <a:spAutoFit/>
          </a:bodyPr>
          <a:lstStyle/>
          <a:p>
            <a:r>
              <a:rPr lang="en-US" dirty="0">
                <a:solidFill>
                  <a:srgbClr val="0070C0"/>
                </a:solidFill>
              </a:rPr>
              <a:t>Can we modify here to generalize it to any number?</a:t>
            </a:r>
          </a:p>
        </p:txBody>
      </p:sp>
    </p:spTree>
    <p:extLst>
      <p:ext uri="{BB962C8B-B14F-4D97-AF65-F5344CB8AC3E}">
        <p14:creationId xmlns:p14="http://schemas.microsoft.com/office/powerpoint/2010/main" val="355991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52FDAE-9305-45D8-AE51-0272A15B7D83}"/>
              </a:ext>
            </a:extLst>
          </p:cNvPr>
          <p:cNvSpPr/>
          <p:nvPr/>
        </p:nvSpPr>
        <p:spPr>
          <a:xfrm>
            <a:off x="690563" y="361890"/>
            <a:ext cx="7920037" cy="400110"/>
          </a:xfrm>
          <a:prstGeom prst="rect">
            <a:avLst/>
          </a:prstGeom>
        </p:spPr>
        <p:txBody>
          <a:bodyPr wrap="square">
            <a:spAutoFit/>
          </a:bodyPr>
          <a:lstStyle/>
          <a:p>
            <a:pPr>
              <a:spcAft>
                <a:spcPts val="1200"/>
              </a:spcAft>
            </a:pPr>
            <a:r>
              <a:rPr lang="en-US" altLang="zh-CN" sz="2000" dirty="0">
                <a:latin typeface="Times New Roman" panose="02020603050405020304" pitchFamily="18" charset="0"/>
                <a:cs typeface="Times New Roman" panose="02020603050405020304" pitchFamily="18" charset="0"/>
              </a:rPr>
              <a:t>The final program!</a:t>
            </a:r>
            <a:endParaRPr lang="en-US" altLang="zh-C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5072FA-2DB0-45B1-A715-EB32A080AA4F}"/>
              </a:ext>
            </a:extLst>
          </p:cNvPr>
          <p:cNvPicPr>
            <a:picLocks noChangeAspect="1"/>
          </p:cNvPicPr>
          <p:nvPr/>
        </p:nvPicPr>
        <p:blipFill>
          <a:blip r:embed="rId2"/>
          <a:stretch>
            <a:fillRect/>
          </a:stretch>
        </p:blipFill>
        <p:spPr>
          <a:xfrm>
            <a:off x="1447800" y="855864"/>
            <a:ext cx="6126957" cy="5802111"/>
          </a:xfrm>
          <a:prstGeom prst="rect">
            <a:avLst/>
          </a:prstGeom>
        </p:spPr>
      </p:pic>
      <p:sp>
        <p:nvSpPr>
          <p:cNvPr id="5" name="TextBox 4">
            <a:extLst>
              <a:ext uri="{FF2B5EF4-FFF2-40B4-BE49-F238E27FC236}">
                <a16:creationId xmlns:a16="http://schemas.microsoft.com/office/drawing/2014/main" id="{A6BD5CB1-447C-499D-9383-12FF5DCC5B54}"/>
              </a:ext>
            </a:extLst>
          </p:cNvPr>
          <p:cNvSpPr txBox="1"/>
          <p:nvPr/>
        </p:nvSpPr>
        <p:spPr>
          <a:xfrm>
            <a:off x="7000806" y="914400"/>
            <a:ext cx="441146" cy="369332"/>
          </a:xfrm>
          <a:prstGeom prst="rect">
            <a:avLst/>
          </a:prstGeom>
          <a:noFill/>
        </p:spPr>
        <p:txBody>
          <a:bodyPr wrap="none" rtlCol="0">
            <a:spAutoFit/>
          </a:bodyPr>
          <a:lstStyle/>
          <a:p>
            <a:r>
              <a:rPr lang="en-US" b="1" dirty="0">
                <a:solidFill>
                  <a:srgbClr val="0070C0"/>
                </a:solidFill>
              </a:rPr>
              <a:t>(e)</a:t>
            </a:r>
          </a:p>
        </p:txBody>
      </p:sp>
      <p:sp>
        <p:nvSpPr>
          <p:cNvPr id="4" name="Left Brace 3">
            <a:extLst>
              <a:ext uri="{FF2B5EF4-FFF2-40B4-BE49-F238E27FC236}">
                <a16:creationId xmlns:a16="http://schemas.microsoft.com/office/drawing/2014/main" id="{16574D86-493D-4DBE-859B-251A81E6AB84}"/>
              </a:ext>
            </a:extLst>
          </p:cNvPr>
          <p:cNvSpPr/>
          <p:nvPr/>
        </p:nvSpPr>
        <p:spPr>
          <a:xfrm>
            <a:off x="2438400" y="3810000"/>
            <a:ext cx="381000" cy="2133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0531616-FD49-4044-ADD1-8DE29034A6EF}"/>
              </a:ext>
            </a:extLst>
          </p:cNvPr>
          <p:cNvSpPr txBox="1"/>
          <p:nvPr/>
        </p:nvSpPr>
        <p:spPr>
          <a:xfrm>
            <a:off x="1764933" y="4459069"/>
            <a:ext cx="825867" cy="646331"/>
          </a:xfrm>
          <a:prstGeom prst="rect">
            <a:avLst/>
          </a:prstGeom>
          <a:noFill/>
        </p:spPr>
        <p:txBody>
          <a:bodyPr wrap="none" rtlCol="0">
            <a:spAutoFit/>
          </a:bodyPr>
          <a:lstStyle/>
          <a:p>
            <a:r>
              <a:rPr lang="en-US" dirty="0">
                <a:solidFill>
                  <a:srgbClr val="0070C0"/>
                </a:solidFill>
              </a:rPr>
              <a:t>Nested</a:t>
            </a:r>
          </a:p>
          <a:p>
            <a:r>
              <a:rPr lang="en-US" dirty="0">
                <a:solidFill>
                  <a:srgbClr val="0070C0"/>
                </a:solidFill>
              </a:rPr>
              <a:t>loops</a:t>
            </a:r>
          </a:p>
        </p:txBody>
      </p:sp>
    </p:spTree>
    <p:extLst>
      <p:ext uri="{BB962C8B-B14F-4D97-AF65-F5344CB8AC3E}">
        <p14:creationId xmlns:p14="http://schemas.microsoft.com/office/powerpoint/2010/main" val="1730218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Summary of Loops</a:t>
            </a:r>
            <a:endParaRPr lang="en-US" altLang="zh-C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52FDAE-9305-45D8-AE51-0272A15B7D83}"/>
              </a:ext>
            </a:extLst>
          </p:cNvPr>
          <p:cNvSpPr/>
          <p:nvPr/>
        </p:nvSpPr>
        <p:spPr>
          <a:xfrm>
            <a:off x="919163" y="1371600"/>
            <a:ext cx="3881437" cy="4124206"/>
          </a:xfrm>
          <a:prstGeom prst="rect">
            <a:avLst/>
          </a:prstGeom>
        </p:spPr>
        <p:txBody>
          <a:bodyPr wrap="square">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while</a:t>
            </a:r>
            <a:r>
              <a:rPr lang="en-US" altLang="zh-CN" sz="2000" dirty="0">
                <a:latin typeface="Times New Roman" panose="02020603050405020304" pitchFamily="18" charset="0"/>
                <a:cs typeface="Times New Roman" panose="02020603050405020304" pitchFamily="18" charset="0"/>
              </a:rPr>
              <a:t> loop</a:t>
            </a:r>
          </a:p>
          <a:p>
            <a:r>
              <a:rPr lang="en-US" altLang="zh-CN" dirty="0">
                <a:latin typeface="Times New Roman" panose="02020603050405020304" pitchFamily="18" charset="0"/>
                <a:cs typeface="Times New Roman" panose="02020603050405020304" pitchFamily="18" charset="0"/>
              </a:rPr>
              <a:t>It repeats a statement or a group of statements while a given condition is true. It tests the condition before executing the loop body.</a:t>
            </a:r>
          </a:p>
          <a:p>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do...while</a:t>
            </a:r>
            <a:r>
              <a:rPr lang="en-US" altLang="zh-CN" sz="2000" dirty="0">
                <a:latin typeface="Times New Roman" panose="02020603050405020304" pitchFamily="18" charset="0"/>
                <a:cs typeface="Times New Roman" panose="02020603050405020304" pitchFamily="18" charset="0"/>
              </a:rPr>
              <a:t> loop</a:t>
            </a:r>
          </a:p>
          <a:p>
            <a:r>
              <a:rPr lang="en-US" altLang="zh-CN" dirty="0">
                <a:latin typeface="Times New Roman" panose="02020603050405020304" pitchFamily="18" charset="0"/>
                <a:cs typeface="Times New Roman" panose="02020603050405020304" pitchFamily="18" charset="0"/>
              </a:rPr>
              <a:t>Similar to a while statement, except that it tests the condition at the end of loop body </a:t>
            </a:r>
          </a:p>
          <a:p>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for</a:t>
            </a:r>
            <a:r>
              <a:rPr lang="en-US" altLang="zh-CN" sz="2000" dirty="0">
                <a:latin typeface="Times New Roman" panose="02020603050405020304" pitchFamily="18" charset="0"/>
                <a:cs typeface="Times New Roman" panose="02020603050405020304" pitchFamily="18" charset="0"/>
              </a:rPr>
              <a:t> loop</a:t>
            </a:r>
          </a:p>
          <a:p>
            <a:r>
              <a:rPr lang="en-US" altLang="zh-CN" dirty="0">
                <a:latin typeface="Times New Roman" panose="02020603050405020304" pitchFamily="18" charset="0"/>
                <a:cs typeface="Times New Roman" panose="02020603050405020304" pitchFamily="18" charset="0"/>
              </a:rPr>
              <a:t>If you know the number of repetition, </a:t>
            </a:r>
            <a:r>
              <a:rPr lang="en-US" altLang="zh-CN" b="1" dirty="0">
                <a:latin typeface="Times New Roman" panose="02020603050405020304" pitchFamily="18" charset="0"/>
                <a:cs typeface="Times New Roman" panose="02020603050405020304" pitchFamily="18" charset="0"/>
              </a:rPr>
              <a:t>for</a:t>
            </a:r>
            <a:r>
              <a:rPr lang="en-US" altLang="zh-CN" dirty="0">
                <a:latin typeface="Times New Roman" panose="02020603050405020304" pitchFamily="18" charset="0"/>
                <a:cs typeface="Times New Roman" panose="02020603050405020304" pitchFamily="18" charset="0"/>
              </a:rPr>
              <a:t> loop is a better choice.</a:t>
            </a:r>
          </a:p>
        </p:txBody>
      </p:sp>
      <p:pic>
        <p:nvPicPr>
          <p:cNvPr id="9" name="Picture 8">
            <a:extLst>
              <a:ext uri="{FF2B5EF4-FFF2-40B4-BE49-F238E27FC236}">
                <a16:creationId xmlns:a16="http://schemas.microsoft.com/office/drawing/2014/main" id="{2BFE380F-1828-4073-B04E-C26B066EC4B6}"/>
              </a:ext>
            </a:extLst>
          </p:cNvPr>
          <p:cNvPicPr>
            <a:picLocks noChangeAspect="1"/>
          </p:cNvPicPr>
          <p:nvPr/>
        </p:nvPicPr>
        <p:blipFill>
          <a:blip r:embed="rId2"/>
          <a:stretch>
            <a:fillRect/>
          </a:stretch>
        </p:blipFill>
        <p:spPr>
          <a:xfrm>
            <a:off x="5562600" y="838200"/>
            <a:ext cx="2107734" cy="2745311"/>
          </a:xfrm>
          <a:prstGeom prst="rect">
            <a:avLst/>
          </a:prstGeom>
        </p:spPr>
      </p:pic>
      <p:pic>
        <p:nvPicPr>
          <p:cNvPr id="11" name="Picture 10">
            <a:extLst>
              <a:ext uri="{FF2B5EF4-FFF2-40B4-BE49-F238E27FC236}">
                <a16:creationId xmlns:a16="http://schemas.microsoft.com/office/drawing/2014/main" id="{35362B2D-7500-4588-9538-CF87A864104A}"/>
              </a:ext>
            </a:extLst>
          </p:cNvPr>
          <p:cNvPicPr>
            <a:picLocks noChangeAspect="1"/>
          </p:cNvPicPr>
          <p:nvPr/>
        </p:nvPicPr>
        <p:blipFill>
          <a:blip r:embed="rId3"/>
          <a:stretch>
            <a:fillRect/>
          </a:stretch>
        </p:blipFill>
        <p:spPr>
          <a:xfrm>
            <a:off x="5638800" y="3875922"/>
            <a:ext cx="2209800" cy="2372478"/>
          </a:xfrm>
          <a:prstGeom prst="rect">
            <a:avLst/>
          </a:prstGeom>
        </p:spPr>
      </p:pic>
      <p:cxnSp>
        <p:nvCxnSpPr>
          <p:cNvPr id="13" name="Straight Connector 12">
            <a:extLst>
              <a:ext uri="{FF2B5EF4-FFF2-40B4-BE49-F238E27FC236}">
                <a16:creationId xmlns:a16="http://schemas.microsoft.com/office/drawing/2014/main" id="{ADB2D454-DC52-4239-A868-439931340C90}"/>
              </a:ext>
            </a:extLst>
          </p:cNvPr>
          <p:cNvCxnSpPr/>
          <p:nvPr/>
        </p:nvCxnSpPr>
        <p:spPr>
          <a:xfrm>
            <a:off x="5029200" y="3657600"/>
            <a:ext cx="3733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104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for Loop</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145515"/>
            <a:ext cx="7920037" cy="2785378"/>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for</a:t>
            </a:r>
            <a:r>
              <a:rPr lang="en-US" sz="2000" dirty="0">
                <a:latin typeface="Times New Roman" panose="02020603050405020304" pitchFamily="18" charset="0"/>
                <a:cs typeface="Times New Roman" panose="02020603050405020304" pitchFamily="18" charset="0"/>
              </a:rPr>
              <a:t> loop is a repetition control structure that allows you to efficiently write a loop that needs to execute a </a:t>
            </a:r>
            <a:r>
              <a:rPr lang="en-US" sz="2000" dirty="0">
                <a:solidFill>
                  <a:srgbClr val="0070C0"/>
                </a:solidFill>
                <a:latin typeface="Times New Roman" panose="02020603050405020304" pitchFamily="18" charset="0"/>
                <a:cs typeface="Times New Roman" panose="02020603050405020304" pitchFamily="18" charset="0"/>
              </a:rPr>
              <a:t>specific</a:t>
            </a:r>
            <a:r>
              <a:rPr lang="en-US" sz="2000" dirty="0">
                <a:latin typeface="Times New Roman" panose="02020603050405020304" pitchFamily="18" charset="0"/>
                <a:cs typeface="Times New Roman" panose="02020603050405020304" pitchFamily="18" charset="0"/>
              </a:rPr>
              <a:t> number of times. </a:t>
            </a:r>
            <a:r>
              <a:rPr lang="en-US" altLang="zh-CN" sz="2000" dirty="0">
                <a:latin typeface="Times New Roman" panose="02020603050405020304" pitchFamily="18" charset="0"/>
                <a:cs typeface="Times New Roman" panose="02020603050405020304" pitchFamily="18" charset="0"/>
              </a:rPr>
              <a:t>Syntax:</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spcBef>
                <a:spcPts val="1800"/>
              </a:spcBef>
              <a:spcAft>
                <a:spcPts val="1200"/>
              </a:spcAft>
            </a:pPr>
            <a:r>
              <a:rPr lang="en-US" altLang="zh-CN" sz="2000" dirty="0">
                <a:latin typeface="Times New Roman" panose="02020603050405020304" pitchFamily="18" charset="0"/>
                <a:cs typeface="Times New Roman" panose="02020603050405020304" pitchFamily="18" charset="0"/>
              </a:rPr>
              <a:t>which is equivalent to:</a:t>
            </a: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89B10D-CBF6-4DA2-84D5-41C37413825A}"/>
              </a:ext>
            </a:extLst>
          </p:cNvPr>
          <p:cNvPicPr>
            <a:picLocks noChangeAspect="1"/>
          </p:cNvPicPr>
          <p:nvPr/>
        </p:nvPicPr>
        <p:blipFill>
          <a:blip r:embed="rId2"/>
          <a:stretch>
            <a:fillRect/>
          </a:stretch>
        </p:blipFill>
        <p:spPr>
          <a:xfrm>
            <a:off x="2057400" y="1828800"/>
            <a:ext cx="5260181" cy="735387"/>
          </a:xfrm>
          <a:prstGeom prst="rect">
            <a:avLst/>
          </a:prstGeom>
        </p:spPr>
      </p:pic>
      <p:pic>
        <p:nvPicPr>
          <p:cNvPr id="6" name="Picture 5">
            <a:extLst>
              <a:ext uri="{FF2B5EF4-FFF2-40B4-BE49-F238E27FC236}">
                <a16:creationId xmlns:a16="http://schemas.microsoft.com/office/drawing/2014/main" id="{90014A65-301C-4B62-AE38-74AF4A8FD75E}"/>
              </a:ext>
            </a:extLst>
          </p:cNvPr>
          <p:cNvPicPr>
            <a:picLocks noChangeAspect="1"/>
          </p:cNvPicPr>
          <p:nvPr/>
        </p:nvPicPr>
        <p:blipFill>
          <a:blip r:embed="rId3"/>
          <a:stretch>
            <a:fillRect/>
          </a:stretch>
        </p:blipFill>
        <p:spPr>
          <a:xfrm>
            <a:off x="3505200" y="2667000"/>
            <a:ext cx="2286000" cy="1134596"/>
          </a:xfrm>
          <a:prstGeom prst="rect">
            <a:avLst/>
          </a:prstGeom>
        </p:spPr>
      </p:pic>
      <p:sp>
        <p:nvSpPr>
          <p:cNvPr id="8" name="Arrow: Up-Down 7">
            <a:extLst>
              <a:ext uri="{FF2B5EF4-FFF2-40B4-BE49-F238E27FC236}">
                <a16:creationId xmlns:a16="http://schemas.microsoft.com/office/drawing/2014/main" id="{E467B760-745F-484B-8A8F-77EE5D11467D}"/>
              </a:ext>
            </a:extLst>
          </p:cNvPr>
          <p:cNvSpPr/>
          <p:nvPr/>
        </p:nvSpPr>
        <p:spPr>
          <a:xfrm>
            <a:off x="4495800" y="2362200"/>
            <a:ext cx="152400" cy="304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64A15A-886F-43F5-BD35-73D4D179E75D}"/>
              </a:ext>
            </a:extLst>
          </p:cNvPr>
          <p:cNvSpPr/>
          <p:nvPr/>
        </p:nvSpPr>
        <p:spPr>
          <a:xfrm>
            <a:off x="533401" y="3938587"/>
            <a:ext cx="6019799" cy="2462213"/>
          </a:xfrm>
          <a:prstGeom prst="rect">
            <a:avLst/>
          </a:prstGeom>
        </p:spPr>
        <p:txBody>
          <a:bodyPr wrap="square">
            <a:spAutoFit/>
          </a:bodyPr>
          <a:lstStyle/>
          <a:p>
            <a:pPr>
              <a:spcAft>
                <a:spcPts val="600"/>
              </a:spcAft>
            </a:pPr>
            <a:r>
              <a:rPr lang="en-US" sz="1600" b="1" dirty="0">
                <a:latin typeface="Times New Roman" panose="02020603050405020304" pitchFamily="18" charset="0"/>
                <a:cs typeface="Times New Roman" panose="02020603050405020304" pitchFamily="18" charset="0"/>
              </a:rPr>
              <a:t>Step 1:</a:t>
            </a:r>
            <a:r>
              <a:rPr lang="en-US" sz="1600" dirty="0">
                <a:latin typeface="Times New Roman" panose="02020603050405020304" pitchFamily="18" charset="0"/>
                <a:cs typeface="Times New Roman" panose="02020603050405020304" pitchFamily="18" charset="0"/>
              </a:rPr>
              <a:t> the initializer is executed first, and only once. You can declare and initialize any loop control variables, or leave it empty.</a:t>
            </a:r>
          </a:p>
          <a:p>
            <a:pPr>
              <a:spcAft>
                <a:spcPts val="600"/>
              </a:spcAft>
            </a:pPr>
            <a:r>
              <a:rPr lang="en-US" sz="1600" b="1" dirty="0">
                <a:latin typeface="Times New Roman" panose="02020603050405020304" pitchFamily="18" charset="0"/>
                <a:cs typeface="Times New Roman" panose="02020603050405020304" pitchFamily="18" charset="0"/>
              </a:rPr>
              <a:t>Step 2:</a:t>
            </a:r>
            <a:r>
              <a:rPr lang="en-US" sz="1600" dirty="0">
                <a:latin typeface="Times New Roman" panose="02020603050405020304" pitchFamily="18" charset="0"/>
                <a:cs typeface="Times New Roman" panose="02020603050405020304" pitchFamily="18" charset="0"/>
              </a:rPr>
              <a:t> the condition is evaluated. If it is true, the body of the loop is executed. If false, skip the body of the loop and the for loop terminates.</a:t>
            </a:r>
          </a:p>
          <a:p>
            <a:pPr>
              <a:spcAft>
                <a:spcPts val="600"/>
              </a:spcAft>
            </a:pPr>
            <a:r>
              <a:rPr lang="en-US" sz="1600" b="1" dirty="0">
                <a:latin typeface="Times New Roman" panose="02020603050405020304" pitchFamily="18" charset="0"/>
                <a:cs typeface="Times New Roman" panose="02020603050405020304" pitchFamily="18" charset="0"/>
              </a:rPr>
              <a:t>Step 3:</a:t>
            </a:r>
            <a:r>
              <a:rPr lang="en-US" sz="1600" dirty="0">
                <a:latin typeface="Times New Roman" panose="02020603050405020304" pitchFamily="18" charset="0"/>
                <a:cs typeface="Times New Roman" panose="02020603050405020304" pitchFamily="18" charset="0"/>
              </a:rPr>
              <a:t> After the execution of loop body, the flow of control jumps back up to the incrementor statement. This statement allows you to update any loop control variables. This can be left empty if you already updated the control variable in the loop body. After the incrementor,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control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goes</a:t>
            </a:r>
            <a:r>
              <a:rPr lang="en-US" sz="1600" dirty="0">
                <a:latin typeface="Times New Roman" panose="02020603050405020304" pitchFamily="18" charset="0"/>
                <a:cs typeface="Times New Roman" panose="02020603050405020304" pitchFamily="18" charset="0"/>
              </a:rPr>
              <a:t> back to step 2 to repeat.</a:t>
            </a:r>
          </a:p>
        </p:txBody>
      </p:sp>
      <p:pic>
        <p:nvPicPr>
          <p:cNvPr id="12" name="Picture 11">
            <a:extLst>
              <a:ext uri="{FF2B5EF4-FFF2-40B4-BE49-F238E27FC236}">
                <a16:creationId xmlns:a16="http://schemas.microsoft.com/office/drawing/2014/main" id="{B2449FB9-CA04-46FC-A8AE-25524E4DA9F8}"/>
              </a:ext>
            </a:extLst>
          </p:cNvPr>
          <p:cNvPicPr>
            <a:picLocks noChangeAspect="1"/>
          </p:cNvPicPr>
          <p:nvPr/>
        </p:nvPicPr>
        <p:blipFill>
          <a:blip r:embed="rId4"/>
          <a:stretch>
            <a:fillRect/>
          </a:stretch>
        </p:blipFill>
        <p:spPr>
          <a:xfrm>
            <a:off x="6622444" y="3124200"/>
            <a:ext cx="2286000" cy="3130232"/>
          </a:xfrm>
          <a:prstGeom prst="rect">
            <a:avLst/>
          </a:prstGeom>
        </p:spPr>
      </p:pic>
    </p:spTree>
    <p:extLst>
      <p:ext uri="{BB962C8B-B14F-4D97-AF65-F5344CB8AC3E}">
        <p14:creationId xmlns:p14="http://schemas.microsoft.com/office/powerpoint/2010/main" val="1066459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4B59-7B27-4095-BC65-42B7D7E374F4}"/>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spcAft>
                <a:spcPts val="1200"/>
              </a:spcAft>
            </a:pPr>
            <a:r>
              <a:rPr lang="en-US" sz="4000" dirty="0">
                <a:latin typeface="Times New Roman" panose="02020603050405020304" pitchFamily="18" charset="0"/>
                <a:cs typeface="Times New Roman" panose="02020603050405020304" pitchFamily="18" charset="0"/>
              </a:rPr>
              <a:t>Increment Operator ++</a:t>
            </a:r>
          </a:p>
        </p:txBody>
      </p:sp>
      <p:sp>
        <p:nvSpPr>
          <p:cNvPr id="4" name="Rectangle 3">
            <a:extLst>
              <a:ext uri="{FF2B5EF4-FFF2-40B4-BE49-F238E27FC236}">
                <a16:creationId xmlns:a16="http://schemas.microsoft.com/office/drawing/2014/main" id="{F7FB9955-3371-4725-B1AA-977FD69E65BF}"/>
              </a:ext>
            </a:extLst>
          </p:cNvPr>
          <p:cNvSpPr/>
          <p:nvPr/>
        </p:nvSpPr>
        <p:spPr>
          <a:xfrm>
            <a:off x="842963" y="1447800"/>
            <a:ext cx="2814637" cy="4555093"/>
          </a:xfrm>
          <a:prstGeom prst="rect">
            <a:avLst/>
          </a:prstGeom>
        </p:spPr>
        <p:txBody>
          <a:bodyPr wrap="square">
            <a:spAutoFit/>
          </a:bodyPr>
          <a:lstStyle/>
          <a:p>
            <a:pPr>
              <a:spcAft>
                <a:spcPts val="600"/>
              </a:spcAft>
            </a:pPr>
            <a:r>
              <a:rPr lang="en-US" sz="2000" dirty="0">
                <a:latin typeface="Times New Roman" panose="02020603050405020304" pitchFamily="18" charset="0"/>
                <a:cs typeface="Times New Roman" panose="02020603050405020304" pitchFamily="18" charset="0"/>
              </a:rPr>
              <a:t>The unary increment operator </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increments its operand by 1. The increment operator is supported in two forms: the postfix increment operator, </a:t>
            </a:r>
            <a:r>
              <a:rPr lang="en-US" sz="2000" dirty="0">
                <a:solidFill>
                  <a:srgbClr val="0070C0"/>
                </a:solidFill>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prefix increment operator, </a:t>
            </a:r>
            <a:r>
              <a:rPr lang="en-US" sz="2000" dirty="0">
                <a:solidFill>
                  <a:srgbClr val="0070C0"/>
                </a:solidFill>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There is also a corresponding decrement operator </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that behaves similarly.  </a:t>
            </a:r>
          </a:p>
        </p:txBody>
      </p:sp>
      <p:pic>
        <p:nvPicPr>
          <p:cNvPr id="5" name="Picture 4">
            <a:extLst>
              <a:ext uri="{FF2B5EF4-FFF2-40B4-BE49-F238E27FC236}">
                <a16:creationId xmlns:a16="http://schemas.microsoft.com/office/drawing/2014/main" id="{A9D9612E-47E3-4B45-8C8D-CB2F4460B683}"/>
              </a:ext>
            </a:extLst>
          </p:cNvPr>
          <p:cNvPicPr>
            <a:picLocks noChangeAspect="1"/>
          </p:cNvPicPr>
          <p:nvPr/>
        </p:nvPicPr>
        <p:blipFill>
          <a:blip r:embed="rId2"/>
          <a:stretch>
            <a:fillRect/>
          </a:stretch>
        </p:blipFill>
        <p:spPr>
          <a:xfrm>
            <a:off x="4038600" y="1371600"/>
            <a:ext cx="4333875" cy="4743450"/>
          </a:xfrm>
          <a:prstGeom prst="rect">
            <a:avLst/>
          </a:prstGeom>
        </p:spPr>
      </p:pic>
    </p:spTree>
    <p:extLst>
      <p:ext uri="{BB962C8B-B14F-4D97-AF65-F5344CB8AC3E}">
        <p14:creationId xmlns:p14="http://schemas.microsoft.com/office/powerpoint/2010/main" val="1579487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Compound Assignment</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268849"/>
            <a:ext cx="7920037" cy="1169551"/>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a binary operator op, a compound assignment expression of the form </a:t>
            </a:r>
            <a:r>
              <a:rPr lang="en-US" sz="2000" dirty="0">
                <a:solidFill>
                  <a:srgbClr val="0070C0"/>
                </a:solidFill>
                <a:latin typeface="Times New Roman" panose="02020603050405020304" pitchFamily="18" charset="0"/>
                <a:cs typeface="Times New Roman" panose="02020603050405020304" pitchFamily="18" charset="0"/>
              </a:rPr>
              <a:t>x op = y</a:t>
            </a:r>
            <a:r>
              <a:rPr lang="en-US" sz="2000" dirty="0">
                <a:latin typeface="Times New Roman" panose="02020603050405020304" pitchFamily="18" charset="0"/>
                <a:cs typeface="Times New Roman" panose="02020603050405020304" pitchFamily="18" charset="0"/>
              </a:rPr>
              <a:t> is equivalent to </a:t>
            </a:r>
            <a:r>
              <a:rPr lang="en-US" sz="2000" dirty="0">
                <a:solidFill>
                  <a:srgbClr val="0070C0"/>
                </a:solidFill>
                <a:latin typeface="Times New Roman" panose="02020603050405020304" pitchFamily="18" charset="0"/>
                <a:cs typeface="Times New Roman" panose="02020603050405020304" pitchFamily="18" charset="0"/>
              </a:rPr>
              <a:t>x = x op y</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a:t>
            </a:r>
          </a:p>
        </p:txBody>
      </p:sp>
      <p:pic>
        <p:nvPicPr>
          <p:cNvPr id="7" name="Picture 6">
            <a:extLst>
              <a:ext uri="{FF2B5EF4-FFF2-40B4-BE49-F238E27FC236}">
                <a16:creationId xmlns:a16="http://schemas.microsoft.com/office/drawing/2014/main" id="{BEA94C76-95EA-462B-B191-6A626AF41C5F}"/>
              </a:ext>
            </a:extLst>
          </p:cNvPr>
          <p:cNvPicPr>
            <a:picLocks noChangeAspect="1"/>
          </p:cNvPicPr>
          <p:nvPr/>
        </p:nvPicPr>
        <p:blipFill>
          <a:blip r:embed="rId2"/>
          <a:stretch>
            <a:fillRect/>
          </a:stretch>
        </p:blipFill>
        <p:spPr>
          <a:xfrm>
            <a:off x="801150" y="2736345"/>
            <a:ext cx="2971799" cy="2673855"/>
          </a:xfrm>
          <a:prstGeom prst="rect">
            <a:avLst/>
          </a:prstGeom>
        </p:spPr>
      </p:pic>
      <p:pic>
        <p:nvPicPr>
          <p:cNvPr id="9" name="Picture 8">
            <a:extLst>
              <a:ext uri="{FF2B5EF4-FFF2-40B4-BE49-F238E27FC236}">
                <a16:creationId xmlns:a16="http://schemas.microsoft.com/office/drawing/2014/main" id="{F9B586EB-71FF-4279-A14C-34E1D927A7EC}"/>
              </a:ext>
            </a:extLst>
          </p:cNvPr>
          <p:cNvPicPr>
            <a:picLocks noChangeAspect="1"/>
          </p:cNvPicPr>
          <p:nvPr/>
        </p:nvPicPr>
        <p:blipFill>
          <a:blip r:embed="rId3"/>
          <a:stretch>
            <a:fillRect/>
          </a:stretch>
        </p:blipFill>
        <p:spPr>
          <a:xfrm>
            <a:off x="3962400" y="2308074"/>
            <a:ext cx="4679853" cy="3559325"/>
          </a:xfrm>
          <a:prstGeom prst="rect">
            <a:avLst/>
          </a:prstGeom>
        </p:spPr>
      </p:pic>
      <p:sp>
        <p:nvSpPr>
          <p:cNvPr id="10" name="Rectangle 9">
            <a:extLst>
              <a:ext uri="{FF2B5EF4-FFF2-40B4-BE49-F238E27FC236}">
                <a16:creationId xmlns:a16="http://schemas.microsoft.com/office/drawing/2014/main" id="{3E701B71-B0FE-4BC9-B1FD-CC85C227BF7D}"/>
              </a:ext>
            </a:extLst>
          </p:cNvPr>
          <p:cNvSpPr/>
          <p:nvPr/>
        </p:nvSpPr>
        <p:spPr>
          <a:xfrm>
            <a:off x="685800" y="6019800"/>
            <a:ext cx="8305800" cy="338554"/>
          </a:xfrm>
          <a:prstGeom prst="rect">
            <a:avLst/>
          </a:prstGeom>
        </p:spPr>
        <p:txBody>
          <a:bodyPr wrap="square">
            <a:spAutoFit/>
          </a:bodyPr>
          <a:lstStyle/>
          <a:p>
            <a:r>
              <a:rPr lang="en-US" sz="1600" dirty="0">
                <a:solidFill>
                  <a:srgbClr val="0070C0"/>
                </a:solidFill>
              </a:rPr>
              <a:t>https://docs.microsoft.com/en-us/dotnet/csharp/language-reference/operators/arithmetic-operators</a:t>
            </a:r>
          </a:p>
        </p:txBody>
      </p:sp>
    </p:spTree>
    <p:extLst>
      <p:ext uri="{BB962C8B-B14F-4D97-AF65-F5344CB8AC3E}">
        <p14:creationId xmlns:p14="http://schemas.microsoft.com/office/powerpoint/2010/main" val="4058342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116B43-F0A4-412C-A047-4CDE95F80656}"/>
              </a:ext>
            </a:extLst>
          </p:cNvPr>
          <p:cNvPicPr>
            <a:picLocks noChangeAspect="1"/>
          </p:cNvPicPr>
          <p:nvPr/>
        </p:nvPicPr>
        <p:blipFill>
          <a:blip r:embed="rId2"/>
          <a:stretch>
            <a:fillRect/>
          </a:stretch>
        </p:blipFill>
        <p:spPr>
          <a:xfrm>
            <a:off x="1457325" y="4495800"/>
            <a:ext cx="2057400" cy="1119352"/>
          </a:xfrm>
          <a:prstGeom prst="rect">
            <a:avLst/>
          </a:prstGeom>
        </p:spPr>
      </p:pic>
      <p:pic>
        <p:nvPicPr>
          <p:cNvPr id="11" name="Picture 10">
            <a:extLst>
              <a:ext uri="{FF2B5EF4-FFF2-40B4-BE49-F238E27FC236}">
                <a16:creationId xmlns:a16="http://schemas.microsoft.com/office/drawing/2014/main" id="{57B489BE-6325-4EE0-B554-337D289EB4E8}"/>
              </a:ext>
            </a:extLst>
          </p:cNvPr>
          <p:cNvPicPr>
            <a:picLocks noChangeAspect="1"/>
          </p:cNvPicPr>
          <p:nvPr/>
        </p:nvPicPr>
        <p:blipFill>
          <a:blip r:embed="rId3"/>
          <a:stretch>
            <a:fillRect/>
          </a:stretch>
        </p:blipFill>
        <p:spPr>
          <a:xfrm>
            <a:off x="1304925" y="5791200"/>
            <a:ext cx="2514600" cy="891139"/>
          </a:xfrm>
          <a:prstGeom prst="rect">
            <a:avLst/>
          </a:prstGeom>
        </p:spPr>
      </p:pic>
      <p:pic>
        <p:nvPicPr>
          <p:cNvPr id="12" name="Picture 11">
            <a:extLst>
              <a:ext uri="{FF2B5EF4-FFF2-40B4-BE49-F238E27FC236}">
                <a16:creationId xmlns:a16="http://schemas.microsoft.com/office/drawing/2014/main" id="{74FDFE54-C7C6-4A28-9D06-6A6B4C047482}"/>
              </a:ext>
            </a:extLst>
          </p:cNvPr>
          <p:cNvPicPr>
            <a:picLocks noChangeAspect="1"/>
          </p:cNvPicPr>
          <p:nvPr/>
        </p:nvPicPr>
        <p:blipFill>
          <a:blip r:embed="rId4"/>
          <a:stretch>
            <a:fillRect/>
          </a:stretch>
        </p:blipFill>
        <p:spPr>
          <a:xfrm>
            <a:off x="4657725" y="422945"/>
            <a:ext cx="3648075" cy="6324600"/>
          </a:xfrm>
          <a:prstGeom prst="rect">
            <a:avLst/>
          </a:prstGeom>
        </p:spPr>
      </p:pic>
      <p:pic>
        <p:nvPicPr>
          <p:cNvPr id="1026" name="Picture 2" descr="C# For Loop Process Flow Diagram">
            <a:extLst>
              <a:ext uri="{FF2B5EF4-FFF2-40B4-BE49-F238E27FC236}">
                <a16:creationId xmlns:a16="http://schemas.microsoft.com/office/drawing/2014/main" id="{5F5A09B8-20F5-4849-86C4-6B3ED4F462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 y="685800"/>
            <a:ext cx="3952875" cy="1495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7CBFB53A-E1EA-47FD-86AF-8D40B1BB63B8}"/>
              </a:ext>
            </a:extLst>
          </p:cNvPr>
          <p:cNvPicPr>
            <a:picLocks noChangeAspect="1"/>
          </p:cNvPicPr>
          <p:nvPr/>
        </p:nvPicPr>
        <p:blipFill>
          <a:blip r:embed="rId6"/>
          <a:stretch>
            <a:fillRect/>
          </a:stretch>
        </p:blipFill>
        <p:spPr>
          <a:xfrm>
            <a:off x="766994" y="2057400"/>
            <a:ext cx="3523785" cy="2081212"/>
          </a:xfrm>
          <a:prstGeom prst="rect">
            <a:avLst/>
          </a:prstGeom>
        </p:spPr>
      </p:pic>
      <p:sp>
        <p:nvSpPr>
          <p:cNvPr id="17" name="Rectangle 16">
            <a:extLst>
              <a:ext uri="{FF2B5EF4-FFF2-40B4-BE49-F238E27FC236}">
                <a16:creationId xmlns:a16="http://schemas.microsoft.com/office/drawing/2014/main" id="{BA68996B-3ACF-4E15-88A4-61E53DE5832E}"/>
              </a:ext>
            </a:extLst>
          </p:cNvPr>
          <p:cNvSpPr/>
          <p:nvPr/>
        </p:nvSpPr>
        <p:spPr>
          <a:xfrm>
            <a:off x="314325" y="4038600"/>
            <a:ext cx="4191000" cy="261610"/>
          </a:xfrm>
          <a:prstGeom prst="rect">
            <a:avLst/>
          </a:prstGeom>
        </p:spPr>
        <p:txBody>
          <a:bodyPr wrap="square">
            <a:spAutoFit/>
          </a:bodyPr>
          <a:lstStyle/>
          <a:p>
            <a:r>
              <a:rPr lang="en-US" sz="1100" dirty="0">
                <a:solidFill>
                  <a:srgbClr val="0070C0"/>
                </a:solidFill>
              </a:rPr>
              <a:t>https://www.tutlane.com/tutorial/csharp/csharp-for-loop-with-examples</a:t>
            </a:r>
          </a:p>
        </p:txBody>
      </p:sp>
      <p:sp>
        <p:nvSpPr>
          <p:cNvPr id="19" name="Title 1">
            <a:extLst>
              <a:ext uri="{FF2B5EF4-FFF2-40B4-BE49-F238E27FC236}">
                <a16:creationId xmlns:a16="http://schemas.microsoft.com/office/drawing/2014/main" id="{6FF9E3F4-C968-4171-93E5-7372AC55C3ED}"/>
              </a:ext>
            </a:extLst>
          </p:cNvPr>
          <p:cNvSpPr txBox="1">
            <a:spLocks/>
          </p:cNvSpPr>
          <p:nvPr/>
        </p:nvSpPr>
        <p:spPr>
          <a:xfrm>
            <a:off x="744538" y="76200"/>
            <a:ext cx="2084387"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Examples</a:t>
            </a:r>
          </a:p>
        </p:txBody>
      </p:sp>
    </p:spTree>
    <p:extLst>
      <p:ext uri="{BB962C8B-B14F-4D97-AF65-F5344CB8AC3E}">
        <p14:creationId xmlns:p14="http://schemas.microsoft.com/office/powerpoint/2010/main" val="368534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5.1 Return Values</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8301037" cy="4939814"/>
          </a:xfrm>
          <a:prstGeom prst="rect">
            <a:avLst/>
          </a:prstGeom>
        </p:spPr>
        <p:txBody>
          <a:bodyPr wrap="square">
            <a:spAutoFit/>
          </a:bodyPr>
          <a:lstStyle/>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method can have multiple return statements but only one will be executed</a:t>
            </a: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you put return statements inside a conditional, then you have to guarantee that every possible path through the program hits a return statement. </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coding practice can help you avoid the potential error above?</a:t>
            </a:r>
          </a:p>
        </p:txBody>
      </p:sp>
      <p:pic>
        <p:nvPicPr>
          <p:cNvPr id="2" name="Picture 1">
            <a:extLst>
              <a:ext uri="{FF2B5EF4-FFF2-40B4-BE49-F238E27FC236}">
                <a16:creationId xmlns:a16="http://schemas.microsoft.com/office/drawing/2014/main" id="{B276622E-5B5F-40AF-82B7-A0150BB0E266}"/>
              </a:ext>
            </a:extLst>
          </p:cNvPr>
          <p:cNvPicPr>
            <a:picLocks noChangeAspect="1"/>
          </p:cNvPicPr>
          <p:nvPr/>
        </p:nvPicPr>
        <p:blipFill>
          <a:blip r:embed="rId2"/>
          <a:stretch>
            <a:fillRect/>
          </a:stretch>
        </p:blipFill>
        <p:spPr>
          <a:xfrm>
            <a:off x="1724025" y="1676400"/>
            <a:ext cx="4448175" cy="1476375"/>
          </a:xfrm>
          <a:prstGeom prst="rect">
            <a:avLst/>
          </a:prstGeom>
        </p:spPr>
      </p:pic>
      <p:pic>
        <p:nvPicPr>
          <p:cNvPr id="6" name="Picture 5">
            <a:extLst>
              <a:ext uri="{FF2B5EF4-FFF2-40B4-BE49-F238E27FC236}">
                <a16:creationId xmlns:a16="http://schemas.microsoft.com/office/drawing/2014/main" id="{86123F8E-1CBF-47E1-833E-8EE636751D8D}"/>
              </a:ext>
            </a:extLst>
          </p:cNvPr>
          <p:cNvPicPr>
            <a:picLocks noChangeAspect="1"/>
          </p:cNvPicPr>
          <p:nvPr/>
        </p:nvPicPr>
        <p:blipFill>
          <a:blip r:embed="rId3"/>
          <a:stretch>
            <a:fillRect/>
          </a:stretch>
        </p:blipFill>
        <p:spPr>
          <a:xfrm>
            <a:off x="1762125" y="3962400"/>
            <a:ext cx="4410075" cy="1485900"/>
          </a:xfrm>
          <a:prstGeom prst="rect">
            <a:avLst/>
          </a:prstGeom>
        </p:spPr>
      </p:pic>
    </p:spTree>
    <p:extLst>
      <p:ext uri="{BB962C8B-B14F-4D97-AF65-F5344CB8AC3E}">
        <p14:creationId xmlns:p14="http://schemas.microsoft.com/office/powerpoint/2010/main" val="375531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5.2 Program Development</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197114"/>
            <a:ext cx="7920037" cy="707886"/>
          </a:xfrm>
          <a:prstGeom prst="rect">
            <a:avLst/>
          </a:prstGeom>
        </p:spPr>
        <p:txBody>
          <a:bodyPr wrap="square">
            <a:spAutoFit/>
          </a:bodyPr>
          <a:lstStyle/>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step-by-step </a:t>
            </a:r>
            <a:r>
              <a:rPr lang="en-US" sz="2000" b="1" dirty="0">
                <a:latin typeface="Times New Roman" panose="02020603050405020304" pitchFamily="18" charset="0"/>
                <a:cs typeface="Times New Roman" panose="02020603050405020304" pitchFamily="18" charset="0"/>
              </a:rPr>
              <a:t>incremental development</a:t>
            </a:r>
            <a:r>
              <a:rPr lang="en-US" sz="2000" dirty="0">
                <a:latin typeface="Times New Roman" panose="02020603050405020304" pitchFamily="18" charset="0"/>
                <a:cs typeface="Times New Roman" panose="02020603050405020304" pitchFamily="18" charset="0"/>
              </a:rPr>
              <a:t> way to compute the distance between two points, given by the coordinates (</a:t>
            </a:r>
            <a:r>
              <a:rPr lang="en-US" sz="2000" i="1" dirty="0">
                <a:latin typeface="Times New Roman" panose="02020603050405020304" pitchFamily="18" charset="0"/>
                <a:cs typeface="Times New Roman" panose="02020603050405020304" pitchFamily="18" charset="0"/>
              </a:rPr>
              <a:t>x1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y1</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x2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y2</a:t>
            </a:r>
            <a:r>
              <a:rPr lang="en-US" sz="2000" dirty="0">
                <a:latin typeface="Times New Roman" panose="02020603050405020304" pitchFamily="18" charset="0"/>
                <a:cs typeface="Times New Roman" panose="02020603050405020304" pitchFamily="18" charset="0"/>
              </a:rPr>
              <a:t>)</a:t>
            </a:r>
          </a:p>
        </p:txBody>
      </p:sp>
      <p:pic>
        <p:nvPicPr>
          <p:cNvPr id="2" name="Picture 1">
            <a:extLst>
              <a:ext uri="{FF2B5EF4-FFF2-40B4-BE49-F238E27FC236}">
                <a16:creationId xmlns:a16="http://schemas.microsoft.com/office/drawing/2014/main" id="{244CE9A0-81C2-428B-A427-D6BF72BD36C3}"/>
              </a:ext>
            </a:extLst>
          </p:cNvPr>
          <p:cNvPicPr>
            <a:picLocks noChangeAspect="1"/>
          </p:cNvPicPr>
          <p:nvPr/>
        </p:nvPicPr>
        <p:blipFill>
          <a:blip r:embed="rId2"/>
          <a:stretch>
            <a:fillRect/>
          </a:stretch>
        </p:blipFill>
        <p:spPr>
          <a:xfrm>
            <a:off x="1247775" y="1981200"/>
            <a:ext cx="2962275" cy="390525"/>
          </a:xfrm>
          <a:prstGeom prst="rect">
            <a:avLst/>
          </a:prstGeom>
        </p:spPr>
      </p:pic>
      <p:pic>
        <p:nvPicPr>
          <p:cNvPr id="6" name="Picture 5">
            <a:extLst>
              <a:ext uri="{FF2B5EF4-FFF2-40B4-BE49-F238E27FC236}">
                <a16:creationId xmlns:a16="http://schemas.microsoft.com/office/drawing/2014/main" id="{8571F98A-9F83-4FCB-A6F8-498FB4ADC832}"/>
              </a:ext>
            </a:extLst>
          </p:cNvPr>
          <p:cNvPicPr>
            <a:picLocks noChangeAspect="1"/>
          </p:cNvPicPr>
          <p:nvPr/>
        </p:nvPicPr>
        <p:blipFill>
          <a:blip r:embed="rId3"/>
          <a:stretch>
            <a:fillRect/>
          </a:stretch>
        </p:blipFill>
        <p:spPr>
          <a:xfrm>
            <a:off x="1233487" y="2609849"/>
            <a:ext cx="6886575" cy="676275"/>
          </a:xfrm>
          <a:prstGeom prst="rect">
            <a:avLst/>
          </a:prstGeom>
        </p:spPr>
      </p:pic>
      <p:sp>
        <p:nvSpPr>
          <p:cNvPr id="7" name="TextBox 6">
            <a:extLst>
              <a:ext uri="{FF2B5EF4-FFF2-40B4-BE49-F238E27FC236}">
                <a16:creationId xmlns:a16="http://schemas.microsoft.com/office/drawing/2014/main" id="{5A83E057-3B9B-47CD-A014-255BB86C525F}"/>
              </a:ext>
            </a:extLst>
          </p:cNvPr>
          <p:cNvSpPr txBox="1"/>
          <p:nvPr/>
        </p:nvSpPr>
        <p:spPr>
          <a:xfrm>
            <a:off x="4676774" y="2002393"/>
            <a:ext cx="1518364" cy="369332"/>
          </a:xfrm>
          <a:prstGeom prst="rect">
            <a:avLst/>
          </a:prstGeom>
          <a:noFill/>
        </p:spPr>
        <p:txBody>
          <a:bodyPr wrap="none" rtlCol="0">
            <a:spAutoFit/>
          </a:bodyPr>
          <a:lstStyle/>
          <a:p>
            <a:r>
              <a:rPr lang="en-US" dirty="0">
                <a:solidFill>
                  <a:srgbClr val="0070C0"/>
                </a:solidFill>
              </a:rPr>
              <a:t>Math formula</a:t>
            </a:r>
          </a:p>
        </p:txBody>
      </p:sp>
      <p:pic>
        <p:nvPicPr>
          <p:cNvPr id="8" name="Picture 7">
            <a:extLst>
              <a:ext uri="{FF2B5EF4-FFF2-40B4-BE49-F238E27FC236}">
                <a16:creationId xmlns:a16="http://schemas.microsoft.com/office/drawing/2014/main" id="{13E7E0CB-5784-4C9C-9746-D27375653169}"/>
              </a:ext>
            </a:extLst>
          </p:cNvPr>
          <p:cNvPicPr>
            <a:picLocks noChangeAspect="1"/>
          </p:cNvPicPr>
          <p:nvPr/>
        </p:nvPicPr>
        <p:blipFill>
          <a:blip r:embed="rId4"/>
          <a:stretch>
            <a:fillRect/>
          </a:stretch>
        </p:blipFill>
        <p:spPr>
          <a:xfrm>
            <a:off x="1247775" y="3429000"/>
            <a:ext cx="6905625" cy="1543050"/>
          </a:xfrm>
          <a:prstGeom prst="rect">
            <a:avLst/>
          </a:prstGeom>
        </p:spPr>
      </p:pic>
      <p:pic>
        <p:nvPicPr>
          <p:cNvPr id="12" name="Picture 11">
            <a:extLst>
              <a:ext uri="{FF2B5EF4-FFF2-40B4-BE49-F238E27FC236}">
                <a16:creationId xmlns:a16="http://schemas.microsoft.com/office/drawing/2014/main" id="{F80FA3D8-6EB7-4550-818A-29140A70744C}"/>
              </a:ext>
            </a:extLst>
          </p:cNvPr>
          <p:cNvPicPr>
            <a:picLocks noChangeAspect="1"/>
          </p:cNvPicPr>
          <p:nvPr/>
        </p:nvPicPr>
        <p:blipFill>
          <a:blip r:embed="rId5"/>
          <a:stretch>
            <a:fillRect/>
          </a:stretch>
        </p:blipFill>
        <p:spPr>
          <a:xfrm>
            <a:off x="1249960" y="5105400"/>
            <a:ext cx="6903440" cy="1504950"/>
          </a:xfrm>
          <a:prstGeom prst="rect">
            <a:avLst/>
          </a:prstGeom>
        </p:spPr>
      </p:pic>
      <p:sp>
        <p:nvSpPr>
          <p:cNvPr id="5" name="Arrow: Right 4">
            <a:extLst>
              <a:ext uri="{FF2B5EF4-FFF2-40B4-BE49-F238E27FC236}">
                <a16:creationId xmlns:a16="http://schemas.microsoft.com/office/drawing/2014/main" id="{8DBDACFF-086E-4B8C-AD49-9F5B42BDE333}"/>
              </a:ext>
            </a:extLst>
          </p:cNvPr>
          <p:cNvSpPr/>
          <p:nvPr/>
        </p:nvSpPr>
        <p:spPr>
          <a:xfrm rot="10800000">
            <a:off x="4343400" y="2133600"/>
            <a:ext cx="33337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56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5.2 Program Development</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143000"/>
            <a:ext cx="8148637" cy="5324535"/>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Continued:</a:t>
            </a: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Summary of incremental development:</a:t>
            </a:r>
          </a:p>
          <a:p>
            <a:pPr marL="800100" lvl="1" indent="-34290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Start with a working program and make small, incremental changes. At any point, if there is an error, you will know exactly where it is.</a:t>
            </a:r>
          </a:p>
          <a:p>
            <a:pPr marL="800100" lvl="1" indent="-34290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temporary variables to hold intermediate values so you can write and check them.</a:t>
            </a:r>
          </a:p>
          <a:p>
            <a:pPr marL="800100" lvl="1" indent="-34290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Once the program is working, you can remove scaffolding and consolidate multiple statements into compound expressions.</a:t>
            </a:r>
          </a:p>
        </p:txBody>
      </p:sp>
      <p:pic>
        <p:nvPicPr>
          <p:cNvPr id="5" name="Picture 4">
            <a:extLst>
              <a:ext uri="{FF2B5EF4-FFF2-40B4-BE49-F238E27FC236}">
                <a16:creationId xmlns:a16="http://schemas.microsoft.com/office/drawing/2014/main" id="{EB2E8682-3EFC-41C2-9C86-422F843C2278}"/>
              </a:ext>
            </a:extLst>
          </p:cNvPr>
          <p:cNvPicPr>
            <a:picLocks noChangeAspect="1"/>
          </p:cNvPicPr>
          <p:nvPr/>
        </p:nvPicPr>
        <p:blipFill>
          <a:blip r:embed="rId2"/>
          <a:stretch>
            <a:fillRect/>
          </a:stretch>
        </p:blipFill>
        <p:spPr>
          <a:xfrm>
            <a:off x="1224495" y="1524000"/>
            <a:ext cx="6700305" cy="1473511"/>
          </a:xfrm>
          <a:prstGeom prst="rect">
            <a:avLst/>
          </a:prstGeom>
        </p:spPr>
      </p:pic>
      <p:pic>
        <p:nvPicPr>
          <p:cNvPr id="9" name="Picture 8">
            <a:extLst>
              <a:ext uri="{FF2B5EF4-FFF2-40B4-BE49-F238E27FC236}">
                <a16:creationId xmlns:a16="http://schemas.microsoft.com/office/drawing/2014/main" id="{702AA020-1262-4F36-B3D0-75D0C8DD22BB}"/>
              </a:ext>
            </a:extLst>
          </p:cNvPr>
          <p:cNvPicPr>
            <a:picLocks noChangeAspect="1"/>
          </p:cNvPicPr>
          <p:nvPr/>
        </p:nvPicPr>
        <p:blipFill>
          <a:blip r:embed="rId3"/>
          <a:stretch>
            <a:fillRect/>
          </a:stretch>
        </p:blipFill>
        <p:spPr>
          <a:xfrm>
            <a:off x="1224494" y="3075002"/>
            <a:ext cx="6696075" cy="1473510"/>
          </a:xfrm>
          <a:prstGeom prst="rect">
            <a:avLst/>
          </a:prstGeom>
        </p:spPr>
      </p:pic>
    </p:spTree>
    <p:extLst>
      <p:ext uri="{BB962C8B-B14F-4D97-AF65-F5344CB8AC3E}">
        <p14:creationId xmlns:p14="http://schemas.microsoft.com/office/powerpoint/2010/main" val="52213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5.3 Composition</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7920037" cy="707886"/>
          </a:xfrm>
          <a:prstGeom prst="rect">
            <a:avLst/>
          </a:prstGeom>
        </p:spPr>
        <p:txBody>
          <a:bodyPr wrap="square">
            <a:spAutoFit/>
          </a:bodyPr>
          <a:lstStyle/>
          <a:p>
            <a:pPr>
              <a:spcAft>
                <a:spcPts val="600"/>
              </a:spcAft>
            </a:pPr>
            <a:r>
              <a:rPr lang="en-US" sz="2000" dirty="0">
                <a:latin typeface="Times New Roman" panose="02020603050405020304" pitchFamily="18" charset="0"/>
                <a:cs typeface="Times New Roman" panose="02020603050405020304" pitchFamily="18" charset="0"/>
              </a:rPr>
              <a:t>Once you define a new method, you can use it as part of an expression, and you can build new methods using existing methods. </a:t>
            </a:r>
          </a:p>
        </p:txBody>
      </p:sp>
      <p:pic>
        <p:nvPicPr>
          <p:cNvPr id="2" name="Picture 1">
            <a:extLst>
              <a:ext uri="{FF2B5EF4-FFF2-40B4-BE49-F238E27FC236}">
                <a16:creationId xmlns:a16="http://schemas.microsoft.com/office/drawing/2014/main" id="{7915DCA3-F415-4E28-B14D-814A11555F92}"/>
              </a:ext>
            </a:extLst>
          </p:cNvPr>
          <p:cNvPicPr>
            <a:picLocks noChangeAspect="1"/>
          </p:cNvPicPr>
          <p:nvPr/>
        </p:nvPicPr>
        <p:blipFill>
          <a:blip r:embed="rId2"/>
          <a:stretch>
            <a:fillRect/>
          </a:stretch>
        </p:blipFill>
        <p:spPr>
          <a:xfrm>
            <a:off x="304800" y="2187714"/>
            <a:ext cx="3189213" cy="707886"/>
          </a:xfrm>
          <a:prstGeom prst="rect">
            <a:avLst/>
          </a:prstGeom>
        </p:spPr>
      </p:pic>
      <p:pic>
        <p:nvPicPr>
          <p:cNvPr id="12" name="Picture 11">
            <a:extLst>
              <a:ext uri="{FF2B5EF4-FFF2-40B4-BE49-F238E27FC236}">
                <a16:creationId xmlns:a16="http://schemas.microsoft.com/office/drawing/2014/main" id="{2C4CB708-B66D-4A45-88C9-4F13DEF8D06E}"/>
              </a:ext>
            </a:extLst>
          </p:cNvPr>
          <p:cNvPicPr>
            <a:picLocks noChangeAspect="1"/>
          </p:cNvPicPr>
          <p:nvPr/>
        </p:nvPicPr>
        <p:blipFill>
          <a:blip r:embed="rId3"/>
          <a:stretch>
            <a:fillRect/>
          </a:stretch>
        </p:blipFill>
        <p:spPr>
          <a:xfrm>
            <a:off x="3579678" y="2026302"/>
            <a:ext cx="5335458" cy="1174098"/>
          </a:xfrm>
          <a:prstGeom prst="rect">
            <a:avLst/>
          </a:prstGeom>
        </p:spPr>
      </p:pic>
      <p:pic>
        <p:nvPicPr>
          <p:cNvPr id="6" name="Picture 5">
            <a:extLst>
              <a:ext uri="{FF2B5EF4-FFF2-40B4-BE49-F238E27FC236}">
                <a16:creationId xmlns:a16="http://schemas.microsoft.com/office/drawing/2014/main" id="{8A666B38-E804-411B-9B2A-294D6F5C4B03}"/>
              </a:ext>
            </a:extLst>
          </p:cNvPr>
          <p:cNvPicPr>
            <a:picLocks noChangeAspect="1"/>
          </p:cNvPicPr>
          <p:nvPr/>
        </p:nvPicPr>
        <p:blipFill>
          <a:blip r:embed="rId4"/>
          <a:stretch>
            <a:fillRect/>
          </a:stretch>
        </p:blipFill>
        <p:spPr>
          <a:xfrm>
            <a:off x="1106794" y="3429000"/>
            <a:ext cx="7362825" cy="3067050"/>
          </a:xfrm>
          <a:prstGeom prst="rect">
            <a:avLst/>
          </a:prstGeom>
        </p:spPr>
      </p:pic>
      <p:cxnSp>
        <p:nvCxnSpPr>
          <p:cNvPr id="14" name="Straight Connector 13">
            <a:extLst>
              <a:ext uri="{FF2B5EF4-FFF2-40B4-BE49-F238E27FC236}">
                <a16:creationId xmlns:a16="http://schemas.microsoft.com/office/drawing/2014/main" id="{8C9E206B-D75B-4B48-953A-A449A50FC3FD}"/>
              </a:ext>
            </a:extLst>
          </p:cNvPr>
          <p:cNvCxnSpPr/>
          <p:nvPr/>
        </p:nvCxnSpPr>
        <p:spPr>
          <a:xfrm flipV="1">
            <a:off x="3276600" y="2187714"/>
            <a:ext cx="2057400" cy="2003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26578-9B8F-498F-95FB-CC7A9DD417CE}"/>
              </a:ext>
            </a:extLst>
          </p:cNvPr>
          <p:cNvCxnSpPr/>
          <p:nvPr/>
        </p:nvCxnSpPr>
        <p:spPr>
          <a:xfrm flipH="1" flipV="1">
            <a:off x="1981200" y="2313057"/>
            <a:ext cx="914400" cy="24875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9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5.4 Overloading</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7920037" cy="1769715"/>
          </a:xfrm>
          <a:prstGeom prst="rect">
            <a:avLst/>
          </a:prstGeom>
        </p:spPr>
        <p:txBody>
          <a:bodyPr wrap="square">
            <a:spAutoFit/>
          </a:bodyPr>
          <a:lstStyle/>
          <a:p>
            <a:pPr>
              <a:spcAft>
                <a:spcPts val="600"/>
              </a:spcAft>
            </a:pPr>
            <a:r>
              <a:rPr lang="en-US" sz="2000" dirty="0">
                <a:latin typeface="Times New Roman" panose="02020603050405020304" pitchFamily="18" charset="0"/>
                <a:cs typeface="Times New Roman" panose="02020603050405020304" pitchFamily="18" charset="0"/>
              </a:rPr>
              <a:t>Having multiple methods with the same name but different parameters is called method </a:t>
            </a:r>
            <a:r>
              <a:rPr lang="en-US" sz="2000" b="1" dirty="0">
                <a:latin typeface="Times New Roman" panose="02020603050405020304" pitchFamily="18" charset="0"/>
                <a:cs typeface="Times New Roman" panose="02020603050405020304" pitchFamily="18" charset="0"/>
              </a:rPr>
              <a:t>overloading. </a:t>
            </a:r>
            <a:r>
              <a:rPr lang="en-US" sz="2000" dirty="0">
                <a:latin typeface="Times New Roman" panose="02020603050405020304" pitchFamily="18" charset="0"/>
                <a:cs typeface="Times New Roman" panose="02020603050405020304" pitchFamily="18" charset="0"/>
              </a:rPr>
              <a:t>Method overloading can be done by changing:</a:t>
            </a:r>
          </a:p>
          <a:p>
            <a:pPr marL="800100" lvl="1" indent="-3429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number of parameters in two methods</a:t>
            </a:r>
          </a:p>
          <a:p>
            <a:pPr marL="800100" lvl="1" indent="-3429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types of the parameters of methods</a:t>
            </a:r>
          </a:p>
          <a:p>
            <a:pPr marL="800100" lvl="1" indent="-3429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order of the parameters of methods</a:t>
            </a:r>
          </a:p>
        </p:txBody>
      </p:sp>
      <p:pic>
        <p:nvPicPr>
          <p:cNvPr id="5" name="Picture 4">
            <a:extLst>
              <a:ext uri="{FF2B5EF4-FFF2-40B4-BE49-F238E27FC236}">
                <a16:creationId xmlns:a16="http://schemas.microsoft.com/office/drawing/2014/main" id="{D5A25C99-2250-4A9C-AE10-E093506CA8FA}"/>
              </a:ext>
            </a:extLst>
          </p:cNvPr>
          <p:cNvPicPr>
            <a:picLocks noChangeAspect="1"/>
          </p:cNvPicPr>
          <p:nvPr/>
        </p:nvPicPr>
        <p:blipFill>
          <a:blip r:embed="rId2"/>
          <a:stretch>
            <a:fillRect/>
          </a:stretch>
        </p:blipFill>
        <p:spPr>
          <a:xfrm>
            <a:off x="0" y="3276600"/>
            <a:ext cx="9144000" cy="3044934"/>
          </a:xfrm>
          <a:prstGeom prst="rect">
            <a:avLst/>
          </a:prstGeom>
        </p:spPr>
      </p:pic>
    </p:spTree>
    <p:extLst>
      <p:ext uri="{BB962C8B-B14F-4D97-AF65-F5344CB8AC3E}">
        <p14:creationId xmlns:p14="http://schemas.microsoft.com/office/powerpoint/2010/main" val="365864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5.5 Boolean Expressions</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7920037" cy="240065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Boolean type is declared with the </a:t>
            </a:r>
            <a:r>
              <a:rPr lang="en-US" sz="2000" b="1" dirty="0">
                <a:latin typeface="Times New Roman" panose="02020603050405020304" pitchFamily="18" charset="0"/>
                <a:cs typeface="Times New Roman" panose="02020603050405020304" pitchFamily="18" charset="0"/>
              </a:rPr>
              <a:t>bool</a:t>
            </a:r>
            <a:r>
              <a:rPr lang="en-US" sz="2000" dirty="0">
                <a:latin typeface="Times New Roman" panose="02020603050405020304" pitchFamily="18" charset="0"/>
                <a:cs typeface="Times New Roman" panose="02020603050405020304" pitchFamily="18" charset="0"/>
              </a:rPr>
              <a:t> keyword and can only take the values </a:t>
            </a:r>
            <a:r>
              <a:rPr lang="en-US" sz="2000" b="1" dirty="0">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false</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altLang="zh-CN" sz="2000"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oolean expression is a C# expression that returns a Boolean value</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Expressions with relational operators (&gt;, &lt;, ==, !=, &gt;=, &lt;=) return Boolean values</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a:t>
            </a:r>
          </a:p>
        </p:txBody>
      </p:sp>
      <p:pic>
        <p:nvPicPr>
          <p:cNvPr id="5" name="Picture 4">
            <a:extLst>
              <a:ext uri="{FF2B5EF4-FFF2-40B4-BE49-F238E27FC236}">
                <a16:creationId xmlns:a16="http://schemas.microsoft.com/office/drawing/2014/main" id="{00E9B3CD-E3F0-48BC-A29E-AF29B350BCCB}"/>
              </a:ext>
            </a:extLst>
          </p:cNvPr>
          <p:cNvPicPr>
            <a:picLocks noChangeAspect="1"/>
          </p:cNvPicPr>
          <p:nvPr/>
        </p:nvPicPr>
        <p:blipFill>
          <a:blip r:embed="rId2"/>
          <a:stretch>
            <a:fillRect/>
          </a:stretch>
        </p:blipFill>
        <p:spPr>
          <a:xfrm>
            <a:off x="2438400" y="3581400"/>
            <a:ext cx="5314950" cy="2124075"/>
          </a:xfrm>
          <a:prstGeom prst="rect">
            <a:avLst/>
          </a:prstGeom>
        </p:spPr>
      </p:pic>
    </p:spTree>
    <p:extLst>
      <p:ext uri="{BB962C8B-B14F-4D97-AF65-F5344CB8AC3E}">
        <p14:creationId xmlns:p14="http://schemas.microsoft.com/office/powerpoint/2010/main" val="250839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7629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5.6 Logical Operators</a:t>
            </a:r>
          </a:p>
        </p:txBody>
      </p:sp>
      <p:sp>
        <p:nvSpPr>
          <p:cNvPr id="4" name="Rectangle 3">
            <a:extLst>
              <a:ext uri="{FF2B5EF4-FFF2-40B4-BE49-F238E27FC236}">
                <a16:creationId xmlns:a16="http://schemas.microsoft.com/office/drawing/2014/main" id="{DE4DE50C-F13F-4F27-8C4C-316444CCFDC7}"/>
              </a:ext>
            </a:extLst>
          </p:cNvPr>
          <p:cNvSpPr/>
          <p:nvPr/>
        </p:nvSpPr>
        <p:spPr>
          <a:xfrm>
            <a:off x="690563" y="1295400"/>
            <a:ext cx="7920037" cy="227754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three logical operators: AND, OR and NOT, which are denoted by the symbols </a:t>
            </a:r>
            <a:r>
              <a:rPr lang="en-US" sz="2000" b="1" dirty="0">
                <a:latin typeface="Times New Roman" panose="02020603050405020304" pitchFamily="18" charset="0"/>
                <a:cs typeface="Times New Roman" panose="02020603050405020304" pitchFamily="18" charset="0"/>
              </a:rPr>
              <a:t>&amp;&amp;</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t>
            </a:r>
          </a:p>
          <a:p>
            <a:pPr marL="800100" lvl="1"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Binary &amp;&amp; (conditional logical AND) and || (conditional logical OR) operators evaluate the right-hand operand only if it's necessary</a:t>
            </a:r>
          </a:p>
          <a:p>
            <a:pPr marL="800100" lvl="1"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unary prefix ! operator computes logical negation of its operand</a:t>
            </a:r>
          </a:p>
          <a:p>
            <a:pPr marL="800100" lvl="1"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Operator precedence: ! &gt; &amp;&amp; &gt; ||. When in doubt, use parenthesis</a:t>
            </a:r>
          </a:p>
        </p:txBody>
      </p:sp>
      <p:pic>
        <p:nvPicPr>
          <p:cNvPr id="2" name="Picture 1">
            <a:extLst>
              <a:ext uri="{FF2B5EF4-FFF2-40B4-BE49-F238E27FC236}">
                <a16:creationId xmlns:a16="http://schemas.microsoft.com/office/drawing/2014/main" id="{42205022-163D-4750-9A9E-EECC0DF9BB81}"/>
              </a:ext>
            </a:extLst>
          </p:cNvPr>
          <p:cNvPicPr>
            <a:picLocks noChangeAspect="1"/>
          </p:cNvPicPr>
          <p:nvPr/>
        </p:nvPicPr>
        <p:blipFill>
          <a:blip r:embed="rId2"/>
          <a:stretch>
            <a:fillRect/>
          </a:stretch>
        </p:blipFill>
        <p:spPr>
          <a:xfrm>
            <a:off x="5254626" y="4114800"/>
            <a:ext cx="3228975" cy="2162175"/>
          </a:xfrm>
          <a:prstGeom prst="rect">
            <a:avLst/>
          </a:prstGeom>
        </p:spPr>
      </p:pic>
      <p:pic>
        <p:nvPicPr>
          <p:cNvPr id="6" name="Picture 5">
            <a:extLst>
              <a:ext uri="{FF2B5EF4-FFF2-40B4-BE49-F238E27FC236}">
                <a16:creationId xmlns:a16="http://schemas.microsoft.com/office/drawing/2014/main" id="{FDEB0793-956D-487B-848C-0B691E3D2E16}"/>
              </a:ext>
            </a:extLst>
          </p:cNvPr>
          <p:cNvPicPr>
            <a:picLocks noChangeAspect="1"/>
          </p:cNvPicPr>
          <p:nvPr/>
        </p:nvPicPr>
        <p:blipFill>
          <a:blip r:embed="rId3"/>
          <a:stretch>
            <a:fillRect/>
          </a:stretch>
        </p:blipFill>
        <p:spPr>
          <a:xfrm>
            <a:off x="762000" y="4562475"/>
            <a:ext cx="4152900" cy="1000125"/>
          </a:xfrm>
          <a:prstGeom prst="rect">
            <a:avLst/>
          </a:prstGeom>
        </p:spPr>
      </p:pic>
    </p:spTree>
    <p:extLst>
      <p:ext uri="{BB962C8B-B14F-4D97-AF65-F5344CB8AC3E}">
        <p14:creationId xmlns:p14="http://schemas.microsoft.com/office/powerpoint/2010/main" val="962550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政公文纸">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ustom 1">
      <a:majorFont>
        <a:latin typeface="Times New Roman"/>
        <a:ea typeface="Microsoft YaHei Light"/>
        <a:cs typeface=""/>
      </a:majorFont>
      <a:minorFont>
        <a:latin typeface="Times New Roman"/>
        <a:ea typeface="Microsoft YaHei Light"/>
        <a:cs typeface=""/>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S_slides_week#04 - partB" id="{91C3FA24-B6FC-4377-82B4-84DDBB4F35D2}" vid="{B4F6CD27-6F97-4854-B171-3C94D44FBC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OS_slides_week#04 - partB</Template>
  <TotalTime>4231</TotalTime>
  <Words>1285</Words>
  <Application>Microsoft Office PowerPoint</Application>
  <PresentationFormat>On-screen Show (4:3)</PresentationFormat>
  <Paragraphs>177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Courier New</vt:lpstr>
      <vt:lpstr>Times New Roman</vt:lpstr>
      <vt:lpstr>行政公文纸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Indiana University, IUSM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Guangyan Li</dc:creator>
  <cp:lastModifiedBy>Guangyan</cp:lastModifiedBy>
  <cp:revision>482</cp:revision>
  <cp:lastPrinted>2015-03-09T23:43:40Z</cp:lastPrinted>
  <dcterms:created xsi:type="dcterms:W3CDTF">2019-10-23T04:28:23Z</dcterms:created>
  <dcterms:modified xsi:type="dcterms:W3CDTF">2021-05-25T07:51:50Z</dcterms:modified>
</cp:coreProperties>
</file>