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6"/>
  </p:notesMasterIdLst>
  <p:handoutMasterIdLst>
    <p:handoutMasterId r:id="rId27"/>
  </p:handoutMasterIdLst>
  <p:sldIdLst>
    <p:sldId id="679" r:id="rId2"/>
    <p:sldId id="660" r:id="rId3"/>
    <p:sldId id="659" r:id="rId4"/>
    <p:sldId id="661" r:id="rId5"/>
    <p:sldId id="662" r:id="rId6"/>
    <p:sldId id="663" r:id="rId7"/>
    <p:sldId id="670" r:id="rId8"/>
    <p:sldId id="669" r:id="rId9"/>
    <p:sldId id="664" r:id="rId10"/>
    <p:sldId id="665" r:id="rId11"/>
    <p:sldId id="666" r:id="rId12"/>
    <p:sldId id="667" r:id="rId13"/>
    <p:sldId id="668" r:id="rId14"/>
    <p:sldId id="604" r:id="rId15"/>
    <p:sldId id="681" r:id="rId16"/>
    <p:sldId id="682" r:id="rId17"/>
    <p:sldId id="672" r:id="rId18"/>
    <p:sldId id="676" r:id="rId19"/>
    <p:sldId id="677" r:id="rId20"/>
    <p:sldId id="678" r:id="rId21"/>
    <p:sldId id="683" r:id="rId22"/>
    <p:sldId id="673" r:id="rId23"/>
    <p:sldId id="674" r:id="rId24"/>
    <p:sldId id="675" r:id="rId25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2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727" autoAdjust="0"/>
  </p:normalViewPr>
  <p:slideViewPr>
    <p:cSldViewPr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85" d="100"/>
          <a:sy n="85" d="100"/>
        </p:scale>
        <p:origin x="3828" y="66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5B53B9A8-03DE-A449-8606-C98272BA366A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38452586-C2E4-B545-9ECA-6F7511137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845F566B-6AD8-7444-82DF-5DC153CD4B56}" type="datetimeFigureOut">
              <a:rPr lang="en-US" smtClean="0"/>
              <a:pPr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4" tIns="46527" rIns="93054" bIns="465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6"/>
            <a:ext cx="5669280" cy="4217670"/>
          </a:xfrm>
          <a:prstGeom prst="rect">
            <a:avLst/>
          </a:prstGeom>
        </p:spPr>
        <p:txBody>
          <a:bodyPr vert="horz" lIns="93054" tIns="46527" rIns="93054" bIns="465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091CEF26-A209-E447-AF95-B2ACA7709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>
            <a:extLst>
              <a:ext uri="{FF2B5EF4-FFF2-40B4-BE49-F238E27FC236}">
                <a16:creationId xmlns:a16="http://schemas.microsoft.com/office/drawing/2014/main" id="{ADB8B022-48E5-4F68-9822-AC83F996D4C1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07630" y="0"/>
            <a:ext cx="1436370" cy="3956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533400" y="4876800"/>
            <a:ext cx="7824788" cy="10677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B6A39C-B65C-4109-991F-A42C4A4EFF5A}"/>
              </a:ext>
            </a:extLst>
          </p:cNvPr>
          <p:cNvSpPr txBox="1">
            <a:spLocks/>
          </p:cNvSpPr>
          <p:nvPr/>
        </p:nvSpPr>
        <p:spPr>
          <a:xfrm>
            <a:off x="658813" y="1980252"/>
            <a:ext cx="7824788" cy="1753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7 – Strings and More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Slides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Week 4)</a:t>
            </a:r>
          </a:p>
        </p:txBody>
      </p:sp>
    </p:spTree>
    <p:extLst>
      <p:ext uri="{BB962C8B-B14F-4D97-AF65-F5344CB8AC3E}">
        <p14:creationId xmlns:p14="http://schemas.microsoft.com/office/powerpoint/2010/main" val="224693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 The </a:t>
            </a:r>
            <a:r>
              <a:rPr lang="en-US" altLang="zh-C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takes an index and returns the character at that index; it fails if the index is out of range and throws an exception.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inverse of the [] operator, it takes a character and returns the index where that character appears. It fails if the character does not appear in the string and returns the value -1.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 if we use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fruit.IndexOf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('a', 6)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6A220-E497-4147-9102-B8C504E1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5734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0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7.7 Looping and Counting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533400" y="1331655"/>
            <a:ext cx="8305799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counts the number of times the letter 'a' appears in a string. The variable count is initialized to zero and then incremented each time we found an 'a’.</a:t>
            </a:r>
          </a:p>
          <a:p>
            <a:pPr marL="3543300" lvl="7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version using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3543300" lvl="7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0" lvl="7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0" lvl="7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0" lvl="7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0" lvl="7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0" lvl="7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we should use increment operator (++) to make code compact and easy to read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30F63-1B06-4810-9CB5-46AC160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3151187" cy="3303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9B874-EDF6-4636-B085-8C4D48FC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743200"/>
            <a:ext cx="462103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7.9 Strings Are Immutable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objects are immutable: they cannot be changed after they have been created.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String methods and C# operators that appear to modify a string actually return the results in a new string object.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to show string immutability: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1AA39-A9F7-47A1-AF4C-9930D8D9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3505200"/>
            <a:ext cx="79819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7.10 Strings Are Incomparable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equality operator (==) to compare if two string are the same.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 not use the &lt; or &gt; operators to see which comes first in alphabetical order.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strings, we have to use the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 For example: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F3122-791E-4FF9-AD3A-502E2E63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75705"/>
            <a:ext cx="4900612" cy="3248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79E647-F227-4115-A6F6-BC2FC821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733800"/>
            <a:ext cx="231986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1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11BA6-81AD-458D-8766-0A0D6ABA0B67}"/>
              </a:ext>
            </a:extLst>
          </p:cNvPr>
          <p:cNvSpPr txBox="1">
            <a:spLocks/>
          </p:cNvSpPr>
          <p:nvPr/>
        </p:nvSpPr>
        <p:spPr>
          <a:xfrm>
            <a:off x="658813" y="1980252"/>
            <a:ext cx="7824788" cy="1753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B - Input &amp; Output</a:t>
            </a:r>
          </a:p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 Slides – Week 4)</a:t>
            </a:r>
          </a:p>
        </p:txBody>
      </p:sp>
    </p:spTree>
    <p:extLst>
      <p:ext uri="{BB962C8B-B14F-4D97-AF65-F5344CB8AC3E}">
        <p14:creationId xmlns:p14="http://schemas.microsoft.com/office/powerpoint/2010/main" val="272239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4A0C13-A750-497F-B899-323C7E9AC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9701"/>
            <a:ext cx="7089042" cy="662209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7B57B8-381A-4919-890D-F6B49EA8C420}"/>
              </a:ext>
            </a:extLst>
          </p:cNvPr>
          <p:cNvSpPr txBox="1">
            <a:spLocks/>
          </p:cNvSpPr>
          <p:nvPr/>
        </p:nvSpPr>
        <p:spPr>
          <a:xfrm>
            <a:off x="4267200" y="152400"/>
            <a:ext cx="3733800" cy="1219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Smallest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23561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B.1 System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operating system window through which a user can communicate with the operating system.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provides methods and objects that get input from the keyboard, output text on the screen. When you invoke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etc., you invoke them on Console.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does the same for file input and output (I/O).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9DDCA-C4AC-4A7A-95DD-1964AB73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66895"/>
            <a:ext cx="4552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8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B.2 Keyboard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methods to get input from the keyboard. There are three methods of interest: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ReadKey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will wait for the user to press a key, but will return as they have pressed it. Unfortunately it does not return a char, but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ConsoleKeyInfo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will read a line of text from the keyboard. It will only return when the user presses the Enter or Return keys. The text they have typed is returned in a string. Note that the string could be empty if they only pressed the Enter/Return key.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Reads the next character from the standard input stream, it returns the next character (ASCII code) from the input stream, or negative one (-1) if there are currently no more characters to be read. The Read method blocks its return while you type input characters; it terminates when you press the Enter key.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ReadKey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are preferable to using the Read method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unrealiable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avoid it).</a:t>
            </a:r>
          </a:p>
        </p:txBody>
      </p:sp>
    </p:spTree>
    <p:extLst>
      <p:ext uri="{BB962C8B-B14F-4D97-AF65-F5344CB8AC3E}">
        <p14:creationId xmlns:p14="http://schemas.microsoft.com/office/powerpoint/2010/main" val="255698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 in C#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read the next line of characters from the standard input stream. It comes under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class(System Namespace).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standard input device is the keyboard (default), 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blocks until the user presses the Enter key. If standard input is redirected to a file, then this method reads a line of text from a file.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string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value: It returns the next line of characters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from the input stream, or null if no more lines are available.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use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take an integer from user input?</a:t>
            </a:r>
          </a:p>
        </p:txBody>
      </p:sp>
    </p:spTree>
    <p:extLst>
      <p:ext uri="{BB962C8B-B14F-4D97-AF65-F5344CB8AC3E}">
        <p14:creationId xmlns:p14="http://schemas.microsoft.com/office/powerpoint/2010/main" val="238351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can be gathered in a similar method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using the Read()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of that same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System.Console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Below is a simple example: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A86C7-C730-4A0C-8F48-9606F7B6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12031"/>
            <a:ext cx="7162800" cy="31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8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- Data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145515"/>
            <a:ext cx="7920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is a strongly-typed language. It means we must declare the type of a variable before using it. C# mainly categorized data types in two types: Value types and Reference types.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E3E15B-66C0-41C6-8D63-AA8396CC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362200"/>
            <a:ext cx="7534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E9BAE3-10C8-4CE7-A854-EAA93173FE0A}"/>
              </a:ext>
            </a:extLst>
          </p:cNvPr>
          <p:cNvSpPr txBox="1"/>
          <p:nvPr/>
        </p:nvSpPr>
        <p:spPr>
          <a:xfrm>
            <a:off x="1891018" y="5802868"/>
            <a:ext cx="572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https://www.tutorialsteacher.com/csharp/csharp-data-types</a:t>
            </a:r>
          </a:p>
        </p:txBody>
      </p:sp>
    </p:spTree>
    <p:extLst>
      <p:ext uri="{BB962C8B-B14F-4D97-AF65-F5344CB8AC3E}">
        <p14:creationId xmlns:p14="http://schemas.microsoft.com/office/powerpoint/2010/main" val="75054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String to Integer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to convert it and they are as follows: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from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System.Convert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class)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(recommended, but we skip it for now)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EF29F-ABC9-45A3-8364-0D478741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32203"/>
            <a:ext cx="6478526" cy="31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9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3F8312-7590-4AEB-A1CE-5D5833DB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41" y="0"/>
            <a:ext cx="8061317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6E3695-1882-4D9C-A04C-2B20C54F3E85}"/>
              </a:ext>
            </a:extLst>
          </p:cNvPr>
          <p:cNvSpPr txBox="1">
            <a:spLocks/>
          </p:cNvSpPr>
          <p:nvPr/>
        </p:nvSpPr>
        <p:spPr>
          <a:xfrm>
            <a:off x="4724399" y="227652"/>
            <a:ext cx="3733801" cy="6105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Example</a:t>
            </a:r>
          </a:p>
        </p:txBody>
      </p:sp>
    </p:spTree>
    <p:extLst>
      <p:ext uri="{BB962C8B-B14F-4D97-AF65-F5344CB8AC3E}">
        <p14:creationId xmlns:p14="http://schemas.microsoft.com/office/powerpoint/2010/main" val="3018773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B.3  File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file Input and Output (I/O) operations are provided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namespace. First you must tell the compiler to use the name space: 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System.IO;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 I/O is done using data streams. The next thing you need to do is open a data stream reader as a text reader:</a:t>
            </a:r>
          </a:p>
          <a:p>
            <a:pPr lvl="1">
              <a:spcAft>
                <a:spcPts val="1800"/>
              </a:spcAft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TextReader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reader = new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("filename");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you can invoke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reader, to take input from the file and convert it to a string or null if you have reached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1967697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B8BE4-AC97-41FA-B8EF-2BD6DCD1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3350"/>
            <a:ext cx="6048375" cy="6591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648200" y="227652"/>
            <a:ext cx="2770187" cy="5343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B.3 File input</a:t>
            </a:r>
          </a:p>
        </p:txBody>
      </p:sp>
    </p:spTree>
    <p:extLst>
      <p:ext uri="{BB962C8B-B14F-4D97-AF65-F5344CB8AC3E}">
        <p14:creationId xmlns:p14="http://schemas.microsoft.com/office/powerpoint/2010/main" val="261214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9DE19C-3651-401E-8E18-E724D249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74" y="0"/>
            <a:ext cx="5213526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78DCD3-18F0-41BD-B548-5023308CB812}"/>
              </a:ext>
            </a:extLst>
          </p:cNvPr>
          <p:cNvSpPr txBox="1">
            <a:spLocks/>
          </p:cNvSpPr>
          <p:nvPr/>
        </p:nvSpPr>
        <p:spPr>
          <a:xfrm>
            <a:off x="533400" y="303852"/>
            <a:ext cx="2998787" cy="1143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B.4 Catching Exceptions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2F874-D137-4028-AA16-734F3474E5B8}"/>
              </a:ext>
            </a:extLst>
          </p:cNvPr>
          <p:cNvSpPr txBox="1"/>
          <p:nvPr/>
        </p:nvSpPr>
        <p:spPr>
          <a:xfrm>
            <a:off x="457200" y="1676400"/>
            <a:ext cx="33528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the previous example, </a:t>
            </a:r>
            <a:r>
              <a:rPr lang="en-US" sz="1600" dirty="0" err="1"/>
              <a:t>processFile</a:t>
            </a:r>
            <a:r>
              <a:rPr lang="en-US" sz="1600" dirty="0"/>
              <a:t> can throw a </a:t>
            </a:r>
            <a:r>
              <a:rPr lang="en-US" sz="1600" b="1" dirty="0" err="1"/>
              <a:t>FileNotFoundException</a:t>
            </a:r>
            <a:r>
              <a:rPr lang="en-US" sz="1600" dirty="0"/>
              <a:t>.  And since Main calls </a:t>
            </a:r>
            <a:r>
              <a:rPr lang="en-US" sz="1600" dirty="0" err="1"/>
              <a:t>processFile</a:t>
            </a:r>
            <a:r>
              <a:rPr lang="en-US" sz="1600" dirty="0"/>
              <a:t>, we could catch the exceptions with a </a:t>
            </a:r>
            <a:r>
              <a:rPr lang="en-US" sz="1600" b="1" dirty="0"/>
              <a:t>try-catch</a:t>
            </a:r>
            <a:r>
              <a:rPr lang="en-US" sz="1600" dirty="0"/>
              <a:t> statement. Here's an example: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The structure is similar to an </a:t>
            </a:r>
            <a:r>
              <a:rPr lang="en-US" sz="1600" b="1" dirty="0"/>
              <a:t>if </a:t>
            </a:r>
            <a:r>
              <a:rPr lang="en-US" sz="1600" dirty="0"/>
              <a:t>statement. If the first “branch” runs without causing an Exception, the second branch is skipped. 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If the first branch causes an Exception, the flow of execution jumps to the second branch, which tries to deal with the exceptional condition (by saying “error” in a polite way). In this case it prints an error message and the stack trace.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F8694-9385-4053-AE69-B1A6FE60C23D}"/>
              </a:ext>
            </a:extLst>
          </p:cNvPr>
          <p:cNvCxnSpPr/>
          <p:nvPr/>
        </p:nvCxnSpPr>
        <p:spPr>
          <a:xfrm flipV="1">
            <a:off x="3532187" y="2133600"/>
            <a:ext cx="157321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vs. Unicode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 type represents a Unicode UTF-16 character; the default value \0, that is, U+0000; the char type is implicitly convertible to the following integral types: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long,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character literal can be represented by one of the following: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‘k’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‘\u007A’</a:t>
            </a: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‘\x007A’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(char)107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surface,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C# is just a collection of characters (of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type).</a:t>
            </a:r>
          </a:p>
        </p:txBody>
      </p:sp>
    </p:spTree>
    <p:extLst>
      <p:ext uri="{BB962C8B-B14F-4D97-AF65-F5344CB8AC3E}">
        <p14:creationId xmlns:p14="http://schemas.microsoft.com/office/powerpoint/2010/main" val="25083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7.1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Object-Oriented Programming (OOP), classes and objects are used to represent real-life entities.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user-defined blueprint or prototype from which objects are created. A class combines the fields (data) and methods (actions) into a single unit.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in C# are objects, this means that a string has data (characters) and methods.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character in a string can be accessed using the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operator. For example: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DB36D0-40C3-47D1-9E1C-3A8D7CD7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41692"/>
            <a:ext cx="3276600" cy="1406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0B0AAE-B39C-4A36-A31C-AC99060072BE}"/>
              </a:ext>
            </a:extLst>
          </p:cNvPr>
          <p:cNvSpPr txBox="1"/>
          <p:nvPr/>
        </p:nvSpPr>
        <p:spPr>
          <a:xfrm>
            <a:off x="5791200" y="5200301"/>
            <a:ext cx="381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50E10-F9C4-4AF3-B2B1-461F2571C164}"/>
              </a:ext>
            </a:extLst>
          </p:cNvPr>
          <p:cNvSpPr txBox="1"/>
          <p:nvPr/>
        </p:nvSpPr>
        <p:spPr>
          <a:xfrm>
            <a:off x="6172200" y="5200301"/>
            <a:ext cx="381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21EBE-E688-4ABB-AD33-24736B0C2E95}"/>
              </a:ext>
            </a:extLst>
          </p:cNvPr>
          <p:cNvSpPr txBox="1"/>
          <p:nvPr/>
        </p:nvSpPr>
        <p:spPr>
          <a:xfrm>
            <a:off x="6553200" y="5200301"/>
            <a:ext cx="381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E79FB-C912-472D-8F0A-EAECE36C24D3}"/>
              </a:ext>
            </a:extLst>
          </p:cNvPr>
          <p:cNvSpPr txBox="1"/>
          <p:nvPr/>
        </p:nvSpPr>
        <p:spPr>
          <a:xfrm>
            <a:off x="6934200" y="5200301"/>
            <a:ext cx="381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56B7E-B590-49B9-9CBD-711EA4E7BA03}"/>
              </a:ext>
            </a:extLst>
          </p:cNvPr>
          <p:cNvSpPr txBox="1"/>
          <p:nvPr/>
        </p:nvSpPr>
        <p:spPr>
          <a:xfrm>
            <a:off x="7315200" y="5200301"/>
            <a:ext cx="381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22A48-D676-4BAA-B17A-D8DB598C0426}"/>
              </a:ext>
            </a:extLst>
          </p:cNvPr>
          <p:cNvSpPr txBox="1"/>
          <p:nvPr/>
        </p:nvSpPr>
        <p:spPr>
          <a:xfrm>
            <a:off x="7696200" y="5200301"/>
            <a:ext cx="381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A2D79-5263-4D77-BA38-D9AD32D5D41F}"/>
              </a:ext>
            </a:extLst>
          </p:cNvPr>
          <p:cNvSpPr txBox="1"/>
          <p:nvPr/>
        </p:nvSpPr>
        <p:spPr>
          <a:xfrm>
            <a:off x="5029200" y="5592969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    0    1     2     3    4     5</a:t>
            </a:r>
          </a:p>
        </p:txBody>
      </p:sp>
    </p:spTree>
    <p:extLst>
      <p:ext uri="{BB962C8B-B14F-4D97-AF65-F5344CB8AC3E}">
        <p14:creationId xmlns:p14="http://schemas.microsoft.com/office/powerpoint/2010/main" val="15284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 Length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a string, the number of characters in the string, is an attribute of a string. For example: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fruit.Length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last = fruit[length - 1];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E8729-7E1A-478D-B3B3-5FB4CBE3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3" y="3200400"/>
            <a:ext cx="7038975" cy="2686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CB354-21B3-425D-AAD1-AD4C472D82FD}"/>
              </a:ext>
            </a:extLst>
          </p:cNvPr>
          <p:cNvSpPr txBox="1"/>
          <p:nvPr/>
        </p:nvSpPr>
        <p:spPr>
          <a:xfrm>
            <a:off x="1131093" y="5826757"/>
            <a:ext cx="7038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https://docs.microsoft.com/en-us/dotnet/api/system.string.length?view=netcore-3.1</a:t>
            </a:r>
          </a:p>
        </p:txBody>
      </p:sp>
    </p:spTree>
    <p:extLst>
      <p:ext uri="{BB962C8B-B14F-4D97-AF65-F5344CB8AC3E}">
        <p14:creationId xmlns:p14="http://schemas.microsoft.com/office/powerpoint/2010/main" val="265144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thing to do with a string is start at the beginning, select each character in turn, do some computation with it, and continue until the end. This pattern of processing is called a traversal. An example: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using for loop: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12BA9-4AA7-4570-A590-D70C2FF0F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6699"/>
            <a:ext cx="3267075" cy="1911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8E2637-9BF9-4CFE-8A6C-15457FB6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358345"/>
            <a:ext cx="3810000" cy="977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62F4BC-41F0-4930-A53B-0BCA76EB35B5}"/>
              </a:ext>
            </a:extLst>
          </p:cNvPr>
          <p:cNvSpPr txBox="1"/>
          <p:nvPr/>
        </p:nvSpPr>
        <p:spPr>
          <a:xfrm>
            <a:off x="4419600" y="2438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Another quick and easy way to iterate over the string but less flexible. Let’s just forget it for now (you’re welcome to test it)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6AE62-6B2A-41A9-B355-34AB683F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237550"/>
            <a:ext cx="5562600" cy="12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7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C# string methods: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"Visual C#"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s.Substring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(7, 2));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Output: "C#"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s.Replace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"C#"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"Basic"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Output: "Visual Basic Express"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s.ToUpper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Output: "VISUAL C#"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s.Contains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"C#"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//Output: True</a:t>
            </a:r>
          </a:p>
          <a:p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	System.Console.WriteLine(s.Insert(0, "I like "));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//Output: I like Visual C#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0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3" y="1331655"/>
            <a:ext cx="7920037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format string is a string whose contents are determined dynamically at runtime.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strings are created by embedding interpolated expressions or placeholders inside of braces within a string.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inside the braces ({...}) will be resolved to a value and output as a formatted string at runtime. 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interpolation (available in C# 6.0 and later):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= 23;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$"The age of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{age}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formatting: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age = 23;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 age of {0} is {1}."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name, age);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1912" y="525911"/>
            <a:ext cx="33797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7.4 Run-time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381000" y="1219200"/>
            <a:ext cx="296492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application error that occurs during program execution.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during the compilation phase.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errors don't appear until a program has started running, they are called exceptions.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happens, an error message with the type of exception and a stack trace that shows the methods that were running when the exception occurred.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87FC8-7006-4A65-9C3C-88ECE15B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24" y="609600"/>
            <a:ext cx="5264675" cy="59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3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Times New Roman"/>
        <a:ea typeface="Microsoft YaHei Light"/>
        <a:cs typeface=""/>
      </a:majorFont>
      <a:minorFont>
        <a:latin typeface="Times New Roman"/>
        <a:ea typeface="Microsoft YaHei Light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_slides_week#04 - partB" id="{91C3FA24-B6FC-4377-82B4-84DDBB4F35D2}" vid="{B4F6CD27-6F97-4854-B171-3C94D44FBC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OS_slides_week#04 - partB</Template>
  <TotalTime>4236</TotalTime>
  <Words>1753</Words>
  <Application>Microsoft Office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Times New Roman</vt:lpstr>
      <vt:lpstr>行政公文纸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University, IUSM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Guangyan Li</dc:creator>
  <cp:lastModifiedBy>Guangyan</cp:lastModifiedBy>
  <cp:revision>485</cp:revision>
  <cp:lastPrinted>2015-03-09T23:43:40Z</cp:lastPrinted>
  <dcterms:created xsi:type="dcterms:W3CDTF">2019-10-23T04:28:23Z</dcterms:created>
  <dcterms:modified xsi:type="dcterms:W3CDTF">2021-05-28T06:19:12Z</dcterms:modified>
</cp:coreProperties>
</file>