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679" r:id="rId2"/>
    <p:sldId id="694" r:id="rId3"/>
    <p:sldId id="686" r:id="rId4"/>
    <p:sldId id="690" r:id="rId5"/>
    <p:sldId id="687" r:id="rId6"/>
    <p:sldId id="688" r:id="rId7"/>
    <p:sldId id="689" r:id="rId8"/>
    <p:sldId id="691" r:id="rId9"/>
    <p:sldId id="692" r:id="rId10"/>
    <p:sldId id="693" r:id="rId11"/>
    <p:sldId id="695" r:id="rId12"/>
    <p:sldId id="696" r:id="rId13"/>
    <p:sldId id="697" r:id="rId14"/>
    <p:sldId id="698" r:id="rId15"/>
    <p:sldId id="699" r:id="rId16"/>
    <p:sldId id="736" r:id="rId17"/>
    <p:sldId id="731" r:id="rId18"/>
    <p:sldId id="732" r:id="rId19"/>
    <p:sldId id="733" r:id="rId20"/>
    <p:sldId id="734" r:id="rId21"/>
    <p:sldId id="735" r:id="rId22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85" d="100"/>
          <a:sy n="85" d="100"/>
        </p:scale>
        <p:origin x="3828" y="6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5B53B9A8-03DE-A449-8606-C98272BA366A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38452586-C2E4-B545-9ECA-6F7511137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845F566B-6AD8-7444-82DF-5DC153CD4B56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4" tIns="46527" rIns="93054" bIns="465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6"/>
            <a:ext cx="5669280" cy="4217670"/>
          </a:xfrm>
          <a:prstGeom prst="rect">
            <a:avLst/>
          </a:prstGeom>
        </p:spPr>
        <p:txBody>
          <a:bodyPr vert="horz" lIns="93054" tIns="46527" rIns="93054" bIns="465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091CEF26-A209-E447-AF95-B2ACA7709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ADB8B022-48E5-4F68-9822-AC83F996D4C1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07630" y="0"/>
            <a:ext cx="1436370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533400" y="4876800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B6A39C-B65C-4109-991F-A42C4A4EFF5A}"/>
              </a:ext>
            </a:extLst>
          </p:cNvPr>
          <p:cNvSpPr txBox="1">
            <a:spLocks/>
          </p:cNvSpPr>
          <p:nvPr/>
        </p:nvSpPr>
        <p:spPr>
          <a:xfrm>
            <a:off x="658813" y="1980252"/>
            <a:ext cx="7824788" cy="1753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9 – Create </a:t>
            </a:r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own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 Slides – Week 5)</a:t>
            </a:r>
          </a:p>
        </p:txBody>
      </p:sp>
    </p:spTree>
    <p:extLst>
      <p:ext uri="{BB962C8B-B14F-4D97-AF65-F5344CB8AC3E}">
        <p14:creationId xmlns:p14="http://schemas.microsoft.com/office/powerpoint/2010/main" val="224693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648200" y="1219200"/>
            <a:ext cx="38369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9.6 Writing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685800" y="119182"/>
            <a:ext cx="7582671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Remember the methods to print time using </a:t>
            </a:r>
            <a:r>
              <a:rPr lang="en-US" sz="2000" dirty="0" err="1"/>
              <a:t>hh:mm:ss</a:t>
            </a:r>
            <a:r>
              <a:rPr lang="en-US" sz="2000" dirty="0"/>
              <a:t> format: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WriteTime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in Section 3.10.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minute)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(hour);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(minute);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Let's write some methods to print time for the Time class:</a:t>
            </a:r>
          </a:p>
          <a:p>
            <a:pPr lvl="1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WriteTime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(Time t)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t.Hour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t.Minute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spcBef>
                <a:spcPts val="1200"/>
              </a:spcBef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WriteTime2(Time t)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a version that uses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String.Format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"{0:D2}:{1:D2}:{2:D2}"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t.Hour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t.Minute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WriteTime3()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{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a version uses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		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1200"/>
              </a:spcBef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WriteTime4(Time t)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{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a version takes an argument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t.Hour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t.Minute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sz="1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50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9.7 Operations on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799329" y="1220718"/>
            <a:ext cx="758267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dirty="0">
                <a:solidFill>
                  <a:schemeClr val="tx1"/>
                </a:solidFill>
              </a:rPr>
              <a:t>Three kinds of methods that operate on objects: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296863" lvl="1" indent="-296863"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Pure function: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Takes objects as arguments but does not modify them. The return value is either a primitive or a new object created inside the method.</a:t>
            </a:r>
          </a:p>
          <a:p>
            <a:pPr marL="296863" lvl="1" indent="-296863"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Modifier: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Takes objects as arguments and modifies some or all of them. Often returns void.</a:t>
            </a:r>
          </a:p>
          <a:p>
            <a:pPr marL="296863" lvl="1" indent="-296863"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+mj-lt"/>
              </a:rPr>
              <a:t>Fill-in method: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One of the arguments is an "empty" object that gets filled in by the method. Technically, this is a type of modifier. </a:t>
            </a:r>
          </a:p>
          <a:p>
            <a:pPr marL="0" lvl="1">
              <a:spcAft>
                <a:spcPts val="1200"/>
              </a:spcAft>
              <a:buClr>
                <a:schemeClr val="tx2"/>
              </a:buClr>
            </a:pPr>
            <a:r>
              <a:rPr lang="en-US" dirty="0">
                <a:solidFill>
                  <a:srgbClr val="000000"/>
                </a:solidFill>
                <a:latin typeface="+mj-lt"/>
              </a:rPr>
              <a:t>Often it is possible to write a given method as a pure function, a modifier, or a fill-in method. There are pros and cons for each.</a:t>
            </a:r>
          </a:p>
        </p:txBody>
      </p:sp>
    </p:spTree>
    <p:extLst>
      <p:ext uri="{BB962C8B-B14F-4D97-AF65-F5344CB8AC3E}">
        <p14:creationId xmlns:p14="http://schemas.microsoft.com/office/powerpoint/2010/main" val="425126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76200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9.8 Pure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274367" y="904756"/>
            <a:ext cx="45262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9.8 Pure functions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A method is considered a pure function if the result depends only on the arguments, and it has no side effects like modifying an argument or printing something. The only result of invoking a pure function is the return value.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IsAfter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(Time time1, Time time2)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(time1.Hour &gt; time2.Hour)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(time1.Hour &lt; time2.Hour)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(time1.Minute &gt; time2.Minute)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(time1.Minute &lt; time2.Minute)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(time1.Second &gt; time2.Second)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(Time t1, Time t2)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 sum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t1.Hour + t2.Hour;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sum.Minute = t1.Minute + t2.Minute;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t1.Second + t2.Second;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020A3-4E60-4C67-A8CB-A76E9C38E197}"/>
              </a:ext>
            </a:extLst>
          </p:cNvPr>
          <p:cNvSpPr txBox="1"/>
          <p:nvPr/>
        </p:nvSpPr>
        <p:spPr>
          <a:xfrm>
            <a:off x="5029200" y="838200"/>
            <a:ext cx="36880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AddTime2(Time t1, Time t2)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 sum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t1.Hour + t2.Hour;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sum.Minute = t1.Minute + t2.Minute;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t1.Second + t2.Second;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60.0)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60.0;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60;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 t1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t1.Hour = 11;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t1.Minute = 8;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t1.Second = 3.14159;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Time t2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Time(11, 8, 3.14159);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IsAfter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(t1, t2));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(t1, t2).WriteTime3();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AddTime2(t1, t2).WriteTime3();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F1AA37-ABA4-4F7E-9C96-8B93E615B127}"/>
              </a:ext>
            </a:extLst>
          </p:cNvPr>
          <p:cNvCxnSpPr>
            <a:cxnSpLocks/>
          </p:cNvCxnSpPr>
          <p:nvPr/>
        </p:nvCxnSpPr>
        <p:spPr>
          <a:xfrm>
            <a:off x="4876800" y="851483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7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9.9 Modifiers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304800" y="1830318"/>
            <a:ext cx="3886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version #1: modify a Time object by adding a number of seconds to it. Is this method correct? What happens if the argument secs is much greater than 60?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Increment(Time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secs)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secs;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60.0)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60.0;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60;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17B7E-240A-46B8-B561-5CC5447DE3A0}"/>
              </a:ext>
            </a:extLst>
          </p:cNvPr>
          <p:cNvSpPr txBox="1"/>
          <p:nvPr/>
        </p:nvSpPr>
        <p:spPr>
          <a:xfrm>
            <a:off x="4572000" y="1800285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version #2: modify a Time object by adding a number of seconds to it. Method Increment2 fixed the program error when the argument secs is &gt; 60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Increment2(Time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secs)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secs;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60.0)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60.0;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60;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6B163-8141-4208-B081-1E9FD88FE4BD}"/>
              </a:ext>
            </a:extLst>
          </p:cNvPr>
          <p:cNvSpPr txBox="1"/>
          <p:nvPr/>
        </p:nvSpPr>
        <p:spPr>
          <a:xfrm>
            <a:off x="457200" y="1066800"/>
            <a:ext cx="758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dirty="0">
                <a:solidFill>
                  <a:schemeClr val="tx1"/>
                </a:solidFill>
              </a:rPr>
              <a:t>As an example of a modifier, consider Increment, which adds a given number of seconds to a Time object.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CAEB87-C2A4-441B-86D2-162501309E4A}"/>
              </a:ext>
            </a:extLst>
          </p:cNvPr>
          <p:cNvCxnSpPr>
            <a:cxnSpLocks/>
          </p:cNvCxnSpPr>
          <p:nvPr/>
        </p:nvCxnSpPr>
        <p:spPr>
          <a:xfrm>
            <a:off x="4324736" y="1828800"/>
            <a:ext cx="18664" cy="432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5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76200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9.10 Fill-in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350567" y="904756"/>
            <a:ext cx="45262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9.10 Fill-in methods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Instead of creating a new object every time AddTime2 is invoked, we could require the caller to provide an object to store the result.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AddTimeFill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(Time t1, Time t2, Time sum)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t1.Hour + t2.Hour;</a:t>
            </a:r>
          </a:p>
          <a:p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	sum.Minute = t1.Minute + t2.Minute;</a:t>
            </a:r>
          </a:p>
          <a:p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t1.Second + t2.Second;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60.0)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60.0;</a:t>
            </a:r>
          </a:p>
          <a:p>
            <a:pPr lvl="2"/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60;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020A3-4E60-4C67-A8CB-A76E9C38E197}"/>
              </a:ext>
            </a:extLst>
          </p:cNvPr>
          <p:cNvSpPr txBox="1"/>
          <p:nvPr/>
        </p:nvSpPr>
        <p:spPr>
          <a:xfrm>
            <a:off x="5029200" y="1143000"/>
            <a:ext cx="3688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The following method is from “Section 9.8 Pure functions” for comparison purpose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 AddTime2(Time t1, Time t2)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 sum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t1.Hour + t2.Hour;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	sum.Minute = t1.Minute + t2.Minute;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t1.Second + t2.Second;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60.0)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60.0;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60)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sum.Minute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60;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sum.Hour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F1AA37-ABA4-4F7E-9C96-8B93E615B127}"/>
              </a:ext>
            </a:extLst>
          </p:cNvPr>
          <p:cNvCxnSpPr>
            <a:cxnSpLocks/>
          </p:cNvCxnSpPr>
          <p:nvPr/>
        </p:nvCxnSpPr>
        <p:spPr>
          <a:xfrm>
            <a:off x="4876800" y="838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11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4800600" cy="38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9.11 Incremental development and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152400" y="609600"/>
            <a:ext cx="4306071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1) A constructor is added that takes only one argument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2) A new method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ConvertToSeconds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that converts Time to seconds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3) A much simplified method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AddTime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ThinkSharp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Hour, Minute;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Default constructor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hour,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minute,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Parametric constructor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hour;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minute;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second;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3rd constructor that uses one argument only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secs)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)(secs / 3600.0);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secs -=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3600.0;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)(secs / 60.0);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secs -=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60;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secs;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9A109-5E14-43EA-873D-5FF8D0F76BC4}"/>
              </a:ext>
            </a:extLst>
          </p:cNvPr>
          <p:cNvSpPr txBox="1"/>
          <p:nvPr/>
        </p:nvSpPr>
        <p:spPr>
          <a:xfrm>
            <a:off x="4685529" y="609600"/>
            <a:ext cx="430607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ConvertToSeconds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(Time t)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minutes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t.Hour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 60 +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t.Minute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seconds = minutes * 60 +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t.Second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seconds;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Time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(Time t1, Time t2)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seconds =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ConvertToSeconds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(t1) +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ConvertToSeconds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(t2);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Time(seconds);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(Time t)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"{0:D2}:{1:D2}:{2:D2}"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t.Hour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t.Minute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t.Second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Time t1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t1.Hour = 11;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t1.Minute = 8;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t1.Second = 3.14159;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Time t2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Time(11, 8, 3.14159);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Time t3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Time(40083.14159);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(t1, t2));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(t1, t3));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ECBA0D-8EF7-40D4-BD90-72E428AD3ED8}"/>
              </a:ext>
            </a:extLst>
          </p:cNvPr>
          <p:cNvCxnSpPr/>
          <p:nvPr/>
        </p:nvCxnSpPr>
        <p:spPr>
          <a:xfrm flipH="1">
            <a:off x="4412609" y="457200"/>
            <a:ext cx="6991" cy="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BAE514-99FD-4D92-8C46-686B004831A5}"/>
              </a:ext>
            </a:extLst>
          </p:cNvPr>
          <p:cNvCxnSpPr>
            <a:cxnSpLocks/>
          </p:cNvCxnSpPr>
          <p:nvPr/>
        </p:nvCxnSpPr>
        <p:spPr>
          <a:xfrm>
            <a:off x="4495800" y="503339"/>
            <a:ext cx="6991" cy="6126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17A889-AF7F-4BBA-8A3C-0928379D486B}"/>
              </a:ext>
            </a:extLst>
          </p:cNvPr>
          <p:cNvSpPr/>
          <p:nvPr/>
        </p:nvSpPr>
        <p:spPr>
          <a:xfrm>
            <a:off x="2038525" y="436228"/>
            <a:ext cx="4261615" cy="5939405"/>
          </a:xfrm>
          <a:custGeom>
            <a:avLst/>
            <a:gdLst>
              <a:gd name="connsiteX0" fmla="*/ 0 w 4261615"/>
              <a:gd name="connsiteY0" fmla="*/ 5721291 h 5939405"/>
              <a:gd name="connsiteX1" fmla="*/ 100668 w 4261615"/>
              <a:gd name="connsiteY1" fmla="*/ 5754847 h 5939405"/>
              <a:gd name="connsiteX2" fmla="*/ 159391 w 4261615"/>
              <a:gd name="connsiteY2" fmla="*/ 5780014 h 5939405"/>
              <a:gd name="connsiteX3" fmla="*/ 226503 w 4261615"/>
              <a:gd name="connsiteY3" fmla="*/ 5796792 h 5939405"/>
              <a:gd name="connsiteX4" fmla="*/ 285225 w 4261615"/>
              <a:gd name="connsiteY4" fmla="*/ 5821959 h 5939405"/>
              <a:gd name="connsiteX5" fmla="*/ 318781 w 4261615"/>
              <a:gd name="connsiteY5" fmla="*/ 5830348 h 5939405"/>
              <a:gd name="connsiteX6" fmla="*/ 369115 w 4261615"/>
              <a:gd name="connsiteY6" fmla="*/ 5847126 h 5939405"/>
              <a:gd name="connsiteX7" fmla="*/ 402671 w 4261615"/>
              <a:gd name="connsiteY7" fmla="*/ 5855515 h 5939405"/>
              <a:gd name="connsiteX8" fmla="*/ 444616 w 4261615"/>
              <a:gd name="connsiteY8" fmla="*/ 5872293 h 5939405"/>
              <a:gd name="connsiteX9" fmla="*/ 469783 w 4261615"/>
              <a:gd name="connsiteY9" fmla="*/ 5880682 h 5939405"/>
              <a:gd name="connsiteX10" fmla="*/ 511728 w 4261615"/>
              <a:gd name="connsiteY10" fmla="*/ 5897460 h 5939405"/>
              <a:gd name="connsiteX11" fmla="*/ 545284 w 4261615"/>
              <a:gd name="connsiteY11" fmla="*/ 5905849 h 5939405"/>
              <a:gd name="connsiteX12" fmla="*/ 570451 w 4261615"/>
              <a:gd name="connsiteY12" fmla="*/ 5914238 h 5939405"/>
              <a:gd name="connsiteX13" fmla="*/ 637563 w 4261615"/>
              <a:gd name="connsiteY13" fmla="*/ 5922627 h 5939405"/>
              <a:gd name="connsiteX14" fmla="*/ 796954 w 4261615"/>
              <a:gd name="connsiteY14" fmla="*/ 5939405 h 5939405"/>
              <a:gd name="connsiteX15" fmla="*/ 1249959 w 4261615"/>
              <a:gd name="connsiteY15" fmla="*/ 5931016 h 5939405"/>
              <a:gd name="connsiteX16" fmla="*/ 1359016 w 4261615"/>
              <a:gd name="connsiteY16" fmla="*/ 5914238 h 5939405"/>
              <a:gd name="connsiteX17" fmla="*/ 1468073 w 4261615"/>
              <a:gd name="connsiteY17" fmla="*/ 5897460 h 5939405"/>
              <a:gd name="connsiteX18" fmla="*/ 1535185 w 4261615"/>
              <a:gd name="connsiteY18" fmla="*/ 5872293 h 5939405"/>
              <a:gd name="connsiteX19" fmla="*/ 1577130 w 4261615"/>
              <a:gd name="connsiteY19" fmla="*/ 5863904 h 5939405"/>
              <a:gd name="connsiteX20" fmla="*/ 1644242 w 4261615"/>
              <a:gd name="connsiteY20" fmla="*/ 5847126 h 5939405"/>
              <a:gd name="connsiteX21" fmla="*/ 1702965 w 4261615"/>
              <a:gd name="connsiteY21" fmla="*/ 5813570 h 5939405"/>
              <a:gd name="connsiteX22" fmla="*/ 1736521 w 4261615"/>
              <a:gd name="connsiteY22" fmla="*/ 5796792 h 5939405"/>
              <a:gd name="connsiteX23" fmla="*/ 1795244 w 4261615"/>
              <a:gd name="connsiteY23" fmla="*/ 5738069 h 5939405"/>
              <a:gd name="connsiteX24" fmla="*/ 1828800 w 4261615"/>
              <a:gd name="connsiteY24" fmla="*/ 5704513 h 5939405"/>
              <a:gd name="connsiteX25" fmla="*/ 1853967 w 4261615"/>
              <a:gd name="connsiteY25" fmla="*/ 5687735 h 5939405"/>
              <a:gd name="connsiteX26" fmla="*/ 1921079 w 4261615"/>
              <a:gd name="connsiteY26" fmla="*/ 5612234 h 5939405"/>
              <a:gd name="connsiteX27" fmla="*/ 1996580 w 4261615"/>
              <a:gd name="connsiteY27" fmla="*/ 5536733 h 5939405"/>
              <a:gd name="connsiteX28" fmla="*/ 2030136 w 4261615"/>
              <a:gd name="connsiteY28" fmla="*/ 5503178 h 5939405"/>
              <a:gd name="connsiteX29" fmla="*/ 2055303 w 4261615"/>
              <a:gd name="connsiteY29" fmla="*/ 5461233 h 5939405"/>
              <a:gd name="connsiteX30" fmla="*/ 2122414 w 4261615"/>
              <a:gd name="connsiteY30" fmla="*/ 5394121 h 5939405"/>
              <a:gd name="connsiteX31" fmla="*/ 2164359 w 4261615"/>
              <a:gd name="connsiteY31" fmla="*/ 5318620 h 5939405"/>
              <a:gd name="connsiteX32" fmla="*/ 2181137 w 4261615"/>
              <a:gd name="connsiteY32" fmla="*/ 5293453 h 5939405"/>
              <a:gd name="connsiteX33" fmla="*/ 2197915 w 4261615"/>
              <a:gd name="connsiteY33" fmla="*/ 5259897 h 5939405"/>
              <a:gd name="connsiteX34" fmla="*/ 2206304 w 4261615"/>
              <a:gd name="connsiteY34" fmla="*/ 5209563 h 5939405"/>
              <a:gd name="connsiteX35" fmla="*/ 2239860 w 4261615"/>
              <a:gd name="connsiteY35" fmla="*/ 5125673 h 5939405"/>
              <a:gd name="connsiteX36" fmla="*/ 2265027 w 4261615"/>
              <a:gd name="connsiteY36" fmla="*/ 5041783 h 5939405"/>
              <a:gd name="connsiteX37" fmla="*/ 2273416 w 4261615"/>
              <a:gd name="connsiteY37" fmla="*/ 5016616 h 5939405"/>
              <a:gd name="connsiteX38" fmla="*/ 2281805 w 4261615"/>
              <a:gd name="connsiteY38" fmla="*/ 4966282 h 5939405"/>
              <a:gd name="connsiteX39" fmla="*/ 2290194 w 4261615"/>
              <a:gd name="connsiteY39" fmla="*/ 4941115 h 5939405"/>
              <a:gd name="connsiteX40" fmla="*/ 2298583 w 4261615"/>
              <a:gd name="connsiteY40" fmla="*/ 4899170 h 5939405"/>
              <a:gd name="connsiteX41" fmla="*/ 2306972 w 4261615"/>
              <a:gd name="connsiteY41" fmla="*/ 4874003 h 5939405"/>
              <a:gd name="connsiteX42" fmla="*/ 2315361 w 4261615"/>
              <a:gd name="connsiteY42" fmla="*/ 4840447 h 5939405"/>
              <a:gd name="connsiteX43" fmla="*/ 2332139 w 4261615"/>
              <a:gd name="connsiteY43" fmla="*/ 4790113 h 5939405"/>
              <a:gd name="connsiteX44" fmla="*/ 2348917 w 4261615"/>
              <a:gd name="connsiteY44" fmla="*/ 4697834 h 5939405"/>
              <a:gd name="connsiteX45" fmla="*/ 2365695 w 4261615"/>
              <a:gd name="connsiteY45" fmla="*/ 4647500 h 5939405"/>
              <a:gd name="connsiteX46" fmla="*/ 2390862 w 4261615"/>
              <a:gd name="connsiteY46" fmla="*/ 4563611 h 5939405"/>
              <a:gd name="connsiteX47" fmla="*/ 2416029 w 4261615"/>
              <a:gd name="connsiteY47" fmla="*/ 4504888 h 5939405"/>
              <a:gd name="connsiteX48" fmla="*/ 2432807 w 4261615"/>
              <a:gd name="connsiteY48" fmla="*/ 4437776 h 5939405"/>
              <a:gd name="connsiteX49" fmla="*/ 2449585 w 4261615"/>
              <a:gd name="connsiteY49" fmla="*/ 4379053 h 5939405"/>
              <a:gd name="connsiteX50" fmla="*/ 2457974 w 4261615"/>
              <a:gd name="connsiteY50" fmla="*/ 4328719 h 5939405"/>
              <a:gd name="connsiteX51" fmla="*/ 2474752 w 4261615"/>
              <a:gd name="connsiteY51" fmla="*/ 4278385 h 5939405"/>
              <a:gd name="connsiteX52" fmla="*/ 2483141 w 4261615"/>
              <a:gd name="connsiteY52" fmla="*/ 4244829 h 5939405"/>
              <a:gd name="connsiteX53" fmla="*/ 2499919 w 4261615"/>
              <a:gd name="connsiteY53" fmla="*/ 4051882 h 5939405"/>
              <a:gd name="connsiteX54" fmla="*/ 2508308 w 4261615"/>
              <a:gd name="connsiteY54" fmla="*/ 3900880 h 5939405"/>
              <a:gd name="connsiteX55" fmla="*/ 2516697 w 4261615"/>
              <a:gd name="connsiteY55" fmla="*/ 3867324 h 5939405"/>
              <a:gd name="connsiteX56" fmla="*/ 2525086 w 4261615"/>
              <a:gd name="connsiteY56" fmla="*/ 3808601 h 5939405"/>
              <a:gd name="connsiteX57" fmla="*/ 2541864 w 4261615"/>
              <a:gd name="connsiteY57" fmla="*/ 3758267 h 5939405"/>
              <a:gd name="connsiteX58" fmla="*/ 2558642 w 4261615"/>
              <a:gd name="connsiteY58" fmla="*/ 3691155 h 5939405"/>
              <a:gd name="connsiteX59" fmla="*/ 2575420 w 4261615"/>
              <a:gd name="connsiteY59" fmla="*/ 3640822 h 5939405"/>
              <a:gd name="connsiteX60" fmla="*/ 2583809 w 4261615"/>
              <a:gd name="connsiteY60" fmla="*/ 3615655 h 5939405"/>
              <a:gd name="connsiteX61" fmla="*/ 2583809 w 4261615"/>
              <a:gd name="connsiteY61" fmla="*/ 2944535 h 5939405"/>
              <a:gd name="connsiteX62" fmla="*/ 2558642 w 4261615"/>
              <a:gd name="connsiteY62" fmla="*/ 2793533 h 5939405"/>
              <a:gd name="connsiteX63" fmla="*/ 2558642 w 4261615"/>
              <a:gd name="connsiteY63" fmla="*/ 1795244 h 5939405"/>
              <a:gd name="connsiteX64" fmla="*/ 2567031 w 4261615"/>
              <a:gd name="connsiteY64" fmla="*/ 1744910 h 5939405"/>
              <a:gd name="connsiteX65" fmla="*/ 2592198 w 4261615"/>
              <a:gd name="connsiteY65" fmla="*/ 1501629 h 5939405"/>
              <a:gd name="connsiteX66" fmla="*/ 2608976 w 4261615"/>
              <a:gd name="connsiteY66" fmla="*/ 1224792 h 5939405"/>
              <a:gd name="connsiteX67" fmla="*/ 2617365 w 4261615"/>
              <a:gd name="connsiteY67" fmla="*/ 1191236 h 5939405"/>
              <a:gd name="connsiteX68" fmla="*/ 2625754 w 4261615"/>
              <a:gd name="connsiteY68" fmla="*/ 1132513 h 5939405"/>
              <a:gd name="connsiteX69" fmla="*/ 2634143 w 4261615"/>
              <a:gd name="connsiteY69" fmla="*/ 1082179 h 5939405"/>
              <a:gd name="connsiteX70" fmla="*/ 2642532 w 4261615"/>
              <a:gd name="connsiteY70" fmla="*/ 973122 h 5939405"/>
              <a:gd name="connsiteX71" fmla="*/ 2659310 w 4261615"/>
              <a:gd name="connsiteY71" fmla="*/ 662730 h 5939405"/>
              <a:gd name="connsiteX72" fmla="*/ 2667699 w 4261615"/>
              <a:gd name="connsiteY72" fmla="*/ 637563 h 5939405"/>
              <a:gd name="connsiteX73" fmla="*/ 2684477 w 4261615"/>
              <a:gd name="connsiteY73" fmla="*/ 570451 h 5939405"/>
              <a:gd name="connsiteX74" fmla="*/ 2701255 w 4261615"/>
              <a:gd name="connsiteY74" fmla="*/ 511728 h 5939405"/>
              <a:gd name="connsiteX75" fmla="*/ 2718033 w 4261615"/>
              <a:gd name="connsiteY75" fmla="*/ 461394 h 5939405"/>
              <a:gd name="connsiteX76" fmla="*/ 2726422 w 4261615"/>
              <a:gd name="connsiteY76" fmla="*/ 377504 h 5939405"/>
              <a:gd name="connsiteX77" fmla="*/ 2734811 w 4261615"/>
              <a:gd name="connsiteY77" fmla="*/ 352337 h 5939405"/>
              <a:gd name="connsiteX78" fmla="*/ 2751589 w 4261615"/>
              <a:gd name="connsiteY78" fmla="*/ 260058 h 5939405"/>
              <a:gd name="connsiteX79" fmla="*/ 2768367 w 4261615"/>
              <a:gd name="connsiteY79" fmla="*/ 192946 h 5939405"/>
              <a:gd name="connsiteX80" fmla="*/ 2776756 w 4261615"/>
              <a:gd name="connsiteY80" fmla="*/ 159390 h 5939405"/>
              <a:gd name="connsiteX81" fmla="*/ 2801923 w 4261615"/>
              <a:gd name="connsiteY81" fmla="*/ 151001 h 5939405"/>
              <a:gd name="connsiteX82" fmla="*/ 2818701 w 4261615"/>
              <a:gd name="connsiteY82" fmla="*/ 125834 h 5939405"/>
              <a:gd name="connsiteX83" fmla="*/ 2869035 w 4261615"/>
              <a:gd name="connsiteY83" fmla="*/ 117445 h 5939405"/>
              <a:gd name="connsiteX84" fmla="*/ 2936147 w 4261615"/>
              <a:gd name="connsiteY84" fmla="*/ 109056 h 5939405"/>
              <a:gd name="connsiteX85" fmla="*/ 2994869 w 4261615"/>
              <a:gd name="connsiteY85" fmla="*/ 92278 h 5939405"/>
              <a:gd name="connsiteX86" fmla="*/ 3061981 w 4261615"/>
              <a:gd name="connsiteY86" fmla="*/ 75500 h 5939405"/>
              <a:gd name="connsiteX87" fmla="*/ 3112315 w 4261615"/>
              <a:gd name="connsiteY87" fmla="*/ 58722 h 5939405"/>
              <a:gd name="connsiteX88" fmla="*/ 3187816 w 4261615"/>
              <a:gd name="connsiteY88" fmla="*/ 41944 h 5939405"/>
              <a:gd name="connsiteX89" fmla="*/ 3254928 w 4261615"/>
              <a:gd name="connsiteY89" fmla="*/ 33555 h 5939405"/>
              <a:gd name="connsiteX90" fmla="*/ 3313651 w 4261615"/>
              <a:gd name="connsiteY90" fmla="*/ 16778 h 5939405"/>
              <a:gd name="connsiteX91" fmla="*/ 3347207 w 4261615"/>
              <a:gd name="connsiteY91" fmla="*/ 8389 h 5939405"/>
              <a:gd name="connsiteX92" fmla="*/ 4035104 w 4261615"/>
              <a:gd name="connsiteY92" fmla="*/ 0 h 5939405"/>
              <a:gd name="connsiteX93" fmla="*/ 4186106 w 4261615"/>
              <a:gd name="connsiteY93" fmla="*/ 8389 h 5939405"/>
              <a:gd name="connsiteX94" fmla="*/ 4253218 w 4261615"/>
              <a:gd name="connsiteY94" fmla="*/ 16778 h 5939405"/>
              <a:gd name="connsiteX95" fmla="*/ 4261607 w 4261615"/>
              <a:gd name="connsiteY95" fmla="*/ 159390 h 593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261615" h="5939405">
                <a:moveTo>
                  <a:pt x="0" y="5721291"/>
                </a:moveTo>
                <a:cubicBezTo>
                  <a:pt x="33556" y="5732476"/>
                  <a:pt x="68157" y="5740914"/>
                  <a:pt x="100668" y="5754847"/>
                </a:cubicBezTo>
                <a:cubicBezTo>
                  <a:pt x="120242" y="5763236"/>
                  <a:pt x="139188" y="5773280"/>
                  <a:pt x="159391" y="5780014"/>
                </a:cubicBezTo>
                <a:cubicBezTo>
                  <a:pt x="181267" y="5787306"/>
                  <a:pt x="204627" y="5789500"/>
                  <a:pt x="226503" y="5796792"/>
                </a:cubicBezTo>
                <a:cubicBezTo>
                  <a:pt x="246706" y="5803526"/>
                  <a:pt x="265211" y="5814681"/>
                  <a:pt x="285225" y="5821959"/>
                </a:cubicBezTo>
                <a:cubicBezTo>
                  <a:pt x="296060" y="5825899"/>
                  <a:pt x="307738" y="5827035"/>
                  <a:pt x="318781" y="5830348"/>
                </a:cubicBezTo>
                <a:cubicBezTo>
                  <a:pt x="335721" y="5835430"/>
                  <a:pt x="352175" y="5842044"/>
                  <a:pt x="369115" y="5847126"/>
                </a:cubicBezTo>
                <a:cubicBezTo>
                  <a:pt x="380158" y="5850439"/>
                  <a:pt x="391733" y="5851869"/>
                  <a:pt x="402671" y="5855515"/>
                </a:cubicBezTo>
                <a:cubicBezTo>
                  <a:pt x="416957" y="5860277"/>
                  <a:pt x="430516" y="5867006"/>
                  <a:pt x="444616" y="5872293"/>
                </a:cubicBezTo>
                <a:cubicBezTo>
                  <a:pt x="452896" y="5875398"/>
                  <a:pt x="461503" y="5877577"/>
                  <a:pt x="469783" y="5880682"/>
                </a:cubicBezTo>
                <a:cubicBezTo>
                  <a:pt x="483883" y="5885969"/>
                  <a:pt x="497442" y="5892698"/>
                  <a:pt x="511728" y="5897460"/>
                </a:cubicBezTo>
                <a:cubicBezTo>
                  <a:pt x="522666" y="5901106"/>
                  <a:pt x="534198" y="5902682"/>
                  <a:pt x="545284" y="5905849"/>
                </a:cubicBezTo>
                <a:cubicBezTo>
                  <a:pt x="553787" y="5908278"/>
                  <a:pt x="561751" y="5912656"/>
                  <a:pt x="570451" y="5914238"/>
                </a:cubicBezTo>
                <a:cubicBezTo>
                  <a:pt x="592632" y="5918271"/>
                  <a:pt x="615216" y="5919647"/>
                  <a:pt x="637563" y="5922627"/>
                </a:cubicBezTo>
                <a:cubicBezTo>
                  <a:pt x="747155" y="5937239"/>
                  <a:pt x="646721" y="5926886"/>
                  <a:pt x="796954" y="5939405"/>
                </a:cubicBezTo>
                <a:lnTo>
                  <a:pt x="1249959" y="5931016"/>
                </a:lnTo>
                <a:cubicBezTo>
                  <a:pt x="1293142" y="5929623"/>
                  <a:pt x="1319046" y="5921505"/>
                  <a:pt x="1359016" y="5914238"/>
                </a:cubicBezTo>
                <a:cubicBezTo>
                  <a:pt x="1401695" y="5906478"/>
                  <a:pt x="1424083" y="5903744"/>
                  <a:pt x="1468073" y="5897460"/>
                </a:cubicBezTo>
                <a:cubicBezTo>
                  <a:pt x="1490444" y="5889071"/>
                  <a:pt x="1512350" y="5879319"/>
                  <a:pt x="1535185" y="5872293"/>
                </a:cubicBezTo>
                <a:cubicBezTo>
                  <a:pt x="1548813" y="5868100"/>
                  <a:pt x="1563237" y="5867110"/>
                  <a:pt x="1577130" y="5863904"/>
                </a:cubicBezTo>
                <a:cubicBezTo>
                  <a:pt x="1599599" y="5858719"/>
                  <a:pt x="1622366" y="5854418"/>
                  <a:pt x="1644242" y="5847126"/>
                </a:cubicBezTo>
                <a:cubicBezTo>
                  <a:pt x="1674663" y="5836986"/>
                  <a:pt x="1677191" y="5828298"/>
                  <a:pt x="1702965" y="5813570"/>
                </a:cubicBezTo>
                <a:cubicBezTo>
                  <a:pt x="1713823" y="5807365"/>
                  <a:pt x="1726842" y="5804711"/>
                  <a:pt x="1736521" y="5796792"/>
                </a:cubicBezTo>
                <a:cubicBezTo>
                  <a:pt x="1757946" y="5779263"/>
                  <a:pt x="1775670" y="5757643"/>
                  <a:pt x="1795244" y="5738069"/>
                </a:cubicBezTo>
                <a:cubicBezTo>
                  <a:pt x="1806429" y="5726884"/>
                  <a:pt x="1815638" y="5713287"/>
                  <a:pt x="1828800" y="5704513"/>
                </a:cubicBezTo>
                <a:lnTo>
                  <a:pt x="1853967" y="5687735"/>
                </a:lnTo>
                <a:cubicBezTo>
                  <a:pt x="1883907" y="5642825"/>
                  <a:pt x="1863616" y="5669697"/>
                  <a:pt x="1921079" y="5612234"/>
                </a:cubicBezTo>
                <a:lnTo>
                  <a:pt x="1996580" y="5536733"/>
                </a:lnTo>
                <a:cubicBezTo>
                  <a:pt x="2007765" y="5525548"/>
                  <a:pt x="2021998" y="5516742"/>
                  <a:pt x="2030136" y="5503178"/>
                </a:cubicBezTo>
                <a:cubicBezTo>
                  <a:pt x="2038525" y="5489196"/>
                  <a:pt x="2044771" y="5473680"/>
                  <a:pt x="2055303" y="5461233"/>
                </a:cubicBezTo>
                <a:cubicBezTo>
                  <a:pt x="2075738" y="5437082"/>
                  <a:pt x="2108266" y="5422418"/>
                  <a:pt x="2122414" y="5394121"/>
                </a:cubicBezTo>
                <a:cubicBezTo>
                  <a:pt x="2142444" y="5354060"/>
                  <a:pt x="2138025" y="5360755"/>
                  <a:pt x="2164359" y="5318620"/>
                </a:cubicBezTo>
                <a:cubicBezTo>
                  <a:pt x="2169703" y="5310070"/>
                  <a:pt x="2176135" y="5302207"/>
                  <a:pt x="2181137" y="5293453"/>
                </a:cubicBezTo>
                <a:cubicBezTo>
                  <a:pt x="2187342" y="5282595"/>
                  <a:pt x="2192322" y="5271082"/>
                  <a:pt x="2197915" y="5259897"/>
                </a:cubicBezTo>
                <a:cubicBezTo>
                  <a:pt x="2200711" y="5243119"/>
                  <a:pt x="2202179" y="5226065"/>
                  <a:pt x="2206304" y="5209563"/>
                </a:cubicBezTo>
                <a:cubicBezTo>
                  <a:pt x="2224853" y="5135369"/>
                  <a:pt x="2216717" y="5183530"/>
                  <a:pt x="2239860" y="5125673"/>
                </a:cubicBezTo>
                <a:cubicBezTo>
                  <a:pt x="2259796" y="5075833"/>
                  <a:pt x="2252667" y="5085044"/>
                  <a:pt x="2265027" y="5041783"/>
                </a:cubicBezTo>
                <a:cubicBezTo>
                  <a:pt x="2267456" y="5033280"/>
                  <a:pt x="2271498" y="5025248"/>
                  <a:pt x="2273416" y="5016616"/>
                </a:cubicBezTo>
                <a:cubicBezTo>
                  <a:pt x="2277106" y="5000012"/>
                  <a:pt x="2278115" y="4982886"/>
                  <a:pt x="2281805" y="4966282"/>
                </a:cubicBezTo>
                <a:cubicBezTo>
                  <a:pt x="2283723" y="4957650"/>
                  <a:pt x="2288049" y="4949694"/>
                  <a:pt x="2290194" y="4941115"/>
                </a:cubicBezTo>
                <a:cubicBezTo>
                  <a:pt x="2293652" y="4927282"/>
                  <a:pt x="2295125" y="4913003"/>
                  <a:pt x="2298583" y="4899170"/>
                </a:cubicBezTo>
                <a:cubicBezTo>
                  <a:pt x="2300728" y="4890591"/>
                  <a:pt x="2304543" y="4882506"/>
                  <a:pt x="2306972" y="4874003"/>
                </a:cubicBezTo>
                <a:cubicBezTo>
                  <a:pt x="2310139" y="4862917"/>
                  <a:pt x="2312048" y="4851490"/>
                  <a:pt x="2315361" y="4840447"/>
                </a:cubicBezTo>
                <a:cubicBezTo>
                  <a:pt x="2320443" y="4823507"/>
                  <a:pt x="2329232" y="4807558"/>
                  <a:pt x="2332139" y="4790113"/>
                </a:cubicBezTo>
                <a:cubicBezTo>
                  <a:pt x="2334880" y="4773669"/>
                  <a:pt x="2343892" y="4716259"/>
                  <a:pt x="2348917" y="4697834"/>
                </a:cubicBezTo>
                <a:cubicBezTo>
                  <a:pt x="2353570" y="4680772"/>
                  <a:pt x="2361406" y="4664658"/>
                  <a:pt x="2365695" y="4647500"/>
                </a:cubicBezTo>
                <a:cubicBezTo>
                  <a:pt x="2371716" y="4623415"/>
                  <a:pt x="2380649" y="4584036"/>
                  <a:pt x="2390862" y="4563611"/>
                </a:cubicBezTo>
                <a:cubicBezTo>
                  <a:pt x="2404612" y="4536111"/>
                  <a:pt x="2408623" y="4532044"/>
                  <a:pt x="2416029" y="4504888"/>
                </a:cubicBezTo>
                <a:cubicBezTo>
                  <a:pt x="2422096" y="4482641"/>
                  <a:pt x="2425515" y="4459652"/>
                  <a:pt x="2432807" y="4437776"/>
                </a:cubicBezTo>
                <a:cubicBezTo>
                  <a:pt x="2440802" y="4413790"/>
                  <a:pt x="2444318" y="4405387"/>
                  <a:pt x="2449585" y="4379053"/>
                </a:cubicBezTo>
                <a:cubicBezTo>
                  <a:pt x="2452921" y="4362374"/>
                  <a:pt x="2453849" y="4345221"/>
                  <a:pt x="2457974" y="4328719"/>
                </a:cubicBezTo>
                <a:cubicBezTo>
                  <a:pt x="2462263" y="4311561"/>
                  <a:pt x="2470463" y="4295543"/>
                  <a:pt x="2474752" y="4278385"/>
                </a:cubicBezTo>
                <a:lnTo>
                  <a:pt x="2483141" y="4244829"/>
                </a:lnTo>
                <a:cubicBezTo>
                  <a:pt x="2488734" y="4180513"/>
                  <a:pt x="2496338" y="4116341"/>
                  <a:pt x="2499919" y="4051882"/>
                </a:cubicBezTo>
                <a:cubicBezTo>
                  <a:pt x="2502715" y="4001548"/>
                  <a:pt x="2503744" y="3951085"/>
                  <a:pt x="2508308" y="3900880"/>
                </a:cubicBezTo>
                <a:cubicBezTo>
                  <a:pt x="2509352" y="3889398"/>
                  <a:pt x="2514635" y="3878668"/>
                  <a:pt x="2516697" y="3867324"/>
                </a:cubicBezTo>
                <a:cubicBezTo>
                  <a:pt x="2520234" y="3847870"/>
                  <a:pt x="2520640" y="3827868"/>
                  <a:pt x="2525086" y="3808601"/>
                </a:cubicBezTo>
                <a:cubicBezTo>
                  <a:pt x="2529063" y="3791368"/>
                  <a:pt x="2537575" y="3775425"/>
                  <a:pt x="2541864" y="3758267"/>
                </a:cubicBezTo>
                <a:cubicBezTo>
                  <a:pt x="2547457" y="3735896"/>
                  <a:pt x="2551350" y="3713031"/>
                  <a:pt x="2558642" y="3691155"/>
                </a:cubicBezTo>
                <a:lnTo>
                  <a:pt x="2575420" y="3640822"/>
                </a:lnTo>
                <a:lnTo>
                  <a:pt x="2583809" y="3615655"/>
                </a:lnTo>
                <a:cubicBezTo>
                  <a:pt x="2608156" y="3347833"/>
                  <a:pt x="2602092" y="3450353"/>
                  <a:pt x="2583809" y="2944535"/>
                </a:cubicBezTo>
                <a:cubicBezTo>
                  <a:pt x="2581476" y="2879976"/>
                  <a:pt x="2571936" y="2846708"/>
                  <a:pt x="2558642" y="2793533"/>
                </a:cubicBezTo>
                <a:cubicBezTo>
                  <a:pt x="2535640" y="2379494"/>
                  <a:pt x="2543849" y="2586657"/>
                  <a:pt x="2558642" y="1795244"/>
                </a:cubicBezTo>
                <a:cubicBezTo>
                  <a:pt x="2558960" y="1778238"/>
                  <a:pt x="2564921" y="1761788"/>
                  <a:pt x="2567031" y="1744910"/>
                </a:cubicBezTo>
                <a:cubicBezTo>
                  <a:pt x="2572659" y="1699886"/>
                  <a:pt x="2588104" y="1560989"/>
                  <a:pt x="2592198" y="1501629"/>
                </a:cubicBezTo>
                <a:cubicBezTo>
                  <a:pt x="2594934" y="1461956"/>
                  <a:pt x="2603892" y="1273088"/>
                  <a:pt x="2608976" y="1224792"/>
                </a:cubicBezTo>
                <a:cubicBezTo>
                  <a:pt x="2610183" y="1213326"/>
                  <a:pt x="2615303" y="1202580"/>
                  <a:pt x="2617365" y="1191236"/>
                </a:cubicBezTo>
                <a:cubicBezTo>
                  <a:pt x="2620902" y="1171782"/>
                  <a:pt x="2622747" y="1152056"/>
                  <a:pt x="2625754" y="1132513"/>
                </a:cubicBezTo>
                <a:cubicBezTo>
                  <a:pt x="2628340" y="1115701"/>
                  <a:pt x="2631347" y="1098957"/>
                  <a:pt x="2634143" y="1082179"/>
                </a:cubicBezTo>
                <a:cubicBezTo>
                  <a:pt x="2636939" y="1045827"/>
                  <a:pt x="2640665" y="1009534"/>
                  <a:pt x="2642532" y="973122"/>
                </a:cubicBezTo>
                <a:cubicBezTo>
                  <a:pt x="2645798" y="909429"/>
                  <a:pt x="2647012" y="748814"/>
                  <a:pt x="2659310" y="662730"/>
                </a:cubicBezTo>
                <a:cubicBezTo>
                  <a:pt x="2660561" y="653976"/>
                  <a:pt x="2665372" y="646094"/>
                  <a:pt x="2667699" y="637563"/>
                </a:cubicBezTo>
                <a:cubicBezTo>
                  <a:pt x="2673766" y="615316"/>
                  <a:pt x="2677185" y="592327"/>
                  <a:pt x="2684477" y="570451"/>
                </a:cubicBezTo>
                <a:cubicBezTo>
                  <a:pt x="2712670" y="485872"/>
                  <a:pt x="2669654" y="617065"/>
                  <a:pt x="2701255" y="511728"/>
                </a:cubicBezTo>
                <a:cubicBezTo>
                  <a:pt x="2706337" y="494788"/>
                  <a:pt x="2712440" y="478172"/>
                  <a:pt x="2718033" y="461394"/>
                </a:cubicBezTo>
                <a:cubicBezTo>
                  <a:pt x="2720829" y="433431"/>
                  <a:pt x="2722149" y="405280"/>
                  <a:pt x="2726422" y="377504"/>
                </a:cubicBezTo>
                <a:cubicBezTo>
                  <a:pt x="2727767" y="368764"/>
                  <a:pt x="2732666" y="360916"/>
                  <a:pt x="2734811" y="352337"/>
                </a:cubicBezTo>
                <a:cubicBezTo>
                  <a:pt x="2746943" y="303808"/>
                  <a:pt x="2740370" y="312413"/>
                  <a:pt x="2751589" y="260058"/>
                </a:cubicBezTo>
                <a:cubicBezTo>
                  <a:pt x="2756421" y="237511"/>
                  <a:pt x="2762774" y="215317"/>
                  <a:pt x="2768367" y="192946"/>
                </a:cubicBezTo>
                <a:cubicBezTo>
                  <a:pt x="2771163" y="181761"/>
                  <a:pt x="2765818" y="163036"/>
                  <a:pt x="2776756" y="159390"/>
                </a:cubicBezTo>
                <a:lnTo>
                  <a:pt x="2801923" y="151001"/>
                </a:lnTo>
                <a:cubicBezTo>
                  <a:pt x="2807516" y="142612"/>
                  <a:pt x="2809683" y="130343"/>
                  <a:pt x="2818701" y="125834"/>
                </a:cubicBezTo>
                <a:cubicBezTo>
                  <a:pt x="2833915" y="118227"/>
                  <a:pt x="2852197" y="119850"/>
                  <a:pt x="2869035" y="117445"/>
                </a:cubicBezTo>
                <a:cubicBezTo>
                  <a:pt x="2891353" y="114257"/>
                  <a:pt x="2913909" y="112762"/>
                  <a:pt x="2936147" y="109056"/>
                </a:cubicBezTo>
                <a:cubicBezTo>
                  <a:pt x="2972081" y="103067"/>
                  <a:pt x="2963521" y="100828"/>
                  <a:pt x="2994869" y="92278"/>
                </a:cubicBezTo>
                <a:cubicBezTo>
                  <a:pt x="3017116" y="86211"/>
                  <a:pt x="3040105" y="82792"/>
                  <a:pt x="3061981" y="75500"/>
                </a:cubicBezTo>
                <a:cubicBezTo>
                  <a:pt x="3078759" y="69907"/>
                  <a:pt x="3095157" y="63011"/>
                  <a:pt x="3112315" y="58722"/>
                </a:cubicBezTo>
                <a:cubicBezTo>
                  <a:pt x="3139036" y="52042"/>
                  <a:pt x="3160126" y="46204"/>
                  <a:pt x="3187816" y="41944"/>
                </a:cubicBezTo>
                <a:cubicBezTo>
                  <a:pt x="3210099" y="38516"/>
                  <a:pt x="3232690" y="37261"/>
                  <a:pt x="3254928" y="33555"/>
                </a:cubicBezTo>
                <a:cubicBezTo>
                  <a:pt x="3286388" y="28312"/>
                  <a:pt x="3285733" y="24754"/>
                  <a:pt x="3313651" y="16778"/>
                </a:cubicBezTo>
                <a:cubicBezTo>
                  <a:pt x="3324737" y="13611"/>
                  <a:pt x="3335681" y="8657"/>
                  <a:pt x="3347207" y="8389"/>
                </a:cubicBezTo>
                <a:cubicBezTo>
                  <a:pt x="3576461" y="3058"/>
                  <a:pt x="3805805" y="2796"/>
                  <a:pt x="4035104" y="0"/>
                </a:cubicBezTo>
                <a:cubicBezTo>
                  <a:pt x="4085438" y="2796"/>
                  <a:pt x="4135843" y="4523"/>
                  <a:pt x="4186106" y="8389"/>
                </a:cubicBezTo>
                <a:cubicBezTo>
                  <a:pt x="4208584" y="10118"/>
                  <a:pt x="4241619" y="-2554"/>
                  <a:pt x="4253218" y="16778"/>
                </a:cubicBezTo>
                <a:cubicBezTo>
                  <a:pt x="4262205" y="31756"/>
                  <a:pt x="4261607" y="118665"/>
                  <a:pt x="4261607" y="159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D2115A-12F8-49B3-9B7B-3BDF20A43EAC}"/>
              </a:ext>
            </a:extLst>
          </p:cNvPr>
          <p:cNvSpPr/>
          <p:nvPr/>
        </p:nvSpPr>
        <p:spPr>
          <a:xfrm>
            <a:off x="6199464" y="511728"/>
            <a:ext cx="201336" cy="134224"/>
          </a:xfrm>
          <a:custGeom>
            <a:avLst/>
            <a:gdLst>
              <a:gd name="connsiteX0" fmla="*/ 0 w 201336"/>
              <a:gd name="connsiteY0" fmla="*/ 0 h 134224"/>
              <a:gd name="connsiteX1" fmla="*/ 41945 w 201336"/>
              <a:gd name="connsiteY1" fmla="*/ 33556 h 134224"/>
              <a:gd name="connsiteX2" fmla="*/ 50334 w 201336"/>
              <a:gd name="connsiteY2" fmla="*/ 58723 h 134224"/>
              <a:gd name="connsiteX3" fmla="*/ 67112 w 201336"/>
              <a:gd name="connsiteY3" fmla="*/ 83890 h 134224"/>
              <a:gd name="connsiteX4" fmla="*/ 117446 w 201336"/>
              <a:gd name="connsiteY4" fmla="*/ 134224 h 134224"/>
              <a:gd name="connsiteX5" fmla="*/ 176169 w 201336"/>
              <a:gd name="connsiteY5" fmla="*/ 67112 h 134224"/>
              <a:gd name="connsiteX6" fmla="*/ 201336 w 201336"/>
              <a:gd name="connsiteY6" fmla="*/ 16778 h 13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336" h="134224">
                <a:moveTo>
                  <a:pt x="0" y="0"/>
                </a:moveTo>
                <a:cubicBezTo>
                  <a:pt x="13982" y="11185"/>
                  <a:pt x="30292" y="19961"/>
                  <a:pt x="41945" y="33556"/>
                </a:cubicBezTo>
                <a:cubicBezTo>
                  <a:pt x="47700" y="40270"/>
                  <a:pt x="46379" y="50814"/>
                  <a:pt x="50334" y="58723"/>
                </a:cubicBezTo>
                <a:cubicBezTo>
                  <a:pt x="54843" y="67741"/>
                  <a:pt x="60414" y="76354"/>
                  <a:pt x="67112" y="83890"/>
                </a:cubicBezTo>
                <a:cubicBezTo>
                  <a:pt x="82876" y="101624"/>
                  <a:pt x="117446" y="134224"/>
                  <a:pt x="117446" y="134224"/>
                </a:cubicBezTo>
                <a:cubicBezTo>
                  <a:pt x="146807" y="114650"/>
                  <a:pt x="162187" y="109057"/>
                  <a:pt x="176169" y="67112"/>
                </a:cubicBezTo>
                <a:cubicBezTo>
                  <a:pt x="193831" y="14125"/>
                  <a:pt x="175261" y="16778"/>
                  <a:pt x="201336" y="167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B6A39C-B65C-4109-991F-A42C4A4EFF5A}"/>
              </a:ext>
            </a:extLst>
          </p:cNvPr>
          <p:cNvSpPr txBox="1">
            <a:spLocks/>
          </p:cNvSpPr>
          <p:nvPr/>
        </p:nvSpPr>
        <p:spPr>
          <a:xfrm>
            <a:off x="658813" y="1980252"/>
            <a:ext cx="7824788" cy="1753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 Slides – Week 5)</a:t>
            </a:r>
          </a:p>
        </p:txBody>
      </p:sp>
    </p:spTree>
    <p:extLst>
      <p:ext uri="{BB962C8B-B14F-4D97-AF65-F5344CB8AC3E}">
        <p14:creationId xmlns:p14="http://schemas.microsoft.com/office/powerpoint/2010/main" val="94977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011613" y="533400"/>
            <a:ext cx="47513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Program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838200" y="457200"/>
            <a:ext cx="76962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price 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book1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book1.title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"C# 9 and .NET 5"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book1.isbn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"180056810X"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book1.price = 42.74;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(book1.title);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book2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book2.title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"C# in Depth"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book2.isbn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"1617294535"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book2.price = 38.99;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(book2.title);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24E24-8885-4163-BBAE-BECDF6AD9CFD}"/>
              </a:ext>
            </a:extLst>
          </p:cNvPr>
          <p:cNvSpPr txBox="1"/>
          <p:nvPr/>
        </p:nvSpPr>
        <p:spPr>
          <a:xfrm>
            <a:off x="6629400" y="1981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52364-D741-4BB7-BB8C-E102ACAF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350532"/>
            <a:ext cx="2375229" cy="2743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3DA53-F60F-4F8D-B24B-657CE7B6EB6A}"/>
              </a:ext>
            </a:extLst>
          </p:cNvPr>
          <p:cNvSpPr txBox="1"/>
          <p:nvPr/>
        </p:nvSpPr>
        <p:spPr>
          <a:xfrm>
            <a:off x="6629400" y="3593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book2</a:t>
            </a:r>
          </a:p>
        </p:txBody>
      </p:sp>
    </p:spTree>
    <p:extLst>
      <p:ext uri="{BB962C8B-B14F-4D97-AF65-F5344CB8AC3E}">
        <p14:creationId xmlns:p14="http://schemas.microsoft.com/office/powerpoint/2010/main" val="326862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011613" y="533400"/>
            <a:ext cx="47513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Program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838200" y="457200"/>
            <a:ext cx="76962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price 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 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title = 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p;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book1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"C# 9 and .NET 5"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"180056810X"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42.74);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(book1.title);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book2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"C# in Depth"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"1617294535"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38.99);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(book2.title);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24E24-8885-4163-BBAE-BECDF6AD9CFD}"/>
              </a:ext>
            </a:extLst>
          </p:cNvPr>
          <p:cNvSpPr txBox="1"/>
          <p:nvPr/>
        </p:nvSpPr>
        <p:spPr>
          <a:xfrm>
            <a:off x="6858000" y="11541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52364-D741-4BB7-BB8C-E102ACAF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23526"/>
            <a:ext cx="2375229" cy="2743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3DA53-F60F-4F8D-B24B-657CE7B6EB6A}"/>
              </a:ext>
            </a:extLst>
          </p:cNvPr>
          <p:cNvSpPr txBox="1"/>
          <p:nvPr/>
        </p:nvSpPr>
        <p:spPr>
          <a:xfrm>
            <a:off x="6858000" y="27660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book2</a:t>
            </a:r>
          </a:p>
        </p:txBody>
      </p:sp>
    </p:spTree>
    <p:extLst>
      <p:ext uri="{BB962C8B-B14F-4D97-AF65-F5344CB8AC3E}">
        <p14:creationId xmlns:p14="http://schemas.microsoft.com/office/powerpoint/2010/main" val="235778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011613" y="533400"/>
            <a:ext cx="47513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Program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09600" y="73015"/>
            <a:ext cx="76962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price ;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  title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0.0;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 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  title = 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p;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   Book book1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"C# 9 and .NET 5"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"180056810X"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42.74);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(book1.title);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book2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"C# in Depth"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"1617294535"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38.99);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(book2.title);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book3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Book();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"book 3 title: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book3.title);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2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F3160C5-7E85-45AE-AA0B-477A7AE6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6115238" cy="32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curing Construction With Nuts Bolts And Washers In Fabrication |  Enterprise Business Experts">
            <a:extLst>
              <a:ext uri="{FF2B5EF4-FFF2-40B4-BE49-F238E27FC236}">
                <a16:creationId xmlns:a16="http://schemas.microsoft.com/office/drawing/2014/main" id="{86CD3DF7-FD7E-4662-A940-EBE3AED5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42060"/>
            <a:ext cx="5353050" cy="27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680D63-3748-4680-9D8C-80C777B81CB8}"/>
              </a:ext>
            </a:extLst>
          </p:cNvPr>
          <p:cNvSpPr txBox="1"/>
          <p:nvPr/>
        </p:nvSpPr>
        <p:spPr>
          <a:xfrm>
            <a:off x="3886200" y="6214646"/>
            <a:ext cx="449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https://www.uddeholm.com/uk/en/applications/die-casting/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C371D-7B62-4C06-B485-BDF32B39F950}"/>
              </a:ext>
            </a:extLst>
          </p:cNvPr>
          <p:cNvSpPr txBox="1"/>
          <p:nvPr/>
        </p:nvSpPr>
        <p:spPr>
          <a:xfrm>
            <a:off x="6694805" y="319593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Classes &amp; objects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991C7-15FB-45BC-80D0-547813FC5DC6}"/>
              </a:ext>
            </a:extLst>
          </p:cNvPr>
          <p:cNvSpPr txBox="1"/>
          <p:nvPr/>
        </p:nvSpPr>
        <p:spPr>
          <a:xfrm>
            <a:off x="363793" y="457200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Built-in data types</a:t>
            </a:r>
          </a:p>
        </p:txBody>
      </p:sp>
    </p:spTree>
    <p:extLst>
      <p:ext uri="{BB962C8B-B14F-4D97-AF65-F5344CB8AC3E}">
        <p14:creationId xmlns:p14="http://schemas.microsoft.com/office/powerpoint/2010/main" val="4439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011613" y="533400"/>
            <a:ext cx="47513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Program #4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09600" y="73015"/>
            <a:ext cx="76962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 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title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0.0;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title = 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Display()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$"Title: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{title}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ISBN: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Price: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{price}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Book book1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10.99);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12.99);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book3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18.88);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book4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5.99);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book5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20.0);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book5.Display();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62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011613" y="533400"/>
            <a:ext cx="47513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 Program #5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09600" y="73015"/>
            <a:ext cx="76962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 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title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0.0;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title = 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 = 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Display()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$"Title: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{title}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ISBN: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Price: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{price}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   Book[] books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Book[5];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books[0]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10.99);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books[1]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12.99);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books[2]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18.88);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books[3]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5.99);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books[4]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Book(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"book 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"125"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20.0);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book[4].Display();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65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&amp;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09601" y="1331655"/>
            <a:ext cx="8001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Classes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structs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are two of the basic constructs of the common type system in .NET. (C# of course). Each is essentially a data structure that encapsulates a set of data and behaviors that belong together as a logical unit.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class or struct declaration is like a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blueprint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that is used to create instances or objects at run time. If you define a class or struct called Person, Person is the name of the type.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If you declare and initialize a variable p of type Person, p is said to be an object or instance of Person.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Multiple instances of the same Person type can be created, and each instance can have different values in its properties and fields.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+mj-lt"/>
              </a:rPr>
              <a:t>A class is a </a:t>
            </a:r>
            <a:r>
              <a:rPr lang="en-US" sz="1500" dirty="0">
                <a:solidFill>
                  <a:srgbClr val="0070C0"/>
                </a:solidFill>
                <a:latin typeface="+mj-lt"/>
              </a:rPr>
              <a:t>reference type</a:t>
            </a:r>
            <a:r>
              <a:rPr lang="en-US" sz="1500" dirty="0">
                <a:solidFill>
                  <a:srgbClr val="000000"/>
                </a:solidFill>
                <a:latin typeface="+mj-lt"/>
              </a:rPr>
              <a:t>. When an object of the class is created, the variable to which the object is assigned holds only a reference to that memory.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+mj-lt"/>
              </a:rPr>
              <a:t>A struct is a </a:t>
            </a:r>
            <a:r>
              <a:rPr lang="en-US" sz="1500" dirty="0">
                <a:solidFill>
                  <a:srgbClr val="0070C0"/>
                </a:solidFill>
                <a:latin typeface="+mj-lt"/>
              </a:rPr>
              <a:t>value type</a:t>
            </a:r>
            <a:r>
              <a:rPr lang="en-US" sz="1500" dirty="0">
                <a:solidFill>
                  <a:srgbClr val="000000"/>
                </a:solidFill>
                <a:latin typeface="+mj-lt"/>
              </a:rPr>
              <a:t>. When a struct is created, the variable to which the struct is assigned holds the </a:t>
            </a:r>
            <a:r>
              <a:rPr lang="en-US" sz="1500" dirty="0" err="1">
                <a:solidFill>
                  <a:srgbClr val="000000"/>
                </a:solidFill>
                <a:latin typeface="+mj-lt"/>
              </a:rPr>
              <a:t>struct's</a:t>
            </a:r>
            <a:r>
              <a:rPr lang="en-US" sz="1500" dirty="0">
                <a:solidFill>
                  <a:srgbClr val="000000"/>
                </a:solidFill>
                <a:latin typeface="+mj-lt"/>
              </a:rPr>
              <a:t> actual data. When the struct is assigned to a new variable, it is copied.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8A9E8-A00E-413C-908A-EFB403DF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163426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 Class Definitions and Object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most important ideas in this chapter: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Defining a new class also creates a new object type with the same name.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class definition is like a template for objects: it determines what fields the objects have and what methods can operate on them.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Every object belongs to some object type; that is, it is an instance of some class.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When you invoke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 create an object, a special method called a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is invoked to initialize the fields. You provide one or more constructors as part of the class definition.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The methods that operate on a type are defined in the class definition for that type.</a:t>
            </a:r>
          </a:p>
        </p:txBody>
      </p:sp>
    </p:spTree>
    <p:extLst>
      <p:ext uri="{BB962C8B-B14F-4D97-AF65-F5344CB8AC3E}">
        <p14:creationId xmlns:p14="http://schemas.microsoft.com/office/powerpoint/2010/main" val="238422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 Class Definitions and Object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syntax issues about class definitions: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Class names (and hence object types) should begin with a capital letter, which helps distinguish them from primitive types and variable names.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You usually put one class definition in each file, and the name of the file must be the same as the name of the class, with the suffix .cs.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 any program or project, one class is designated as the startup class. The startup class must contain a method named Main, which is where the execution of the program begins. Other classes must not have a method named Main.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In any solution, one project is designated as the startup project. The startup project must contain the startup class.</a:t>
            </a:r>
          </a:p>
        </p:txBody>
      </p:sp>
    </p:spTree>
    <p:extLst>
      <p:ext uri="{BB962C8B-B14F-4D97-AF65-F5344CB8AC3E}">
        <p14:creationId xmlns:p14="http://schemas.microsoft.com/office/powerpoint/2010/main" val="196410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 Time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85800" y="1295400"/>
            <a:ext cx="792003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Classes are declared by using the class keyword followed by a unique identifier, as shown in the following example: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//[access modifier] - [class] - [identifier]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Fields, properties, methods and events go here...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latin typeface="+mj-lt"/>
              </a:rPr>
              <a:t>An example: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Hour, Minute;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651E25-1D8B-47FC-8C35-D49A8CBC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91000"/>
            <a:ext cx="1981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 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799329" y="1220718"/>
            <a:ext cx="75826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3" lvl="1" indent="-2968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Constructors initialize fields. The syntax for constructors is similar to that of other methods, with three exceptions:</a:t>
            </a:r>
          </a:p>
          <a:p>
            <a:pPr marL="696913" lvl="2" indent="-2968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800" dirty="0">
                <a:solidFill>
                  <a:schemeClr val="tx1"/>
                </a:solidFill>
              </a:rPr>
              <a:t>The name of the constructor is the same as the name of the class.</a:t>
            </a:r>
          </a:p>
          <a:p>
            <a:pPr marL="696913" lvl="2" indent="-2968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800" dirty="0">
                <a:solidFill>
                  <a:schemeClr val="tx1"/>
                </a:solidFill>
              </a:rPr>
              <a:t>Constructors have no return type and no return value.</a:t>
            </a:r>
          </a:p>
          <a:p>
            <a:pPr marL="696913" lvl="2" indent="-296863">
              <a:spcBef>
                <a:spcPts val="0"/>
              </a:spcBef>
              <a:buClr>
                <a:schemeClr val="tx2"/>
              </a:buClr>
            </a:pPr>
            <a:r>
              <a:rPr lang="en-US" sz="1800" dirty="0">
                <a:solidFill>
                  <a:schemeClr val="tx1"/>
                </a:solidFill>
              </a:rPr>
              <a:t>The keyword static is omitted.</a:t>
            </a:r>
          </a:p>
          <a:p>
            <a:pPr marL="696913" lvl="2" indent="-296863">
              <a:spcBef>
                <a:spcPts val="0"/>
              </a:spcBef>
              <a:buClr>
                <a:schemeClr val="tx2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//Here is an example for the Time class: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The name 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is a special keyword that refers to the 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we are creating.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16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 More Constructors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799329" y="1220718"/>
            <a:ext cx="758267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3" lvl="1" indent="-2968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Constructors can be overloaded, just like other methods, which means that you can provide multiple constructors with different parameters. </a:t>
            </a:r>
          </a:p>
          <a:p>
            <a:pPr marL="296863" lvl="1" indent="-2968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system knows which constructor to invoke by matching the arguments of new with the parameters of the constructors.</a:t>
            </a:r>
          </a:p>
          <a:p>
            <a:pPr marL="457200" lvl="2">
              <a:spcAft>
                <a:spcPts val="600"/>
              </a:spcAft>
              <a:buClr>
                <a:schemeClr val="tx2"/>
              </a:buClr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457200" lvl="2">
              <a:spcAft>
                <a:spcPts val="600"/>
              </a:spcAft>
              <a:buClr>
                <a:schemeClr val="tx2"/>
              </a:buClr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parametric constructor.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hour,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minute,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hour;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minute;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second;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38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3200400" y="228600"/>
            <a:ext cx="42179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 Creating a New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B1C-0C70-46F4-9056-DAB90A4E5365}"/>
              </a:ext>
            </a:extLst>
          </p:cNvPr>
          <p:cNvSpPr txBox="1"/>
          <p:nvPr/>
        </p:nvSpPr>
        <p:spPr>
          <a:xfrm>
            <a:off x="680485" y="228600"/>
            <a:ext cx="7582671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ThinkSharp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Hour, Minute;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Second;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Default constructor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hour,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minute,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Parametric constructor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.Hour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hour;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.Minute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minute;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second;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one way to create and initialize a Time object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Time t1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Time();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t1.Hour = 11;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t1.Minute = 8;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t1.Second = 3.14159;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(t1);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another way to do the same thing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Time t2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Time(11, 8, 3.14159);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(t2);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59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Microsoft YaHei Light"/>
        <a:cs typeface=""/>
      </a:majorFont>
      <a:minorFont>
        <a:latin typeface="Times New Roman"/>
        <a:ea typeface="Microsoft YaHei Light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_slides_week#04 - partB" id="{91C3FA24-B6FC-4377-82B4-84DDBB4F35D2}" vid="{B4F6CD27-6F97-4854-B171-3C94D44FB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OS_slides_week#04 - partB</Template>
  <TotalTime>4248</TotalTime>
  <Words>3544</Words>
  <Application>Microsoft Office PowerPoint</Application>
  <PresentationFormat>On-screen Show (4:3)</PresentationFormat>
  <Paragraphs>470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Times New Roman</vt:lpstr>
      <vt:lpstr>行政公文纸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University, IUSM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Guangyan Li</dc:creator>
  <cp:lastModifiedBy>Guangyan</cp:lastModifiedBy>
  <cp:revision>493</cp:revision>
  <cp:lastPrinted>2015-03-09T23:43:40Z</cp:lastPrinted>
  <dcterms:created xsi:type="dcterms:W3CDTF">2019-10-23T04:28:23Z</dcterms:created>
  <dcterms:modified xsi:type="dcterms:W3CDTF">2021-06-04T17:32:30Z</dcterms:modified>
</cp:coreProperties>
</file>