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38"/>
  </p:notesMasterIdLst>
  <p:handoutMasterIdLst>
    <p:handoutMasterId r:id="rId39"/>
  </p:handoutMasterIdLst>
  <p:sldIdLst>
    <p:sldId id="604" r:id="rId2"/>
    <p:sldId id="368" r:id="rId3"/>
    <p:sldId id="390" r:id="rId4"/>
    <p:sldId id="383" r:id="rId5"/>
    <p:sldId id="395" r:id="rId6"/>
    <p:sldId id="409" r:id="rId7"/>
    <p:sldId id="408" r:id="rId8"/>
    <p:sldId id="381" r:id="rId9"/>
    <p:sldId id="392" r:id="rId10"/>
    <p:sldId id="410" r:id="rId11"/>
    <p:sldId id="411" r:id="rId12"/>
    <p:sldId id="385" r:id="rId13"/>
    <p:sldId id="608" r:id="rId14"/>
    <p:sldId id="605" r:id="rId15"/>
    <p:sldId id="606" r:id="rId16"/>
    <p:sldId id="607" r:id="rId17"/>
    <p:sldId id="609" r:id="rId18"/>
    <p:sldId id="610" r:id="rId19"/>
    <p:sldId id="611" r:id="rId20"/>
    <p:sldId id="612" r:id="rId21"/>
    <p:sldId id="614" r:id="rId22"/>
    <p:sldId id="613" r:id="rId23"/>
    <p:sldId id="726" r:id="rId24"/>
    <p:sldId id="690" r:id="rId25"/>
    <p:sldId id="705" r:id="rId26"/>
    <p:sldId id="699" r:id="rId27"/>
    <p:sldId id="700" r:id="rId28"/>
    <p:sldId id="701" r:id="rId29"/>
    <p:sldId id="696" r:id="rId30"/>
    <p:sldId id="702" r:id="rId31"/>
    <p:sldId id="703" r:id="rId32"/>
    <p:sldId id="704" r:id="rId33"/>
    <p:sldId id="706" r:id="rId34"/>
    <p:sldId id="707" r:id="rId35"/>
    <p:sldId id="708" r:id="rId36"/>
    <p:sldId id="709" r:id="rId37"/>
  </p:sldIdLst>
  <p:sldSz cx="9144000" cy="6858000" type="screen4x3"/>
  <p:notesSz cx="7086600" cy="9372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2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727" autoAdjust="0"/>
  </p:normalViewPr>
  <p:slideViewPr>
    <p:cSldViewPr snapToObjects="1">
      <p:cViewPr varScale="1">
        <p:scale>
          <a:sx n="114" d="100"/>
          <a:sy n="114" d="100"/>
        </p:scale>
        <p:origin x="144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>
        <p:scale>
          <a:sx n="85" d="100"/>
          <a:sy n="85" d="100"/>
        </p:scale>
        <p:origin x="3828" y="66"/>
      </p:cViewPr>
      <p:guideLst>
        <p:guide orient="horz" pos="2952"/>
        <p:guide pos="22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68630"/>
          </a:xfrm>
          <a:prstGeom prst="rect">
            <a:avLst/>
          </a:prstGeom>
        </p:spPr>
        <p:txBody>
          <a:bodyPr vert="horz" lIns="93054" tIns="46527" rIns="93054" bIns="465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100" y="0"/>
            <a:ext cx="3070860" cy="468630"/>
          </a:xfrm>
          <a:prstGeom prst="rect">
            <a:avLst/>
          </a:prstGeom>
        </p:spPr>
        <p:txBody>
          <a:bodyPr vert="horz" lIns="93054" tIns="46527" rIns="93054" bIns="46527" rtlCol="0"/>
          <a:lstStyle>
            <a:lvl1pPr algn="r">
              <a:defRPr sz="1200"/>
            </a:lvl1pPr>
          </a:lstStyle>
          <a:p>
            <a:fld id="{5B53B9A8-03DE-A449-8606-C98272BA366A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02343"/>
            <a:ext cx="3070860" cy="468630"/>
          </a:xfrm>
          <a:prstGeom prst="rect">
            <a:avLst/>
          </a:prstGeom>
        </p:spPr>
        <p:txBody>
          <a:bodyPr vert="horz" lIns="93054" tIns="46527" rIns="93054" bIns="465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100" y="8902343"/>
            <a:ext cx="3070860" cy="468630"/>
          </a:xfrm>
          <a:prstGeom prst="rect">
            <a:avLst/>
          </a:prstGeom>
        </p:spPr>
        <p:txBody>
          <a:bodyPr vert="horz" lIns="93054" tIns="46527" rIns="93054" bIns="46527" rtlCol="0" anchor="b"/>
          <a:lstStyle>
            <a:lvl1pPr algn="r">
              <a:defRPr sz="1200"/>
            </a:lvl1pPr>
          </a:lstStyle>
          <a:p>
            <a:fld id="{38452586-C2E4-B545-9ECA-6F7511137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5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68630"/>
          </a:xfrm>
          <a:prstGeom prst="rect">
            <a:avLst/>
          </a:prstGeom>
        </p:spPr>
        <p:txBody>
          <a:bodyPr vert="horz" lIns="93054" tIns="46527" rIns="93054" bIns="465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468630"/>
          </a:xfrm>
          <a:prstGeom prst="rect">
            <a:avLst/>
          </a:prstGeom>
        </p:spPr>
        <p:txBody>
          <a:bodyPr vert="horz" lIns="93054" tIns="46527" rIns="93054" bIns="46527" rtlCol="0"/>
          <a:lstStyle>
            <a:lvl1pPr algn="r">
              <a:defRPr sz="1200"/>
            </a:lvl1pPr>
          </a:lstStyle>
          <a:p>
            <a:fld id="{845F566B-6AD8-7444-82DF-5DC153CD4B56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3263"/>
            <a:ext cx="46863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54" tIns="46527" rIns="93054" bIns="465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6"/>
            <a:ext cx="5669280" cy="4217670"/>
          </a:xfrm>
          <a:prstGeom prst="rect">
            <a:avLst/>
          </a:prstGeom>
        </p:spPr>
        <p:txBody>
          <a:bodyPr vert="horz" lIns="93054" tIns="46527" rIns="93054" bIns="4652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343"/>
            <a:ext cx="3070860" cy="468630"/>
          </a:xfrm>
          <a:prstGeom prst="rect">
            <a:avLst/>
          </a:prstGeom>
        </p:spPr>
        <p:txBody>
          <a:bodyPr vert="horz" lIns="93054" tIns="46527" rIns="93054" bIns="465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0" y="8902343"/>
            <a:ext cx="3070860" cy="468630"/>
          </a:xfrm>
          <a:prstGeom prst="rect">
            <a:avLst/>
          </a:prstGeom>
        </p:spPr>
        <p:txBody>
          <a:bodyPr vert="horz" lIns="93054" tIns="46527" rIns="93054" bIns="46527" rtlCol="0" anchor="b"/>
          <a:lstStyle>
            <a:lvl1pPr algn="r">
              <a:defRPr sz="1200"/>
            </a:lvl1pPr>
          </a:lstStyle>
          <a:p>
            <a:fld id="{091CEF26-A209-E447-AF95-B2ACA77090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0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B4A7BA-38FE-6246-A3FA-463CECE64E0C}" type="slidenum">
              <a:rPr lang="en-US"/>
              <a:pPr/>
              <a:t>2</a:t>
            </a:fld>
            <a:endParaRPr lang="en-US"/>
          </a:p>
        </p:txBody>
      </p:sp>
      <p:sp>
        <p:nvSpPr>
          <p:cNvPr id="2662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4650" y="538163"/>
            <a:ext cx="3543300" cy="2657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690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B4A7BA-38FE-6246-A3FA-463CECE64E0C}" type="slidenum">
              <a:rPr lang="en-US"/>
              <a:pPr/>
              <a:t>3</a:t>
            </a:fld>
            <a:endParaRPr lang="en-US"/>
          </a:p>
        </p:txBody>
      </p:sp>
      <p:sp>
        <p:nvSpPr>
          <p:cNvPr id="2662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4650" y="538163"/>
            <a:ext cx="3543300" cy="2657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03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B4A7BA-38FE-6246-A3FA-463CECE64E0C}" type="slidenum">
              <a:rPr lang="en-US"/>
              <a:pPr/>
              <a:t>8</a:t>
            </a:fld>
            <a:endParaRPr lang="en-US"/>
          </a:p>
        </p:txBody>
      </p:sp>
      <p:sp>
        <p:nvSpPr>
          <p:cNvPr id="2662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4650" y="538163"/>
            <a:ext cx="3543300" cy="2657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00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CEF26-A209-E447-AF95-B2ACA77090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70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CEF26-A209-E447-AF95-B2ACA77090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73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CEF26-A209-E447-AF95-B2ACA77090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18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CEF26-A209-E447-AF95-B2ACA77090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1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B4A7BA-38FE-6246-A3FA-463CECE64E0C}" type="slidenum">
              <a:rPr lang="en-US"/>
              <a:pPr/>
              <a:t>22</a:t>
            </a:fld>
            <a:endParaRPr lang="en-US"/>
          </a:p>
        </p:txBody>
      </p:sp>
      <p:sp>
        <p:nvSpPr>
          <p:cNvPr id="2662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4650" y="538163"/>
            <a:ext cx="3543300" cy="2657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2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616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962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1.png">
            <a:extLst>
              <a:ext uri="{FF2B5EF4-FFF2-40B4-BE49-F238E27FC236}">
                <a16:creationId xmlns:a16="http://schemas.microsoft.com/office/drawing/2014/main" id="{ADB8B022-48E5-4F68-9822-AC83F996D4C1}"/>
              </a:ext>
            </a:extLst>
          </p:cNvPr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707630" y="0"/>
            <a:ext cx="1436370" cy="3956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762000" y="457200"/>
            <a:ext cx="7619999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Week 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6B08F1-6112-457D-B007-68F44307FEBF}"/>
              </a:ext>
            </a:extLst>
          </p:cNvPr>
          <p:cNvSpPr/>
          <p:nvPr/>
        </p:nvSpPr>
        <p:spPr>
          <a:xfrm>
            <a:off x="762000" y="1600200"/>
            <a:ext cx="7848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(OOP)</a:t>
            </a:r>
          </a:p>
          <a:p>
            <a:pPr marL="914400" lvl="1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in C#</a:t>
            </a:r>
          </a:p>
          <a:p>
            <a:pPr marL="914400" lvl="1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</a:p>
          <a:p>
            <a:pPr marL="914400" lvl="1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</a:p>
          <a:p>
            <a:pPr marL="914400" lvl="1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</a:p>
          <a:p>
            <a:pPr marL="457200" indent="-457200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13 - Object-oriented programming</a:t>
            </a:r>
          </a:p>
          <a:p>
            <a:pPr marL="914400" lvl="1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13.7 inheritance</a:t>
            </a:r>
          </a:p>
          <a:p>
            <a:pPr marL="914400" lvl="1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13.8 class hierarchy</a:t>
            </a:r>
          </a:p>
          <a:p>
            <a:pPr marL="457200" indent="-457200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10 - Arrays</a:t>
            </a:r>
          </a:p>
        </p:txBody>
      </p:sp>
    </p:spTree>
    <p:extLst>
      <p:ext uri="{BB962C8B-B14F-4D97-AF65-F5344CB8AC3E}">
        <p14:creationId xmlns:p14="http://schemas.microsoft.com/office/powerpoint/2010/main" val="2722397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2020 KENWORTH W990 For Sale In Green Bay, Wisconsin | TruckPaper.com">
            <a:extLst>
              <a:ext uri="{FF2B5EF4-FFF2-40B4-BE49-F238E27FC236}">
                <a16:creationId xmlns:a16="http://schemas.microsoft.com/office/drawing/2014/main" id="{4073B368-FFDC-43BF-AC00-B6E6F4042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65" y="3627315"/>
            <a:ext cx="3597173" cy="239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.aolcdn.com/dims-global/dims3/GLOB/legacy_thum...">
            <a:extLst>
              <a:ext uri="{FF2B5EF4-FFF2-40B4-BE49-F238E27FC236}">
                <a16:creationId xmlns:a16="http://schemas.microsoft.com/office/drawing/2014/main" id="{30BA6201-5CD2-4A57-A10F-6F78DF084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37" y="3657600"/>
            <a:ext cx="3594263" cy="224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Vehicle - Architecture Daily Sketches - YouTube">
            <a:extLst>
              <a:ext uri="{FF2B5EF4-FFF2-40B4-BE49-F238E27FC236}">
                <a16:creationId xmlns:a16="http://schemas.microsoft.com/office/drawing/2014/main" id="{F0F3E9AD-82F4-4A90-9829-5EC98F36B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1247775"/>
            <a:ext cx="360680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箭头: 上 5">
            <a:extLst>
              <a:ext uri="{FF2B5EF4-FFF2-40B4-BE49-F238E27FC236}">
                <a16:creationId xmlns:a16="http://schemas.microsoft.com/office/drawing/2014/main" id="{8EAF9EAE-D3E7-4932-BE55-A93C8CB4453A}"/>
              </a:ext>
            </a:extLst>
          </p:cNvPr>
          <p:cNvSpPr/>
          <p:nvPr/>
        </p:nvSpPr>
        <p:spPr>
          <a:xfrm>
            <a:off x="3124200" y="3314055"/>
            <a:ext cx="381000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96078888-1EA4-4D64-A442-0B6B9D0D4982}"/>
              </a:ext>
            </a:extLst>
          </p:cNvPr>
          <p:cNvSpPr/>
          <p:nvPr/>
        </p:nvSpPr>
        <p:spPr>
          <a:xfrm>
            <a:off x="5410200" y="3306306"/>
            <a:ext cx="381000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70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2020 KENWORTH W990 For Sale In Green Bay, Wisconsin | TruckPaper.com">
            <a:extLst>
              <a:ext uri="{FF2B5EF4-FFF2-40B4-BE49-F238E27FC236}">
                <a16:creationId xmlns:a16="http://schemas.microsoft.com/office/drawing/2014/main" id="{4073B368-FFDC-43BF-AC00-B6E6F4042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65" y="3627315"/>
            <a:ext cx="3597173" cy="239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.aolcdn.com/dims-global/dims3/GLOB/legacy_thum...">
            <a:extLst>
              <a:ext uri="{FF2B5EF4-FFF2-40B4-BE49-F238E27FC236}">
                <a16:creationId xmlns:a16="http://schemas.microsoft.com/office/drawing/2014/main" id="{30BA6201-5CD2-4A57-A10F-6F78DF084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37" y="3657600"/>
            <a:ext cx="3594263" cy="224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Vehicle - Architecture Daily Sketches - YouTube">
            <a:extLst>
              <a:ext uri="{FF2B5EF4-FFF2-40B4-BE49-F238E27FC236}">
                <a16:creationId xmlns:a16="http://schemas.microsoft.com/office/drawing/2014/main" id="{F0F3E9AD-82F4-4A90-9829-5EC98F36B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1247775"/>
            <a:ext cx="360680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nheritance-1">
            <a:extLst>
              <a:ext uri="{FF2B5EF4-FFF2-40B4-BE49-F238E27FC236}">
                <a16:creationId xmlns:a16="http://schemas.microsoft.com/office/drawing/2014/main" id="{FF7D49D2-9887-43E6-B887-FE9AD77EB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9264"/>
            <a:ext cx="238125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箭头: 上 1">
            <a:extLst>
              <a:ext uri="{FF2B5EF4-FFF2-40B4-BE49-F238E27FC236}">
                <a16:creationId xmlns:a16="http://schemas.microsoft.com/office/drawing/2014/main" id="{B38F9C3F-3CAD-442C-A73E-BF1D8853E88A}"/>
              </a:ext>
            </a:extLst>
          </p:cNvPr>
          <p:cNvSpPr/>
          <p:nvPr/>
        </p:nvSpPr>
        <p:spPr>
          <a:xfrm>
            <a:off x="3124200" y="3314055"/>
            <a:ext cx="381000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F016190D-3C73-47AA-910C-E60E4EFE284E}"/>
              </a:ext>
            </a:extLst>
          </p:cNvPr>
          <p:cNvSpPr/>
          <p:nvPr/>
        </p:nvSpPr>
        <p:spPr>
          <a:xfrm>
            <a:off x="5410200" y="3306306"/>
            <a:ext cx="381000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99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246FE86A-F9A3-42FD-838C-A582236B57D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Diagram for Vehicle, Car &amp; Truck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6845D1-3BB2-4478-96F0-6404B27E9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393" y="1447800"/>
            <a:ext cx="5989407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00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0E67AC-6442-4E8F-928A-E1A3BB9F5A60}"/>
              </a:ext>
            </a:extLst>
          </p:cNvPr>
          <p:cNvSpPr txBox="1"/>
          <p:nvPr/>
        </p:nvSpPr>
        <p:spPr>
          <a:xfrm>
            <a:off x="152400" y="350014"/>
            <a:ext cx="8001000" cy="6355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Vehicle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base class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model;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year;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Vehicle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model,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year)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model;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.year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year;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 Vehicle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seating_capacity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model,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year,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capacity) :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(model, year)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seating_capacity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capacity;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DisplayInfo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$"model: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{model}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, year: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{year}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, seating capacity: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seating_capacity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Truck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 Vehicle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load_capacity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Truck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model,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year,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capacity) :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(model, year)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load_capacity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capacity;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DisplayInfo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$"model: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{model}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, year: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{model}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, load capacity: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load_capacity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tons"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251D00-9482-42FC-9951-C23201DC5643}"/>
              </a:ext>
            </a:extLst>
          </p:cNvPr>
          <p:cNvSpPr txBox="1"/>
          <p:nvPr/>
        </p:nvSpPr>
        <p:spPr>
          <a:xfrm>
            <a:off x="4038600" y="729496"/>
            <a:ext cx="4800600" cy="1785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car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Car(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"Honda Accord"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2019, 5);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truck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Truck(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kenworth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 W990"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2020, 50);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car.DisplayInfo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truck.DisplayInfo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322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523DE-CDEE-4F47-9E5B-069A3274EA07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229600" cy="7334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Inheritance Example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E67AC-6442-4E8F-928A-E1A3BB9F5A60}"/>
              </a:ext>
            </a:extLst>
          </p:cNvPr>
          <p:cNvSpPr txBox="1"/>
          <p:nvPr/>
        </p:nvSpPr>
        <p:spPr>
          <a:xfrm>
            <a:off x="228600" y="1066800"/>
            <a:ext cx="40386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Aft>
                <a:spcPts val="30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	static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>
              <a:spcAft>
                <a:spcPts val="30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		Person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Person();</a:t>
            </a:r>
          </a:p>
          <a:p>
            <a:pPr>
              <a:spcAft>
                <a:spcPts val="30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		person.name =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"Allan"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30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person.age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21;</a:t>
            </a:r>
          </a:p>
          <a:p>
            <a:pPr>
              <a:spcAft>
                <a:spcPts val="300"/>
              </a:spcAft>
            </a:pP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		Teacher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Teacher();</a:t>
            </a:r>
          </a:p>
          <a:p>
            <a:pPr>
              <a:spcAft>
                <a:spcPts val="30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		teacher.name =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"Tom"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30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teacher.age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55;</a:t>
            </a:r>
          </a:p>
          <a:p>
            <a:pPr>
              <a:spcAft>
                <a:spcPts val="30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teacher.subject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"Computer Science"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30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teacher.DisplayNameAge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Aft>
                <a:spcPts val="300"/>
              </a:spcAft>
            </a:pP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		Student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Student();</a:t>
            </a:r>
          </a:p>
          <a:p>
            <a:pPr>
              <a:spcAft>
                <a:spcPts val="30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		student.name =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"Sara"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30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student.age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19;</a:t>
            </a:r>
          </a:p>
          <a:p>
            <a:pPr>
              <a:spcAft>
                <a:spcPts val="30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student.studentId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02018001;</a:t>
            </a:r>
          </a:p>
          <a:p>
            <a:pPr>
              <a:spcAft>
                <a:spcPts val="30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student.DisplayNameAge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Aft>
                <a:spcPts val="30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>
              <a:spcAft>
                <a:spcPts val="30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F0F0EB-D2C8-4FFB-BAFE-B72B07F56150}"/>
              </a:ext>
            </a:extLst>
          </p:cNvPr>
          <p:cNvSpPr txBox="1"/>
          <p:nvPr/>
        </p:nvSpPr>
        <p:spPr>
          <a:xfrm>
            <a:off x="4643306" y="1066800"/>
            <a:ext cx="4272094" cy="4785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spcAft>
                <a:spcPts val="30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>
              <a:spcAft>
                <a:spcPts val="30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pPr>
              <a:spcAft>
                <a:spcPts val="30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pPr>
              <a:spcAft>
                <a:spcPts val="30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DisplayNameAge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spcAft>
                <a:spcPts val="30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>
              <a:spcAft>
                <a:spcPts val="30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{name}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 is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{age}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 years old."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Aft>
                <a:spcPts val="30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spcAft>
                <a:spcPts val="30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Aft>
                <a:spcPts val="300"/>
              </a:spcAft>
            </a:pP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Teacher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: Person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// Child class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Aft>
                <a:spcPts val="30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subject;</a:t>
            </a:r>
          </a:p>
          <a:p>
            <a:pPr>
              <a:spcAft>
                <a:spcPts val="30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Aft>
                <a:spcPts val="300"/>
              </a:spcAft>
            </a:pP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: Person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// Child class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Aft>
                <a:spcPts val="30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30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CC3A06-4513-4797-A5F2-71A08D80B639}"/>
              </a:ext>
            </a:extLst>
          </p:cNvPr>
          <p:cNvCxnSpPr>
            <a:cxnSpLocks/>
          </p:cNvCxnSpPr>
          <p:nvPr/>
        </p:nvCxnSpPr>
        <p:spPr>
          <a:xfrm>
            <a:off x="4267200" y="1066800"/>
            <a:ext cx="0" cy="510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095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523DE-CDEE-4F47-9E5B-069A3274EA07}"/>
              </a:ext>
            </a:extLst>
          </p:cNvPr>
          <p:cNvSpPr txBox="1">
            <a:spLocks/>
          </p:cNvSpPr>
          <p:nvPr/>
        </p:nvSpPr>
        <p:spPr>
          <a:xfrm>
            <a:off x="4267200" y="333375"/>
            <a:ext cx="4648200" cy="7334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#2 w/ constructors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E67AC-6442-4E8F-928A-E1A3BB9F5A60}"/>
              </a:ext>
            </a:extLst>
          </p:cNvPr>
          <p:cNvSpPr txBox="1"/>
          <p:nvPr/>
        </p:nvSpPr>
        <p:spPr>
          <a:xfrm>
            <a:off x="304800" y="76200"/>
            <a:ext cx="80010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version 2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Week14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	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Person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"Allan"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21);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Teacher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Teacher(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"Tom"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55,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"Computer Science"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teacher.DisplayNameAge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Student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"Sara"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19, 02018001);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student.DisplayNameAge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Parent class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age)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.name = name;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age;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DisplayNameAge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{name}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is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{age}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years old."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Teacher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Person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Child class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subject;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Teacher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age,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subject)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(name, age)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.subject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subject;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Person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Child class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age,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(name, age)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.studentId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8937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523DE-CDEE-4F47-9E5B-069A3274EA07}"/>
              </a:ext>
            </a:extLst>
          </p:cNvPr>
          <p:cNvSpPr txBox="1">
            <a:spLocks/>
          </p:cNvSpPr>
          <p:nvPr/>
        </p:nvSpPr>
        <p:spPr>
          <a:xfrm>
            <a:off x="4267200" y="333375"/>
            <a:ext cx="4648200" cy="7334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#3 w/ abstract class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E67AC-6442-4E8F-928A-E1A3BB9F5A60}"/>
              </a:ext>
            </a:extLst>
          </p:cNvPr>
          <p:cNvSpPr txBox="1"/>
          <p:nvPr/>
        </p:nvSpPr>
        <p:spPr>
          <a:xfrm>
            <a:off x="304800" y="76200"/>
            <a:ext cx="80010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version 3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Week14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	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Person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"Allan"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21);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Teacher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Teacher(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"Tom"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55,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"Computer Science"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teacher.DisplayNameAge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Student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"Sara"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19, 02018001);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student.DisplayNameAge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abstract 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Parent class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age)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.name = name;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age;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DisplayNameAge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{name}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is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{age}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years old."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Teacher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Person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Child class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subject;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Teacher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age,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subject)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(name, age)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.subject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subject;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Person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Child class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age,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(name, age)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.studentId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3760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523DE-CDEE-4F47-9E5B-069A3274EA07}"/>
              </a:ext>
            </a:extLst>
          </p:cNvPr>
          <p:cNvSpPr txBox="1">
            <a:spLocks/>
          </p:cNvSpPr>
          <p:nvPr/>
        </p:nvSpPr>
        <p:spPr>
          <a:xfrm>
            <a:off x="4267200" y="333375"/>
            <a:ext cx="4648200" cy="7334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#4 w/ more methods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E67AC-6442-4E8F-928A-E1A3BB9F5A60}"/>
              </a:ext>
            </a:extLst>
          </p:cNvPr>
          <p:cNvSpPr txBox="1"/>
          <p:nvPr/>
        </p:nvSpPr>
        <p:spPr>
          <a:xfrm>
            <a:off x="304800" y="76200"/>
            <a:ext cx="8001000" cy="6755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version 4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Week14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Teacher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Teacher(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"Tom"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55,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"Computer Science"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teacher.DisplayTeacher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Student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"Sara"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19, 02018001);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student.DisplayStudent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Parent class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age)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.name = name;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.age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age;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DisplayNameAge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$"Name：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{name}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, Age: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{age}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Teacher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 Person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Child class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subject;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Teacher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age,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subject) :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(name, age)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.subject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subject;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DisplayTeacher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.DisplayNameAge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$"Teaches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{subject}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 Person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Child class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age,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(name, age)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.studentId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DisplayStudent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.DisplayNameAge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$"Student ID: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9080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523DE-CDEE-4F47-9E5B-069A3274EA07}"/>
              </a:ext>
            </a:extLst>
          </p:cNvPr>
          <p:cNvSpPr txBox="1">
            <a:spLocks/>
          </p:cNvSpPr>
          <p:nvPr/>
        </p:nvSpPr>
        <p:spPr>
          <a:xfrm>
            <a:off x="4267200" y="333375"/>
            <a:ext cx="4648200" cy="73342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#5 w/ a bit encapsulation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E67AC-6442-4E8F-928A-E1A3BB9F5A60}"/>
              </a:ext>
            </a:extLst>
          </p:cNvPr>
          <p:cNvSpPr txBox="1"/>
          <p:nvPr/>
        </p:nvSpPr>
        <p:spPr>
          <a:xfrm>
            <a:off x="304800" y="76200"/>
            <a:ext cx="8001000" cy="6755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version 5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Week14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Teacher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Teacher(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"Tom"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55,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"Computer Science"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teacher.DisplayTeacher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Student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"Sara"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19, 02018001);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student.DisplayStudent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Parent class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age)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.name = name;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.age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age;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DisplayNameAge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$"Name：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{name}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, Age: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{age}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Teacher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 Person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Child class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subject;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Teacher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age,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subject) :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(name, age)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.subject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subject;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DisplayTeacher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.DisplayNameAge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$"Teaches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{subject}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 Person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Child class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age,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(name, age)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.studentId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DisplayStudent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.DisplayNameAge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$"Student ID: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5074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523DE-CDEE-4F47-9E5B-069A3274EA07}"/>
              </a:ext>
            </a:extLst>
          </p:cNvPr>
          <p:cNvSpPr txBox="1">
            <a:spLocks/>
          </p:cNvSpPr>
          <p:nvPr/>
        </p:nvSpPr>
        <p:spPr>
          <a:xfrm>
            <a:off x="4267200" y="333375"/>
            <a:ext cx="4648200" cy="7334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#6 w/ polymorphism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E67AC-6442-4E8F-928A-E1A3BB9F5A60}"/>
              </a:ext>
            </a:extLst>
          </p:cNvPr>
          <p:cNvSpPr txBox="1"/>
          <p:nvPr/>
        </p:nvSpPr>
        <p:spPr>
          <a:xfrm>
            <a:off x="304800" y="76200"/>
            <a:ext cx="8001000" cy="6755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version 6 - polymorphism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Week14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Teacher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Teacher(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"Tom"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55,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"Computer Science"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teacher.DisplayInfo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Student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"Sara"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19, 02018001);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student.DisplayInfo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Parent class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age)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.name = name;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.age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age;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DisplayInfo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$"Name：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{name}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, Age: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{age}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Teacher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 Person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Child class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subject;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Teacher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age,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subject) :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(name, age)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.subject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subject;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DisplayInfo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.DisplayInfo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$"Teaches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{subject}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 Person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Child class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age,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(name, age)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.studentId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DisplayInfo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.DisplayInfo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$"Student ID: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876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7094" y="3124200"/>
            <a:ext cx="184731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95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ourier New" pitchFamily="-105" charset="0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572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Principles of OOP</a:t>
            </a:r>
            <a:endParaRPr lang="en-US" sz="4000" dirty="0">
              <a:solidFill>
                <a:schemeClr val="accent1">
                  <a:lumMod val="75000"/>
                </a:schemeClr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E437E0-824B-4EB4-9E91-A4C3DD2CD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852" y="1905000"/>
            <a:ext cx="5148295" cy="370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471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523DE-CDEE-4F47-9E5B-069A3274EA07}"/>
              </a:ext>
            </a:extLst>
          </p:cNvPr>
          <p:cNvSpPr txBox="1">
            <a:spLocks/>
          </p:cNvSpPr>
          <p:nvPr/>
        </p:nvSpPr>
        <p:spPr>
          <a:xfrm>
            <a:off x="4267200" y="257175"/>
            <a:ext cx="4648200" cy="7334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#7 w/ more encapsulation thru Properties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E67AC-6442-4E8F-928A-E1A3BB9F5A60}"/>
              </a:ext>
            </a:extLst>
          </p:cNvPr>
          <p:cNvSpPr txBox="1"/>
          <p:nvPr/>
        </p:nvSpPr>
        <p:spPr>
          <a:xfrm>
            <a:off x="304800" y="76200"/>
            <a:ext cx="8001000" cy="6755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version 7 – more encapsulation thru Properties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Week14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Teacher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Teacher(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"Tom"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55,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"Computer Science"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teacher.DisplayInfo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Student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"Sara"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19, 02018001);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student.DisplayInfo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student.StudentId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52018001;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student.DisplayInfo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Parent class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name;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age)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.name = name;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.age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age;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DisplayInfo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$"Name：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{name}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, Age: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{age}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Teacher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 Person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Child class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subject;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Teacher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age,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subject) :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(name, age)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.subject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subject;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DisplayInfo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.DisplayInfo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$"Teaches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{subject}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 Person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Child class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value; } }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Property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age,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(name, age)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.studentId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DisplayInfo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.DisplayInfo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$"Student ID: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0034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0E67AC-6442-4E8F-928A-E1A3BB9F5A60}"/>
              </a:ext>
            </a:extLst>
          </p:cNvPr>
          <p:cNvSpPr txBox="1"/>
          <p:nvPr/>
        </p:nvSpPr>
        <p:spPr>
          <a:xfrm>
            <a:off x="76200" y="72271"/>
            <a:ext cx="4724400" cy="670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//textbook page 153-154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Week14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Time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Hour, Minute;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Second;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Time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.Hour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.Minute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.Second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0.0;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Time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hour,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minute,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second)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.Hour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hour;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.Minute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minute;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.Second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second;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Time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seconds)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Hour = 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)(seconds / 3600.0);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seconds -= Hour * 3600.0;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Minute = 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)(seconds / 60.0);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Second = seconds - (Minute * 60.0);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ToSeconds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minutes = Hour * 60 + Minute;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minutes * 60 + Second;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String.Format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"{0:D2}:{1:D2}:{2:D2}"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Hour, Minute, 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)Second);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IsAfter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(Time time)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ToSeconds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&gt;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time.ToSeconds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AddTime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(Time time)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Hour +=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time.Hour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Minute +=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time.Minute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Second +=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time.Second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adjustForOverflow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Increment</a:t>
            </a:r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 seconds)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Second += seconds;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adjustForOverflow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adjustForOverflow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(Second &gt;= 60.0)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   Second -= 60.0; Minute += 1;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(Minute &gt; 59)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   Minute -= 60; Hour += 1;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end of class Time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C6253-FFF2-4AEF-9220-D11952318EAC}"/>
              </a:ext>
            </a:extLst>
          </p:cNvPr>
          <p:cNvSpPr txBox="1"/>
          <p:nvPr/>
        </p:nvSpPr>
        <p:spPr>
          <a:xfrm>
            <a:off x="4800600" y="133588"/>
            <a:ext cx="426720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Time t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Time();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t.ToString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dt1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DateAndTime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dt2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DateAndTime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(20, 4, 2014, 12, 0, 0);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(dt1.ToString());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{dt2.Year}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{dt2.Month}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,  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{dt2.Day}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{dt2.Hour}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{dt2.Minute}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{dt2.Second}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DateAndTime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: Time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Day, Month, Year;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DateAndTime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: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Day = 0; Month = 0; Year = 0;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DateAndTime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day,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month,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year,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hour,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minute,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second)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: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(hour, minute, second)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Day = day;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Month = month;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Year = year;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Increment</a:t>
            </a:r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 seconds)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.Increment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(seconds);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adjustForOverflow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adjustForOverflow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(Hour &gt; 23)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   Hour -= 24;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Day += 1;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TODO: Day overflows into Month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TODO: Month overflows into Year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13F49F-C4BD-4F15-8816-E139514BE626}"/>
              </a:ext>
            </a:extLst>
          </p:cNvPr>
          <p:cNvCxnSpPr>
            <a:cxnSpLocks/>
          </p:cNvCxnSpPr>
          <p:nvPr/>
        </p:nvCxnSpPr>
        <p:spPr>
          <a:xfrm>
            <a:off x="4724400" y="228600"/>
            <a:ext cx="0" cy="571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>
            <a:extLst>
              <a:ext uri="{FF2B5EF4-FFF2-40B4-BE49-F238E27FC236}">
                <a16:creationId xmlns:a16="http://schemas.microsoft.com/office/drawing/2014/main" id="{27CDB410-F42F-41AA-AFC4-E061FA449E02}"/>
              </a:ext>
            </a:extLst>
          </p:cNvPr>
          <p:cNvSpPr txBox="1">
            <a:spLocks/>
          </p:cNvSpPr>
          <p:nvPr/>
        </p:nvSpPr>
        <p:spPr>
          <a:xfrm>
            <a:off x="1219200" y="133588"/>
            <a:ext cx="4648200" cy="7334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13.7 Example</a:t>
            </a:r>
          </a:p>
        </p:txBody>
      </p:sp>
    </p:spTree>
    <p:extLst>
      <p:ext uri="{BB962C8B-B14F-4D97-AF65-F5344CB8AC3E}">
        <p14:creationId xmlns:p14="http://schemas.microsoft.com/office/powerpoint/2010/main" val="1046740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7094" y="3124200"/>
            <a:ext cx="184731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95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ourier New" pitchFamily="-105" charset="0"/>
              <a:cs typeface="Calibri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9AF286D-CC31-4C9E-A16F-869E064AE8B4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229600" cy="7334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13.8 The class hierarchy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87545A-2B27-4138-852E-007AEC096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" y="1219200"/>
            <a:ext cx="84677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238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Local, Instance &amp; Static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E50C-F13F-4F27-8C4C-316444CCFDC7}"/>
              </a:ext>
            </a:extLst>
          </p:cNvPr>
          <p:cNvSpPr/>
          <p:nvPr/>
        </p:nvSpPr>
        <p:spPr>
          <a:xfrm>
            <a:off x="690564" y="1019428"/>
            <a:ext cx="8148636" cy="5686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Local variables</a:t>
            </a:r>
          </a:p>
          <a:p>
            <a:pPr marL="800100" lvl="1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 variable defined within a block or method or constructor is called local variable.</a:t>
            </a:r>
          </a:p>
          <a:p>
            <a:pPr marL="800100" lvl="1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These variable are created when the block is entered or the function is called and destroyed after exiting from the block or when the call returns from the function.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scope of these variables exists only within the block in which the variable is declared. i.e. we can access these variables only within that block.</a:t>
            </a:r>
          </a:p>
          <a:p>
            <a:pPr marL="342900" indent="-342900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Instance variables or Non – Static Variables</a:t>
            </a:r>
          </a:p>
          <a:p>
            <a:pPr marL="800100" lvl="1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Instance variables are non-static variables and are declared in a class but outside any method, constructor or block. </a:t>
            </a:r>
          </a:p>
          <a:p>
            <a:pPr marL="800100" lvl="1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As instance variables are declared in a class, these variables are created when an object of the class is created and destroyed when the object is destroyed. Unlike local variables, we may use access specifiers for instance variables.</a:t>
            </a:r>
          </a:p>
          <a:p>
            <a:pPr marL="342900" indent="-342900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 Static Variables or Class Variables</a:t>
            </a:r>
          </a:p>
          <a:p>
            <a:pPr marL="800100" lvl="1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These variables are declared using the static keyword within a class outside any method constructor or block.</a:t>
            </a:r>
          </a:p>
          <a:p>
            <a:pPr marL="800100" lvl="1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Unlike instance variables, we can only have one copy of a static variable per class irrespective of how many objects we create.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Static variables are created at the start of program execution and destroyed automatically when execution ends.</a:t>
            </a:r>
          </a:p>
        </p:txBody>
      </p:sp>
    </p:spTree>
    <p:extLst>
      <p:ext uri="{BB962C8B-B14F-4D97-AF65-F5344CB8AC3E}">
        <p14:creationId xmlns:p14="http://schemas.microsoft.com/office/powerpoint/2010/main" val="3165106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E50C-F13F-4F27-8C4C-316444CCFDC7}"/>
              </a:ext>
            </a:extLst>
          </p:cNvPr>
          <p:cNvSpPr/>
          <p:nvPr/>
        </p:nvSpPr>
        <p:spPr>
          <a:xfrm>
            <a:off x="690564" y="1331655"/>
            <a:ext cx="7824788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An array is a set of values where each value is identified by an index.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All the values in an array have to have the same type, </a:t>
            </a:r>
            <a:r>
              <a:rPr lang="en-US" sz="2000" dirty="0" err="1">
                <a:solidFill>
                  <a:srgbClr val="000000"/>
                </a:solidFill>
              </a:rPr>
              <a:t>ints</a:t>
            </a:r>
            <a:r>
              <a:rPr lang="en-US" sz="2000" dirty="0">
                <a:solidFill>
                  <a:srgbClr val="000000"/>
                </a:solidFill>
              </a:rPr>
              <a:t>, doubles, or any other type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Syntactically, array types look like other types except they are followed by [] . Array variables are declared as following and they are set to null: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count;</a:t>
            </a:r>
          </a:p>
          <a:p>
            <a:pPr>
              <a:spcAft>
                <a:spcPts val="120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values;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Use new to create the array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count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[4];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values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[size];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7D6590-A59B-4BFB-9D0B-AC581D6F3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769" y="4267200"/>
            <a:ext cx="3436563" cy="68568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2581FC-5642-4675-A88D-681D14F59339}"/>
              </a:ext>
            </a:extLst>
          </p:cNvPr>
          <p:cNvCxnSpPr/>
          <p:nvPr/>
        </p:nvCxnSpPr>
        <p:spPr>
          <a:xfrm>
            <a:off x="3657600" y="4495680"/>
            <a:ext cx="104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227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Arrays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E50C-F13F-4F27-8C4C-316444CCFDC7}"/>
              </a:ext>
            </a:extLst>
          </p:cNvPr>
          <p:cNvSpPr/>
          <p:nvPr/>
        </p:nvSpPr>
        <p:spPr>
          <a:xfrm>
            <a:off x="914400" y="1331655"/>
            <a:ext cx="769143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Declare a single-dimensional array of 5 integers.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array1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Declare and set array element values.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array2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{ 1, 3, 5, 7, 9 };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Alternative syntax.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array3 = { 1, 2, 3, 4, 5, 6 };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Declare a two dimensional array.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[,] multiDimensionalArray1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[2, 3];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Declare and set array element values.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[,] multiDimensionalArray2 = { { 1, 2, 3 }, { 4, 5, 6 } };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Declare a jagged array.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jaggedArray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[6][];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Set the values of the first array in the jagged array structure.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jaggedArray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[0]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[4] { 1, 2, 3, 4 };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14BD5D2D-2DD8-4844-BAE0-507EFC0AED9B}"/>
              </a:ext>
            </a:extLst>
          </p:cNvPr>
          <p:cNvSpPr/>
          <p:nvPr/>
        </p:nvSpPr>
        <p:spPr>
          <a:xfrm>
            <a:off x="357188" y="3633787"/>
            <a:ext cx="557212" cy="26146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9113B3-188C-4A7A-930A-D0BD161FB9F6}"/>
              </a:ext>
            </a:extLst>
          </p:cNvPr>
          <p:cNvSpPr txBox="1"/>
          <p:nvPr/>
        </p:nvSpPr>
        <p:spPr>
          <a:xfrm>
            <a:off x="0" y="4572000"/>
            <a:ext cx="665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Skip </a:t>
            </a:r>
          </a:p>
          <a:p>
            <a:pPr algn="ctr"/>
            <a:r>
              <a:rPr lang="en-US" dirty="0"/>
              <a:t>these</a:t>
            </a:r>
          </a:p>
        </p:txBody>
      </p:sp>
    </p:spTree>
    <p:extLst>
      <p:ext uri="{BB962C8B-B14F-4D97-AF65-F5344CB8AC3E}">
        <p14:creationId xmlns:p14="http://schemas.microsoft.com/office/powerpoint/2010/main" val="1192142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10.1 Accessing Elements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E50C-F13F-4F27-8C4C-316444CCFDC7}"/>
              </a:ext>
            </a:extLst>
          </p:cNvPr>
          <p:cNvSpPr/>
          <p:nvPr/>
        </p:nvSpPr>
        <p:spPr>
          <a:xfrm>
            <a:off x="690564" y="1331655"/>
            <a:ext cx="7824788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To store values in the array, use the [] operator. For example count[0] refers to the "</a:t>
            </a:r>
            <a:r>
              <a:rPr lang="en-US" sz="2000" dirty="0" err="1">
                <a:solidFill>
                  <a:srgbClr val="000000"/>
                </a:solidFill>
              </a:rPr>
              <a:t>zeroeth</a:t>
            </a:r>
            <a:r>
              <a:rPr lang="en-US" sz="2000" dirty="0">
                <a:solidFill>
                  <a:srgbClr val="000000"/>
                </a:solidFill>
              </a:rPr>
              <a:t>" element of the array, and count[1] refers to the \</a:t>
            </a:r>
            <a:r>
              <a:rPr lang="en-US" sz="2000" dirty="0" err="1">
                <a:solidFill>
                  <a:srgbClr val="000000"/>
                </a:solidFill>
              </a:rPr>
              <a:t>oneth</a:t>
            </a:r>
            <a:r>
              <a:rPr lang="en-US" sz="2000" dirty="0">
                <a:solidFill>
                  <a:srgbClr val="000000"/>
                </a:solidFill>
              </a:rPr>
              <a:t>" element. You can use the [] operator anywhere in an expression: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count[0] = 7;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count[1] = count[0] * 2;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count[2]++;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count[3] -= 60;</a:t>
            </a:r>
            <a:endParaRPr lang="en-US" sz="1600" dirty="0">
              <a:solidFill>
                <a:srgbClr val="000000"/>
              </a:solidFill>
            </a:endParaRPr>
          </a:p>
          <a:p>
            <a:pPr marL="285750" indent="-285750"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You can use any expression as an index, as long as it has type int.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4)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(count[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E3996A-864B-42E5-A012-4248DEC3B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590800"/>
            <a:ext cx="2971800" cy="59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4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10.2 Copying arrays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E50C-F13F-4F27-8C4C-316444CCFDC7}"/>
              </a:ext>
            </a:extLst>
          </p:cNvPr>
          <p:cNvSpPr/>
          <p:nvPr/>
        </p:nvSpPr>
        <p:spPr>
          <a:xfrm>
            <a:off x="690564" y="1331655"/>
            <a:ext cx="7824788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When you copy an array variable, remember that you are copying a reference to the array. Any changes in either array will be reflected in the other.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a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b = a;</a:t>
            </a:r>
          </a:p>
          <a:p>
            <a:pPr marL="285750" indent="-285750"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</a:rPr>
              <a:t>To create a copy of an array, you need something like below:</a:t>
            </a:r>
            <a:endParaRPr lang="en-US" sz="2000" dirty="0">
              <a:solidFill>
                <a:srgbClr val="000000"/>
              </a:solidFill>
            </a:endParaRP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b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b[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a[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320E19-D76C-491F-81B9-0A4EEF76C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236225"/>
            <a:ext cx="2659858" cy="81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76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10.3 Arrays and Objects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E50C-F13F-4F27-8C4C-316444CCFDC7}"/>
              </a:ext>
            </a:extLst>
          </p:cNvPr>
          <p:cNvSpPr/>
          <p:nvPr/>
        </p:nvSpPr>
        <p:spPr>
          <a:xfrm>
            <a:off x="690564" y="1331655"/>
            <a:ext cx="78247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In many ways, arrays behave like objects: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 When you declare an array variable, you get a reference to an array.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 You have to use new to create the array itself.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 When you pass an array as an argument, you pass a reference, which means that the invoked method can change the contents of the array.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Differences: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elements of an array are identified by indices, and the elements of an object have names.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Elements of an array have to be the same type. Objects can have fields with different types.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382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BC3AB1C-0C70-46F4-9056-DAB90A4E5365}"/>
              </a:ext>
            </a:extLst>
          </p:cNvPr>
          <p:cNvSpPr txBox="1"/>
          <p:nvPr/>
        </p:nvSpPr>
        <p:spPr>
          <a:xfrm>
            <a:off x="533399" y="2193191"/>
            <a:ext cx="391663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&lt;initializer&gt;; &lt;condition&gt;; &lt;incrementor&gt;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&lt;body&gt;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Example: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4; i++)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            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(count[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4020A3-4E60-4C67-A8CB-A76E9C38E197}"/>
              </a:ext>
            </a:extLst>
          </p:cNvPr>
          <p:cNvSpPr txBox="1"/>
          <p:nvPr/>
        </p:nvSpPr>
        <p:spPr>
          <a:xfrm>
            <a:off x="4648200" y="2005548"/>
            <a:ext cx="3886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&lt;condition&gt;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	&lt;body&gt;</a:t>
            </a:r>
          </a:p>
          <a:p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	&lt;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imcrementor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Example: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4)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                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(count[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F1AA37-ABA4-4F7E-9C96-8B93E615B127}"/>
              </a:ext>
            </a:extLst>
          </p:cNvPr>
          <p:cNvCxnSpPr>
            <a:cxnSpLocks/>
          </p:cNvCxnSpPr>
          <p:nvPr/>
        </p:nvCxnSpPr>
        <p:spPr>
          <a:xfrm>
            <a:off x="4602431" y="1905000"/>
            <a:ext cx="0" cy="3747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B2A7B33B-3191-42CF-B5EB-6BEE8C2851E1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 for loops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BE2431-4F51-4BF9-8AA8-4DE03806214D}"/>
              </a:ext>
            </a:extLst>
          </p:cNvPr>
          <p:cNvSpPr/>
          <p:nvPr/>
        </p:nvSpPr>
        <p:spPr>
          <a:xfrm>
            <a:off x="533400" y="1200090"/>
            <a:ext cx="78247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for loop vs. while loop:</a:t>
            </a:r>
          </a:p>
        </p:txBody>
      </p:sp>
    </p:spTree>
    <p:extLst>
      <p:ext uri="{BB962C8B-B14F-4D97-AF65-F5344CB8AC3E}">
        <p14:creationId xmlns:p14="http://schemas.microsoft.com/office/powerpoint/2010/main" val="145897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533400"/>
            <a:ext cx="807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Building Blocks of OOP</a:t>
            </a:r>
            <a:endParaRPr lang="en-US" sz="4000" dirty="0">
              <a:solidFill>
                <a:schemeClr val="accent1">
                  <a:lumMod val="75000"/>
                </a:schemeClr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15E40E1-E214-4A91-8939-22E5C2D8064C}"/>
              </a:ext>
            </a:extLst>
          </p:cNvPr>
          <p:cNvSpPr/>
          <p:nvPr/>
        </p:nvSpPr>
        <p:spPr>
          <a:xfrm>
            <a:off x="1828800" y="1981200"/>
            <a:ext cx="2286000" cy="707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Classes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17D2463-7C25-4B64-99CC-AB61139D8CC6}"/>
              </a:ext>
            </a:extLst>
          </p:cNvPr>
          <p:cNvSpPr/>
          <p:nvPr/>
        </p:nvSpPr>
        <p:spPr>
          <a:xfrm>
            <a:off x="1828800" y="3025914"/>
            <a:ext cx="2286000" cy="707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Objects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C13DA58-F5C9-4307-8219-DFF58282A48F}"/>
              </a:ext>
            </a:extLst>
          </p:cNvPr>
          <p:cNvSpPr/>
          <p:nvPr/>
        </p:nvSpPr>
        <p:spPr>
          <a:xfrm>
            <a:off x="1828800" y="4092714"/>
            <a:ext cx="2286000" cy="707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Methods</a:t>
            </a:r>
            <a:endParaRPr lang="en-US" sz="28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AC2BF1A-F114-40FA-B8E8-3DC69EE129E1}"/>
              </a:ext>
            </a:extLst>
          </p:cNvPr>
          <p:cNvSpPr/>
          <p:nvPr/>
        </p:nvSpPr>
        <p:spPr>
          <a:xfrm>
            <a:off x="1828800" y="5159514"/>
            <a:ext cx="2286000" cy="707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Attributes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0C13B9F-C570-4CC6-97BE-D3EC2DB391B3}"/>
              </a:ext>
            </a:extLst>
          </p:cNvPr>
          <p:cNvSpPr txBox="1"/>
          <p:nvPr/>
        </p:nvSpPr>
        <p:spPr>
          <a:xfrm>
            <a:off x="5231719" y="1981200"/>
            <a:ext cx="189507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3200" dirty="0">
                <a:solidFill>
                  <a:schemeClr val="tx2"/>
                </a:solidFill>
              </a:rPr>
              <a:t>Blueprints</a:t>
            </a:r>
          </a:p>
          <a:p>
            <a:pPr>
              <a:spcAft>
                <a:spcPts val="300"/>
              </a:spcAft>
            </a:pPr>
            <a:endParaRPr lang="en-US" sz="3200" dirty="0">
              <a:solidFill>
                <a:schemeClr val="tx2"/>
              </a:solidFill>
            </a:endParaRPr>
          </a:p>
          <a:p>
            <a:pPr>
              <a:spcAft>
                <a:spcPts val="300"/>
              </a:spcAft>
            </a:pPr>
            <a:r>
              <a:rPr lang="en-US" sz="3200" dirty="0">
                <a:solidFill>
                  <a:schemeClr val="tx2"/>
                </a:solidFill>
              </a:rPr>
              <a:t>Instances</a:t>
            </a:r>
          </a:p>
          <a:p>
            <a:pPr>
              <a:spcAft>
                <a:spcPts val="300"/>
              </a:spcAft>
            </a:pPr>
            <a:endParaRPr lang="en-US" sz="3200" dirty="0">
              <a:solidFill>
                <a:schemeClr val="tx2"/>
              </a:solidFill>
            </a:endParaRPr>
          </a:p>
          <a:p>
            <a:pPr>
              <a:spcAft>
                <a:spcPts val="300"/>
              </a:spcAft>
            </a:pPr>
            <a:r>
              <a:rPr lang="en-US" sz="3200" dirty="0">
                <a:solidFill>
                  <a:schemeClr val="tx2"/>
                </a:solidFill>
              </a:rPr>
              <a:t>Behaviors</a:t>
            </a:r>
          </a:p>
          <a:p>
            <a:pPr>
              <a:spcAft>
                <a:spcPts val="300"/>
              </a:spcAft>
            </a:pPr>
            <a:endParaRPr lang="en-US" sz="3200" dirty="0">
              <a:solidFill>
                <a:schemeClr val="tx2"/>
              </a:solidFill>
            </a:endParaRPr>
          </a:p>
          <a:p>
            <a:pPr>
              <a:spcAft>
                <a:spcPts val="300"/>
              </a:spcAft>
            </a:pPr>
            <a:r>
              <a:rPr lang="en-US" sz="3200" dirty="0">
                <a:solidFill>
                  <a:schemeClr val="tx2"/>
                </a:solidFill>
              </a:rPr>
              <a:t>Data</a:t>
            </a:r>
          </a:p>
        </p:txBody>
      </p:sp>
      <p:sp>
        <p:nvSpPr>
          <p:cNvPr id="15" name="箭头: 左右 14">
            <a:extLst>
              <a:ext uri="{FF2B5EF4-FFF2-40B4-BE49-F238E27FC236}">
                <a16:creationId xmlns:a16="http://schemas.microsoft.com/office/drawing/2014/main" id="{44B78F4A-E8BE-461B-88A7-77C7609D5393}"/>
              </a:ext>
            </a:extLst>
          </p:cNvPr>
          <p:cNvSpPr/>
          <p:nvPr/>
        </p:nvSpPr>
        <p:spPr>
          <a:xfrm>
            <a:off x="4293281" y="2209800"/>
            <a:ext cx="81211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箭头: 左右 15">
            <a:extLst>
              <a:ext uri="{FF2B5EF4-FFF2-40B4-BE49-F238E27FC236}">
                <a16:creationId xmlns:a16="http://schemas.microsoft.com/office/drawing/2014/main" id="{0FDDAD99-448F-423B-9D6F-087D09E8B2E7}"/>
              </a:ext>
            </a:extLst>
          </p:cNvPr>
          <p:cNvSpPr/>
          <p:nvPr/>
        </p:nvSpPr>
        <p:spPr>
          <a:xfrm>
            <a:off x="4293281" y="3246894"/>
            <a:ext cx="81211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箭头: 左右 16">
            <a:extLst>
              <a:ext uri="{FF2B5EF4-FFF2-40B4-BE49-F238E27FC236}">
                <a16:creationId xmlns:a16="http://schemas.microsoft.com/office/drawing/2014/main" id="{2EF724FF-C94C-468E-AD2B-672A66757C68}"/>
              </a:ext>
            </a:extLst>
          </p:cNvPr>
          <p:cNvSpPr/>
          <p:nvPr/>
        </p:nvSpPr>
        <p:spPr>
          <a:xfrm>
            <a:off x="4293281" y="4289157"/>
            <a:ext cx="81211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箭头: 左右 17">
            <a:extLst>
              <a:ext uri="{FF2B5EF4-FFF2-40B4-BE49-F238E27FC236}">
                <a16:creationId xmlns:a16="http://schemas.microsoft.com/office/drawing/2014/main" id="{4F3EED86-13F5-4FB7-9F3B-48E8B0CECB4C}"/>
              </a:ext>
            </a:extLst>
          </p:cNvPr>
          <p:cNvSpPr/>
          <p:nvPr/>
        </p:nvSpPr>
        <p:spPr>
          <a:xfrm>
            <a:off x="4293281" y="5334000"/>
            <a:ext cx="81211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764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10.5 foreach loops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E50C-F13F-4F27-8C4C-316444CCFDC7}"/>
              </a:ext>
            </a:extLst>
          </p:cNvPr>
          <p:cNvSpPr/>
          <p:nvPr/>
        </p:nvSpPr>
        <p:spPr>
          <a:xfrm>
            <a:off x="690564" y="1331655"/>
            <a:ext cx="7824788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0" i="0" u="none" strike="noStrike" baseline="0" dirty="0"/>
              <a:t>A loop statement </a:t>
            </a:r>
            <a:r>
              <a:rPr lang="en-US" sz="2000" dirty="0">
                <a:solidFill>
                  <a:srgbClr val="0000FF"/>
                </a:solidFill>
              </a:rPr>
              <a:t>foreach </a:t>
            </a:r>
            <a:r>
              <a:rPr lang="en-US" altLang="zh-CN" sz="2000" b="0" i="0" u="none" strike="noStrike" baseline="0" dirty="0"/>
              <a:t>is used to traverse a collection of items, and t</a:t>
            </a:r>
            <a:r>
              <a:rPr lang="en-US" sz="2000" b="0" i="0" u="none" strike="noStrike" baseline="0" dirty="0"/>
              <a:t>he general syntax:</a:t>
            </a:r>
            <a:endParaRPr lang="en-US" sz="2000" dirty="0">
              <a:solidFill>
                <a:srgbClr val="000000"/>
              </a:solidFill>
            </a:endParaRP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&lt;type&gt; &lt;variable&gt;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&lt;collection&gt;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lvl="2"/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&lt;body&gt;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</a:rPr>
              <a:t>An example: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foreach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item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count)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(item);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The only problem is that the foreach-loop does not guarantee the items will be any particular order. Or even in the same order each time.</a:t>
            </a:r>
          </a:p>
        </p:txBody>
      </p:sp>
    </p:spTree>
    <p:extLst>
      <p:ext uri="{BB962C8B-B14F-4D97-AF65-F5344CB8AC3E}">
        <p14:creationId xmlns:p14="http://schemas.microsoft.com/office/powerpoint/2010/main" val="919319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10.6 Array length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E50C-F13F-4F27-8C4C-316444CCFDC7}"/>
              </a:ext>
            </a:extLst>
          </p:cNvPr>
          <p:cNvSpPr/>
          <p:nvPr/>
        </p:nvSpPr>
        <p:spPr>
          <a:xfrm>
            <a:off x="690564" y="1331655"/>
            <a:ext cx="7824788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0" i="0" u="none" strike="noStrike" baseline="0" dirty="0"/>
              <a:t>All arrays have one field named: </a:t>
            </a:r>
            <a:r>
              <a:rPr lang="en-US" altLang="zh-CN" sz="2000" b="0" i="0" u="none" strike="noStrike" baseline="0" dirty="0">
                <a:solidFill>
                  <a:srgbClr val="0070C0"/>
                </a:solidFill>
              </a:rPr>
              <a:t>Length.</a:t>
            </a:r>
          </a:p>
          <a:p>
            <a:pPr marL="285750" indent="-285750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zh-CN" sz="2000" b="0" i="0" u="none" strike="noStrike" baseline="0" dirty="0"/>
              <a:t>Always use this value as the upper bound of a loop, rather than a constant value. That way, if the size of the array changes, you won’t have to go through the program changing all the loops; they will work correctly for any size array.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[] a = { 1, 2, 3, 4, 5, 6 };</a:t>
            </a:r>
          </a:p>
          <a:p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b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[6];</a:t>
            </a:r>
          </a:p>
          <a:p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a.Length; i++)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b[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a[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(b[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268034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Properties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E50C-F13F-4F27-8C4C-316444CCFDC7}"/>
              </a:ext>
            </a:extLst>
          </p:cNvPr>
          <p:cNvSpPr/>
          <p:nvPr/>
        </p:nvSpPr>
        <p:spPr>
          <a:xfrm>
            <a:off x="609600" y="1331655"/>
            <a:ext cx="7824788" cy="444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000" b="0" i="0" u="none" strike="noStrike" baseline="0" dirty="0"/>
              <a:t>An array has the following properties: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b="0" i="0" u="none" strike="noStrike" baseline="0" dirty="0"/>
              <a:t>Array elements can be of any type, including an array type.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b="0" i="0" u="none" strike="noStrike" baseline="0" dirty="0"/>
              <a:t>Arrays are zero indexed: an array with n elements is indexed from 0 to n-1.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b="0" i="0" u="none" strike="noStrike" baseline="0" dirty="0"/>
              <a:t>The default values of numeric array elements are set to zero, and reference elements are set to null.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b="0" i="0" u="none" strike="noStrike" baseline="0" dirty="0"/>
              <a:t>An array can be Single-Dimensional, Multidimensional or Jagged.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b="0" i="0" u="none" strike="noStrike" baseline="0" dirty="0"/>
              <a:t>A jagged array is an array of arrays, and therefore its elements are reference types and are initialized to null.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b="0" i="0" u="none" strike="noStrike" baseline="0" dirty="0"/>
              <a:t>The number of dimensions and the length of each dimension are established when the array instance is created. These values can't be changed during the lifetime of the instance.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34810649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10.7 Random Numbers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E50C-F13F-4F27-8C4C-316444CCFDC7}"/>
              </a:ext>
            </a:extLst>
          </p:cNvPr>
          <p:cNvSpPr/>
          <p:nvPr/>
        </p:nvSpPr>
        <p:spPr>
          <a:xfrm>
            <a:off x="457200" y="914400"/>
            <a:ext cx="78247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i="0" u="none" strike="noStrike" baseline="0" dirty="0"/>
              <a:t>Random</a:t>
            </a:r>
            <a:r>
              <a:rPr lang="en-US" altLang="zh-CN" sz="2000" b="0" i="0" u="none" strike="noStrike" baseline="0" dirty="0"/>
              <a:t> class represents a </a:t>
            </a:r>
            <a:r>
              <a:rPr lang="en-US" altLang="zh-CN" sz="2000" b="0" i="0" u="none" strike="noStrike" baseline="0" dirty="0">
                <a:solidFill>
                  <a:srgbClr val="0070C0"/>
                </a:solidFill>
              </a:rPr>
              <a:t>pseudo-random</a:t>
            </a:r>
            <a:r>
              <a:rPr lang="en-US" altLang="zh-CN" sz="2000" b="0" i="0" u="none" strike="noStrike" baseline="0" dirty="0"/>
              <a:t> number generator, which is an algorithm that produces a sequence of numbers that meet certain statistical requirements for randomness. </a:t>
            </a:r>
            <a:r>
              <a:rPr lang="en-US" altLang="zh-CN" sz="2000" dirty="0"/>
              <a:t>Examples: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E1C70D-E455-4BA1-954E-AF65258369E7}"/>
              </a:ext>
            </a:extLst>
          </p:cNvPr>
          <p:cNvSpPr txBox="1"/>
          <p:nvPr/>
        </p:nvSpPr>
        <p:spPr>
          <a:xfrm>
            <a:off x="381000" y="1905000"/>
            <a:ext cx="4267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Next() method of </a:t>
            </a:r>
            <a:r>
              <a:rPr lang="en-US" sz="1600" dirty="0" err="1"/>
              <a:t>System.Random</a:t>
            </a:r>
            <a:r>
              <a:rPr lang="en-US" sz="1600" dirty="0"/>
              <a:t> class is used to get a random integer number, and can be overloaded by passing different parameters to it as follows: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Next()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Next(Int32)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Next(Int32, Int32)</a:t>
            </a:r>
            <a:endParaRPr lang="en-US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Create a Random object and use it</a:t>
            </a:r>
          </a:p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// to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generate some random numbers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Random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n1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random.Next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n2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random.Next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(101);</a:t>
            </a:r>
          </a:p>
          <a:p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dice = random.Next(1, 7);</a:t>
            </a:r>
            <a:endParaRPr lang="en-US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Generate and display 10 random 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integers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between 0 and 100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Random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&lt;= 10; i++) {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rnd.Next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101));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BD1EF1-B598-4AE2-B164-2036B9DCE972}"/>
              </a:ext>
            </a:extLst>
          </p:cNvPr>
          <p:cNvSpPr txBox="1"/>
          <p:nvPr/>
        </p:nvSpPr>
        <p:spPr>
          <a:xfrm>
            <a:off x="4876800" y="2215039"/>
            <a:ext cx="40386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Generate and display 10 random 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floating numbers between 0 and 1.0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Random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i++)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random.NextDouble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Generate and display 10 random 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floating numbers between 0 and 5.0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Random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i++)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random.NextDouble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()*5;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208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3200400" y="151452"/>
            <a:ext cx="4419600" cy="610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10.8 Array of Random Numbers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E50C-F13F-4F27-8C4C-316444CCFDC7}"/>
              </a:ext>
            </a:extLst>
          </p:cNvPr>
          <p:cNvSpPr/>
          <p:nvPr/>
        </p:nvSpPr>
        <p:spPr>
          <a:xfrm>
            <a:off x="685800" y="149959"/>
            <a:ext cx="782478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ThinkSharp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WriteArray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RandomArray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(10));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RandomArray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size)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Random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[size];</a:t>
            </a:r>
          </a:p>
          <a:p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array.Length; i++)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array[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random.Next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(0, 100);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array;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WriteArray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[] array)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array.Length; i++)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(array[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5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41649831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9E1C70D-E455-4BA1-954E-AF65258369E7}"/>
              </a:ext>
            </a:extLst>
          </p:cNvPr>
          <p:cNvSpPr txBox="1"/>
          <p:nvPr/>
        </p:nvSpPr>
        <p:spPr>
          <a:xfrm>
            <a:off x="228600" y="703957"/>
            <a:ext cx="4419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ThinkSharp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scores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RandomArray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(20);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WriteArray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(scores);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InRange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(scores, 90, 100);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InRange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(scores, 80, 90);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InRange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(scores, 70, 80);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d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InRange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(scores, 60, 70);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InRange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(scores, 0, 60);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{a}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{b}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{c}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 d}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{f}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InRange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array,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low,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high)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count = 0;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item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array)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(item &gt;= low &amp;&amp; item &lt; high)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count++;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count;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BD1EF1-B598-4AE2-B164-2036B9DCE972}"/>
              </a:ext>
            </a:extLst>
          </p:cNvPr>
          <p:cNvSpPr txBox="1"/>
          <p:nvPr/>
        </p:nvSpPr>
        <p:spPr>
          <a:xfrm>
            <a:off x="4648200" y="1472148"/>
            <a:ext cx="44195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RandomArray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size)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Random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[size];</a:t>
            </a:r>
          </a:p>
          <a:p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array.Length; i++)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array[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random.Next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(0, 100);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array;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WriteArray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array)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array.Length; i++)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(array[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E43FAC-189D-4AEC-90B1-C1B2D4F17928}"/>
              </a:ext>
            </a:extLst>
          </p:cNvPr>
          <p:cNvCxnSpPr>
            <a:cxnSpLocks/>
          </p:cNvCxnSpPr>
          <p:nvPr/>
        </p:nvCxnSpPr>
        <p:spPr>
          <a:xfrm>
            <a:off x="4648200" y="1371600"/>
            <a:ext cx="0" cy="518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6438177D-C90A-48B8-8011-8A8250AF540C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10.9 Counting</a:t>
            </a:r>
          </a:p>
        </p:txBody>
      </p:sp>
    </p:spTree>
    <p:extLst>
      <p:ext uri="{BB962C8B-B14F-4D97-AF65-F5344CB8AC3E}">
        <p14:creationId xmlns:p14="http://schemas.microsoft.com/office/powerpoint/2010/main" val="4594508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438177D-C90A-48B8-8011-8A8250AF540C}"/>
              </a:ext>
            </a:extLst>
          </p:cNvPr>
          <p:cNvSpPr txBox="1">
            <a:spLocks/>
          </p:cNvSpPr>
          <p:nvPr/>
        </p:nvSpPr>
        <p:spPr>
          <a:xfrm>
            <a:off x="3630613" y="75252"/>
            <a:ext cx="3913187" cy="6105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10.10&amp;11 Histogram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670851-9DDF-444B-A631-9A40AB1F7B70}"/>
              </a:ext>
            </a:extLst>
          </p:cNvPr>
          <p:cNvSpPr/>
          <p:nvPr/>
        </p:nvSpPr>
        <p:spPr>
          <a:xfrm>
            <a:off x="533400" y="149959"/>
            <a:ext cx="782478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ThinkSharp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scores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(30);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(scores);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counts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[100];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scores.Length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scores[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counts[index]++;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(counts);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size)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Random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[size];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array.Length; i++)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array[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random.Next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100);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array;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array) {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array.Length; i++)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(array[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b="0" i="0" u="none" strike="noStrike" baseline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75F9FB-2618-4C7A-AEF1-7DAC9ECE9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829991"/>
            <a:ext cx="2548671" cy="168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7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56C172F1-8AE0-4535-878A-421F8ED2B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187090"/>
            <a:ext cx="2743200" cy="190606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67D719D-0385-4FD1-A1CC-933E4DA31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589" y="2002678"/>
            <a:ext cx="1566011" cy="1426322"/>
          </a:xfrm>
          <a:prstGeom prst="rect">
            <a:avLst/>
          </a:prstGeom>
        </p:spPr>
      </p:pic>
      <p:sp>
        <p:nvSpPr>
          <p:cNvPr id="14" name="Rectangle 1">
            <a:extLst>
              <a:ext uri="{FF2B5EF4-FFF2-40B4-BE49-F238E27FC236}">
                <a16:creationId xmlns:a16="http://schemas.microsoft.com/office/drawing/2014/main" id="{40F57480-E982-4800-BCE5-A62489366657}"/>
              </a:ext>
            </a:extLst>
          </p:cNvPr>
          <p:cNvSpPr/>
          <p:nvPr/>
        </p:nvSpPr>
        <p:spPr>
          <a:xfrm>
            <a:off x="381000" y="1295400"/>
            <a:ext cx="480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/>
              <a:t>Let’s make a class called </a:t>
            </a:r>
            <a:r>
              <a:rPr lang="en-US" sz="2400" b="1" dirty="0"/>
              <a:t>Person:</a:t>
            </a:r>
            <a:endParaRPr 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600F697-DD36-456E-8328-88BE111B3E37}"/>
              </a:ext>
            </a:extLst>
          </p:cNvPr>
          <p:cNvSpPr txBox="1"/>
          <p:nvPr/>
        </p:nvSpPr>
        <p:spPr>
          <a:xfrm>
            <a:off x="1295400" y="3817758"/>
            <a:ext cx="2240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UML Class Diagram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67DB785F-83FE-4089-AC6A-151687266023}"/>
              </a:ext>
            </a:extLst>
          </p:cNvPr>
          <p:cNvSpPr/>
          <p:nvPr/>
        </p:nvSpPr>
        <p:spPr>
          <a:xfrm>
            <a:off x="4191000" y="2258380"/>
            <a:ext cx="4267200" cy="1754326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modifier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ClassName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// data members (attributes)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// methods (functions)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// others …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73494ED-442F-4DBC-B776-EDA47690393B}"/>
              </a:ext>
            </a:extLst>
          </p:cNvPr>
          <p:cNvSpPr txBox="1"/>
          <p:nvPr/>
        </p:nvSpPr>
        <p:spPr>
          <a:xfrm>
            <a:off x="5029200" y="1752600"/>
            <a:ext cx="3121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Class Declaration Syntax: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DA59392A-EB83-4844-9EFF-B66C723CA33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7334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&amp; Object – An Example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BBD75A-B393-400D-835E-AD6576E1E8D6}"/>
              </a:ext>
            </a:extLst>
          </p:cNvPr>
          <p:cNvSpPr txBox="1"/>
          <p:nvPr/>
        </p:nvSpPr>
        <p:spPr>
          <a:xfrm>
            <a:off x="4038600" y="4419600"/>
            <a:ext cx="4846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more about UML, here are some useful links: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79BF76-0583-4C4D-AEAD-9AA170902D6D}"/>
              </a:ext>
            </a:extLst>
          </p:cNvPr>
          <p:cNvSpPr txBox="1"/>
          <p:nvPr/>
        </p:nvSpPr>
        <p:spPr>
          <a:xfrm>
            <a:off x="4191000" y="4800600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" action="ppaction://noaction"/>
              </a:rPr>
              <a:t>https://www.youtube.com/watch?v=UI6lqHOVHic</a:t>
            </a:r>
          </a:p>
          <a:p>
            <a:r>
              <a:rPr lang="en-US" sz="1600" dirty="0">
                <a:hlinkClick r:id="" action="ppaction://noaction"/>
              </a:rPr>
              <a:t>(10 minutes video)</a:t>
            </a:r>
          </a:p>
          <a:p>
            <a:endParaRPr lang="en-US" sz="1600" dirty="0">
              <a:hlinkClick r:id="" action="ppaction://noaction"/>
            </a:endParaRPr>
          </a:p>
          <a:p>
            <a:r>
              <a:rPr lang="en-US" sz="1600" dirty="0">
                <a:hlinkClick r:id="" action="ppaction://noaction"/>
              </a:rPr>
              <a:t>https://www.visual-paradigm.com/guide/uml-unified-modeling-language/uml-class-diagram-tutorial/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8159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223D48B-DA3E-4C2C-BC9C-9D1395949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0"/>
            <a:ext cx="4343400" cy="4572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0987BFA-68CD-4775-99BA-E1CACA138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0" y="1724025"/>
            <a:ext cx="4533900" cy="4171950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8E943A51-3857-4136-867A-CF56F82C541A}"/>
              </a:ext>
            </a:extLst>
          </p:cNvPr>
          <p:cNvSpPr/>
          <p:nvPr/>
        </p:nvSpPr>
        <p:spPr>
          <a:xfrm>
            <a:off x="762000" y="2362200"/>
            <a:ext cx="838200" cy="533400"/>
          </a:xfrm>
          <a:prstGeom prst="round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F688F78-4EF5-4863-B139-6A17B64E5398}"/>
              </a:ext>
            </a:extLst>
          </p:cNvPr>
          <p:cNvSpPr/>
          <p:nvPr/>
        </p:nvSpPr>
        <p:spPr>
          <a:xfrm>
            <a:off x="1219200" y="3726051"/>
            <a:ext cx="432661" cy="419099"/>
          </a:xfrm>
          <a:prstGeom prst="round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DDC6BAB2-250F-4689-A7D6-4DFDBE54542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7334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&amp; Object – An Example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81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A8A57-9984-4CFB-A052-FE87DE8323E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7334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&amp; Object – An Example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23D48B-DA3E-4C2C-BC9C-9D1395949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0"/>
            <a:ext cx="4343400" cy="4572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0987BFA-68CD-4775-99BA-E1CACA138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0" y="1724025"/>
            <a:ext cx="4533900" cy="4171950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F688F78-4EF5-4863-B139-6A17B64E5398}"/>
              </a:ext>
            </a:extLst>
          </p:cNvPr>
          <p:cNvSpPr/>
          <p:nvPr/>
        </p:nvSpPr>
        <p:spPr>
          <a:xfrm>
            <a:off x="1219200" y="3726051"/>
            <a:ext cx="432661" cy="419099"/>
          </a:xfrm>
          <a:prstGeom prst="round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5B80F30-C51A-48EF-8C1C-DF718743B14A}"/>
              </a:ext>
            </a:extLst>
          </p:cNvPr>
          <p:cNvCxnSpPr>
            <a:cxnSpLocks/>
          </p:cNvCxnSpPr>
          <p:nvPr/>
        </p:nvCxnSpPr>
        <p:spPr>
          <a:xfrm flipH="1">
            <a:off x="1828800" y="2819400"/>
            <a:ext cx="381000" cy="1219200"/>
          </a:xfrm>
          <a:prstGeom prst="line">
            <a:avLst/>
          </a:prstGeom>
          <a:ln w="190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C49AB5C-7368-4F12-8354-7709BD17EFB8}"/>
              </a:ext>
            </a:extLst>
          </p:cNvPr>
          <p:cNvCxnSpPr/>
          <p:nvPr/>
        </p:nvCxnSpPr>
        <p:spPr>
          <a:xfrm flipH="1">
            <a:off x="2057400" y="2590800"/>
            <a:ext cx="533400" cy="1219200"/>
          </a:xfrm>
          <a:prstGeom prst="line">
            <a:avLst/>
          </a:prstGeom>
          <a:ln w="190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2AAE6EE-0DCF-4396-9038-FA02D56FB16B}"/>
              </a:ext>
            </a:extLst>
          </p:cNvPr>
          <p:cNvCxnSpPr/>
          <p:nvPr/>
        </p:nvCxnSpPr>
        <p:spPr>
          <a:xfrm flipH="1">
            <a:off x="2667000" y="3429000"/>
            <a:ext cx="381000" cy="2970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C0E86AD-E22D-4E71-B85B-8ED7F32D6B1F}"/>
              </a:ext>
            </a:extLst>
          </p:cNvPr>
          <p:cNvCxnSpPr/>
          <p:nvPr/>
        </p:nvCxnSpPr>
        <p:spPr>
          <a:xfrm flipH="1">
            <a:off x="2628900" y="3505200"/>
            <a:ext cx="133350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90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A8A57-9984-4CFB-A052-FE87DE8323E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7334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&amp; Object – An Example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23D48B-DA3E-4C2C-BC9C-9D1395949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0"/>
            <a:ext cx="4343400" cy="4572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0987BFA-68CD-4775-99BA-E1CACA138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0" y="1724025"/>
            <a:ext cx="45339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658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7094" y="3124200"/>
            <a:ext cx="184731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95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ourier New" pitchFamily="-105" charset="0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8439" y="1524000"/>
            <a:ext cx="7620000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Inheritance</a:t>
            </a:r>
            <a:r>
              <a:rPr lang="en-US" sz="2400" dirty="0"/>
              <a:t> is one of the core concepts/features of object-oriented programming (OOP)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It allows you to define a child class that reuses (inherits), extends, or modifies the behavior of a parent class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The class whose members are inherited is called the </a:t>
            </a:r>
            <a:r>
              <a:rPr lang="en-US" sz="2400" b="1" dirty="0"/>
              <a:t>base class (parent class)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The class that inherits the members of the base class is called the </a:t>
            </a:r>
            <a:r>
              <a:rPr lang="en-US" sz="2400" b="1" dirty="0"/>
              <a:t>derived class (child class)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9AF286D-CC31-4C9E-A16F-869E064AE8B4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229600" cy="7334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 in C#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7160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2020 KENWORTH W990 For Sale In Green Bay, Wisconsin | TruckPaper.com">
            <a:extLst>
              <a:ext uri="{FF2B5EF4-FFF2-40B4-BE49-F238E27FC236}">
                <a16:creationId xmlns:a16="http://schemas.microsoft.com/office/drawing/2014/main" id="{4073B368-FFDC-43BF-AC00-B6E6F4042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65" y="3581400"/>
            <a:ext cx="3597173" cy="239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.aolcdn.com/dims-global/dims3/GLOB/legacy_thum...">
            <a:extLst>
              <a:ext uri="{FF2B5EF4-FFF2-40B4-BE49-F238E27FC236}">
                <a16:creationId xmlns:a16="http://schemas.microsoft.com/office/drawing/2014/main" id="{30BA6201-5CD2-4A57-A10F-6F78DF084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37" y="3657600"/>
            <a:ext cx="3594263" cy="224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975D6046-F6E9-4DB6-AF0E-909E2BE435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do they have in common?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374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政公文纸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ustom 1">
      <a:majorFont>
        <a:latin typeface="Times New Roman"/>
        <a:ea typeface="Microsoft YaHei Light"/>
        <a:cs typeface=""/>
      </a:majorFont>
      <a:minorFont>
        <a:latin typeface="Times New Roman"/>
        <a:ea typeface="Microsoft YaHei Light"/>
        <a:cs typeface="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S_slides_week#04 - partB" id="{91C3FA24-B6FC-4377-82B4-84DDBB4F35D2}" vid="{B4F6CD27-6F97-4854-B171-3C94D44FBC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OS_slides_week#04 - partB</Template>
  <TotalTime>4266</TotalTime>
  <Words>5121</Words>
  <Application>Microsoft Office PowerPoint</Application>
  <PresentationFormat>On-screen Show (4:3)</PresentationFormat>
  <Paragraphs>739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Consolas</vt:lpstr>
      <vt:lpstr>Courier New</vt:lpstr>
      <vt:lpstr>Times New Roman</vt:lpstr>
      <vt:lpstr>Wingdings</vt:lpstr>
      <vt:lpstr>行政公文纸</vt:lpstr>
      <vt:lpstr>PowerPoint Presentation</vt:lpstr>
      <vt:lpstr>PowerPoint Presentation</vt:lpstr>
      <vt:lpstr>PowerPoint Presentation</vt:lpstr>
      <vt:lpstr>Class &amp; Object – An Example</vt:lpstr>
      <vt:lpstr>Class &amp; Object – An Example</vt:lpstr>
      <vt:lpstr>Class &amp; Object – An Example</vt:lpstr>
      <vt:lpstr>Class &amp; Object – An Example</vt:lpstr>
      <vt:lpstr>PowerPoint Presentation</vt:lpstr>
      <vt:lpstr>What do they have in common?</vt:lpstr>
      <vt:lpstr>PowerPoint Presentation</vt:lpstr>
      <vt:lpstr>PowerPoint Presentation</vt:lpstr>
      <vt:lpstr>UML Diagram for Vehicle, Car &amp; Truck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Indiana University, IUSM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Guangyan Li</dc:creator>
  <cp:lastModifiedBy>Guangyan</cp:lastModifiedBy>
  <cp:revision>498</cp:revision>
  <cp:lastPrinted>2015-03-09T23:43:40Z</cp:lastPrinted>
  <dcterms:created xsi:type="dcterms:W3CDTF">2019-10-23T04:28:23Z</dcterms:created>
  <dcterms:modified xsi:type="dcterms:W3CDTF">2021-06-11T06:48:32Z</dcterms:modified>
</cp:coreProperties>
</file>