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604" r:id="rId2"/>
    <p:sldId id="746" r:id="rId3"/>
    <p:sldId id="727" r:id="rId4"/>
    <p:sldId id="729" r:id="rId5"/>
    <p:sldId id="730" r:id="rId6"/>
    <p:sldId id="731" r:id="rId7"/>
    <p:sldId id="733" r:id="rId8"/>
    <p:sldId id="735" r:id="rId9"/>
    <p:sldId id="736" r:id="rId10"/>
    <p:sldId id="737" r:id="rId11"/>
    <p:sldId id="739" r:id="rId12"/>
    <p:sldId id="738" r:id="rId13"/>
    <p:sldId id="741" r:id="rId14"/>
    <p:sldId id="742" r:id="rId15"/>
    <p:sldId id="743" r:id="rId16"/>
    <p:sldId id="740" r:id="rId17"/>
    <p:sldId id="744" r:id="rId18"/>
    <p:sldId id="745" r:id="rId19"/>
  </p:sldIdLst>
  <p:sldSz cx="9144000" cy="6858000" type="screen4x3"/>
  <p:notesSz cx="7086600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80" autoAdjust="0"/>
    <p:restoredTop sz="96727" autoAdjust="0"/>
  </p:normalViewPr>
  <p:slideViewPr>
    <p:cSldViewPr snapToObjects="1">
      <p:cViewPr varScale="1">
        <p:scale>
          <a:sx n="114" d="100"/>
          <a:sy n="114" d="100"/>
        </p:scale>
        <p:origin x="144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85" d="100"/>
          <a:sy n="85" d="100"/>
        </p:scale>
        <p:origin x="3828" y="66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5B53B9A8-03DE-A449-8606-C98272BA366A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38452586-C2E4-B545-9ECA-6F7511137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/>
          <a:lstStyle>
            <a:lvl1pPr algn="r">
              <a:defRPr sz="1200"/>
            </a:lvl1pPr>
          </a:lstStyle>
          <a:p>
            <a:fld id="{845F566B-6AD8-7444-82DF-5DC153CD4B56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54" tIns="46527" rIns="93054" bIns="465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6"/>
            <a:ext cx="5669280" cy="4217670"/>
          </a:xfrm>
          <a:prstGeom prst="rect">
            <a:avLst/>
          </a:prstGeom>
        </p:spPr>
        <p:txBody>
          <a:bodyPr vert="horz" lIns="93054" tIns="46527" rIns="93054" bIns="465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3054" tIns="46527" rIns="93054" bIns="46527" rtlCol="0" anchor="b"/>
          <a:lstStyle>
            <a:lvl1pPr algn="r">
              <a:defRPr sz="1200"/>
            </a:lvl1pPr>
          </a:lstStyle>
          <a:p>
            <a:fld id="{091CEF26-A209-E447-AF95-B2ACA7709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39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>
            <a:extLst>
              <a:ext uri="{FF2B5EF4-FFF2-40B4-BE49-F238E27FC236}">
                <a16:creationId xmlns:a16="http://schemas.microsoft.com/office/drawing/2014/main" id="{ADB8B022-48E5-4F68-9822-AC83F996D4C1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07630" y="0"/>
            <a:ext cx="1436370" cy="3956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enu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switch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collect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oncepts/collections#BKMK_SimpleColle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collections.generic.list-1" TargetMode="External"/><Relationship Id="rId13" Type="http://schemas.openxmlformats.org/officeDocument/2006/relationships/hyperlink" Target="https://docs.microsoft.com/en-us/dotnet/api/system.collections.objectmodel.observablecollection-1" TargetMode="External"/><Relationship Id="rId3" Type="http://schemas.openxmlformats.org/officeDocument/2006/relationships/hyperlink" Target="https://docs.microsoft.com/en-us/dotnet/api/system.collections.hashtable" TargetMode="External"/><Relationship Id="rId7" Type="http://schemas.openxmlformats.org/officeDocument/2006/relationships/hyperlink" Target="https://docs.microsoft.com/en-us/dotnet/api/system.collections.generic.dictionary-2" TargetMode="External"/><Relationship Id="rId12" Type="http://schemas.openxmlformats.org/officeDocument/2006/relationships/hyperlink" Target="https://docs.microsoft.com/en-us/dotnet/api/system.collections.generic.linkedlist-1" TargetMode="External"/><Relationship Id="rId2" Type="http://schemas.openxmlformats.org/officeDocument/2006/relationships/hyperlink" Target="https://docs.microsoft.com/en-us/dotnet/standard/collec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collections.stack" TargetMode="External"/><Relationship Id="rId11" Type="http://schemas.openxmlformats.org/officeDocument/2006/relationships/hyperlink" Target="https://docs.microsoft.com/en-us/dotnet/api/system.collections.generic.stack-1" TargetMode="External"/><Relationship Id="rId5" Type="http://schemas.openxmlformats.org/officeDocument/2006/relationships/hyperlink" Target="https://docs.microsoft.com/en-us/dotnet/api/system.collections.queue" TargetMode="External"/><Relationship Id="rId10" Type="http://schemas.openxmlformats.org/officeDocument/2006/relationships/hyperlink" Target="https://docs.microsoft.com/en-us/dotnet/api/system.collections.generic.queue-1" TargetMode="External"/><Relationship Id="rId4" Type="http://schemas.openxmlformats.org/officeDocument/2006/relationships/hyperlink" Target="https://docs.microsoft.com/en-us/dotnet/api/system.collections.arraylist" TargetMode="External"/><Relationship Id="rId9" Type="http://schemas.openxmlformats.org/officeDocument/2006/relationships/hyperlink" Target="https://docs.microsoft.com/en-us/dotnet/api/system.array" TargetMode="External"/><Relationship Id="rId14" Type="http://schemas.openxmlformats.org/officeDocument/2006/relationships/hyperlink" Target="https://docs.microsoft.com/en-us/dotnet/api/system.collections.generic.sortedlist-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What-are-pointers-in-Chash" TargetMode="External"/><Relationship Id="rId2" Type="http://schemas.openxmlformats.org/officeDocument/2006/relationships/hyperlink" Target="https://docs.microsoft.com/en-us/dotnet/csharp/programming-guide/unsafe-code-pointers/pointer-type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exceptions/exception-handl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object?view=net-5.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access-modifi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propert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struc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-between-class-and-structure-in-c-sharp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interfac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/cs_interface.as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interfac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7619999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Week 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6B08F1-6112-457D-B007-68F44307FEBF}"/>
              </a:ext>
            </a:extLst>
          </p:cNvPr>
          <p:cNvSpPr/>
          <p:nvPr/>
        </p:nvSpPr>
        <p:spPr>
          <a:xfrm>
            <a:off x="762000" y="1295400"/>
            <a:ext cx="7848600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related items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class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Finalizer</a:t>
            </a:r>
          </a:p>
          <a:p>
            <a:pPr marL="457200" indent="-4572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items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pointers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  <a:p>
            <a:pPr marL="914400" lvl="1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(if you want)</a:t>
            </a:r>
          </a:p>
        </p:txBody>
      </p:sp>
    </p:spTree>
    <p:extLst>
      <p:ext uri="{BB962C8B-B14F-4D97-AF65-F5344CB8AC3E}">
        <p14:creationId xmlns:p14="http://schemas.microsoft.com/office/powerpoint/2010/main" val="272239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Enumeration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030069"/>
            <a:ext cx="7824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An </a:t>
            </a:r>
            <a:r>
              <a:rPr lang="en-US" dirty="0">
                <a:solidFill>
                  <a:srgbClr val="0070C0"/>
                </a:solidFill>
              </a:rPr>
              <a:t>enumeration</a:t>
            </a:r>
            <a:r>
              <a:rPr lang="en-US" dirty="0">
                <a:solidFill>
                  <a:srgbClr val="000000"/>
                </a:solidFill>
              </a:rPr>
              <a:t> type (or </a:t>
            </a:r>
            <a:r>
              <a:rPr lang="en-US" dirty="0" err="1">
                <a:solidFill>
                  <a:srgbClr val="0070C0"/>
                </a:solidFill>
              </a:rPr>
              <a:t>enum</a:t>
            </a:r>
            <a:r>
              <a:rPr lang="en-US" dirty="0">
                <a:solidFill>
                  <a:srgbClr val="000000"/>
                </a:solidFill>
              </a:rPr>
              <a:t> type) is a value type defined by a set of named constants of the underlying integral numeric type.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DB83B-2543-4166-B7B4-12FAFF0BA571}"/>
              </a:ext>
            </a:extLst>
          </p:cNvPr>
          <p:cNvSpPr/>
          <p:nvPr/>
        </p:nvSpPr>
        <p:spPr>
          <a:xfrm>
            <a:off x="990600" y="1752600"/>
            <a:ext cx="69342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Season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//names of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enum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members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Spring,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Summer,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Autumn,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Winter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EnumConversionExample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Season a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Season.Autumn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$"Integral value of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{a}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is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)a}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b = (Season)1;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(b);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output: Summer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 = (Season)4;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(c);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output: 4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500" b="0" i="0" u="none" strike="noStrike" baseline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D3F91-39CE-419A-AB5F-B6B0494D5049}"/>
              </a:ext>
            </a:extLst>
          </p:cNvPr>
          <p:cNvSpPr txBox="1"/>
          <p:nvPr/>
        </p:nvSpPr>
        <p:spPr>
          <a:xfrm>
            <a:off x="1447800" y="6324600"/>
            <a:ext cx="670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https://docs.microsoft.com/en-us/dotnet/csharp/language-reference/builtin-types/enum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3679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DD065484-CC48-43A3-A766-F9193F706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697" y="1857294"/>
            <a:ext cx="3822703" cy="48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030069"/>
            <a:ext cx="78247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switch</a:t>
            </a:r>
            <a:r>
              <a:rPr lang="en-US" dirty="0">
                <a:solidFill>
                  <a:srgbClr val="000000"/>
                </a:solidFill>
              </a:rPr>
              <a:t> is a selection statement that chooses a single switch section to execute from a list of candidates based on a pattern match with the match expression.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The switch expression is evaluated once, and its value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is compared with the values of each case. If there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is a match, the associated block of code is executed.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Syntax: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DB83B-2543-4166-B7B4-12FAFF0BA571}"/>
              </a:ext>
            </a:extLst>
          </p:cNvPr>
          <p:cNvSpPr/>
          <p:nvPr/>
        </p:nvSpPr>
        <p:spPr>
          <a:xfrm>
            <a:off x="1066800" y="2820412"/>
            <a:ext cx="342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(expression)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code block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y: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code block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code block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42069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– an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DB83B-2543-4166-B7B4-12FAFF0BA571}"/>
              </a:ext>
            </a:extLst>
          </p:cNvPr>
          <p:cNvSpPr/>
          <p:nvPr/>
        </p:nvSpPr>
        <p:spPr>
          <a:xfrm>
            <a:off x="990600" y="914400"/>
            <a:ext cx="6934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 Red, Green, Blue }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Color c = (Color)(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Random()).Next(0, 3);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(c)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"The color is red"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Color.Green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"The color is green"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Color.Blue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"The color is blue"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"The color is unknown."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500" b="0" i="0" u="none" strike="noStrike" baseline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D3F91-39CE-419A-AB5F-B6B0494D5049}"/>
              </a:ext>
            </a:extLst>
          </p:cNvPr>
          <p:cNvSpPr txBox="1"/>
          <p:nvPr/>
        </p:nvSpPr>
        <p:spPr>
          <a:xfrm>
            <a:off x="1447800" y="6324600"/>
            <a:ext cx="670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https://docs.microsoft.com/en-us/dotnet/csharp/language-reference/keywords/switch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464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56B-48D2-4A43-81B8-8B9361E7FF7E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 (C#)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E6B7A-EA8D-47A4-A902-EABF2540ABB7}"/>
              </a:ext>
            </a:extLst>
          </p:cNvPr>
          <p:cNvSpPr/>
          <p:nvPr/>
        </p:nvSpPr>
        <p:spPr>
          <a:xfrm>
            <a:off x="785812" y="5867400"/>
            <a:ext cx="79009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For more, visit: </a:t>
            </a:r>
          </a:p>
          <a:p>
            <a:r>
              <a:rPr lang="en-US" sz="1600" dirty="0">
                <a:solidFill>
                  <a:srgbClr val="000000"/>
                </a:solidFill>
                <a:hlinkClick r:id="rId2"/>
              </a:rPr>
              <a:t>https://docs.microsoft.com/en-us/dotnet/csharp/programming-guide/concepts/collections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62104-3F85-45A9-98C7-F3B3391A0DD6}"/>
              </a:ext>
            </a:extLst>
          </p:cNvPr>
          <p:cNvSpPr/>
          <p:nvPr/>
        </p:nvSpPr>
        <p:spPr>
          <a:xfrm>
            <a:off x="690564" y="1143000"/>
            <a:ext cx="782478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For many applications, you want to create and manage groups of related objects. There are two ways to group objects by creating: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arrays of objects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collections of objects.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Arrays are most useful for creating and working with a fixed number of strongly typed objects.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Collections provide a more flexible way to work with groups of objects.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Unlike arrays, the group of objects you work with can grow and shrink dynamically as the needs of the application change.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For some collections, you can assign a key to any object that you put into the collection so that you can quickly retrieve the object by using the key.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 collection is a class, so you must declare an instance of the class before you can add elements to that collection.</a:t>
            </a:r>
          </a:p>
        </p:txBody>
      </p:sp>
    </p:spTree>
    <p:extLst>
      <p:ext uri="{BB962C8B-B14F-4D97-AF65-F5344CB8AC3E}">
        <p14:creationId xmlns:p14="http://schemas.microsoft.com/office/powerpoint/2010/main" val="193674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56B-48D2-4A43-81B8-8B9361E7FF7E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 (C#)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E6B7A-EA8D-47A4-A902-EABF2540ABB7}"/>
              </a:ext>
            </a:extLst>
          </p:cNvPr>
          <p:cNvSpPr/>
          <p:nvPr/>
        </p:nvSpPr>
        <p:spPr>
          <a:xfrm>
            <a:off x="785812" y="5867400"/>
            <a:ext cx="79009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For more, visit: </a:t>
            </a:r>
          </a:p>
          <a:p>
            <a:r>
              <a:rPr lang="en-US" sz="1600" dirty="0">
                <a:solidFill>
                  <a:srgbClr val="000000"/>
                </a:solidFill>
                <a:hlinkClick r:id="rId2"/>
              </a:rPr>
              <a:t>https://docs.microsoft.com/en-us/dotnet/csharp/programming-guide/concepts/collections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162104-3F85-45A9-98C7-F3B3391A0DD6}"/>
              </a:ext>
            </a:extLst>
          </p:cNvPr>
          <p:cNvSpPr/>
          <p:nvPr/>
        </p:nvSpPr>
        <p:spPr>
          <a:xfrm>
            <a:off x="690564" y="1143000"/>
            <a:ext cx="782478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For many applications, you want to create and manage groups of related objects. There are two ways to group objects by creating: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arrays of objects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collections of objects.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Arrays are most useful for creating and working with a fixed number of strongly typed objects.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Collections provide a more flexible way to work with groups of objects.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Unlike arrays, the group of objects you work with can grow and shrink dynamically as the needs of the application change.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For some collections, you can assign a key to any object that you put into the collection so that you can quickly retrieve the object by using the key.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 collection is a class, so you must declare an instance of the class before you can add elements to that collection.</a:t>
            </a:r>
          </a:p>
        </p:txBody>
      </p:sp>
    </p:spTree>
    <p:extLst>
      <p:ext uri="{BB962C8B-B14F-4D97-AF65-F5344CB8AC3E}">
        <p14:creationId xmlns:p14="http://schemas.microsoft.com/office/powerpoint/2010/main" val="176909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232C3B-00AE-40ED-B492-66D1C6758154}"/>
              </a:ext>
            </a:extLst>
          </p:cNvPr>
          <p:cNvSpPr/>
          <p:nvPr/>
        </p:nvSpPr>
        <p:spPr>
          <a:xfrm>
            <a:off x="762000" y="152400"/>
            <a:ext cx="8153400" cy="6486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CSC205Week08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salmons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salmons.Add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"chinook"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salmons.Add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coho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salmons.Add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"pink"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salmons.Add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"sockeye"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salmons.Remove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coho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Iterate through the list.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(var salmon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salmons)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(salmon +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</a:rPr>
              <a:t>For more, visit:</a:t>
            </a:r>
          </a:p>
          <a:p>
            <a:pPr>
              <a:spcAft>
                <a:spcPts val="300"/>
              </a:spcAft>
            </a:pPr>
            <a:r>
              <a:rPr lang="en-US" sz="1300" dirty="0">
                <a:solidFill>
                  <a:srgbClr val="000000"/>
                </a:solidFill>
                <a:hlinkClick r:id="rId2"/>
              </a:rPr>
              <a:t>https://docs.microsoft.com/en-us/dotnet/csharp/programming-guide/concepts/collections#BKMK_SimpleCollection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E4530A-FCAE-466F-8C33-15C6E4D70220}"/>
              </a:ext>
            </a:extLst>
          </p:cNvPr>
          <p:cNvSpPr txBox="1">
            <a:spLocks/>
          </p:cNvSpPr>
          <p:nvPr/>
        </p:nvSpPr>
        <p:spPr>
          <a:xfrm>
            <a:off x="5257800" y="457200"/>
            <a:ext cx="3532187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generic list example</a:t>
            </a:r>
          </a:p>
        </p:txBody>
      </p:sp>
    </p:spTree>
    <p:extLst>
      <p:ext uri="{BB962C8B-B14F-4D97-AF65-F5344CB8AC3E}">
        <p14:creationId xmlns:p14="http://schemas.microsoft.com/office/powerpoint/2010/main" val="232914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56B-48D2-4A43-81B8-8B9361E7FF7E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 &amp; How to Choose 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BE6B7A-EA8D-47A4-A902-EABF2540ABB7}"/>
              </a:ext>
            </a:extLst>
          </p:cNvPr>
          <p:cNvSpPr/>
          <p:nvPr/>
        </p:nvSpPr>
        <p:spPr>
          <a:xfrm>
            <a:off x="1014412" y="6138446"/>
            <a:ext cx="6681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0000"/>
                </a:solidFill>
              </a:rPr>
              <a:t>For more, visit: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https://docs.microsoft.com/en-us/dotnet/standard/collections/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8D7745-CD54-4CF0-A93F-36BCF12BF7C8}"/>
              </a:ext>
            </a:extLst>
          </p:cNvPr>
          <p:cNvGraphicFramePr>
            <a:graphicFrameLocks noGrp="1"/>
          </p:cNvGraphicFramePr>
          <p:nvPr/>
        </p:nvGraphicFramePr>
        <p:xfrm>
          <a:off x="722023" y="1524000"/>
          <a:ext cx="7539036" cy="4635629"/>
        </p:xfrm>
        <a:graphic>
          <a:graphicData uri="http://schemas.openxmlformats.org/drawingml/2006/table">
            <a:tbl>
              <a:tblPr/>
              <a:tblGrid>
                <a:gridCol w="2890836">
                  <a:extLst>
                    <a:ext uri="{9D8B030D-6E8A-4147-A177-3AD203B41FA5}">
                      <a16:colId xmlns:a16="http://schemas.microsoft.com/office/drawing/2014/main" val="132124885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51778478"/>
                    </a:ext>
                  </a:extLst>
                </a:gridCol>
                <a:gridCol w="325041">
                  <a:extLst>
                    <a:ext uri="{9D8B030D-6E8A-4147-A177-3AD203B41FA5}">
                      <a16:colId xmlns:a16="http://schemas.microsoft.com/office/drawing/2014/main" val="947521667"/>
                    </a:ext>
                  </a:extLst>
                </a:gridCol>
                <a:gridCol w="1884759">
                  <a:extLst>
                    <a:ext uri="{9D8B030D-6E8A-4147-A177-3AD203B41FA5}">
                      <a16:colId xmlns:a16="http://schemas.microsoft.com/office/drawing/2014/main" val="835646488"/>
                    </a:ext>
                  </a:extLst>
                </a:gridCol>
              </a:tblGrid>
              <a:tr h="52465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I want to…</a:t>
                      </a:r>
                    </a:p>
                  </a:txBody>
                  <a:tcPr marL="28440" marR="28440" marT="14220" marB="14220">
                    <a:lnL w="12700" cap="flat" cmpd="sng" algn="ctr">
                      <a:solidFill>
                        <a:srgbClr val="D89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9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Generic collection options</a:t>
                      </a:r>
                    </a:p>
                  </a:txBody>
                  <a:tcPr marL="28440" marR="28440" marT="14220" marB="14220">
                    <a:lnL w="12700" cap="flat" cmpd="sng" algn="ctr">
                      <a:solidFill>
                        <a:srgbClr val="D89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 gridSpan="2"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Non-generic collection options</a:t>
                      </a:r>
                    </a:p>
                    <a:p>
                      <a:pPr algn="l" fontAlgn="t"/>
                      <a:endParaRPr lang="en-US" sz="1600" u="none" strike="noStrike" dirty="0">
                        <a:effectLst/>
                        <a:hlinkClick r:id="rId3"/>
                      </a:endParaRPr>
                    </a:p>
                    <a:p>
                      <a:pPr algn="l" fontAlgn="t"/>
                      <a:r>
                        <a:rPr lang="en-US" sz="1600" u="none" strike="noStrike" dirty="0" err="1">
                          <a:effectLst/>
                          <a:hlinkClick r:id="rId3"/>
                        </a:rPr>
                        <a:t>Hashtable</a:t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endParaRPr lang="en-US" sz="1600" u="none" strike="noStrike" dirty="0">
                        <a:effectLst/>
                        <a:hlinkClick r:id="rId4"/>
                      </a:endParaRPr>
                    </a:p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4"/>
                        </a:rPr>
                        <a:t>Array, </a:t>
                      </a:r>
                      <a:r>
                        <a:rPr lang="en-US" sz="1600" u="none" strike="noStrike" dirty="0" err="1">
                          <a:effectLst/>
                          <a:hlinkClick r:id="rId4"/>
                        </a:rPr>
                        <a:t>ArrayList</a:t>
                      </a:r>
                      <a:endParaRPr lang="en-US" sz="1600" u="none" strike="noStrike" dirty="0">
                        <a:effectLst/>
                        <a:hlinkClick r:id="rId4"/>
                      </a:endParaRPr>
                    </a:p>
                    <a:p>
                      <a:pPr algn="l" fontAlgn="t"/>
                      <a:endParaRPr lang="en-US" sz="1600" u="none" strike="noStrike" dirty="0">
                        <a:effectLst/>
                        <a:hlinkClick r:id="rId5"/>
                      </a:endParaRPr>
                    </a:p>
                    <a:p>
                      <a:pPr algn="l" fontAlgn="t"/>
                      <a:endParaRPr lang="en-US" sz="1600" u="none" strike="noStrike" dirty="0">
                        <a:effectLst/>
                        <a:hlinkClick r:id="rId5"/>
                      </a:endParaRPr>
                    </a:p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5"/>
                        </a:rPr>
                        <a:t>Queue</a:t>
                      </a:r>
                    </a:p>
                    <a:p>
                      <a:pPr algn="l" fontAlgn="t"/>
                      <a:endParaRPr lang="en-US" sz="1600" u="none" strike="noStrike" dirty="0">
                        <a:effectLst/>
                        <a:hlinkClick r:id="rId6"/>
                      </a:endParaRPr>
                    </a:p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6"/>
                        </a:rPr>
                        <a:t>Stack</a:t>
                      </a:r>
                    </a:p>
                    <a:p>
                      <a:pPr algn="l" fontAlgn="t"/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No recommendation</a:t>
                      </a:r>
                    </a:p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12700" cap="flat" cmpd="sng" algn="ctr">
                      <a:solidFill>
                        <a:srgbClr val="409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9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R w="12700" cap="flat" cmpd="sng" algn="ctr">
                      <a:solidFill>
                        <a:srgbClr val="B09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908679"/>
                  </a:ext>
                </a:extLst>
              </a:tr>
              <a:tr h="912607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 items as key/value pairs for quick look-up by key</a:t>
                      </a:r>
                    </a:p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 strike="noStrike" dirty="0">
                        <a:effectLst/>
                        <a:hlinkClick r:id="rId7"/>
                      </a:endParaRPr>
                    </a:p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7"/>
                        </a:rPr>
                        <a:t>Dictionary&lt;</a:t>
                      </a:r>
                      <a:r>
                        <a:rPr lang="en-US" sz="1600" u="none" strike="noStrike" dirty="0" err="1">
                          <a:effectLst/>
                          <a:hlinkClick r:id="rId7"/>
                        </a:rPr>
                        <a:t>TKey,TValue</a:t>
                      </a:r>
                      <a:r>
                        <a:rPr lang="en-US" sz="1600" u="none" strike="noStrike" dirty="0">
                          <a:effectLst/>
                          <a:hlinkClick r:id="rId7"/>
                        </a:rPr>
                        <a:t>&gt;</a:t>
                      </a:r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  <a:hlinkClick r:id="rId3"/>
                        </a:rPr>
                        <a:t>Hashtable</a:t>
                      </a: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(A collection of key/value pairs that are organized based on the hash code of the key.)</a:t>
                      </a: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794456"/>
                  </a:ext>
                </a:extLst>
              </a:tr>
              <a:tr h="2878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Access items by index</a:t>
                      </a: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8"/>
                        </a:rPr>
                        <a:t>List&lt;T&gt;</a:t>
                      </a:r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9"/>
                        </a:rPr>
                        <a:t>Array</a:t>
                      </a:r>
                      <a:br>
                        <a:rPr lang="en-US" sz="1600" dirty="0">
                          <a:effectLst/>
                        </a:rPr>
                      </a:b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u="none" strike="noStrike" dirty="0" err="1">
                          <a:effectLst/>
                          <a:hlinkClick r:id="rId4"/>
                        </a:rPr>
                        <a:t>ArrayList</a:t>
                      </a:r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34513"/>
                  </a:ext>
                </a:extLst>
              </a:tr>
              <a:tr h="469232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Use items first-in-first-out (FIFO)</a:t>
                      </a: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 strike="noStrike" dirty="0">
                        <a:effectLst/>
                        <a:hlinkClick r:id="rId10"/>
                      </a:endParaRPr>
                    </a:p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10"/>
                        </a:rPr>
                        <a:t>Queue&lt;T&gt;</a:t>
                      </a:r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5"/>
                        </a:rPr>
                        <a:t>Queue</a:t>
                      </a:r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336314"/>
                  </a:ext>
                </a:extLst>
              </a:tr>
              <a:tr h="469232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Use data Last-In-First-Out (LIFO)</a:t>
                      </a: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 strike="noStrike" dirty="0">
                        <a:effectLst/>
                        <a:hlinkClick r:id="rId11"/>
                      </a:endParaRPr>
                    </a:p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11"/>
                        </a:rPr>
                        <a:t>Stack&lt;T&gt;</a:t>
                      </a:r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6"/>
                        </a:rPr>
                        <a:t>Stack</a:t>
                      </a:r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910289"/>
                  </a:ext>
                </a:extLst>
              </a:tr>
              <a:tr h="469232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Access items sequentially</a:t>
                      </a: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 strike="noStrike" dirty="0">
                        <a:effectLst/>
                        <a:hlinkClick r:id="rId12"/>
                      </a:endParaRPr>
                    </a:p>
                    <a:p>
                      <a:pPr algn="l" fontAlgn="t"/>
                      <a:r>
                        <a:rPr lang="en-US" sz="1600" u="none" strike="noStrike" dirty="0">
                          <a:effectLst/>
                          <a:hlinkClick r:id="rId12"/>
                        </a:rPr>
                        <a:t>LinkedList&lt;T&gt;</a:t>
                      </a:r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 recommendation</a:t>
                      </a: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85767"/>
                  </a:ext>
                </a:extLst>
              </a:tr>
              <a:tr h="264336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u="none" strike="noStrike" dirty="0">
                        <a:effectLst/>
                        <a:hlinkClick r:id="rId13"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No recommendation</a:t>
                      </a: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789893"/>
                  </a:ext>
                </a:extLst>
              </a:tr>
              <a:tr h="51369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 sorted collection</a:t>
                      </a: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  <a:hlinkClick r:id="rId14"/>
                        </a:rPr>
                        <a:t>SortedList</a:t>
                      </a:r>
                      <a:r>
                        <a:rPr lang="en-US" sz="1600" u="none" strike="noStrike" dirty="0">
                          <a:effectLst/>
                          <a:hlinkClick r:id="rId14"/>
                        </a:rPr>
                        <a:t>&lt;</a:t>
                      </a:r>
                      <a:r>
                        <a:rPr lang="en-US" sz="1600" u="none" strike="noStrike" dirty="0" err="1">
                          <a:effectLst/>
                          <a:hlinkClick r:id="rId14"/>
                        </a:rPr>
                        <a:t>TKey,TValue</a:t>
                      </a:r>
                      <a:r>
                        <a:rPr lang="en-US" sz="1600" u="none" strike="noStrike" dirty="0">
                          <a:effectLst/>
                          <a:hlinkClick r:id="rId14"/>
                        </a:rPr>
                        <a:t>&gt;</a:t>
                      </a:r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58556"/>
                  </a:ext>
                </a:extLst>
              </a:tr>
              <a:tr h="432589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28440" marR="28440" marT="14220" marB="1422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12415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4D0D88D-0BD1-4E14-B7BA-B45493FC3350}"/>
              </a:ext>
            </a:extLst>
          </p:cNvPr>
          <p:cNvSpPr/>
          <p:nvPr/>
        </p:nvSpPr>
        <p:spPr>
          <a:xfrm>
            <a:off x="152400" y="1002268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Two main types of collections; </a:t>
            </a:r>
            <a:r>
              <a:rPr lang="en-US" sz="2000" b="1" dirty="0">
                <a:solidFill>
                  <a:srgbClr val="000000"/>
                </a:solidFill>
              </a:rPr>
              <a:t>generic</a:t>
            </a:r>
            <a:r>
              <a:rPr lang="en-US" sz="2000" dirty="0">
                <a:solidFill>
                  <a:srgbClr val="000000"/>
                </a:solidFill>
              </a:rPr>
              <a:t> collections and </a:t>
            </a:r>
            <a:r>
              <a:rPr lang="en-US" sz="2000" b="1" dirty="0">
                <a:solidFill>
                  <a:srgbClr val="000000"/>
                </a:solidFill>
              </a:rPr>
              <a:t>non-generic</a:t>
            </a:r>
            <a:r>
              <a:rPr lang="en-US" sz="2000" dirty="0">
                <a:solidFill>
                  <a:srgbClr val="000000"/>
                </a:solidFill>
              </a:rPr>
              <a:t> collections. </a:t>
            </a:r>
          </a:p>
        </p:txBody>
      </p:sp>
    </p:spTree>
    <p:extLst>
      <p:ext uri="{BB962C8B-B14F-4D97-AF65-F5344CB8AC3E}">
        <p14:creationId xmlns:p14="http://schemas.microsoft.com/office/powerpoint/2010/main" val="321025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Pointers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143000"/>
            <a:ext cx="7824788" cy="5286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</a:rPr>
              <a:t>Simple C# pointers example:</a:t>
            </a:r>
          </a:p>
          <a:p>
            <a:pPr lvl="1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lvl="1"/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CSC205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* p = &amp;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(*p);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p++;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this is really unsafe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(*p);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oops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</a:rPr>
              <a:t>For more, visit: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https://docs.microsoft.com/en-us/dotnet/csharp/programming-guide/unsafe-code-pointers/pointer-types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spcAft>
                <a:spcPts val="300"/>
              </a:spcAft>
            </a:pPr>
            <a:r>
              <a:rPr lang="en-US" sz="1400" dirty="0">
                <a:solidFill>
                  <a:srgbClr val="000000"/>
                </a:solidFill>
                <a:hlinkClick r:id="rId3"/>
              </a:rPr>
              <a:t> https://www.tutorialspoint.com/What-are-pointers-in-Chash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spcAft>
                <a:spcPts val="300"/>
              </a:spcAft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5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143000"/>
            <a:ext cx="782478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rgbClr val="000000"/>
                </a:solidFill>
              </a:rPr>
              <a:t>There are three code definitions for exception handling:</a:t>
            </a:r>
          </a:p>
          <a:p>
            <a:pPr lvl="1">
              <a:spcAft>
                <a:spcPts val="1200"/>
              </a:spcAft>
            </a:pPr>
            <a:r>
              <a:rPr lang="en-US" sz="2000" b="1" dirty="0">
                <a:solidFill>
                  <a:srgbClr val="000000"/>
                </a:solidFill>
              </a:rPr>
              <a:t>• try/catch</a:t>
            </a:r>
            <a:r>
              <a:rPr lang="en-US" sz="2000" dirty="0">
                <a:solidFill>
                  <a:srgbClr val="000000"/>
                </a:solidFill>
              </a:rPr>
              <a:t> - Do something and catch an error, if it should occur.</a:t>
            </a:r>
          </a:p>
          <a:p>
            <a:pPr lvl="1">
              <a:spcAft>
                <a:spcPts val="1200"/>
              </a:spcAft>
            </a:pPr>
            <a:r>
              <a:rPr lang="en-US" sz="2000" b="1" dirty="0">
                <a:solidFill>
                  <a:srgbClr val="000000"/>
                </a:solidFill>
              </a:rPr>
              <a:t>• try/catch/finally</a:t>
            </a:r>
            <a:r>
              <a:rPr lang="en-US" sz="2000" dirty="0">
                <a:solidFill>
                  <a:srgbClr val="000000"/>
                </a:solidFill>
              </a:rPr>
              <a:t> - Do something and catch an error if it should occur, but always do the finally.</a:t>
            </a:r>
          </a:p>
          <a:p>
            <a:pPr lvl="1">
              <a:spcAft>
                <a:spcPts val="1200"/>
              </a:spcAft>
            </a:pPr>
            <a:r>
              <a:rPr lang="en-US" sz="2000" b="1" dirty="0">
                <a:solidFill>
                  <a:srgbClr val="000000"/>
                </a:solidFill>
              </a:rPr>
              <a:t>• try/finally</a:t>
            </a:r>
            <a:r>
              <a:rPr lang="en-US" sz="2000" dirty="0">
                <a:solidFill>
                  <a:srgbClr val="000000"/>
                </a:solidFill>
              </a:rPr>
              <a:t> - Do something, but always do the finally. Any exception that </a:t>
            </a:r>
            <a:r>
              <a:rPr lang="en-US" sz="2000" dirty="0" err="1">
                <a:solidFill>
                  <a:srgbClr val="000000"/>
                </a:solidFill>
              </a:rPr>
              <a:t>occurs,will</a:t>
            </a:r>
            <a:r>
              <a:rPr lang="en-US" sz="2000" dirty="0">
                <a:solidFill>
                  <a:srgbClr val="000000"/>
                </a:solidFill>
              </a:rPr>
              <a:t> be thrown after finally.</a:t>
            </a:r>
          </a:p>
          <a:p>
            <a:pPr>
              <a:spcAft>
                <a:spcPts val="1200"/>
              </a:spcAft>
            </a:pPr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</a:rPr>
              <a:t>For more, visit:</a:t>
            </a:r>
          </a:p>
          <a:p>
            <a:pPr>
              <a:spcAft>
                <a:spcPts val="300"/>
              </a:spcAft>
            </a:pPr>
            <a:r>
              <a:rPr lang="en-US" sz="1400" dirty="0">
                <a:solidFill>
                  <a:srgbClr val="000000"/>
                </a:solidFill>
                <a:hlinkClick r:id="rId2"/>
              </a:rPr>
              <a:t>https://docs.microsoft.com/en-us/dotnet/csharp/programming-guide/exceptions/exception-handling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spcAft>
                <a:spcPts val="300"/>
              </a:spcAft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8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4038601" y="533400"/>
            <a:ext cx="3581400" cy="1219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 class is the base class for all the classes in .NET Framework. Every class in C# is directly or indirectly derived from it.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1C5B72-98DE-4116-BEA3-3C4C7032931B}"/>
              </a:ext>
            </a:extLst>
          </p:cNvPr>
          <p:cNvSpPr/>
          <p:nvPr/>
        </p:nvSpPr>
        <p:spPr>
          <a:xfrm>
            <a:off x="633412" y="76200"/>
            <a:ext cx="7824788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obj)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If this and obj do not refer to the same type, then they are not equal.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true if  x and y fields match.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other = (Point)obj;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the point's value as a string.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App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 a Point object.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p1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Point(1, 2);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Make another variable that references the first Point object.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p2 = p1;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Object.Equals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(p1, p2));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The line below displays: p1's value is: (1, 2)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$"p1's value is: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{p1.ToString()}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7D7C5-8329-4DCE-B4CE-98E941600E17}"/>
              </a:ext>
            </a:extLst>
          </p:cNvPr>
          <p:cNvSpPr txBox="1"/>
          <p:nvPr/>
        </p:nvSpPr>
        <p:spPr>
          <a:xfrm>
            <a:off x="4572000" y="3810000"/>
            <a:ext cx="411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https://docs.microsoft.com/en-us/dotnet/api/system.object?view=net-5.0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143000"/>
            <a:ext cx="78247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</a:rPr>
              <a:t>All types and type members have an accessibility level </a:t>
            </a:r>
            <a:r>
              <a:rPr lang="en-US" altLang="zh-CN" sz="2000" dirty="0">
                <a:solidFill>
                  <a:srgbClr val="000000"/>
                </a:solidFill>
              </a:rPr>
              <a:t>that </a:t>
            </a:r>
            <a:r>
              <a:rPr lang="en-US" sz="2000" dirty="0">
                <a:solidFill>
                  <a:srgbClr val="000000"/>
                </a:solidFill>
              </a:rPr>
              <a:t>controls whether they can be used from other code in your assembly or other assemblies.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public:</a:t>
            </a:r>
            <a:r>
              <a:rPr lang="en-US" sz="2000" dirty="0">
                <a:solidFill>
                  <a:srgbClr val="000000"/>
                </a:solidFill>
              </a:rPr>
              <a:t> The type or member can be accessed by any other code in the same assembly or another assembly that references it.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private: </a:t>
            </a:r>
            <a:r>
              <a:rPr lang="en-US" sz="2000" dirty="0">
                <a:solidFill>
                  <a:srgbClr val="000000"/>
                </a:solidFill>
              </a:rPr>
              <a:t>The type or member can be accessed only by code in the same class or struct.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protected: </a:t>
            </a:r>
            <a:r>
              <a:rPr lang="en-US" sz="2000" dirty="0">
                <a:solidFill>
                  <a:srgbClr val="000000"/>
                </a:solidFill>
              </a:rPr>
              <a:t>The type or member can be accessed only by code in the same class, or in a class that is derived from that class.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internal: </a:t>
            </a:r>
            <a:r>
              <a:rPr lang="en-US" sz="2000" dirty="0">
                <a:solidFill>
                  <a:srgbClr val="000000"/>
                </a:solidFill>
              </a:rPr>
              <a:t>The type or member can be accessed by any code in the same assembly, but not from another assembly.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</a:rPr>
              <a:t>For more, visit: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https://docs.microsoft.com/en-us/dotnet/csharp/programming-guide/classes-and-structs/access-modifiers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7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Property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967800"/>
            <a:ext cx="78247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A property is a member that provides a flexible mechanism to read, write, or compute the value of a private field. Properties can be used as if they are public data members, but they are actually special methods called </a:t>
            </a:r>
            <a:r>
              <a:rPr lang="en-US" b="1" dirty="0">
                <a:solidFill>
                  <a:srgbClr val="000000"/>
                </a:solidFill>
              </a:rPr>
              <a:t>accessors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For more, visit: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https://docs.microsoft.com/en-us/dotnet/csharp/programming-guide/classes-and-structs/properties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8AAFA-2461-4258-AC8E-2C41288FA168}"/>
              </a:ext>
            </a:extLst>
          </p:cNvPr>
          <p:cNvSpPr txBox="1"/>
          <p:nvPr/>
        </p:nvSpPr>
        <p:spPr>
          <a:xfrm>
            <a:off x="4267200" y="2133600"/>
            <a:ext cx="45402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CSC205Week07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field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.name = name;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property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name; }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get method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name = value; }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set method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// or simply use { get; set; } t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o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// replace the above two lines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3CFEC-E31F-41A7-BF91-E0B306FEE9C5}"/>
              </a:ext>
            </a:extLst>
          </p:cNvPr>
          <p:cNvSpPr txBox="1"/>
          <p:nvPr/>
        </p:nvSpPr>
        <p:spPr>
          <a:xfrm>
            <a:off x="304800" y="2166878"/>
            <a:ext cx="38814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Encapsulation and Properties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CSC205Week07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Person 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"Abby"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FC63B0-D873-4263-8F81-4BC7C82A2AC8}"/>
              </a:ext>
            </a:extLst>
          </p:cNvPr>
          <p:cNvCxnSpPr>
            <a:cxnSpLocks/>
          </p:cNvCxnSpPr>
          <p:nvPr/>
        </p:nvCxnSpPr>
        <p:spPr>
          <a:xfrm>
            <a:off x="4191000" y="19812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6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914400"/>
            <a:ext cx="7824788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A structure type (or struct type) is a value type that can encapsulate data and related functionality. You use the </a:t>
            </a:r>
            <a:r>
              <a:rPr lang="en-US" b="1" dirty="0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keyword to define a structure type: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For more, visit: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https://docs.microsoft.com/en-us/dotnet/csharp/language-reference/builtin-types/struct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74625-18F2-43A9-A9B0-072B38F2AFA1}"/>
              </a:ext>
            </a:extLst>
          </p:cNvPr>
          <p:cNvSpPr/>
          <p:nvPr/>
        </p:nvSpPr>
        <p:spPr>
          <a:xfrm>
            <a:off x="1219200" y="1542395"/>
            <a:ext cx="6477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Book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title,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isbn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 book1;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//Book book1 = new Book();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(book1.price);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book1.title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"C# Programming"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book1.isbn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"180056810X"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book1.price = 42.74;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$"title: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{book1.title}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 ISBN: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{book1.isbn}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, Price: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{book1.price}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58986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4800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vs. Struct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1147764" y="6138446"/>
            <a:ext cx="70056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0000"/>
                </a:solidFill>
                <a:hlinkClick r:id="rId2"/>
              </a:rPr>
              <a:t>https://www.geeksforgeeks.org/difference-between-class-and-structure-in-c-sharp/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D3AEB81-0A3B-431B-AC4D-E05BD61D7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61532"/>
              </p:ext>
            </p:extLst>
          </p:nvPr>
        </p:nvGraphicFramePr>
        <p:xfrm>
          <a:off x="838200" y="1200150"/>
          <a:ext cx="7416800" cy="475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318848766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3817754918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6266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600" dirty="0"/>
                        <a:t>Classes are of reference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Structs are of value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80686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600" dirty="0"/>
                        <a:t>Two variable of class can contain the reference of the same object and any operation on one variable can affect another variable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Each variable in struct contains its own copy of data and any operation on one variable can not affect another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2728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600" dirty="0"/>
                        <a:t>Classes used new keyword for creating instances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 can create an instance, with or without new keyword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0229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600" dirty="0"/>
                        <a:t>A Class can inherit from another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Struct is not allowed to inherit from another struct or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4968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600" dirty="0"/>
                        <a:t>Class is generally used in large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 are used in small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0087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r>
                        <a:rPr lang="en-US" sz="1600" dirty="0"/>
                        <a:t>Class has lots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Struct has limited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16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63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030069"/>
            <a:ext cx="7824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An interface defines a contract. Any class or struct that implements that contract must provide an implementation of the members defined in the interface.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DB83B-2543-4166-B7B4-12FAFF0BA571}"/>
              </a:ext>
            </a:extLst>
          </p:cNvPr>
          <p:cNvSpPr/>
          <p:nvPr/>
        </p:nvSpPr>
        <p:spPr>
          <a:xfrm>
            <a:off x="1143000" y="1687354"/>
            <a:ext cx="6400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ISampleInterface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//good practice to start with an “I”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SampleMethod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ImplementationClass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ISampleInterface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Explicit interface member implementation: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ISampleInterface.SampleMethod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Method implementation.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Declare an interface instance.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ISampleInterface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obj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ImplementationClass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Call the member.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obj.SampleMethod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i="0" u="none" strike="noStrike" baseline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D3F91-39CE-419A-AB5F-B6B0494D5049}"/>
              </a:ext>
            </a:extLst>
          </p:cNvPr>
          <p:cNvSpPr txBox="1"/>
          <p:nvPr/>
        </p:nvSpPr>
        <p:spPr>
          <a:xfrm>
            <a:off x="1447800" y="6428601"/>
            <a:ext cx="670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https://docs.microsoft.com/en-us/dotnet/csharp/language-reference/keywords/interface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3045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–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030069"/>
            <a:ext cx="7824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Another way to achieve abstraction in C#, is with interfaces. An interface is a completely "abstract class“, which can only contain abstract methods and properties (with empty bodies)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DB83B-2543-4166-B7B4-12FAFF0BA571}"/>
              </a:ext>
            </a:extLst>
          </p:cNvPr>
          <p:cNvSpPr/>
          <p:nvPr/>
        </p:nvSpPr>
        <p:spPr>
          <a:xfrm>
            <a:off x="1143000" y="1999595"/>
            <a:ext cx="640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IAnimal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Interface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animalSound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interface method (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empty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body)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Pig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IAnimal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Pig "implements" the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IAnimal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interface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animalSound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"The pig says: wee wee"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Pig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myPig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Pig();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Pig object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myPig.animalSound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b="0" i="0" u="none" strike="noStrike" baseline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0B21C-797A-49BF-B784-5BCEAF2701CE}"/>
              </a:ext>
            </a:extLst>
          </p:cNvPr>
          <p:cNvSpPr txBox="1"/>
          <p:nvPr/>
        </p:nvSpPr>
        <p:spPr>
          <a:xfrm>
            <a:off x="1752600" y="6172200"/>
            <a:ext cx="434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https://www.w3schools.com/cs/cs_interface.asp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472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E0EFC-7D0D-4DC0-997C-B995E32D6AD6}"/>
              </a:ext>
            </a:extLst>
          </p:cNvPr>
          <p:cNvSpPr txBox="1">
            <a:spLocks/>
          </p:cNvSpPr>
          <p:nvPr/>
        </p:nvSpPr>
        <p:spPr>
          <a:xfrm>
            <a:off x="658813" y="303852"/>
            <a:ext cx="7824788" cy="7629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Finalizers (Destructors)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E50C-F13F-4F27-8C4C-316444CCFDC7}"/>
              </a:ext>
            </a:extLst>
          </p:cNvPr>
          <p:cNvSpPr/>
          <p:nvPr/>
        </p:nvSpPr>
        <p:spPr>
          <a:xfrm>
            <a:off x="690564" y="1030069"/>
            <a:ext cx="78247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rgbClr val="000000"/>
                </a:solidFill>
              </a:rPr>
              <a:t>Finalizers (which are also called destructors) are used to perform any necessary final clean-up when a class instance is being collected by the garbage collector.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class can only have one finalizer.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Finalizers cannot be inherited or overloaded.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Finalizers cannot be called. They are invoked automatically.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finalizer does not take modifiers or have parameters.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</a:rPr>
              <a:t>In general, C# does not require as much memory management on the part of the developer as languages that don't target a runtime with garbage collection. This is because the .NET garbage collector implicitly manages the allocation and release of memory for your objects.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DB83B-2543-4166-B7B4-12FAFF0BA571}"/>
              </a:ext>
            </a:extLst>
          </p:cNvPr>
          <p:cNvSpPr/>
          <p:nvPr/>
        </p:nvSpPr>
        <p:spPr>
          <a:xfrm>
            <a:off x="1981200" y="3137118"/>
            <a:ext cx="487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~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finalizer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cleanup statements...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600" b="0" i="0" u="none" strike="noStrike" baseline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D3F91-39CE-419A-AB5F-B6B0494D5049}"/>
              </a:ext>
            </a:extLst>
          </p:cNvPr>
          <p:cNvSpPr txBox="1"/>
          <p:nvPr/>
        </p:nvSpPr>
        <p:spPr>
          <a:xfrm>
            <a:off x="1447800" y="6324600"/>
            <a:ext cx="670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https://docs.microsoft.com/en-us/dotnet/csharp/language-reference/keywords/interface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7008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政公文纸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Times New Roman"/>
        <a:ea typeface="Microsoft YaHei Light"/>
        <a:cs typeface=""/>
      </a:majorFont>
      <a:minorFont>
        <a:latin typeface="Times New Roman"/>
        <a:ea typeface="Microsoft YaHei Light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S_slides_week#04 - partB" id="{91C3FA24-B6FC-4377-82B4-84DDBB4F35D2}" vid="{B4F6CD27-6F97-4854-B171-3C94D44FBC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OS_slides_week#04 - partB</Template>
  <TotalTime>5487</TotalTime>
  <Words>2634</Words>
  <Application>Microsoft Office PowerPoint</Application>
  <PresentationFormat>On-screen Show (4:3)</PresentationFormat>
  <Paragraphs>400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Times New Roman</vt:lpstr>
      <vt:lpstr>行政公文纸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University, IUSM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Guangyan Li</dc:creator>
  <cp:lastModifiedBy>Guangyan</cp:lastModifiedBy>
  <cp:revision>563</cp:revision>
  <cp:lastPrinted>2015-03-09T23:43:40Z</cp:lastPrinted>
  <dcterms:created xsi:type="dcterms:W3CDTF">2019-10-23T04:28:23Z</dcterms:created>
  <dcterms:modified xsi:type="dcterms:W3CDTF">2021-06-15T07:19:53Z</dcterms:modified>
</cp:coreProperties>
</file>