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9"/>
  </p:notesMasterIdLst>
  <p:handoutMasterIdLst>
    <p:handoutMasterId r:id="rId20"/>
  </p:handoutMasterIdLst>
  <p:sldIdLst>
    <p:sldId id="604" r:id="rId2"/>
    <p:sldId id="727" r:id="rId3"/>
    <p:sldId id="297" r:id="rId4"/>
    <p:sldId id="311" r:id="rId5"/>
    <p:sldId id="738" r:id="rId6"/>
    <p:sldId id="737" r:id="rId7"/>
    <p:sldId id="732" r:id="rId8"/>
    <p:sldId id="733" r:id="rId9"/>
    <p:sldId id="734" r:id="rId10"/>
    <p:sldId id="736" r:id="rId11"/>
    <p:sldId id="744" r:id="rId12"/>
    <p:sldId id="443" r:id="rId13"/>
    <p:sldId id="480" r:id="rId14"/>
    <p:sldId id="449" r:id="rId15"/>
    <p:sldId id="450" r:id="rId16"/>
    <p:sldId id="451" r:id="rId17"/>
    <p:sldId id="415" r:id="rId18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727" autoAdjust="0"/>
  </p:normalViewPr>
  <p:slideViewPr>
    <p:cSldViewPr snapToObjects="1">
      <p:cViewPr varScale="1">
        <p:scale>
          <a:sx n="114" d="100"/>
          <a:sy n="114" d="100"/>
        </p:scale>
        <p:origin x="13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85" d="100"/>
          <a:sy n="85" d="100"/>
        </p:scale>
        <p:origin x="3828" y="66"/>
      </p:cViewPr>
      <p:guideLst>
        <p:guide orient="horz" pos="2952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r">
              <a:defRPr sz="1200"/>
            </a:lvl1pPr>
          </a:lstStyle>
          <a:p>
            <a:fld id="{5B53B9A8-03DE-A449-8606-C98272BA366A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r">
              <a:defRPr sz="1200"/>
            </a:lvl1pPr>
          </a:lstStyle>
          <a:p>
            <a:fld id="{38452586-C2E4-B545-9ECA-6F7511137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r">
              <a:defRPr sz="1200"/>
            </a:lvl1pPr>
          </a:lstStyle>
          <a:p>
            <a:fld id="{845F566B-6AD8-7444-82DF-5DC153CD4B56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54" tIns="46527" rIns="93054" bIns="465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6"/>
            <a:ext cx="5669280" cy="4217670"/>
          </a:xfrm>
          <a:prstGeom prst="rect">
            <a:avLst/>
          </a:prstGeom>
        </p:spPr>
        <p:txBody>
          <a:bodyPr vert="horz" lIns="93054" tIns="46527" rIns="93054" bIns="465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r">
              <a:defRPr sz="1200"/>
            </a:lvl1pPr>
          </a:lstStyle>
          <a:p>
            <a:fld id="{091CEF26-A209-E447-AF95-B2ACA77090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0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44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>
            <a:extLst>
              <a:ext uri="{FF2B5EF4-FFF2-40B4-BE49-F238E27FC236}">
                <a16:creationId xmlns:a16="http://schemas.microsoft.com/office/drawing/2014/main" id="{ADB8B022-48E5-4F68-9822-AC83F996D4C1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07630" y="0"/>
            <a:ext cx="1436370" cy="3956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tree-data-structure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1104980/Linked-List-Implementation-in-Cshar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762000" y="457200"/>
            <a:ext cx="7619999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Week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6B08F1-6112-457D-B007-68F44307FEBF}"/>
              </a:ext>
            </a:extLst>
          </p:cNvPr>
          <p:cNvSpPr/>
          <p:nvPr/>
        </p:nvSpPr>
        <p:spPr>
          <a:xfrm>
            <a:off x="1143000" y="1600200"/>
            <a:ext cx="60960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evaluation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topics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2239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6BADAE6-B082-4F85-B33D-B1CBCAA1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08" y="1447800"/>
            <a:ext cx="6956092" cy="419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User\Desktop\th (1).jpg">
            <a:extLst>
              <a:ext uri="{FF2B5EF4-FFF2-40B4-BE49-F238E27FC236}">
                <a16:creationId xmlns:a16="http://schemas.microsoft.com/office/drawing/2014/main" id="{D288AB5F-1612-483C-8A40-3371B3468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990600" cy="114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A1A693C-9B36-4540-A8C6-626F70693F77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95237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2471C4C7-7A88-4764-A4D4-061017E5E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001000" cy="452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828EA-9E10-4EA7-B0D4-D2B7050DA060}"/>
              </a:ext>
            </a:extLst>
          </p:cNvPr>
          <p:cNvSpPr txBox="1"/>
          <p:nvPr/>
        </p:nvSpPr>
        <p:spPr>
          <a:xfrm>
            <a:off x="1676400" y="5726668"/>
            <a:ext cx="556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https://www.c-sharpcorner.com/article/tree-data-structure/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4572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Binary Search Tree (BST)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295400"/>
            <a:ext cx="7924800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A </a:t>
            </a:r>
            <a:r>
              <a:rPr lang="en-US" sz="2000" b="1" i="1" dirty="0"/>
              <a:t>binary search </a:t>
            </a:r>
            <a:r>
              <a:rPr lang="en-US" sz="2000" dirty="0"/>
              <a:t>tree is a proper binary tree </a:t>
            </a:r>
            <a:r>
              <a:rPr lang="en-US" sz="2000" i="1" dirty="0"/>
              <a:t>T </a:t>
            </a:r>
            <a:r>
              <a:rPr lang="en-US" sz="2000" dirty="0"/>
              <a:t>such that: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UcPeriod"/>
            </a:pPr>
            <a:r>
              <a:rPr lang="en-US" sz="1600" dirty="0"/>
              <a:t>Each internal node </a:t>
            </a:r>
            <a:r>
              <a:rPr lang="en-US" sz="1600" i="1" dirty="0"/>
              <a:t>p </a:t>
            </a:r>
            <a:r>
              <a:rPr lang="en-US" sz="1600" dirty="0"/>
              <a:t>of </a:t>
            </a:r>
            <a:r>
              <a:rPr lang="en-US" sz="1600" i="1" dirty="0"/>
              <a:t>T </a:t>
            </a:r>
            <a:r>
              <a:rPr lang="en-US" sz="1600" dirty="0"/>
              <a:t>stores an element of </a:t>
            </a:r>
            <a:r>
              <a:rPr lang="en-US" sz="1600" i="1" dirty="0"/>
              <a:t>S</a:t>
            </a:r>
            <a:r>
              <a:rPr lang="en-US" sz="1600" dirty="0"/>
              <a:t>, denoted with </a:t>
            </a:r>
            <a:r>
              <a:rPr lang="en-US" sz="1600" i="1" dirty="0"/>
              <a:t>x</a:t>
            </a:r>
            <a:r>
              <a:rPr lang="en-US" sz="1600" dirty="0"/>
              <a:t>(</a:t>
            </a:r>
            <a:r>
              <a:rPr lang="en-US" sz="1600" i="1" dirty="0"/>
              <a:t>p</a:t>
            </a:r>
            <a:r>
              <a:rPr lang="en-US" sz="1600" dirty="0"/>
              <a:t>)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UcPeriod"/>
            </a:pPr>
            <a:r>
              <a:rPr lang="en-US" sz="1600" dirty="0"/>
              <a:t>Values in left subtree of </a:t>
            </a:r>
            <a:r>
              <a:rPr lang="en-US" sz="1600" i="1" dirty="0"/>
              <a:t>p &lt;= </a:t>
            </a:r>
            <a:r>
              <a:rPr lang="en-US" sz="1600" dirty="0"/>
              <a:t>values in the right subtree of </a:t>
            </a:r>
            <a:r>
              <a:rPr lang="en-US" sz="1600" i="1" dirty="0"/>
              <a:t>p</a:t>
            </a:r>
            <a:endParaRPr lang="en-US" sz="1600" dirty="0"/>
          </a:p>
          <a:p>
            <a:pPr marL="857250" lvl="1" indent="-400050">
              <a:spcAft>
                <a:spcPts val="600"/>
              </a:spcAft>
              <a:buFont typeface="+mj-lt"/>
              <a:buAutoNum type="romanUcPeriod"/>
            </a:pPr>
            <a:r>
              <a:rPr lang="en-US" sz="1600" dirty="0"/>
              <a:t>The external nodes of </a:t>
            </a:r>
            <a:r>
              <a:rPr lang="en-US" sz="1600" i="1" dirty="0"/>
              <a:t>T </a:t>
            </a:r>
            <a:r>
              <a:rPr lang="en-US" sz="1600" dirty="0"/>
              <a:t>do not store any element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45" y="2819400"/>
            <a:ext cx="638415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87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4825" y="2286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Common Program Design Patterns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975" y="1348627"/>
            <a:ext cx="82010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2400"/>
              </a:spcAft>
              <a:buFont typeface="Wingdings" pitchFamily="2" charset="2"/>
              <a:buChar char="p"/>
            </a:pPr>
            <a:r>
              <a:rPr lang="en-US" altLang="zh-CN" sz="2400" dirty="0"/>
              <a:t>Brute Force </a:t>
            </a:r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p"/>
            </a:pPr>
            <a:r>
              <a:rPr lang="en-US" sz="2400" dirty="0"/>
              <a:t>Divide-and-Conquer </a:t>
            </a:r>
          </a:p>
          <a:p>
            <a:pPr marL="800100" lvl="1" indent="-34290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or Decrease-and-Conquer</a:t>
            </a:r>
          </a:p>
          <a:p>
            <a:pPr marL="342900" indent="-342900">
              <a:spcAft>
                <a:spcPts val="2400"/>
              </a:spcAft>
              <a:buFont typeface="Wingdings" pitchFamily="2" charset="2"/>
              <a:buChar char="p"/>
            </a:pPr>
            <a:r>
              <a:rPr lang="en-US" sz="2400" dirty="0"/>
              <a:t>Recursion</a:t>
            </a:r>
          </a:p>
          <a:p>
            <a:pPr marL="342900" indent="-342900">
              <a:spcAft>
                <a:spcPts val="2400"/>
              </a:spcAft>
              <a:buFont typeface="Wingdings" pitchFamily="2" charset="2"/>
              <a:buChar char="p"/>
            </a:pPr>
            <a:endParaRPr lang="en-US" sz="2400" dirty="0"/>
          </a:p>
          <a:p>
            <a:pPr marL="4000500" lvl="8" indent="-342900">
              <a:spcAft>
                <a:spcPts val="2400"/>
              </a:spcAft>
              <a:buFont typeface="Wingdings" pitchFamily="2" charset="2"/>
              <a:buChar char="p"/>
            </a:pPr>
            <a:r>
              <a:rPr lang="en-US" sz="2400" dirty="0"/>
              <a:t>Greedy Method</a:t>
            </a:r>
          </a:p>
          <a:p>
            <a:pPr marL="342900" indent="-342900">
              <a:spcAft>
                <a:spcPts val="2400"/>
              </a:spcAft>
              <a:buFont typeface="Wingdings" pitchFamily="2" charset="2"/>
              <a:buChar char="p"/>
            </a:pPr>
            <a:r>
              <a:rPr lang="en-US" sz="2400" dirty="0"/>
              <a:t>Dynamic Programming</a:t>
            </a:r>
          </a:p>
        </p:txBody>
      </p:sp>
      <p:pic>
        <p:nvPicPr>
          <p:cNvPr id="4" name="Picture 2" descr="C:\Users\User\Desktop\th (1).jpg">
            <a:extLst>
              <a:ext uri="{FF2B5EF4-FFF2-40B4-BE49-F238E27FC236}">
                <a16:creationId xmlns:a16="http://schemas.microsoft.com/office/drawing/2014/main" id="{412439F3-C3F8-4E00-90F4-C0B66B8CA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135386"/>
            <a:ext cx="990600" cy="83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http://bigdata.ices.utexas.edu/wp-content/uploads/2014/03/divide-and-conquer1.png">
            <a:extLst>
              <a:ext uri="{FF2B5EF4-FFF2-40B4-BE49-F238E27FC236}">
                <a16:creationId xmlns:a16="http://schemas.microsoft.com/office/drawing/2014/main" id="{BD6C79F2-ED24-4B6B-8E57-54AC23C01A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648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bigdata.ices.utexas.edu/wp-content/uploads/2014/03/divide-and-conquer1.png">
            <a:extLst>
              <a:ext uri="{FF2B5EF4-FFF2-40B4-BE49-F238E27FC236}">
                <a16:creationId xmlns:a16="http://schemas.microsoft.com/office/drawing/2014/main" id="{E2A04A16-8B8D-48BC-BF1D-0511B366B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33943"/>
            <a:ext cx="3705226" cy="166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Image result for recursion">
            <a:extLst>
              <a:ext uri="{FF2B5EF4-FFF2-40B4-BE49-F238E27FC236}">
                <a16:creationId xmlns:a16="http://schemas.microsoft.com/office/drawing/2014/main" id="{060EAACF-3296-461D-8A60-B29CBF74DE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1720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recursion">
            <a:extLst>
              <a:ext uri="{FF2B5EF4-FFF2-40B4-BE49-F238E27FC236}">
                <a16:creationId xmlns:a16="http://schemas.microsoft.com/office/drawing/2014/main" id="{9D487378-1731-4407-947F-B5880CD104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172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recursion">
            <a:extLst>
              <a:ext uri="{FF2B5EF4-FFF2-40B4-BE49-F238E27FC236}">
                <a16:creationId xmlns:a16="http://schemas.microsoft.com/office/drawing/2014/main" id="{EF2835FC-CF04-4484-B7C4-607DFF9F0B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6696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57E598-E5AA-48C6-A5BD-8089787F5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344" y="3124200"/>
            <a:ext cx="1982856" cy="1447800"/>
          </a:xfrm>
          <a:prstGeom prst="rect">
            <a:avLst/>
          </a:prstGeom>
        </p:spPr>
      </p:pic>
      <p:sp>
        <p:nvSpPr>
          <p:cNvPr id="10" name="AutoShape 12" descr="Image result for heavy load on the back">
            <a:extLst>
              <a:ext uri="{FF2B5EF4-FFF2-40B4-BE49-F238E27FC236}">
                <a16:creationId xmlns:a16="http://schemas.microsoft.com/office/drawing/2014/main" id="{C97D79CC-D506-49EC-B57B-6F133EC5EA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8220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9779B17-2401-467B-BEEF-CE4A7C0A0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986376"/>
            <a:ext cx="1266825" cy="1585427"/>
          </a:xfrm>
          <a:prstGeom prst="rect">
            <a:avLst/>
          </a:prstGeom>
        </p:spPr>
      </p:pic>
      <p:pic>
        <p:nvPicPr>
          <p:cNvPr id="13" name="Picture 2" descr="C:\Users\User\Desktop\DNA-Sequencing.png">
            <a:extLst>
              <a:ext uri="{FF2B5EF4-FFF2-40B4-BE49-F238E27FC236}">
                <a16:creationId xmlns:a16="http://schemas.microsoft.com/office/drawing/2014/main" id="{F1897E4D-AACC-4552-B531-3697D7162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296376"/>
            <a:ext cx="1879905" cy="133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4FF57B0-283E-4C06-B3ED-B56C329EDA82}"/>
              </a:ext>
            </a:extLst>
          </p:cNvPr>
          <p:cNvSpPr/>
          <p:nvPr/>
        </p:nvSpPr>
        <p:spPr>
          <a:xfrm>
            <a:off x="3810001" y="2209800"/>
            <a:ext cx="914399" cy="3664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9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45720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to Evaluate an Algorithm?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382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There are many criteria for evaluating an algorithm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Time</a:t>
            </a:r>
            <a:r>
              <a:rPr lang="en-US" sz="2000" dirty="0"/>
              <a:t>           is the most important one!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A computer does its work by </a:t>
            </a:r>
            <a:r>
              <a:rPr lang="en-US" sz="2400" dirty="0">
                <a:solidFill>
                  <a:srgbClr val="0070C0"/>
                </a:solidFill>
              </a:rPr>
              <a:t>computing</a:t>
            </a:r>
          </a:p>
          <a:p>
            <a:pPr marL="8001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Computing time depends on hardware, algorithm, input size etc.</a:t>
            </a:r>
          </a:p>
          <a:p>
            <a:pPr marL="800100" lvl="2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larger the input size, the more computing time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Others being equal, an algorithm can be evaluated by </a:t>
            </a:r>
            <a:r>
              <a:rPr lang="en-US" sz="2400" dirty="0">
                <a:solidFill>
                  <a:srgbClr val="0070C0"/>
                </a:solidFill>
              </a:rPr>
              <a:t>running time vs. input size</a:t>
            </a:r>
          </a:p>
          <a:p>
            <a:pPr marL="8001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Speed of computing depends on hardware, algorithm, etc.</a:t>
            </a:r>
            <a:endParaRPr lang="en-US" sz="2400" dirty="0"/>
          </a:p>
        </p:txBody>
      </p:sp>
      <p:pic>
        <p:nvPicPr>
          <p:cNvPr id="1027" name="Picture 3" descr="C:\Users\User\Desktop\th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4060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78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482025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Mathematical Functions for Analysis of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599" y="1311884"/>
            <a:ext cx="739139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2400" dirty="0"/>
              <a:t>The seven useful math functions are:</a:t>
            </a:r>
          </a:p>
          <a:p>
            <a:pPr marL="914400" lvl="1" indent="-457200">
              <a:spcAft>
                <a:spcPts val="900"/>
              </a:spcAft>
              <a:buFont typeface="+mj-lt"/>
              <a:buAutoNum type="arabicParenR"/>
            </a:pPr>
            <a:r>
              <a:rPr lang="en-US" sz="2000" dirty="0"/>
              <a:t>Constant Function		</a:t>
            </a:r>
            <a:r>
              <a:rPr lang="en-US" sz="2000" dirty="0">
                <a:latin typeface="SimSun"/>
                <a:ea typeface="SimSun"/>
              </a:rPr>
              <a:t>━</a:t>
            </a:r>
            <a:r>
              <a:rPr lang="en-US" sz="2000" dirty="0"/>
              <a:t> 	 </a:t>
            </a:r>
            <a:r>
              <a:rPr lang="en-US" sz="2000" i="1" dirty="0"/>
              <a:t>f(n) = c</a:t>
            </a:r>
          </a:p>
          <a:p>
            <a:pPr marL="914400" lvl="1" indent="-457200">
              <a:spcAft>
                <a:spcPts val="900"/>
              </a:spcAft>
              <a:buFont typeface="+mj-lt"/>
              <a:buAutoNum type="arabicParenR"/>
            </a:pPr>
            <a:r>
              <a:rPr lang="en-US" sz="2000" dirty="0"/>
              <a:t>Logarithm Function		</a:t>
            </a:r>
            <a:r>
              <a:rPr lang="en-US" sz="2000" dirty="0">
                <a:latin typeface="SimSun"/>
                <a:ea typeface="SimSun"/>
              </a:rPr>
              <a:t>━</a:t>
            </a:r>
            <a:r>
              <a:rPr lang="en-US" sz="2000" dirty="0"/>
              <a:t> 	 </a:t>
            </a:r>
            <a:r>
              <a:rPr lang="en-US" sz="2000" i="1" dirty="0"/>
              <a:t>f(n) = log</a:t>
            </a:r>
            <a:r>
              <a:rPr lang="en-US" sz="2000" i="1" baseline="-25000" dirty="0"/>
              <a:t>2</a:t>
            </a:r>
            <a:r>
              <a:rPr lang="en-US" sz="2000" i="1" dirty="0"/>
              <a:t>n</a:t>
            </a:r>
          </a:p>
          <a:p>
            <a:pPr marL="914400" lvl="1" indent="-457200">
              <a:spcAft>
                <a:spcPts val="900"/>
              </a:spcAft>
              <a:buFont typeface="+mj-lt"/>
              <a:buAutoNum type="arabicParenR"/>
            </a:pPr>
            <a:r>
              <a:rPr lang="en-US" sz="2000" dirty="0"/>
              <a:t>Linear Function			</a:t>
            </a:r>
            <a:r>
              <a:rPr lang="en-US" sz="2000" dirty="0">
                <a:latin typeface="SimSun"/>
                <a:ea typeface="SimSun"/>
              </a:rPr>
              <a:t>━</a:t>
            </a:r>
            <a:r>
              <a:rPr lang="en-US" sz="2000" dirty="0"/>
              <a:t> 	 </a:t>
            </a:r>
            <a:r>
              <a:rPr lang="en-US" sz="2000" i="1" dirty="0"/>
              <a:t>f(n) = n</a:t>
            </a:r>
          </a:p>
          <a:p>
            <a:pPr marL="914400" lvl="1" indent="-457200">
              <a:spcAft>
                <a:spcPts val="900"/>
              </a:spcAft>
              <a:buFont typeface="+mj-lt"/>
              <a:buAutoNum type="arabicParenR"/>
            </a:pPr>
            <a:r>
              <a:rPr lang="en-US" sz="2000" dirty="0"/>
              <a:t>N-Log-N Function		</a:t>
            </a:r>
            <a:r>
              <a:rPr lang="en-US" sz="2000" dirty="0">
                <a:latin typeface="SimSun"/>
                <a:ea typeface="SimSun"/>
              </a:rPr>
              <a:t>━</a:t>
            </a:r>
            <a:r>
              <a:rPr lang="en-US" sz="2000" dirty="0"/>
              <a:t> 	 </a:t>
            </a:r>
            <a:r>
              <a:rPr lang="en-US" sz="2000" i="1" dirty="0"/>
              <a:t>f(n) = n*log</a:t>
            </a:r>
            <a:r>
              <a:rPr lang="en-US" sz="2000" i="1" baseline="-25000" dirty="0"/>
              <a:t>2</a:t>
            </a:r>
            <a:r>
              <a:rPr lang="en-US" sz="2000" i="1" dirty="0"/>
              <a:t>n</a:t>
            </a:r>
            <a:endParaRPr lang="en-US" sz="2000" i="1" baseline="30000" dirty="0"/>
          </a:p>
          <a:p>
            <a:pPr marL="914400" lvl="1" indent="-457200">
              <a:spcAft>
                <a:spcPts val="900"/>
              </a:spcAft>
              <a:buFont typeface="+mj-lt"/>
              <a:buAutoNum type="arabicParenR"/>
            </a:pPr>
            <a:r>
              <a:rPr lang="en-US" sz="2000" dirty="0"/>
              <a:t>Quadratic Function		</a:t>
            </a:r>
            <a:r>
              <a:rPr lang="en-US" sz="2000" dirty="0">
                <a:latin typeface="SimSun"/>
                <a:ea typeface="SimSun"/>
              </a:rPr>
              <a:t>━</a:t>
            </a:r>
            <a:r>
              <a:rPr lang="en-US" sz="2000" dirty="0"/>
              <a:t> 	 </a:t>
            </a:r>
            <a:r>
              <a:rPr lang="en-US" sz="2000" i="1" dirty="0"/>
              <a:t>f(n) = n</a:t>
            </a:r>
            <a:r>
              <a:rPr lang="en-US" sz="2000" i="1" baseline="30000" dirty="0"/>
              <a:t>2</a:t>
            </a:r>
            <a:endParaRPr lang="en-US" sz="2000" i="1" dirty="0"/>
          </a:p>
          <a:p>
            <a:pPr marL="914400" lvl="1" indent="-457200">
              <a:spcAft>
                <a:spcPts val="900"/>
              </a:spcAft>
              <a:buFont typeface="+mj-lt"/>
              <a:buAutoNum type="arabicParenR"/>
            </a:pPr>
            <a:r>
              <a:rPr lang="en-US" sz="2000" dirty="0"/>
              <a:t>Cubic Function and Other Polynomials</a:t>
            </a:r>
          </a:p>
          <a:p>
            <a:pPr lvl="3">
              <a:spcAft>
                <a:spcPts val="900"/>
              </a:spcAft>
            </a:pPr>
            <a:r>
              <a:rPr lang="en-US" sz="2000" dirty="0">
                <a:latin typeface="SimSun"/>
                <a:ea typeface="SimSun"/>
              </a:rPr>
              <a:t>━</a:t>
            </a:r>
            <a:r>
              <a:rPr lang="en-US" sz="2000" dirty="0"/>
              <a:t> 	 </a:t>
            </a:r>
            <a:r>
              <a:rPr lang="en-US" sz="2000" i="1" dirty="0"/>
              <a:t>f(n) = n</a:t>
            </a:r>
            <a:r>
              <a:rPr lang="en-US" sz="2000" i="1" baseline="30000" dirty="0"/>
              <a:t>3</a:t>
            </a:r>
            <a:r>
              <a:rPr lang="en-US" sz="2000" i="1" dirty="0"/>
              <a:t>, f(n) = a</a:t>
            </a:r>
            <a:r>
              <a:rPr lang="en-US" sz="2000" i="1" baseline="-25000" dirty="0"/>
              <a:t>0</a:t>
            </a:r>
            <a:r>
              <a:rPr lang="en-US" sz="2000" i="1" dirty="0"/>
              <a:t> + a</a:t>
            </a:r>
            <a:r>
              <a:rPr lang="en-US" sz="2000" i="1" baseline="-25000" dirty="0"/>
              <a:t>1</a:t>
            </a:r>
            <a:r>
              <a:rPr lang="en-US" sz="2000" i="1" dirty="0"/>
              <a:t>n + a</a:t>
            </a:r>
            <a:r>
              <a:rPr lang="en-US" sz="2000" i="1" baseline="-25000" dirty="0"/>
              <a:t>2</a:t>
            </a:r>
            <a:r>
              <a:rPr lang="en-US" sz="2000" i="1" dirty="0"/>
              <a:t>n</a:t>
            </a:r>
            <a:r>
              <a:rPr lang="en-US" sz="2000" i="1" baseline="30000" dirty="0"/>
              <a:t>2</a:t>
            </a:r>
            <a:r>
              <a:rPr lang="en-US" sz="2000" i="1" dirty="0"/>
              <a:t> + … + a</a:t>
            </a:r>
            <a:r>
              <a:rPr lang="en-US" sz="2000" i="1" baseline="-25000" dirty="0"/>
              <a:t>d </a:t>
            </a:r>
            <a:r>
              <a:rPr lang="en-US" sz="2000" i="1" dirty="0" err="1"/>
              <a:t>n</a:t>
            </a:r>
            <a:r>
              <a:rPr lang="en-US" sz="2000" i="1" baseline="30000" dirty="0" err="1"/>
              <a:t>d</a:t>
            </a:r>
            <a:r>
              <a:rPr lang="en-US" sz="2000" i="1" dirty="0"/>
              <a:t> </a:t>
            </a:r>
          </a:p>
          <a:p>
            <a:pPr marL="914400" lvl="1" indent="-457200">
              <a:spcAft>
                <a:spcPts val="900"/>
              </a:spcAft>
              <a:buFont typeface="+mj-lt"/>
              <a:buAutoNum type="arabicParenR"/>
            </a:pPr>
            <a:r>
              <a:rPr lang="en-US" sz="2000" dirty="0"/>
              <a:t>Exponential Function</a:t>
            </a:r>
            <a:r>
              <a:rPr lang="en-US" dirty="0"/>
              <a:t>		</a:t>
            </a:r>
            <a:r>
              <a:rPr lang="en-US" dirty="0">
                <a:latin typeface="SimSun"/>
                <a:ea typeface="SimSun"/>
              </a:rPr>
              <a:t>━</a:t>
            </a:r>
            <a:r>
              <a:rPr lang="en-US" dirty="0"/>
              <a:t> 	 </a:t>
            </a:r>
            <a:r>
              <a:rPr lang="en-US" sz="2000" i="1" dirty="0"/>
              <a:t>f(n) = </a:t>
            </a:r>
            <a:r>
              <a:rPr lang="en-US" sz="2000" i="1" dirty="0" err="1"/>
              <a:t>b</a:t>
            </a:r>
            <a:r>
              <a:rPr lang="en-US" sz="2000" i="1" baseline="30000" dirty="0" err="1"/>
              <a:t>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74540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482025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Asymptotic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943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seven functions are ordered by increasing growth rate in the sequence below:</a:t>
            </a:r>
            <a:endParaRPr lang="en-US" sz="20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5665"/>
            <a:ext cx="5181600" cy="49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51" y="2962275"/>
            <a:ext cx="7301249" cy="326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4601777" y="25908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>
            <a:off x="3306377" y="2590800"/>
            <a:ext cx="1143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62200" y="247582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7177" y="2475826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344153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634425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Compari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Popular Sorting Algorithms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33389"/>
              </p:ext>
            </p:extLst>
          </p:nvPr>
        </p:nvGraphicFramePr>
        <p:xfrm>
          <a:off x="1066800" y="1752600"/>
          <a:ext cx="6934200" cy="393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89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Name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Performance</a:t>
                      </a:r>
                    </a:p>
                    <a:p>
                      <a:pPr algn="ctr"/>
                      <a:r>
                        <a:rPr lang="en-US" sz="2000" dirty="0"/>
                        <a:t>(best/average/worst)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276">
                <a:tc>
                  <a:txBody>
                    <a:bodyPr/>
                    <a:lstStyle/>
                    <a:p>
                      <a:r>
                        <a:rPr lang="en-US" sz="2000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n</a:t>
                      </a:r>
                      <a:r>
                        <a:rPr lang="en-US" sz="2000" i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dirty="0"/>
                        <a:t>n</a:t>
                      </a:r>
                      <a:r>
                        <a:rPr lang="en-US" sz="2000" i="1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83534"/>
                  </a:ext>
                </a:extLst>
              </a:tr>
              <a:tr h="451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Insertion</a:t>
                      </a:r>
                      <a:r>
                        <a:rPr lang="en-US" sz="2000" baseline="0" dirty="0"/>
                        <a:t> sort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n</a:t>
                      </a:r>
                      <a:r>
                        <a:rPr lang="en-US" sz="2000" i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dirty="0"/>
                        <a:t>n</a:t>
                      </a:r>
                      <a:r>
                        <a:rPr lang="en-US" sz="2000" i="1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76">
                <a:tc>
                  <a:txBody>
                    <a:bodyPr/>
                    <a:lstStyle/>
                    <a:p>
                      <a:r>
                        <a:rPr lang="en-US" sz="2000" dirty="0"/>
                        <a:t>Selection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/>
                        <a:t>n</a:t>
                      </a:r>
                      <a:r>
                        <a:rPr lang="en-US" sz="2000" i="1" baseline="3000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n</a:t>
                      </a:r>
                      <a:r>
                        <a:rPr lang="en-US" sz="2000" i="1" baseline="30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baseline="0" dirty="0"/>
                        <a:t>n</a:t>
                      </a:r>
                      <a:r>
                        <a:rPr lang="en-US" sz="2000" i="1" baseline="30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276">
                <a:tc>
                  <a:txBody>
                    <a:bodyPr/>
                    <a:lstStyle/>
                    <a:p>
                      <a:r>
                        <a:rPr lang="en-US" sz="2000" dirty="0"/>
                        <a:t>Heap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n</a:t>
                      </a:r>
                      <a:r>
                        <a:rPr lang="en-US" sz="2000" dirty="0" err="1"/>
                        <a:t>log</a:t>
                      </a:r>
                      <a:r>
                        <a:rPr lang="en-US" sz="2000" i="1" dirty="0" err="1"/>
                        <a:t>n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n</a:t>
                      </a:r>
                      <a:r>
                        <a:rPr lang="en-US" sz="2000" dirty="0" err="1"/>
                        <a:t>log</a:t>
                      </a:r>
                      <a:r>
                        <a:rPr lang="en-US" sz="2000" i="1" dirty="0" err="1"/>
                        <a:t>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err="1">
                          <a:latin typeface="+mn-lt"/>
                        </a:rPr>
                        <a:t>n</a:t>
                      </a:r>
                      <a:r>
                        <a:rPr lang="en-US" sz="2000" dirty="0" err="1"/>
                        <a:t>log</a:t>
                      </a:r>
                      <a:r>
                        <a:rPr lang="en-US" sz="2000" i="1" dirty="0" err="1"/>
                        <a:t>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276">
                <a:tc>
                  <a:txBody>
                    <a:bodyPr/>
                    <a:lstStyle/>
                    <a:p>
                      <a:r>
                        <a:rPr lang="en-US" sz="2000" dirty="0"/>
                        <a:t>Merge</a:t>
                      </a:r>
                      <a:r>
                        <a:rPr lang="en-US" sz="2000" baseline="0" dirty="0"/>
                        <a:t> sort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n</a:t>
                      </a:r>
                      <a:r>
                        <a:rPr lang="en-US" sz="2000" dirty="0" err="1"/>
                        <a:t>log</a:t>
                      </a:r>
                      <a:r>
                        <a:rPr lang="en-US" sz="2000" i="1" dirty="0" err="1"/>
                        <a:t>n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n</a:t>
                      </a:r>
                      <a:r>
                        <a:rPr lang="en-US" sz="2000" dirty="0" err="1"/>
                        <a:t>log</a:t>
                      </a:r>
                      <a:r>
                        <a:rPr lang="en-US" sz="2000" i="1" dirty="0" err="1"/>
                        <a:t>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n</a:t>
                      </a:r>
                      <a:r>
                        <a:rPr lang="en-US" sz="2000" dirty="0" err="1"/>
                        <a:t>log</a:t>
                      </a:r>
                      <a:r>
                        <a:rPr lang="en-US" sz="2000" i="1" dirty="0" err="1"/>
                        <a:t>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276">
                <a:tc>
                  <a:txBody>
                    <a:bodyPr/>
                    <a:lstStyle/>
                    <a:p>
                      <a:r>
                        <a:rPr lang="en-US" sz="2000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/>
                        <a:t>n</a:t>
                      </a:r>
                      <a:r>
                        <a:rPr lang="en-US" sz="2000"/>
                        <a:t>log</a:t>
                      </a:r>
                      <a:r>
                        <a:rPr lang="en-US" sz="2000" i="1"/>
                        <a:t>n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n</a:t>
                      </a:r>
                      <a:r>
                        <a:rPr lang="en-US" sz="2000" dirty="0" err="1"/>
                        <a:t>log</a:t>
                      </a:r>
                      <a:r>
                        <a:rPr lang="en-US" sz="2000" i="1" dirty="0" err="1"/>
                        <a:t>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dirty="0"/>
                        <a:t>n</a:t>
                      </a:r>
                      <a:r>
                        <a:rPr lang="en-US" sz="2000" i="1" baseline="30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276">
                <a:tc>
                  <a:txBody>
                    <a:bodyPr/>
                    <a:lstStyle/>
                    <a:p>
                      <a:r>
                        <a:rPr lang="en-US" sz="2000" dirty="0"/>
                        <a:t>Bucket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n</a:t>
                      </a:r>
                      <a:r>
                        <a:rPr lang="en-US" sz="2000" i="1" baseline="0" dirty="0"/>
                        <a:t> </a:t>
                      </a:r>
                      <a:r>
                        <a:rPr lang="en-US" altLang="zh-CN" sz="2000" i="1" baseline="0" dirty="0"/>
                        <a:t>+ N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n</a:t>
                      </a:r>
                      <a:r>
                        <a:rPr lang="en-US" sz="2000" i="1" baseline="0" dirty="0"/>
                        <a:t> </a:t>
                      </a:r>
                      <a:r>
                        <a:rPr lang="en-US" altLang="zh-CN" sz="2000" i="1" baseline="0" dirty="0"/>
                        <a:t>+ N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n</a:t>
                      </a:r>
                      <a:r>
                        <a:rPr lang="en-US" sz="2000" i="1" baseline="0" dirty="0"/>
                        <a:t> </a:t>
                      </a:r>
                      <a:r>
                        <a:rPr lang="en-US" altLang="zh-CN" sz="2000" i="1" baseline="0" dirty="0"/>
                        <a:t>+ N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40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4562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4" y="1447800"/>
            <a:ext cx="782478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</a:rPr>
              <a:t>Here are some common data structures: 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Arrays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Stacks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Queues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Lists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Hash tables, trees, dictionaries, graphs</a:t>
            </a:r>
          </a:p>
        </p:txBody>
      </p:sp>
      <p:pic>
        <p:nvPicPr>
          <p:cNvPr id="5" name="Picture 2" descr="http://tse1.mm.bing.net/th?&amp;id=OIP.M2966dfc3f77004438f3e0ddaf0618b6cH0&amp;w=299&amp;h=261&amp;c=0&amp;pid=1.9&amp;rs=0&amp;p=0&amp;r=0">
            <a:extLst>
              <a:ext uri="{FF2B5EF4-FFF2-40B4-BE49-F238E27FC236}">
                <a16:creationId xmlns:a16="http://schemas.microsoft.com/office/drawing/2014/main" id="{F707F610-5A27-403E-865C-BE2B4F8F7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8600"/>
            <a:ext cx="1447800" cy="126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17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4572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38352"/>
            <a:ext cx="7391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3429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 stack is a </a:t>
            </a:r>
            <a:r>
              <a:rPr lang="en-US" sz="2000" dirty="0">
                <a:solidFill>
                  <a:srgbClr val="0070C0"/>
                </a:solidFill>
              </a:rPr>
              <a:t>container</a:t>
            </a:r>
            <a:r>
              <a:rPr lang="en-US" sz="2000" dirty="0"/>
              <a:t> of objects that are inserted and removed according to the last-in first-out (</a:t>
            </a:r>
            <a:r>
              <a:rPr lang="en-US" sz="2000" dirty="0">
                <a:solidFill>
                  <a:srgbClr val="0070C0"/>
                </a:solidFill>
              </a:rPr>
              <a:t>LIFO</a:t>
            </a:r>
            <a:r>
              <a:rPr lang="en-US" sz="2000" dirty="0"/>
              <a:t>) principle. </a:t>
            </a:r>
          </a:p>
          <a:p>
            <a:pPr marL="274320" indent="-3429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Objects can be inserted into a stack at any time, but only the most recently inserted (that is, "</a:t>
            </a:r>
            <a:r>
              <a:rPr lang="en-US" sz="2000" dirty="0">
                <a:solidFill>
                  <a:srgbClr val="0070C0"/>
                </a:solidFill>
              </a:rPr>
              <a:t>last</a:t>
            </a:r>
            <a:r>
              <a:rPr lang="en-US" sz="2000" dirty="0"/>
              <a:t>") object can be removed at any time.</a:t>
            </a:r>
          </a:p>
        </p:txBody>
      </p:sp>
      <p:pic>
        <p:nvPicPr>
          <p:cNvPr id="1026" name="Picture 2" descr="Image result for stack of books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52799"/>
            <a:ext cx="32766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71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4572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Queues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295400"/>
            <a:ext cx="7391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queue is a container of elements that are inserted and removed according to the </a:t>
            </a:r>
            <a:r>
              <a:rPr lang="en-US" sz="2000" i="1" dirty="0">
                <a:solidFill>
                  <a:srgbClr val="0070C0"/>
                </a:solidFill>
              </a:rPr>
              <a:t>first-in first-out (FIFO)</a:t>
            </a:r>
            <a:r>
              <a:rPr lang="en-US" sz="2000" dirty="0"/>
              <a:t> principle. Elements can be inserted in a queue at any time, but only the element that has been in the queue the longest can be removed at any time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048000"/>
            <a:ext cx="6999287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01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A9745-5A27-4343-B536-3269D26C3F64}"/>
              </a:ext>
            </a:extLst>
          </p:cNvPr>
          <p:cNvSpPr txBox="1"/>
          <p:nvPr/>
        </p:nvSpPr>
        <p:spPr>
          <a:xfrm>
            <a:off x="914400" y="1205625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i="1" dirty="0"/>
              <a:t>linked list</a:t>
            </a:r>
            <a:r>
              <a:rPr lang="en-US" sz="2000" dirty="0"/>
              <a:t>, in its simplest form, is a collection of </a:t>
            </a:r>
            <a:r>
              <a:rPr lang="en-US" sz="2000" b="1" i="1" dirty="0"/>
              <a:t>nodes </a:t>
            </a:r>
            <a:r>
              <a:rPr lang="en-US" sz="2000" dirty="0"/>
              <a:t>that together form a linear ordering.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048B27B-7559-41D8-BCBB-BC3D888BA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279" y="2063445"/>
            <a:ext cx="5394121" cy="63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s://tse3-mm.cn.bing.net/th?id=OIP.cXQEwUpWzTrJR_LwaxyJvAEsEs&amp;pid=15.1&amp;P=0&amp;w=300&amp;h=300">
            <a:extLst>
              <a:ext uri="{FF2B5EF4-FFF2-40B4-BE49-F238E27FC236}">
                <a16:creationId xmlns:a16="http://schemas.microsoft.com/office/drawing/2014/main" id="{9B33973D-FAF8-4B64-BDB6-14252A01C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18" y="152400"/>
            <a:ext cx="974082" cy="97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2B38F-8161-476E-A812-0B37FAEB5753}"/>
              </a:ext>
            </a:extLst>
          </p:cNvPr>
          <p:cNvSpPr txBox="1"/>
          <p:nvPr/>
        </p:nvSpPr>
        <p:spPr>
          <a:xfrm>
            <a:off x="5490179" y="3124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Insertion to the Front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E000C74-DB2B-4ADD-948D-467955925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24467"/>
            <a:ext cx="4385425" cy="247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9C62D-1C46-4F25-ADDC-7CC101AC4754}"/>
              </a:ext>
            </a:extLst>
          </p:cNvPr>
          <p:cNvSpPr txBox="1"/>
          <p:nvPr/>
        </p:nvSpPr>
        <p:spPr>
          <a:xfrm>
            <a:off x="945081" y="3135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Removal from the Front: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454F26F-ADF7-4BF0-B93C-631BD372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24467"/>
            <a:ext cx="3882144" cy="247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83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4572000" y="1102204"/>
            <a:ext cx="3608387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implementation using 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8BBBD-DD19-4F74-9D36-31862657F377}"/>
              </a:ext>
            </a:extLst>
          </p:cNvPr>
          <p:cNvSpPr/>
          <p:nvPr/>
        </p:nvSpPr>
        <p:spPr>
          <a:xfrm>
            <a:off x="609600" y="228600"/>
            <a:ext cx="838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Node Next;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LinkedList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Node head;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Node current;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LinkedList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head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current = head;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InsertToFront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data)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Node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Node() { Value = data };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newNode.Next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head.Next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//new node points to the previous 1st node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head.Next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//and now head will refer to new node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Count++;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https://www.codeproject.com/Articles/1104980/Linked-List-Implementation-in-Csharp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2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Lists (DLL)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46B11-6C9C-465A-A226-A08A8F43CA37}"/>
              </a:ext>
            </a:extLst>
          </p:cNvPr>
          <p:cNvSpPr txBox="1"/>
          <p:nvPr/>
        </p:nvSpPr>
        <p:spPr>
          <a:xfrm>
            <a:off x="914400" y="1219200"/>
            <a:ext cx="739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Doubly linked list</a:t>
            </a:r>
            <a:r>
              <a:rPr lang="en-US" sz="2000" dirty="0"/>
              <a:t> allows us to go in both directions—forward</a:t>
            </a:r>
          </a:p>
          <a:p>
            <a:r>
              <a:rPr lang="en-US" sz="2000" dirty="0"/>
              <a:t>and reverse—, a node in a doubly linked list stores two pointers, a </a:t>
            </a:r>
            <a:r>
              <a:rPr lang="en-US" sz="2000" i="1" dirty="0">
                <a:solidFill>
                  <a:srgbClr val="0070C0"/>
                </a:solidFill>
              </a:rPr>
              <a:t>next</a:t>
            </a:r>
            <a:r>
              <a:rPr lang="en-US" sz="2000" i="1" dirty="0"/>
              <a:t> </a:t>
            </a:r>
            <a:r>
              <a:rPr lang="en-US" sz="2000" dirty="0"/>
              <a:t>link and a </a:t>
            </a:r>
            <a:r>
              <a:rPr lang="en-US" sz="2000" i="1" dirty="0" err="1">
                <a:solidFill>
                  <a:srgbClr val="0070C0"/>
                </a:solidFill>
              </a:rPr>
              <a:t>prev</a:t>
            </a:r>
            <a:r>
              <a:rPr lang="en-US" sz="2000" i="1" dirty="0"/>
              <a:t> </a:t>
            </a:r>
            <a:r>
              <a:rPr lang="en-US" sz="2000" dirty="0"/>
              <a:t>link, which point to the next node in the list and the previous node in the list, respectively: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CAB70B6-E9D9-44A9-BC0C-1B961B5C0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67644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41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into a Doubly Linked List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594BB81-1E3F-4E17-AC8D-01B851D6E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14487"/>
            <a:ext cx="7116549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02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 from a Doubly Linked List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5AC38E-0D66-4365-8960-F07054AD8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24000"/>
            <a:ext cx="65913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602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政公文纸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ustom 1">
      <a:majorFont>
        <a:latin typeface="Times New Roman"/>
        <a:ea typeface="Microsoft YaHei Light"/>
        <a:cs typeface=""/>
      </a:majorFont>
      <a:minorFont>
        <a:latin typeface="Times New Roman"/>
        <a:ea typeface="Microsoft YaHei Light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S_slides_week#04 - partB" id="{91C3FA24-B6FC-4377-82B4-84DDBB4F35D2}" vid="{B4F6CD27-6F97-4854-B171-3C94D44FBC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OS_slides_week#04 - partB</Template>
  <TotalTime>5673</TotalTime>
  <Words>741</Words>
  <Application>Microsoft Office PowerPoint</Application>
  <PresentationFormat>On-screen Show (4:3)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SimSun</vt:lpstr>
      <vt:lpstr>Arial</vt:lpstr>
      <vt:lpstr>Calibri</vt:lpstr>
      <vt:lpstr>Consolas</vt:lpstr>
      <vt:lpstr>Courier New</vt:lpstr>
      <vt:lpstr>Times New Roman</vt:lpstr>
      <vt:lpstr>Wingdings</vt:lpstr>
      <vt:lpstr>行政公文纸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Indiana University, IUSM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Guangyan Li</dc:creator>
  <cp:lastModifiedBy>Guangyan</cp:lastModifiedBy>
  <cp:revision>610</cp:revision>
  <cp:lastPrinted>2015-03-09T23:43:40Z</cp:lastPrinted>
  <dcterms:created xsi:type="dcterms:W3CDTF">2019-10-23T04:28:23Z</dcterms:created>
  <dcterms:modified xsi:type="dcterms:W3CDTF">2021-06-15T07:20:46Z</dcterms:modified>
</cp:coreProperties>
</file>