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9144000"/>
  <p:notesSz cx="6858000" cy="9144000"/>
  <p:embeddedFontLst>
    <p:embeddedFont>
      <p:font typeface="Open Sans"/>
      <p:regular r:id="rId47"/>
      <p:bold r:id="rId48"/>
      <p:italic r:id="rId49"/>
      <p:boldItalic r:id="rId5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rsim/ruby-plsql" TargetMode="External"/><Relationship Id="rId4" Type="http://schemas.openxmlformats.org/officeDocument/2006/relationships/hyperlink" Target="https://github.com/rsim/ruby-plsql-spe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ruby-lang.org/en/documentation/quickstart/" TargetMode="External"/><Relationship Id="rId4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oraclethoughts.com/testing/ruby-plsql-cheatsheet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ruby-lang.or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oraclethoughts.com/testing/test-drive-your-oracle-database-yes-its-doable-and-its-fun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oraclethoughts.com/wp-content/uploads/2015/08/jgebal_utplsql-vs-ruby-plsql-feature-comparison1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ojko.net/2007/11/20/fighting-the-monster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rsim/ruby-plsql-spec" TargetMode="External"/><Relationship Id="rId4" Type="http://schemas.openxmlformats.org/officeDocument/2006/relationships/hyperlink" Target="https://github.com/rsim/ruby-plsql" TargetMode="External"/><Relationship Id="rId10" Type="http://schemas.openxmlformats.org/officeDocument/2006/relationships/hyperlink" Target="http://www.slideshare.net/rsim/plsql-unit-testing-with-ruby" TargetMode="External"/><Relationship Id="rId9" Type="http://schemas.openxmlformats.org/officeDocument/2006/relationships/hyperlink" Target="http://www.oraclethoughts.com/wp-content/uploads/2015/08/jgebal_utplsql-vs-ruby-plsql-feature-comparison1.pdf" TargetMode="External"/><Relationship Id="rId5" Type="http://schemas.openxmlformats.org/officeDocument/2006/relationships/hyperlink" Target="https://relishapp.com/rspec/" TargetMode="External"/><Relationship Id="rId6" Type="http://schemas.openxmlformats.org/officeDocument/2006/relationships/hyperlink" Target="http://betterspecs.org/" TargetMode="External"/><Relationship Id="rId7" Type="http://schemas.openxmlformats.org/officeDocument/2006/relationships/hyperlink" Target="http://www.oraclethoughts.com/testing/" TargetMode="External"/><Relationship Id="rId8" Type="http://schemas.openxmlformats.org/officeDocument/2006/relationships/hyperlink" Target="http://www.oraclethoughts.com/testing/ruby-plsql-cheatsheet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hyperlink" Target="http://lisacrispin.com/2011/11/08/using-the-agile-testing-quadra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85800" y="630800"/>
            <a:ext cx="7826100" cy="296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Oracle PL/SQL unit testing with ruby-plsql-spec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447950" y="5048450"/>
            <a:ext cx="3873300" cy="95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Yavor Nikolov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414025" y="6199675"/>
            <a:ext cx="8340300" cy="558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2400">
                <a:solidFill>
                  <a:schemeClr val="dk1"/>
                </a:solidFill>
              </a:rPr>
              <a:t>Nov 20, 2015, Pravets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000" y="4976837"/>
            <a:ext cx="18478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50" y="6199700"/>
            <a:ext cx="2259175" cy="55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Why test first?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en" sz="2400"/>
              <a:t>Start with the end in mind</a:t>
            </a:r>
            <a:br>
              <a:rPr lang="en" sz="2400"/>
            </a:br>
            <a:r>
              <a:rPr lang="en" sz="2400"/>
              <a:t>(think from point of view of the caller)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This perspective helps for better design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Test coverage is useful byproduct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Greatly reduces the need of debugging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Tests are not the main product in TDD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TDD is a </a:t>
            </a:r>
            <a:r>
              <a:rPr b="1" lang="en" sz="2400"/>
              <a:t>design</a:t>
            </a:r>
            <a:r>
              <a:rPr lang="en" sz="2400"/>
              <a:t> technique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The design emerges in </a:t>
            </a:r>
            <a:r>
              <a:rPr b="1" lang="en" sz="2400"/>
              <a:t>small steps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to isolate db tests?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Run tests in one transaction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Makes them repeatable and independent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When that’s not an option - clean up after tests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to isolate db tests? (2)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Dedicated database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One db per developer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Separate schemas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Shared Dev db may work too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As a rule - avoid running tests on top of production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Other Tips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tests self-sufficient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Don't count on the order of tests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Prepare everything you need for the test in its set-up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593377"/>
            <a:ext cx="8520599" cy="99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Ruby-based tools for testing Oracle database code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by Raimonds Simanovskis 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907350"/>
            <a:ext cx="8520599" cy="4184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Open-source, available at Github and rubygems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ruby-plsql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https://github.com/rsim/ruby-plsql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ruby-plsql-spec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https://github.com/rsim/ruby-plsql-spec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Overall Architecture</a:t>
            </a:r>
          </a:p>
        </p:txBody>
      </p:sp>
      <p:sp>
        <p:nvSpPr>
          <p:cNvPr id="157" name="Shape 157"/>
          <p:cNvSpPr/>
          <p:nvPr/>
        </p:nvSpPr>
        <p:spPr>
          <a:xfrm>
            <a:off x="610350" y="2798352"/>
            <a:ext cx="2071799" cy="1172699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RSpec</a:t>
            </a:r>
          </a:p>
        </p:txBody>
      </p:sp>
      <p:sp>
        <p:nvSpPr>
          <p:cNvPr id="158" name="Shape 158"/>
          <p:cNvSpPr/>
          <p:nvPr/>
        </p:nvSpPr>
        <p:spPr>
          <a:xfrm>
            <a:off x="3016553" y="2798350"/>
            <a:ext cx="3627600" cy="1172699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ruby-plsql</a:t>
            </a:r>
          </a:p>
        </p:txBody>
      </p:sp>
      <p:sp>
        <p:nvSpPr>
          <p:cNvPr id="159" name="Shape 159"/>
          <p:cNvSpPr/>
          <p:nvPr/>
        </p:nvSpPr>
        <p:spPr>
          <a:xfrm>
            <a:off x="610350" y="1754950"/>
            <a:ext cx="6033900" cy="6297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ruby-plsql-spec</a:t>
            </a:r>
          </a:p>
        </p:txBody>
      </p:sp>
      <p:sp>
        <p:nvSpPr>
          <p:cNvPr id="160" name="Shape 160"/>
          <p:cNvSpPr/>
          <p:nvPr/>
        </p:nvSpPr>
        <p:spPr>
          <a:xfrm>
            <a:off x="3016550" y="4620025"/>
            <a:ext cx="3627600" cy="1423799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400"/>
              <a:t>ruby-oci8 + Oracle Client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2400"/>
              <a:t>or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jdbc driver if using JRuby</a:t>
            </a:r>
          </a:p>
        </p:txBody>
      </p:sp>
      <p:cxnSp>
        <p:nvCxnSpPr>
          <p:cNvPr id="161" name="Shape 161"/>
          <p:cNvCxnSpPr>
            <a:stCxn id="158" idx="2"/>
            <a:endCxn id="160" idx="0"/>
          </p:cNvCxnSpPr>
          <p:nvPr/>
        </p:nvCxnSpPr>
        <p:spPr>
          <a:xfrm>
            <a:off x="4830353" y="3971049"/>
            <a:ext cx="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>
            <a:stCxn id="159" idx="2"/>
            <a:endCxn id="157" idx="0"/>
          </p:cNvCxnSpPr>
          <p:nvPr/>
        </p:nvCxnSpPr>
        <p:spPr>
          <a:xfrm flipH="1">
            <a:off x="1646100" y="2384650"/>
            <a:ext cx="19812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stCxn id="159" idx="2"/>
            <a:endCxn id="158" idx="0"/>
          </p:cNvCxnSpPr>
          <p:nvPr/>
        </p:nvCxnSpPr>
        <p:spPr>
          <a:xfrm>
            <a:off x="3627300" y="2384650"/>
            <a:ext cx="12030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" name="Shape 164"/>
          <p:cNvSpPr/>
          <p:nvPr/>
        </p:nvSpPr>
        <p:spPr>
          <a:xfrm>
            <a:off x="7137725" y="4369849"/>
            <a:ext cx="1593300" cy="19241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Oracle Server</a:t>
            </a:r>
          </a:p>
        </p:txBody>
      </p:sp>
      <p:cxnSp>
        <p:nvCxnSpPr>
          <p:cNvPr id="165" name="Shape 165"/>
          <p:cNvCxnSpPr>
            <a:stCxn id="160" idx="3"/>
            <a:endCxn id="164" idx="2"/>
          </p:cNvCxnSpPr>
          <p:nvPr/>
        </p:nvCxnSpPr>
        <p:spPr>
          <a:xfrm>
            <a:off x="6644150" y="5331924"/>
            <a:ext cx="49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46" y="4425250"/>
            <a:ext cx="1654425" cy="16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93375"/>
            <a:ext cx="60207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 is ...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536625"/>
            <a:ext cx="6506400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A dynamic, open source programming language with a focus on simplicity and productivity.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It has an elegant syntax that is natural to read and easy to write.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sz="1400"/>
              <a:t>Ruby in 20 minutes: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https://www.ruby-lang.org/en/documentation/quickstart/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1900" y="330775"/>
            <a:ext cx="1474849" cy="14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ruby-plsql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536626"/>
            <a:ext cx="8520599" cy="367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Simple Ruby API for calling Oracle PL/SQL procedures: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Connection management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Transaction control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Table operations (insert, select, DML)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PL/SQL procedures/function calling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Object types and collections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Cursors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3" name="Shape 183"/>
          <p:cNvSpPr txBox="1"/>
          <p:nvPr/>
        </p:nvSpPr>
        <p:spPr>
          <a:xfrm>
            <a:off x="567975" y="5647925"/>
            <a:ext cx="7095299" cy="5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3"/>
              </a:rPr>
              <a:t>http://www.oraclethoughts.com/testing/ruby-plsql-cheatsheet/</a:t>
            </a:r>
            <a:r>
              <a:rPr lang="en" sz="1200"/>
              <a:t> by </a:t>
            </a:r>
            <a:r>
              <a:rPr lang="en"/>
              <a:t>Jacek Gębal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ruby-plsql-spec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Init a project structure and helper scripts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Generate code coverage report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Html test output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Examples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 you test your database code?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How?</a:t>
            </a:r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can open several connections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plsql(:default).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 {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:username =&gt; 'hr', :password =&gt; 'hr', :database =&gt; 'xe'}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opens a default connection to database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plsql.connect! {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:username =&gt; 'hr', :password =&gt; 'hr', :database =&gt; 'xe'}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opens a default connection to database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plsql(:another).connect! {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:username =&gt; 'hr', :password =&gt; 'hr', :database =&gt; 'xe'}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opens a second connection (referenced by Symbol :another)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plsql(:another).logoff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closes connection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RSpec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RSpec is a testing framework that supports Behaviour-Driven Development.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BDD is an approach to software development that combines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Test-Driven Development,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Domain Driven Design,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Acceptance Test-Driven Planning.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RSpec helps you do the TDD part of that equation, focusing on the documentation and design aspects of TDD.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started - setup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Install Ruby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https://www.ruby-lang.org</a:t>
            </a:r>
            <a:r>
              <a:rPr lang="en" sz="2400"/>
              <a:t>, rvm, rbenv)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Install Oracle Client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Install Oracle driver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gem install ruby-oci8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or copy JDBC jar to to JRUBY_HOME/lib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gem install ruby-plsql-spec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Create your tests in: </a:t>
            </a:r>
            <a:r>
              <a:rPr b="1" lang="en" sz="2400"/>
              <a:t>spec/..._spec.rb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Execute rspec tests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 rspec  spec/str_spec.rb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String Utils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AA84F"/>
                </a:solidFill>
              </a:rPr>
              <a:t>  can split comma-separated list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empty string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commas-only strig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empty and non-empty mix of comma-separated list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'alpha,,'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'alpha,beta,,'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Finished in 0.02088 seconds (files took 0.30117 seconds to load)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6 examples, 0 failures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Configure database connection settings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 spec/database.yml</a:t>
            </a:r>
            <a:br>
              <a:rPr lang="en"/>
            </a:br>
            <a:br>
              <a:rPr lang="en"/>
            </a:br>
            <a:r>
              <a:rPr lang="en"/>
              <a:t>default:</a:t>
            </a:r>
            <a:br>
              <a:rPr lang="en"/>
            </a:br>
            <a:r>
              <a:rPr lang="en"/>
              <a:t>  username: test_user1</a:t>
            </a:r>
            <a:br>
              <a:rPr lang="en"/>
            </a:br>
            <a:r>
              <a:rPr lang="en"/>
              <a:t>  password: ***</a:t>
            </a:r>
            <a:br>
              <a:rPr lang="en"/>
            </a:br>
            <a:r>
              <a:rPr lang="en"/>
              <a:t>  database: orcl</a:t>
            </a:r>
            <a:br>
              <a:rPr lang="en"/>
            </a:br>
            <a:r>
              <a:rPr lang="en"/>
              <a:t>  # host: localhost</a:t>
            </a:r>
            <a:br>
              <a:rPr lang="en"/>
            </a:br>
            <a:r>
              <a:rPr lang="en"/>
              <a:t>  # port: 1521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other:</a:t>
            </a:r>
            <a:br>
              <a:rPr lang="en"/>
            </a:br>
            <a:r>
              <a:rPr lang="en"/>
              <a:t>#   username: scott</a:t>
            </a:r>
            <a:br>
              <a:rPr lang="en"/>
            </a:br>
            <a:r>
              <a:rPr lang="en"/>
              <a:t>#   password: tiger</a:t>
            </a:r>
            <a:br>
              <a:rPr lang="en"/>
            </a:br>
            <a:r>
              <a:rPr lang="en"/>
              <a:t>#   database: xe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simple example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REPLACE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betwnstr (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string_in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VARCHAR2,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start_in 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1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INTEGER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end_in   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1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INTEGER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VARCHAR2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l_start PLS_INTEGER :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start_in;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BEGIN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IF l_start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l_start :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(SUBSTR (string_in, l_start, end_in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l_start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simple example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describe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"Between string"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be correct in normal case"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betwnstr(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'abcdefg'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to_eq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'bcde'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be correct with zero start value"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betwnstr(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'abcdefg'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to_eq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'abcde'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be correct with way big end value"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betwnstr(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'abcdefg'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500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to_eq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'efg'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be correct with NULL string"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betwnstr(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500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be_nil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- before and after blocks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before(:all)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before(:each)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after(:all)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after(:each)</a:t>
            </a: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593378"/>
            <a:ext cx="8520599" cy="105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ruby-plsql-spec sets connections and transaction management in spec_helper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869550"/>
            <a:ext cx="8520599" cy="422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before(:each) - savepoint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after(:each) - rollback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Provides tests isolation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- </a:t>
            </a:r>
            <a:r>
              <a:rPr b="1" lang="en"/>
              <a:t>let</a:t>
            </a:r>
            <a:r>
              <a:rPr lang="en"/>
              <a:t> expressions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536631"/>
            <a:ext cx="8520599" cy="115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let(:var) { expression }</a:t>
            </a:r>
            <a:r>
              <a:rPr lang="en"/>
              <a:t> # lazy evaluated and cached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let!(:var) { expression }</a:t>
            </a:r>
            <a:r>
              <a:rPr lang="en"/>
              <a:t> # evaluated before each expression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1" name="Shape 261"/>
          <p:cNvSpPr txBox="1"/>
          <p:nvPr/>
        </p:nvSpPr>
        <p:spPr>
          <a:xfrm>
            <a:off x="311700" y="2993050"/>
            <a:ext cx="3121799" cy="3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RSpec.describe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"let"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let(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 { </a:t>
            </a:r>
            <a:r>
              <a:rPr lang="en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+=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}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"memoizes the value"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expect(count).to eq(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expect(count).to eq(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"is not cached across examples"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expect(count).to eq(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152550" y="2993050"/>
            <a:ext cx="40719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RSpec.describe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"let!"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invocation_order = []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let!(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invocation_order &lt;&lt;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:let!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+=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"calls the helper method in a before hook"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invocation_order &lt;&lt;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:example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expect(invocation_order).to eq([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:let!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:example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expect(count).to eq(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- describe blocks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536625"/>
            <a:ext cx="48761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980000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describe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"Award bonus"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include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CustomerFactory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1234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55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1123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46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[nil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1234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56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46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1234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54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1123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45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salary, sales_amt, commission_pct, result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it 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calculate base salary #{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salary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inspect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} + sales amount #{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sales_amt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} * "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"commission percentage #{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commission_pct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} = salary #{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inspect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}"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employee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create_employee(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:commission_pct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commission_pct,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:salary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salary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)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plsql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award_bonus(employee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sales_amt)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expect(get_employee(employee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:salary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]).to eq result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0" name="Shape 270"/>
          <p:cNvSpPr txBox="1"/>
          <p:nvPr>
            <p:ph idx="2" type="body"/>
          </p:nvPr>
        </p:nvSpPr>
        <p:spPr>
          <a:xfrm>
            <a:off x="5416900" y="1536625"/>
            <a:ext cx="34154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Description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Wraps everything else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nested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Alias “context”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examples - “it” blocks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  <a:r>
              <a:rPr b="1" lang="en"/>
              <a:t>it</a:t>
            </a:r>
            <a:r>
              <a:rPr lang="en"/>
              <a:t> "can split comma-separated list" </a:t>
            </a:r>
            <a:r>
              <a:rPr b="1" lang="en"/>
              <a:t>do</a:t>
            </a:r>
            <a:br>
              <a:rPr b="1" lang="en"/>
            </a:br>
            <a:r>
              <a:rPr lang="en"/>
              <a:t>    expected = ["Alpha", "Beta", "Gamma"]</a:t>
            </a:r>
            <a:br>
              <a:rPr lang="en"/>
            </a:br>
            <a:r>
              <a:rPr lang="en"/>
              <a:t>    expect(plsql.str.split(cslist)).to eq expected</a:t>
            </a:r>
            <a:br>
              <a:rPr lang="en"/>
            </a:br>
            <a:r>
              <a:rPr lang="en"/>
              <a:t>  </a:t>
            </a:r>
            <a:r>
              <a:rPr b="1" lang="en"/>
              <a:t>end</a:t>
            </a: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Pending examples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4" name="Shape 284"/>
          <p:cNvSpPr txBox="1"/>
          <p:nvPr/>
        </p:nvSpPr>
        <p:spPr>
          <a:xfrm>
            <a:off x="311700" y="1644575"/>
            <a:ext cx="3941699" cy="378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RSpec.describe </a:t>
            </a:r>
            <a:r>
              <a:rPr lang="en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"an example"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"is implemented but waiting"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pending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"something else getting finished"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expect(</a:t>
            </a:r>
            <a:r>
              <a:rPr lang="en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).to be(</a:t>
            </a:r>
            <a:r>
              <a:rPr lang="en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88"/>
                </a:solidFill>
                <a:latin typeface="Open Sans"/>
                <a:ea typeface="Open Sans"/>
                <a:cs typeface="Open Sans"/>
                <a:sym typeface="Open Sans"/>
              </a:rPr>
              <a:t>end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628500" y="1983650"/>
            <a:ext cx="38910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Prefix with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“x”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skip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RSpec.describe </a:t>
            </a:r>
            <a:r>
              <a:rPr lang="en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"an example"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xit </a:t>
            </a:r>
            <a:r>
              <a:rPr lang="en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"is skipped using xit"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xspecify </a:t>
            </a:r>
            <a:r>
              <a:rPr lang="en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"is skipped using xspecify"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xexample </a:t>
            </a:r>
            <a:r>
              <a:rPr lang="en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"is skipped using xexample"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expectations and matchers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expect(result).to   </a:t>
            </a:r>
            <a:r>
              <a:rPr b="1" lang="en"/>
              <a:t>eq</a:t>
            </a:r>
            <a:r>
              <a:rPr lang="en"/>
              <a:t>(3)</a:t>
            </a:r>
            <a:br>
              <a:rPr lang="en"/>
            </a:br>
            <a:r>
              <a:rPr lang="en"/>
              <a:t>expect(list).not_to </a:t>
            </a:r>
            <a:r>
              <a:rPr b="1" lang="en"/>
              <a:t>be_empty</a:t>
            </a:r>
            <a:br>
              <a:rPr lang="en"/>
            </a:br>
            <a:r>
              <a:rPr lang="en"/>
              <a:t>pi.should be &gt; 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expect { ... }.to </a:t>
            </a:r>
            <a:r>
              <a:rPr b="1" lang="en"/>
              <a:t>raise_error</a:t>
            </a:r>
            <a:br>
              <a:rPr lang="en"/>
            </a:br>
            <a:r>
              <a:rPr lang="en"/>
              <a:t>expect { ... }.to raise_error(ErrorClass)</a:t>
            </a:r>
            <a:br>
              <a:rPr lang="en"/>
            </a:br>
            <a:r>
              <a:rPr lang="en"/>
              <a:t>expect { ... }.to raise_error("message")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expect([1, 2, 3]).to     include(1)</a:t>
            </a:r>
            <a:br>
              <a:rPr lang="en"/>
            </a:br>
            <a:r>
              <a:rPr lang="en"/>
              <a:t>expect([1, 2, 3]).to     include(1, 2)</a:t>
            </a:r>
            <a:br>
              <a:rPr lang="en"/>
            </a:br>
            <a:r>
              <a:rPr lang="en"/>
              <a:t>expect(:a =&gt; 'b').to     include(:a =&gt; 'b')</a:t>
            </a:r>
            <a:br>
              <a:rPr lang="en"/>
            </a:br>
            <a:r>
              <a:rPr lang="en"/>
              <a:t>expect("this string").to include("is str")</a:t>
            </a:r>
            <a:br>
              <a:rPr lang="en"/>
            </a:br>
            <a:r>
              <a:rPr lang="en"/>
              <a:t>expect([1, 2, 3]).to     contain_exactly(2, 1, 3)</a:t>
            </a:r>
            <a:br>
              <a:rPr lang="en"/>
            </a:br>
            <a:r>
              <a:rPr lang="en"/>
              <a:t>expect([1, 2, 3]).to     match_array([3, 2, 1])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 exceptions</a:t>
            </a: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9" name="Shape 299"/>
          <p:cNvSpPr txBox="1"/>
          <p:nvPr/>
        </p:nvSpPr>
        <p:spPr>
          <a:xfrm>
            <a:off x="311700" y="1680800"/>
            <a:ext cx="77778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6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it </a:t>
            </a:r>
            <a:r>
              <a:rPr lang="en" sz="18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raise ORA-06510 exception if commission percentage is missing"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salary, sales_amt, commission_pct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1234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55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employee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create_employee(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8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:commission_pct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commission_pct,  </a:t>
            </a:r>
            <a:r>
              <a:rPr lang="en" sz="18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:salary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salary )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8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expect {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plsql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award_bonus(employee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8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sales_amt)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}.to raise_error(</a:t>
            </a:r>
            <a:r>
              <a:rPr lang="en" sz="1800">
                <a:solidFill>
                  <a:srgbClr val="009926"/>
                </a:solidFill>
                <a:latin typeface="Verdana"/>
                <a:ea typeface="Verdana"/>
                <a:cs typeface="Verdana"/>
                <a:sym typeface="Verdana"/>
              </a:rPr>
              <a:t>/ORA-06510/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Factory pattern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module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EmployeeFactory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create_employee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(params)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employee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plsql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employees2_seq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nextval,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:last_name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'Last'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:email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'last@example.com'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:hire_date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Date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today,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:job_id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plsql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jobs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:job_id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:commission_pct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:salary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merge(params)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employees2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employee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get_employee employee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i="1" lang="en" sz="1400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 Select employee by given key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get_employee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(employee_id)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employees2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employee_id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 type returned via ref cursor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536624"/>
            <a:ext cx="8520599" cy="468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create or replace type t_employee force as object (</a:t>
            </a:r>
            <a:br>
              <a:rPr lang="en"/>
            </a:br>
            <a:r>
              <a:rPr lang="en"/>
              <a:t>   employee_id   number(15), </a:t>
            </a:r>
            <a:br>
              <a:rPr lang="en"/>
            </a:br>
            <a:r>
              <a:rPr lang="en"/>
              <a:t>   first_name    varchar2(50),</a:t>
            </a:r>
            <a:br>
              <a:rPr lang="en"/>
            </a:br>
            <a:r>
              <a:rPr lang="en"/>
              <a:t>   last_name     varchar(50),</a:t>
            </a:r>
            <a:br>
              <a:rPr lang="en"/>
            </a:br>
            <a:r>
              <a:rPr lang="en"/>
              <a:t>   hire_date     date);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procedure get_employee(op_cursor out </a:t>
            </a:r>
            <a:r>
              <a:rPr b="1" lang="en"/>
              <a:t>sys_refcursor</a:t>
            </a:r>
            <a:r>
              <a:rPr lang="en"/>
              <a:t>, emp_id in number);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plsql.api_employee.get_employee(</a:t>
            </a:r>
            <a:br>
              <a:rPr lang="en"/>
            </a:br>
            <a:r>
              <a:rPr lang="en"/>
              <a:t>      :emp_id =&gt; employee[:employee_id]) do |</a:t>
            </a:r>
            <a:r>
              <a:rPr b="1" lang="en"/>
              <a:t>result</a:t>
            </a:r>
            <a:r>
              <a:rPr lang="en"/>
              <a:t>|</a:t>
            </a:r>
            <a:br>
              <a:rPr lang="en"/>
            </a:br>
            <a:r>
              <a:rPr lang="en"/>
              <a:t>      expect(result[:op_cursor].fetch_hash[:complex_type][:last_name]).to eq 'John'</a:t>
            </a:r>
            <a:br>
              <a:rPr lang="en"/>
            </a:br>
            <a:r>
              <a:rPr lang="en"/>
              <a:t>end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Coverage reporting: plsql-spec run --coverage</a:t>
            </a: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025" y="1356875"/>
            <a:ext cx="5691950" cy="52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TDD Kata - Roman Numerals in Oracle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 exercise to get started with TDD using Oracle and RSpec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Task: convert normal (arabic) to roman numerals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your goals: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learn the tools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exercise TDD cycle; build habit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Perform the tasks using TDD principles (Red, Green, Refactor)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Commit after step to document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Reflect on how you feel about 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is easy and what hard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you like and don’t like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http://www.oraclethoughts.com/testing/test-drive-your-oracle-database-yes-its-doable-and-its-fun/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593377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Pros (of using ruby-plsql for testing Oracle code)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1536627"/>
            <a:ext cx="8520599" cy="312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Doesn’t “pollute” the DB with additional objects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Can be used to examine behaviours with multiple concurrent connections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Powerful and readable syntax (once you get used to it)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PL/SQL calls syntax is almost the same as using native PL/SQL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Integrates with mature testing framework (RSpec)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Open Source tools - you can extend and fix issues</a:t>
            </a: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5" name="Shape 335"/>
          <p:cNvSpPr txBox="1"/>
          <p:nvPr/>
        </p:nvSpPr>
        <p:spPr>
          <a:xfrm>
            <a:off x="566250" y="5392925"/>
            <a:ext cx="7999500" cy="60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http://www.oraclethoughts.com/wp-content/uploads/2015/08/jgebal_utplsql-vs-ruby-plsql-feature-comparison1.pdf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a legacy system?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536626"/>
            <a:ext cx="8520599" cy="383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You spot an obvious design problem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know how to improve that,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but the thought about consequences gives you a stomach ache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4" name="Shape 74"/>
          <p:cNvSpPr txBox="1"/>
          <p:nvPr/>
        </p:nvSpPr>
        <p:spPr>
          <a:xfrm>
            <a:off x="311700" y="5849225"/>
            <a:ext cx="30000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Gojko Adzic, "Fighting the monster"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https://github.com/rsim/ruby-plsql-spec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https://github.com/rsim/ruby-plsql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https://relishapp.com/rspec/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http://betterspecs.org/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http://www.oraclethoughts.com/testing/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http://www.oraclethoughts.com/testing/ruby-plsql-cheatsheet/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9"/>
              </a:rPr>
              <a:t>http://www.oraclethoughts.com/wp-content/uploads/2015/08/jgebal_utplsql-vs-ruby-plsql-feature-comparison1.pdf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10"/>
              </a:rPr>
              <a:t>http://www.slideshare.net/rsim/plsql-unit-testing-with-ruby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8" name="Shape 34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Thank You!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457200" y="1600200"/>
            <a:ext cx="8229600" cy="3983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0">
                <a:solidFill>
                  <a:srgbClr val="000000"/>
                </a:solidFill>
              </a:rPr>
              <a:t>Q&amp;A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550" y="5945437"/>
            <a:ext cx="18478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50" y="6199700"/>
            <a:ext cx="2259175" cy="55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49" y="172425"/>
            <a:ext cx="8210925" cy="60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23850" y="6290025"/>
            <a:ext cx="6680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source: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http://lisacrispin.com/2011/11/08/using-the-agile-testing-quadrants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 of PL/SQL testing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Inherently hard to test. Isolation is difficult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Changes are persistent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Shared environment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Triggers, Constraints, Dependencies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Tools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PL/SQL based: too much boilerplate code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GUI-based: too limited and time-consuming to maintain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Attitude ("it's not my job")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Why (automated) testing?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Safety net - provides confidence/removes fear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Documentation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Early feedback - detect problems when it’s easy to fix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Saves time, helps focusing on solving the main problem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Enables techniques for better design (TDD)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Makes application change easier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Anatomy of a unit test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Arrange (set up the context)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Act (exercise the system under test)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Assert (verify results)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Tear Down (to isolate other tests from this one)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Test-Driven Development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36" y="1642000"/>
            <a:ext cx="6827114" cy="457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