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Simple Parser For Propositional Logic Formula</a:t>
            </a:r>
            <a:endParaRPr lang="en-US" dirty="0"/>
          </a:p>
        </p:txBody>
      </p:sp>
      <p:sp>
        <p:nvSpPr>
          <p:cNvPr id="3" name="Subtitle 2"/>
          <p:cNvSpPr>
            <a:spLocks noGrp="1"/>
          </p:cNvSpPr>
          <p:nvPr>
            <p:ph type="subTitle" idx="1"/>
          </p:nvPr>
        </p:nvSpPr>
        <p:spPr>
          <a:xfrm>
            <a:off x="766233" y="3876040"/>
            <a:ext cx="10949517" cy="1752600"/>
          </a:xfrm>
        </p:spPr>
        <p:txBody>
          <a:bodyPr>
            <a:scene3d>
              <a:camera prst="orthographicFront"/>
              <a:lightRig rig="threePt" dir="t"/>
            </a:scene3d>
          </a:bodyPr>
          <a:lstStyle/>
          <a:p>
            <a:r>
              <a:rPr lang="en-US">
                <a:solidFill>
                  <a:schemeClr val="tx1"/>
                </a:solidFill>
                <a:effectLst>
                  <a:outerShdw blurRad="38100" dist="19050" dir="2700000" algn="tl" rotWithShape="0">
                    <a:schemeClr val="dk1">
                      <a:alpha val="40000"/>
                    </a:schemeClr>
                  </a:outerShdw>
                </a:effectLst>
              </a:rPr>
              <a:t>Kelompok 1</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1.Lazuardi Zhafran F	1301144275</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2.William Adi A K		1301150786</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3. M Thariq Sunu R		1301150775</a:t>
            </a: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71900" y="2581275"/>
            <a:ext cx="10972800" cy="582613"/>
          </a:xfrm>
        </p:spPr>
        <p:txBody>
          <a:bodyPr/>
          <a:p>
            <a:r>
              <a:rPr lang="en-US"/>
              <a:t>Terima kasih</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Spesifikasi program</a:t>
            </a:r>
            <a:endParaRPr lang="en-US"/>
          </a:p>
        </p:txBody>
      </p:sp>
      <p:sp>
        <p:nvSpPr>
          <p:cNvPr id="3" name="Content Placeholder 2"/>
          <p:cNvSpPr>
            <a:spLocks noGrp="1"/>
          </p:cNvSpPr>
          <p:nvPr>
            <p:ph idx="1"/>
          </p:nvPr>
        </p:nvSpPr>
        <p:spPr/>
        <p:txBody>
          <a:bodyPr/>
          <a:p>
            <a:pPr marL="0" indent="0">
              <a:buNone/>
            </a:pPr>
            <a:r>
              <a:rPr lang="en-US" sz="2800"/>
              <a:t>Program ini bertujuan untuk menganalisa formula logika proposisi dengan menerapkan finite automata untuk mengenali setiap lexic yang dituliskan dalam formula. Setelah itu program akan mengganti inputan string lexic menjadi bentuk token berdasarkan data yang telah ditentukan. Jika terdapat string inputan yang tidak terdaftar program akan mengoutputkan error. Setelah itu program akan mengecek validasi dari inputan melalui pengecekkan sequence token yang diinputkan. Jika urutan token benar program akan mengoutputkan true, jika salah atau terdapat error program akan mengoutputkan false.</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Batasan masalah</a:t>
            </a:r>
            <a:endParaRPr lang="en-US"/>
          </a:p>
        </p:txBody>
      </p:sp>
      <p:graphicFrame>
        <p:nvGraphicFramePr>
          <p:cNvPr id="7" name="Content Placeholder 6"/>
          <p:cNvGraphicFramePr/>
          <p:nvPr>
            <p:ph idx="1"/>
          </p:nvPr>
        </p:nvGraphicFramePr>
        <p:xfrm>
          <a:off x="609600" y="1174750"/>
          <a:ext cx="10972800" cy="4191000"/>
        </p:xfrm>
        <a:graphic>
          <a:graphicData uri="http://schemas.openxmlformats.org/drawingml/2006/table">
            <a:tbl>
              <a:tblPr firstRow="1" bandRow="1">
                <a:tableStyleId>{5C22544A-7EE6-4342-B048-85BDC9FD1C3A}</a:tableStyleId>
              </a:tblPr>
              <a:tblGrid>
                <a:gridCol w="2743200"/>
                <a:gridCol w="2743200"/>
                <a:gridCol w="2743200"/>
                <a:gridCol w="2743200"/>
              </a:tblGrid>
              <a:tr h="381000">
                <a:tc>
                  <a:txBody>
                    <a:bodyPr/>
                    <a:p>
                      <a:pPr indent="0" algn="ctr">
                        <a:buNone/>
                      </a:pPr>
                      <a:r>
                        <a:rPr lang="en-US" sz="1100" b="1">
                          <a:latin typeface="Calibri" panose="020F0502020204030204" charset="0"/>
                          <a:cs typeface="Calibri" panose="020F0502020204030204" charset="0"/>
                        </a:rPr>
                        <a:t>String Lexic</a:t>
                      </a:r>
                      <a:endParaRPr lang="en-US" sz="1100" b="1">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1">
                          <a:latin typeface="Calibri" panose="020F0502020204030204" charset="0"/>
                          <a:cs typeface="Calibri" panose="020F0502020204030204" charset="0"/>
                        </a:rPr>
                        <a:t>Jenis</a:t>
                      </a:r>
                      <a:endParaRPr lang="en-US" sz="1100" b="1">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1">
                          <a:latin typeface="Calibri" panose="020F0502020204030204" charset="0"/>
                          <a:cs typeface="Calibri" panose="020F0502020204030204" charset="0"/>
                        </a:rPr>
                        <a:t>Token</a:t>
                      </a:r>
                      <a:endParaRPr lang="en-US" sz="1100" b="1">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1">
                          <a:latin typeface="Calibri" panose="020F0502020204030204" charset="0"/>
                          <a:cs typeface="Calibri" panose="020F0502020204030204" charset="0"/>
                        </a:rPr>
                        <a:t>Keterangan</a:t>
                      </a:r>
                      <a:endParaRPr lang="en-US" sz="1100" b="1">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Proposisi:p,q,r,s</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Operand</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Hanya 1 simbol (diantara p,q,r,s) yang dikenal sebagai 1 proposisi</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not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Operator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2</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Contoh penulisan yang diterima:</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not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not (proposisi) </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289560">
                <a:tc>
                  <a:txBody>
                    <a:bodyPr/>
                    <a:p>
                      <a:pPr indent="0" algn="ctr">
                        <a:buNone/>
                      </a:pPr>
                      <a:r>
                        <a:rPr lang="en-US" sz="1100" b="0">
                          <a:latin typeface="Calibri" panose="020F0502020204030204" charset="0"/>
                          <a:cs typeface="Calibri" panose="020F0502020204030204" charset="0"/>
                        </a:rPr>
                        <a:t>and</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Operator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3</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Contoh penulisan yang diterima:</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proposisi and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(proposisi) and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(formula) and (Formula)</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Operator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4</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Contoh penulisan yang diterima:</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proposisi or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(proposisi) or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(formula) or (formula)</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xor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Operator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5</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Contoh penulisan yang diterima:</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proposisi xor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(proposisi) xor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(formula) xor (formula)</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if</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Operator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6</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rowSpan="2">
                  <a:txBody>
                    <a:bodyPr/>
                    <a:p>
                      <a:pPr indent="0">
                        <a:buNone/>
                      </a:pPr>
                      <a:r>
                        <a:rPr lang="en-US" sz="1100" b="0">
                          <a:latin typeface="Calibri" panose="020F0502020204030204" charset="0"/>
                          <a:cs typeface="Calibri" panose="020F0502020204030204" charset="0"/>
                        </a:rPr>
                        <a:t>Contoh penulisan yang diterima:</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if proposisi then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if (proposisi) then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if (formula) then (formula)</a:t>
                      </a:r>
                      <a:endParaRPr lang="en-US" sz="1100" b="0">
                        <a:latin typeface="Calibri" panose="020F0502020204030204" charset="0"/>
                        <a:cs typeface="Calibri" panose="020F0502020204030204" charset="0"/>
                      </a:endParaRPr>
                    </a:p>
                    <a:p>
                      <a:pPr indent="0">
                        <a:buNone/>
                      </a:pPr>
                      <a:r>
                        <a:rPr lang="en-US" altLang="zh-CN" sz="1100" b="0">
                          <a:latin typeface="Calibri" panose="020F0502020204030204" charset="0"/>
                        </a:rPr>
                        <a:t> </a:t>
                      </a:r>
                      <a:endParaRPr lang="en-US" sz="1100" b="0">
                        <a:latin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then</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Operator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7</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vMerge="1">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iff</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Operator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8</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Contoh penulisan yang diterima:</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proposisi iff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(proposisi) iff (proposisi)</a:t>
                      </a:r>
                      <a:endParaRPr lang="en-US" sz="1100" b="0">
                        <a:latin typeface="Calibri" panose="020F0502020204030204" charset="0"/>
                        <a:cs typeface="Calibri" panose="020F0502020204030204" charset="0"/>
                      </a:endParaRPr>
                    </a:p>
                    <a:p>
                      <a:pPr marL="171450" indent="-171450">
                        <a:buFont typeface="Arial" panose="020B0604020202020204" pitchFamily="34" charset="0"/>
                        <a:buChar char="•"/>
                      </a:pPr>
                      <a:r>
                        <a:rPr lang="en-US" sz="1100" b="0">
                          <a:latin typeface="Calibri" panose="020F0502020204030204" charset="0"/>
                          <a:cs typeface="Calibri" panose="020F0502020204030204" charset="0"/>
                        </a:rPr>
                        <a:t>(formula) iff (formula)</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Grouping</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rowSpan="2">
                  <a:txBody>
                    <a:bodyPr/>
                    <a:p>
                      <a:pPr indent="0">
                        <a:buNone/>
                      </a:pPr>
                      <a:r>
                        <a:rPr lang="en-US" sz="1100" b="0">
                          <a:latin typeface="Calibri" panose="020F0502020204030204" charset="0"/>
                          <a:cs typeface="Calibri" panose="020F0502020204030204" charset="0"/>
                        </a:rPr>
                        <a:t>Jumlah kurung buka dan tutup harus seimbang dituliskan di tempat yang tepat</a:t>
                      </a:r>
                      <a:endParaRPr lang="en-US" sz="1100" b="0">
                        <a:latin typeface="Calibri" panose="020F0502020204030204" charset="0"/>
                        <a:cs typeface="Calibri" panose="020F0502020204030204" charset="0"/>
                      </a:endParaRPr>
                    </a:p>
                    <a:p>
                      <a:pPr indent="0">
                        <a:buNone/>
                      </a:pPr>
                      <a:r>
                        <a:rPr lang="en-US" altLang="zh-CN" sz="1100" b="0">
                          <a:latin typeface="Calibri" panose="020F0502020204030204" charset="0"/>
                        </a:rPr>
                        <a:t>Hanya 1 simbol (diantara p,q,r,s) yang dikenal sebagai 1 proposisi</a:t>
                      </a:r>
                      <a:endParaRPr lang="en-US" sz="1100" b="0">
                        <a:latin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Grouping</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10</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vMerge="1">
                  <a:tcPr marL="68580" marR="68580" marT="0" marB="0" vert="horz" anchor="t"/>
                </a:tc>
              </a:tr>
            </a:tbl>
          </a:graphicData>
        </a:graphic>
      </p:graphicFrame>
      <p:graphicFrame>
        <p:nvGraphicFramePr>
          <p:cNvPr id="4" name="Table 3"/>
          <p:cNvGraphicFramePr/>
          <p:nvPr/>
        </p:nvGraphicFramePr>
        <p:xfrm>
          <a:off x="6096000" y="-1195197"/>
          <a:ext cx="0" cy="5142230"/>
        </p:xfrm>
        <a:graphic>
          <a:graphicData uri="http://schemas.openxmlformats.org/drawingml/2006/table">
            <a:tbl>
              <a:tblPr firstRow="1" bandRow="1">
                <a:tableStyleId>{5940675A-B579-460E-94D1-54222C63F5DA}</a:tableStyleId>
              </a:tblPr>
              <a:tblGrid>
                <a:gridCol w="0"/>
                <a:gridCol w="0"/>
                <a:gridCol w="0"/>
                <a:gridCol w="0"/>
              </a:tblGrid>
              <a:tr h="0">
                <a:tc>
                  <a:txBody>
                    <a:bodyPr/>
                    <a:p>
                      <a:pPr indent="0" algn="ctr">
                        <a:buNone/>
                      </a:pPr>
                      <a:r>
                        <a:rPr lang="en-US" sz="100" b="1">
                          <a:latin typeface="Calibri" panose="020F0502020204030204" charset="0"/>
                          <a:cs typeface="Calibri" panose="020F0502020204030204" charset="0"/>
                        </a:rPr>
                        <a:t>String Lexic</a:t>
                      </a:r>
                      <a:endParaRPr lang="en-US" sz="100" b="1">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solidFill>
                      <a:srgbClr val="95B3D7"/>
                    </a:solidFill>
                  </a:tcPr>
                </a:tc>
                <a:tc>
                  <a:txBody>
                    <a:bodyPr/>
                    <a:p>
                      <a:pPr indent="0" algn="ctr">
                        <a:buNone/>
                      </a:pPr>
                      <a:r>
                        <a:rPr lang="en-US" sz="100" b="1">
                          <a:latin typeface="Calibri" panose="020F0502020204030204" charset="0"/>
                          <a:cs typeface="Calibri" panose="020F0502020204030204" charset="0"/>
                        </a:rPr>
                        <a:t>Jenis</a:t>
                      </a:r>
                      <a:endParaRPr lang="en-US" sz="100" b="1">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solidFill>
                      <a:srgbClr val="95B3D7"/>
                    </a:solidFill>
                  </a:tcPr>
                </a:tc>
                <a:tc>
                  <a:txBody>
                    <a:bodyPr/>
                    <a:p>
                      <a:pPr indent="0" algn="ctr">
                        <a:buNone/>
                      </a:pPr>
                      <a:r>
                        <a:rPr lang="en-US" sz="100" b="1">
                          <a:latin typeface="Calibri" panose="020F0502020204030204" charset="0"/>
                          <a:cs typeface="Calibri" panose="020F0502020204030204" charset="0"/>
                        </a:rPr>
                        <a:t>Token</a:t>
                      </a:r>
                      <a:endParaRPr lang="en-US" sz="100" b="1">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solidFill>
                      <a:srgbClr val="95B3D7"/>
                    </a:solidFill>
                  </a:tcPr>
                </a:tc>
                <a:tc>
                  <a:txBody>
                    <a:bodyPr/>
                    <a:p>
                      <a:pPr indent="0" algn="ctr">
                        <a:buNone/>
                      </a:pPr>
                      <a:r>
                        <a:rPr lang="en-US" sz="100" b="1">
                          <a:latin typeface="Calibri" panose="020F0502020204030204" charset="0"/>
                          <a:cs typeface="Calibri" panose="020F0502020204030204" charset="0"/>
                        </a:rPr>
                        <a:t>Keterangan</a:t>
                      </a:r>
                      <a:endParaRPr lang="en-US" sz="100" b="1">
                        <a:latin typeface="Calibri" panose="020F0502020204030204" charset="0"/>
                        <a:ea typeface="Calibri" panose="020F0502020204030204" charset="0"/>
                        <a:cs typeface="Calibri" panose="020F0502020204030204" charset="0"/>
                      </a:endParaRPr>
                    </a:p>
                  </a:txBody>
                  <a:tcPr marL="68580" marR="68580" marT="0" marB="0" vert="horz" anchor="t">
                    <a:lnL>
                      <a:noFill/>
                    </a:lnL>
                    <a:lnR cap="flat">
                      <a:noFill/>
                    </a:lnR>
                    <a:lnT cap="flat">
                      <a:noFill/>
                    </a:lnT>
                    <a:lnB cap="flat">
                      <a:noFill/>
                    </a:lnB>
                    <a:lnTlToBr>
                      <a:noFill/>
                    </a:lnTlToBr>
                    <a:lnBlToTr>
                      <a:noFill/>
                    </a:lnBlToTr>
                    <a:solidFill>
                      <a:srgbClr val="95B3D7"/>
                    </a:solidFill>
                  </a:tcPr>
                </a:tc>
              </a:tr>
              <a:tr h="368300">
                <a:tc>
                  <a:txBody>
                    <a:bodyPr/>
                    <a:p>
                      <a:pPr indent="0" algn="ctr">
                        <a:buNone/>
                      </a:pPr>
                      <a:r>
                        <a:rPr lang="en-US" sz="100" b="0">
                          <a:latin typeface="Calibri" panose="020F0502020204030204" charset="0"/>
                          <a:cs typeface="Calibri" panose="020F0502020204030204" charset="0"/>
                        </a:rPr>
                        <a:t>Proposisi:p,q,r,s</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Operand</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1</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00" b="0">
                          <a:latin typeface="Calibri" panose="020F0502020204030204" charset="0"/>
                          <a:cs typeface="Calibri" panose="020F0502020204030204" charset="0"/>
                        </a:rPr>
                        <a:t>Hanya 1 simbol (diantara p,q,r,s) yang dikenal sebagai 1 proposisi</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cap="flat">
                      <a:noFill/>
                    </a:lnR>
                    <a:lnT cap="flat">
                      <a:noFill/>
                    </a:lnT>
                    <a:lnB cap="flat">
                      <a:noFill/>
                    </a:lnB>
                    <a:lnTlToBr>
                      <a:noFill/>
                    </a:lnTlToBr>
                    <a:lnBlToTr>
                      <a:noFill/>
                    </a:lnBlToTr>
                    <a:noFill/>
                  </a:tcPr>
                </a:tc>
              </a:tr>
              <a:tr h="367665">
                <a:tc>
                  <a:txBody>
                    <a:bodyPr/>
                    <a:p>
                      <a:pPr indent="0" algn="ctr">
                        <a:buNone/>
                      </a:pPr>
                      <a:r>
                        <a:rPr lang="en-US" sz="100" b="0">
                          <a:latin typeface="Calibri" panose="020F0502020204030204" charset="0"/>
                          <a:cs typeface="Calibri" panose="020F0502020204030204" charset="0"/>
                        </a:rPr>
                        <a:t>not</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Operator</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2</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00" b="0">
                          <a:latin typeface="Calibri" panose="020F0502020204030204" charset="0"/>
                          <a:cs typeface="Calibri" panose="020F0502020204030204" charset="0"/>
                        </a:rPr>
                        <a:t>Contoh penulisan yang diterima:not proposisinot (proposisi) </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cap="flat">
                      <a:noFill/>
                    </a:lnR>
                    <a:lnT cap="flat">
                      <a:noFill/>
                    </a:lnT>
                    <a:lnB cap="flat">
                      <a:noFill/>
                    </a:lnB>
                    <a:lnTlToBr>
                      <a:noFill/>
                    </a:lnTlToBr>
                    <a:lnBlToTr>
                      <a:noFill/>
                    </a:lnBlToTr>
                    <a:noFill/>
                  </a:tcPr>
                </a:tc>
              </a:tr>
              <a:tr h="647700">
                <a:tc>
                  <a:txBody>
                    <a:bodyPr/>
                    <a:p>
                      <a:pPr indent="0" algn="ctr">
                        <a:buNone/>
                      </a:pPr>
                      <a:r>
                        <a:rPr lang="en-US" sz="100" b="0">
                          <a:latin typeface="Calibri" panose="020F0502020204030204" charset="0"/>
                          <a:cs typeface="Calibri" panose="020F0502020204030204" charset="0"/>
                        </a:rPr>
                        <a:t>and</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Operator</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3</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00" b="0">
                          <a:latin typeface="Calibri" panose="020F0502020204030204" charset="0"/>
                          <a:cs typeface="Calibri" panose="020F0502020204030204" charset="0"/>
                        </a:rPr>
                        <a:t>Contoh penulisan yang diterima:proposisi and proposisi(proposisi) and (proposisi)(formula) and (Formula)</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cap="flat">
                      <a:noFill/>
                    </a:lnR>
                    <a:lnT cap="flat">
                      <a:noFill/>
                    </a:lnT>
                    <a:lnB cap="flat">
                      <a:noFill/>
                    </a:lnB>
                    <a:lnTlToBr>
                      <a:noFill/>
                    </a:lnTlToBr>
                    <a:lnBlToTr>
                      <a:noFill/>
                    </a:lnBlToTr>
                    <a:noFill/>
                  </a:tcPr>
                </a:tc>
              </a:tr>
              <a:tr h="627380">
                <a:tc>
                  <a:txBody>
                    <a:bodyPr/>
                    <a:p>
                      <a:pPr indent="0" algn="ctr">
                        <a:buNone/>
                      </a:pPr>
                      <a:r>
                        <a:rPr lang="en-US" sz="100" b="0">
                          <a:latin typeface="Calibri" panose="020F0502020204030204" charset="0"/>
                          <a:cs typeface="Calibri" panose="020F0502020204030204" charset="0"/>
                        </a:rPr>
                        <a:t>or</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Operator</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4</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00" b="0">
                          <a:latin typeface="Calibri" panose="020F0502020204030204" charset="0"/>
                          <a:cs typeface="Calibri" panose="020F0502020204030204" charset="0"/>
                        </a:rPr>
                        <a:t>Contoh penulisan yang diterima:proposisi or proposisi(proposisi) or (proposisi)(formula) or (formula)</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cap="flat">
                      <a:noFill/>
                    </a:lnR>
                    <a:lnT cap="flat">
                      <a:noFill/>
                    </a:lnT>
                    <a:lnB cap="flat">
                      <a:noFill/>
                    </a:lnB>
                    <a:lnTlToBr>
                      <a:noFill/>
                    </a:lnTlToBr>
                    <a:lnBlToTr>
                      <a:noFill/>
                    </a:lnBlToTr>
                    <a:noFill/>
                  </a:tcPr>
                </a:tc>
              </a:tr>
              <a:tr h="1447800">
                <a:tc>
                  <a:txBody>
                    <a:bodyPr/>
                    <a:p>
                      <a:pPr indent="0" algn="ctr">
                        <a:buNone/>
                      </a:pPr>
                      <a:r>
                        <a:rPr lang="en-US" sz="100" b="0">
                          <a:latin typeface="Calibri" panose="020F0502020204030204" charset="0"/>
                          <a:cs typeface="Calibri" panose="020F0502020204030204" charset="0"/>
                        </a:rPr>
                        <a:t>xor</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Operator</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5</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00" b="0">
                          <a:latin typeface="Calibri" panose="020F0502020204030204" charset="0"/>
                          <a:cs typeface="Calibri" panose="020F0502020204030204" charset="0"/>
                        </a:rPr>
                        <a:t>Contoh penulisan yang diterima:proposisi xor proposisi(proposisi) xor (proposisi)(formula) xor (formula)</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cap="flat">
                      <a:noFill/>
                    </a:lnR>
                    <a:lnT cap="flat">
                      <a:noFill/>
                    </a:lnT>
                    <a:lnB cap="flat">
                      <a:noFill/>
                    </a:lnB>
                    <a:lnTlToBr>
                      <a:noFill/>
                    </a:lnTlToBr>
                    <a:lnBlToTr>
                      <a:noFill/>
                    </a:lnBlToTr>
                    <a:noFill/>
                  </a:tcPr>
                </a:tc>
              </a:tr>
              <a:tr h="0">
                <a:tc>
                  <a:txBody>
                    <a:bodyPr/>
                    <a:p>
                      <a:pPr indent="0" algn="ctr">
                        <a:buNone/>
                      </a:pPr>
                      <a:r>
                        <a:rPr lang="en-US" sz="100" b="0">
                          <a:latin typeface="Calibri" panose="020F0502020204030204" charset="0"/>
                          <a:cs typeface="Calibri" panose="020F0502020204030204" charset="0"/>
                        </a:rPr>
                        <a:t>if</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Operator</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6</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100" b="0">
                          <a:latin typeface="Calibri" panose="020F0502020204030204" charset="0"/>
                          <a:cs typeface="Calibri" panose="020F0502020204030204" charset="0"/>
                        </a:rPr>
                        <a:t>Contoh penulisan yang diterima:if proposisi then proposisiif (proposisi) then (proposisi)if (formula) then (formula)</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cap="flat">
                      <a:noFill/>
                    </a:lnR>
                    <a:lnT cap="flat">
                      <a:noFill/>
                    </a:lnT>
                    <a:lnB cap="flat">
                      <a:noFill/>
                    </a:lnB>
                    <a:lnTlToBr>
                      <a:noFill/>
                    </a:lnTlToBr>
                    <a:lnBlToTr>
                      <a:noFill/>
                    </a:lnBlToTr>
                    <a:noFill/>
                  </a:tcPr>
                </a:tc>
              </a:tr>
              <a:tr h="654050">
                <a:tc>
                  <a:txBody>
                    <a:bodyPr/>
                    <a:p>
                      <a:pPr indent="0" algn="ctr">
                        <a:buNone/>
                      </a:pPr>
                      <a:r>
                        <a:rPr lang="en-US" sz="100" b="0">
                          <a:latin typeface="Calibri" panose="020F0502020204030204" charset="0"/>
                          <a:cs typeface="Calibri" panose="020F0502020204030204" charset="0"/>
                        </a:rPr>
                        <a:t>then</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Operator</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7</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vMerge="1">
                  <a:tcPr>
                    <a:lnR cap="flat">
                      <a:noFill/>
                    </a:lnR>
                    <a:lnB cap="flat">
                      <a:noFill/>
                    </a:lnB>
                  </a:tcPr>
                </a:tc>
              </a:tr>
              <a:tr h="647700">
                <a:tc>
                  <a:txBody>
                    <a:bodyPr/>
                    <a:p>
                      <a:pPr indent="0" algn="ctr">
                        <a:buNone/>
                      </a:pPr>
                      <a:r>
                        <a:rPr lang="en-US" sz="100" b="0">
                          <a:latin typeface="Calibri" panose="020F0502020204030204" charset="0"/>
                          <a:cs typeface="Calibri" panose="020F0502020204030204" charset="0"/>
                        </a:rPr>
                        <a:t>iff</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Operator</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8</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00" b="0">
                          <a:latin typeface="Calibri" panose="020F0502020204030204" charset="0"/>
                          <a:cs typeface="Calibri" panose="020F0502020204030204" charset="0"/>
                        </a:rPr>
                        <a:t>Contoh penulisan yang diterima:proposisi iff proposisi(proposisi) iff (proposisi)(formula) iff (formula)</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cap="flat">
                      <a:noFill/>
                    </a:lnR>
                    <a:lnT cap="flat">
                      <a:noFill/>
                    </a:lnT>
                    <a:lnB cap="flat">
                      <a:noFill/>
                    </a:lnB>
                    <a:lnTlToBr>
                      <a:noFill/>
                    </a:lnTlToBr>
                    <a:lnBlToTr>
                      <a:noFill/>
                    </a:lnBlToTr>
                    <a:noFill/>
                  </a:tcPr>
                </a:tc>
              </a:tr>
              <a:tr h="0">
                <a:tc>
                  <a:txBody>
                    <a:bodyPr/>
                    <a:p>
                      <a:pPr indent="0" algn="ctr">
                        <a:buNone/>
                      </a:pPr>
                      <a:r>
                        <a:rPr lang="en-US" sz="100" b="0">
                          <a:latin typeface="Calibri" panose="020F0502020204030204" charset="0"/>
                          <a:cs typeface="Calibri" panose="020F0502020204030204" charset="0"/>
                        </a:rPr>
                        <a:t>(</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Grouping</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9</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rowSpan="2">
                  <a:txBody>
                    <a:bodyPr/>
                    <a:p>
                      <a:pPr indent="0">
                        <a:buNone/>
                      </a:pPr>
                      <a:r>
                        <a:rPr lang="en-US" sz="100" b="0">
                          <a:latin typeface="Calibri" panose="020F0502020204030204" charset="0"/>
                          <a:cs typeface="Calibri" panose="020F0502020204030204" charset="0"/>
                        </a:rPr>
                        <a:t>Jumlah kurung buka dan tutup harus seimbang dituliskan di tempat yang tepat</a:t>
                      </a:r>
                      <a:endParaRPr lang="en-US" sz="100" b="0">
                        <a:latin typeface="Wingdings" panose="05000000000000000000" charset="0"/>
                        <a:ea typeface="Wingdings" panose="05000000000000000000" charset="0"/>
                        <a:cs typeface="Wingdings" panose="05000000000000000000" charset="0"/>
                      </a:endParaRPr>
                    </a:p>
                  </a:txBody>
                  <a:tcPr marL="68580" marR="68580" marT="0" marB="0" vert="horz" anchor="t">
                    <a:lnL>
                      <a:noFill/>
                    </a:lnL>
                    <a:lnR cap="flat">
                      <a:noFill/>
                    </a:lnR>
                    <a:lnT cap="flat">
                      <a:noFill/>
                    </a:lnT>
                    <a:lnB cap="flat">
                      <a:noFill/>
                    </a:lnB>
                    <a:lnTlToBr>
                      <a:noFill/>
                    </a:lnTlToBr>
                    <a:lnBlToTr>
                      <a:noFill/>
                    </a:lnBlToTr>
                    <a:noFill/>
                  </a:tcPr>
                </a:tc>
              </a:tr>
              <a:tr h="381635">
                <a:tc>
                  <a:txBody>
                    <a:bodyPr/>
                    <a:p>
                      <a:pPr indent="0" algn="ctr">
                        <a:buNone/>
                      </a:pPr>
                      <a:r>
                        <a:rPr lang="en-US" sz="100" b="0">
                          <a:latin typeface="Calibri" panose="020F0502020204030204" charset="0"/>
                          <a:cs typeface="Calibri" panose="020F0502020204030204" charset="0"/>
                        </a:rPr>
                        <a:t>)</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Grouping</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a:txBody>
                    <a:bodyPr/>
                    <a:p>
                      <a:pPr indent="0" algn="ctr">
                        <a:buNone/>
                      </a:pPr>
                      <a:r>
                        <a:rPr lang="en-US" sz="100" b="0">
                          <a:latin typeface="Calibri" panose="020F0502020204030204" charset="0"/>
                          <a:cs typeface="Calibri" panose="020F0502020204030204" charset="0"/>
                        </a:rPr>
                        <a:t>10</a:t>
                      </a:r>
                      <a:endParaRPr lang="en-US" sz="100" b="0">
                        <a:latin typeface="Calibri" panose="020F0502020204030204" charset="0"/>
                        <a:ea typeface="Calibri" panose="020F0502020204030204" charset="0"/>
                        <a:cs typeface="Calibri" panose="020F0502020204030204" charset="0"/>
                      </a:endParaRPr>
                    </a:p>
                  </a:txBody>
                  <a:tcPr marL="68580" marR="68580" marT="0" marB="0" vert="horz" anchor="t">
                    <a:lnL>
                      <a:noFill/>
                    </a:lnL>
                    <a:lnR>
                      <a:noFill/>
                    </a:lnR>
                    <a:lnT cap="flat">
                      <a:noFill/>
                    </a:lnT>
                    <a:lnB cap="flat">
                      <a:noFill/>
                    </a:lnB>
                    <a:lnTlToBr>
                      <a:noFill/>
                    </a:lnTlToBr>
                    <a:lnBlToTr>
                      <a:noFill/>
                    </a:lnBlToTr>
                    <a:noFill/>
                  </a:tcPr>
                </a:tc>
                <a:tc vMerge="1">
                  <a:tcPr>
                    <a:lnR cap="flat">
                      <a:noFill/>
                    </a:lnR>
                    <a:lnB cap="flat">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State Transition Diagram</a:t>
            </a:r>
            <a:endParaRPr lang="en-US"/>
          </a:p>
        </p:txBody>
      </p:sp>
      <p:pic>
        <p:nvPicPr>
          <p:cNvPr id="4" name="Content Placeholder 3"/>
          <p:cNvPicPr>
            <a:picLocks noChangeAspect="1"/>
          </p:cNvPicPr>
          <p:nvPr>
            <p:ph idx="1"/>
          </p:nvPr>
        </p:nvPicPr>
        <p:blipFill>
          <a:blip r:embed="rId1"/>
          <a:stretch>
            <a:fillRect/>
          </a:stretch>
        </p:blipFill>
        <p:spPr>
          <a:xfrm>
            <a:off x="1916430" y="1174750"/>
            <a:ext cx="8357870" cy="495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Tabel Transisi</a:t>
            </a:r>
            <a:endParaRPr lang="en-US"/>
          </a:p>
        </p:txBody>
      </p:sp>
      <p:graphicFrame>
        <p:nvGraphicFramePr>
          <p:cNvPr id="4" name="Content Placeholder 3"/>
          <p:cNvGraphicFramePr/>
          <p:nvPr>
            <p:ph idx="1"/>
          </p:nvPr>
        </p:nvGraphicFramePr>
        <p:xfrm>
          <a:off x="609600" y="1174750"/>
          <a:ext cx="10973435" cy="4572000"/>
        </p:xfrm>
        <a:graphic>
          <a:graphicData uri="http://schemas.openxmlformats.org/drawingml/2006/table">
            <a:tbl>
              <a:tblPr firstRow="1" bandRow="1">
                <a:tableStyleId>{5C22544A-7EE6-4342-B048-85BDC9FD1C3A}</a:tableStyleId>
              </a:tblPr>
              <a:tblGrid>
                <a:gridCol w="997585"/>
                <a:gridCol w="997585"/>
                <a:gridCol w="997585"/>
                <a:gridCol w="997585"/>
                <a:gridCol w="997585"/>
                <a:gridCol w="997585"/>
                <a:gridCol w="997585"/>
                <a:gridCol w="997585"/>
                <a:gridCol w="997585"/>
                <a:gridCol w="997585"/>
                <a:gridCol w="997585"/>
              </a:tblGrid>
              <a:tr h="381000">
                <a:tc>
                  <a:txBody>
                    <a:bodyPr/>
                    <a:p>
                      <a:pPr indent="0" algn="ctr">
                        <a:buNone/>
                      </a:pPr>
                      <a:r>
                        <a:rPr lang="en-US" sz="1100" b="0">
                          <a:latin typeface="Symbol" panose="05050102010706020507" charset="0"/>
                          <a:cs typeface="Symbol" panose="05050102010706020507" charset="0"/>
                        </a:rPr>
                        <a:t>d</a:t>
                      </a:r>
                      <a:endParaRPr lang="en-US" sz="1100" b="0">
                        <a:latin typeface="Symbol" panose="05050102010706020507" charset="0"/>
                        <a:ea typeface="Symbol" panose="05050102010706020507" charset="0"/>
                        <a:cs typeface="Symbol" panose="05050102010706020507"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p,q r,s</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not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and</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xor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if</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then</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iff</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0</a:t>
                      </a:r>
                      <a:r>
                        <a:rPr lang="en-US" sz="1100" b="0" baseline="-25000">
                          <a:latin typeface="Calibri" panose="020F0502020204030204" charset="0"/>
                          <a:cs typeface="Calibri" panose="020F0502020204030204" charset="0"/>
                        </a:rPr>
                        <a:t> </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{2}</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{6}</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{3}</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{4}</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{5}</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{6}</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{7}</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{10}</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2</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{2}</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3</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{3}</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4</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{4}</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5</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{5}</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6</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{6}</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7</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{7}</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8</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{8}</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{9}</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381000">
                <a:tc>
                  <a:txBody>
                    <a:bodyPr/>
                    <a:p>
                      <a:pPr indent="0" algn="ctr">
                        <a:buNone/>
                      </a:pPr>
                      <a:r>
                        <a:rPr lang="en-US" sz="1100" b="0">
                          <a:latin typeface="Calibri" panose="020F0502020204030204" charset="0"/>
                          <a:cs typeface="Calibri" panose="020F0502020204030204" charset="0"/>
                        </a:rPr>
                        <a:t>10</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lgn="ctr">
                        <a:buNone/>
                      </a:pPr>
                      <a:r>
                        <a:rPr lang="en-US" sz="1100" b="0">
                          <a:latin typeface="Calibri" panose="020F0502020204030204" charset="0"/>
                          <a:cs typeface="Calibri" panose="020F0502020204030204" charset="0"/>
                        </a:rPr>
                        <a:t>{10}</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Context Free Grammar </a:t>
            </a:r>
            <a:endParaRPr lang="en-US"/>
          </a:p>
        </p:txBody>
      </p:sp>
      <p:sp>
        <p:nvSpPr>
          <p:cNvPr id="3" name="Content Placeholder 2"/>
          <p:cNvSpPr>
            <a:spLocks noGrp="1"/>
          </p:cNvSpPr>
          <p:nvPr>
            <p:ph idx="1"/>
          </p:nvPr>
        </p:nvSpPr>
        <p:spPr/>
        <p:txBody>
          <a:bodyPr/>
          <a:p>
            <a:pPr marL="0" indent="0">
              <a:buNone/>
            </a:pPr>
            <a:r>
              <a:rPr lang="en-US" sz="2400"/>
              <a:t>S &gt; A|B|C|D|AEA|BEB</a:t>
            </a:r>
            <a:endParaRPr lang="en-US" sz="2400"/>
          </a:p>
          <a:p>
            <a:pPr marL="0" indent="0">
              <a:buNone/>
            </a:pPr>
            <a:r>
              <a:rPr lang="en-US" sz="2400"/>
              <a:t>A &gt; 1|AA</a:t>
            </a:r>
            <a:endParaRPr lang="en-US" sz="2400"/>
          </a:p>
          <a:p>
            <a:pPr marL="0" indent="0">
              <a:buNone/>
            </a:pPr>
            <a:r>
              <a:rPr lang="en-US" sz="2400"/>
              <a:t>B &gt; FAG</a:t>
            </a:r>
            <a:endParaRPr lang="en-US" sz="2400"/>
          </a:p>
          <a:p>
            <a:pPr marL="0" indent="0">
              <a:buNone/>
            </a:pPr>
            <a:r>
              <a:rPr lang="en-US" sz="2400"/>
              <a:t>C &gt; HA|HB</a:t>
            </a:r>
            <a:endParaRPr lang="en-US" sz="2400"/>
          </a:p>
          <a:p>
            <a:pPr marL="0" indent="0">
              <a:buNone/>
            </a:pPr>
            <a:r>
              <a:rPr lang="en-US" sz="2400"/>
              <a:t>D &gt; IAJA|IBJB</a:t>
            </a:r>
            <a:endParaRPr lang="en-US" sz="2400"/>
          </a:p>
          <a:p>
            <a:pPr marL="0" indent="0">
              <a:buNone/>
            </a:pPr>
            <a:r>
              <a:rPr lang="en-US" sz="2400"/>
              <a:t>E &gt; 3|4|5|8</a:t>
            </a:r>
            <a:endParaRPr lang="en-US" sz="2400"/>
          </a:p>
          <a:p>
            <a:pPr marL="0" indent="0">
              <a:buNone/>
            </a:pPr>
            <a:r>
              <a:rPr lang="en-US" sz="2400"/>
              <a:t>F &gt; 9</a:t>
            </a:r>
            <a:endParaRPr lang="en-US" sz="2400"/>
          </a:p>
          <a:p>
            <a:pPr marL="0" indent="0">
              <a:buNone/>
            </a:pPr>
            <a:r>
              <a:rPr lang="en-US" sz="2400"/>
              <a:t>G &gt;10</a:t>
            </a:r>
            <a:endParaRPr lang="en-US" sz="2400"/>
          </a:p>
          <a:p>
            <a:pPr marL="0" indent="0">
              <a:buNone/>
            </a:pPr>
            <a:r>
              <a:rPr lang="en-US" sz="2400"/>
              <a:t>H &gt; 2</a:t>
            </a:r>
            <a:endParaRPr lang="en-US" sz="2400"/>
          </a:p>
          <a:p>
            <a:pPr marL="0" indent="0">
              <a:buNone/>
            </a:pPr>
            <a:r>
              <a:rPr lang="en-US" sz="2400"/>
              <a:t>I &gt; 6</a:t>
            </a:r>
            <a:endParaRPr lang="en-US" sz="2400"/>
          </a:p>
          <a:p>
            <a:pPr marL="0" indent="0">
              <a:buNone/>
            </a:pPr>
            <a:r>
              <a:rPr lang="en-US" sz="2400"/>
              <a:t>J &gt; 7</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Pushdown Automata</a:t>
            </a:r>
            <a:endParaRPr lang="en-US"/>
          </a:p>
        </p:txBody>
      </p:sp>
      <p:pic>
        <p:nvPicPr>
          <p:cNvPr id="5" name="Content Placeholder 4"/>
          <p:cNvPicPr>
            <a:picLocks noChangeAspect="1"/>
          </p:cNvPicPr>
          <p:nvPr>
            <p:ph idx="1"/>
          </p:nvPr>
        </p:nvPicPr>
        <p:blipFill>
          <a:blip r:embed="rId1"/>
          <a:stretch>
            <a:fillRect/>
          </a:stretch>
        </p:blipFill>
        <p:spPr>
          <a:xfrm>
            <a:off x="961390" y="1569720"/>
            <a:ext cx="10267950" cy="416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Cara Kerja Program</a:t>
            </a:r>
            <a:endParaRPr lang="en-US"/>
          </a:p>
        </p:txBody>
      </p:sp>
      <p:sp>
        <p:nvSpPr>
          <p:cNvPr id="3" name="Content Placeholder 2"/>
          <p:cNvSpPr>
            <a:spLocks noGrp="1"/>
          </p:cNvSpPr>
          <p:nvPr>
            <p:ph idx="1"/>
          </p:nvPr>
        </p:nvSpPr>
        <p:spPr/>
        <p:txBody>
          <a:bodyPr/>
          <a:p>
            <a:pPr marL="0" indent="0">
              <a:buNone/>
            </a:pPr>
            <a:r>
              <a:rPr lang="en-US" sz="2800"/>
              <a:t>A.Program tahap 1 Lexical Analyzer</a:t>
            </a:r>
            <a:endParaRPr lang="en-US" sz="2800"/>
          </a:p>
          <a:p>
            <a:pPr marL="0" indent="0">
              <a:buNone/>
            </a:pPr>
            <a:r>
              <a:rPr lang="en-US" sz="2800"/>
              <a:t>Program akan menanalisa inputan yang dimasukkan lalu mengganti masing-masing string ke bentuk token yang sudah di tentukan. Jika terdapat inputan yang tidak sesuai program akan mengoutputkan error </a:t>
            </a:r>
            <a:endParaRPr lang="en-US" sz="2800"/>
          </a:p>
          <a:p>
            <a:pPr marL="0" indent="0">
              <a:buNone/>
            </a:pPr>
            <a:endParaRPr lang="en-US" sz="2800"/>
          </a:p>
          <a:p>
            <a:pPr marL="0" indent="0">
              <a:buNone/>
            </a:pPr>
            <a:r>
              <a:rPr lang="en-US" sz="2800"/>
              <a:t>B.Program tahap 2 Lexic Parser validation</a:t>
            </a:r>
            <a:endParaRPr lang="en-US" sz="2800"/>
          </a:p>
          <a:p>
            <a:pPr marL="0" indent="0">
              <a:buNone/>
            </a:pPr>
            <a:r>
              <a:rPr lang="en-US" sz="2800"/>
              <a:t>Program melakukan pengecekan sequence token yang telah dianalisa dari program tahap 1. ketika urutan token sesuai program akan mengoutputkan true. Jika urutan token tidak sesuai atau terdapat error program akan mengoutputkan false</a:t>
            </a:r>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Pengujian Program</a:t>
            </a:r>
            <a:endParaRPr lang="en-US"/>
          </a:p>
        </p:txBody>
      </p:sp>
      <p:graphicFrame>
        <p:nvGraphicFramePr>
          <p:cNvPr id="4" name="Content Placeholder 3"/>
          <p:cNvGraphicFramePr/>
          <p:nvPr>
            <p:ph idx="1"/>
          </p:nvPr>
        </p:nvGraphicFramePr>
        <p:xfrm>
          <a:off x="609600" y="1174750"/>
          <a:ext cx="10972800" cy="4714875"/>
        </p:xfrm>
        <a:graphic>
          <a:graphicData uri="http://schemas.openxmlformats.org/drawingml/2006/table">
            <a:tbl>
              <a:tblPr firstRow="1" bandRow="1">
                <a:tableStyleId>{5C22544A-7EE6-4342-B048-85BDC9FD1C3A}</a:tableStyleId>
              </a:tblPr>
              <a:tblGrid>
                <a:gridCol w="1771650"/>
                <a:gridCol w="1905000"/>
                <a:gridCol w="1543050"/>
                <a:gridCol w="5753100"/>
              </a:tblGrid>
              <a:tr h="381000">
                <a:tc>
                  <a:txBody>
                    <a:bodyPr/>
                    <a:p>
                      <a:pPr indent="0">
                        <a:buNone/>
                      </a:pPr>
                      <a:r>
                        <a:rPr lang="en-US" sz="1100" b="0">
                          <a:latin typeface="Calibri" panose="020F0502020204030204" charset="0"/>
                          <a:cs typeface="Calibri" panose="020F0502020204030204" charset="0"/>
                        </a:rPr>
                        <a:t>Input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Output analisa program</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Output validasi program</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Screenshoot</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r>
              <a:tr h="1028700">
                <a:tc>
                  <a:txBody>
                    <a:bodyPr/>
                    <a:p>
                      <a:pPr indent="0">
                        <a:buNone/>
                      </a:pPr>
                      <a:r>
                        <a:rPr lang="en-US" sz="1100" b="0">
                          <a:latin typeface="Calibri" panose="020F0502020204030204" charset="0"/>
                          <a:cs typeface="Calibri" panose="020F0502020204030204" charset="0"/>
                        </a:rPr>
                        <a:t>p and q or 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1, 3, 1, 4, 1</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True</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a:buNone/>
                      </a:pPr>
                      <a:endParaRPr lang="en-US"/>
                    </a:p>
                  </a:txBody>
                  <a:tcPr/>
                </a:tc>
              </a:tr>
              <a:tr h="1352550">
                <a:tc>
                  <a:txBody>
                    <a:bodyPr/>
                    <a:p>
                      <a:pPr indent="0">
                        <a:buNone/>
                      </a:pPr>
                      <a:r>
                        <a:rPr lang="en-US" sz="1100" b="0">
                          <a:latin typeface="Calibri" panose="020F0502020204030204" charset="0"/>
                          <a:cs typeface="Calibri" panose="020F0502020204030204" charset="0"/>
                        </a:rPr>
                        <a:t>if p then ( not q s ) </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6, 1, 7, 9, 2, 1, 1, 10</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False</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a:buNone/>
                      </a:pPr>
                      <a:endParaRPr lang="en-US"/>
                    </a:p>
                  </a:txBody>
                  <a:tcPr/>
                </a:tc>
              </a:tr>
              <a:tr h="1019175">
                <a:tc>
                  <a:txBody>
                    <a:bodyPr/>
                    <a:p>
                      <a:pPr indent="0">
                        <a:buNone/>
                      </a:pPr>
                      <a:r>
                        <a:rPr lang="en-US" sz="1100" b="0">
                          <a:latin typeface="Calibri" panose="020F0502020204030204" charset="0"/>
                          <a:cs typeface="Calibri" panose="020F0502020204030204" charset="0"/>
                        </a:rPr>
                        <a:t>p xor ( q and not ( p and q ))</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1, 5, 9, 1, 3, 2, 9, 1, 3, 1, 10, 10</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True</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a:buNone/>
                      </a:pPr>
                      <a:endParaRPr lang="en-US"/>
                    </a:p>
                  </a:txBody>
                  <a:tcPr/>
                </a:tc>
              </a:tr>
              <a:tr h="933450">
                <a:tc>
                  <a:txBody>
                    <a:bodyPr/>
                    <a:p>
                      <a:pPr indent="0">
                        <a:buNone/>
                      </a:pPr>
                      <a:r>
                        <a:rPr lang="en-US" sz="1100" b="0">
                          <a:latin typeface="Calibri" panose="020F0502020204030204" charset="0"/>
                          <a:cs typeface="Calibri" panose="020F0502020204030204" charset="0"/>
                        </a:rPr>
                        <a:t>( p and q ifg (r or s )</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9, 1, 3, 1, ‘error’</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indent="0">
                        <a:buNone/>
                      </a:pPr>
                      <a:r>
                        <a:rPr lang="en-US" sz="1100" b="0">
                          <a:latin typeface="Calibri" panose="020F0502020204030204" charset="0"/>
                          <a:cs typeface="Calibri" panose="020F0502020204030204" charset="0"/>
                        </a:rPr>
                        <a:t>False</a:t>
                      </a:r>
                      <a:endParaRPr lang="en-US" sz="1100" b="0">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a:buNone/>
                      </a:pPr>
                      <a:endParaRPr lang="en-US"/>
                    </a:p>
                  </a:txBody>
                  <a:tcPr/>
                </a:tc>
              </a:tr>
            </a:tbl>
          </a:graphicData>
        </a:graphic>
      </p:graphicFrame>
      <p:pic>
        <p:nvPicPr>
          <p:cNvPr id="9" name="Picture 8"/>
          <p:cNvPicPr>
            <a:picLocks noChangeAspect="1"/>
          </p:cNvPicPr>
          <p:nvPr/>
        </p:nvPicPr>
        <p:blipFill>
          <a:blip r:embed="rId1"/>
          <a:stretch>
            <a:fillRect/>
          </a:stretch>
        </p:blipFill>
        <p:spPr>
          <a:xfrm>
            <a:off x="6386195" y="1588135"/>
            <a:ext cx="3684270" cy="872490"/>
          </a:xfrm>
          <a:prstGeom prst="rect">
            <a:avLst/>
          </a:prstGeom>
          <a:noFill/>
          <a:ln>
            <a:noFill/>
          </a:ln>
        </p:spPr>
      </p:pic>
      <p:pic>
        <p:nvPicPr>
          <p:cNvPr id="8" name="Picture 7"/>
          <p:cNvPicPr>
            <a:picLocks noChangeAspect="1"/>
          </p:cNvPicPr>
          <p:nvPr/>
        </p:nvPicPr>
        <p:blipFill>
          <a:blip r:embed="rId2"/>
          <a:stretch>
            <a:fillRect/>
          </a:stretch>
        </p:blipFill>
        <p:spPr>
          <a:xfrm>
            <a:off x="6389053" y="2802890"/>
            <a:ext cx="3681095" cy="871220"/>
          </a:xfrm>
          <a:prstGeom prst="rect">
            <a:avLst/>
          </a:prstGeom>
          <a:noFill/>
          <a:ln>
            <a:noFill/>
          </a:ln>
        </p:spPr>
      </p:pic>
      <p:pic>
        <p:nvPicPr>
          <p:cNvPr id="7" name="Picture 6"/>
          <p:cNvPicPr>
            <a:picLocks noChangeAspect="1"/>
          </p:cNvPicPr>
          <p:nvPr/>
        </p:nvPicPr>
        <p:blipFill>
          <a:blip r:embed="rId3"/>
          <a:stretch>
            <a:fillRect/>
          </a:stretch>
        </p:blipFill>
        <p:spPr>
          <a:xfrm>
            <a:off x="6389053" y="4041458"/>
            <a:ext cx="3682365" cy="813435"/>
          </a:xfrm>
          <a:prstGeom prst="rect">
            <a:avLst/>
          </a:prstGeom>
          <a:noFill/>
          <a:ln>
            <a:noFill/>
          </a:ln>
        </p:spPr>
      </p:pic>
      <p:pic>
        <p:nvPicPr>
          <p:cNvPr id="10" name="Picture 2"/>
          <p:cNvPicPr>
            <a:picLocks noChangeAspect="1"/>
          </p:cNvPicPr>
          <p:nvPr/>
        </p:nvPicPr>
        <p:blipFill>
          <a:blip r:embed="rId4"/>
          <a:stretch>
            <a:fillRect/>
          </a:stretch>
        </p:blipFill>
        <p:spPr>
          <a:xfrm>
            <a:off x="6385878" y="5020945"/>
            <a:ext cx="3679825" cy="868680"/>
          </a:xfrm>
          <a:prstGeom prst="rect">
            <a:avLst/>
          </a:prstGeom>
          <a:noFill/>
          <a:ln>
            <a:noFill/>
          </a:ln>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4341</Words>
  <Application>WPS Presentation</Application>
  <PresentationFormat>Widescreen</PresentationFormat>
  <Paragraphs>541</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Calibri</vt:lpstr>
      <vt:lpstr>Wingdings</vt:lpstr>
      <vt:lpstr>Symbol</vt:lpstr>
      <vt:lpstr>Microsoft YaHei</vt:lpstr>
      <vt:lpstr/>
      <vt:lpstr>Arial Unicode MS</vt:lpstr>
      <vt:lpstr>Blue Waves</vt:lpstr>
      <vt:lpstr>Simple Parser For Propositional Logic Formula</vt:lpstr>
      <vt:lpstr>Spesifikasi program</vt:lpstr>
      <vt:lpstr>Batasan masalah</vt:lpstr>
      <vt:lpstr>State Transition Diagram</vt:lpstr>
      <vt:lpstr>Tabel Transisi</vt:lpstr>
      <vt:lpstr>Context Free Grammar </vt:lpstr>
      <vt:lpstr>Pushdown Automata</vt:lpstr>
      <vt:lpstr>Cara Kerja Program</vt:lpstr>
      <vt:lpstr>Pengujian Program</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Parser For Propositional Logic Formula</dc:title>
  <dc:creator/>
  <cp:lastModifiedBy>USER</cp:lastModifiedBy>
  <cp:revision>2</cp:revision>
  <dcterms:created xsi:type="dcterms:W3CDTF">2019-12-05T12:07:00Z</dcterms:created>
  <dcterms:modified xsi:type="dcterms:W3CDTF">2019-12-05T12:13:32Z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