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52"/>
  </p:notesMasterIdLst>
  <p:sldIdLst>
    <p:sldId id="256" r:id="rId2"/>
    <p:sldId id="374" r:id="rId3"/>
    <p:sldId id="375" r:id="rId4"/>
    <p:sldId id="263" r:id="rId5"/>
    <p:sldId id="262" r:id="rId6"/>
    <p:sldId id="382" r:id="rId7"/>
    <p:sldId id="383" r:id="rId8"/>
    <p:sldId id="349" r:id="rId9"/>
    <p:sldId id="288" r:id="rId10"/>
    <p:sldId id="347" r:id="rId11"/>
    <p:sldId id="348" r:id="rId12"/>
    <p:sldId id="297" r:id="rId13"/>
    <p:sldId id="350" r:id="rId14"/>
    <p:sldId id="298" r:id="rId15"/>
    <p:sldId id="341" r:id="rId16"/>
    <p:sldId id="342" r:id="rId17"/>
    <p:sldId id="351" r:id="rId18"/>
    <p:sldId id="280" r:id="rId19"/>
    <p:sldId id="352" r:id="rId20"/>
    <p:sldId id="353" r:id="rId21"/>
    <p:sldId id="372" r:id="rId22"/>
    <p:sldId id="373" r:id="rId23"/>
    <p:sldId id="339" r:id="rId24"/>
    <p:sldId id="340" r:id="rId25"/>
    <p:sldId id="384" r:id="rId26"/>
    <p:sldId id="354" r:id="rId27"/>
    <p:sldId id="362" r:id="rId28"/>
    <p:sldId id="355" r:id="rId29"/>
    <p:sldId id="356" r:id="rId30"/>
    <p:sldId id="358" r:id="rId31"/>
    <p:sldId id="359" r:id="rId32"/>
    <p:sldId id="365" r:id="rId33"/>
    <p:sldId id="364" r:id="rId34"/>
    <p:sldId id="366" r:id="rId35"/>
    <p:sldId id="367" r:id="rId36"/>
    <p:sldId id="360" r:id="rId37"/>
    <p:sldId id="361" r:id="rId38"/>
    <p:sldId id="368" r:id="rId39"/>
    <p:sldId id="369" r:id="rId40"/>
    <p:sldId id="385" r:id="rId41"/>
    <p:sldId id="386" r:id="rId42"/>
    <p:sldId id="387" r:id="rId43"/>
    <p:sldId id="388" r:id="rId44"/>
    <p:sldId id="376" r:id="rId45"/>
    <p:sldId id="377" r:id="rId46"/>
    <p:sldId id="378" r:id="rId47"/>
    <p:sldId id="379" r:id="rId48"/>
    <p:sldId id="380" r:id="rId49"/>
    <p:sldId id="381" r:id="rId50"/>
    <p:sldId id="337" r:id="rId51"/>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E2AE37-D4C3-4DF1-9827-CE65B15043A2}" v="3" dt="2023-02-16T23:18:52.7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870" autoAdjust="0"/>
  </p:normalViewPr>
  <p:slideViewPr>
    <p:cSldViewPr>
      <p:cViewPr varScale="1">
        <p:scale>
          <a:sx n="46" d="100"/>
          <a:sy n="46" d="100"/>
        </p:scale>
        <p:origin x="53" y="269"/>
      </p:cViewPr>
      <p:guideLst>
        <p:guide orient="horz" pos="2160"/>
        <p:guide pos="2880"/>
      </p:guideLst>
    </p:cSldViewPr>
  </p:slideViewPr>
  <p:notesTextViewPr>
    <p:cViewPr>
      <p:scale>
        <a:sx n="100" d="100"/>
        <a:sy n="100" d="100"/>
      </p:scale>
      <p:origin x="0" y="0"/>
    </p:cViewPr>
  </p:notesTextViewPr>
  <p:notesViewPr>
    <p:cSldViewPr>
      <p:cViewPr varScale="1">
        <p:scale>
          <a:sx n="65" d="100"/>
          <a:sy n="65" d="100"/>
        </p:scale>
        <p:origin x="-270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Smekens" userId="7c71761e-b165-42e6-82e1-b4146a2e8c36" providerId="ADAL" clId="{58FB01E4-5A10-495D-89DE-CAB5A0FD1157}"/>
    <pc:docChg chg="undo custSel addSld modSld">
      <pc:chgData name="Tom Smekens" userId="7c71761e-b165-42e6-82e1-b4146a2e8c36" providerId="ADAL" clId="{58FB01E4-5A10-495D-89DE-CAB5A0FD1157}" dt="2022-12-02T16:05:13.593" v="365" actId="1076"/>
      <pc:docMkLst>
        <pc:docMk/>
      </pc:docMkLst>
      <pc:sldChg chg="modSp mod">
        <pc:chgData name="Tom Smekens" userId="7c71761e-b165-42e6-82e1-b4146a2e8c36" providerId="ADAL" clId="{58FB01E4-5A10-495D-89DE-CAB5A0FD1157}" dt="2022-12-02T10:44:59.075" v="42" actId="20577"/>
        <pc:sldMkLst>
          <pc:docMk/>
          <pc:sldMk cId="0" sldId="340"/>
        </pc:sldMkLst>
        <pc:spChg chg="mod">
          <ac:chgData name="Tom Smekens" userId="7c71761e-b165-42e6-82e1-b4146a2e8c36" providerId="ADAL" clId="{58FB01E4-5A10-495D-89DE-CAB5A0FD1157}" dt="2022-12-02T10:44:59.075" v="42" actId="20577"/>
          <ac:spMkLst>
            <pc:docMk/>
            <pc:sldMk cId="0" sldId="340"/>
            <ac:spMk id="27651" creationId="{778F8424-4808-472E-A41D-7EF9456A42FE}"/>
          </ac:spMkLst>
        </pc:spChg>
      </pc:sldChg>
      <pc:sldChg chg="addSp delSp modSp mod">
        <pc:chgData name="Tom Smekens" userId="7c71761e-b165-42e6-82e1-b4146a2e8c36" providerId="ADAL" clId="{58FB01E4-5A10-495D-89DE-CAB5A0FD1157}" dt="2022-12-02T11:01:04.233" v="65" actId="1076"/>
        <pc:sldMkLst>
          <pc:docMk/>
          <pc:sldMk cId="0" sldId="384"/>
        </pc:sldMkLst>
        <pc:spChg chg="mod">
          <ac:chgData name="Tom Smekens" userId="7c71761e-b165-42e6-82e1-b4146a2e8c36" providerId="ADAL" clId="{58FB01E4-5A10-495D-89DE-CAB5A0FD1157}" dt="2022-12-02T10:52:14.939" v="59" actId="255"/>
          <ac:spMkLst>
            <pc:docMk/>
            <pc:sldMk cId="0" sldId="384"/>
            <ac:spMk id="28676" creationId="{339C7856-939A-40C1-B29B-0545407A143E}"/>
          </ac:spMkLst>
        </pc:spChg>
        <pc:picChg chg="add mod">
          <ac:chgData name="Tom Smekens" userId="7c71761e-b165-42e6-82e1-b4146a2e8c36" providerId="ADAL" clId="{58FB01E4-5A10-495D-89DE-CAB5A0FD1157}" dt="2022-12-02T11:01:04.233" v="65" actId="1076"/>
          <ac:picMkLst>
            <pc:docMk/>
            <pc:sldMk cId="0" sldId="384"/>
            <ac:picMk id="3" creationId="{7EC99CC3-5010-8E5C-9645-03E738DA9820}"/>
          </ac:picMkLst>
        </pc:picChg>
        <pc:picChg chg="del">
          <ac:chgData name="Tom Smekens" userId="7c71761e-b165-42e6-82e1-b4146a2e8c36" providerId="ADAL" clId="{58FB01E4-5A10-495D-89DE-CAB5A0FD1157}" dt="2022-12-02T11:00:52.999" v="60" actId="478"/>
          <ac:picMkLst>
            <pc:docMk/>
            <pc:sldMk cId="0" sldId="384"/>
            <ac:picMk id="28675" creationId="{43D15D00-559C-4407-AE1B-FE51B01355F3}"/>
          </ac:picMkLst>
        </pc:picChg>
      </pc:sldChg>
      <pc:sldChg chg="addSp delSp modSp mod">
        <pc:chgData name="Tom Smekens" userId="7c71761e-b165-42e6-82e1-b4146a2e8c36" providerId="ADAL" clId="{58FB01E4-5A10-495D-89DE-CAB5A0FD1157}" dt="2022-12-02T15:16:15.545" v="190" actId="255"/>
        <pc:sldMkLst>
          <pc:docMk/>
          <pc:sldMk cId="0" sldId="385"/>
        </pc:sldMkLst>
        <pc:spChg chg="add">
          <ac:chgData name="Tom Smekens" userId="7c71761e-b165-42e6-82e1-b4146a2e8c36" providerId="ADAL" clId="{58FB01E4-5A10-495D-89DE-CAB5A0FD1157}" dt="2022-12-02T15:14:29.730" v="158"/>
          <ac:spMkLst>
            <pc:docMk/>
            <pc:sldMk cId="0" sldId="385"/>
            <ac:spMk id="2" creationId="{15C1AD24-BD3D-3C57-231F-66B2D111340A}"/>
          </ac:spMkLst>
        </pc:spChg>
        <pc:spChg chg="add del mod">
          <ac:chgData name="Tom Smekens" userId="7c71761e-b165-42e6-82e1-b4146a2e8c36" providerId="ADAL" clId="{58FB01E4-5A10-495D-89DE-CAB5A0FD1157}" dt="2022-12-02T15:15:04.440" v="164"/>
          <ac:spMkLst>
            <pc:docMk/>
            <pc:sldMk cId="0" sldId="385"/>
            <ac:spMk id="3" creationId="{952882B3-9701-3C9A-21B0-BD6C976EBF22}"/>
          </ac:spMkLst>
        </pc:spChg>
        <pc:spChg chg="add del mod">
          <ac:chgData name="Tom Smekens" userId="7c71761e-b165-42e6-82e1-b4146a2e8c36" providerId="ADAL" clId="{58FB01E4-5A10-495D-89DE-CAB5A0FD1157}" dt="2022-12-02T15:15:05.984" v="166"/>
          <ac:spMkLst>
            <pc:docMk/>
            <pc:sldMk cId="0" sldId="385"/>
            <ac:spMk id="4" creationId="{B334EDF5-AA42-785B-254F-F15C1C8173D0}"/>
          </ac:spMkLst>
        </pc:spChg>
        <pc:spChg chg="mod">
          <ac:chgData name="Tom Smekens" userId="7c71761e-b165-42e6-82e1-b4146a2e8c36" providerId="ADAL" clId="{58FB01E4-5A10-495D-89DE-CAB5A0FD1157}" dt="2022-12-02T15:16:15.545" v="190" actId="255"/>
          <ac:spMkLst>
            <pc:docMk/>
            <pc:sldMk cId="0" sldId="385"/>
            <ac:spMk id="44035" creationId="{DF455841-7A03-499E-B07A-910E391B3F1B}"/>
          </ac:spMkLst>
        </pc:spChg>
        <pc:spChg chg="del mod">
          <ac:chgData name="Tom Smekens" userId="7c71761e-b165-42e6-82e1-b4146a2e8c36" providerId="ADAL" clId="{58FB01E4-5A10-495D-89DE-CAB5A0FD1157}" dt="2022-12-02T15:15:25.005" v="176"/>
          <ac:spMkLst>
            <pc:docMk/>
            <pc:sldMk cId="0" sldId="385"/>
            <ac:spMk id="44036" creationId="{47FDA2C4-A709-4508-BB1E-521EEFD73B1E}"/>
          </ac:spMkLst>
        </pc:spChg>
      </pc:sldChg>
      <pc:sldChg chg="modSp mod">
        <pc:chgData name="Tom Smekens" userId="7c71761e-b165-42e6-82e1-b4146a2e8c36" providerId="ADAL" clId="{58FB01E4-5A10-495D-89DE-CAB5A0FD1157}" dt="2022-12-02T15:37:08.314" v="220" actId="20577"/>
        <pc:sldMkLst>
          <pc:docMk/>
          <pc:sldMk cId="0" sldId="386"/>
        </pc:sldMkLst>
        <pc:spChg chg="mod">
          <ac:chgData name="Tom Smekens" userId="7c71761e-b165-42e6-82e1-b4146a2e8c36" providerId="ADAL" clId="{58FB01E4-5A10-495D-89DE-CAB5A0FD1157}" dt="2022-12-02T15:37:08.314" v="220" actId="20577"/>
          <ac:spMkLst>
            <pc:docMk/>
            <pc:sldMk cId="0" sldId="386"/>
            <ac:spMk id="45059" creationId="{2A68836C-AA10-4082-9345-78460AC9B66C}"/>
          </ac:spMkLst>
        </pc:spChg>
      </pc:sldChg>
      <pc:sldChg chg="addSp delSp modSp mod">
        <pc:chgData name="Tom Smekens" userId="7c71761e-b165-42e6-82e1-b4146a2e8c36" providerId="ADAL" clId="{58FB01E4-5A10-495D-89DE-CAB5A0FD1157}" dt="2022-12-02T16:05:13.593" v="365" actId="1076"/>
        <pc:sldMkLst>
          <pc:docMk/>
          <pc:sldMk cId="198718151" sldId="387"/>
        </pc:sldMkLst>
        <pc:spChg chg="mod">
          <ac:chgData name="Tom Smekens" userId="7c71761e-b165-42e6-82e1-b4146a2e8c36" providerId="ADAL" clId="{58FB01E4-5A10-495D-89DE-CAB5A0FD1157}" dt="2022-12-02T16:03:10.745" v="335" actId="20577"/>
          <ac:spMkLst>
            <pc:docMk/>
            <pc:sldMk cId="198718151" sldId="387"/>
            <ac:spMk id="45058" creationId="{8387EF62-7F3A-4D02-A916-9930CBA9D982}"/>
          </ac:spMkLst>
        </pc:spChg>
        <pc:spChg chg="mod">
          <ac:chgData name="Tom Smekens" userId="7c71761e-b165-42e6-82e1-b4146a2e8c36" providerId="ADAL" clId="{58FB01E4-5A10-495D-89DE-CAB5A0FD1157}" dt="2022-12-02T16:01:01.438" v="296" actId="20577"/>
          <ac:spMkLst>
            <pc:docMk/>
            <pc:sldMk cId="198718151" sldId="387"/>
            <ac:spMk id="45059" creationId="{2A68836C-AA10-4082-9345-78460AC9B66C}"/>
          </ac:spMkLst>
        </pc:spChg>
        <pc:picChg chg="del mod">
          <ac:chgData name="Tom Smekens" userId="7c71761e-b165-42e6-82e1-b4146a2e8c36" providerId="ADAL" clId="{58FB01E4-5A10-495D-89DE-CAB5A0FD1157}" dt="2022-12-02T16:03:22.459" v="336" actId="478"/>
          <ac:picMkLst>
            <pc:docMk/>
            <pc:sldMk cId="198718151" sldId="387"/>
            <ac:picMk id="2" creationId="{8B74C5E0-D891-4E65-9A58-46E3DD522132}"/>
          </ac:picMkLst>
        </pc:picChg>
        <pc:picChg chg="add mod modCrop">
          <ac:chgData name="Tom Smekens" userId="7c71761e-b165-42e6-82e1-b4146a2e8c36" providerId="ADAL" clId="{58FB01E4-5A10-495D-89DE-CAB5A0FD1157}" dt="2022-12-02T16:05:06.676" v="363" actId="1076"/>
          <ac:picMkLst>
            <pc:docMk/>
            <pc:sldMk cId="198718151" sldId="387"/>
            <ac:picMk id="4" creationId="{DF1B0027-E762-FD7E-C858-36816AC5BF2D}"/>
          </ac:picMkLst>
        </pc:picChg>
        <pc:picChg chg="add mod modCrop">
          <ac:chgData name="Tom Smekens" userId="7c71761e-b165-42e6-82e1-b4146a2e8c36" providerId="ADAL" clId="{58FB01E4-5A10-495D-89DE-CAB5A0FD1157}" dt="2022-12-02T16:05:09.999" v="364" actId="1076"/>
          <ac:picMkLst>
            <pc:docMk/>
            <pc:sldMk cId="198718151" sldId="387"/>
            <ac:picMk id="6" creationId="{28540003-89CF-9A8E-0187-18DCAF9A8402}"/>
          </ac:picMkLst>
        </pc:picChg>
        <pc:picChg chg="add mod modCrop">
          <ac:chgData name="Tom Smekens" userId="7c71761e-b165-42e6-82e1-b4146a2e8c36" providerId="ADAL" clId="{58FB01E4-5A10-495D-89DE-CAB5A0FD1157}" dt="2022-12-02T16:05:13.593" v="365" actId="1076"/>
          <ac:picMkLst>
            <pc:docMk/>
            <pc:sldMk cId="198718151" sldId="387"/>
            <ac:picMk id="8" creationId="{FBA1873D-D572-C54C-F4D5-0069A340D5D7}"/>
          </ac:picMkLst>
        </pc:picChg>
      </pc:sldChg>
      <pc:sldChg chg="addSp delSp modSp add mod">
        <pc:chgData name="Tom Smekens" userId="7c71761e-b165-42e6-82e1-b4146a2e8c36" providerId="ADAL" clId="{58FB01E4-5A10-495D-89DE-CAB5A0FD1157}" dt="2022-12-02T16:02:37.033" v="312" actId="20577"/>
        <pc:sldMkLst>
          <pc:docMk/>
          <pc:sldMk cId="1351784839" sldId="388"/>
        </pc:sldMkLst>
        <pc:spChg chg="add del">
          <ac:chgData name="Tom Smekens" userId="7c71761e-b165-42e6-82e1-b4146a2e8c36" providerId="ADAL" clId="{58FB01E4-5A10-495D-89DE-CAB5A0FD1157}" dt="2022-12-02T16:02:20.015" v="304" actId="478"/>
          <ac:spMkLst>
            <pc:docMk/>
            <pc:sldMk cId="1351784839" sldId="388"/>
            <ac:spMk id="5" creationId="{0D646BF0-1EC1-7C0C-0CDF-BD6A643126EC}"/>
          </ac:spMkLst>
        </pc:spChg>
        <pc:spChg chg="add mod">
          <ac:chgData name="Tom Smekens" userId="7c71761e-b165-42e6-82e1-b4146a2e8c36" providerId="ADAL" clId="{58FB01E4-5A10-495D-89DE-CAB5A0FD1157}" dt="2022-12-02T16:02:37.033" v="312" actId="20577"/>
          <ac:spMkLst>
            <pc:docMk/>
            <pc:sldMk cId="1351784839" sldId="388"/>
            <ac:spMk id="6" creationId="{312523C0-1A1B-A400-25E2-3C830A658F9C}"/>
          </ac:spMkLst>
        </pc:spChg>
        <pc:spChg chg="del">
          <ac:chgData name="Tom Smekens" userId="7c71761e-b165-42e6-82e1-b4146a2e8c36" providerId="ADAL" clId="{58FB01E4-5A10-495D-89DE-CAB5A0FD1157}" dt="2022-12-02T16:02:20.015" v="304" actId="478"/>
          <ac:spMkLst>
            <pc:docMk/>
            <pc:sldMk cId="1351784839" sldId="388"/>
            <ac:spMk id="45059" creationId="{2A68836C-AA10-4082-9345-78460AC9B66C}"/>
          </ac:spMkLst>
        </pc:spChg>
        <pc:picChg chg="del">
          <ac:chgData name="Tom Smekens" userId="7c71761e-b165-42e6-82e1-b4146a2e8c36" providerId="ADAL" clId="{58FB01E4-5A10-495D-89DE-CAB5A0FD1157}" dt="2022-12-02T16:02:09.077" v="299" actId="478"/>
          <ac:picMkLst>
            <pc:docMk/>
            <pc:sldMk cId="1351784839" sldId="388"/>
            <ac:picMk id="2" creationId="{8B74C5E0-D891-4E65-9A58-46E3DD522132}"/>
          </ac:picMkLst>
        </pc:picChg>
        <pc:picChg chg="add mod">
          <ac:chgData name="Tom Smekens" userId="7c71761e-b165-42e6-82e1-b4146a2e8c36" providerId="ADAL" clId="{58FB01E4-5A10-495D-89DE-CAB5A0FD1157}" dt="2022-12-02T16:02:11.474" v="302" actId="1076"/>
          <ac:picMkLst>
            <pc:docMk/>
            <pc:sldMk cId="1351784839" sldId="388"/>
            <ac:picMk id="4" creationId="{4EE26D85-3C65-2BC8-D2DA-0C25EF0069CF}"/>
          </ac:picMkLst>
        </pc:picChg>
      </pc:sldChg>
    </pc:docChg>
  </pc:docChgLst>
  <pc:docChgLst>
    <pc:chgData name="Javier Silva Valencia" userId="00457762-88e0-4bb6-ae91-f21f542e76ed" providerId="ADAL" clId="{C4E2AE37-D4C3-4DF1-9827-CE65B15043A2}"/>
    <pc:docChg chg="modSld">
      <pc:chgData name="Javier Silva Valencia" userId="00457762-88e0-4bb6-ae91-f21f542e76ed" providerId="ADAL" clId="{C4E2AE37-D4C3-4DF1-9827-CE65B15043A2}" dt="2023-02-16T23:18:52.724" v="2" actId="1036"/>
      <pc:docMkLst>
        <pc:docMk/>
      </pc:docMkLst>
      <pc:sldChg chg="modSp">
        <pc:chgData name="Javier Silva Valencia" userId="00457762-88e0-4bb6-ae91-f21f542e76ed" providerId="ADAL" clId="{C4E2AE37-D4C3-4DF1-9827-CE65B15043A2}" dt="2023-02-16T23:18:52.724" v="2" actId="1036"/>
        <pc:sldMkLst>
          <pc:docMk/>
          <pc:sldMk cId="0" sldId="378"/>
        </pc:sldMkLst>
        <pc:spChg chg="mod">
          <ac:chgData name="Javier Silva Valencia" userId="00457762-88e0-4bb6-ae91-f21f542e76ed" providerId="ADAL" clId="{C4E2AE37-D4C3-4DF1-9827-CE65B15043A2}" dt="2023-02-16T23:18:52.724" v="2" actId="1036"/>
          <ac:spMkLst>
            <pc:docMk/>
            <pc:sldMk cId="0" sldId="378"/>
            <ac:spMk id="9218" creationId="{46DE7C6F-5391-4128-ACD2-08F405603585}"/>
          </ac:spMkLst>
        </pc:spChg>
      </pc:sldChg>
      <pc:sldChg chg="delSp modSp">
        <pc:chgData name="Javier Silva Valencia" userId="00457762-88e0-4bb6-ae91-f21f542e76ed" providerId="ADAL" clId="{C4E2AE37-D4C3-4DF1-9827-CE65B15043A2}" dt="2023-02-16T23:14:10.323" v="1" actId="478"/>
        <pc:sldMkLst>
          <pc:docMk/>
          <pc:sldMk cId="0" sldId="385"/>
        </pc:sldMkLst>
        <pc:spChg chg="del mod">
          <ac:chgData name="Javier Silva Valencia" userId="00457762-88e0-4bb6-ae91-f21f542e76ed" providerId="ADAL" clId="{C4E2AE37-D4C3-4DF1-9827-CE65B15043A2}" dt="2023-02-16T23:14:10.323" v="1" actId="478"/>
          <ac:spMkLst>
            <pc:docMk/>
            <pc:sldMk cId="0" sldId="385"/>
            <ac:spMk id="2" creationId="{15C1AD24-BD3D-3C57-231F-66B2D111340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465283-C44B-42E2-B4B2-FEA7CA5A958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mn-cs"/>
              </a:defRPr>
            </a:lvl1pPr>
          </a:lstStyle>
          <a:p>
            <a:pPr>
              <a:defRPr/>
            </a:pPr>
            <a:endParaRPr lang="fr-FR"/>
          </a:p>
        </p:txBody>
      </p:sp>
      <p:sp>
        <p:nvSpPr>
          <p:cNvPr id="3" name="Date Placeholder 2">
            <a:extLst>
              <a:ext uri="{FF2B5EF4-FFF2-40B4-BE49-F238E27FC236}">
                <a16:creationId xmlns:a16="http://schemas.microsoft.com/office/drawing/2014/main" id="{9BC85206-3FE3-4C59-B41F-4B309973E3AE}"/>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mn-cs"/>
              </a:defRPr>
            </a:lvl1pPr>
          </a:lstStyle>
          <a:p>
            <a:pPr>
              <a:defRPr/>
            </a:pPr>
            <a:fld id="{2D96D808-F136-4D3D-99F9-C2B6A8695A77}" type="datetimeFigureOut">
              <a:rPr lang="fr-FR"/>
              <a:pPr>
                <a:defRPr/>
              </a:pPr>
              <a:t>16/02/2023</a:t>
            </a:fld>
            <a:endParaRPr lang="fr-FR"/>
          </a:p>
        </p:txBody>
      </p:sp>
      <p:sp>
        <p:nvSpPr>
          <p:cNvPr id="4" name="Slide Image Placeholder 3">
            <a:extLst>
              <a:ext uri="{FF2B5EF4-FFF2-40B4-BE49-F238E27FC236}">
                <a16:creationId xmlns:a16="http://schemas.microsoft.com/office/drawing/2014/main" id="{83210990-DEDB-4887-91F1-F6EEDBAE23FA}"/>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Notes Placeholder 4">
            <a:extLst>
              <a:ext uri="{FF2B5EF4-FFF2-40B4-BE49-F238E27FC236}">
                <a16:creationId xmlns:a16="http://schemas.microsoft.com/office/drawing/2014/main" id="{E40E77BA-C15D-4CC0-A2C7-7623240E7B89}"/>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a:p>
        </p:txBody>
      </p:sp>
      <p:sp>
        <p:nvSpPr>
          <p:cNvPr id="6" name="Footer Placeholder 5">
            <a:extLst>
              <a:ext uri="{FF2B5EF4-FFF2-40B4-BE49-F238E27FC236}">
                <a16:creationId xmlns:a16="http://schemas.microsoft.com/office/drawing/2014/main" id="{5C8A0848-40F9-47C7-A9CD-89049D05A7DF}"/>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mn-cs"/>
              </a:defRPr>
            </a:lvl1pPr>
          </a:lstStyle>
          <a:p>
            <a:pPr>
              <a:defRPr/>
            </a:pPr>
            <a:endParaRPr lang="fr-FR"/>
          </a:p>
        </p:txBody>
      </p:sp>
      <p:sp>
        <p:nvSpPr>
          <p:cNvPr id="7" name="Slide Number Placeholder 6">
            <a:extLst>
              <a:ext uri="{FF2B5EF4-FFF2-40B4-BE49-F238E27FC236}">
                <a16:creationId xmlns:a16="http://schemas.microsoft.com/office/drawing/2014/main" id="{AC997846-4EA1-427B-BE98-51EED3DD06A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84F79D38-2657-4CED-9C01-C456B68844EF}" type="slidenum">
              <a:rPr lang="fr-FR" altLang="nl-BE"/>
              <a:pPr>
                <a:defRPr/>
              </a:pPr>
              <a:t>‹#›</a:t>
            </a:fld>
            <a:endParaRPr lang="fr-FR" altLang="nl-B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CE22173D-80C8-47D5-9FEB-F8FF4C9F8C7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a:spcBef>
                <a:spcPct val="30000"/>
              </a:spcBef>
              <a:defRPr sz="1200">
                <a:solidFill>
                  <a:schemeClr val="tx1"/>
                </a:solidFill>
                <a:latin typeface="Calibri" panose="020F0502020204030204" pitchFamily="34" charset="0"/>
              </a:defRPr>
            </a:lvl1pPr>
            <a:lvl2pPr marL="742950" indent="-285750" defTabSz="893763">
              <a:spcBef>
                <a:spcPct val="30000"/>
              </a:spcBef>
              <a:defRPr sz="1200">
                <a:solidFill>
                  <a:schemeClr val="tx1"/>
                </a:solidFill>
                <a:latin typeface="Calibri" panose="020F0502020204030204" pitchFamily="34" charset="0"/>
              </a:defRPr>
            </a:lvl2pPr>
            <a:lvl3pPr marL="1143000" indent="-228600" defTabSz="893763">
              <a:spcBef>
                <a:spcPct val="30000"/>
              </a:spcBef>
              <a:defRPr sz="1200">
                <a:solidFill>
                  <a:schemeClr val="tx1"/>
                </a:solidFill>
                <a:latin typeface="Calibri" panose="020F0502020204030204" pitchFamily="34" charset="0"/>
              </a:defRPr>
            </a:lvl3pPr>
            <a:lvl4pPr marL="1600200" indent="-228600" defTabSz="893763">
              <a:spcBef>
                <a:spcPct val="30000"/>
              </a:spcBef>
              <a:defRPr sz="1200">
                <a:solidFill>
                  <a:schemeClr val="tx1"/>
                </a:solidFill>
                <a:latin typeface="Calibri" panose="020F0502020204030204" pitchFamily="34" charset="0"/>
              </a:defRPr>
            </a:lvl4pPr>
            <a:lvl5pPr marL="2057400" indent="-228600" defTabSz="893763">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62BD47D-961D-46E2-B6AD-2401588A5F00}" type="slidenum">
              <a:rPr lang="fr-FR" altLang="nl-BE">
                <a:latin typeface="Times New Roman" panose="02020603050405020304" pitchFamily="18" charset="0"/>
              </a:rPr>
              <a:pPr>
                <a:spcBef>
                  <a:spcPct val="0"/>
                </a:spcBef>
              </a:pPr>
              <a:t>2</a:t>
            </a:fld>
            <a:endParaRPr lang="fr-FR" altLang="nl-BE">
              <a:latin typeface="Times New Roman" panose="02020603050405020304" pitchFamily="18" charset="0"/>
            </a:endParaRPr>
          </a:p>
        </p:txBody>
      </p:sp>
      <p:sp>
        <p:nvSpPr>
          <p:cNvPr id="5123" name="Rectangle 2">
            <a:extLst>
              <a:ext uri="{FF2B5EF4-FFF2-40B4-BE49-F238E27FC236}">
                <a16:creationId xmlns:a16="http://schemas.microsoft.com/office/drawing/2014/main" id="{79289FED-6D99-4FB9-9043-DCDC1626459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4" name="Rectangle 3">
            <a:extLst>
              <a:ext uri="{FF2B5EF4-FFF2-40B4-BE49-F238E27FC236}">
                <a16:creationId xmlns:a16="http://schemas.microsoft.com/office/drawing/2014/main" id="{D1929F17-491A-4281-A5D2-3AC158FB1DE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t>The term “multiple” in “multiple regression” is explained by the fact that the number of independent variables in the model is larger than 1.</a:t>
            </a:r>
          </a:p>
          <a:p>
            <a:r>
              <a:rPr lang="en-GB" altLang="nl-BE"/>
              <a:t>The analysis of variance will help us to determine the “goodness of fit”, the technical term for what might also be called “precision” of the model. It will clarify the role of each variable, and help to decide which variable(s) to put into the model, taking the principle of parsimony into account.</a:t>
            </a:r>
          </a:p>
          <a:p>
            <a:r>
              <a:rPr lang="en-GB" altLang="nl-BE"/>
              <a:t>We shall see that a strategy is needed to define the most appropriate order by which terms are introduced into the model. </a:t>
            </a:r>
          </a:p>
          <a:p>
            <a:r>
              <a:rPr lang="en-GB" altLang="nl-BE"/>
              <a:t>See further!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   </a:t>
            </a:r>
          </a:p>
        </p:txBody>
      </p:sp>
      <p:sp>
        <p:nvSpPr>
          <p:cNvPr id="4" name="Slide Number Placeholder 3"/>
          <p:cNvSpPr>
            <a:spLocks noGrp="1"/>
          </p:cNvSpPr>
          <p:nvPr>
            <p:ph type="sldNum" sz="quarter" idx="5"/>
          </p:nvPr>
        </p:nvSpPr>
        <p:spPr/>
        <p:txBody>
          <a:bodyPr/>
          <a:lstStyle/>
          <a:p>
            <a:pPr>
              <a:defRPr/>
            </a:pPr>
            <a:fld id="{84F79D38-2657-4CED-9C01-C456B68844EF}" type="slidenum">
              <a:rPr lang="fr-FR" altLang="nl-BE" smtClean="0"/>
              <a:pPr>
                <a:defRPr/>
              </a:pPr>
              <a:t>40</a:t>
            </a:fld>
            <a:endParaRPr lang="fr-FR" altLang="nl-BE"/>
          </a:p>
        </p:txBody>
      </p:sp>
    </p:spTree>
    <p:extLst>
      <p:ext uri="{BB962C8B-B14F-4D97-AF65-F5344CB8AC3E}">
        <p14:creationId xmlns:p14="http://schemas.microsoft.com/office/powerpoint/2010/main" val="2778488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673BC831-AFDD-4700-8B53-7680E5E1BF9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a:spcBef>
                <a:spcPct val="30000"/>
              </a:spcBef>
              <a:defRPr sz="1200">
                <a:solidFill>
                  <a:schemeClr val="tx1"/>
                </a:solidFill>
                <a:latin typeface="Calibri" panose="020F0502020204030204" pitchFamily="34" charset="0"/>
              </a:defRPr>
            </a:lvl1pPr>
            <a:lvl2pPr marL="742950" indent="-285750" defTabSz="893763">
              <a:spcBef>
                <a:spcPct val="30000"/>
              </a:spcBef>
              <a:defRPr sz="1200">
                <a:solidFill>
                  <a:schemeClr val="tx1"/>
                </a:solidFill>
                <a:latin typeface="Calibri" panose="020F0502020204030204" pitchFamily="34" charset="0"/>
              </a:defRPr>
            </a:lvl2pPr>
            <a:lvl3pPr marL="1143000" indent="-228600" defTabSz="893763">
              <a:spcBef>
                <a:spcPct val="30000"/>
              </a:spcBef>
              <a:defRPr sz="1200">
                <a:solidFill>
                  <a:schemeClr val="tx1"/>
                </a:solidFill>
                <a:latin typeface="Calibri" panose="020F0502020204030204" pitchFamily="34" charset="0"/>
              </a:defRPr>
            </a:lvl3pPr>
            <a:lvl4pPr marL="1600200" indent="-228600" defTabSz="893763">
              <a:spcBef>
                <a:spcPct val="30000"/>
              </a:spcBef>
              <a:defRPr sz="1200">
                <a:solidFill>
                  <a:schemeClr val="tx1"/>
                </a:solidFill>
                <a:latin typeface="Calibri" panose="020F0502020204030204" pitchFamily="34" charset="0"/>
              </a:defRPr>
            </a:lvl4pPr>
            <a:lvl5pPr marL="2057400" indent="-228600" defTabSz="893763">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B7B737D-A7DC-456A-957E-BDD1EBA42A96}" type="slidenum">
              <a:rPr lang="fr-FR" altLang="nl-BE">
                <a:latin typeface="Times New Roman" panose="02020603050405020304" pitchFamily="18" charset="0"/>
              </a:rPr>
              <a:pPr>
                <a:spcBef>
                  <a:spcPct val="0"/>
                </a:spcBef>
              </a:pPr>
              <a:t>44</a:t>
            </a:fld>
            <a:endParaRPr lang="fr-FR" altLang="nl-BE">
              <a:latin typeface="Times New Roman" panose="02020603050405020304" pitchFamily="18" charset="0"/>
            </a:endParaRPr>
          </a:p>
        </p:txBody>
      </p:sp>
      <p:sp>
        <p:nvSpPr>
          <p:cNvPr id="47107" name="Rectangle 2">
            <a:extLst>
              <a:ext uri="{FF2B5EF4-FFF2-40B4-BE49-F238E27FC236}">
                <a16:creationId xmlns:a16="http://schemas.microsoft.com/office/drawing/2014/main" id="{DA3EE055-443A-4129-9594-4A3D49DBD1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a:extLst>
              <a:ext uri="{FF2B5EF4-FFF2-40B4-BE49-F238E27FC236}">
                <a16:creationId xmlns:a16="http://schemas.microsoft.com/office/drawing/2014/main" id="{B481ABB3-69E8-4241-B929-CABF59CEABC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nl-BE"/>
              <a:t>Often we are interested in the relation between to variables, e.g. height and weight, cancer and cigarette consumption, cholesterol and age etc. There are two techniques with distinct purposes, correlation and regression.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5E1C9DB4-79B8-4C49-9BC5-820171881A5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a:spcBef>
                <a:spcPct val="30000"/>
              </a:spcBef>
              <a:defRPr sz="1200">
                <a:solidFill>
                  <a:schemeClr val="tx1"/>
                </a:solidFill>
                <a:latin typeface="Calibri" panose="020F0502020204030204" pitchFamily="34" charset="0"/>
              </a:defRPr>
            </a:lvl1pPr>
            <a:lvl2pPr marL="742950" indent="-285750" defTabSz="893763">
              <a:spcBef>
                <a:spcPct val="30000"/>
              </a:spcBef>
              <a:defRPr sz="1200">
                <a:solidFill>
                  <a:schemeClr val="tx1"/>
                </a:solidFill>
                <a:latin typeface="Calibri" panose="020F0502020204030204" pitchFamily="34" charset="0"/>
              </a:defRPr>
            </a:lvl2pPr>
            <a:lvl3pPr marL="1143000" indent="-228600" defTabSz="893763">
              <a:spcBef>
                <a:spcPct val="30000"/>
              </a:spcBef>
              <a:defRPr sz="1200">
                <a:solidFill>
                  <a:schemeClr val="tx1"/>
                </a:solidFill>
                <a:latin typeface="Calibri" panose="020F0502020204030204" pitchFamily="34" charset="0"/>
              </a:defRPr>
            </a:lvl3pPr>
            <a:lvl4pPr marL="1600200" indent="-228600" defTabSz="893763">
              <a:spcBef>
                <a:spcPct val="30000"/>
              </a:spcBef>
              <a:defRPr sz="1200">
                <a:solidFill>
                  <a:schemeClr val="tx1"/>
                </a:solidFill>
                <a:latin typeface="Calibri" panose="020F0502020204030204" pitchFamily="34" charset="0"/>
              </a:defRPr>
            </a:lvl4pPr>
            <a:lvl5pPr marL="2057400" indent="-228600" defTabSz="893763">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6895D1-1FA2-4AB7-AAB6-0972E21CC562}" type="slidenum">
              <a:rPr lang="fr-FR" altLang="nl-BE">
                <a:latin typeface="Times New Roman" panose="02020603050405020304" pitchFamily="18" charset="0"/>
              </a:rPr>
              <a:pPr>
                <a:spcBef>
                  <a:spcPct val="0"/>
                </a:spcBef>
              </a:pPr>
              <a:t>45</a:t>
            </a:fld>
            <a:endParaRPr lang="fr-FR" altLang="nl-BE">
              <a:latin typeface="Times New Roman" panose="02020603050405020304" pitchFamily="18" charset="0"/>
            </a:endParaRPr>
          </a:p>
        </p:txBody>
      </p:sp>
      <p:sp>
        <p:nvSpPr>
          <p:cNvPr id="49155" name="Rectangle 2">
            <a:extLst>
              <a:ext uri="{FF2B5EF4-FFF2-40B4-BE49-F238E27FC236}">
                <a16:creationId xmlns:a16="http://schemas.microsoft.com/office/drawing/2014/main" id="{AC92479C-739E-4C7A-83D2-00522EF5F0A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a:extLst>
              <a:ext uri="{FF2B5EF4-FFF2-40B4-BE49-F238E27FC236}">
                <a16:creationId xmlns:a16="http://schemas.microsoft.com/office/drawing/2014/main" id="{466F4ACD-42A1-44EF-AFA3-0F2F87E05EE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nl-BE">
                <a:latin typeface="Courier New" panose="02070309020205020404" pitchFamily="49" charset="0"/>
              </a:rPr>
              <a:t>&lt;scatter plot&gt;</a:t>
            </a:r>
            <a:endParaRPr lang="en-GB" altLang="nl-BE"/>
          </a:p>
          <a:p>
            <a:pPr eaLnBrk="1" hangingPunct="1">
              <a:spcBef>
                <a:spcPct val="0"/>
              </a:spcBef>
            </a:pPr>
            <a:r>
              <a:rPr lang="en-GB" altLang="nl-BE"/>
              <a:t>The appropriate graphical presentation for these type of data is a scatter diagram. There appears to be some association between the values of the two variables; we can see that there is a tendency for the older people to have a higher cholesterol level.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815D5CAD-27BD-4146-9D5E-E30AAE0A542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a:spcBef>
                <a:spcPct val="30000"/>
              </a:spcBef>
              <a:defRPr sz="1200">
                <a:solidFill>
                  <a:schemeClr val="tx1"/>
                </a:solidFill>
                <a:latin typeface="Calibri" panose="020F0502020204030204" pitchFamily="34" charset="0"/>
              </a:defRPr>
            </a:lvl1pPr>
            <a:lvl2pPr marL="742950" indent="-285750" defTabSz="893763">
              <a:spcBef>
                <a:spcPct val="30000"/>
              </a:spcBef>
              <a:defRPr sz="1200">
                <a:solidFill>
                  <a:schemeClr val="tx1"/>
                </a:solidFill>
                <a:latin typeface="Calibri" panose="020F0502020204030204" pitchFamily="34" charset="0"/>
              </a:defRPr>
            </a:lvl2pPr>
            <a:lvl3pPr marL="1143000" indent="-228600" defTabSz="893763">
              <a:spcBef>
                <a:spcPct val="30000"/>
              </a:spcBef>
              <a:defRPr sz="1200">
                <a:solidFill>
                  <a:schemeClr val="tx1"/>
                </a:solidFill>
                <a:latin typeface="Calibri" panose="020F0502020204030204" pitchFamily="34" charset="0"/>
              </a:defRPr>
            </a:lvl3pPr>
            <a:lvl4pPr marL="1600200" indent="-228600" defTabSz="893763">
              <a:spcBef>
                <a:spcPct val="30000"/>
              </a:spcBef>
              <a:defRPr sz="1200">
                <a:solidFill>
                  <a:schemeClr val="tx1"/>
                </a:solidFill>
                <a:latin typeface="Calibri" panose="020F0502020204030204" pitchFamily="34" charset="0"/>
              </a:defRPr>
            </a:lvl4pPr>
            <a:lvl5pPr marL="2057400" indent="-228600" defTabSz="893763">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90F1B93-25B7-4A3C-A1D1-A4A9FF4B83C2}" type="slidenum">
              <a:rPr lang="fr-FR" altLang="nl-BE">
                <a:latin typeface="Times New Roman" panose="02020603050405020304" pitchFamily="18" charset="0"/>
              </a:rPr>
              <a:pPr>
                <a:spcBef>
                  <a:spcPct val="0"/>
                </a:spcBef>
              </a:pPr>
              <a:t>46</a:t>
            </a:fld>
            <a:endParaRPr lang="fr-FR" altLang="nl-BE">
              <a:latin typeface="Times New Roman" panose="02020603050405020304" pitchFamily="18" charset="0"/>
            </a:endParaRPr>
          </a:p>
        </p:txBody>
      </p:sp>
      <p:sp>
        <p:nvSpPr>
          <p:cNvPr id="51203" name="Rectangle 2">
            <a:extLst>
              <a:ext uri="{FF2B5EF4-FFF2-40B4-BE49-F238E27FC236}">
                <a16:creationId xmlns:a16="http://schemas.microsoft.com/office/drawing/2014/main" id="{4186A8CE-9C35-4AE2-A3B4-EC43EA46503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a:extLst>
              <a:ext uri="{FF2B5EF4-FFF2-40B4-BE49-F238E27FC236}">
                <a16:creationId xmlns:a16="http://schemas.microsoft.com/office/drawing/2014/main" id="{22D50773-8150-4D93-8C89-F2818B2A210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nl-BE"/>
              <a:t>If we want to measure the degree of association, this can be done by calculating the correlation coefficient. The standard method leads to a coefficient called r which can take any value from -1 to +1. This correlation coefficient r measures the </a:t>
            </a:r>
            <a:r>
              <a:rPr lang="en-GB" altLang="nl-BE" i="1"/>
              <a:t>strength</a:t>
            </a:r>
            <a:r>
              <a:rPr lang="en-GB" altLang="nl-BE"/>
              <a:t> of the linear relation between the values of the two variables. </a:t>
            </a:r>
          </a:p>
          <a:p>
            <a:pPr eaLnBrk="1" hangingPunct="1">
              <a:spcBef>
                <a:spcPct val="0"/>
              </a:spcBef>
            </a:pPr>
            <a:r>
              <a:rPr lang="en-GB" altLang="nl-BE"/>
              <a:t>Thus a value of +1 or -1 is obtained if all the points in the scatter diagram lie on a perfect straight line. A correlation of around zero indicates that there is no linear relation between the values of the two variables (i.e. they are uncorrelated). </a:t>
            </a:r>
          </a:p>
          <a:p>
            <a:pPr eaLnBrk="1" hangingPunct="1">
              <a:spcBef>
                <a:spcPct val="0"/>
              </a:spcBef>
            </a:pPr>
            <a:r>
              <a:rPr lang="en-GB" altLang="nl-BE"/>
              <a:t>The correlation coefficient also gives information on the </a:t>
            </a:r>
            <a:r>
              <a:rPr lang="en-GB" altLang="nl-BE" i="1"/>
              <a:t>direction</a:t>
            </a:r>
            <a:r>
              <a:rPr lang="en-GB" altLang="nl-BE"/>
              <a:t> of the association. The correlation coefficient is positive if higher values of one variable are associated with higher values of the other and negative if one variable tends to be lower as the other gets higher.</a:t>
            </a:r>
          </a:p>
          <a:p>
            <a:pPr eaLnBrk="1" hangingPunct="1">
              <a:spcBef>
                <a:spcPct val="0"/>
              </a:spcBef>
            </a:pPr>
            <a:endParaRPr lang="en-GB" altLang="nl-B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C572BFE9-094D-4ECA-A115-72FCF990DBF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a:spcBef>
                <a:spcPct val="30000"/>
              </a:spcBef>
              <a:defRPr sz="1200">
                <a:solidFill>
                  <a:schemeClr val="tx1"/>
                </a:solidFill>
                <a:latin typeface="Calibri" panose="020F0502020204030204" pitchFamily="34" charset="0"/>
              </a:defRPr>
            </a:lvl1pPr>
            <a:lvl2pPr marL="742950" indent="-285750" defTabSz="893763">
              <a:spcBef>
                <a:spcPct val="30000"/>
              </a:spcBef>
              <a:defRPr sz="1200">
                <a:solidFill>
                  <a:schemeClr val="tx1"/>
                </a:solidFill>
                <a:latin typeface="Calibri" panose="020F0502020204030204" pitchFamily="34" charset="0"/>
              </a:defRPr>
            </a:lvl2pPr>
            <a:lvl3pPr marL="1143000" indent="-228600" defTabSz="893763">
              <a:spcBef>
                <a:spcPct val="30000"/>
              </a:spcBef>
              <a:defRPr sz="1200">
                <a:solidFill>
                  <a:schemeClr val="tx1"/>
                </a:solidFill>
                <a:latin typeface="Calibri" panose="020F0502020204030204" pitchFamily="34" charset="0"/>
              </a:defRPr>
            </a:lvl3pPr>
            <a:lvl4pPr marL="1600200" indent="-228600" defTabSz="893763">
              <a:spcBef>
                <a:spcPct val="30000"/>
              </a:spcBef>
              <a:defRPr sz="1200">
                <a:solidFill>
                  <a:schemeClr val="tx1"/>
                </a:solidFill>
                <a:latin typeface="Calibri" panose="020F0502020204030204" pitchFamily="34" charset="0"/>
              </a:defRPr>
            </a:lvl4pPr>
            <a:lvl5pPr marL="2057400" indent="-228600" defTabSz="893763">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2F7C36F-4869-4A6E-9D0C-16ABC775603D}" type="slidenum">
              <a:rPr lang="fr-FR" altLang="nl-BE">
                <a:latin typeface="Times New Roman" panose="02020603050405020304" pitchFamily="18" charset="0"/>
              </a:rPr>
              <a:pPr>
                <a:spcBef>
                  <a:spcPct val="0"/>
                </a:spcBef>
              </a:pPr>
              <a:t>47</a:t>
            </a:fld>
            <a:endParaRPr lang="fr-FR" altLang="nl-BE">
              <a:latin typeface="Times New Roman" panose="02020603050405020304" pitchFamily="18" charset="0"/>
            </a:endParaRPr>
          </a:p>
        </p:txBody>
      </p:sp>
      <p:sp>
        <p:nvSpPr>
          <p:cNvPr id="53251" name="Rectangle 2">
            <a:extLst>
              <a:ext uri="{FF2B5EF4-FFF2-40B4-BE49-F238E27FC236}">
                <a16:creationId xmlns:a16="http://schemas.microsoft.com/office/drawing/2014/main" id="{176E5A55-8571-408A-B19E-CE707B10F4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a:extLst>
              <a:ext uri="{FF2B5EF4-FFF2-40B4-BE49-F238E27FC236}">
                <a16:creationId xmlns:a16="http://schemas.microsoft.com/office/drawing/2014/main" id="{FFA6B5CC-873A-4539-92EE-D1AA0E269B2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nl-BE">
                <a:latin typeface="Courier New" panose="02070309020205020404" pitchFamily="49" charset="0"/>
              </a:rPr>
              <a:t>&lt;6 scatter plots with correlation coefficients&gt;</a:t>
            </a:r>
          </a:p>
          <a:p>
            <a:pPr eaLnBrk="1" hangingPunct="1">
              <a:spcBef>
                <a:spcPct val="0"/>
              </a:spcBef>
            </a:pPr>
            <a:r>
              <a:rPr lang="en-GB" altLang="nl-BE"/>
              <a:t>Different scatterplots with acc. correlation coefficients.</a:t>
            </a:r>
          </a:p>
          <a:p>
            <a:pPr eaLnBrk="1" hangingPunct="1">
              <a:spcBef>
                <a:spcPct val="0"/>
              </a:spcBef>
            </a:pPr>
            <a:endParaRPr lang="en-GB" altLang="nl-B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249D763E-3CFE-4052-80AE-13EC8DD7B6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a:spcBef>
                <a:spcPct val="30000"/>
              </a:spcBef>
              <a:defRPr sz="1200">
                <a:solidFill>
                  <a:schemeClr val="tx1"/>
                </a:solidFill>
                <a:latin typeface="Calibri" panose="020F0502020204030204" pitchFamily="34" charset="0"/>
              </a:defRPr>
            </a:lvl1pPr>
            <a:lvl2pPr marL="742950" indent="-285750" defTabSz="893763">
              <a:spcBef>
                <a:spcPct val="30000"/>
              </a:spcBef>
              <a:defRPr sz="1200">
                <a:solidFill>
                  <a:schemeClr val="tx1"/>
                </a:solidFill>
                <a:latin typeface="Calibri" panose="020F0502020204030204" pitchFamily="34" charset="0"/>
              </a:defRPr>
            </a:lvl2pPr>
            <a:lvl3pPr marL="1143000" indent="-228600" defTabSz="893763">
              <a:spcBef>
                <a:spcPct val="30000"/>
              </a:spcBef>
              <a:defRPr sz="1200">
                <a:solidFill>
                  <a:schemeClr val="tx1"/>
                </a:solidFill>
                <a:latin typeface="Calibri" panose="020F0502020204030204" pitchFamily="34" charset="0"/>
              </a:defRPr>
            </a:lvl3pPr>
            <a:lvl4pPr marL="1600200" indent="-228600" defTabSz="893763">
              <a:spcBef>
                <a:spcPct val="30000"/>
              </a:spcBef>
              <a:defRPr sz="1200">
                <a:solidFill>
                  <a:schemeClr val="tx1"/>
                </a:solidFill>
                <a:latin typeface="Calibri" panose="020F0502020204030204" pitchFamily="34" charset="0"/>
              </a:defRPr>
            </a:lvl4pPr>
            <a:lvl5pPr marL="2057400" indent="-228600" defTabSz="893763">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9CC4E09-3A77-4117-969C-5E8759C041DE}" type="slidenum">
              <a:rPr lang="fr-FR" altLang="nl-BE">
                <a:latin typeface="Times New Roman" panose="02020603050405020304" pitchFamily="18" charset="0"/>
              </a:rPr>
              <a:pPr>
                <a:spcBef>
                  <a:spcPct val="0"/>
                </a:spcBef>
              </a:pPr>
              <a:t>48</a:t>
            </a:fld>
            <a:endParaRPr lang="fr-FR" altLang="nl-BE">
              <a:latin typeface="Times New Roman" panose="02020603050405020304" pitchFamily="18" charset="0"/>
            </a:endParaRPr>
          </a:p>
        </p:txBody>
      </p:sp>
      <p:sp>
        <p:nvSpPr>
          <p:cNvPr id="55299" name="Rectangle 2">
            <a:extLst>
              <a:ext uri="{FF2B5EF4-FFF2-40B4-BE49-F238E27FC236}">
                <a16:creationId xmlns:a16="http://schemas.microsoft.com/office/drawing/2014/main" id="{302E8CEE-525F-4CB9-B664-CF0482780E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29A6D178-675B-45B1-A3CA-1A09E1D817F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nl-BE"/>
              <a:t>For the interpretation of the correlation coefficient </a:t>
            </a:r>
            <a:r>
              <a:rPr lang="en-GB" altLang="nl-BE" i="1"/>
              <a:t>r, </a:t>
            </a:r>
            <a:r>
              <a:rPr lang="en-GB" altLang="nl-BE"/>
              <a:t>the context is important. An association between certain biological parameters can be required to be high as  </a:t>
            </a:r>
            <a:r>
              <a:rPr lang="en-GB" altLang="nl-BE" i="1"/>
              <a:t>r</a:t>
            </a:r>
            <a:r>
              <a:rPr lang="en-GB" altLang="nl-BE"/>
              <a:t> = 0.90 to be considered as important. For behavioural patterns, however, a correlation of </a:t>
            </a:r>
            <a:r>
              <a:rPr lang="en-GB" altLang="nl-BE" i="1"/>
              <a:t>r</a:t>
            </a:r>
            <a:r>
              <a:rPr lang="en-GB" altLang="nl-BE"/>
              <a:t> = 0.50 could be deemed to be quite high, given the complex nature of the issue.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5972CC04-8056-49AE-8582-88C7A80C36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a:spcBef>
                <a:spcPct val="30000"/>
              </a:spcBef>
              <a:defRPr sz="1200">
                <a:solidFill>
                  <a:schemeClr val="tx1"/>
                </a:solidFill>
                <a:latin typeface="Calibri" panose="020F0502020204030204" pitchFamily="34" charset="0"/>
              </a:defRPr>
            </a:lvl1pPr>
            <a:lvl2pPr marL="742950" indent="-285750" defTabSz="893763">
              <a:spcBef>
                <a:spcPct val="30000"/>
              </a:spcBef>
              <a:defRPr sz="1200">
                <a:solidFill>
                  <a:schemeClr val="tx1"/>
                </a:solidFill>
                <a:latin typeface="Calibri" panose="020F0502020204030204" pitchFamily="34" charset="0"/>
              </a:defRPr>
            </a:lvl2pPr>
            <a:lvl3pPr marL="1143000" indent="-228600" defTabSz="893763">
              <a:spcBef>
                <a:spcPct val="30000"/>
              </a:spcBef>
              <a:defRPr sz="1200">
                <a:solidFill>
                  <a:schemeClr val="tx1"/>
                </a:solidFill>
                <a:latin typeface="Calibri" panose="020F0502020204030204" pitchFamily="34" charset="0"/>
              </a:defRPr>
            </a:lvl3pPr>
            <a:lvl4pPr marL="1600200" indent="-228600" defTabSz="893763">
              <a:spcBef>
                <a:spcPct val="30000"/>
              </a:spcBef>
              <a:defRPr sz="1200">
                <a:solidFill>
                  <a:schemeClr val="tx1"/>
                </a:solidFill>
                <a:latin typeface="Calibri" panose="020F0502020204030204" pitchFamily="34" charset="0"/>
              </a:defRPr>
            </a:lvl4pPr>
            <a:lvl5pPr marL="2057400" indent="-228600" defTabSz="893763">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909746E-A663-4341-8C53-35C1B5CD1EE3}" type="slidenum">
              <a:rPr lang="fr-FR" altLang="nl-BE">
                <a:latin typeface="Times New Roman" panose="02020603050405020304" pitchFamily="18" charset="0"/>
              </a:rPr>
              <a:pPr>
                <a:spcBef>
                  <a:spcPct val="0"/>
                </a:spcBef>
              </a:pPr>
              <a:t>49</a:t>
            </a:fld>
            <a:endParaRPr lang="fr-FR" altLang="nl-BE">
              <a:latin typeface="Times New Roman" panose="02020603050405020304" pitchFamily="18" charset="0"/>
            </a:endParaRPr>
          </a:p>
        </p:txBody>
      </p:sp>
      <p:sp>
        <p:nvSpPr>
          <p:cNvPr id="57347" name="Rectangle 2">
            <a:extLst>
              <a:ext uri="{FF2B5EF4-FFF2-40B4-BE49-F238E27FC236}">
                <a16:creationId xmlns:a16="http://schemas.microsoft.com/office/drawing/2014/main" id="{CE5B9C00-0534-4D5D-9489-D3DB544A7D2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a:extLst>
              <a:ext uri="{FF2B5EF4-FFF2-40B4-BE49-F238E27FC236}">
                <a16:creationId xmlns:a16="http://schemas.microsoft.com/office/drawing/2014/main" id="{A7CB9D7C-5767-4AE5-8C26-4556274601D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nl-BE"/>
              <a:t>Clearly the variables in this figure are positively correlated; in fact the correlation coefficient can be calculated to be r = 0.9075.</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07CF8A27-1B66-42C2-996D-3F471F99D6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a:spcBef>
                <a:spcPct val="30000"/>
              </a:spcBef>
              <a:defRPr sz="1200">
                <a:solidFill>
                  <a:schemeClr val="tx1"/>
                </a:solidFill>
                <a:latin typeface="Calibri" panose="020F0502020204030204" pitchFamily="34" charset="0"/>
              </a:defRPr>
            </a:lvl1pPr>
            <a:lvl2pPr marL="742950" indent="-285750" defTabSz="893763">
              <a:spcBef>
                <a:spcPct val="30000"/>
              </a:spcBef>
              <a:defRPr sz="1200">
                <a:solidFill>
                  <a:schemeClr val="tx1"/>
                </a:solidFill>
                <a:latin typeface="Calibri" panose="020F0502020204030204" pitchFamily="34" charset="0"/>
              </a:defRPr>
            </a:lvl2pPr>
            <a:lvl3pPr marL="1143000" indent="-228600" defTabSz="893763">
              <a:spcBef>
                <a:spcPct val="30000"/>
              </a:spcBef>
              <a:defRPr sz="1200">
                <a:solidFill>
                  <a:schemeClr val="tx1"/>
                </a:solidFill>
                <a:latin typeface="Calibri" panose="020F0502020204030204" pitchFamily="34" charset="0"/>
              </a:defRPr>
            </a:lvl3pPr>
            <a:lvl4pPr marL="1600200" indent="-228600" defTabSz="893763">
              <a:spcBef>
                <a:spcPct val="30000"/>
              </a:spcBef>
              <a:defRPr sz="1200">
                <a:solidFill>
                  <a:schemeClr val="tx1"/>
                </a:solidFill>
                <a:latin typeface="Calibri" panose="020F0502020204030204" pitchFamily="34" charset="0"/>
              </a:defRPr>
            </a:lvl4pPr>
            <a:lvl5pPr marL="2057400" indent="-228600" defTabSz="893763">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8F347F8-F8F0-40A0-87E4-32E4C76D1E5C}" type="slidenum">
              <a:rPr lang="fr-FR" altLang="nl-BE">
                <a:latin typeface="Times New Roman" panose="02020603050405020304" pitchFamily="18" charset="0"/>
              </a:rPr>
              <a:pPr>
                <a:spcBef>
                  <a:spcPct val="0"/>
                </a:spcBef>
              </a:pPr>
              <a:t>50</a:t>
            </a:fld>
            <a:endParaRPr lang="fr-FR" altLang="nl-BE">
              <a:latin typeface="Times New Roman" panose="02020603050405020304" pitchFamily="18" charset="0"/>
            </a:endParaRPr>
          </a:p>
        </p:txBody>
      </p:sp>
      <p:sp>
        <p:nvSpPr>
          <p:cNvPr id="59395" name="Rectangle 2">
            <a:extLst>
              <a:ext uri="{FF2B5EF4-FFF2-40B4-BE49-F238E27FC236}">
                <a16:creationId xmlns:a16="http://schemas.microsoft.com/office/drawing/2014/main" id="{E6B451C1-4ECF-41AE-9631-B8D06ED2064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EE2CC765-1886-48D3-8634-3C075F02EF64}"/>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7387D648-34C3-4717-95A2-AB1A6A367F23}"/>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A2803059-9DB5-44AC-B706-BD4DA9BF84DE}"/>
              </a:ext>
            </a:extLst>
          </p:cNvPr>
          <p:cNvSpPr>
            <a:spLocks noGrp="1"/>
          </p:cNvSpPr>
          <p:nvPr>
            <p:ph type="sldNum" sz="quarter" idx="12"/>
          </p:nvPr>
        </p:nvSpPr>
        <p:spPr/>
        <p:txBody>
          <a:bodyPr/>
          <a:lstStyle>
            <a:lvl1pPr>
              <a:defRPr/>
            </a:lvl1pPr>
          </a:lstStyle>
          <a:p>
            <a:pPr>
              <a:defRPr/>
            </a:pPr>
            <a:fld id="{042E885E-B6B8-4A45-B893-7E1CF43032D9}" type="slidenum">
              <a:rPr lang="en-GB" altLang="nl-BE"/>
              <a:pPr>
                <a:defRPr/>
              </a:pPr>
              <a:t>‹#›</a:t>
            </a:fld>
            <a:endParaRPr lang="en-GB" altLang="nl-BE"/>
          </a:p>
        </p:txBody>
      </p:sp>
    </p:spTree>
    <p:extLst>
      <p:ext uri="{BB962C8B-B14F-4D97-AF65-F5344CB8AC3E}">
        <p14:creationId xmlns:p14="http://schemas.microsoft.com/office/powerpoint/2010/main" val="3892211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AECE436F-A21F-41BA-A4E4-7E960377D837}"/>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A8E223AC-7AAE-4345-8307-306D1C4E7273}"/>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6941E7CE-9AB6-42DF-9FEC-EDEA0FC26C93}"/>
              </a:ext>
            </a:extLst>
          </p:cNvPr>
          <p:cNvSpPr>
            <a:spLocks noGrp="1"/>
          </p:cNvSpPr>
          <p:nvPr>
            <p:ph type="sldNum" sz="quarter" idx="12"/>
          </p:nvPr>
        </p:nvSpPr>
        <p:spPr/>
        <p:txBody>
          <a:bodyPr/>
          <a:lstStyle>
            <a:lvl1pPr>
              <a:defRPr/>
            </a:lvl1pPr>
          </a:lstStyle>
          <a:p>
            <a:pPr>
              <a:defRPr/>
            </a:pPr>
            <a:fld id="{035C67F1-CBC5-4BAB-AD68-6E862C96BFE4}" type="slidenum">
              <a:rPr lang="en-GB" altLang="nl-BE"/>
              <a:pPr>
                <a:defRPr/>
              </a:pPr>
              <a:t>‹#›</a:t>
            </a:fld>
            <a:endParaRPr lang="en-GB" altLang="nl-BE"/>
          </a:p>
        </p:txBody>
      </p:sp>
    </p:spTree>
    <p:extLst>
      <p:ext uri="{BB962C8B-B14F-4D97-AF65-F5344CB8AC3E}">
        <p14:creationId xmlns:p14="http://schemas.microsoft.com/office/powerpoint/2010/main" val="523961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3A0244E3-6557-4407-9059-41F2286CFB57}"/>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660C7970-1424-4519-A663-C930F1339FCE}"/>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3850D655-EC33-44F3-A0E9-9D5BE4425360}"/>
              </a:ext>
            </a:extLst>
          </p:cNvPr>
          <p:cNvSpPr>
            <a:spLocks noGrp="1"/>
          </p:cNvSpPr>
          <p:nvPr>
            <p:ph type="sldNum" sz="quarter" idx="12"/>
          </p:nvPr>
        </p:nvSpPr>
        <p:spPr/>
        <p:txBody>
          <a:bodyPr/>
          <a:lstStyle>
            <a:lvl1pPr>
              <a:defRPr/>
            </a:lvl1pPr>
          </a:lstStyle>
          <a:p>
            <a:pPr>
              <a:defRPr/>
            </a:pPr>
            <a:fld id="{99072F5D-2A4E-4E9C-A94E-A4D9EC73A925}" type="slidenum">
              <a:rPr lang="en-GB" altLang="nl-BE"/>
              <a:pPr>
                <a:defRPr/>
              </a:pPr>
              <a:t>‹#›</a:t>
            </a:fld>
            <a:endParaRPr lang="en-GB" altLang="nl-BE"/>
          </a:p>
        </p:txBody>
      </p:sp>
    </p:spTree>
    <p:extLst>
      <p:ext uri="{BB962C8B-B14F-4D97-AF65-F5344CB8AC3E}">
        <p14:creationId xmlns:p14="http://schemas.microsoft.com/office/powerpoint/2010/main" val="1583118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7E7120AB-F044-4076-A435-EC280B6F1389}"/>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B0CB5C85-E9F5-4CEF-9A9E-FF522D9BAA3E}"/>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4EB00BFE-D93E-4206-95BB-A351B12F8ABD}"/>
              </a:ext>
            </a:extLst>
          </p:cNvPr>
          <p:cNvSpPr>
            <a:spLocks noGrp="1"/>
          </p:cNvSpPr>
          <p:nvPr>
            <p:ph type="sldNum" sz="quarter" idx="12"/>
          </p:nvPr>
        </p:nvSpPr>
        <p:spPr/>
        <p:txBody>
          <a:bodyPr/>
          <a:lstStyle>
            <a:lvl1pPr>
              <a:defRPr/>
            </a:lvl1pPr>
          </a:lstStyle>
          <a:p>
            <a:pPr>
              <a:defRPr/>
            </a:pPr>
            <a:fld id="{A7CD5D9F-587A-4D11-B017-4360711399D5}" type="slidenum">
              <a:rPr lang="en-GB" altLang="nl-BE"/>
              <a:pPr>
                <a:defRPr/>
              </a:pPr>
              <a:t>‹#›</a:t>
            </a:fld>
            <a:endParaRPr lang="en-GB" altLang="nl-BE"/>
          </a:p>
        </p:txBody>
      </p:sp>
    </p:spTree>
    <p:extLst>
      <p:ext uri="{BB962C8B-B14F-4D97-AF65-F5344CB8AC3E}">
        <p14:creationId xmlns:p14="http://schemas.microsoft.com/office/powerpoint/2010/main" val="1050806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9332CC-586E-4D78-BBF4-941DFE50BC34}"/>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2828D7B8-7CB3-4854-8F99-1BAAFAFD1F25}"/>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1D0D2F66-D50A-41ED-B4B1-C8DDE33C3C9F}"/>
              </a:ext>
            </a:extLst>
          </p:cNvPr>
          <p:cNvSpPr>
            <a:spLocks noGrp="1"/>
          </p:cNvSpPr>
          <p:nvPr>
            <p:ph type="sldNum" sz="quarter" idx="12"/>
          </p:nvPr>
        </p:nvSpPr>
        <p:spPr/>
        <p:txBody>
          <a:bodyPr/>
          <a:lstStyle>
            <a:lvl1pPr>
              <a:defRPr/>
            </a:lvl1pPr>
          </a:lstStyle>
          <a:p>
            <a:pPr>
              <a:defRPr/>
            </a:pPr>
            <a:fld id="{805B7990-8207-4972-B6DE-E969CB4485B7}" type="slidenum">
              <a:rPr lang="en-GB" altLang="nl-BE"/>
              <a:pPr>
                <a:defRPr/>
              </a:pPr>
              <a:t>‹#›</a:t>
            </a:fld>
            <a:endParaRPr lang="en-GB" altLang="nl-BE"/>
          </a:p>
        </p:txBody>
      </p:sp>
    </p:spTree>
    <p:extLst>
      <p:ext uri="{BB962C8B-B14F-4D97-AF65-F5344CB8AC3E}">
        <p14:creationId xmlns:p14="http://schemas.microsoft.com/office/powerpoint/2010/main" val="475212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3">
            <a:extLst>
              <a:ext uri="{FF2B5EF4-FFF2-40B4-BE49-F238E27FC236}">
                <a16:creationId xmlns:a16="http://schemas.microsoft.com/office/drawing/2014/main" id="{AB93D946-8969-4E6A-9B87-784ECED38C64}"/>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9A8792AE-F89E-47A8-A689-27CF5B2FD6BA}"/>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E7B9D6B0-A9CF-4A26-A92B-F900223AA87E}"/>
              </a:ext>
            </a:extLst>
          </p:cNvPr>
          <p:cNvSpPr>
            <a:spLocks noGrp="1"/>
          </p:cNvSpPr>
          <p:nvPr>
            <p:ph type="sldNum" sz="quarter" idx="12"/>
          </p:nvPr>
        </p:nvSpPr>
        <p:spPr/>
        <p:txBody>
          <a:bodyPr/>
          <a:lstStyle>
            <a:lvl1pPr>
              <a:defRPr/>
            </a:lvl1pPr>
          </a:lstStyle>
          <a:p>
            <a:pPr>
              <a:defRPr/>
            </a:pPr>
            <a:fld id="{800B5380-41E0-4C42-93D6-2E397BB2EE9D}" type="slidenum">
              <a:rPr lang="en-GB" altLang="nl-BE"/>
              <a:pPr>
                <a:defRPr/>
              </a:pPr>
              <a:t>‹#›</a:t>
            </a:fld>
            <a:endParaRPr lang="en-GB" altLang="nl-BE"/>
          </a:p>
        </p:txBody>
      </p:sp>
    </p:spTree>
    <p:extLst>
      <p:ext uri="{BB962C8B-B14F-4D97-AF65-F5344CB8AC3E}">
        <p14:creationId xmlns:p14="http://schemas.microsoft.com/office/powerpoint/2010/main" val="307058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3">
            <a:extLst>
              <a:ext uri="{FF2B5EF4-FFF2-40B4-BE49-F238E27FC236}">
                <a16:creationId xmlns:a16="http://schemas.microsoft.com/office/drawing/2014/main" id="{81CE3F84-17CE-4CA9-9F50-A83AF0C7A3D8}"/>
              </a:ext>
            </a:extLst>
          </p:cNvPr>
          <p:cNvSpPr>
            <a:spLocks noGrp="1"/>
          </p:cNvSpPr>
          <p:nvPr>
            <p:ph type="dt" sz="half" idx="10"/>
          </p:nvPr>
        </p:nvSpPr>
        <p:spPr/>
        <p:txBody>
          <a:bodyPr/>
          <a:lstStyle>
            <a:lvl1pPr>
              <a:defRPr/>
            </a:lvl1pPr>
          </a:lstStyle>
          <a:p>
            <a:pPr>
              <a:defRPr/>
            </a:pPr>
            <a:endParaRPr lang="en-GB"/>
          </a:p>
        </p:txBody>
      </p:sp>
      <p:sp>
        <p:nvSpPr>
          <p:cNvPr id="8" name="Footer Placeholder 4">
            <a:extLst>
              <a:ext uri="{FF2B5EF4-FFF2-40B4-BE49-F238E27FC236}">
                <a16:creationId xmlns:a16="http://schemas.microsoft.com/office/drawing/2014/main" id="{BF23B219-5075-41D9-833F-76041E0D43BC}"/>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84874ECC-F526-48B9-88DD-FB75FF4445E0}"/>
              </a:ext>
            </a:extLst>
          </p:cNvPr>
          <p:cNvSpPr>
            <a:spLocks noGrp="1"/>
          </p:cNvSpPr>
          <p:nvPr>
            <p:ph type="sldNum" sz="quarter" idx="12"/>
          </p:nvPr>
        </p:nvSpPr>
        <p:spPr/>
        <p:txBody>
          <a:bodyPr/>
          <a:lstStyle>
            <a:lvl1pPr>
              <a:defRPr/>
            </a:lvl1pPr>
          </a:lstStyle>
          <a:p>
            <a:pPr>
              <a:defRPr/>
            </a:pPr>
            <a:fld id="{1635579D-3902-408C-912F-58AC8837A197}" type="slidenum">
              <a:rPr lang="en-GB" altLang="nl-BE"/>
              <a:pPr>
                <a:defRPr/>
              </a:pPr>
              <a:t>‹#›</a:t>
            </a:fld>
            <a:endParaRPr lang="en-GB" altLang="nl-BE"/>
          </a:p>
        </p:txBody>
      </p:sp>
    </p:spTree>
    <p:extLst>
      <p:ext uri="{BB962C8B-B14F-4D97-AF65-F5344CB8AC3E}">
        <p14:creationId xmlns:p14="http://schemas.microsoft.com/office/powerpoint/2010/main" val="1409127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Date Placeholder 3">
            <a:extLst>
              <a:ext uri="{FF2B5EF4-FFF2-40B4-BE49-F238E27FC236}">
                <a16:creationId xmlns:a16="http://schemas.microsoft.com/office/drawing/2014/main" id="{57DEFB3D-4ACB-495C-8D4F-2C95B585DCFB}"/>
              </a:ext>
            </a:extLst>
          </p:cNvPr>
          <p:cNvSpPr>
            <a:spLocks noGrp="1"/>
          </p:cNvSpPr>
          <p:nvPr>
            <p:ph type="dt" sz="half" idx="10"/>
          </p:nvPr>
        </p:nvSpPr>
        <p:spPr/>
        <p:txBody>
          <a:bodyPr/>
          <a:lstStyle>
            <a:lvl1pPr>
              <a:defRPr/>
            </a:lvl1pPr>
          </a:lstStyle>
          <a:p>
            <a:pPr>
              <a:defRPr/>
            </a:pPr>
            <a:endParaRPr lang="en-GB"/>
          </a:p>
        </p:txBody>
      </p:sp>
      <p:sp>
        <p:nvSpPr>
          <p:cNvPr id="4" name="Footer Placeholder 4">
            <a:extLst>
              <a:ext uri="{FF2B5EF4-FFF2-40B4-BE49-F238E27FC236}">
                <a16:creationId xmlns:a16="http://schemas.microsoft.com/office/drawing/2014/main" id="{532D6425-4A37-4828-8C5B-8AE77D885391}"/>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61CFE852-FD02-4BF3-88BA-24DBF9C01A4E}"/>
              </a:ext>
            </a:extLst>
          </p:cNvPr>
          <p:cNvSpPr>
            <a:spLocks noGrp="1"/>
          </p:cNvSpPr>
          <p:nvPr>
            <p:ph type="sldNum" sz="quarter" idx="12"/>
          </p:nvPr>
        </p:nvSpPr>
        <p:spPr/>
        <p:txBody>
          <a:bodyPr/>
          <a:lstStyle>
            <a:lvl1pPr>
              <a:defRPr/>
            </a:lvl1pPr>
          </a:lstStyle>
          <a:p>
            <a:pPr>
              <a:defRPr/>
            </a:pPr>
            <a:fld id="{8F6A1295-A464-4684-AE76-100B116DAD9E}" type="slidenum">
              <a:rPr lang="en-GB" altLang="nl-BE"/>
              <a:pPr>
                <a:defRPr/>
              </a:pPr>
              <a:t>‹#›</a:t>
            </a:fld>
            <a:endParaRPr lang="en-GB" altLang="nl-BE"/>
          </a:p>
        </p:txBody>
      </p:sp>
    </p:spTree>
    <p:extLst>
      <p:ext uri="{BB962C8B-B14F-4D97-AF65-F5344CB8AC3E}">
        <p14:creationId xmlns:p14="http://schemas.microsoft.com/office/powerpoint/2010/main" val="2750138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B7AB2C2-094F-4BDB-BD7A-74F0A1AA7354}"/>
              </a:ext>
            </a:extLst>
          </p:cNvPr>
          <p:cNvSpPr>
            <a:spLocks noGrp="1"/>
          </p:cNvSpPr>
          <p:nvPr>
            <p:ph type="dt" sz="half" idx="10"/>
          </p:nvPr>
        </p:nvSpPr>
        <p:spPr/>
        <p:txBody>
          <a:bodyPr/>
          <a:lstStyle>
            <a:lvl1pPr>
              <a:defRPr/>
            </a:lvl1pPr>
          </a:lstStyle>
          <a:p>
            <a:pPr>
              <a:defRPr/>
            </a:pPr>
            <a:endParaRPr lang="en-GB"/>
          </a:p>
        </p:txBody>
      </p:sp>
      <p:sp>
        <p:nvSpPr>
          <p:cNvPr id="3" name="Footer Placeholder 4">
            <a:extLst>
              <a:ext uri="{FF2B5EF4-FFF2-40B4-BE49-F238E27FC236}">
                <a16:creationId xmlns:a16="http://schemas.microsoft.com/office/drawing/2014/main" id="{D90A5797-15BB-44DF-8911-A1AC8899520B}"/>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C9827D79-3AD4-4F57-8572-C4E4543052EF}"/>
              </a:ext>
            </a:extLst>
          </p:cNvPr>
          <p:cNvSpPr>
            <a:spLocks noGrp="1"/>
          </p:cNvSpPr>
          <p:nvPr>
            <p:ph type="sldNum" sz="quarter" idx="12"/>
          </p:nvPr>
        </p:nvSpPr>
        <p:spPr/>
        <p:txBody>
          <a:bodyPr/>
          <a:lstStyle>
            <a:lvl1pPr>
              <a:defRPr/>
            </a:lvl1pPr>
          </a:lstStyle>
          <a:p>
            <a:pPr>
              <a:defRPr/>
            </a:pPr>
            <a:fld id="{90C9E421-CE72-4B97-9235-83E43FD6315D}" type="slidenum">
              <a:rPr lang="en-GB" altLang="nl-BE"/>
              <a:pPr>
                <a:defRPr/>
              </a:pPr>
              <a:t>‹#›</a:t>
            </a:fld>
            <a:endParaRPr lang="en-GB" altLang="nl-BE"/>
          </a:p>
        </p:txBody>
      </p:sp>
    </p:spTree>
    <p:extLst>
      <p:ext uri="{BB962C8B-B14F-4D97-AF65-F5344CB8AC3E}">
        <p14:creationId xmlns:p14="http://schemas.microsoft.com/office/powerpoint/2010/main" val="167773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042F4E3-F58E-41CD-979E-51F913C4360E}"/>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651BA4E2-392D-4E51-96C2-AB7F405DFEF9}"/>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04C0BE30-D274-4459-B5DB-A1AFA1ACA691}"/>
              </a:ext>
            </a:extLst>
          </p:cNvPr>
          <p:cNvSpPr>
            <a:spLocks noGrp="1"/>
          </p:cNvSpPr>
          <p:nvPr>
            <p:ph type="sldNum" sz="quarter" idx="12"/>
          </p:nvPr>
        </p:nvSpPr>
        <p:spPr/>
        <p:txBody>
          <a:bodyPr/>
          <a:lstStyle>
            <a:lvl1pPr>
              <a:defRPr/>
            </a:lvl1pPr>
          </a:lstStyle>
          <a:p>
            <a:pPr>
              <a:defRPr/>
            </a:pPr>
            <a:fld id="{40DE054E-0342-4FA8-9445-22CA6DD29F6E}" type="slidenum">
              <a:rPr lang="en-GB" altLang="nl-BE"/>
              <a:pPr>
                <a:defRPr/>
              </a:pPr>
              <a:t>‹#›</a:t>
            </a:fld>
            <a:endParaRPr lang="en-GB" altLang="nl-BE"/>
          </a:p>
        </p:txBody>
      </p:sp>
    </p:spTree>
    <p:extLst>
      <p:ext uri="{BB962C8B-B14F-4D97-AF65-F5344CB8AC3E}">
        <p14:creationId xmlns:p14="http://schemas.microsoft.com/office/powerpoint/2010/main" val="2169706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E36ECB9-A5E7-483E-B72C-338C334B950D}"/>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828B7150-BC99-4811-879A-9A2AE5A38A4C}"/>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0484F8F0-19C8-4A8C-9123-EC39D34C8282}"/>
              </a:ext>
            </a:extLst>
          </p:cNvPr>
          <p:cNvSpPr>
            <a:spLocks noGrp="1"/>
          </p:cNvSpPr>
          <p:nvPr>
            <p:ph type="sldNum" sz="quarter" idx="12"/>
          </p:nvPr>
        </p:nvSpPr>
        <p:spPr/>
        <p:txBody>
          <a:bodyPr/>
          <a:lstStyle>
            <a:lvl1pPr>
              <a:defRPr/>
            </a:lvl1pPr>
          </a:lstStyle>
          <a:p>
            <a:pPr>
              <a:defRPr/>
            </a:pPr>
            <a:fld id="{C70E0B2C-1D10-4D1E-9FC6-B1CE2F55B1F7}" type="slidenum">
              <a:rPr lang="en-GB" altLang="nl-BE"/>
              <a:pPr>
                <a:defRPr/>
              </a:pPr>
              <a:t>‹#›</a:t>
            </a:fld>
            <a:endParaRPr lang="en-GB" altLang="nl-BE"/>
          </a:p>
        </p:txBody>
      </p:sp>
    </p:spTree>
    <p:extLst>
      <p:ext uri="{BB962C8B-B14F-4D97-AF65-F5344CB8AC3E}">
        <p14:creationId xmlns:p14="http://schemas.microsoft.com/office/powerpoint/2010/main" val="2290907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84D1176-57A6-4EAA-BA16-E2CD3B3AC6E0}"/>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nl-BE"/>
              <a:t>Click to edit Master title style</a:t>
            </a:r>
            <a:endParaRPr lang="fr-FR" altLang="nl-BE"/>
          </a:p>
        </p:txBody>
      </p:sp>
      <p:sp>
        <p:nvSpPr>
          <p:cNvPr id="1027" name="Text Placeholder 2">
            <a:extLst>
              <a:ext uri="{FF2B5EF4-FFF2-40B4-BE49-F238E27FC236}">
                <a16:creationId xmlns:a16="http://schemas.microsoft.com/office/drawing/2014/main" id="{C007A9AE-2CC0-40B7-9B8C-AFEFE1096D1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nl-BE"/>
              <a:t>Click to edit Master text styles</a:t>
            </a:r>
          </a:p>
          <a:p>
            <a:pPr lvl="1"/>
            <a:r>
              <a:rPr lang="en-US" altLang="nl-BE"/>
              <a:t>Second level</a:t>
            </a:r>
          </a:p>
          <a:p>
            <a:pPr lvl="2"/>
            <a:r>
              <a:rPr lang="en-US" altLang="nl-BE"/>
              <a:t>Third level</a:t>
            </a:r>
          </a:p>
          <a:p>
            <a:pPr lvl="3"/>
            <a:r>
              <a:rPr lang="en-US" altLang="nl-BE"/>
              <a:t>Fourth level</a:t>
            </a:r>
          </a:p>
          <a:p>
            <a:pPr lvl="4"/>
            <a:r>
              <a:rPr lang="en-US" altLang="nl-BE"/>
              <a:t>Fifth level</a:t>
            </a:r>
            <a:endParaRPr lang="fr-FR" altLang="nl-BE"/>
          </a:p>
        </p:txBody>
      </p:sp>
      <p:sp>
        <p:nvSpPr>
          <p:cNvPr id="4" name="Date Placeholder 3">
            <a:extLst>
              <a:ext uri="{FF2B5EF4-FFF2-40B4-BE49-F238E27FC236}">
                <a16:creationId xmlns:a16="http://schemas.microsoft.com/office/drawing/2014/main" id="{66FA2BFF-BCDC-46E1-B735-3B9665EEF417}"/>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cs typeface="+mn-cs"/>
              </a:defRPr>
            </a:lvl1pPr>
          </a:lstStyle>
          <a:p>
            <a:pPr>
              <a:defRPr/>
            </a:pPr>
            <a:endParaRPr lang="en-GB"/>
          </a:p>
        </p:txBody>
      </p:sp>
      <p:sp>
        <p:nvSpPr>
          <p:cNvPr id="5" name="Footer Placeholder 4">
            <a:extLst>
              <a:ext uri="{FF2B5EF4-FFF2-40B4-BE49-F238E27FC236}">
                <a16:creationId xmlns:a16="http://schemas.microsoft.com/office/drawing/2014/main" id="{E6BD28F6-A301-4734-A114-E0B8FE0A6B6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cs typeface="+mn-cs"/>
              </a:defRPr>
            </a:lvl1pPr>
          </a:lstStyle>
          <a:p>
            <a:pPr>
              <a:defRPr/>
            </a:pPr>
            <a:endParaRPr lang="en-GB"/>
          </a:p>
        </p:txBody>
      </p:sp>
      <p:sp>
        <p:nvSpPr>
          <p:cNvPr id="6" name="Slide Number Placeholder 5">
            <a:extLst>
              <a:ext uri="{FF2B5EF4-FFF2-40B4-BE49-F238E27FC236}">
                <a16:creationId xmlns:a16="http://schemas.microsoft.com/office/drawing/2014/main" id="{D6C81E2D-272F-4BB7-81FA-AB083ACC135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58F758B1-69BB-4063-B4C2-98CEAC269E22}" type="slidenum">
              <a:rPr lang="en-GB" altLang="nl-BE"/>
              <a:pPr>
                <a:defRPr/>
              </a:pPr>
              <a:t>‹#›</a:t>
            </a:fld>
            <a:endParaRPr lang="en-GB" altLang="nl-BE"/>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4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5.emf"/></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a:extLst>
              <a:ext uri="{FF2B5EF4-FFF2-40B4-BE49-F238E27FC236}">
                <a16:creationId xmlns:a16="http://schemas.microsoft.com/office/drawing/2014/main" id="{2B9CD8C6-A731-486C-896F-437FF7D70550}"/>
              </a:ext>
            </a:extLst>
          </p:cNvPr>
          <p:cNvSpPr>
            <a:spLocks noGrp="1"/>
          </p:cNvSpPr>
          <p:nvPr>
            <p:ph type="ctrTitle"/>
          </p:nvPr>
        </p:nvSpPr>
        <p:spPr/>
        <p:txBody>
          <a:bodyPr/>
          <a:lstStyle/>
          <a:p>
            <a:pPr eaLnBrk="1" hangingPunct="1"/>
            <a:r>
              <a:rPr lang="fr-BE" altLang="nl-BE"/>
              <a:t>Linear regression</a:t>
            </a:r>
            <a:endParaRPr lang="en-GB" altLang="nl-BE"/>
          </a:p>
        </p:txBody>
      </p:sp>
      <p:sp>
        <p:nvSpPr>
          <p:cNvPr id="5123" name="Content Placeholder 1">
            <a:extLst>
              <a:ext uri="{FF2B5EF4-FFF2-40B4-BE49-F238E27FC236}">
                <a16:creationId xmlns:a16="http://schemas.microsoft.com/office/drawing/2014/main" id="{23E54379-7525-4BA2-AB63-E3E4ED97F6BB}"/>
              </a:ext>
            </a:extLst>
          </p:cNvPr>
          <p:cNvSpPr>
            <a:spLocks noGrp="1"/>
          </p:cNvSpPr>
          <p:nvPr>
            <p:ph type="subTitle" idx="1"/>
          </p:nvPr>
        </p:nvSpPr>
        <p:spPr>
          <a:xfrm>
            <a:off x="1371600" y="3886200"/>
            <a:ext cx="7315200" cy="1752600"/>
          </a:xfrm>
        </p:spPr>
        <p:txBody>
          <a:bodyPr/>
          <a:lstStyle/>
          <a:p>
            <a:pPr>
              <a:buFont typeface="Arial" charset="0"/>
              <a:buNone/>
              <a:defRPr/>
            </a:pPr>
            <a:r>
              <a:rPr lang="fr-BE" dirty="0"/>
              <a:t>Session1 (</a:t>
            </a:r>
            <a:r>
              <a:rPr lang="fr-BE" dirty="0" err="1"/>
              <a:t>Refresher</a:t>
            </a:r>
            <a:r>
              <a:rPr lang="fr-BE" dirty="0"/>
              <a:t>):</a:t>
            </a:r>
          </a:p>
          <a:p>
            <a:pPr>
              <a:buFont typeface="Arial" charset="0"/>
              <a:buNone/>
              <a:defRPr/>
            </a:pPr>
            <a:r>
              <a:rPr lang="fr-BE" dirty="0" err="1"/>
              <a:t>comparison</a:t>
            </a:r>
            <a:r>
              <a:rPr lang="fr-BE" dirty="0"/>
              <a:t> of </a:t>
            </a:r>
            <a:r>
              <a:rPr lang="fr-BE" dirty="0" err="1"/>
              <a:t>means</a:t>
            </a:r>
            <a:r>
              <a:rPr lang="fr-BE" dirty="0"/>
              <a:t> </a:t>
            </a:r>
            <a:br>
              <a:rPr lang="fr-BE" dirty="0"/>
            </a:br>
            <a:r>
              <a:rPr lang="fr-BE" dirty="0"/>
              <a:t>and </a:t>
            </a:r>
            <a:r>
              <a:rPr lang="fr-BE" dirty="0" err="1"/>
              <a:t>correlation</a:t>
            </a:r>
            <a:endParaRPr lang="fr-BE" dirty="0"/>
          </a:p>
          <a:p>
            <a:pPr>
              <a:buFont typeface="Arial" charset="0"/>
              <a:buNone/>
              <a:defRPr/>
            </a:pPr>
            <a:r>
              <a:rPr lang="en-US" dirty="0"/>
              <a:t>MPH 2022-2023</a:t>
            </a:r>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FC2AA5B7-F0F7-4B3B-A468-ECBB4F78C2D6}"/>
              </a:ext>
            </a:extLst>
          </p:cNvPr>
          <p:cNvSpPr>
            <a:spLocks noGrp="1"/>
          </p:cNvSpPr>
          <p:nvPr>
            <p:ph type="title"/>
          </p:nvPr>
        </p:nvSpPr>
        <p:spPr/>
        <p:txBody>
          <a:bodyPr/>
          <a:lstStyle/>
          <a:p>
            <a:pPr eaLnBrk="1" hangingPunct="1"/>
            <a:r>
              <a:rPr lang="en-US" altLang="nl-BE"/>
              <a:t>Within group variance</a:t>
            </a:r>
            <a:endParaRPr lang="fr-FR" altLang="nl-BE"/>
          </a:p>
        </p:txBody>
      </p:sp>
      <p:graphicFrame>
        <p:nvGraphicFramePr>
          <p:cNvPr id="4" name="Content Placeholder 3">
            <a:extLst>
              <a:ext uri="{FF2B5EF4-FFF2-40B4-BE49-F238E27FC236}">
                <a16:creationId xmlns:a16="http://schemas.microsoft.com/office/drawing/2014/main" id="{71B568F7-3644-45A5-91C3-F010A9B6F550}"/>
              </a:ext>
            </a:extLst>
          </p:cNvPr>
          <p:cNvGraphicFramePr>
            <a:graphicFrameLocks noGrp="1"/>
          </p:cNvGraphicFramePr>
          <p:nvPr>
            <p:ph idx="1"/>
          </p:nvPr>
        </p:nvGraphicFramePr>
        <p:xfrm>
          <a:off x="609600" y="1524000"/>
          <a:ext cx="7467600" cy="4716465"/>
        </p:xfrm>
        <a:graphic>
          <a:graphicData uri="http://schemas.openxmlformats.org/drawingml/2006/table">
            <a:tbl>
              <a:tblPr firstRow="1" firstCol="1" bandRow="1">
                <a:tableStyleId>{69CF1AB2-1976-4502-BF36-3FF5EA218861}</a:tableStyleId>
              </a:tblPr>
              <a:tblGrid>
                <a:gridCol w="1493520">
                  <a:extLst>
                    <a:ext uri="{9D8B030D-6E8A-4147-A177-3AD203B41FA5}">
                      <a16:colId xmlns:a16="http://schemas.microsoft.com/office/drawing/2014/main" val="20000"/>
                    </a:ext>
                  </a:extLst>
                </a:gridCol>
                <a:gridCol w="223012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2286000">
                  <a:extLst>
                    <a:ext uri="{9D8B030D-6E8A-4147-A177-3AD203B41FA5}">
                      <a16:colId xmlns:a16="http://schemas.microsoft.com/office/drawing/2014/main" val="20004"/>
                    </a:ext>
                  </a:extLst>
                </a:gridCol>
              </a:tblGrid>
              <a:tr h="371144">
                <a:tc>
                  <a:txBody>
                    <a:bodyPr/>
                    <a:lstStyle/>
                    <a:p>
                      <a:pPr marL="0" marR="0">
                        <a:lnSpc>
                          <a:spcPct val="115000"/>
                        </a:lnSpc>
                        <a:spcBef>
                          <a:spcPts val="0"/>
                        </a:spcBef>
                        <a:spcAft>
                          <a:spcPts val="0"/>
                        </a:spcAft>
                        <a:tabLst>
                          <a:tab pos="612140" algn="l"/>
                        </a:tabLst>
                      </a:pPr>
                      <a:r>
                        <a:rPr lang="en-US" sz="2000" dirty="0">
                          <a:effectLst/>
                        </a:rPr>
                        <a:t>Asian</a:t>
                      </a:r>
                      <a:endParaRPr lang="fr-FR"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612140" algn="l"/>
                        </a:tabLst>
                      </a:pPr>
                      <a:r>
                        <a:rPr lang="en-US" sz="2000">
                          <a:effectLst/>
                        </a:rPr>
                        <a:t>(x-mean)^2</a:t>
                      </a:r>
                      <a:endParaRPr lang="fr-FR" sz="2000">
                        <a:effectLst/>
                        <a:latin typeface="Calibri"/>
                        <a:ea typeface="Calibri"/>
                        <a:cs typeface="Times New Roman"/>
                      </a:endParaRPr>
                    </a:p>
                  </a:txBody>
                  <a:tcPr marL="68580" marR="68580" marT="0" marB="0"/>
                </a:tc>
                <a:tc rowSpan="11">
                  <a:txBody>
                    <a:bodyPr/>
                    <a:lstStyle/>
                    <a:p>
                      <a:pPr marL="0" marR="0">
                        <a:lnSpc>
                          <a:spcPct val="115000"/>
                        </a:lnSpc>
                        <a:spcBef>
                          <a:spcPts val="0"/>
                        </a:spcBef>
                        <a:spcAft>
                          <a:spcPts val="0"/>
                        </a:spcAft>
                        <a:tabLst>
                          <a:tab pos="612140" algn="l"/>
                        </a:tabLst>
                      </a:pPr>
                      <a:endParaRPr lang="fr-FR"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612140" algn="l"/>
                        </a:tabLst>
                      </a:pPr>
                      <a:r>
                        <a:rPr lang="en-US" sz="2000" dirty="0">
                          <a:effectLst/>
                        </a:rPr>
                        <a:t>European</a:t>
                      </a:r>
                      <a:endParaRPr lang="fr-FR"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612140" algn="l"/>
                        </a:tabLst>
                      </a:pPr>
                      <a:r>
                        <a:rPr lang="en-US" sz="2000">
                          <a:effectLst/>
                        </a:rPr>
                        <a:t>(x-mean)^2</a:t>
                      </a:r>
                      <a:endParaRPr lang="fr-FR" sz="20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04909">
                <a:tc>
                  <a:txBody>
                    <a:bodyPr/>
                    <a:lstStyle/>
                    <a:p>
                      <a:pPr marL="0" marR="0" algn="ctr">
                        <a:lnSpc>
                          <a:spcPct val="115000"/>
                        </a:lnSpc>
                        <a:spcBef>
                          <a:spcPts val="0"/>
                        </a:spcBef>
                        <a:spcAft>
                          <a:spcPts val="0"/>
                        </a:spcAft>
                      </a:pPr>
                      <a:r>
                        <a:rPr lang="nl-BE" sz="2000" dirty="0">
                          <a:effectLst/>
                        </a:rPr>
                        <a:t>166</a:t>
                      </a:r>
                      <a:endParaRPr lang="fr-FR" sz="2000" dirty="0">
                        <a:effectLst/>
                        <a:latin typeface="Calibri"/>
                        <a:ea typeface="Calibri"/>
                        <a:cs typeface="Times New Roman"/>
                      </a:endParaRPr>
                    </a:p>
                  </a:txBody>
                  <a:tcPr marL="68580" marR="68580" marT="0" marB="0" anchor="b"/>
                </a:tc>
                <a:tc>
                  <a:txBody>
                    <a:bodyPr/>
                    <a:lstStyle/>
                    <a:p>
                      <a:pPr marL="0" marR="0" algn="l">
                        <a:lnSpc>
                          <a:spcPct val="115000"/>
                        </a:lnSpc>
                        <a:spcBef>
                          <a:spcPts val="0"/>
                        </a:spcBef>
                        <a:spcAft>
                          <a:spcPts val="0"/>
                        </a:spcAft>
                      </a:pPr>
                      <a:r>
                        <a:rPr lang="nl-BE" sz="2000" dirty="0">
                          <a:effectLst/>
                        </a:rPr>
                        <a:t>(166-170)^2=16</a:t>
                      </a: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168</a:t>
                      </a:r>
                      <a:endParaRPr lang="fr-FR" sz="2000" dirty="0">
                        <a:effectLst/>
                        <a:latin typeface="Calibri"/>
                        <a:ea typeface="Calibri"/>
                        <a:cs typeface="Times New Roman"/>
                      </a:endParaRPr>
                    </a:p>
                  </a:txBody>
                  <a:tcPr marL="68580" marR="68580" marT="0" marB="0" anchor="b"/>
                </a:tc>
                <a:tc>
                  <a:txBody>
                    <a:bodyPr/>
                    <a:lstStyle/>
                    <a:p>
                      <a:pPr marL="0" marR="0" algn="l">
                        <a:lnSpc>
                          <a:spcPct val="115000"/>
                        </a:lnSpc>
                        <a:spcBef>
                          <a:spcPts val="0"/>
                        </a:spcBef>
                        <a:spcAft>
                          <a:spcPts val="0"/>
                        </a:spcAft>
                      </a:pPr>
                      <a:endParaRPr lang="fr-FR"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04909">
                <a:tc>
                  <a:txBody>
                    <a:bodyPr/>
                    <a:lstStyle/>
                    <a:p>
                      <a:pPr marL="0" marR="0" algn="ctr">
                        <a:lnSpc>
                          <a:spcPct val="115000"/>
                        </a:lnSpc>
                        <a:spcBef>
                          <a:spcPts val="0"/>
                        </a:spcBef>
                        <a:spcAft>
                          <a:spcPts val="0"/>
                        </a:spcAft>
                      </a:pPr>
                      <a:r>
                        <a:rPr lang="nl-BE" sz="2000" dirty="0">
                          <a:effectLst/>
                        </a:rPr>
                        <a:t>168</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dirty="0">
                          <a:effectLst/>
                        </a:rPr>
                        <a:t>(168-170)^2=4</a:t>
                      </a: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170</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04909">
                <a:tc>
                  <a:txBody>
                    <a:bodyPr/>
                    <a:lstStyle/>
                    <a:p>
                      <a:pPr marL="0" marR="0" algn="ctr">
                        <a:lnSpc>
                          <a:spcPct val="115000"/>
                        </a:lnSpc>
                        <a:spcBef>
                          <a:spcPts val="0"/>
                        </a:spcBef>
                        <a:spcAft>
                          <a:spcPts val="0"/>
                        </a:spcAft>
                      </a:pPr>
                      <a:r>
                        <a:rPr lang="nl-BE" sz="2000" dirty="0">
                          <a:effectLst/>
                        </a:rPr>
                        <a:t>168</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dirty="0">
                          <a:effectLst/>
                        </a:rPr>
                        <a:t>(168-170)^2=4</a:t>
                      </a: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170</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04909">
                <a:tc>
                  <a:txBody>
                    <a:bodyPr/>
                    <a:lstStyle/>
                    <a:p>
                      <a:pPr marL="0" marR="0" algn="ctr">
                        <a:lnSpc>
                          <a:spcPct val="115000"/>
                        </a:lnSpc>
                        <a:spcBef>
                          <a:spcPts val="0"/>
                        </a:spcBef>
                        <a:spcAft>
                          <a:spcPts val="0"/>
                        </a:spcAft>
                      </a:pPr>
                      <a:r>
                        <a:rPr lang="nl-BE" sz="2000" dirty="0">
                          <a:effectLst/>
                        </a:rPr>
                        <a:t>170</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dirty="0">
                          <a:effectLst/>
                        </a:rPr>
                        <a:t>(170-170)^2=0</a:t>
                      </a: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172</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04909">
                <a:tc>
                  <a:txBody>
                    <a:bodyPr/>
                    <a:lstStyle/>
                    <a:p>
                      <a:pPr marL="0" marR="0" algn="ctr">
                        <a:lnSpc>
                          <a:spcPct val="115000"/>
                        </a:lnSpc>
                        <a:spcBef>
                          <a:spcPts val="0"/>
                        </a:spcBef>
                        <a:spcAft>
                          <a:spcPts val="0"/>
                        </a:spcAft>
                      </a:pPr>
                      <a:r>
                        <a:rPr lang="nl-BE" sz="2000" dirty="0">
                          <a:effectLst/>
                        </a:rPr>
                        <a:t>170</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dirty="0">
                          <a:effectLst/>
                        </a:rPr>
                        <a:t>(170-170)^2=0</a:t>
                      </a: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172</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404909">
                <a:tc>
                  <a:txBody>
                    <a:bodyPr/>
                    <a:lstStyle/>
                    <a:p>
                      <a:pPr marL="0" marR="0" algn="ctr">
                        <a:lnSpc>
                          <a:spcPct val="115000"/>
                        </a:lnSpc>
                        <a:spcBef>
                          <a:spcPts val="0"/>
                        </a:spcBef>
                        <a:spcAft>
                          <a:spcPts val="0"/>
                        </a:spcAft>
                      </a:pPr>
                      <a:r>
                        <a:rPr lang="nl-BE" sz="2000" dirty="0">
                          <a:effectLst/>
                        </a:rPr>
                        <a:t>170</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dirty="0">
                          <a:effectLst/>
                        </a:rPr>
                        <a:t>(170-170)^2=0</a:t>
                      </a: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172</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404909">
                <a:tc>
                  <a:txBody>
                    <a:bodyPr/>
                    <a:lstStyle/>
                    <a:p>
                      <a:pPr marL="0" marR="0" algn="ctr">
                        <a:lnSpc>
                          <a:spcPct val="115000"/>
                        </a:lnSpc>
                        <a:spcBef>
                          <a:spcPts val="0"/>
                        </a:spcBef>
                        <a:spcAft>
                          <a:spcPts val="0"/>
                        </a:spcAft>
                      </a:pPr>
                      <a:r>
                        <a:rPr lang="nl-BE" sz="2000" dirty="0">
                          <a:effectLst/>
                        </a:rPr>
                        <a:t>172</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a:effectLst/>
                        </a:rPr>
                        <a:t>(172-170)^2=4</a:t>
                      </a:r>
                      <a:endParaRPr lang="fr-FR" sz="200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174</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404909">
                <a:tc>
                  <a:txBody>
                    <a:bodyPr/>
                    <a:lstStyle/>
                    <a:p>
                      <a:pPr marL="0" marR="0" algn="ctr">
                        <a:lnSpc>
                          <a:spcPct val="115000"/>
                        </a:lnSpc>
                        <a:spcBef>
                          <a:spcPts val="0"/>
                        </a:spcBef>
                        <a:spcAft>
                          <a:spcPts val="0"/>
                        </a:spcAft>
                      </a:pPr>
                      <a:r>
                        <a:rPr lang="nl-BE" sz="2000" dirty="0">
                          <a:effectLst/>
                        </a:rPr>
                        <a:t>172</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a:effectLst/>
                        </a:rPr>
                        <a:t>(172-170)^2=4</a:t>
                      </a:r>
                      <a:endParaRPr lang="fr-FR" sz="200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174</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404909">
                <a:tc>
                  <a:txBody>
                    <a:bodyPr/>
                    <a:lstStyle/>
                    <a:p>
                      <a:pPr marL="0" marR="0" algn="ctr">
                        <a:lnSpc>
                          <a:spcPct val="115000"/>
                        </a:lnSpc>
                        <a:spcBef>
                          <a:spcPts val="0"/>
                        </a:spcBef>
                        <a:spcAft>
                          <a:spcPts val="0"/>
                        </a:spcAft>
                      </a:pPr>
                      <a:r>
                        <a:rPr lang="nl-BE" sz="2000" dirty="0">
                          <a:effectLst/>
                        </a:rPr>
                        <a:t>174</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a:effectLst/>
                        </a:rPr>
                        <a:t>(174-170)^2=16</a:t>
                      </a:r>
                      <a:endParaRPr lang="fr-FR" sz="200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176</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701140">
                <a:tc>
                  <a:txBody>
                    <a:bodyPr/>
                    <a:lstStyle/>
                    <a:p>
                      <a:pPr marL="0" marR="0" algn="ctr">
                        <a:lnSpc>
                          <a:spcPct val="115000"/>
                        </a:lnSpc>
                        <a:spcBef>
                          <a:spcPts val="0"/>
                        </a:spcBef>
                        <a:spcAft>
                          <a:spcPts val="0"/>
                        </a:spcAft>
                      </a:pPr>
                      <a:r>
                        <a:rPr lang="nl-BE" sz="2000" dirty="0" err="1">
                          <a:effectLst/>
                        </a:rPr>
                        <a:t>Sum</a:t>
                      </a:r>
                      <a:r>
                        <a:rPr lang="nl-BE" sz="2000" dirty="0">
                          <a:effectLst/>
                        </a:rPr>
                        <a:t> of squares</a:t>
                      </a: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16+4+4+4+4+16=48</a:t>
                      </a: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nl-BE" sz="2000" b="1" kern="1200" dirty="0" err="1">
                          <a:solidFill>
                            <a:schemeClr val="dk1"/>
                          </a:solidFill>
                          <a:effectLst/>
                          <a:latin typeface="+mn-lt"/>
                          <a:ea typeface="+mn-ea"/>
                          <a:cs typeface="+mn-cs"/>
                        </a:rPr>
                        <a:t>Sum</a:t>
                      </a:r>
                      <a:r>
                        <a:rPr lang="nl-BE" sz="2000" b="1" kern="1200" dirty="0">
                          <a:solidFill>
                            <a:schemeClr val="dk1"/>
                          </a:solidFill>
                          <a:effectLst/>
                          <a:latin typeface="+mn-lt"/>
                          <a:ea typeface="+mn-ea"/>
                          <a:cs typeface="+mn-cs"/>
                        </a:rPr>
                        <a:t> of squares </a:t>
                      </a:r>
                      <a:endParaRPr lang="fr-FR" sz="2000" b="1" kern="1200" dirty="0">
                        <a:solidFill>
                          <a:schemeClr val="dk1"/>
                        </a:solidFill>
                        <a:effectLst/>
                        <a:latin typeface="+mn-lt"/>
                        <a:ea typeface="+mn-ea"/>
                        <a:cs typeface="+mn-cs"/>
                      </a:endParaRPr>
                    </a:p>
                  </a:txBody>
                  <a:tcPr marL="68580" marR="68580" marT="0" marB="0" anchor="b"/>
                </a:tc>
                <a:tc>
                  <a:txBody>
                    <a:bodyPr/>
                    <a:lstStyle/>
                    <a:p>
                      <a:pPr marL="0" marR="0" algn="ctr">
                        <a:lnSpc>
                          <a:spcPct val="115000"/>
                        </a:lnSpc>
                        <a:spcBef>
                          <a:spcPts val="0"/>
                        </a:spcBef>
                        <a:spcAft>
                          <a:spcPts val="0"/>
                        </a:spcAft>
                      </a:pPr>
                      <a:endParaRPr lang="fr-FR" sz="2000" dirty="0">
                        <a:effectLst/>
                        <a:latin typeface="+mn-lt"/>
                        <a:ea typeface="Calibri"/>
                        <a:cs typeface="Times New Roman"/>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40B821DB-CF35-420C-B897-BEB2F6568E7B}"/>
              </a:ext>
            </a:extLst>
          </p:cNvPr>
          <p:cNvSpPr>
            <a:spLocks noGrp="1"/>
          </p:cNvSpPr>
          <p:nvPr>
            <p:ph type="title"/>
          </p:nvPr>
        </p:nvSpPr>
        <p:spPr/>
        <p:txBody>
          <a:bodyPr/>
          <a:lstStyle/>
          <a:p>
            <a:pPr eaLnBrk="1" hangingPunct="1"/>
            <a:r>
              <a:rPr lang="en-US" altLang="nl-BE"/>
              <a:t>Within group variance</a:t>
            </a:r>
            <a:endParaRPr lang="fr-FR" altLang="nl-BE"/>
          </a:p>
        </p:txBody>
      </p:sp>
      <p:graphicFrame>
        <p:nvGraphicFramePr>
          <p:cNvPr id="4" name="Content Placeholder 3">
            <a:extLst>
              <a:ext uri="{FF2B5EF4-FFF2-40B4-BE49-F238E27FC236}">
                <a16:creationId xmlns:a16="http://schemas.microsoft.com/office/drawing/2014/main" id="{D886C9F4-BBD7-41A7-B7D9-E91CA7BA3A78}"/>
              </a:ext>
            </a:extLst>
          </p:cNvPr>
          <p:cNvGraphicFramePr>
            <a:graphicFrameLocks noGrp="1"/>
          </p:cNvGraphicFramePr>
          <p:nvPr>
            <p:ph idx="1"/>
          </p:nvPr>
        </p:nvGraphicFramePr>
        <p:xfrm>
          <a:off x="609600" y="1524000"/>
          <a:ext cx="7467600" cy="4716465"/>
        </p:xfrm>
        <a:graphic>
          <a:graphicData uri="http://schemas.openxmlformats.org/drawingml/2006/table">
            <a:tbl>
              <a:tblPr firstRow="1" firstCol="1" bandRow="1">
                <a:tableStyleId>{69CF1AB2-1976-4502-BF36-3FF5EA218861}</a:tableStyleId>
              </a:tblPr>
              <a:tblGrid>
                <a:gridCol w="1493520">
                  <a:extLst>
                    <a:ext uri="{9D8B030D-6E8A-4147-A177-3AD203B41FA5}">
                      <a16:colId xmlns:a16="http://schemas.microsoft.com/office/drawing/2014/main" val="20000"/>
                    </a:ext>
                  </a:extLst>
                </a:gridCol>
                <a:gridCol w="223012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2286000">
                  <a:extLst>
                    <a:ext uri="{9D8B030D-6E8A-4147-A177-3AD203B41FA5}">
                      <a16:colId xmlns:a16="http://schemas.microsoft.com/office/drawing/2014/main" val="20004"/>
                    </a:ext>
                  </a:extLst>
                </a:gridCol>
              </a:tblGrid>
              <a:tr h="371144">
                <a:tc>
                  <a:txBody>
                    <a:bodyPr/>
                    <a:lstStyle/>
                    <a:p>
                      <a:pPr marL="0" marR="0">
                        <a:lnSpc>
                          <a:spcPct val="115000"/>
                        </a:lnSpc>
                        <a:spcBef>
                          <a:spcPts val="0"/>
                        </a:spcBef>
                        <a:spcAft>
                          <a:spcPts val="0"/>
                        </a:spcAft>
                        <a:tabLst>
                          <a:tab pos="612140" algn="l"/>
                        </a:tabLst>
                      </a:pPr>
                      <a:r>
                        <a:rPr lang="en-US" sz="2000" dirty="0">
                          <a:effectLst/>
                        </a:rPr>
                        <a:t>Asian</a:t>
                      </a:r>
                      <a:endParaRPr lang="fr-FR"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612140" algn="l"/>
                        </a:tabLst>
                      </a:pPr>
                      <a:r>
                        <a:rPr lang="en-US" sz="2000">
                          <a:effectLst/>
                        </a:rPr>
                        <a:t>(x-mean)^2</a:t>
                      </a:r>
                      <a:endParaRPr lang="fr-FR" sz="2000">
                        <a:effectLst/>
                        <a:latin typeface="Calibri"/>
                        <a:ea typeface="Calibri"/>
                        <a:cs typeface="Times New Roman"/>
                      </a:endParaRPr>
                    </a:p>
                  </a:txBody>
                  <a:tcPr marL="68580" marR="68580" marT="0" marB="0"/>
                </a:tc>
                <a:tc rowSpan="11">
                  <a:txBody>
                    <a:bodyPr/>
                    <a:lstStyle/>
                    <a:p>
                      <a:pPr marL="0" marR="0">
                        <a:lnSpc>
                          <a:spcPct val="115000"/>
                        </a:lnSpc>
                        <a:spcBef>
                          <a:spcPts val="0"/>
                        </a:spcBef>
                        <a:spcAft>
                          <a:spcPts val="0"/>
                        </a:spcAft>
                        <a:tabLst>
                          <a:tab pos="612140" algn="l"/>
                        </a:tabLst>
                      </a:pPr>
                      <a:endParaRPr lang="fr-FR"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612140" algn="l"/>
                        </a:tabLst>
                      </a:pPr>
                      <a:r>
                        <a:rPr lang="en-US" sz="2000" dirty="0">
                          <a:effectLst/>
                        </a:rPr>
                        <a:t>European</a:t>
                      </a:r>
                      <a:endParaRPr lang="fr-FR"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612140" algn="l"/>
                        </a:tabLst>
                      </a:pPr>
                      <a:r>
                        <a:rPr lang="en-US" sz="2000">
                          <a:effectLst/>
                        </a:rPr>
                        <a:t>(x-mean)^2</a:t>
                      </a:r>
                      <a:endParaRPr lang="fr-FR" sz="20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04909">
                <a:tc>
                  <a:txBody>
                    <a:bodyPr/>
                    <a:lstStyle/>
                    <a:p>
                      <a:pPr marL="0" marR="0" algn="ctr">
                        <a:lnSpc>
                          <a:spcPct val="115000"/>
                        </a:lnSpc>
                        <a:spcBef>
                          <a:spcPts val="0"/>
                        </a:spcBef>
                        <a:spcAft>
                          <a:spcPts val="0"/>
                        </a:spcAft>
                      </a:pPr>
                      <a:r>
                        <a:rPr lang="nl-BE" sz="2000" dirty="0">
                          <a:effectLst/>
                        </a:rPr>
                        <a:t>166</a:t>
                      </a:r>
                      <a:endParaRPr lang="fr-FR" sz="2000" dirty="0">
                        <a:effectLst/>
                        <a:latin typeface="Calibri"/>
                        <a:ea typeface="Calibri"/>
                        <a:cs typeface="Times New Roman"/>
                      </a:endParaRPr>
                    </a:p>
                  </a:txBody>
                  <a:tcPr marL="68580" marR="68580" marT="0" marB="0" anchor="b"/>
                </a:tc>
                <a:tc>
                  <a:txBody>
                    <a:bodyPr/>
                    <a:lstStyle/>
                    <a:p>
                      <a:pPr marL="0" marR="0" algn="l">
                        <a:lnSpc>
                          <a:spcPct val="115000"/>
                        </a:lnSpc>
                        <a:spcBef>
                          <a:spcPts val="0"/>
                        </a:spcBef>
                        <a:spcAft>
                          <a:spcPts val="0"/>
                        </a:spcAft>
                      </a:pPr>
                      <a:r>
                        <a:rPr lang="nl-BE" sz="2000" dirty="0">
                          <a:effectLst/>
                        </a:rPr>
                        <a:t>(166-170)^2=16</a:t>
                      </a: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168</a:t>
                      </a:r>
                      <a:endParaRPr lang="fr-FR" sz="2000" dirty="0">
                        <a:effectLst/>
                        <a:latin typeface="Calibri"/>
                        <a:ea typeface="Calibri"/>
                        <a:cs typeface="Times New Roman"/>
                      </a:endParaRPr>
                    </a:p>
                  </a:txBody>
                  <a:tcPr marL="68580" marR="68580" marT="0" marB="0" anchor="b"/>
                </a:tc>
                <a:tc>
                  <a:txBody>
                    <a:bodyPr/>
                    <a:lstStyle/>
                    <a:p>
                      <a:pPr marL="0" marR="0" algn="l">
                        <a:lnSpc>
                          <a:spcPct val="115000"/>
                        </a:lnSpc>
                        <a:spcBef>
                          <a:spcPts val="0"/>
                        </a:spcBef>
                        <a:spcAft>
                          <a:spcPts val="0"/>
                        </a:spcAft>
                      </a:pPr>
                      <a:r>
                        <a:rPr lang="nl-BE" sz="2000" dirty="0">
                          <a:effectLst/>
                        </a:rPr>
                        <a:t>(168-172)^2=16</a:t>
                      </a:r>
                      <a:endParaRPr lang="fr-FR"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04909">
                <a:tc>
                  <a:txBody>
                    <a:bodyPr/>
                    <a:lstStyle/>
                    <a:p>
                      <a:pPr marL="0" marR="0" algn="ctr">
                        <a:lnSpc>
                          <a:spcPct val="115000"/>
                        </a:lnSpc>
                        <a:spcBef>
                          <a:spcPts val="0"/>
                        </a:spcBef>
                        <a:spcAft>
                          <a:spcPts val="0"/>
                        </a:spcAft>
                      </a:pPr>
                      <a:r>
                        <a:rPr lang="nl-BE" sz="2000" dirty="0">
                          <a:effectLst/>
                        </a:rPr>
                        <a:t>168</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dirty="0">
                          <a:effectLst/>
                        </a:rPr>
                        <a:t>(168-170)^2=4</a:t>
                      </a: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170</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a:effectLst/>
                        </a:rPr>
                        <a:t>(170-172)^2=4</a:t>
                      </a:r>
                      <a:endParaRPr lang="fr-FR" sz="20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04909">
                <a:tc>
                  <a:txBody>
                    <a:bodyPr/>
                    <a:lstStyle/>
                    <a:p>
                      <a:pPr marL="0" marR="0" algn="ctr">
                        <a:lnSpc>
                          <a:spcPct val="115000"/>
                        </a:lnSpc>
                        <a:spcBef>
                          <a:spcPts val="0"/>
                        </a:spcBef>
                        <a:spcAft>
                          <a:spcPts val="0"/>
                        </a:spcAft>
                      </a:pPr>
                      <a:r>
                        <a:rPr lang="nl-BE" sz="2000" dirty="0">
                          <a:effectLst/>
                        </a:rPr>
                        <a:t>168</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dirty="0">
                          <a:effectLst/>
                        </a:rPr>
                        <a:t>(168-170)^2=4</a:t>
                      </a: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170</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a:effectLst/>
                        </a:rPr>
                        <a:t>(170-172)^2=4</a:t>
                      </a:r>
                      <a:endParaRPr lang="fr-FR" sz="20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04909">
                <a:tc>
                  <a:txBody>
                    <a:bodyPr/>
                    <a:lstStyle/>
                    <a:p>
                      <a:pPr marL="0" marR="0" algn="ctr">
                        <a:lnSpc>
                          <a:spcPct val="115000"/>
                        </a:lnSpc>
                        <a:spcBef>
                          <a:spcPts val="0"/>
                        </a:spcBef>
                        <a:spcAft>
                          <a:spcPts val="0"/>
                        </a:spcAft>
                      </a:pPr>
                      <a:r>
                        <a:rPr lang="nl-BE" sz="2000" dirty="0">
                          <a:effectLst/>
                        </a:rPr>
                        <a:t>170</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dirty="0">
                          <a:effectLst/>
                        </a:rPr>
                        <a:t>(170-170)^2=0</a:t>
                      </a: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172</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a:effectLst/>
                        </a:rPr>
                        <a:t>(172-172)^2=0</a:t>
                      </a:r>
                      <a:endParaRPr lang="fr-FR" sz="20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04909">
                <a:tc>
                  <a:txBody>
                    <a:bodyPr/>
                    <a:lstStyle/>
                    <a:p>
                      <a:pPr marL="0" marR="0" algn="ctr">
                        <a:lnSpc>
                          <a:spcPct val="115000"/>
                        </a:lnSpc>
                        <a:spcBef>
                          <a:spcPts val="0"/>
                        </a:spcBef>
                        <a:spcAft>
                          <a:spcPts val="0"/>
                        </a:spcAft>
                      </a:pPr>
                      <a:r>
                        <a:rPr lang="nl-BE" sz="2000" dirty="0">
                          <a:effectLst/>
                        </a:rPr>
                        <a:t>170</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dirty="0">
                          <a:effectLst/>
                        </a:rPr>
                        <a:t>(170-170)^2=0</a:t>
                      </a: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172</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a:effectLst/>
                        </a:rPr>
                        <a:t>(172-172)^2=0</a:t>
                      </a:r>
                      <a:endParaRPr lang="fr-FR" sz="20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404909">
                <a:tc>
                  <a:txBody>
                    <a:bodyPr/>
                    <a:lstStyle/>
                    <a:p>
                      <a:pPr marL="0" marR="0" algn="ctr">
                        <a:lnSpc>
                          <a:spcPct val="115000"/>
                        </a:lnSpc>
                        <a:spcBef>
                          <a:spcPts val="0"/>
                        </a:spcBef>
                        <a:spcAft>
                          <a:spcPts val="0"/>
                        </a:spcAft>
                      </a:pPr>
                      <a:r>
                        <a:rPr lang="nl-BE" sz="2000" dirty="0">
                          <a:effectLst/>
                        </a:rPr>
                        <a:t>170</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dirty="0">
                          <a:effectLst/>
                        </a:rPr>
                        <a:t>(170-170)^2=0</a:t>
                      </a: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172</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a:effectLst/>
                        </a:rPr>
                        <a:t>(172-172)^2=0</a:t>
                      </a:r>
                      <a:endParaRPr lang="fr-FR" sz="20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404909">
                <a:tc>
                  <a:txBody>
                    <a:bodyPr/>
                    <a:lstStyle/>
                    <a:p>
                      <a:pPr marL="0" marR="0" algn="ctr">
                        <a:lnSpc>
                          <a:spcPct val="115000"/>
                        </a:lnSpc>
                        <a:spcBef>
                          <a:spcPts val="0"/>
                        </a:spcBef>
                        <a:spcAft>
                          <a:spcPts val="0"/>
                        </a:spcAft>
                      </a:pPr>
                      <a:r>
                        <a:rPr lang="nl-BE" sz="2000" dirty="0">
                          <a:effectLst/>
                        </a:rPr>
                        <a:t>172</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a:effectLst/>
                        </a:rPr>
                        <a:t>(172-170)^2=4</a:t>
                      </a:r>
                      <a:endParaRPr lang="fr-FR" sz="200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174</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a:effectLst/>
                        </a:rPr>
                        <a:t>(174-172)^2=4</a:t>
                      </a:r>
                      <a:endParaRPr lang="fr-FR" sz="20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404909">
                <a:tc>
                  <a:txBody>
                    <a:bodyPr/>
                    <a:lstStyle/>
                    <a:p>
                      <a:pPr marL="0" marR="0" algn="ctr">
                        <a:lnSpc>
                          <a:spcPct val="115000"/>
                        </a:lnSpc>
                        <a:spcBef>
                          <a:spcPts val="0"/>
                        </a:spcBef>
                        <a:spcAft>
                          <a:spcPts val="0"/>
                        </a:spcAft>
                      </a:pPr>
                      <a:r>
                        <a:rPr lang="nl-BE" sz="2000" dirty="0">
                          <a:effectLst/>
                        </a:rPr>
                        <a:t>172</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a:effectLst/>
                        </a:rPr>
                        <a:t>(172-170)^2=4</a:t>
                      </a:r>
                      <a:endParaRPr lang="fr-FR" sz="200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174</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a:effectLst/>
                        </a:rPr>
                        <a:t>(174-172)^2=4</a:t>
                      </a:r>
                      <a:endParaRPr lang="fr-FR" sz="20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404909">
                <a:tc>
                  <a:txBody>
                    <a:bodyPr/>
                    <a:lstStyle/>
                    <a:p>
                      <a:pPr marL="0" marR="0" algn="ctr">
                        <a:lnSpc>
                          <a:spcPct val="115000"/>
                        </a:lnSpc>
                        <a:spcBef>
                          <a:spcPts val="0"/>
                        </a:spcBef>
                        <a:spcAft>
                          <a:spcPts val="0"/>
                        </a:spcAft>
                      </a:pPr>
                      <a:r>
                        <a:rPr lang="nl-BE" sz="2000" dirty="0">
                          <a:effectLst/>
                        </a:rPr>
                        <a:t>174</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a:effectLst/>
                        </a:rPr>
                        <a:t>(174-170)^2=16</a:t>
                      </a:r>
                      <a:endParaRPr lang="fr-FR" sz="200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176</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dirty="0">
                          <a:effectLst/>
                        </a:rPr>
                        <a:t>(176-172)^2=16</a:t>
                      </a:r>
                      <a:endParaRPr lang="fr-FR"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701140">
                <a:tc>
                  <a:txBody>
                    <a:bodyPr/>
                    <a:lstStyle/>
                    <a:p>
                      <a:pPr marL="0" marR="0" algn="ctr">
                        <a:lnSpc>
                          <a:spcPct val="115000"/>
                        </a:lnSpc>
                        <a:spcBef>
                          <a:spcPts val="0"/>
                        </a:spcBef>
                        <a:spcAft>
                          <a:spcPts val="0"/>
                        </a:spcAft>
                      </a:pPr>
                      <a:r>
                        <a:rPr lang="nl-BE" sz="2000" dirty="0" err="1">
                          <a:effectLst/>
                        </a:rPr>
                        <a:t>Sum</a:t>
                      </a:r>
                      <a:r>
                        <a:rPr lang="nl-BE" sz="2000" dirty="0">
                          <a:effectLst/>
                        </a:rPr>
                        <a:t> of squares</a:t>
                      </a: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16+4+4+4+4+16=48</a:t>
                      </a: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nl-BE" sz="2000" b="1" kern="1200" dirty="0" err="1">
                          <a:solidFill>
                            <a:schemeClr val="dk1"/>
                          </a:solidFill>
                          <a:effectLst/>
                          <a:latin typeface="+mn-lt"/>
                          <a:ea typeface="+mn-ea"/>
                          <a:cs typeface="+mn-cs"/>
                        </a:rPr>
                        <a:t>Sum</a:t>
                      </a:r>
                      <a:r>
                        <a:rPr lang="nl-BE" sz="2000" b="1" kern="1200" dirty="0">
                          <a:solidFill>
                            <a:schemeClr val="dk1"/>
                          </a:solidFill>
                          <a:effectLst/>
                          <a:latin typeface="+mn-lt"/>
                          <a:ea typeface="+mn-ea"/>
                          <a:cs typeface="+mn-cs"/>
                        </a:rPr>
                        <a:t> of squares </a:t>
                      </a:r>
                      <a:endParaRPr lang="fr-FR" sz="2000" b="1" kern="1200" dirty="0">
                        <a:solidFill>
                          <a:schemeClr val="dk1"/>
                        </a:solidFill>
                        <a:effectLst/>
                        <a:latin typeface="+mn-lt"/>
                        <a:ea typeface="+mn-ea"/>
                        <a:cs typeface="+mn-cs"/>
                      </a:endParaRPr>
                    </a:p>
                  </a:txBody>
                  <a:tcPr marL="68580" marR="68580" marT="0" marB="0" anchor="b"/>
                </a:tc>
                <a:tc>
                  <a:txBody>
                    <a:bodyPr/>
                    <a:lstStyle/>
                    <a:p>
                      <a:pPr marL="0" marR="0" algn="ctr">
                        <a:lnSpc>
                          <a:spcPct val="115000"/>
                        </a:lnSpc>
                        <a:spcBef>
                          <a:spcPts val="0"/>
                        </a:spcBef>
                        <a:spcAft>
                          <a:spcPts val="0"/>
                        </a:spcAft>
                      </a:pPr>
                      <a:r>
                        <a:rPr lang="nl-BE" sz="2000" dirty="0">
                          <a:effectLst/>
                        </a:rPr>
                        <a:t>16+4+4+4+4+16=48</a:t>
                      </a:r>
                      <a:endParaRPr lang="fr-FR" sz="2000" dirty="0">
                        <a:effectLst/>
                        <a:latin typeface="+mn-lt"/>
                        <a:ea typeface="Calibri"/>
                        <a:cs typeface="Times New Roman"/>
                      </a:endParaRPr>
                    </a:p>
                  </a:txBody>
                  <a:tcPr marL="68580" marR="68580" marT="0" marB="0"/>
                </a:tc>
                <a:extLst>
                  <a:ext uri="{0D108BD9-81ED-4DB2-BD59-A6C34878D82A}">
                    <a16:rowId xmlns:a16="http://schemas.microsoft.com/office/drawing/2014/main" val="10010"/>
                  </a:ext>
                </a:extLst>
              </a:tr>
            </a:tbl>
          </a:graphicData>
        </a:graphic>
      </p:graphicFrame>
      <p:sp>
        <p:nvSpPr>
          <p:cNvPr id="2" name="TextBox 1">
            <a:extLst>
              <a:ext uri="{FF2B5EF4-FFF2-40B4-BE49-F238E27FC236}">
                <a16:creationId xmlns:a16="http://schemas.microsoft.com/office/drawing/2014/main" id="{F5EFF16A-7863-400D-81FC-1195FCFB5017}"/>
              </a:ext>
            </a:extLst>
          </p:cNvPr>
          <p:cNvSpPr txBox="1">
            <a:spLocks noChangeArrowheads="1"/>
          </p:cNvSpPr>
          <p:nvPr/>
        </p:nvSpPr>
        <p:spPr bwMode="auto">
          <a:xfrm>
            <a:off x="3810000" y="6248400"/>
            <a:ext cx="213360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nl-BE" sz="2800">
                <a:latin typeface="Arial" panose="020B0604020202020204" pitchFamily="34" charset="0"/>
              </a:rPr>
              <a:t>48+48=96</a:t>
            </a:r>
            <a:endParaRPr lang="fr-FR" altLang="nl-BE" sz="2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05A28253-6B7C-4531-83AF-8DDA7473352B}"/>
              </a:ext>
            </a:extLst>
          </p:cNvPr>
          <p:cNvSpPr>
            <a:spLocks noGrp="1"/>
          </p:cNvSpPr>
          <p:nvPr>
            <p:ph type="title"/>
          </p:nvPr>
        </p:nvSpPr>
        <p:spPr/>
        <p:txBody>
          <a:bodyPr/>
          <a:lstStyle/>
          <a:p>
            <a:pPr eaLnBrk="1" hangingPunct="1"/>
            <a:r>
              <a:rPr lang="en-US" altLang="nl-BE"/>
              <a:t>Total variance</a:t>
            </a:r>
            <a:endParaRPr lang="fr-FR" altLang="nl-BE"/>
          </a:p>
        </p:txBody>
      </p:sp>
      <p:graphicFrame>
        <p:nvGraphicFramePr>
          <p:cNvPr id="4" name="Content Placeholder 3">
            <a:extLst>
              <a:ext uri="{FF2B5EF4-FFF2-40B4-BE49-F238E27FC236}">
                <a16:creationId xmlns:a16="http://schemas.microsoft.com/office/drawing/2014/main" id="{C31C14FB-1D64-45F8-B5AD-FD7F54CFCB8D}"/>
              </a:ext>
            </a:extLst>
          </p:cNvPr>
          <p:cNvGraphicFramePr>
            <a:graphicFrameLocks noGrp="1"/>
          </p:cNvGraphicFramePr>
          <p:nvPr>
            <p:ph idx="1"/>
          </p:nvPr>
        </p:nvGraphicFramePr>
        <p:xfrm>
          <a:off x="609600" y="1524000"/>
          <a:ext cx="7010400" cy="5011741"/>
        </p:xfrm>
        <a:graphic>
          <a:graphicData uri="http://schemas.openxmlformats.org/drawingml/2006/table">
            <a:tbl>
              <a:tblPr firstRow="1" firstCol="1" bandRow="1">
                <a:tableStyleId>{69CF1AB2-1976-4502-BF36-3FF5EA218861}</a:tableStyleId>
              </a:tblPr>
              <a:tblGrid>
                <a:gridCol w="1493520">
                  <a:extLst>
                    <a:ext uri="{9D8B030D-6E8A-4147-A177-3AD203B41FA5}">
                      <a16:colId xmlns:a16="http://schemas.microsoft.com/office/drawing/2014/main" val="20000"/>
                    </a:ext>
                  </a:extLst>
                </a:gridCol>
                <a:gridCol w="1859281">
                  <a:extLst>
                    <a:ext uri="{9D8B030D-6E8A-4147-A177-3AD203B41FA5}">
                      <a16:colId xmlns:a16="http://schemas.microsoft.com/office/drawing/2014/main" val="20001"/>
                    </a:ext>
                  </a:extLst>
                </a:gridCol>
                <a:gridCol w="3048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2057399">
                  <a:extLst>
                    <a:ext uri="{9D8B030D-6E8A-4147-A177-3AD203B41FA5}">
                      <a16:colId xmlns:a16="http://schemas.microsoft.com/office/drawing/2014/main" val="20004"/>
                    </a:ext>
                  </a:extLst>
                </a:gridCol>
              </a:tblGrid>
              <a:tr h="371070">
                <a:tc>
                  <a:txBody>
                    <a:bodyPr/>
                    <a:lstStyle/>
                    <a:p>
                      <a:pPr marL="0" marR="0">
                        <a:lnSpc>
                          <a:spcPct val="115000"/>
                        </a:lnSpc>
                        <a:spcBef>
                          <a:spcPts val="0"/>
                        </a:spcBef>
                        <a:spcAft>
                          <a:spcPts val="0"/>
                        </a:spcAft>
                        <a:tabLst>
                          <a:tab pos="612140" algn="l"/>
                        </a:tabLst>
                      </a:pPr>
                      <a:r>
                        <a:rPr lang="en-US" sz="2000" dirty="0">
                          <a:effectLst/>
                        </a:rPr>
                        <a:t>Asian</a:t>
                      </a:r>
                      <a:endParaRPr lang="fr-FR"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612140" algn="l"/>
                        </a:tabLst>
                      </a:pPr>
                      <a:r>
                        <a:rPr lang="en-US" sz="2000">
                          <a:effectLst/>
                        </a:rPr>
                        <a:t>(x-mean)^2</a:t>
                      </a:r>
                      <a:endParaRPr lang="fr-FR" sz="2000">
                        <a:effectLst/>
                        <a:latin typeface="Calibri"/>
                        <a:ea typeface="Calibri"/>
                        <a:cs typeface="Times New Roman"/>
                      </a:endParaRPr>
                    </a:p>
                  </a:txBody>
                  <a:tcPr marL="68580" marR="68580" marT="0" marB="0"/>
                </a:tc>
                <a:tc rowSpan="11">
                  <a:txBody>
                    <a:bodyPr/>
                    <a:lstStyle/>
                    <a:p>
                      <a:pPr marL="0" marR="0">
                        <a:lnSpc>
                          <a:spcPct val="115000"/>
                        </a:lnSpc>
                        <a:spcBef>
                          <a:spcPts val="0"/>
                        </a:spcBef>
                        <a:spcAft>
                          <a:spcPts val="0"/>
                        </a:spcAft>
                        <a:tabLst>
                          <a:tab pos="612140" algn="l"/>
                        </a:tabLst>
                      </a:pPr>
                      <a:endParaRPr lang="fr-FR"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612140" algn="l"/>
                        </a:tabLst>
                      </a:pPr>
                      <a:r>
                        <a:rPr lang="en-US" sz="2000" dirty="0">
                          <a:effectLst/>
                        </a:rPr>
                        <a:t>European</a:t>
                      </a:r>
                      <a:endParaRPr lang="fr-FR"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612140" algn="l"/>
                        </a:tabLst>
                      </a:pPr>
                      <a:r>
                        <a:rPr lang="en-US" sz="2000">
                          <a:effectLst/>
                        </a:rPr>
                        <a:t>(x-mean)^2</a:t>
                      </a:r>
                      <a:endParaRPr lang="fr-FR" sz="20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04829">
                <a:tc>
                  <a:txBody>
                    <a:bodyPr/>
                    <a:lstStyle/>
                    <a:p>
                      <a:pPr marL="0" marR="0" algn="ctr">
                        <a:lnSpc>
                          <a:spcPct val="115000"/>
                        </a:lnSpc>
                        <a:spcBef>
                          <a:spcPts val="0"/>
                        </a:spcBef>
                        <a:spcAft>
                          <a:spcPts val="0"/>
                        </a:spcAft>
                      </a:pPr>
                      <a:r>
                        <a:rPr lang="nl-BE" sz="2000" dirty="0">
                          <a:effectLst/>
                        </a:rPr>
                        <a:t>166</a:t>
                      </a:r>
                      <a:endParaRPr lang="fr-FR"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168</a:t>
                      </a:r>
                      <a:endParaRPr lang="fr-FR" sz="2000" dirty="0">
                        <a:effectLst/>
                        <a:latin typeface="Calibri"/>
                        <a:ea typeface="Calibri"/>
                        <a:cs typeface="Times New Roman"/>
                      </a:endParaRPr>
                    </a:p>
                  </a:txBody>
                  <a:tcPr marL="68580" marR="68580" marT="0" marB="0" anchor="b"/>
                </a:tc>
                <a:tc>
                  <a:txBody>
                    <a:bodyPr/>
                    <a:lstStyle/>
                    <a:p>
                      <a:pPr marL="0" marR="0" algn="r" defTabSz="914400" rtl="0" eaLnBrk="1" latinLnBrk="0" hangingPunct="1">
                        <a:lnSpc>
                          <a:spcPct val="115000"/>
                        </a:lnSpc>
                        <a:spcBef>
                          <a:spcPts val="0"/>
                        </a:spcBef>
                        <a:spcAft>
                          <a:spcPts val="0"/>
                        </a:spcAft>
                      </a:pPr>
                      <a:endParaRPr lang="fr-FR" sz="2000" kern="1200" dirty="0">
                        <a:solidFill>
                          <a:srgbClr val="000000"/>
                        </a:solidFill>
                        <a:effectLst/>
                        <a:latin typeface="Calibri"/>
                        <a:ea typeface="Calibri"/>
                        <a:cs typeface="Calibri"/>
                      </a:endParaRPr>
                    </a:p>
                  </a:txBody>
                  <a:tcPr marL="68580" marR="68580" marT="0" marB="0"/>
                </a:tc>
                <a:extLst>
                  <a:ext uri="{0D108BD9-81ED-4DB2-BD59-A6C34878D82A}">
                    <a16:rowId xmlns:a16="http://schemas.microsoft.com/office/drawing/2014/main" val="10001"/>
                  </a:ext>
                </a:extLst>
              </a:tr>
              <a:tr h="404829">
                <a:tc>
                  <a:txBody>
                    <a:bodyPr/>
                    <a:lstStyle/>
                    <a:p>
                      <a:pPr marL="0" marR="0" algn="ctr">
                        <a:lnSpc>
                          <a:spcPct val="115000"/>
                        </a:lnSpc>
                        <a:spcBef>
                          <a:spcPts val="0"/>
                        </a:spcBef>
                        <a:spcAft>
                          <a:spcPts val="0"/>
                        </a:spcAft>
                      </a:pPr>
                      <a:r>
                        <a:rPr lang="nl-BE" sz="2000" dirty="0">
                          <a:effectLst/>
                        </a:rPr>
                        <a:t>168</a:t>
                      </a:r>
                      <a:endParaRPr lang="fr-FR"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170</a:t>
                      </a:r>
                      <a:endParaRPr lang="fr-FR" sz="2000" dirty="0">
                        <a:effectLst/>
                        <a:latin typeface="Calibri"/>
                        <a:ea typeface="Calibri"/>
                        <a:cs typeface="Times New Roman"/>
                      </a:endParaRPr>
                    </a:p>
                  </a:txBody>
                  <a:tcPr marL="68580" marR="68580" marT="0" marB="0" anchor="b"/>
                </a:tc>
                <a:tc>
                  <a:txBody>
                    <a:bodyPr/>
                    <a:lstStyle/>
                    <a:p>
                      <a:pPr marL="0" marR="0" algn="r" defTabSz="914400" rtl="0" eaLnBrk="1" latinLnBrk="0" hangingPunct="1">
                        <a:lnSpc>
                          <a:spcPct val="115000"/>
                        </a:lnSpc>
                        <a:spcBef>
                          <a:spcPts val="0"/>
                        </a:spcBef>
                        <a:spcAft>
                          <a:spcPts val="0"/>
                        </a:spcAft>
                      </a:pPr>
                      <a:endParaRPr lang="fr-FR" sz="2000" kern="1200" dirty="0">
                        <a:solidFill>
                          <a:srgbClr val="000000"/>
                        </a:solidFill>
                        <a:effectLst/>
                        <a:latin typeface="Calibri"/>
                        <a:ea typeface="Calibri"/>
                        <a:cs typeface="Calibri"/>
                      </a:endParaRPr>
                    </a:p>
                  </a:txBody>
                  <a:tcPr marL="68580" marR="68580" marT="0" marB="0"/>
                </a:tc>
                <a:extLst>
                  <a:ext uri="{0D108BD9-81ED-4DB2-BD59-A6C34878D82A}">
                    <a16:rowId xmlns:a16="http://schemas.microsoft.com/office/drawing/2014/main" val="10002"/>
                  </a:ext>
                </a:extLst>
              </a:tr>
              <a:tr h="404829">
                <a:tc>
                  <a:txBody>
                    <a:bodyPr/>
                    <a:lstStyle/>
                    <a:p>
                      <a:pPr marL="0" marR="0" algn="ctr">
                        <a:lnSpc>
                          <a:spcPct val="115000"/>
                        </a:lnSpc>
                        <a:spcBef>
                          <a:spcPts val="0"/>
                        </a:spcBef>
                        <a:spcAft>
                          <a:spcPts val="0"/>
                        </a:spcAft>
                      </a:pPr>
                      <a:r>
                        <a:rPr lang="nl-BE" sz="2000" dirty="0">
                          <a:effectLst/>
                        </a:rPr>
                        <a:t>168</a:t>
                      </a:r>
                      <a:endParaRPr lang="fr-FR"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170</a:t>
                      </a:r>
                      <a:endParaRPr lang="fr-FR" sz="2000" dirty="0">
                        <a:effectLst/>
                        <a:latin typeface="Calibri"/>
                        <a:ea typeface="Calibri"/>
                        <a:cs typeface="Times New Roman"/>
                      </a:endParaRPr>
                    </a:p>
                  </a:txBody>
                  <a:tcPr marL="68580" marR="68580" marT="0" marB="0" anchor="b"/>
                </a:tc>
                <a:tc>
                  <a:txBody>
                    <a:bodyPr/>
                    <a:lstStyle/>
                    <a:p>
                      <a:pPr marL="0" marR="0" algn="r" defTabSz="914400" rtl="0" eaLnBrk="1" latinLnBrk="0" hangingPunct="1">
                        <a:lnSpc>
                          <a:spcPct val="115000"/>
                        </a:lnSpc>
                        <a:spcBef>
                          <a:spcPts val="0"/>
                        </a:spcBef>
                        <a:spcAft>
                          <a:spcPts val="0"/>
                        </a:spcAft>
                      </a:pPr>
                      <a:endParaRPr lang="fr-FR" sz="2000" kern="1200" dirty="0">
                        <a:solidFill>
                          <a:srgbClr val="000000"/>
                        </a:solidFill>
                        <a:effectLst/>
                        <a:latin typeface="Calibri"/>
                        <a:ea typeface="Calibri"/>
                        <a:cs typeface="Calibri"/>
                      </a:endParaRPr>
                    </a:p>
                  </a:txBody>
                  <a:tcPr marL="68580" marR="68580" marT="0" marB="0"/>
                </a:tc>
                <a:extLst>
                  <a:ext uri="{0D108BD9-81ED-4DB2-BD59-A6C34878D82A}">
                    <a16:rowId xmlns:a16="http://schemas.microsoft.com/office/drawing/2014/main" val="10003"/>
                  </a:ext>
                </a:extLst>
              </a:tr>
              <a:tr h="404829">
                <a:tc>
                  <a:txBody>
                    <a:bodyPr/>
                    <a:lstStyle/>
                    <a:p>
                      <a:pPr marL="0" marR="0" algn="ctr">
                        <a:lnSpc>
                          <a:spcPct val="115000"/>
                        </a:lnSpc>
                        <a:spcBef>
                          <a:spcPts val="0"/>
                        </a:spcBef>
                        <a:spcAft>
                          <a:spcPts val="0"/>
                        </a:spcAft>
                      </a:pPr>
                      <a:r>
                        <a:rPr lang="nl-BE" sz="2000" dirty="0">
                          <a:effectLst/>
                        </a:rPr>
                        <a:t>170</a:t>
                      </a:r>
                      <a:endParaRPr lang="fr-FR"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172</a:t>
                      </a:r>
                      <a:endParaRPr lang="fr-FR" sz="2000" dirty="0">
                        <a:effectLst/>
                        <a:latin typeface="Calibri"/>
                        <a:ea typeface="Calibri"/>
                        <a:cs typeface="Times New Roman"/>
                      </a:endParaRPr>
                    </a:p>
                  </a:txBody>
                  <a:tcPr marL="68580" marR="68580" marT="0" marB="0" anchor="b"/>
                </a:tc>
                <a:tc>
                  <a:txBody>
                    <a:bodyPr/>
                    <a:lstStyle/>
                    <a:p>
                      <a:pPr marL="0" marR="0" algn="r" defTabSz="914400" rtl="0" eaLnBrk="1" latinLnBrk="0" hangingPunct="1">
                        <a:lnSpc>
                          <a:spcPct val="115000"/>
                        </a:lnSpc>
                        <a:spcBef>
                          <a:spcPts val="0"/>
                        </a:spcBef>
                        <a:spcAft>
                          <a:spcPts val="0"/>
                        </a:spcAft>
                      </a:pPr>
                      <a:endParaRPr lang="fr-FR" sz="2000" kern="1200" dirty="0">
                        <a:solidFill>
                          <a:srgbClr val="000000"/>
                        </a:solidFill>
                        <a:effectLst/>
                        <a:latin typeface="Calibri"/>
                        <a:ea typeface="Calibri"/>
                        <a:cs typeface="Calibri"/>
                      </a:endParaRPr>
                    </a:p>
                  </a:txBody>
                  <a:tcPr marL="68580" marR="68580" marT="0" marB="0"/>
                </a:tc>
                <a:extLst>
                  <a:ext uri="{0D108BD9-81ED-4DB2-BD59-A6C34878D82A}">
                    <a16:rowId xmlns:a16="http://schemas.microsoft.com/office/drawing/2014/main" val="10004"/>
                  </a:ext>
                </a:extLst>
              </a:tr>
              <a:tr h="404829">
                <a:tc>
                  <a:txBody>
                    <a:bodyPr/>
                    <a:lstStyle/>
                    <a:p>
                      <a:pPr marL="0" marR="0" algn="ctr">
                        <a:lnSpc>
                          <a:spcPct val="115000"/>
                        </a:lnSpc>
                        <a:spcBef>
                          <a:spcPts val="0"/>
                        </a:spcBef>
                        <a:spcAft>
                          <a:spcPts val="0"/>
                        </a:spcAft>
                      </a:pPr>
                      <a:r>
                        <a:rPr lang="nl-BE" sz="2000" dirty="0">
                          <a:effectLst/>
                        </a:rPr>
                        <a:t>170</a:t>
                      </a:r>
                      <a:endParaRPr lang="fr-FR"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172</a:t>
                      </a:r>
                      <a:endParaRPr lang="fr-FR" sz="2000" dirty="0">
                        <a:effectLst/>
                        <a:latin typeface="Calibri"/>
                        <a:ea typeface="Calibri"/>
                        <a:cs typeface="Times New Roman"/>
                      </a:endParaRPr>
                    </a:p>
                  </a:txBody>
                  <a:tcPr marL="68580" marR="68580" marT="0" marB="0" anchor="b"/>
                </a:tc>
                <a:tc>
                  <a:txBody>
                    <a:bodyPr/>
                    <a:lstStyle/>
                    <a:p>
                      <a:pPr marL="0" marR="0" algn="r" defTabSz="914400" rtl="0" eaLnBrk="1" latinLnBrk="0" hangingPunct="1">
                        <a:lnSpc>
                          <a:spcPct val="115000"/>
                        </a:lnSpc>
                        <a:spcBef>
                          <a:spcPts val="0"/>
                        </a:spcBef>
                        <a:spcAft>
                          <a:spcPts val="0"/>
                        </a:spcAft>
                      </a:pPr>
                      <a:endParaRPr lang="fr-FR" sz="2000" kern="1200" dirty="0">
                        <a:solidFill>
                          <a:srgbClr val="000000"/>
                        </a:solidFill>
                        <a:effectLst/>
                        <a:latin typeface="Calibri"/>
                        <a:ea typeface="Calibri"/>
                        <a:cs typeface="Calibri"/>
                      </a:endParaRPr>
                    </a:p>
                  </a:txBody>
                  <a:tcPr marL="68580" marR="68580" marT="0" marB="0"/>
                </a:tc>
                <a:extLst>
                  <a:ext uri="{0D108BD9-81ED-4DB2-BD59-A6C34878D82A}">
                    <a16:rowId xmlns:a16="http://schemas.microsoft.com/office/drawing/2014/main" val="10005"/>
                  </a:ext>
                </a:extLst>
              </a:tr>
              <a:tr h="404829">
                <a:tc>
                  <a:txBody>
                    <a:bodyPr/>
                    <a:lstStyle/>
                    <a:p>
                      <a:pPr marL="0" marR="0" algn="ctr">
                        <a:lnSpc>
                          <a:spcPct val="115000"/>
                        </a:lnSpc>
                        <a:spcBef>
                          <a:spcPts val="0"/>
                        </a:spcBef>
                        <a:spcAft>
                          <a:spcPts val="0"/>
                        </a:spcAft>
                      </a:pPr>
                      <a:r>
                        <a:rPr lang="nl-BE" sz="2000" dirty="0">
                          <a:effectLst/>
                        </a:rPr>
                        <a:t>170</a:t>
                      </a:r>
                      <a:endParaRPr lang="fr-FR"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172</a:t>
                      </a:r>
                      <a:endParaRPr lang="fr-FR" sz="2000" dirty="0">
                        <a:effectLst/>
                        <a:latin typeface="Calibri"/>
                        <a:ea typeface="Calibri"/>
                        <a:cs typeface="Times New Roman"/>
                      </a:endParaRPr>
                    </a:p>
                  </a:txBody>
                  <a:tcPr marL="68580" marR="68580" marT="0" marB="0" anchor="b"/>
                </a:tc>
                <a:tc>
                  <a:txBody>
                    <a:bodyPr/>
                    <a:lstStyle/>
                    <a:p>
                      <a:pPr marL="0" marR="0" algn="r" defTabSz="914400" rtl="0" eaLnBrk="1" latinLnBrk="0" hangingPunct="1">
                        <a:lnSpc>
                          <a:spcPct val="115000"/>
                        </a:lnSpc>
                        <a:spcBef>
                          <a:spcPts val="0"/>
                        </a:spcBef>
                        <a:spcAft>
                          <a:spcPts val="0"/>
                        </a:spcAft>
                      </a:pPr>
                      <a:endParaRPr lang="fr-FR" sz="2000" kern="1200" dirty="0">
                        <a:solidFill>
                          <a:srgbClr val="000000"/>
                        </a:solidFill>
                        <a:effectLst/>
                        <a:latin typeface="Calibri"/>
                        <a:ea typeface="Calibri"/>
                        <a:cs typeface="Calibri"/>
                      </a:endParaRPr>
                    </a:p>
                  </a:txBody>
                  <a:tcPr marL="68580" marR="68580" marT="0" marB="0"/>
                </a:tc>
                <a:extLst>
                  <a:ext uri="{0D108BD9-81ED-4DB2-BD59-A6C34878D82A}">
                    <a16:rowId xmlns:a16="http://schemas.microsoft.com/office/drawing/2014/main" val="10006"/>
                  </a:ext>
                </a:extLst>
              </a:tr>
              <a:tr h="404829">
                <a:tc>
                  <a:txBody>
                    <a:bodyPr/>
                    <a:lstStyle/>
                    <a:p>
                      <a:pPr marL="0" marR="0" algn="ctr">
                        <a:lnSpc>
                          <a:spcPct val="115000"/>
                        </a:lnSpc>
                        <a:spcBef>
                          <a:spcPts val="0"/>
                        </a:spcBef>
                        <a:spcAft>
                          <a:spcPts val="0"/>
                        </a:spcAft>
                      </a:pPr>
                      <a:r>
                        <a:rPr lang="nl-BE" sz="2000" dirty="0">
                          <a:effectLst/>
                        </a:rPr>
                        <a:t>172</a:t>
                      </a:r>
                      <a:endParaRPr lang="fr-FR"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174</a:t>
                      </a:r>
                      <a:endParaRPr lang="fr-FR" sz="2000" dirty="0">
                        <a:effectLst/>
                        <a:latin typeface="Calibri"/>
                        <a:ea typeface="Calibri"/>
                        <a:cs typeface="Times New Roman"/>
                      </a:endParaRPr>
                    </a:p>
                  </a:txBody>
                  <a:tcPr marL="68580" marR="68580" marT="0" marB="0" anchor="b"/>
                </a:tc>
                <a:tc>
                  <a:txBody>
                    <a:bodyPr/>
                    <a:lstStyle/>
                    <a:p>
                      <a:pPr marL="0" marR="0" algn="r" defTabSz="914400" rtl="0" eaLnBrk="1" latinLnBrk="0" hangingPunct="1">
                        <a:lnSpc>
                          <a:spcPct val="115000"/>
                        </a:lnSpc>
                        <a:spcBef>
                          <a:spcPts val="0"/>
                        </a:spcBef>
                        <a:spcAft>
                          <a:spcPts val="0"/>
                        </a:spcAft>
                      </a:pPr>
                      <a:endParaRPr lang="fr-FR" sz="2000" kern="1200" dirty="0">
                        <a:solidFill>
                          <a:srgbClr val="000000"/>
                        </a:solidFill>
                        <a:effectLst/>
                        <a:latin typeface="Calibri"/>
                        <a:ea typeface="Calibri"/>
                        <a:cs typeface="Calibri"/>
                      </a:endParaRPr>
                    </a:p>
                  </a:txBody>
                  <a:tcPr marL="68580" marR="68580" marT="0" marB="0"/>
                </a:tc>
                <a:extLst>
                  <a:ext uri="{0D108BD9-81ED-4DB2-BD59-A6C34878D82A}">
                    <a16:rowId xmlns:a16="http://schemas.microsoft.com/office/drawing/2014/main" val="10007"/>
                  </a:ext>
                </a:extLst>
              </a:tr>
              <a:tr h="404829">
                <a:tc>
                  <a:txBody>
                    <a:bodyPr/>
                    <a:lstStyle/>
                    <a:p>
                      <a:pPr marL="0" marR="0" algn="ctr">
                        <a:lnSpc>
                          <a:spcPct val="115000"/>
                        </a:lnSpc>
                        <a:spcBef>
                          <a:spcPts val="0"/>
                        </a:spcBef>
                        <a:spcAft>
                          <a:spcPts val="0"/>
                        </a:spcAft>
                      </a:pPr>
                      <a:r>
                        <a:rPr lang="nl-BE" sz="2000" dirty="0">
                          <a:effectLst/>
                        </a:rPr>
                        <a:t>172</a:t>
                      </a:r>
                      <a:endParaRPr lang="fr-FR"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174</a:t>
                      </a:r>
                      <a:endParaRPr lang="fr-FR" sz="2000" dirty="0">
                        <a:effectLst/>
                        <a:latin typeface="Calibri"/>
                        <a:ea typeface="Calibri"/>
                        <a:cs typeface="Times New Roman"/>
                      </a:endParaRPr>
                    </a:p>
                  </a:txBody>
                  <a:tcPr marL="68580" marR="68580" marT="0" marB="0" anchor="b"/>
                </a:tc>
                <a:tc>
                  <a:txBody>
                    <a:bodyPr/>
                    <a:lstStyle/>
                    <a:p>
                      <a:pPr marL="0" marR="0" algn="r" defTabSz="914400" rtl="0" eaLnBrk="1" latinLnBrk="0" hangingPunct="1">
                        <a:lnSpc>
                          <a:spcPct val="115000"/>
                        </a:lnSpc>
                        <a:spcBef>
                          <a:spcPts val="0"/>
                        </a:spcBef>
                        <a:spcAft>
                          <a:spcPts val="0"/>
                        </a:spcAft>
                      </a:pPr>
                      <a:endParaRPr lang="fr-FR" sz="2000" kern="1200" dirty="0">
                        <a:solidFill>
                          <a:srgbClr val="000000"/>
                        </a:solidFill>
                        <a:effectLst/>
                        <a:latin typeface="Calibri"/>
                        <a:ea typeface="Calibri"/>
                        <a:cs typeface="Calibri"/>
                      </a:endParaRPr>
                    </a:p>
                  </a:txBody>
                  <a:tcPr marL="68580" marR="68580" marT="0" marB="0"/>
                </a:tc>
                <a:extLst>
                  <a:ext uri="{0D108BD9-81ED-4DB2-BD59-A6C34878D82A}">
                    <a16:rowId xmlns:a16="http://schemas.microsoft.com/office/drawing/2014/main" val="10008"/>
                  </a:ext>
                </a:extLst>
              </a:tr>
              <a:tr h="700999">
                <a:tc>
                  <a:txBody>
                    <a:bodyPr/>
                    <a:lstStyle/>
                    <a:p>
                      <a:pPr marL="0" marR="0" algn="ctr">
                        <a:lnSpc>
                          <a:spcPct val="115000"/>
                        </a:lnSpc>
                        <a:spcBef>
                          <a:spcPts val="0"/>
                        </a:spcBef>
                        <a:spcAft>
                          <a:spcPts val="0"/>
                        </a:spcAft>
                      </a:pPr>
                      <a:r>
                        <a:rPr lang="nl-BE" sz="2000" dirty="0">
                          <a:effectLst/>
                        </a:rPr>
                        <a:t>174</a:t>
                      </a:r>
                      <a:endParaRPr lang="fr-FR"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176</a:t>
                      </a:r>
                      <a:endParaRPr lang="fr-FR" sz="2000" dirty="0">
                        <a:effectLst/>
                        <a:latin typeface="Calibri"/>
                        <a:ea typeface="Calibri"/>
                        <a:cs typeface="Times New Roman"/>
                      </a:endParaRPr>
                    </a:p>
                  </a:txBody>
                  <a:tcPr marL="68580" marR="68580" marT="0" marB="0" anchor="b"/>
                </a:tc>
                <a:tc>
                  <a:txBody>
                    <a:bodyPr/>
                    <a:lstStyle/>
                    <a:p>
                      <a:pPr marL="0" marR="0" algn="r" defTabSz="914400" rtl="0" eaLnBrk="1" latinLnBrk="0" hangingPunct="1">
                        <a:lnSpc>
                          <a:spcPct val="115000"/>
                        </a:lnSpc>
                        <a:spcBef>
                          <a:spcPts val="0"/>
                        </a:spcBef>
                        <a:spcAft>
                          <a:spcPts val="0"/>
                        </a:spcAft>
                      </a:pPr>
                      <a:endParaRPr lang="fr-FR" sz="2000" kern="1200" dirty="0">
                        <a:solidFill>
                          <a:srgbClr val="000000"/>
                        </a:solidFill>
                        <a:effectLst/>
                        <a:latin typeface="Calibri"/>
                        <a:ea typeface="Calibri"/>
                        <a:cs typeface="Calibri"/>
                      </a:endParaRPr>
                    </a:p>
                  </a:txBody>
                  <a:tcPr marL="68580" marR="68580" marT="0" marB="0"/>
                </a:tc>
                <a:extLst>
                  <a:ext uri="{0D108BD9-81ED-4DB2-BD59-A6C34878D82A}">
                    <a16:rowId xmlns:a16="http://schemas.microsoft.com/office/drawing/2014/main" val="10009"/>
                  </a:ext>
                </a:extLst>
              </a:tr>
              <a:tr h="701040">
                <a:tc>
                  <a:txBody>
                    <a:bodyPr/>
                    <a:lstStyle/>
                    <a:p>
                      <a:pPr marL="0" marR="0" algn="ctr">
                        <a:lnSpc>
                          <a:spcPct val="115000"/>
                        </a:lnSpc>
                        <a:spcBef>
                          <a:spcPts val="0"/>
                        </a:spcBef>
                        <a:spcAft>
                          <a:spcPts val="0"/>
                        </a:spcAft>
                      </a:pPr>
                      <a:r>
                        <a:rPr lang="nl-BE" sz="2000" dirty="0" err="1">
                          <a:effectLst/>
                        </a:rPr>
                        <a:t>Sum</a:t>
                      </a:r>
                      <a:r>
                        <a:rPr lang="nl-BE" sz="2000" dirty="0">
                          <a:effectLst/>
                        </a:rPr>
                        <a:t> of squares</a:t>
                      </a:r>
                      <a:endParaRPr lang="fr-FR"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nl-BE" sz="2000" b="1" kern="1200" dirty="0">
                          <a:solidFill>
                            <a:schemeClr val="dk1"/>
                          </a:solidFill>
                          <a:effectLst/>
                          <a:latin typeface="+mn-lt"/>
                          <a:ea typeface="+mn-ea"/>
                          <a:cs typeface="+mn-cs"/>
                        </a:rPr>
                        <a:t> </a:t>
                      </a:r>
                      <a:r>
                        <a:rPr lang="nl-BE" sz="2000" b="1" kern="1200" dirty="0" err="1">
                          <a:solidFill>
                            <a:schemeClr val="dk1"/>
                          </a:solidFill>
                          <a:effectLst/>
                          <a:latin typeface="+mn-lt"/>
                          <a:ea typeface="+mn-ea"/>
                          <a:cs typeface="+mn-cs"/>
                        </a:rPr>
                        <a:t>Sum</a:t>
                      </a:r>
                      <a:r>
                        <a:rPr lang="nl-BE" sz="2000" b="1" kern="1200" dirty="0">
                          <a:solidFill>
                            <a:schemeClr val="dk1"/>
                          </a:solidFill>
                          <a:effectLst/>
                          <a:latin typeface="+mn-lt"/>
                          <a:ea typeface="+mn-ea"/>
                          <a:cs typeface="+mn-cs"/>
                        </a:rPr>
                        <a:t> of squares</a:t>
                      </a:r>
                      <a:endParaRPr lang="fr-FR" sz="2000" b="1" kern="1200" dirty="0">
                        <a:solidFill>
                          <a:schemeClr val="dk1"/>
                        </a:solidFill>
                        <a:effectLst/>
                        <a:latin typeface="+mn-lt"/>
                        <a:ea typeface="+mn-ea"/>
                        <a:cs typeface="+mn-cs"/>
                      </a:endParaRPr>
                    </a:p>
                  </a:txBody>
                  <a:tcPr marL="68580" marR="68580" marT="0" marB="0" anchor="b"/>
                </a:tc>
                <a:tc>
                  <a:txBody>
                    <a:bodyPr/>
                    <a:lstStyle/>
                    <a:p>
                      <a:pPr marL="0" marR="0" algn="r">
                        <a:lnSpc>
                          <a:spcPct val="115000"/>
                        </a:lnSpc>
                        <a:spcBef>
                          <a:spcPts val="0"/>
                        </a:spcBef>
                        <a:spcAft>
                          <a:spcPts val="0"/>
                        </a:spcAft>
                      </a:pPr>
                      <a:endParaRPr lang="fr-FR" sz="2000" dirty="0">
                        <a:effectLst/>
                        <a:latin typeface="+mn-lt"/>
                        <a:ea typeface="Calibri"/>
                        <a:cs typeface="Times New Roman"/>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1F61D437-B79C-45B9-8C79-940F55ACE308}"/>
              </a:ext>
            </a:extLst>
          </p:cNvPr>
          <p:cNvSpPr>
            <a:spLocks noGrp="1"/>
          </p:cNvSpPr>
          <p:nvPr>
            <p:ph type="title"/>
          </p:nvPr>
        </p:nvSpPr>
        <p:spPr/>
        <p:txBody>
          <a:bodyPr/>
          <a:lstStyle/>
          <a:p>
            <a:pPr eaLnBrk="1" hangingPunct="1"/>
            <a:r>
              <a:rPr lang="en-US" altLang="nl-BE"/>
              <a:t>Total variance</a:t>
            </a:r>
            <a:endParaRPr lang="fr-FR" altLang="nl-BE"/>
          </a:p>
        </p:txBody>
      </p:sp>
      <p:graphicFrame>
        <p:nvGraphicFramePr>
          <p:cNvPr id="4" name="Content Placeholder 3">
            <a:extLst>
              <a:ext uri="{FF2B5EF4-FFF2-40B4-BE49-F238E27FC236}">
                <a16:creationId xmlns:a16="http://schemas.microsoft.com/office/drawing/2014/main" id="{24D9BEC0-91C4-438F-81D7-FC82BFB12A92}"/>
              </a:ext>
            </a:extLst>
          </p:cNvPr>
          <p:cNvGraphicFramePr>
            <a:graphicFrameLocks noGrp="1"/>
          </p:cNvGraphicFramePr>
          <p:nvPr>
            <p:ph idx="1"/>
          </p:nvPr>
        </p:nvGraphicFramePr>
        <p:xfrm>
          <a:off x="609600" y="1524000"/>
          <a:ext cx="7010400" cy="5011741"/>
        </p:xfrm>
        <a:graphic>
          <a:graphicData uri="http://schemas.openxmlformats.org/drawingml/2006/table">
            <a:tbl>
              <a:tblPr firstRow="1" firstCol="1" bandRow="1">
                <a:tableStyleId>{69CF1AB2-1976-4502-BF36-3FF5EA218861}</a:tableStyleId>
              </a:tblPr>
              <a:tblGrid>
                <a:gridCol w="1493520">
                  <a:extLst>
                    <a:ext uri="{9D8B030D-6E8A-4147-A177-3AD203B41FA5}">
                      <a16:colId xmlns:a16="http://schemas.microsoft.com/office/drawing/2014/main" val="20000"/>
                    </a:ext>
                  </a:extLst>
                </a:gridCol>
                <a:gridCol w="1859281">
                  <a:extLst>
                    <a:ext uri="{9D8B030D-6E8A-4147-A177-3AD203B41FA5}">
                      <a16:colId xmlns:a16="http://schemas.microsoft.com/office/drawing/2014/main" val="20001"/>
                    </a:ext>
                  </a:extLst>
                </a:gridCol>
                <a:gridCol w="3048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2057399">
                  <a:extLst>
                    <a:ext uri="{9D8B030D-6E8A-4147-A177-3AD203B41FA5}">
                      <a16:colId xmlns:a16="http://schemas.microsoft.com/office/drawing/2014/main" val="20004"/>
                    </a:ext>
                  </a:extLst>
                </a:gridCol>
              </a:tblGrid>
              <a:tr h="371070">
                <a:tc>
                  <a:txBody>
                    <a:bodyPr/>
                    <a:lstStyle/>
                    <a:p>
                      <a:pPr marL="0" marR="0">
                        <a:lnSpc>
                          <a:spcPct val="115000"/>
                        </a:lnSpc>
                        <a:spcBef>
                          <a:spcPts val="0"/>
                        </a:spcBef>
                        <a:spcAft>
                          <a:spcPts val="0"/>
                        </a:spcAft>
                        <a:tabLst>
                          <a:tab pos="612140" algn="l"/>
                        </a:tabLst>
                      </a:pPr>
                      <a:r>
                        <a:rPr lang="en-US" sz="2000" dirty="0">
                          <a:effectLst/>
                        </a:rPr>
                        <a:t>Asian</a:t>
                      </a:r>
                      <a:endParaRPr lang="fr-FR"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612140" algn="l"/>
                        </a:tabLst>
                      </a:pPr>
                      <a:r>
                        <a:rPr lang="en-US" sz="2000">
                          <a:effectLst/>
                        </a:rPr>
                        <a:t>(x-mean)^2</a:t>
                      </a:r>
                      <a:endParaRPr lang="fr-FR" sz="2000">
                        <a:effectLst/>
                        <a:latin typeface="Calibri"/>
                        <a:ea typeface="Calibri"/>
                        <a:cs typeface="Times New Roman"/>
                      </a:endParaRPr>
                    </a:p>
                  </a:txBody>
                  <a:tcPr marL="68580" marR="68580" marT="0" marB="0"/>
                </a:tc>
                <a:tc rowSpan="11">
                  <a:txBody>
                    <a:bodyPr/>
                    <a:lstStyle/>
                    <a:p>
                      <a:pPr marL="0" marR="0">
                        <a:lnSpc>
                          <a:spcPct val="115000"/>
                        </a:lnSpc>
                        <a:spcBef>
                          <a:spcPts val="0"/>
                        </a:spcBef>
                        <a:spcAft>
                          <a:spcPts val="0"/>
                        </a:spcAft>
                        <a:tabLst>
                          <a:tab pos="612140" algn="l"/>
                        </a:tabLst>
                      </a:pPr>
                      <a:endParaRPr lang="fr-FR"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612140" algn="l"/>
                        </a:tabLst>
                      </a:pPr>
                      <a:r>
                        <a:rPr lang="en-US" sz="2000" dirty="0">
                          <a:effectLst/>
                        </a:rPr>
                        <a:t>European</a:t>
                      </a:r>
                      <a:endParaRPr lang="fr-FR"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612140" algn="l"/>
                        </a:tabLst>
                      </a:pPr>
                      <a:r>
                        <a:rPr lang="en-US" sz="2000">
                          <a:effectLst/>
                        </a:rPr>
                        <a:t>(x-mean)^2</a:t>
                      </a:r>
                      <a:endParaRPr lang="fr-FR" sz="20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04829">
                <a:tc>
                  <a:txBody>
                    <a:bodyPr/>
                    <a:lstStyle/>
                    <a:p>
                      <a:pPr marL="0" marR="0" algn="ctr">
                        <a:lnSpc>
                          <a:spcPct val="115000"/>
                        </a:lnSpc>
                        <a:spcBef>
                          <a:spcPts val="0"/>
                        </a:spcBef>
                        <a:spcAft>
                          <a:spcPts val="0"/>
                        </a:spcAft>
                      </a:pPr>
                      <a:r>
                        <a:rPr lang="nl-BE" sz="2000" dirty="0">
                          <a:effectLst/>
                        </a:rPr>
                        <a:t>166</a:t>
                      </a:r>
                      <a:endParaRPr lang="fr-FR"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nl-BE" sz="2000" dirty="0">
                          <a:solidFill>
                            <a:srgbClr val="000000"/>
                          </a:solidFill>
                          <a:effectLst/>
                          <a:latin typeface="Calibri"/>
                          <a:ea typeface="Calibri"/>
                          <a:cs typeface="Calibri"/>
                        </a:rPr>
                        <a:t>(166-171)^2=25</a:t>
                      </a: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168</a:t>
                      </a:r>
                      <a:endParaRPr lang="fr-FR" sz="2000" dirty="0">
                        <a:effectLst/>
                        <a:latin typeface="Calibri"/>
                        <a:ea typeface="Calibri"/>
                        <a:cs typeface="Times New Roman"/>
                      </a:endParaRPr>
                    </a:p>
                  </a:txBody>
                  <a:tcPr marL="68580" marR="68580" marT="0" marB="0" anchor="b"/>
                </a:tc>
                <a:tc>
                  <a:txBody>
                    <a:bodyPr/>
                    <a:lstStyle/>
                    <a:p>
                      <a:pPr marL="0" marR="0" algn="r" defTabSz="914400" rtl="0" eaLnBrk="1" latinLnBrk="0" hangingPunct="1">
                        <a:lnSpc>
                          <a:spcPct val="115000"/>
                        </a:lnSpc>
                        <a:spcBef>
                          <a:spcPts val="0"/>
                        </a:spcBef>
                        <a:spcAft>
                          <a:spcPts val="0"/>
                        </a:spcAft>
                      </a:pPr>
                      <a:r>
                        <a:rPr lang="nl-BE" sz="2000" kern="1200" dirty="0">
                          <a:solidFill>
                            <a:srgbClr val="000000"/>
                          </a:solidFill>
                          <a:effectLst/>
                          <a:latin typeface="Calibri"/>
                          <a:ea typeface="Calibri"/>
                          <a:cs typeface="Calibri"/>
                        </a:rPr>
                        <a:t>(168-171)^2=9</a:t>
                      </a:r>
                      <a:endParaRPr lang="fr-FR" sz="2000" kern="1200" dirty="0">
                        <a:solidFill>
                          <a:srgbClr val="000000"/>
                        </a:solidFill>
                        <a:effectLst/>
                        <a:latin typeface="Calibri"/>
                        <a:ea typeface="Calibri"/>
                        <a:cs typeface="Calibri"/>
                      </a:endParaRPr>
                    </a:p>
                  </a:txBody>
                  <a:tcPr marL="68580" marR="68580" marT="0" marB="0"/>
                </a:tc>
                <a:extLst>
                  <a:ext uri="{0D108BD9-81ED-4DB2-BD59-A6C34878D82A}">
                    <a16:rowId xmlns:a16="http://schemas.microsoft.com/office/drawing/2014/main" val="10001"/>
                  </a:ext>
                </a:extLst>
              </a:tr>
              <a:tr h="404829">
                <a:tc>
                  <a:txBody>
                    <a:bodyPr/>
                    <a:lstStyle/>
                    <a:p>
                      <a:pPr marL="0" marR="0" algn="ctr">
                        <a:lnSpc>
                          <a:spcPct val="115000"/>
                        </a:lnSpc>
                        <a:spcBef>
                          <a:spcPts val="0"/>
                        </a:spcBef>
                        <a:spcAft>
                          <a:spcPts val="0"/>
                        </a:spcAft>
                      </a:pPr>
                      <a:r>
                        <a:rPr lang="nl-BE" sz="2000" dirty="0">
                          <a:effectLst/>
                        </a:rPr>
                        <a:t>168</a:t>
                      </a:r>
                      <a:endParaRPr lang="fr-FR"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nl-BE" sz="2000" dirty="0">
                          <a:solidFill>
                            <a:srgbClr val="000000"/>
                          </a:solidFill>
                          <a:effectLst/>
                          <a:latin typeface="Calibri"/>
                          <a:ea typeface="Calibri"/>
                          <a:cs typeface="Calibri"/>
                        </a:rPr>
                        <a:t>(168-171)^2=9</a:t>
                      </a: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170</a:t>
                      </a:r>
                      <a:endParaRPr lang="fr-FR" sz="2000" dirty="0">
                        <a:effectLst/>
                        <a:latin typeface="Calibri"/>
                        <a:ea typeface="Calibri"/>
                        <a:cs typeface="Times New Roman"/>
                      </a:endParaRPr>
                    </a:p>
                  </a:txBody>
                  <a:tcPr marL="68580" marR="68580" marT="0" marB="0" anchor="b"/>
                </a:tc>
                <a:tc>
                  <a:txBody>
                    <a:bodyPr/>
                    <a:lstStyle/>
                    <a:p>
                      <a:pPr marL="0" marR="0" algn="r" defTabSz="914400" rtl="0" eaLnBrk="1" latinLnBrk="0" hangingPunct="1">
                        <a:lnSpc>
                          <a:spcPct val="115000"/>
                        </a:lnSpc>
                        <a:spcBef>
                          <a:spcPts val="0"/>
                        </a:spcBef>
                        <a:spcAft>
                          <a:spcPts val="0"/>
                        </a:spcAft>
                      </a:pPr>
                      <a:r>
                        <a:rPr lang="nl-BE" sz="2000" kern="1200" dirty="0">
                          <a:solidFill>
                            <a:srgbClr val="000000"/>
                          </a:solidFill>
                          <a:effectLst/>
                          <a:latin typeface="Calibri"/>
                          <a:ea typeface="Calibri"/>
                          <a:cs typeface="Calibri"/>
                        </a:rPr>
                        <a:t>(170-171)^2=1</a:t>
                      </a:r>
                      <a:endParaRPr lang="fr-FR" sz="2000" kern="1200" dirty="0">
                        <a:solidFill>
                          <a:srgbClr val="000000"/>
                        </a:solidFill>
                        <a:effectLst/>
                        <a:latin typeface="Calibri"/>
                        <a:ea typeface="Calibri"/>
                        <a:cs typeface="Calibri"/>
                      </a:endParaRPr>
                    </a:p>
                  </a:txBody>
                  <a:tcPr marL="68580" marR="68580" marT="0" marB="0"/>
                </a:tc>
                <a:extLst>
                  <a:ext uri="{0D108BD9-81ED-4DB2-BD59-A6C34878D82A}">
                    <a16:rowId xmlns:a16="http://schemas.microsoft.com/office/drawing/2014/main" val="10002"/>
                  </a:ext>
                </a:extLst>
              </a:tr>
              <a:tr h="404829">
                <a:tc>
                  <a:txBody>
                    <a:bodyPr/>
                    <a:lstStyle/>
                    <a:p>
                      <a:pPr marL="0" marR="0" algn="ctr">
                        <a:lnSpc>
                          <a:spcPct val="115000"/>
                        </a:lnSpc>
                        <a:spcBef>
                          <a:spcPts val="0"/>
                        </a:spcBef>
                        <a:spcAft>
                          <a:spcPts val="0"/>
                        </a:spcAft>
                      </a:pPr>
                      <a:r>
                        <a:rPr lang="nl-BE" sz="2000" dirty="0">
                          <a:effectLst/>
                        </a:rPr>
                        <a:t>168</a:t>
                      </a:r>
                      <a:endParaRPr lang="fr-FR"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nl-BE" sz="2000" dirty="0">
                          <a:solidFill>
                            <a:srgbClr val="000000"/>
                          </a:solidFill>
                          <a:effectLst/>
                          <a:latin typeface="Calibri"/>
                          <a:ea typeface="Calibri"/>
                          <a:cs typeface="Calibri"/>
                        </a:rPr>
                        <a:t>(168-171)^2=9</a:t>
                      </a: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170</a:t>
                      </a:r>
                      <a:endParaRPr lang="fr-FR" sz="2000" dirty="0">
                        <a:effectLst/>
                        <a:latin typeface="Calibri"/>
                        <a:ea typeface="Calibri"/>
                        <a:cs typeface="Times New Roman"/>
                      </a:endParaRPr>
                    </a:p>
                  </a:txBody>
                  <a:tcPr marL="68580" marR="68580" marT="0" marB="0" anchor="b"/>
                </a:tc>
                <a:tc>
                  <a:txBody>
                    <a:bodyPr/>
                    <a:lstStyle/>
                    <a:p>
                      <a:pPr marL="0" marR="0" algn="r" defTabSz="914400" rtl="0" eaLnBrk="1" latinLnBrk="0" hangingPunct="1">
                        <a:lnSpc>
                          <a:spcPct val="115000"/>
                        </a:lnSpc>
                        <a:spcBef>
                          <a:spcPts val="0"/>
                        </a:spcBef>
                        <a:spcAft>
                          <a:spcPts val="0"/>
                        </a:spcAft>
                      </a:pPr>
                      <a:r>
                        <a:rPr lang="nl-BE" sz="2000" kern="1200" dirty="0">
                          <a:solidFill>
                            <a:srgbClr val="000000"/>
                          </a:solidFill>
                          <a:effectLst/>
                          <a:latin typeface="Calibri"/>
                          <a:ea typeface="Calibri"/>
                          <a:cs typeface="Calibri"/>
                        </a:rPr>
                        <a:t>(170-171)^2=1</a:t>
                      </a:r>
                      <a:endParaRPr lang="fr-FR" sz="2000" kern="1200" dirty="0">
                        <a:solidFill>
                          <a:srgbClr val="000000"/>
                        </a:solidFill>
                        <a:effectLst/>
                        <a:latin typeface="Calibri"/>
                        <a:ea typeface="Calibri"/>
                        <a:cs typeface="Calibri"/>
                      </a:endParaRPr>
                    </a:p>
                  </a:txBody>
                  <a:tcPr marL="68580" marR="68580" marT="0" marB="0"/>
                </a:tc>
                <a:extLst>
                  <a:ext uri="{0D108BD9-81ED-4DB2-BD59-A6C34878D82A}">
                    <a16:rowId xmlns:a16="http://schemas.microsoft.com/office/drawing/2014/main" val="10003"/>
                  </a:ext>
                </a:extLst>
              </a:tr>
              <a:tr h="404829">
                <a:tc>
                  <a:txBody>
                    <a:bodyPr/>
                    <a:lstStyle/>
                    <a:p>
                      <a:pPr marL="0" marR="0" algn="ctr">
                        <a:lnSpc>
                          <a:spcPct val="115000"/>
                        </a:lnSpc>
                        <a:spcBef>
                          <a:spcPts val="0"/>
                        </a:spcBef>
                        <a:spcAft>
                          <a:spcPts val="0"/>
                        </a:spcAft>
                      </a:pPr>
                      <a:r>
                        <a:rPr lang="nl-BE" sz="2000" dirty="0">
                          <a:effectLst/>
                        </a:rPr>
                        <a:t>170</a:t>
                      </a:r>
                      <a:endParaRPr lang="fr-FR"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nl-BE" sz="2000" dirty="0">
                          <a:solidFill>
                            <a:srgbClr val="000000"/>
                          </a:solidFill>
                          <a:effectLst/>
                          <a:latin typeface="Calibri"/>
                          <a:ea typeface="Calibri"/>
                          <a:cs typeface="Calibri"/>
                        </a:rPr>
                        <a:t>(170-171)^2=1</a:t>
                      </a: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172</a:t>
                      </a:r>
                      <a:endParaRPr lang="fr-FR" sz="2000" dirty="0">
                        <a:effectLst/>
                        <a:latin typeface="Calibri"/>
                        <a:ea typeface="Calibri"/>
                        <a:cs typeface="Times New Roman"/>
                      </a:endParaRPr>
                    </a:p>
                  </a:txBody>
                  <a:tcPr marL="68580" marR="68580" marT="0" marB="0" anchor="b"/>
                </a:tc>
                <a:tc>
                  <a:txBody>
                    <a:bodyPr/>
                    <a:lstStyle/>
                    <a:p>
                      <a:pPr marL="0" marR="0" algn="r" defTabSz="914400" rtl="0" eaLnBrk="1" latinLnBrk="0" hangingPunct="1">
                        <a:lnSpc>
                          <a:spcPct val="115000"/>
                        </a:lnSpc>
                        <a:spcBef>
                          <a:spcPts val="0"/>
                        </a:spcBef>
                        <a:spcAft>
                          <a:spcPts val="0"/>
                        </a:spcAft>
                      </a:pPr>
                      <a:r>
                        <a:rPr lang="nl-BE" sz="2000" kern="1200" dirty="0">
                          <a:solidFill>
                            <a:srgbClr val="000000"/>
                          </a:solidFill>
                          <a:effectLst/>
                          <a:latin typeface="Calibri"/>
                          <a:ea typeface="Calibri"/>
                          <a:cs typeface="Calibri"/>
                        </a:rPr>
                        <a:t>(172-171)^2=1</a:t>
                      </a:r>
                      <a:endParaRPr lang="fr-FR" sz="2000" kern="1200" dirty="0">
                        <a:solidFill>
                          <a:srgbClr val="000000"/>
                        </a:solidFill>
                        <a:effectLst/>
                        <a:latin typeface="Calibri"/>
                        <a:ea typeface="Calibri"/>
                        <a:cs typeface="Calibri"/>
                      </a:endParaRPr>
                    </a:p>
                  </a:txBody>
                  <a:tcPr marL="68580" marR="68580" marT="0" marB="0"/>
                </a:tc>
                <a:extLst>
                  <a:ext uri="{0D108BD9-81ED-4DB2-BD59-A6C34878D82A}">
                    <a16:rowId xmlns:a16="http://schemas.microsoft.com/office/drawing/2014/main" val="10004"/>
                  </a:ext>
                </a:extLst>
              </a:tr>
              <a:tr h="404829">
                <a:tc>
                  <a:txBody>
                    <a:bodyPr/>
                    <a:lstStyle/>
                    <a:p>
                      <a:pPr marL="0" marR="0" algn="ctr">
                        <a:lnSpc>
                          <a:spcPct val="115000"/>
                        </a:lnSpc>
                        <a:spcBef>
                          <a:spcPts val="0"/>
                        </a:spcBef>
                        <a:spcAft>
                          <a:spcPts val="0"/>
                        </a:spcAft>
                      </a:pPr>
                      <a:r>
                        <a:rPr lang="nl-BE" sz="2000" dirty="0">
                          <a:effectLst/>
                        </a:rPr>
                        <a:t>170</a:t>
                      </a:r>
                      <a:endParaRPr lang="fr-FR"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nl-BE" sz="2000" dirty="0">
                          <a:solidFill>
                            <a:srgbClr val="000000"/>
                          </a:solidFill>
                          <a:effectLst/>
                          <a:latin typeface="Calibri"/>
                          <a:ea typeface="Calibri"/>
                          <a:cs typeface="Calibri"/>
                        </a:rPr>
                        <a:t>(170-171)^2=1</a:t>
                      </a: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172</a:t>
                      </a:r>
                      <a:endParaRPr lang="fr-FR" sz="2000" dirty="0">
                        <a:effectLst/>
                        <a:latin typeface="Calibri"/>
                        <a:ea typeface="Calibri"/>
                        <a:cs typeface="Times New Roman"/>
                      </a:endParaRPr>
                    </a:p>
                  </a:txBody>
                  <a:tcPr marL="68580" marR="68580" marT="0" marB="0" anchor="b"/>
                </a:tc>
                <a:tc>
                  <a:txBody>
                    <a:bodyPr/>
                    <a:lstStyle/>
                    <a:p>
                      <a:pPr marL="0" marR="0" algn="r" defTabSz="914400" rtl="0" eaLnBrk="1" latinLnBrk="0" hangingPunct="1">
                        <a:lnSpc>
                          <a:spcPct val="115000"/>
                        </a:lnSpc>
                        <a:spcBef>
                          <a:spcPts val="0"/>
                        </a:spcBef>
                        <a:spcAft>
                          <a:spcPts val="0"/>
                        </a:spcAft>
                      </a:pPr>
                      <a:r>
                        <a:rPr lang="nl-BE" sz="2000" kern="1200" dirty="0">
                          <a:solidFill>
                            <a:srgbClr val="000000"/>
                          </a:solidFill>
                          <a:effectLst/>
                          <a:latin typeface="Calibri"/>
                          <a:ea typeface="Calibri"/>
                          <a:cs typeface="Calibri"/>
                        </a:rPr>
                        <a:t>(172-171)^2=1</a:t>
                      </a:r>
                      <a:endParaRPr lang="fr-FR" sz="2000" kern="1200" dirty="0">
                        <a:solidFill>
                          <a:srgbClr val="000000"/>
                        </a:solidFill>
                        <a:effectLst/>
                        <a:latin typeface="Calibri"/>
                        <a:ea typeface="Calibri"/>
                        <a:cs typeface="Calibri"/>
                      </a:endParaRPr>
                    </a:p>
                  </a:txBody>
                  <a:tcPr marL="68580" marR="68580" marT="0" marB="0"/>
                </a:tc>
                <a:extLst>
                  <a:ext uri="{0D108BD9-81ED-4DB2-BD59-A6C34878D82A}">
                    <a16:rowId xmlns:a16="http://schemas.microsoft.com/office/drawing/2014/main" val="10005"/>
                  </a:ext>
                </a:extLst>
              </a:tr>
              <a:tr h="404829">
                <a:tc>
                  <a:txBody>
                    <a:bodyPr/>
                    <a:lstStyle/>
                    <a:p>
                      <a:pPr marL="0" marR="0" algn="ctr">
                        <a:lnSpc>
                          <a:spcPct val="115000"/>
                        </a:lnSpc>
                        <a:spcBef>
                          <a:spcPts val="0"/>
                        </a:spcBef>
                        <a:spcAft>
                          <a:spcPts val="0"/>
                        </a:spcAft>
                      </a:pPr>
                      <a:r>
                        <a:rPr lang="nl-BE" sz="2000" dirty="0">
                          <a:effectLst/>
                        </a:rPr>
                        <a:t>170</a:t>
                      </a:r>
                      <a:endParaRPr lang="fr-FR"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nl-BE" sz="2000" dirty="0">
                          <a:solidFill>
                            <a:srgbClr val="000000"/>
                          </a:solidFill>
                          <a:effectLst/>
                          <a:latin typeface="Calibri"/>
                          <a:ea typeface="Calibri"/>
                          <a:cs typeface="Calibri"/>
                        </a:rPr>
                        <a:t>(170-171)^2=1</a:t>
                      </a: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172</a:t>
                      </a:r>
                      <a:endParaRPr lang="fr-FR" sz="2000" dirty="0">
                        <a:effectLst/>
                        <a:latin typeface="Calibri"/>
                        <a:ea typeface="Calibri"/>
                        <a:cs typeface="Times New Roman"/>
                      </a:endParaRPr>
                    </a:p>
                  </a:txBody>
                  <a:tcPr marL="68580" marR="68580" marT="0" marB="0" anchor="b"/>
                </a:tc>
                <a:tc>
                  <a:txBody>
                    <a:bodyPr/>
                    <a:lstStyle/>
                    <a:p>
                      <a:pPr marL="0" marR="0" algn="r" defTabSz="914400" rtl="0" eaLnBrk="1" latinLnBrk="0" hangingPunct="1">
                        <a:lnSpc>
                          <a:spcPct val="115000"/>
                        </a:lnSpc>
                        <a:spcBef>
                          <a:spcPts val="0"/>
                        </a:spcBef>
                        <a:spcAft>
                          <a:spcPts val="0"/>
                        </a:spcAft>
                      </a:pPr>
                      <a:r>
                        <a:rPr lang="nl-BE" sz="2000" kern="1200" dirty="0">
                          <a:solidFill>
                            <a:srgbClr val="000000"/>
                          </a:solidFill>
                          <a:effectLst/>
                          <a:latin typeface="Calibri"/>
                          <a:ea typeface="Calibri"/>
                          <a:cs typeface="Calibri"/>
                        </a:rPr>
                        <a:t>(172-171)^2=1</a:t>
                      </a:r>
                      <a:endParaRPr lang="fr-FR" sz="2000" kern="1200" dirty="0">
                        <a:solidFill>
                          <a:srgbClr val="000000"/>
                        </a:solidFill>
                        <a:effectLst/>
                        <a:latin typeface="Calibri"/>
                        <a:ea typeface="Calibri"/>
                        <a:cs typeface="Calibri"/>
                      </a:endParaRPr>
                    </a:p>
                  </a:txBody>
                  <a:tcPr marL="68580" marR="68580" marT="0" marB="0"/>
                </a:tc>
                <a:extLst>
                  <a:ext uri="{0D108BD9-81ED-4DB2-BD59-A6C34878D82A}">
                    <a16:rowId xmlns:a16="http://schemas.microsoft.com/office/drawing/2014/main" val="10006"/>
                  </a:ext>
                </a:extLst>
              </a:tr>
              <a:tr h="404829">
                <a:tc>
                  <a:txBody>
                    <a:bodyPr/>
                    <a:lstStyle/>
                    <a:p>
                      <a:pPr marL="0" marR="0" algn="ctr">
                        <a:lnSpc>
                          <a:spcPct val="115000"/>
                        </a:lnSpc>
                        <a:spcBef>
                          <a:spcPts val="0"/>
                        </a:spcBef>
                        <a:spcAft>
                          <a:spcPts val="0"/>
                        </a:spcAft>
                      </a:pPr>
                      <a:r>
                        <a:rPr lang="nl-BE" sz="2000" dirty="0">
                          <a:effectLst/>
                        </a:rPr>
                        <a:t>172</a:t>
                      </a:r>
                      <a:endParaRPr lang="fr-FR"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nl-BE" sz="2000" dirty="0">
                          <a:solidFill>
                            <a:srgbClr val="000000"/>
                          </a:solidFill>
                          <a:effectLst/>
                          <a:latin typeface="Calibri"/>
                          <a:ea typeface="Calibri"/>
                          <a:cs typeface="Calibri"/>
                        </a:rPr>
                        <a:t>(172-171)^2=1</a:t>
                      </a: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174</a:t>
                      </a:r>
                      <a:endParaRPr lang="fr-FR" sz="2000" dirty="0">
                        <a:effectLst/>
                        <a:latin typeface="Calibri"/>
                        <a:ea typeface="Calibri"/>
                        <a:cs typeface="Times New Roman"/>
                      </a:endParaRPr>
                    </a:p>
                  </a:txBody>
                  <a:tcPr marL="68580" marR="68580" marT="0" marB="0" anchor="b"/>
                </a:tc>
                <a:tc>
                  <a:txBody>
                    <a:bodyPr/>
                    <a:lstStyle/>
                    <a:p>
                      <a:pPr marL="0" marR="0" algn="r" defTabSz="914400" rtl="0" eaLnBrk="1" latinLnBrk="0" hangingPunct="1">
                        <a:lnSpc>
                          <a:spcPct val="115000"/>
                        </a:lnSpc>
                        <a:spcBef>
                          <a:spcPts val="0"/>
                        </a:spcBef>
                        <a:spcAft>
                          <a:spcPts val="0"/>
                        </a:spcAft>
                      </a:pPr>
                      <a:r>
                        <a:rPr lang="nl-BE" sz="2000" kern="1200" dirty="0">
                          <a:solidFill>
                            <a:srgbClr val="000000"/>
                          </a:solidFill>
                          <a:effectLst/>
                          <a:latin typeface="Calibri"/>
                          <a:ea typeface="Calibri"/>
                          <a:cs typeface="Calibri"/>
                        </a:rPr>
                        <a:t>(174-171)^2=9</a:t>
                      </a:r>
                      <a:endParaRPr lang="fr-FR" sz="2000" kern="1200" dirty="0">
                        <a:solidFill>
                          <a:srgbClr val="000000"/>
                        </a:solidFill>
                        <a:effectLst/>
                        <a:latin typeface="Calibri"/>
                        <a:ea typeface="Calibri"/>
                        <a:cs typeface="Calibri"/>
                      </a:endParaRPr>
                    </a:p>
                  </a:txBody>
                  <a:tcPr marL="68580" marR="68580" marT="0" marB="0"/>
                </a:tc>
                <a:extLst>
                  <a:ext uri="{0D108BD9-81ED-4DB2-BD59-A6C34878D82A}">
                    <a16:rowId xmlns:a16="http://schemas.microsoft.com/office/drawing/2014/main" val="10007"/>
                  </a:ext>
                </a:extLst>
              </a:tr>
              <a:tr h="404829">
                <a:tc>
                  <a:txBody>
                    <a:bodyPr/>
                    <a:lstStyle/>
                    <a:p>
                      <a:pPr marL="0" marR="0" algn="ctr">
                        <a:lnSpc>
                          <a:spcPct val="115000"/>
                        </a:lnSpc>
                        <a:spcBef>
                          <a:spcPts val="0"/>
                        </a:spcBef>
                        <a:spcAft>
                          <a:spcPts val="0"/>
                        </a:spcAft>
                      </a:pPr>
                      <a:r>
                        <a:rPr lang="nl-BE" sz="2000" dirty="0">
                          <a:effectLst/>
                        </a:rPr>
                        <a:t>172</a:t>
                      </a:r>
                      <a:endParaRPr lang="fr-FR"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nl-BE" sz="2000" dirty="0">
                          <a:solidFill>
                            <a:srgbClr val="000000"/>
                          </a:solidFill>
                          <a:effectLst/>
                          <a:latin typeface="Calibri"/>
                          <a:ea typeface="Calibri"/>
                          <a:cs typeface="Calibri"/>
                        </a:rPr>
                        <a:t>(172-171)^2=1</a:t>
                      </a: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174</a:t>
                      </a:r>
                      <a:endParaRPr lang="fr-FR" sz="2000" dirty="0">
                        <a:effectLst/>
                        <a:latin typeface="Calibri"/>
                        <a:ea typeface="Calibri"/>
                        <a:cs typeface="Times New Roman"/>
                      </a:endParaRPr>
                    </a:p>
                  </a:txBody>
                  <a:tcPr marL="68580" marR="68580" marT="0" marB="0" anchor="b"/>
                </a:tc>
                <a:tc>
                  <a:txBody>
                    <a:bodyPr/>
                    <a:lstStyle/>
                    <a:p>
                      <a:pPr marL="0" marR="0" algn="r" defTabSz="914400" rtl="0" eaLnBrk="1" latinLnBrk="0" hangingPunct="1">
                        <a:lnSpc>
                          <a:spcPct val="115000"/>
                        </a:lnSpc>
                        <a:spcBef>
                          <a:spcPts val="0"/>
                        </a:spcBef>
                        <a:spcAft>
                          <a:spcPts val="0"/>
                        </a:spcAft>
                      </a:pPr>
                      <a:r>
                        <a:rPr lang="nl-BE" sz="2000" kern="1200" dirty="0">
                          <a:solidFill>
                            <a:srgbClr val="000000"/>
                          </a:solidFill>
                          <a:effectLst/>
                          <a:latin typeface="Calibri"/>
                          <a:ea typeface="Calibri"/>
                          <a:cs typeface="Calibri"/>
                        </a:rPr>
                        <a:t>(174-171)^2=9</a:t>
                      </a:r>
                      <a:endParaRPr lang="fr-FR" sz="2000" kern="1200" dirty="0">
                        <a:solidFill>
                          <a:srgbClr val="000000"/>
                        </a:solidFill>
                        <a:effectLst/>
                        <a:latin typeface="Calibri"/>
                        <a:ea typeface="Calibri"/>
                        <a:cs typeface="Calibri"/>
                      </a:endParaRPr>
                    </a:p>
                  </a:txBody>
                  <a:tcPr marL="68580" marR="68580" marT="0" marB="0"/>
                </a:tc>
                <a:extLst>
                  <a:ext uri="{0D108BD9-81ED-4DB2-BD59-A6C34878D82A}">
                    <a16:rowId xmlns:a16="http://schemas.microsoft.com/office/drawing/2014/main" val="10008"/>
                  </a:ext>
                </a:extLst>
              </a:tr>
              <a:tr h="700999">
                <a:tc>
                  <a:txBody>
                    <a:bodyPr/>
                    <a:lstStyle/>
                    <a:p>
                      <a:pPr marL="0" marR="0" algn="ctr">
                        <a:lnSpc>
                          <a:spcPct val="115000"/>
                        </a:lnSpc>
                        <a:spcBef>
                          <a:spcPts val="0"/>
                        </a:spcBef>
                        <a:spcAft>
                          <a:spcPts val="0"/>
                        </a:spcAft>
                      </a:pPr>
                      <a:r>
                        <a:rPr lang="nl-BE" sz="2000" dirty="0">
                          <a:effectLst/>
                        </a:rPr>
                        <a:t>174</a:t>
                      </a:r>
                      <a:endParaRPr lang="fr-FR"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nl-BE" sz="2000" dirty="0">
                          <a:solidFill>
                            <a:srgbClr val="000000"/>
                          </a:solidFill>
                          <a:effectLst/>
                          <a:latin typeface="Calibri"/>
                          <a:ea typeface="Calibri"/>
                          <a:cs typeface="Calibri"/>
                        </a:rPr>
                        <a:t>(174-171)^2=9</a:t>
                      </a: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176</a:t>
                      </a:r>
                      <a:endParaRPr lang="fr-FR" sz="2000" dirty="0">
                        <a:effectLst/>
                        <a:latin typeface="Calibri"/>
                        <a:ea typeface="Calibri"/>
                        <a:cs typeface="Times New Roman"/>
                      </a:endParaRPr>
                    </a:p>
                  </a:txBody>
                  <a:tcPr marL="68580" marR="68580" marT="0" marB="0" anchor="b"/>
                </a:tc>
                <a:tc>
                  <a:txBody>
                    <a:bodyPr/>
                    <a:lstStyle/>
                    <a:p>
                      <a:pPr marL="0" marR="0" algn="r" defTabSz="914400" rtl="0" eaLnBrk="1" latinLnBrk="0" hangingPunct="1">
                        <a:lnSpc>
                          <a:spcPct val="115000"/>
                        </a:lnSpc>
                        <a:spcBef>
                          <a:spcPts val="0"/>
                        </a:spcBef>
                        <a:spcAft>
                          <a:spcPts val="0"/>
                        </a:spcAft>
                      </a:pPr>
                      <a:r>
                        <a:rPr lang="nl-BE" sz="2000" kern="1200" dirty="0">
                          <a:solidFill>
                            <a:srgbClr val="000000"/>
                          </a:solidFill>
                          <a:effectLst/>
                          <a:latin typeface="Calibri"/>
                          <a:ea typeface="Calibri"/>
                          <a:cs typeface="Calibri"/>
                        </a:rPr>
                        <a:t>(176-171)^2=25</a:t>
                      </a:r>
                      <a:endParaRPr lang="fr-FR" sz="2000" kern="1200" dirty="0">
                        <a:solidFill>
                          <a:srgbClr val="000000"/>
                        </a:solidFill>
                        <a:effectLst/>
                        <a:latin typeface="Calibri"/>
                        <a:ea typeface="Calibri"/>
                        <a:cs typeface="Calibri"/>
                      </a:endParaRPr>
                    </a:p>
                  </a:txBody>
                  <a:tcPr marL="68580" marR="68580" marT="0" marB="0"/>
                </a:tc>
                <a:extLst>
                  <a:ext uri="{0D108BD9-81ED-4DB2-BD59-A6C34878D82A}">
                    <a16:rowId xmlns:a16="http://schemas.microsoft.com/office/drawing/2014/main" val="10009"/>
                  </a:ext>
                </a:extLst>
              </a:tr>
              <a:tr h="701040">
                <a:tc>
                  <a:txBody>
                    <a:bodyPr/>
                    <a:lstStyle/>
                    <a:p>
                      <a:pPr marL="0" marR="0" algn="ctr">
                        <a:lnSpc>
                          <a:spcPct val="115000"/>
                        </a:lnSpc>
                        <a:spcBef>
                          <a:spcPts val="0"/>
                        </a:spcBef>
                        <a:spcAft>
                          <a:spcPts val="0"/>
                        </a:spcAft>
                      </a:pPr>
                      <a:r>
                        <a:rPr lang="nl-BE" sz="2000" dirty="0" err="1">
                          <a:effectLst/>
                        </a:rPr>
                        <a:t>Sum</a:t>
                      </a:r>
                      <a:r>
                        <a:rPr lang="nl-BE" sz="2000" dirty="0">
                          <a:effectLst/>
                        </a:rPr>
                        <a:t> of squares</a:t>
                      </a:r>
                      <a:endParaRPr lang="fr-FR"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nl-BE" sz="2000" dirty="0">
                          <a:solidFill>
                            <a:srgbClr val="000000"/>
                          </a:solidFill>
                          <a:effectLst/>
                          <a:latin typeface="Calibri"/>
                          <a:ea typeface="Calibri"/>
                          <a:cs typeface="Calibri"/>
                        </a:rPr>
                        <a:t>25+9+9+1+1</a:t>
                      </a:r>
                      <a:br>
                        <a:rPr lang="nl-BE" sz="2000" dirty="0">
                          <a:solidFill>
                            <a:srgbClr val="000000"/>
                          </a:solidFill>
                          <a:effectLst/>
                          <a:latin typeface="Calibri"/>
                          <a:ea typeface="Calibri"/>
                          <a:cs typeface="Calibri"/>
                        </a:rPr>
                      </a:br>
                      <a:r>
                        <a:rPr lang="nl-BE" sz="2000" dirty="0">
                          <a:solidFill>
                            <a:srgbClr val="000000"/>
                          </a:solidFill>
                          <a:effectLst/>
                          <a:latin typeface="Calibri"/>
                          <a:ea typeface="Calibri"/>
                          <a:cs typeface="Calibri"/>
                        </a:rPr>
                        <a:t>+1+1+9=57</a:t>
                      </a: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nl-BE" sz="2000" b="1" kern="1200" dirty="0">
                          <a:solidFill>
                            <a:schemeClr val="dk1"/>
                          </a:solidFill>
                          <a:effectLst/>
                          <a:latin typeface="+mn-lt"/>
                          <a:ea typeface="+mn-ea"/>
                          <a:cs typeface="+mn-cs"/>
                        </a:rPr>
                        <a:t> </a:t>
                      </a:r>
                      <a:r>
                        <a:rPr lang="nl-BE" sz="2000" b="1" kern="1200" dirty="0" err="1">
                          <a:solidFill>
                            <a:schemeClr val="dk1"/>
                          </a:solidFill>
                          <a:effectLst/>
                          <a:latin typeface="+mn-lt"/>
                          <a:ea typeface="+mn-ea"/>
                          <a:cs typeface="+mn-cs"/>
                        </a:rPr>
                        <a:t>Sum</a:t>
                      </a:r>
                      <a:r>
                        <a:rPr lang="nl-BE" sz="2000" b="1" kern="1200" dirty="0">
                          <a:solidFill>
                            <a:schemeClr val="dk1"/>
                          </a:solidFill>
                          <a:effectLst/>
                          <a:latin typeface="+mn-lt"/>
                          <a:ea typeface="+mn-ea"/>
                          <a:cs typeface="+mn-cs"/>
                        </a:rPr>
                        <a:t> of squares</a:t>
                      </a:r>
                      <a:endParaRPr lang="fr-FR" sz="2000" b="1" kern="1200" dirty="0">
                        <a:solidFill>
                          <a:schemeClr val="dk1"/>
                        </a:solidFill>
                        <a:effectLst/>
                        <a:latin typeface="+mn-lt"/>
                        <a:ea typeface="+mn-ea"/>
                        <a:cs typeface="+mn-cs"/>
                      </a:endParaRPr>
                    </a:p>
                  </a:txBody>
                  <a:tcPr marL="68580" marR="68580" marT="0" marB="0" anchor="b"/>
                </a:tc>
                <a:tc>
                  <a:txBody>
                    <a:bodyPr/>
                    <a:lstStyle/>
                    <a:p>
                      <a:pPr marL="0" marR="0" algn="r">
                        <a:lnSpc>
                          <a:spcPct val="115000"/>
                        </a:lnSpc>
                        <a:spcBef>
                          <a:spcPts val="0"/>
                        </a:spcBef>
                        <a:spcAft>
                          <a:spcPts val="0"/>
                        </a:spcAft>
                      </a:pPr>
                      <a:r>
                        <a:rPr lang="nl-BE" sz="2000" dirty="0">
                          <a:solidFill>
                            <a:srgbClr val="000000"/>
                          </a:solidFill>
                          <a:effectLst/>
                          <a:latin typeface="+mn-lt"/>
                          <a:ea typeface="Calibri"/>
                          <a:cs typeface="Calibri"/>
                        </a:rPr>
                        <a:t>9+1+1+1+1</a:t>
                      </a:r>
                      <a:br>
                        <a:rPr lang="nl-BE" sz="2000" dirty="0">
                          <a:solidFill>
                            <a:srgbClr val="000000"/>
                          </a:solidFill>
                          <a:effectLst/>
                          <a:latin typeface="+mn-lt"/>
                          <a:ea typeface="Calibri"/>
                          <a:cs typeface="Calibri"/>
                        </a:rPr>
                      </a:br>
                      <a:r>
                        <a:rPr lang="nl-BE" sz="2000" dirty="0">
                          <a:solidFill>
                            <a:srgbClr val="000000"/>
                          </a:solidFill>
                          <a:effectLst/>
                          <a:latin typeface="+mn-lt"/>
                          <a:ea typeface="Calibri"/>
                          <a:cs typeface="Calibri"/>
                        </a:rPr>
                        <a:t>+9+9+25=57</a:t>
                      </a:r>
                      <a:endParaRPr lang="fr-FR" sz="2000" dirty="0">
                        <a:effectLst/>
                        <a:latin typeface="+mn-lt"/>
                        <a:ea typeface="Calibri"/>
                        <a:cs typeface="Times New Roman"/>
                      </a:endParaRPr>
                    </a:p>
                  </a:txBody>
                  <a:tcPr marL="68580" marR="68580" marT="0" marB="0"/>
                </a:tc>
                <a:extLst>
                  <a:ext uri="{0D108BD9-81ED-4DB2-BD59-A6C34878D82A}">
                    <a16:rowId xmlns:a16="http://schemas.microsoft.com/office/drawing/2014/main" val="10010"/>
                  </a:ext>
                </a:extLst>
              </a:tr>
            </a:tbl>
          </a:graphicData>
        </a:graphic>
      </p:graphicFrame>
      <p:sp>
        <p:nvSpPr>
          <p:cNvPr id="5" name="TextBox 4">
            <a:extLst>
              <a:ext uri="{FF2B5EF4-FFF2-40B4-BE49-F238E27FC236}">
                <a16:creationId xmlns:a16="http://schemas.microsoft.com/office/drawing/2014/main" id="{910AA7EF-F613-4027-A786-8610A4D2292D}"/>
              </a:ext>
            </a:extLst>
          </p:cNvPr>
          <p:cNvSpPr txBox="1">
            <a:spLocks noChangeArrowheads="1"/>
          </p:cNvSpPr>
          <p:nvPr/>
        </p:nvSpPr>
        <p:spPr bwMode="auto">
          <a:xfrm>
            <a:off x="3657600" y="5334000"/>
            <a:ext cx="213360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nl-BE" sz="2800">
                <a:latin typeface="Arial" panose="020B0604020202020204" pitchFamily="34" charset="0"/>
              </a:rPr>
              <a:t>57+57=114</a:t>
            </a:r>
            <a:endParaRPr lang="fr-FR" altLang="nl-BE" sz="2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277FDA06-33D8-4F11-B552-F2AC35498CA1}"/>
              </a:ext>
            </a:extLst>
          </p:cNvPr>
          <p:cNvSpPr>
            <a:spLocks noGrp="1"/>
          </p:cNvSpPr>
          <p:nvPr>
            <p:ph type="title"/>
          </p:nvPr>
        </p:nvSpPr>
        <p:spPr/>
        <p:txBody>
          <a:bodyPr/>
          <a:lstStyle/>
          <a:p>
            <a:pPr eaLnBrk="1" hangingPunct="1"/>
            <a:r>
              <a:rPr lang="en-US" altLang="nl-BE" dirty="0"/>
              <a:t>T-test</a:t>
            </a:r>
            <a:endParaRPr lang="fr-FR" altLang="nl-BE" dirty="0"/>
          </a:p>
        </p:txBody>
      </p:sp>
      <p:graphicFrame>
        <p:nvGraphicFramePr>
          <p:cNvPr id="4" name="Content Placeholder 3">
            <a:extLst>
              <a:ext uri="{FF2B5EF4-FFF2-40B4-BE49-F238E27FC236}">
                <a16:creationId xmlns:a16="http://schemas.microsoft.com/office/drawing/2014/main" id="{E599E245-632D-4BB0-837E-321D132610D6}"/>
              </a:ext>
            </a:extLst>
          </p:cNvPr>
          <p:cNvGraphicFramePr>
            <a:graphicFrameLocks noGrp="1"/>
          </p:cNvGraphicFramePr>
          <p:nvPr>
            <p:ph idx="1"/>
          </p:nvPr>
        </p:nvGraphicFramePr>
        <p:xfrm>
          <a:off x="685800" y="2590800"/>
          <a:ext cx="8229600" cy="1463676"/>
        </p:xfrm>
        <a:graphic>
          <a:graphicData uri="http://schemas.openxmlformats.org/drawingml/2006/table">
            <a:tbl>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65919">
                <a:tc>
                  <a:txBody>
                    <a:bodyPr/>
                    <a:lstStyle/>
                    <a:p>
                      <a:pPr algn="ctr"/>
                      <a:r>
                        <a:rPr lang="fr-FR" sz="1800" dirty="0"/>
                        <a:t>Variation </a:t>
                      </a:r>
                    </a:p>
                  </a:txBody>
                  <a:tcPr marT="45740" marB="45740" anchor="ctr">
                    <a:lnL>
                      <a:noFill/>
                    </a:lnL>
                    <a:lnR>
                      <a:noFill/>
                    </a:lnR>
                    <a:lnT>
                      <a:noFill/>
                    </a:lnT>
                    <a:lnB>
                      <a:noFill/>
                    </a:lnB>
                    <a:solidFill>
                      <a:srgbClr val="CCCCCC"/>
                    </a:solidFill>
                  </a:tcPr>
                </a:tc>
                <a:tc>
                  <a:txBody>
                    <a:bodyPr/>
                    <a:lstStyle/>
                    <a:p>
                      <a:pPr algn="ctr"/>
                      <a:r>
                        <a:rPr lang="fr-FR" sz="1800"/>
                        <a:t>SS </a:t>
                      </a:r>
                    </a:p>
                  </a:txBody>
                  <a:tcPr marT="45740" marB="45740" anchor="ctr">
                    <a:lnL>
                      <a:noFill/>
                    </a:lnL>
                    <a:lnR>
                      <a:noFill/>
                    </a:lnR>
                    <a:lnT>
                      <a:noFill/>
                    </a:lnT>
                    <a:lnB>
                      <a:noFill/>
                    </a:lnB>
                    <a:solidFill>
                      <a:srgbClr val="CCCCCC"/>
                    </a:solidFill>
                  </a:tcPr>
                </a:tc>
                <a:tc>
                  <a:txBody>
                    <a:bodyPr/>
                    <a:lstStyle/>
                    <a:p>
                      <a:pPr algn="ctr"/>
                      <a:r>
                        <a:rPr lang="fr-FR" sz="1800" dirty="0" err="1"/>
                        <a:t>df</a:t>
                      </a:r>
                      <a:r>
                        <a:rPr lang="fr-FR" sz="1800" dirty="0"/>
                        <a:t> </a:t>
                      </a:r>
                    </a:p>
                  </a:txBody>
                  <a:tcPr marT="45740" marB="45740" anchor="ctr">
                    <a:lnL>
                      <a:noFill/>
                    </a:lnL>
                    <a:lnR>
                      <a:noFill/>
                    </a:lnR>
                    <a:lnT>
                      <a:noFill/>
                    </a:lnT>
                    <a:lnB>
                      <a:noFill/>
                    </a:lnB>
                    <a:solidFill>
                      <a:srgbClr val="CCCCCC"/>
                    </a:solidFill>
                  </a:tcPr>
                </a:tc>
                <a:tc>
                  <a:txBody>
                    <a:bodyPr/>
                    <a:lstStyle/>
                    <a:p>
                      <a:pPr algn="ctr"/>
                      <a:r>
                        <a:rPr lang="fr-FR" sz="1800" dirty="0"/>
                        <a:t>MS </a:t>
                      </a:r>
                    </a:p>
                  </a:txBody>
                  <a:tcPr marT="45740" marB="45740" anchor="ctr">
                    <a:lnL>
                      <a:noFill/>
                    </a:lnL>
                    <a:lnR>
                      <a:noFill/>
                    </a:lnR>
                    <a:lnT>
                      <a:noFill/>
                    </a:lnT>
                    <a:lnB>
                      <a:noFill/>
                    </a:lnB>
                    <a:solidFill>
                      <a:srgbClr val="CCCCCC"/>
                    </a:solidFill>
                  </a:tcPr>
                </a:tc>
                <a:tc>
                  <a:txBody>
                    <a:bodyPr/>
                    <a:lstStyle/>
                    <a:p>
                      <a:pPr algn="ctr"/>
                      <a:r>
                        <a:rPr lang="fr-FR" sz="1800"/>
                        <a:t>F statistic </a:t>
                      </a:r>
                    </a:p>
                  </a:txBody>
                  <a:tcPr marT="45740" marB="45740" anchor="ctr">
                    <a:lnL>
                      <a:noFill/>
                    </a:lnL>
                    <a:lnR>
                      <a:noFill/>
                    </a:lnR>
                    <a:lnT>
                      <a:noFill/>
                    </a:lnT>
                    <a:lnB>
                      <a:noFill/>
                    </a:lnB>
                    <a:solidFill>
                      <a:srgbClr val="CCCCCC"/>
                    </a:solidFill>
                  </a:tcPr>
                </a:tc>
                <a:extLst>
                  <a:ext uri="{0D108BD9-81ED-4DB2-BD59-A6C34878D82A}">
                    <a16:rowId xmlns:a16="http://schemas.microsoft.com/office/drawing/2014/main" val="10000"/>
                  </a:ext>
                </a:extLst>
              </a:tr>
              <a:tr h="365919">
                <a:tc>
                  <a:txBody>
                    <a:bodyPr/>
                    <a:lstStyle/>
                    <a:p>
                      <a:pPr algn="ctr"/>
                      <a:r>
                        <a:rPr lang="fr-FR" sz="1800"/>
                        <a:t>Between </a:t>
                      </a:r>
                    </a:p>
                  </a:txBody>
                  <a:tcPr marT="45740" marB="45740" anchor="ctr">
                    <a:lnL>
                      <a:noFill/>
                    </a:lnL>
                    <a:lnR>
                      <a:noFill/>
                    </a:lnR>
                    <a:lnT>
                      <a:noFill/>
                    </a:lnT>
                    <a:lnB>
                      <a:noFill/>
                    </a:lnB>
                    <a:solidFill>
                      <a:srgbClr val="CCCCCC"/>
                    </a:solidFill>
                  </a:tcPr>
                </a:tc>
                <a:tc>
                  <a:txBody>
                    <a:bodyPr/>
                    <a:lstStyle/>
                    <a:p>
                      <a:pPr algn="r"/>
                      <a:r>
                        <a:rPr lang="fr-FR" sz="1800"/>
                        <a:t>18.0000 </a:t>
                      </a:r>
                    </a:p>
                  </a:txBody>
                  <a:tcPr marT="45740" marB="45740" anchor="ctr">
                    <a:lnL>
                      <a:noFill/>
                    </a:lnL>
                    <a:lnR>
                      <a:noFill/>
                    </a:lnR>
                    <a:lnT>
                      <a:noFill/>
                    </a:lnT>
                    <a:lnB>
                      <a:noFill/>
                    </a:lnB>
                    <a:solidFill>
                      <a:srgbClr val="CCCCCC"/>
                    </a:solidFill>
                  </a:tcPr>
                </a:tc>
                <a:tc>
                  <a:txBody>
                    <a:bodyPr/>
                    <a:lstStyle/>
                    <a:p>
                      <a:pPr algn="r"/>
                      <a:r>
                        <a:rPr lang="fr-FR" sz="1800"/>
                        <a:t>1 </a:t>
                      </a:r>
                    </a:p>
                  </a:txBody>
                  <a:tcPr marT="45740" marB="45740" anchor="ctr">
                    <a:lnL>
                      <a:noFill/>
                    </a:lnL>
                    <a:lnR>
                      <a:noFill/>
                    </a:lnR>
                    <a:lnT>
                      <a:noFill/>
                    </a:lnT>
                    <a:lnB>
                      <a:noFill/>
                    </a:lnB>
                    <a:solidFill>
                      <a:srgbClr val="CCCCCC"/>
                    </a:solidFill>
                  </a:tcPr>
                </a:tc>
                <a:tc>
                  <a:txBody>
                    <a:bodyPr/>
                    <a:lstStyle/>
                    <a:p>
                      <a:pPr algn="r"/>
                      <a:r>
                        <a:rPr lang="fr-FR" sz="1800"/>
                        <a:t>18.0000 </a:t>
                      </a:r>
                    </a:p>
                  </a:txBody>
                  <a:tcPr marT="45740" marB="45740" anchor="ctr">
                    <a:lnL>
                      <a:noFill/>
                    </a:lnL>
                    <a:lnR>
                      <a:noFill/>
                    </a:lnR>
                    <a:lnT>
                      <a:noFill/>
                    </a:lnT>
                    <a:lnB>
                      <a:noFill/>
                    </a:lnB>
                    <a:solidFill>
                      <a:srgbClr val="CCCCCC"/>
                    </a:solidFill>
                  </a:tcPr>
                </a:tc>
                <a:tc>
                  <a:txBody>
                    <a:bodyPr/>
                    <a:lstStyle/>
                    <a:p>
                      <a:pPr algn="r"/>
                      <a:r>
                        <a:rPr lang="fr-FR" sz="1800"/>
                        <a:t>3.0000 </a:t>
                      </a:r>
                    </a:p>
                  </a:txBody>
                  <a:tcPr marT="45740" marB="45740" anchor="ctr">
                    <a:lnL>
                      <a:noFill/>
                    </a:lnL>
                    <a:lnR>
                      <a:noFill/>
                    </a:lnR>
                    <a:lnT>
                      <a:noFill/>
                    </a:lnT>
                    <a:lnB>
                      <a:noFill/>
                    </a:lnB>
                    <a:solidFill>
                      <a:srgbClr val="CCCCCC"/>
                    </a:solidFill>
                  </a:tcPr>
                </a:tc>
                <a:extLst>
                  <a:ext uri="{0D108BD9-81ED-4DB2-BD59-A6C34878D82A}">
                    <a16:rowId xmlns:a16="http://schemas.microsoft.com/office/drawing/2014/main" val="10001"/>
                  </a:ext>
                </a:extLst>
              </a:tr>
              <a:tr h="365919">
                <a:tc>
                  <a:txBody>
                    <a:bodyPr/>
                    <a:lstStyle/>
                    <a:p>
                      <a:pPr algn="ctr"/>
                      <a:r>
                        <a:rPr lang="fr-FR" sz="1800"/>
                        <a:t>Within </a:t>
                      </a:r>
                    </a:p>
                  </a:txBody>
                  <a:tcPr marT="45740" marB="45740" anchor="ctr">
                    <a:lnL>
                      <a:noFill/>
                    </a:lnL>
                    <a:lnR>
                      <a:noFill/>
                    </a:lnR>
                    <a:lnT>
                      <a:noFill/>
                    </a:lnT>
                    <a:lnB>
                      <a:noFill/>
                    </a:lnB>
                    <a:solidFill>
                      <a:srgbClr val="CCCCCC"/>
                    </a:solidFill>
                  </a:tcPr>
                </a:tc>
                <a:tc>
                  <a:txBody>
                    <a:bodyPr/>
                    <a:lstStyle/>
                    <a:p>
                      <a:pPr algn="r"/>
                      <a:r>
                        <a:rPr lang="fr-FR" sz="1800" dirty="0"/>
                        <a:t>96.0000 </a:t>
                      </a:r>
                    </a:p>
                  </a:txBody>
                  <a:tcPr marT="45740" marB="45740" anchor="ctr">
                    <a:lnL>
                      <a:noFill/>
                    </a:lnL>
                    <a:lnR>
                      <a:noFill/>
                    </a:lnR>
                    <a:lnT>
                      <a:noFill/>
                    </a:lnT>
                    <a:lnB>
                      <a:noFill/>
                    </a:lnB>
                    <a:solidFill>
                      <a:srgbClr val="CCCCCC"/>
                    </a:solidFill>
                  </a:tcPr>
                </a:tc>
                <a:tc>
                  <a:txBody>
                    <a:bodyPr/>
                    <a:lstStyle/>
                    <a:p>
                      <a:pPr algn="r"/>
                      <a:r>
                        <a:rPr lang="fr-FR" sz="1800"/>
                        <a:t>16 </a:t>
                      </a:r>
                    </a:p>
                  </a:txBody>
                  <a:tcPr marT="45740" marB="45740" anchor="ctr">
                    <a:lnL>
                      <a:noFill/>
                    </a:lnL>
                    <a:lnR>
                      <a:noFill/>
                    </a:lnR>
                    <a:lnT>
                      <a:noFill/>
                    </a:lnT>
                    <a:lnB>
                      <a:noFill/>
                    </a:lnB>
                    <a:solidFill>
                      <a:srgbClr val="CCCCCC"/>
                    </a:solidFill>
                  </a:tcPr>
                </a:tc>
                <a:tc>
                  <a:txBody>
                    <a:bodyPr/>
                    <a:lstStyle/>
                    <a:p>
                      <a:pPr algn="r"/>
                      <a:r>
                        <a:rPr lang="fr-FR" sz="1800"/>
                        <a:t>6.0000 </a:t>
                      </a:r>
                    </a:p>
                  </a:txBody>
                  <a:tcPr marT="45740" marB="45740" anchor="ctr">
                    <a:lnL>
                      <a:noFill/>
                    </a:lnL>
                    <a:lnR>
                      <a:noFill/>
                    </a:lnR>
                    <a:lnT>
                      <a:noFill/>
                    </a:lnT>
                    <a:lnB>
                      <a:noFill/>
                    </a:lnB>
                    <a:solidFill>
                      <a:srgbClr val="CCCCCC"/>
                    </a:solidFill>
                  </a:tcPr>
                </a:tc>
                <a:tc>
                  <a:txBody>
                    <a:bodyPr/>
                    <a:lstStyle/>
                    <a:p>
                      <a:pPr algn="ctr"/>
                      <a:endParaRPr lang="fr-FR" sz="1800"/>
                    </a:p>
                  </a:txBody>
                  <a:tcPr marT="45740" marB="45740" anchor="ctr">
                    <a:lnL>
                      <a:noFill/>
                    </a:lnL>
                    <a:lnR>
                      <a:noFill/>
                    </a:lnR>
                    <a:lnT>
                      <a:noFill/>
                    </a:lnT>
                    <a:lnB>
                      <a:noFill/>
                    </a:lnB>
                    <a:solidFill>
                      <a:srgbClr val="CCCCCC"/>
                    </a:solidFill>
                  </a:tcPr>
                </a:tc>
                <a:extLst>
                  <a:ext uri="{0D108BD9-81ED-4DB2-BD59-A6C34878D82A}">
                    <a16:rowId xmlns:a16="http://schemas.microsoft.com/office/drawing/2014/main" val="10002"/>
                  </a:ext>
                </a:extLst>
              </a:tr>
              <a:tr h="365919">
                <a:tc>
                  <a:txBody>
                    <a:bodyPr/>
                    <a:lstStyle/>
                    <a:p>
                      <a:pPr algn="ctr"/>
                      <a:r>
                        <a:rPr lang="fr-FR" sz="1800"/>
                        <a:t>Total </a:t>
                      </a:r>
                    </a:p>
                  </a:txBody>
                  <a:tcPr marT="45740" marB="45740" anchor="ctr">
                    <a:lnL>
                      <a:noFill/>
                    </a:lnL>
                    <a:lnR>
                      <a:noFill/>
                    </a:lnR>
                    <a:lnT>
                      <a:noFill/>
                    </a:lnT>
                    <a:lnB>
                      <a:noFill/>
                    </a:lnB>
                    <a:solidFill>
                      <a:srgbClr val="CCCCCC"/>
                    </a:solidFill>
                  </a:tcPr>
                </a:tc>
                <a:tc>
                  <a:txBody>
                    <a:bodyPr/>
                    <a:lstStyle/>
                    <a:p>
                      <a:pPr algn="r"/>
                      <a:r>
                        <a:rPr lang="fr-FR" sz="1800" dirty="0"/>
                        <a:t>114.0000 </a:t>
                      </a:r>
                    </a:p>
                  </a:txBody>
                  <a:tcPr marT="45740" marB="45740" anchor="ctr">
                    <a:lnL>
                      <a:noFill/>
                    </a:lnL>
                    <a:lnR>
                      <a:noFill/>
                    </a:lnR>
                    <a:lnT>
                      <a:noFill/>
                    </a:lnT>
                    <a:lnB>
                      <a:noFill/>
                    </a:lnB>
                    <a:solidFill>
                      <a:srgbClr val="CCCCCC"/>
                    </a:solidFill>
                  </a:tcPr>
                </a:tc>
                <a:tc>
                  <a:txBody>
                    <a:bodyPr/>
                    <a:lstStyle/>
                    <a:p>
                      <a:pPr algn="r"/>
                      <a:r>
                        <a:rPr lang="fr-FR" sz="1800"/>
                        <a:t>17 </a:t>
                      </a:r>
                    </a:p>
                  </a:txBody>
                  <a:tcPr marT="45740" marB="45740" anchor="ctr">
                    <a:lnL>
                      <a:noFill/>
                    </a:lnL>
                    <a:lnR>
                      <a:noFill/>
                    </a:lnR>
                    <a:lnT>
                      <a:noFill/>
                    </a:lnT>
                    <a:lnB>
                      <a:noFill/>
                    </a:lnB>
                    <a:solidFill>
                      <a:srgbClr val="CCCCCC"/>
                    </a:solidFill>
                  </a:tcPr>
                </a:tc>
                <a:tc>
                  <a:txBody>
                    <a:bodyPr/>
                    <a:lstStyle/>
                    <a:p>
                      <a:pPr algn="ctr"/>
                      <a:endParaRPr lang="fr-FR" sz="1800"/>
                    </a:p>
                  </a:txBody>
                  <a:tcPr marT="45740" marB="45740" anchor="ctr">
                    <a:lnL>
                      <a:noFill/>
                    </a:lnL>
                    <a:lnR>
                      <a:noFill/>
                    </a:lnR>
                    <a:lnT>
                      <a:noFill/>
                    </a:lnT>
                    <a:lnB>
                      <a:noFill/>
                    </a:lnB>
                    <a:solidFill>
                      <a:srgbClr val="CCCCCC"/>
                    </a:solidFill>
                  </a:tcPr>
                </a:tc>
                <a:tc>
                  <a:txBody>
                    <a:bodyPr/>
                    <a:lstStyle/>
                    <a:p>
                      <a:pPr algn="ctr"/>
                      <a:endParaRPr lang="fr-FR" sz="1800" dirty="0"/>
                    </a:p>
                  </a:txBody>
                  <a:tcPr marT="45740" marB="45740" anchor="ctr">
                    <a:lnL>
                      <a:noFill/>
                    </a:lnL>
                    <a:lnR>
                      <a:noFill/>
                    </a:lnR>
                    <a:lnT>
                      <a:noFill/>
                    </a:lnT>
                    <a:lnB>
                      <a:noFill/>
                    </a:lnB>
                    <a:solidFill>
                      <a:srgbClr val="CCCCCC"/>
                    </a:solidFill>
                  </a:tcPr>
                </a:tc>
                <a:extLst>
                  <a:ext uri="{0D108BD9-81ED-4DB2-BD59-A6C34878D82A}">
                    <a16:rowId xmlns:a16="http://schemas.microsoft.com/office/drawing/2014/main" val="10003"/>
                  </a:ext>
                </a:extLst>
              </a:tr>
            </a:tbl>
          </a:graphicData>
        </a:graphic>
      </p:graphicFrame>
      <p:sp>
        <p:nvSpPr>
          <p:cNvPr id="17432" name="TextBox 5">
            <a:extLst>
              <a:ext uri="{FF2B5EF4-FFF2-40B4-BE49-F238E27FC236}">
                <a16:creationId xmlns:a16="http://schemas.microsoft.com/office/drawing/2014/main" id="{B293BB7B-4D88-4DB4-B45F-D30D782CD2F9}"/>
              </a:ext>
            </a:extLst>
          </p:cNvPr>
          <p:cNvSpPr txBox="1">
            <a:spLocks noChangeArrowheads="1"/>
          </p:cNvSpPr>
          <p:nvPr/>
        </p:nvSpPr>
        <p:spPr bwMode="auto">
          <a:xfrm>
            <a:off x="3276600" y="4419600"/>
            <a:ext cx="2667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GB" altLang="nl-BE" sz="1800">
                <a:latin typeface="Arial" panose="020B0604020202020204" pitchFamily="34" charset="0"/>
              </a:rPr>
              <a:t>T Statistic = 1.7321</a:t>
            </a:r>
          </a:p>
          <a:p>
            <a:pPr algn="ctr">
              <a:spcBef>
                <a:spcPct val="0"/>
              </a:spcBef>
              <a:buFontTx/>
              <a:buNone/>
            </a:pPr>
            <a:r>
              <a:rPr lang="en-GB" altLang="nl-BE" sz="1800">
                <a:latin typeface="Arial" panose="020B0604020202020204" pitchFamily="34" charset="0"/>
              </a:rPr>
              <a:t>P-value = 0.1025</a:t>
            </a:r>
          </a:p>
          <a:p>
            <a:pPr eaLnBrk="1" hangingPunct="1">
              <a:spcBef>
                <a:spcPct val="0"/>
              </a:spcBef>
              <a:buFontTx/>
              <a:buNone/>
            </a:pPr>
            <a:endParaRPr lang="fr-FR" altLang="nl-BE" sz="1800">
              <a:latin typeface="Arial" panose="020B0604020202020204" pitchFamily="34" charset="0"/>
            </a:endParaRPr>
          </a:p>
        </p:txBody>
      </p:sp>
      <p:sp>
        <p:nvSpPr>
          <p:cNvPr id="3" name="Oval 2">
            <a:extLst>
              <a:ext uri="{FF2B5EF4-FFF2-40B4-BE49-F238E27FC236}">
                <a16:creationId xmlns:a16="http://schemas.microsoft.com/office/drawing/2014/main" id="{2ADE63F0-02FB-440B-9811-A3037B9D0192}"/>
              </a:ext>
            </a:extLst>
          </p:cNvPr>
          <p:cNvSpPr/>
          <p:nvPr/>
        </p:nvSpPr>
        <p:spPr>
          <a:xfrm>
            <a:off x="2749550" y="3276600"/>
            <a:ext cx="1447800" cy="419100"/>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
        <p:nvSpPr>
          <p:cNvPr id="7" name="Oval 6">
            <a:extLst>
              <a:ext uri="{FF2B5EF4-FFF2-40B4-BE49-F238E27FC236}">
                <a16:creationId xmlns:a16="http://schemas.microsoft.com/office/drawing/2014/main" id="{2A072327-D7D0-43F1-8024-2C74CAE7F5C5}"/>
              </a:ext>
            </a:extLst>
          </p:cNvPr>
          <p:cNvSpPr/>
          <p:nvPr/>
        </p:nvSpPr>
        <p:spPr>
          <a:xfrm>
            <a:off x="2749550" y="3722688"/>
            <a:ext cx="1447800" cy="419100"/>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
        <p:nvSpPr>
          <p:cNvPr id="8" name="Oval 7">
            <a:extLst>
              <a:ext uri="{FF2B5EF4-FFF2-40B4-BE49-F238E27FC236}">
                <a16:creationId xmlns:a16="http://schemas.microsoft.com/office/drawing/2014/main" id="{A641FF11-CB69-4DA3-BE40-26F99761FD0E}"/>
              </a:ext>
            </a:extLst>
          </p:cNvPr>
          <p:cNvSpPr/>
          <p:nvPr/>
        </p:nvSpPr>
        <p:spPr>
          <a:xfrm>
            <a:off x="2732088" y="2886075"/>
            <a:ext cx="1447800" cy="419100"/>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cxnSp>
        <p:nvCxnSpPr>
          <p:cNvPr id="5" name="Straight Arrow Connector 4">
            <a:extLst>
              <a:ext uri="{FF2B5EF4-FFF2-40B4-BE49-F238E27FC236}">
                <a16:creationId xmlns:a16="http://schemas.microsoft.com/office/drawing/2014/main" id="{26B6E6D7-F26F-4A78-A83D-97A5EBE9E9DE}"/>
              </a:ext>
            </a:extLst>
          </p:cNvPr>
          <p:cNvCxnSpPr/>
          <p:nvPr/>
        </p:nvCxnSpPr>
        <p:spPr>
          <a:xfrm flipH="1" flipV="1">
            <a:off x="5556250" y="3214688"/>
            <a:ext cx="996950" cy="150971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D13DCDD-CB56-438F-A4EF-7B34D2452F79}"/>
              </a:ext>
            </a:extLst>
          </p:cNvPr>
          <p:cNvSpPr txBox="1">
            <a:spLocks noChangeArrowheads="1"/>
          </p:cNvSpPr>
          <p:nvPr/>
        </p:nvSpPr>
        <p:spPr bwMode="auto">
          <a:xfrm>
            <a:off x="6324600" y="4724400"/>
            <a:ext cx="2209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nl-BE" sz="1800">
                <a:latin typeface="Arial" panose="020B0604020202020204" pitchFamily="34" charset="0"/>
              </a:rPr>
              <a:t>2 groups =&gt; 2-1 df</a:t>
            </a:r>
            <a:endParaRPr lang="fr-FR" altLang="nl-BE" sz="1800">
              <a:latin typeface="Arial" panose="020B0604020202020204" pitchFamily="34" charset="0"/>
            </a:endParaRPr>
          </a:p>
        </p:txBody>
      </p:sp>
      <p:cxnSp>
        <p:nvCxnSpPr>
          <p:cNvPr id="14" name="Straight Arrow Connector 13">
            <a:extLst>
              <a:ext uri="{FF2B5EF4-FFF2-40B4-BE49-F238E27FC236}">
                <a16:creationId xmlns:a16="http://schemas.microsoft.com/office/drawing/2014/main" id="{EA74DF98-7A4B-48E9-AFEA-FFAB5283C583}"/>
              </a:ext>
            </a:extLst>
          </p:cNvPr>
          <p:cNvCxnSpPr/>
          <p:nvPr/>
        </p:nvCxnSpPr>
        <p:spPr>
          <a:xfrm flipH="1" flipV="1">
            <a:off x="5556250" y="3584575"/>
            <a:ext cx="996950" cy="205422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502829B-CA77-4B70-84EF-FA8C68E68294}"/>
              </a:ext>
            </a:extLst>
          </p:cNvPr>
          <p:cNvSpPr txBox="1">
            <a:spLocks noChangeArrowheads="1"/>
          </p:cNvSpPr>
          <p:nvPr/>
        </p:nvSpPr>
        <p:spPr bwMode="auto">
          <a:xfrm>
            <a:off x="6553200" y="5454650"/>
            <a:ext cx="2209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nl-BE" sz="1800">
                <a:latin typeface="Arial" panose="020B0604020202020204" pitchFamily="34" charset="0"/>
              </a:rPr>
              <a:t>2 groups of 9  =&gt; </a:t>
            </a:r>
          </a:p>
          <a:p>
            <a:pPr eaLnBrk="1" hangingPunct="1">
              <a:spcBef>
                <a:spcPct val="0"/>
              </a:spcBef>
              <a:buFontTx/>
              <a:buNone/>
            </a:pPr>
            <a:r>
              <a:rPr lang="en-US" altLang="nl-BE" sz="1800">
                <a:latin typeface="Arial" panose="020B0604020202020204" pitchFamily="34" charset="0"/>
              </a:rPr>
              <a:t>(9-1) + (9-1) df</a:t>
            </a:r>
            <a:endParaRPr lang="fr-FR" altLang="nl-BE" sz="1800">
              <a:latin typeface="Arial" panose="020B0604020202020204" pitchFamily="34" charset="0"/>
            </a:endParaRPr>
          </a:p>
        </p:txBody>
      </p:sp>
      <p:cxnSp>
        <p:nvCxnSpPr>
          <p:cNvPr id="17" name="Straight Arrow Connector 16">
            <a:extLst>
              <a:ext uri="{FF2B5EF4-FFF2-40B4-BE49-F238E27FC236}">
                <a16:creationId xmlns:a16="http://schemas.microsoft.com/office/drawing/2014/main" id="{60C1AE00-5427-4F31-BCBB-20752021D370}"/>
              </a:ext>
            </a:extLst>
          </p:cNvPr>
          <p:cNvCxnSpPr/>
          <p:nvPr/>
        </p:nvCxnSpPr>
        <p:spPr>
          <a:xfrm flipH="1" flipV="1">
            <a:off x="5410200" y="3957638"/>
            <a:ext cx="114300" cy="149701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1BE01E-87FB-4707-83BF-BC9166E3123B}"/>
              </a:ext>
            </a:extLst>
          </p:cNvPr>
          <p:cNvSpPr txBox="1">
            <a:spLocks noChangeArrowheads="1"/>
          </p:cNvSpPr>
          <p:nvPr/>
        </p:nvSpPr>
        <p:spPr bwMode="auto">
          <a:xfrm>
            <a:off x="3875088" y="5454650"/>
            <a:ext cx="2209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nl-BE" sz="1800">
                <a:latin typeface="Arial" panose="020B0604020202020204" pitchFamily="34" charset="0"/>
              </a:rPr>
              <a:t>18 observations =&gt; </a:t>
            </a:r>
          </a:p>
          <a:p>
            <a:pPr eaLnBrk="1" hangingPunct="1">
              <a:spcBef>
                <a:spcPct val="0"/>
              </a:spcBef>
              <a:buFontTx/>
              <a:buNone/>
            </a:pPr>
            <a:r>
              <a:rPr lang="en-US" altLang="nl-BE" sz="1800">
                <a:latin typeface="Arial" panose="020B0604020202020204" pitchFamily="34" charset="0"/>
              </a:rPr>
              <a:t>18-1 df</a:t>
            </a:r>
            <a:endParaRPr lang="fr-FR" altLang="nl-BE" sz="1800">
              <a:latin typeface="Arial" panose="020B0604020202020204" pitchFamily="34" charset="0"/>
            </a:endParaRPr>
          </a:p>
        </p:txBody>
      </p:sp>
      <p:cxnSp>
        <p:nvCxnSpPr>
          <p:cNvPr id="21" name="Straight Arrow Connector 20">
            <a:extLst>
              <a:ext uri="{FF2B5EF4-FFF2-40B4-BE49-F238E27FC236}">
                <a16:creationId xmlns:a16="http://schemas.microsoft.com/office/drawing/2014/main" id="{FD5E482E-D1E5-440C-AB66-30F12BE6C199}"/>
              </a:ext>
            </a:extLst>
          </p:cNvPr>
          <p:cNvCxnSpPr/>
          <p:nvPr/>
        </p:nvCxnSpPr>
        <p:spPr>
          <a:xfrm flipH="1" flipV="1">
            <a:off x="7315200" y="3305175"/>
            <a:ext cx="1309688" cy="111442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937383F-C2A0-4243-B42B-0B5D8E3AFA47}"/>
              </a:ext>
            </a:extLst>
          </p:cNvPr>
          <p:cNvSpPr txBox="1">
            <a:spLocks noChangeArrowheads="1"/>
          </p:cNvSpPr>
          <p:nvPr/>
        </p:nvSpPr>
        <p:spPr bwMode="auto">
          <a:xfrm>
            <a:off x="7543800" y="4367213"/>
            <a:ext cx="15319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nl-BE" sz="1800">
                <a:latin typeface="Arial" panose="020B0604020202020204" pitchFamily="34" charset="0"/>
              </a:rPr>
              <a:t>MS = SS/df</a:t>
            </a:r>
            <a:endParaRPr lang="fr-FR" altLang="nl-BE" sz="1800">
              <a:latin typeface="Arial" panose="020B0604020202020204" pitchFamily="34" charset="0"/>
            </a:endParaRPr>
          </a:p>
        </p:txBody>
      </p:sp>
      <p:sp>
        <p:nvSpPr>
          <p:cNvPr id="17444" name="Rectangle 1">
            <a:extLst>
              <a:ext uri="{FF2B5EF4-FFF2-40B4-BE49-F238E27FC236}">
                <a16:creationId xmlns:a16="http://schemas.microsoft.com/office/drawing/2014/main" id="{BC36CF97-3664-4944-BCE2-A20F6752D3E7}"/>
              </a:ext>
            </a:extLst>
          </p:cNvPr>
          <p:cNvSpPr>
            <a:spLocks noChangeArrowheads="1"/>
          </p:cNvSpPr>
          <p:nvPr/>
        </p:nvSpPr>
        <p:spPr bwMode="auto">
          <a:xfrm>
            <a:off x="690563" y="1736725"/>
            <a:ext cx="3910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nl-BE"/>
              <a:t>t = 1.7321, df = 16, p-value = 0.1025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1+ppt_h/2"/>
                                          </p:val>
                                        </p:tav>
                                      </p:tavLst>
                                    </p:anim>
                                    <p:set>
                                      <p:cBhvr>
                                        <p:cTn id="14" dur="1" fill="hold">
                                          <p:stCondLst>
                                            <p:cond delay="499"/>
                                          </p:stCondLst>
                                        </p:cTn>
                                        <p:tgtEl>
                                          <p:spTgt spid="7"/>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4" fill="hold" grpId="1" nodeType="clickEffect">
                                  <p:stCondLst>
                                    <p:cond delay="0"/>
                                  </p:stCondLst>
                                  <p:childTnLst>
                                    <p:anim calcmode="lin" valueType="num">
                                      <p:cBhvr additive="base">
                                        <p:cTn id="24" dur="500"/>
                                        <p:tgtEl>
                                          <p:spTgt spid="3"/>
                                        </p:tgtEl>
                                        <p:attrNameLst>
                                          <p:attrName>ppt_x</p:attrName>
                                        </p:attrNameLst>
                                      </p:cBhvr>
                                      <p:tavLst>
                                        <p:tav tm="0">
                                          <p:val>
                                            <p:strVal val="ppt_x"/>
                                          </p:val>
                                        </p:tav>
                                        <p:tav tm="100000">
                                          <p:val>
                                            <p:strVal val="ppt_x"/>
                                          </p:val>
                                        </p:tav>
                                      </p:tavLst>
                                    </p:anim>
                                    <p:anim calcmode="lin" valueType="num">
                                      <p:cBhvr additive="base">
                                        <p:cTn id="25" dur="500"/>
                                        <p:tgtEl>
                                          <p:spTgt spid="3"/>
                                        </p:tgtEl>
                                        <p:attrNameLst>
                                          <p:attrName>ppt_y</p:attrName>
                                        </p:attrNameLst>
                                      </p:cBhvr>
                                      <p:tavLst>
                                        <p:tav tm="0">
                                          <p:val>
                                            <p:strVal val="ppt_y"/>
                                          </p:val>
                                        </p:tav>
                                        <p:tav tm="100000">
                                          <p:val>
                                            <p:strVal val="1+ppt_h/2"/>
                                          </p:val>
                                        </p:tav>
                                      </p:tavLst>
                                    </p:anim>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xit" presetSubtype="4" fill="hold" grpId="1" nodeType="clickEffect">
                                  <p:stCondLst>
                                    <p:cond delay="0"/>
                                  </p:stCondLst>
                                  <p:childTnLst>
                                    <p:anim calcmode="lin" valueType="num">
                                      <p:cBhvr additive="base">
                                        <p:cTn id="36" dur="500"/>
                                        <p:tgtEl>
                                          <p:spTgt spid="8"/>
                                        </p:tgtEl>
                                        <p:attrNameLst>
                                          <p:attrName>ppt_x</p:attrName>
                                        </p:attrNameLst>
                                      </p:cBhvr>
                                      <p:tavLst>
                                        <p:tav tm="0">
                                          <p:val>
                                            <p:strVal val="ppt_x"/>
                                          </p:val>
                                        </p:tav>
                                        <p:tav tm="100000">
                                          <p:val>
                                            <p:strVal val="ppt_x"/>
                                          </p:val>
                                        </p:tav>
                                      </p:tavLst>
                                    </p:anim>
                                    <p:anim calcmode="lin" valueType="num">
                                      <p:cBhvr additive="base">
                                        <p:cTn id="37" dur="500"/>
                                        <p:tgtEl>
                                          <p:spTgt spid="8"/>
                                        </p:tgtEl>
                                        <p:attrNameLst>
                                          <p:attrName>ppt_y</p:attrName>
                                        </p:attrNameLst>
                                      </p:cBhvr>
                                      <p:tavLst>
                                        <p:tav tm="0">
                                          <p:val>
                                            <p:strVal val="ppt_y"/>
                                          </p:val>
                                        </p:tav>
                                        <p:tav tm="100000">
                                          <p:val>
                                            <p:strVal val="1+ppt_h/2"/>
                                          </p:val>
                                        </p:tav>
                                      </p:tavLst>
                                    </p:anim>
                                    <p:set>
                                      <p:cBhvr>
                                        <p:cTn id="38" dur="1" fill="hold">
                                          <p:stCondLst>
                                            <p:cond delay="499"/>
                                          </p:stCondLst>
                                        </p:cTn>
                                        <p:tgtEl>
                                          <p:spTgt spid="8"/>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additive="base">
                                        <p:cTn id="73" dur="500" fill="hold"/>
                                        <p:tgtEl>
                                          <p:spTgt spid="20"/>
                                        </p:tgtEl>
                                        <p:attrNameLst>
                                          <p:attrName>ppt_x</p:attrName>
                                        </p:attrNameLst>
                                      </p:cBhvr>
                                      <p:tavLst>
                                        <p:tav tm="0">
                                          <p:val>
                                            <p:strVal val="#ppt_x"/>
                                          </p:val>
                                        </p:tav>
                                        <p:tav tm="100000">
                                          <p:val>
                                            <p:strVal val="#ppt_x"/>
                                          </p:val>
                                        </p:tav>
                                      </p:tavLst>
                                    </p:anim>
                                    <p:anim calcmode="lin" valueType="num">
                                      <p:cBhvr additive="base">
                                        <p:cTn id="7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additive="base">
                                        <p:cTn id="79" dur="500" fill="hold"/>
                                        <p:tgtEl>
                                          <p:spTgt spid="21"/>
                                        </p:tgtEl>
                                        <p:attrNameLst>
                                          <p:attrName>ppt_x</p:attrName>
                                        </p:attrNameLst>
                                      </p:cBhvr>
                                      <p:tavLst>
                                        <p:tav tm="0">
                                          <p:val>
                                            <p:strVal val="#ppt_x"/>
                                          </p:val>
                                        </p:tav>
                                        <p:tav tm="100000">
                                          <p:val>
                                            <p:strVal val="#ppt_x"/>
                                          </p:val>
                                        </p:tav>
                                      </p:tavLst>
                                    </p:anim>
                                    <p:anim calcmode="lin" valueType="num">
                                      <p:cBhvr additive="base">
                                        <p:cTn id="8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additive="base">
                                        <p:cTn id="85" dur="500" fill="hold"/>
                                        <p:tgtEl>
                                          <p:spTgt spid="24"/>
                                        </p:tgtEl>
                                        <p:attrNameLst>
                                          <p:attrName>ppt_x</p:attrName>
                                        </p:attrNameLst>
                                      </p:cBhvr>
                                      <p:tavLst>
                                        <p:tav tm="0">
                                          <p:val>
                                            <p:strVal val="#ppt_x"/>
                                          </p:val>
                                        </p:tav>
                                        <p:tav tm="100000">
                                          <p:val>
                                            <p:strVal val="#ppt_x"/>
                                          </p:val>
                                        </p:tav>
                                      </p:tavLst>
                                    </p:anim>
                                    <p:anim calcmode="lin" valueType="num">
                                      <p:cBhvr additive="base">
                                        <p:cTn id="8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7" grpId="0" animBg="1"/>
      <p:bldP spid="7" grpId="1" animBg="1"/>
      <p:bldP spid="8" grpId="0" animBg="1"/>
      <p:bldP spid="8" grpId="1" animBg="1"/>
      <p:bldP spid="10" grpId="0"/>
      <p:bldP spid="16" grpId="0"/>
      <p:bldP spid="20"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F3BDD232-B299-461E-B8EF-31ABCEF0B33C}"/>
              </a:ext>
            </a:extLst>
          </p:cNvPr>
          <p:cNvSpPr>
            <a:spLocks noGrp="1"/>
          </p:cNvSpPr>
          <p:nvPr>
            <p:ph type="title"/>
          </p:nvPr>
        </p:nvSpPr>
        <p:spPr/>
        <p:txBody>
          <a:bodyPr/>
          <a:lstStyle/>
          <a:p>
            <a:r>
              <a:rPr lang="en-US" altLang="nl-BE"/>
              <a:t>T-statistic</a:t>
            </a:r>
            <a:endParaRPr lang="fr-FR" altLang="nl-BE"/>
          </a:p>
        </p:txBody>
      </p:sp>
      <p:sp>
        <p:nvSpPr>
          <p:cNvPr id="22531" name="Content Placeholder 2">
            <a:extLst>
              <a:ext uri="{FF2B5EF4-FFF2-40B4-BE49-F238E27FC236}">
                <a16:creationId xmlns:a16="http://schemas.microsoft.com/office/drawing/2014/main" id="{6498A0E5-1789-43FC-BD59-920828A42A95}"/>
              </a:ext>
            </a:extLst>
          </p:cNvPr>
          <p:cNvSpPr>
            <a:spLocks noGrp="1" noRot="1" noChangeAspect="1" noMove="1" noResize="1" noEditPoints="1" noAdjustHandles="1" noChangeArrowheads="1" noChangeShapeType="1" noTextEdit="1"/>
          </p:cNvSpPr>
          <p:nvPr>
            <p:ph idx="1"/>
          </p:nvPr>
        </p:nvSpPr>
        <p:spPr>
          <a:blipFill rotWithShape="1">
            <a:blip r:embed="rId2"/>
            <a:stretch>
              <a:fillRect l="-1259" t="-1213"/>
            </a:stretch>
          </a:blipFill>
        </p:spPr>
        <p:txBody>
          <a:bodyPr/>
          <a:lstStyle/>
          <a:p>
            <a:pPr>
              <a:buFont typeface="Arial" charset="0"/>
              <a:buChar char="•"/>
              <a:defRPr/>
            </a:pPr>
            <a:r>
              <a:rPr lang="fr-FR">
                <a:noFill/>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587D3B5F-397C-48D7-AD43-B0BF25C26175}"/>
              </a:ext>
            </a:extLst>
          </p:cNvPr>
          <p:cNvSpPr>
            <a:spLocks noGrp="1"/>
          </p:cNvSpPr>
          <p:nvPr>
            <p:ph type="title"/>
          </p:nvPr>
        </p:nvSpPr>
        <p:spPr/>
        <p:txBody>
          <a:bodyPr/>
          <a:lstStyle/>
          <a:p>
            <a:r>
              <a:rPr lang="en-US" altLang="nl-BE" b="1"/>
              <a:t>Critical Values of Student's t</a:t>
            </a:r>
            <a:endParaRPr lang="fr-FR" altLang="nl-BE"/>
          </a:p>
        </p:txBody>
      </p:sp>
      <p:sp>
        <p:nvSpPr>
          <p:cNvPr id="19459" name="Rectangle 3">
            <a:extLst>
              <a:ext uri="{FF2B5EF4-FFF2-40B4-BE49-F238E27FC236}">
                <a16:creationId xmlns:a16="http://schemas.microsoft.com/office/drawing/2014/main" id="{6DE684CC-36D1-4EAF-9D86-D741B3C136D5}"/>
              </a:ext>
            </a:extLst>
          </p:cNvPr>
          <p:cNvSpPr>
            <a:spLocks noChangeArrowheads="1"/>
          </p:cNvSpPr>
          <p:nvPr/>
        </p:nvSpPr>
        <p:spPr bwMode="auto">
          <a:xfrm>
            <a:off x="457200" y="1524000"/>
            <a:ext cx="64008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nl-BE" sz="1800" b="1">
                <a:latin typeface="Arial" panose="020B0604020202020204" pitchFamily="34" charset="0"/>
              </a:rPr>
              <a:t>        .10     .05     .025    .01	.005	.0005	1-tail</a:t>
            </a:r>
            <a:endParaRPr lang="fr-FR" altLang="nl-BE" sz="1800">
              <a:latin typeface="Arial" panose="020B0604020202020204" pitchFamily="34" charset="0"/>
            </a:endParaRPr>
          </a:p>
          <a:p>
            <a:pPr eaLnBrk="1" hangingPunct="1">
              <a:spcBef>
                <a:spcPct val="0"/>
              </a:spcBef>
              <a:buFontTx/>
              <a:buNone/>
            </a:pPr>
            <a:r>
              <a:rPr lang="fr-FR" altLang="nl-BE" sz="1800" b="1">
                <a:latin typeface="Arial" panose="020B0604020202020204" pitchFamily="34" charset="0"/>
              </a:rPr>
              <a:t>df    .20     .10     .050    .02	.010	.0010	2-tail</a:t>
            </a:r>
            <a:endParaRPr lang="fr-FR" altLang="nl-BE" sz="1800">
              <a:latin typeface="Arial" panose="020B0604020202020204" pitchFamily="34" charset="0"/>
            </a:endParaRPr>
          </a:p>
          <a:p>
            <a:pPr eaLnBrk="1" hangingPunct="1">
              <a:spcBef>
                <a:spcPct val="0"/>
              </a:spcBef>
              <a:buFontTx/>
              <a:buNone/>
            </a:pPr>
            <a:r>
              <a:rPr lang="fr-FR" altLang="nl-BE" sz="1800" b="1">
                <a:latin typeface="Arial" panose="020B0604020202020204" pitchFamily="34" charset="0"/>
              </a:rPr>
              <a:t>1   3.078   6.314  12.706  31.821	63.657	636.619</a:t>
            </a:r>
            <a:endParaRPr lang="fr-FR" altLang="nl-BE" sz="1800">
              <a:latin typeface="Arial" panose="020B0604020202020204" pitchFamily="34" charset="0"/>
            </a:endParaRPr>
          </a:p>
          <a:p>
            <a:pPr eaLnBrk="1" hangingPunct="1">
              <a:spcBef>
                <a:spcPct val="0"/>
              </a:spcBef>
              <a:buFontTx/>
              <a:buNone/>
            </a:pPr>
            <a:r>
              <a:rPr lang="fr-FR" altLang="nl-BE" sz="1800" b="1">
                <a:latin typeface="Arial" panose="020B0604020202020204" pitchFamily="34" charset="0"/>
              </a:rPr>
              <a:t>2   1.886   2.920   4.303   6.965	9.925	31.599</a:t>
            </a:r>
            <a:endParaRPr lang="fr-FR" altLang="nl-BE" sz="1800">
              <a:latin typeface="Arial" panose="020B0604020202020204" pitchFamily="34" charset="0"/>
            </a:endParaRPr>
          </a:p>
          <a:p>
            <a:pPr eaLnBrk="1" hangingPunct="1">
              <a:spcBef>
                <a:spcPct val="0"/>
              </a:spcBef>
              <a:buFontTx/>
              <a:buNone/>
            </a:pPr>
            <a:r>
              <a:rPr lang="fr-FR" altLang="nl-BE" sz="1800" b="1">
                <a:latin typeface="Arial" panose="020B0604020202020204" pitchFamily="34" charset="0"/>
              </a:rPr>
              <a:t>3   1.638   2.353   3.182   4.541	5.841	12.924</a:t>
            </a:r>
            <a:endParaRPr lang="fr-FR" altLang="nl-BE" sz="1800">
              <a:latin typeface="Arial" panose="020B0604020202020204" pitchFamily="34" charset="0"/>
            </a:endParaRPr>
          </a:p>
          <a:p>
            <a:pPr eaLnBrk="1" hangingPunct="1">
              <a:spcBef>
                <a:spcPct val="0"/>
              </a:spcBef>
              <a:buFontTx/>
              <a:buNone/>
            </a:pPr>
            <a:r>
              <a:rPr lang="fr-FR" altLang="nl-BE" sz="1800" b="1">
                <a:latin typeface="Arial" panose="020B0604020202020204" pitchFamily="34" charset="0"/>
              </a:rPr>
              <a:t>4   1.533   2.132   2.776   3.747	4.604	8.610</a:t>
            </a:r>
            <a:endParaRPr lang="fr-FR" altLang="nl-BE" sz="1800">
              <a:latin typeface="Arial" panose="020B0604020202020204" pitchFamily="34" charset="0"/>
            </a:endParaRPr>
          </a:p>
          <a:p>
            <a:pPr eaLnBrk="1" hangingPunct="1">
              <a:spcBef>
                <a:spcPct val="0"/>
              </a:spcBef>
              <a:buFontTx/>
              <a:buNone/>
            </a:pPr>
            <a:r>
              <a:rPr lang="fr-FR" altLang="nl-BE" sz="1800" b="1">
                <a:latin typeface="Arial" panose="020B0604020202020204" pitchFamily="34" charset="0"/>
              </a:rPr>
              <a:t>5   1.476   2.015   2.571   3.365	4.032	6.869</a:t>
            </a:r>
            <a:endParaRPr lang="fr-FR" altLang="nl-BE" sz="1800">
              <a:latin typeface="Arial" panose="020B0604020202020204" pitchFamily="34" charset="0"/>
            </a:endParaRPr>
          </a:p>
          <a:p>
            <a:pPr eaLnBrk="1" hangingPunct="1">
              <a:spcBef>
                <a:spcPct val="0"/>
              </a:spcBef>
              <a:buFontTx/>
              <a:buNone/>
            </a:pPr>
            <a:r>
              <a:rPr lang="fr-FR" altLang="nl-BE" sz="1800" b="1">
                <a:latin typeface="Arial" panose="020B0604020202020204" pitchFamily="34" charset="0"/>
              </a:rPr>
              <a:t>6   1.440   1.943   2.447   3.143	3.707	5.959</a:t>
            </a:r>
            <a:endParaRPr lang="fr-FR" altLang="nl-BE" sz="1800">
              <a:latin typeface="Arial" panose="020B0604020202020204" pitchFamily="34" charset="0"/>
            </a:endParaRPr>
          </a:p>
          <a:p>
            <a:pPr eaLnBrk="1" hangingPunct="1">
              <a:spcBef>
                <a:spcPct val="0"/>
              </a:spcBef>
              <a:buFontTx/>
              <a:buNone/>
            </a:pPr>
            <a:endParaRPr lang="en-US" altLang="nl-BE" sz="1800">
              <a:latin typeface="Arial" panose="020B0604020202020204" pitchFamily="34" charset="0"/>
            </a:endParaRPr>
          </a:p>
          <a:p>
            <a:pPr eaLnBrk="1" hangingPunct="1">
              <a:spcBef>
                <a:spcPct val="0"/>
              </a:spcBef>
              <a:buFontTx/>
              <a:buNone/>
            </a:pPr>
            <a:r>
              <a:rPr lang="fr-FR" altLang="nl-BE" sz="1800" b="1">
                <a:latin typeface="Arial" panose="020B0604020202020204" pitchFamily="34" charset="0"/>
              </a:rPr>
              <a:t>16   1.337   1.746   2.120   2.583	2.921	4.015</a:t>
            </a:r>
            <a:endParaRPr lang="fr-FR" altLang="nl-BE" sz="1800">
              <a:latin typeface="Arial" panose="020B0604020202020204" pitchFamily="34" charset="0"/>
            </a:endParaRPr>
          </a:p>
          <a:p>
            <a:pPr eaLnBrk="1" hangingPunct="1">
              <a:spcBef>
                <a:spcPct val="0"/>
              </a:spcBef>
              <a:buFontTx/>
              <a:buNone/>
            </a:pPr>
            <a:r>
              <a:rPr lang="fr-FR" altLang="nl-BE" sz="1800" b="1">
                <a:latin typeface="Arial" panose="020B0604020202020204" pitchFamily="34" charset="0"/>
              </a:rPr>
              <a:t>17   1.333   1.740   2.110   2.567	2.898	3.965</a:t>
            </a:r>
            <a:endParaRPr lang="fr-FR" altLang="nl-BE" sz="1800">
              <a:latin typeface="Arial" panose="020B0604020202020204" pitchFamily="34" charset="0"/>
            </a:endParaRPr>
          </a:p>
          <a:p>
            <a:pPr eaLnBrk="1" hangingPunct="1">
              <a:spcBef>
                <a:spcPct val="0"/>
              </a:spcBef>
              <a:buFontTx/>
              <a:buNone/>
            </a:pPr>
            <a:r>
              <a:rPr lang="fr-FR" altLang="nl-BE" sz="1800" b="1">
                <a:latin typeface="Arial" panose="020B0604020202020204" pitchFamily="34" charset="0"/>
              </a:rPr>
              <a:t>18   1.330   1.734   2.101   2.552	2.878	3.922</a:t>
            </a:r>
            <a:endParaRPr lang="fr-FR" altLang="nl-BE" sz="1800">
              <a:latin typeface="Arial" panose="020B0604020202020204" pitchFamily="34" charset="0"/>
            </a:endParaRPr>
          </a:p>
          <a:p>
            <a:pPr eaLnBrk="1" hangingPunct="1">
              <a:spcBef>
                <a:spcPct val="0"/>
              </a:spcBef>
              <a:buFontTx/>
              <a:buNone/>
            </a:pPr>
            <a:r>
              <a:rPr lang="fr-FR" altLang="nl-BE" sz="1800" b="1">
                <a:latin typeface="Arial" panose="020B0604020202020204" pitchFamily="34" charset="0"/>
              </a:rPr>
              <a:t>19   1.328   1.729   2.093   2.539	2.861	3.883</a:t>
            </a:r>
            <a:endParaRPr lang="fr-FR" altLang="nl-BE" sz="1800">
              <a:latin typeface="Arial" panose="020B0604020202020204" pitchFamily="34" charset="0"/>
            </a:endParaRPr>
          </a:p>
          <a:p>
            <a:pPr eaLnBrk="1" hangingPunct="1">
              <a:spcBef>
                <a:spcPct val="0"/>
              </a:spcBef>
              <a:buFontTx/>
              <a:buNone/>
            </a:pPr>
            <a:r>
              <a:rPr lang="fr-FR" altLang="nl-BE" sz="1800" b="1">
                <a:latin typeface="Arial" panose="020B0604020202020204" pitchFamily="34" charset="0"/>
              </a:rPr>
              <a:t>20   1.325   1.725   2.086   2.528	2.845	3.850</a:t>
            </a:r>
            <a:endParaRPr lang="fr-FR" altLang="nl-BE" sz="1800">
              <a:latin typeface="Arial" panose="020B0604020202020204" pitchFamily="34" charset="0"/>
            </a:endParaRPr>
          </a:p>
          <a:p>
            <a:pPr eaLnBrk="1" hangingPunct="1">
              <a:spcBef>
                <a:spcPct val="0"/>
              </a:spcBef>
              <a:buFontTx/>
              <a:buNone/>
            </a:pPr>
            <a:r>
              <a:rPr lang="fr-FR" altLang="nl-BE" sz="1800" b="1">
                <a:latin typeface="Arial" panose="020B0604020202020204" pitchFamily="34" charset="0"/>
              </a:rPr>
              <a:t>21   1.323   1.721   2.080   2.518	2.831	3.819</a:t>
            </a:r>
            <a:endParaRPr lang="fr-FR" altLang="nl-BE" sz="1800">
              <a:latin typeface="Arial" panose="020B0604020202020204" pitchFamily="34" charset="0"/>
            </a:endParaRPr>
          </a:p>
          <a:p>
            <a:pPr eaLnBrk="1" hangingPunct="1">
              <a:spcBef>
                <a:spcPct val="0"/>
              </a:spcBef>
              <a:buFontTx/>
              <a:buNone/>
            </a:pPr>
            <a:r>
              <a:rPr lang="fr-FR" altLang="nl-BE" sz="1800" b="1">
                <a:latin typeface="Arial" panose="020B0604020202020204" pitchFamily="34" charset="0"/>
              </a:rPr>
              <a:t>22   1.321   1.717   2.074   2.508	2.819	3.792</a:t>
            </a:r>
            <a:endParaRPr lang="fr-FR" altLang="nl-BE" sz="1800">
              <a:latin typeface="Arial" panose="020B0604020202020204" pitchFamily="34" charset="0"/>
            </a:endParaRPr>
          </a:p>
          <a:p>
            <a:pPr eaLnBrk="1" hangingPunct="1">
              <a:spcBef>
                <a:spcPct val="0"/>
              </a:spcBef>
              <a:buFontTx/>
              <a:buNone/>
            </a:pPr>
            <a:r>
              <a:rPr lang="fr-FR" altLang="nl-BE" sz="1800" b="1">
                <a:latin typeface="Arial" panose="020B0604020202020204" pitchFamily="34" charset="0"/>
              </a:rPr>
              <a:t>23   1.319   1.714   2.069   2.500	2.807	3.768</a:t>
            </a:r>
            <a:endParaRPr lang="fr-FR" altLang="nl-BE" sz="1800">
              <a:latin typeface="Arial" panose="020B0604020202020204" pitchFamily="34" charset="0"/>
            </a:endParaRPr>
          </a:p>
          <a:p>
            <a:pPr eaLnBrk="1" hangingPunct="1">
              <a:spcBef>
                <a:spcPct val="0"/>
              </a:spcBef>
              <a:buFontTx/>
              <a:buNone/>
            </a:pPr>
            <a:r>
              <a:rPr lang="fr-FR" altLang="nl-BE" sz="1800" b="1">
                <a:latin typeface="Arial" panose="020B0604020202020204" pitchFamily="34" charset="0"/>
              </a:rPr>
              <a:t>24   1.318   1.711   2.064   2.492	2.797	3.745</a:t>
            </a:r>
            <a:endParaRPr lang="fr-FR" altLang="nl-BE" sz="1800">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D5CD687F-07A0-4086-A593-B78CC7D6DA46}"/>
              </a:ext>
            </a:extLst>
          </p:cNvPr>
          <p:cNvSpPr>
            <a:spLocks noGrp="1"/>
          </p:cNvSpPr>
          <p:nvPr>
            <p:ph type="title"/>
          </p:nvPr>
        </p:nvSpPr>
        <p:spPr/>
        <p:txBody>
          <a:bodyPr/>
          <a:lstStyle/>
          <a:p>
            <a:r>
              <a:rPr lang="en-US" altLang="nl-BE" b="1"/>
              <a:t>Critical Values of Student's t</a:t>
            </a:r>
            <a:endParaRPr lang="fr-FR" altLang="nl-BE"/>
          </a:p>
        </p:txBody>
      </p:sp>
      <p:sp>
        <p:nvSpPr>
          <p:cNvPr id="20483" name="Rectangle 3">
            <a:extLst>
              <a:ext uri="{FF2B5EF4-FFF2-40B4-BE49-F238E27FC236}">
                <a16:creationId xmlns:a16="http://schemas.microsoft.com/office/drawing/2014/main" id="{9C4107C8-9E35-4662-88EB-192883C819DE}"/>
              </a:ext>
            </a:extLst>
          </p:cNvPr>
          <p:cNvSpPr>
            <a:spLocks noChangeArrowheads="1"/>
          </p:cNvSpPr>
          <p:nvPr/>
        </p:nvSpPr>
        <p:spPr bwMode="auto">
          <a:xfrm>
            <a:off x="457200" y="1524000"/>
            <a:ext cx="64008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nl-BE" sz="1800" b="1">
                <a:latin typeface="Arial" panose="020B0604020202020204" pitchFamily="34" charset="0"/>
              </a:rPr>
              <a:t>        .10     .05     .025    .01	.005	.0005	1-tail</a:t>
            </a:r>
            <a:endParaRPr lang="fr-FR" altLang="nl-BE" sz="1800">
              <a:latin typeface="Arial" panose="020B0604020202020204" pitchFamily="34" charset="0"/>
            </a:endParaRPr>
          </a:p>
          <a:p>
            <a:pPr eaLnBrk="1" hangingPunct="1">
              <a:spcBef>
                <a:spcPct val="0"/>
              </a:spcBef>
              <a:buFontTx/>
              <a:buNone/>
            </a:pPr>
            <a:r>
              <a:rPr lang="fr-FR" altLang="nl-BE" sz="1800" b="1">
                <a:latin typeface="Arial" panose="020B0604020202020204" pitchFamily="34" charset="0"/>
              </a:rPr>
              <a:t>df    </a:t>
            </a:r>
            <a:r>
              <a:rPr lang="fr-FR" altLang="nl-BE" sz="1800" b="1">
                <a:solidFill>
                  <a:srgbClr val="FF0000"/>
                </a:solidFill>
                <a:latin typeface="Arial" panose="020B0604020202020204" pitchFamily="34" charset="0"/>
              </a:rPr>
              <a:t>.20     .10     </a:t>
            </a:r>
            <a:r>
              <a:rPr lang="fr-FR" altLang="nl-BE" sz="1800" b="1">
                <a:latin typeface="Arial" panose="020B0604020202020204" pitchFamily="34" charset="0"/>
              </a:rPr>
              <a:t>.050    .02	.010	.0010	2-tail</a:t>
            </a:r>
            <a:endParaRPr lang="fr-FR" altLang="nl-BE" sz="1800">
              <a:latin typeface="Arial" panose="020B0604020202020204" pitchFamily="34" charset="0"/>
            </a:endParaRPr>
          </a:p>
          <a:p>
            <a:pPr eaLnBrk="1" hangingPunct="1">
              <a:spcBef>
                <a:spcPct val="0"/>
              </a:spcBef>
              <a:buFontTx/>
              <a:buNone/>
            </a:pPr>
            <a:r>
              <a:rPr lang="fr-FR" altLang="nl-BE" sz="1800" b="1">
                <a:latin typeface="Arial" panose="020B0604020202020204" pitchFamily="34" charset="0"/>
              </a:rPr>
              <a:t>1   3.078   6.314  12.706  31.821	63.657	636.619</a:t>
            </a:r>
            <a:endParaRPr lang="fr-FR" altLang="nl-BE" sz="1800">
              <a:latin typeface="Arial" panose="020B0604020202020204" pitchFamily="34" charset="0"/>
            </a:endParaRPr>
          </a:p>
          <a:p>
            <a:pPr eaLnBrk="1" hangingPunct="1">
              <a:spcBef>
                <a:spcPct val="0"/>
              </a:spcBef>
              <a:buFontTx/>
              <a:buNone/>
            </a:pPr>
            <a:r>
              <a:rPr lang="fr-FR" altLang="nl-BE" sz="1800" b="1">
                <a:latin typeface="Arial" panose="020B0604020202020204" pitchFamily="34" charset="0"/>
              </a:rPr>
              <a:t>2   1.886   2.920   4.303   6.965	9.925	31.599</a:t>
            </a:r>
            <a:endParaRPr lang="fr-FR" altLang="nl-BE" sz="1800">
              <a:latin typeface="Arial" panose="020B0604020202020204" pitchFamily="34" charset="0"/>
            </a:endParaRPr>
          </a:p>
          <a:p>
            <a:pPr eaLnBrk="1" hangingPunct="1">
              <a:spcBef>
                <a:spcPct val="0"/>
              </a:spcBef>
              <a:buFontTx/>
              <a:buNone/>
            </a:pPr>
            <a:r>
              <a:rPr lang="fr-FR" altLang="nl-BE" sz="1800" b="1">
                <a:latin typeface="Arial" panose="020B0604020202020204" pitchFamily="34" charset="0"/>
              </a:rPr>
              <a:t>3   1.638   2.353   3.182   4.541	5.841	12.924</a:t>
            </a:r>
            <a:endParaRPr lang="fr-FR" altLang="nl-BE" sz="1800">
              <a:latin typeface="Arial" panose="020B0604020202020204" pitchFamily="34" charset="0"/>
            </a:endParaRPr>
          </a:p>
          <a:p>
            <a:pPr eaLnBrk="1" hangingPunct="1">
              <a:spcBef>
                <a:spcPct val="0"/>
              </a:spcBef>
              <a:buFontTx/>
              <a:buNone/>
            </a:pPr>
            <a:r>
              <a:rPr lang="fr-FR" altLang="nl-BE" sz="1800" b="1">
                <a:latin typeface="Arial" panose="020B0604020202020204" pitchFamily="34" charset="0"/>
              </a:rPr>
              <a:t>4   1.533   2.132   2.776   3.747	4.604	8.610</a:t>
            </a:r>
            <a:endParaRPr lang="fr-FR" altLang="nl-BE" sz="1800">
              <a:latin typeface="Arial" panose="020B0604020202020204" pitchFamily="34" charset="0"/>
            </a:endParaRPr>
          </a:p>
          <a:p>
            <a:pPr eaLnBrk="1" hangingPunct="1">
              <a:spcBef>
                <a:spcPct val="0"/>
              </a:spcBef>
              <a:buFontTx/>
              <a:buNone/>
            </a:pPr>
            <a:r>
              <a:rPr lang="fr-FR" altLang="nl-BE" sz="1800" b="1">
                <a:latin typeface="Arial" panose="020B0604020202020204" pitchFamily="34" charset="0"/>
              </a:rPr>
              <a:t>5   1.476   2.015   2.571   3.365	4.032	6.869</a:t>
            </a:r>
            <a:endParaRPr lang="fr-FR" altLang="nl-BE" sz="1800">
              <a:latin typeface="Arial" panose="020B0604020202020204" pitchFamily="34" charset="0"/>
            </a:endParaRPr>
          </a:p>
          <a:p>
            <a:pPr eaLnBrk="1" hangingPunct="1">
              <a:spcBef>
                <a:spcPct val="0"/>
              </a:spcBef>
              <a:buFontTx/>
              <a:buNone/>
            </a:pPr>
            <a:r>
              <a:rPr lang="fr-FR" altLang="nl-BE" sz="1800" b="1">
                <a:latin typeface="Arial" panose="020B0604020202020204" pitchFamily="34" charset="0"/>
              </a:rPr>
              <a:t>6   1.440   1.943   2.447   3.143	3.707	5.959</a:t>
            </a:r>
            <a:endParaRPr lang="fr-FR" altLang="nl-BE" sz="1800">
              <a:latin typeface="Arial" panose="020B0604020202020204" pitchFamily="34" charset="0"/>
            </a:endParaRPr>
          </a:p>
          <a:p>
            <a:pPr eaLnBrk="1" hangingPunct="1">
              <a:spcBef>
                <a:spcPct val="0"/>
              </a:spcBef>
              <a:buFontTx/>
              <a:buNone/>
            </a:pPr>
            <a:endParaRPr lang="en-US" altLang="nl-BE" sz="1800">
              <a:latin typeface="Arial" panose="020B0604020202020204" pitchFamily="34" charset="0"/>
            </a:endParaRPr>
          </a:p>
          <a:p>
            <a:pPr eaLnBrk="1" hangingPunct="1">
              <a:spcBef>
                <a:spcPct val="0"/>
              </a:spcBef>
              <a:buFontTx/>
              <a:buNone/>
            </a:pPr>
            <a:r>
              <a:rPr lang="fr-FR" altLang="nl-BE" sz="1800" b="1">
                <a:solidFill>
                  <a:srgbClr val="FF0000"/>
                </a:solidFill>
                <a:latin typeface="Arial" panose="020B0604020202020204" pitchFamily="34" charset="0"/>
              </a:rPr>
              <a:t>16</a:t>
            </a:r>
            <a:r>
              <a:rPr lang="fr-FR" altLang="nl-BE" sz="1800" b="1">
                <a:latin typeface="Arial" panose="020B0604020202020204" pitchFamily="34" charset="0"/>
              </a:rPr>
              <a:t>   </a:t>
            </a:r>
            <a:r>
              <a:rPr lang="fr-FR" altLang="nl-BE" sz="1800" b="1">
                <a:solidFill>
                  <a:srgbClr val="FF0000"/>
                </a:solidFill>
                <a:latin typeface="Arial" panose="020B0604020202020204" pitchFamily="34" charset="0"/>
              </a:rPr>
              <a:t>1.337 </a:t>
            </a:r>
            <a:r>
              <a:rPr lang="fr-FR" altLang="nl-BE" sz="1800" b="1">
                <a:latin typeface="Arial" panose="020B0604020202020204" pitchFamily="34" charset="0"/>
              </a:rPr>
              <a:t>  </a:t>
            </a:r>
            <a:r>
              <a:rPr lang="fr-FR" altLang="nl-BE" sz="1800" b="1">
                <a:solidFill>
                  <a:srgbClr val="FF0000"/>
                </a:solidFill>
                <a:latin typeface="Arial" panose="020B0604020202020204" pitchFamily="34" charset="0"/>
              </a:rPr>
              <a:t>1.746</a:t>
            </a:r>
            <a:r>
              <a:rPr lang="fr-FR" altLang="nl-BE" sz="1800" b="1">
                <a:latin typeface="Arial" panose="020B0604020202020204" pitchFamily="34" charset="0"/>
              </a:rPr>
              <a:t>   2.120   2.583	2.921	4.015</a:t>
            </a:r>
            <a:endParaRPr lang="fr-FR" altLang="nl-BE" sz="1800">
              <a:latin typeface="Arial" panose="020B0604020202020204" pitchFamily="34" charset="0"/>
            </a:endParaRPr>
          </a:p>
          <a:p>
            <a:pPr eaLnBrk="1" hangingPunct="1">
              <a:spcBef>
                <a:spcPct val="0"/>
              </a:spcBef>
              <a:buFontTx/>
              <a:buNone/>
            </a:pPr>
            <a:r>
              <a:rPr lang="fr-FR" altLang="nl-BE" sz="1800" b="1">
                <a:latin typeface="Arial" panose="020B0604020202020204" pitchFamily="34" charset="0"/>
              </a:rPr>
              <a:t>17   1.333   1.740   2.110   2.567	2.898	3.965</a:t>
            </a:r>
            <a:endParaRPr lang="fr-FR" altLang="nl-BE" sz="1800">
              <a:latin typeface="Arial" panose="020B0604020202020204" pitchFamily="34" charset="0"/>
            </a:endParaRPr>
          </a:p>
          <a:p>
            <a:pPr eaLnBrk="1" hangingPunct="1">
              <a:spcBef>
                <a:spcPct val="0"/>
              </a:spcBef>
              <a:buFontTx/>
              <a:buNone/>
            </a:pPr>
            <a:r>
              <a:rPr lang="fr-FR" altLang="nl-BE" sz="1800" b="1">
                <a:latin typeface="Arial" panose="020B0604020202020204" pitchFamily="34" charset="0"/>
              </a:rPr>
              <a:t>18   1.330   1.734   2.101   2.552	2.878	3.922</a:t>
            </a:r>
            <a:endParaRPr lang="fr-FR" altLang="nl-BE" sz="1800">
              <a:latin typeface="Arial" panose="020B0604020202020204" pitchFamily="34" charset="0"/>
            </a:endParaRPr>
          </a:p>
          <a:p>
            <a:pPr eaLnBrk="1" hangingPunct="1">
              <a:spcBef>
                <a:spcPct val="0"/>
              </a:spcBef>
              <a:buFontTx/>
              <a:buNone/>
            </a:pPr>
            <a:r>
              <a:rPr lang="fr-FR" altLang="nl-BE" sz="1800" b="1">
                <a:latin typeface="Arial" panose="020B0604020202020204" pitchFamily="34" charset="0"/>
              </a:rPr>
              <a:t>19   1.328   1.729   2.093   2.539	2.861	3.883</a:t>
            </a:r>
            <a:endParaRPr lang="fr-FR" altLang="nl-BE" sz="1800">
              <a:latin typeface="Arial" panose="020B0604020202020204" pitchFamily="34" charset="0"/>
            </a:endParaRPr>
          </a:p>
          <a:p>
            <a:pPr eaLnBrk="1" hangingPunct="1">
              <a:spcBef>
                <a:spcPct val="0"/>
              </a:spcBef>
              <a:buFontTx/>
              <a:buNone/>
            </a:pPr>
            <a:r>
              <a:rPr lang="fr-FR" altLang="nl-BE" sz="1800" b="1">
                <a:latin typeface="Arial" panose="020B0604020202020204" pitchFamily="34" charset="0"/>
              </a:rPr>
              <a:t>20   1.325   1.725   2.086   2.528	2.845	3.850</a:t>
            </a:r>
            <a:endParaRPr lang="fr-FR" altLang="nl-BE" sz="1800">
              <a:latin typeface="Arial" panose="020B0604020202020204" pitchFamily="34" charset="0"/>
            </a:endParaRPr>
          </a:p>
          <a:p>
            <a:pPr eaLnBrk="1" hangingPunct="1">
              <a:spcBef>
                <a:spcPct val="0"/>
              </a:spcBef>
              <a:buFontTx/>
              <a:buNone/>
            </a:pPr>
            <a:r>
              <a:rPr lang="fr-FR" altLang="nl-BE" sz="1800" b="1">
                <a:latin typeface="Arial" panose="020B0604020202020204" pitchFamily="34" charset="0"/>
              </a:rPr>
              <a:t>21   1.323   1.721   2.080   2.518	2.831	3.819</a:t>
            </a:r>
            <a:endParaRPr lang="fr-FR" altLang="nl-BE" sz="1800">
              <a:latin typeface="Arial" panose="020B0604020202020204" pitchFamily="34" charset="0"/>
            </a:endParaRPr>
          </a:p>
          <a:p>
            <a:pPr eaLnBrk="1" hangingPunct="1">
              <a:spcBef>
                <a:spcPct val="0"/>
              </a:spcBef>
              <a:buFontTx/>
              <a:buNone/>
            </a:pPr>
            <a:r>
              <a:rPr lang="fr-FR" altLang="nl-BE" sz="1800" b="1">
                <a:latin typeface="Arial" panose="020B0604020202020204" pitchFamily="34" charset="0"/>
              </a:rPr>
              <a:t>22   1.321   1.717   2.074   2.508	2.819	3.792</a:t>
            </a:r>
            <a:endParaRPr lang="fr-FR" altLang="nl-BE" sz="1800">
              <a:latin typeface="Arial" panose="020B0604020202020204" pitchFamily="34" charset="0"/>
            </a:endParaRPr>
          </a:p>
          <a:p>
            <a:pPr eaLnBrk="1" hangingPunct="1">
              <a:spcBef>
                <a:spcPct val="0"/>
              </a:spcBef>
              <a:buFontTx/>
              <a:buNone/>
            </a:pPr>
            <a:r>
              <a:rPr lang="fr-FR" altLang="nl-BE" sz="1800" b="1">
                <a:latin typeface="Arial" panose="020B0604020202020204" pitchFamily="34" charset="0"/>
              </a:rPr>
              <a:t>23   1.319   1.714   2.069   2.500	2.807	3.768</a:t>
            </a:r>
            <a:endParaRPr lang="fr-FR" altLang="nl-BE" sz="1800">
              <a:latin typeface="Arial" panose="020B0604020202020204" pitchFamily="34" charset="0"/>
            </a:endParaRPr>
          </a:p>
          <a:p>
            <a:pPr eaLnBrk="1" hangingPunct="1">
              <a:spcBef>
                <a:spcPct val="0"/>
              </a:spcBef>
              <a:buFontTx/>
              <a:buNone/>
            </a:pPr>
            <a:r>
              <a:rPr lang="fr-FR" altLang="nl-BE" sz="1800" b="1">
                <a:latin typeface="Arial" panose="020B0604020202020204" pitchFamily="34" charset="0"/>
              </a:rPr>
              <a:t>24   1.318   1.711   2.064   2.492	2.797	3.745</a:t>
            </a:r>
            <a:endParaRPr lang="fr-FR" altLang="nl-BE" sz="1800">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8BAC6F20-B821-4876-B14A-987265E10818}"/>
              </a:ext>
            </a:extLst>
          </p:cNvPr>
          <p:cNvSpPr>
            <a:spLocks noGrp="1"/>
          </p:cNvSpPr>
          <p:nvPr>
            <p:ph type="title"/>
          </p:nvPr>
        </p:nvSpPr>
        <p:spPr/>
        <p:txBody>
          <a:bodyPr/>
          <a:lstStyle/>
          <a:p>
            <a:pPr eaLnBrk="1" hangingPunct="1"/>
            <a:r>
              <a:rPr lang="en-US" altLang="nl-BE"/>
              <a:t>The concept of variance</a:t>
            </a:r>
            <a:endParaRPr lang="fr-FR" altLang="nl-BE"/>
          </a:p>
        </p:txBody>
      </p:sp>
      <p:sp>
        <p:nvSpPr>
          <p:cNvPr id="21507" name="Content Placeholder 2">
            <a:extLst>
              <a:ext uri="{FF2B5EF4-FFF2-40B4-BE49-F238E27FC236}">
                <a16:creationId xmlns:a16="http://schemas.microsoft.com/office/drawing/2014/main" id="{8DD1C4FA-BE98-4E14-94DB-20891227E5B0}"/>
              </a:ext>
            </a:extLst>
          </p:cNvPr>
          <p:cNvSpPr>
            <a:spLocks noGrp="1"/>
          </p:cNvSpPr>
          <p:nvPr>
            <p:ph idx="1"/>
          </p:nvPr>
        </p:nvSpPr>
        <p:spPr/>
        <p:txBody>
          <a:bodyPr/>
          <a:lstStyle/>
          <a:p>
            <a:pPr eaLnBrk="1" hangingPunct="1"/>
            <a:r>
              <a:rPr lang="en-US" altLang="nl-BE"/>
              <a:t>Total variance</a:t>
            </a:r>
            <a:endParaRPr lang="fr-FR" altLang="nl-BE"/>
          </a:p>
          <a:p>
            <a:pPr eaLnBrk="1" hangingPunct="1"/>
            <a:r>
              <a:rPr lang="en-US" altLang="nl-BE"/>
              <a:t>Within groups</a:t>
            </a:r>
          </a:p>
          <a:p>
            <a:pPr eaLnBrk="1" hangingPunct="1"/>
            <a:r>
              <a:rPr lang="en-US" altLang="nl-BE"/>
              <a:t>Between groups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904B6-3B05-4016-B53B-B92A6D423501}"/>
              </a:ext>
            </a:extLst>
          </p:cNvPr>
          <p:cNvSpPr>
            <a:spLocks noGrp="1"/>
          </p:cNvSpPr>
          <p:nvPr>
            <p:ph type="title"/>
          </p:nvPr>
        </p:nvSpPr>
        <p:spPr/>
        <p:txBody>
          <a:bodyPr rtlCol="0">
            <a:normAutofit fontScale="90000"/>
          </a:bodyPr>
          <a:lstStyle/>
          <a:p>
            <a:pPr eaLnBrk="1" fontAlgn="auto" hangingPunct="1">
              <a:spcAft>
                <a:spcPts val="0"/>
              </a:spcAft>
              <a:defRPr/>
            </a:pPr>
            <a:r>
              <a:rPr lang="en-US" dirty="0"/>
              <a:t>Within group and total variance</a:t>
            </a:r>
            <a:br>
              <a:rPr lang="en-US" dirty="0"/>
            </a:br>
            <a:r>
              <a:rPr lang="en-US" sz="2700" dirty="0"/>
              <a:t>Between group variance = total variance – within group variance</a:t>
            </a:r>
            <a:endParaRPr lang="fr-FR" sz="2700" dirty="0"/>
          </a:p>
        </p:txBody>
      </p:sp>
      <p:sp>
        <p:nvSpPr>
          <p:cNvPr id="22531" name="Content Placeholder 2">
            <a:extLst>
              <a:ext uri="{FF2B5EF4-FFF2-40B4-BE49-F238E27FC236}">
                <a16:creationId xmlns:a16="http://schemas.microsoft.com/office/drawing/2014/main" id="{59670689-C6BC-481A-BD5A-511DF1955F25}"/>
              </a:ext>
            </a:extLst>
          </p:cNvPr>
          <p:cNvSpPr>
            <a:spLocks noGrp="1"/>
          </p:cNvSpPr>
          <p:nvPr>
            <p:ph idx="1"/>
          </p:nvPr>
        </p:nvSpPr>
        <p:spPr/>
        <p:txBody>
          <a:bodyPr/>
          <a:lstStyle/>
          <a:p>
            <a:pPr eaLnBrk="1" hangingPunct="1"/>
            <a:endParaRPr lang="fr-FR" altLang="nl-BE"/>
          </a:p>
        </p:txBody>
      </p:sp>
      <p:pic>
        <p:nvPicPr>
          <p:cNvPr id="22532" name="Picture 2">
            <a:extLst>
              <a:ext uri="{FF2B5EF4-FFF2-40B4-BE49-F238E27FC236}">
                <a16:creationId xmlns:a16="http://schemas.microsoft.com/office/drawing/2014/main" id="{2D1D51CF-26BD-4412-B7BA-6F397240A3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663" y="1595438"/>
            <a:ext cx="7586662"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Arrow Connector 9">
            <a:extLst>
              <a:ext uri="{FF2B5EF4-FFF2-40B4-BE49-F238E27FC236}">
                <a16:creationId xmlns:a16="http://schemas.microsoft.com/office/drawing/2014/main" id="{B2DC4A5C-FDF8-4E6A-9AC4-7D0A5A954EDA}"/>
              </a:ext>
            </a:extLst>
          </p:cNvPr>
          <p:cNvCxnSpPr/>
          <p:nvPr/>
        </p:nvCxnSpPr>
        <p:spPr>
          <a:xfrm>
            <a:off x="3429000" y="3857625"/>
            <a:ext cx="1295400"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E891BC3-B683-486C-B684-10DA73DEDB8C}"/>
              </a:ext>
            </a:extLst>
          </p:cNvPr>
          <p:cNvCxnSpPr/>
          <p:nvPr/>
        </p:nvCxnSpPr>
        <p:spPr>
          <a:xfrm>
            <a:off x="3048000" y="3705225"/>
            <a:ext cx="1201738"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2758A51-66CE-4579-BCDB-CFC3401BCC1C}"/>
              </a:ext>
            </a:extLst>
          </p:cNvPr>
          <p:cNvCxnSpPr/>
          <p:nvPr/>
        </p:nvCxnSpPr>
        <p:spPr>
          <a:xfrm>
            <a:off x="2895600" y="4114800"/>
            <a:ext cx="1905000" cy="0"/>
          </a:xfrm>
          <a:prstGeom prst="straightConnector1">
            <a:avLst/>
          </a:prstGeom>
          <a:ln w="38100">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41A6CA7-4F9E-4AA2-8CC4-4DD1A746C835}"/>
              </a:ext>
            </a:extLst>
          </p:cNvPr>
          <p:cNvCxnSpPr/>
          <p:nvPr/>
        </p:nvCxnSpPr>
        <p:spPr>
          <a:xfrm>
            <a:off x="3633788" y="2133600"/>
            <a:ext cx="428625" cy="0"/>
          </a:xfrm>
          <a:prstGeom prst="straightConnector1">
            <a:avLst/>
          </a:prstGeom>
          <a:ln w="38100">
            <a:solidFill>
              <a:schemeClr val="tx1"/>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F1F6128-B761-453D-8D44-42A8B1194BE9}"/>
              </a:ext>
            </a:extLst>
          </p:cNvPr>
          <p:cNvSpPr>
            <a:spLocks noGrp="1"/>
          </p:cNvSpPr>
          <p:nvPr>
            <p:ph type="title"/>
          </p:nvPr>
        </p:nvSpPr>
        <p:spPr>
          <a:xfrm>
            <a:off x="304800" y="304800"/>
            <a:ext cx="8686800" cy="1143000"/>
          </a:xfrm>
        </p:spPr>
        <p:txBody>
          <a:bodyPr/>
          <a:lstStyle/>
          <a:p>
            <a:r>
              <a:rPr lang="en-GB" altLang="nl-BE" sz="3200">
                <a:latin typeface="Comic Sans MS" panose="030F0702030302020204" pitchFamily="66" charset="0"/>
              </a:rPr>
              <a:t>Session 1: </a:t>
            </a:r>
            <a:r>
              <a:rPr lang="fr-BE" altLang="nl-BE" sz="3200"/>
              <a:t>Correlation, T-test  and ANOVA</a:t>
            </a:r>
            <a:br>
              <a:rPr lang="fr-FR" altLang="nl-BE" sz="3200"/>
            </a:br>
            <a:endParaRPr lang="en-GB" altLang="nl-BE" sz="3200">
              <a:latin typeface="Comic Sans MS" panose="030F0702030302020204" pitchFamily="66" charset="0"/>
            </a:endParaRPr>
          </a:p>
        </p:txBody>
      </p:sp>
      <p:sp>
        <p:nvSpPr>
          <p:cNvPr id="3075" name="Rectangle 3">
            <a:extLst>
              <a:ext uri="{FF2B5EF4-FFF2-40B4-BE49-F238E27FC236}">
                <a16:creationId xmlns:a16="http://schemas.microsoft.com/office/drawing/2014/main" id="{55CF971F-5BBD-45F7-B326-B088DE800CA0}"/>
              </a:ext>
            </a:extLst>
          </p:cNvPr>
          <p:cNvSpPr>
            <a:spLocks noGrp="1" noChangeArrowheads="1"/>
          </p:cNvSpPr>
          <p:nvPr>
            <p:ph type="body" idx="1"/>
          </p:nvPr>
        </p:nvSpPr>
        <p:spPr>
          <a:xfrm>
            <a:off x="685800" y="1524000"/>
            <a:ext cx="7772400" cy="4419600"/>
          </a:xfrm>
          <a:ln>
            <a:solidFill>
              <a:schemeClr val="accent2"/>
            </a:solidFill>
            <a:miter lim="800000"/>
            <a:headEnd/>
            <a:tailEnd/>
          </a:ln>
        </p:spPr>
        <p:txBody>
          <a:bodyPr/>
          <a:lstStyle/>
          <a:p>
            <a:pPr marL="473075" indent="-473075">
              <a:buFont typeface="Wingdings" pitchFamily="2" charset="2"/>
              <a:buChar char="A"/>
              <a:defRPr/>
            </a:pPr>
            <a:r>
              <a:rPr lang="en-GB" sz="2400" dirty="0">
                <a:latin typeface="Comic Sans MS" pitchFamily="66" charset="0"/>
              </a:rPr>
              <a:t>Correlation coefficient</a:t>
            </a:r>
          </a:p>
          <a:p>
            <a:pPr marL="473075" indent="-473075">
              <a:buFont typeface="Wingdings" pitchFamily="2" charset="2"/>
              <a:buChar char="A"/>
              <a:defRPr/>
            </a:pPr>
            <a:r>
              <a:rPr lang="en-GB" sz="2400" dirty="0">
                <a:latin typeface="Comic Sans MS" pitchFamily="66" charset="0"/>
              </a:rPr>
              <a:t>ANOVA</a:t>
            </a:r>
          </a:p>
          <a:p>
            <a:pPr marL="473075" indent="-473075">
              <a:buFont typeface="Wingdings" pitchFamily="2" charset="2"/>
              <a:buChar char="A"/>
              <a:defRPr/>
            </a:pPr>
            <a:r>
              <a:rPr lang="en-GB" sz="2400" dirty="0">
                <a:latin typeface="Comic Sans MS" pitchFamily="66" charset="0"/>
              </a:rPr>
              <a:t>Within group variation</a:t>
            </a:r>
          </a:p>
          <a:p>
            <a:pPr marL="473075" indent="-473075">
              <a:buFont typeface="Wingdings" pitchFamily="2" charset="2"/>
              <a:buChar char="A"/>
              <a:defRPr/>
            </a:pPr>
            <a:r>
              <a:rPr lang="en-GB" sz="2400" dirty="0">
                <a:latin typeface="Comic Sans MS" pitchFamily="66" charset="0"/>
              </a:rPr>
              <a:t>Between group variation</a:t>
            </a:r>
          </a:p>
          <a:p>
            <a:pPr marL="473075" indent="-473075">
              <a:buFont typeface="Wingdings" pitchFamily="2" charset="2"/>
              <a:buChar char="A"/>
              <a:defRPr/>
            </a:pPr>
            <a:r>
              <a:rPr lang="en-GB" sz="2400" dirty="0">
                <a:latin typeface="Comic Sans MS" pitchFamily="66" charset="0"/>
              </a:rPr>
              <a:t>Total variation</a:t>
            </a:r>
          </a:p>
          <a:p>
            <a:pPr marL="473075" indent="-473075">
              <a:buFont typeface="Wingdings" pitchFamily="2" charset="2"/>
              <a:buChar char="A"/>
              <a:defRPr/>
            </a:pPr>
            <a:r>
              <a:rPr lang="en-GB" sz="2400" dirty="0">
                <a:latin typeface="Comic Sans MS" pitchFamily="66" charset="0"/>
              </a:rPr>
              <a:t>Sum of squares</a:t>
            </a:r>
          </a:p>
          <a:p>
            <a:pPr marL="473075" indent="-473075">
              <a:buFont typeface="Wingdings" pitchFamily="2" charset="2"/>
              <a:buChar char="A"/>
              <a:defRPr/>
            </a:pPr>
            <a:r>
              <a:rPr lang="en-GB" sz="2400" dirty="0">
                <a:latin typeface="Comic Sans MS" pitchFamily="66" charset="0"/>
              </a:rPr>
              <a:t>Variance</a:t>
            </a:r>
          </a:p>
          <a:p>
            <a:pPr marL="473075" indent="-473075">
              <a:buFont typeface="Wingdings" pitchFamily="2" charset="2"/>
              <a:buChar char="A"/>
              <a:defRPr/>
            </a:pPr>
            <a:r>
              <a:rPr lang="en-GB" sz="2400" dirty="0">
                <a:latin typeface="Comic Sans MS" pitchFamily="66" charset="0"/>
              </a:rPr>
              <a:t>Standard deviation</a:t>
            </a:r>
          </a:p>
          <a:p>
            <a:pPr marL="473075" indent="-473075">
              <a:buFont typeface="Wingdings" pitchFamily="2" charset="2"/>
              <a:buChar char="A"/>
              <a:defRPr/>
            </a:pPr>
            <a:r>
              <a:rPr lang="en-GB" sz="2400" dirty="0">
                <a:latin typeface="Comic Sans MS" pitchFamily="66" charset="0"/>
              </a:rPr>
              <a:t>T-test</a:t>
            </a:r>
          </a:p>
          <a:p>
            <a:pPr marL="473075" indent="-473075">
              <a:buFont typeface="Wingdings" pitchFamily="2" charset="2"/>
              <a:buChar char="A"/>
              <a:defRPr/>
            </a:pPr>
            <a:r>
              <a:rPr lang="en-GB" sz="2400" dirty="0">
                <a:latin typeface="Comic Sans MS" pitchFamily="66" charset="0"/>
              </a:rPr>
              <a:t>F-test</a:t>
            </a:r>
          </a:p>
          <a:p>
            <a:pPr>
              <a:buFont typeface="Wingdings" pitchFamily="2" charset="2"/>
              <a:buChar char="F"/>
              <a:defRPr/>
            </a:pPr>
            <a:endParaRPr lang="en-GB" sz="2400" dirty="0">
              <a:latin typeface="Comic Sans MS" pitchFamily="66" charset="0"/>
            </a:endParaRPr>
          </a:p>
          <a:p>
            <a:pPr>
              <a:buFont typeface="Wingdings" pitchFamily="2" charset="2"/>
              <a:buChar char="F"/>
              <a:defRPr/>
            </a:pPr>
            <a:endParaRPr lang="en-GB" sz="2400" dirty="0">
              <a:latin typeface="Comic Sans MS" pitchFamily="66"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71382-F821-4827-904E-184A71582E1E}"/>
              </a:ext>
            </a:extLst>
          </p:cNvPr>
          <p:cNvSpPr>
            <a:spLocks noGrp="1"/>
          </p:cNvSpPr>
          <p:nvPr>
            <p:ph type="title"/>
          </p:nvPr>
        </p:nvSpPr>
        <p:spPr/>
        <p:txBody>
          <a:bodyPr rtlCol="0">
            <a:normAutofit fontScale="90000"/>
          </a:bodyPr>
          <a:lstStyle/>
          <a:p>
            <a:pPr eaLnBrk="1" fontAlgn="auto" hangingPunct="1">
              <a:spcAft>
                <a:spcPts val="0"/>
              </a:spcAft>
              <a:defRPr/>
            </a:pPr>
            <a:r>
              <a:rPr lang="en-US" dirty="0"/>
              <a:t>Within group and total variance</a:t>
            </a:r>
            <a:br>
              <a:rPr lang="en-US" dirty="0"/>
            </a:br>
            <a:r>
              <a:rPr lang="en-US" sz="2700" dirty="0"/>
              <a:t>Between group variance = total variance – within group variance</a:t>
            </a:r>
            <a:endParaRPr lang="fr-FR" sz="2700" dirty="0"/>
          </a:p>
        </p:txBody>
      </p:sp>
      <p:sp>
        <p:nvSpPr>
          <p:cNvPr id="23555" name="Content Placeholder 2">
            <a:extLst>
              <a:ext uri="{FF2B5EF4-FFF2-40B4-BE49-F238E27FC236}">
                <a16:creationId xmlns:a16="http://schemas.microsoft.com/office/drawing/2014/main" id="{B5B1782B-F7BF-448A-A8D1-3473E2C80D12}"/>
              </a:ext>
            </a:extLst>
          </p:cNvPr>
          <p:cNvSpPr>
            <a:spLocks noGrp="1"/>
          </p:cNvSpPr>
          <p:nvPr>
            <p:ph idx="1"/>
          </p:nvPr>
        </p:nvSpPr>
        <p:spPr/>
        <p:txBody>
          <a:bodyPr/>
          <a:lstStyle/>
          <a:p>
            <a:pPr eaLnBrk="1" hangingPunct="1"/>
            <a:endParaRPr lang="fr-FR" altLang="nl-BE"/>
          </a:p>
        </p:txBody>
      </p:sp>
      <p:pic>
        <p:nvPicPr>
          <p:cNvPr id="23556" name="Picture 2">
            <a:extLst>
              <a:ext uri="{FF2B5EF4-FFF2-40B4-BE49-F238E27FC236}">
                <a16:creationId xmlns:a16="http://schemas.microsoft.com/office/drawing/2014/main" id="{B6656CFB-9806-44E1-B8A5-BC510F6E6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28775"/>
            <a:ext cx="7780338"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a:extLst>
              <a:ext uri="{FF2B5EF4-FFF2-40B4-BE49-F238E27FC236}">
                <a16:creationId xmlns:a16="http://schemas.microsoft.com/office/drawing/2014/main" id="{EFD59F36-01E2-453F-A94D-09E4DEB06E79}"/>
              </a:ext>
            </a:extLst>
          </p:cNvPr>
          <p:cNvCxnSpPr/>
          <p:nvPr/>
        </p:nvCxnSpPr>
        <p:spPr>
          <a:xfrm>
            <a:off x="3065463" y="3705225"/>
            <a:ext cx="1201737"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44495D7-25B7-4F23-8AAD-E898C6D0DDF3}"/>
              </a:ext>
            </a:extLst>
          </p:cNvPr>
          <p:cNvCxnSpPr/>
          <p:nvPr/>
        </p:nvCxnSpPr>
        <p:spPr>
          <a:xfrm>
            <a:off x="3886200" y="3857625"/>
            <a:ext cx="1295400"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1A4640-4474-47B1-A557-9CDF3B92D8E4}"/>
              </a:ext>
            </a:extLst>
          </p:cNvPr>
          <p:cNvCxnSpPr/>
          <p:nvPr/>
        </p:nvCxnSpPr>
        <p:spPr>
          <a:xfrm>
            <a:off x="2895600" y="4114800"/>
            <a:ext cx="2362200" cy="0"/>
          </a:xfrm>
          <a:prstGeom prst="straightConnector1">
            <a:avLst/>
          </a:prstGeom>
          <a:ln w="38100">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F548F0C-D438-49DB-B082-9AAC5A1AFF9B}"/>
              </a:ext>
            </a:extLst>
          </p:cNvPr>
          <p:cNvCxnSpPr/>
          <p:nvPr/>
        </p:nvCxnSpPr>
        <p:spPr>
          <a:xfrm>
            <a:off x="3600450" y="2144713"/>
            <a:ext cx="952500" cy="0"/>
          </a:xfrm>
          <a:prstGeom prst="straightConnector1">
            <a:avLst/>
          </a:prstGeom>
          <a:ln w="38100">
            <a:solidFill>
              <a:schemeClr val="tx1"/>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D762557-0CFC-4C37-A11D-40707462A2A3}"/>
              </a:ext>
            </a:extLst>
          </p:cNvPr>
          <p:cNvSpPr>
            <a:spLocks noGrp="1"/>
          </p:cNvSpPr>
          <p:nvPr>
            <p:ph type="title"/>
          </p:nvPr>
        </p:nvSpPr>
        <p:spPr/>
        <p:txBody>
          <a:bodyPr/>
          <a:lstStyle/>
          <a:p>
            <a:r>
              <a:rPr lang="en-US" altLang="nl-BE"/>
              <a:t>Sum of Squares, Variance and Standard Deviation</a:t>
            </a:r>
            <a:endParaRPr lang="fr-FR" altLang="nl-BE"/>
          </a:p>
        </p:txBody>
      </p:sp>
      <p:sp>
        <p:nvSpPr>
          <p:cNvPr id="29699" name="Content Placeholder 2">
            <a:extLst>
              <a:ext uri="{FF2B5EF4-FFF2-40B4-BE49-F238E27FC236}">
                <a16:creationId xmlns:a16="http://schemas.microsoft.com/office/drawing/2014/main" id="{92E7D5DC-B7EE-4E82-A484-12F73D2885E0}"/>
              </a:ext>
            </a:extLst>
          </p:cNvPr>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pPr>
              <a:buFont typeface="Arial" charset="0"/>
              <a:buChar char="•"/>
              <a:defRPr/>
            </a:pPr>
            <a:r>
              <a:rPr lang="fr-FR">
                <a:noFill/>
              </a:rPr>
              <a:t> </a:t>
            </a:r>
          </a:p>
        </p:txBody>
      </p:sp>
      <p:graphicFrame>
        <p:nvGraphicFramePr>
          <p:cNvPr id="4" name="Content Placeholder 3">
            <a:extLst>
              <a:ext uri="{FF2B5EF4-FFF2-40B4-BE49-F238E27FC236}">
                <a16:creationId xmlns:a16="http://schemas.microsoft.com/office/drawing/2014/main" id="{2526AF76-1162-476B-90B6-569F02ED53C9}"/>
              </a:ext>
            </a:extLst>
          </p:cNvPr>
          <p:cNvGraphicFramePr>
            <a:graphicFrameLocks/>
          </p:cNvGraphicFramePr>
          <p:nvPr/>
        </p:nvGraphicFramePr>
        <p:xfrm>
          <a:off x="457200" y="3352800"/>
          <a:ext cx="2743200" cy="185420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370840">
                <a:tc>
                  <a:txBody>
                    <a:bodyPr/>
                    <a:lstStyle/>
                    <a:p>
                      <a:pPr algn="r"/>
                      <a:r>
                        <a:rPr lang="en-US" sz="1800" dirty="0"/>
                        <a:t>Height</a:t>
                      </a:r>
                      <a:endParaRPr lang="fr-FR" sz="1800" dirty="0"/>
                    </a:p>
                  </a:txBody>
                  <a:tcPr/>
                </a:tc>
                <a:tc>
                  <a:txBody>
                    <a:bodyPr/>
                    <a:lstStyle/>
                    <a:p>
                      <a:pPr algn="r"/>
                      <a:endParaRPr lang="fr-FR" sz="1800" dirty="0"/>
                    </a:p>
                  </a:txBody>
                  <a:tcPr/>
                </a:tc>
                <a:extLst>
                  <a:ext uri="{0D108BD9-81ED-4DB2-BD59-A6C34878D82A}">
                    <a16:rowId xmlns:a16="http://schemas.microsoft.com/office/drawing/2014/main" val="10000"/>
                  </a:ext>
                </a:extLst>
              </a:tr>
              <a:tr h="370840">
                <a:tc>
                  <a:txBody>
                    <a:bodyPr/>
                    <a:lstStyle/>
                    <a:p>
                      <a:pPr algn="r"/>
                      <a:r>
                        <a:rPr lang="en-US" sz="1800" dirty="0"/>
                        <a:t>171</a:t>
                      </a:r>
                      <a:endParaRPr lang="fr-FR" sz="1800" dirty="0"/>
                    </a:p>
                  </a:txBody>
                  <a:tcPr/>
                </a:tc>
                <a:tc>
                  <a:txBody>
                    <a:bodyPr/>
                    <a:lstStyle/>
                    <a:p>
                      <a:pPr algn="r"/>
                      <a:endParaRPr lang="fr-FR" sz="1800" dirty="0"/>
                    </a:p>
                  </a:txBody>
                  <a:tcPr/>
                </a:tc>
                <a:extLst>
                  <a:ext uri="{0D108BD9-81ED-4DB2-BD59-A6C34878D82A}">
                    <a16:rowId xmlns:a16="http://schemas.microsoft.com/office/drawing/2014/main" val="10001"/>
                  </a:ext>
                </a:extLst>
              </a:tr>
              <a:tr h="370840">
                <a:tc>
                  <a:txBody>
                    <a:bodyPr/>
                    <a:lstStyle/>
                    <a:p>
                      <a:pPr algn="r"/>
                      <a:r>
                        <a:rPr lang="en-US" sz="1800" dirty="0"/>
                        <a:t>172</a:t>
                      </a:r>
                      <a:endParaRPr lang="fr-FR" sz="1800" dirty="0"/>
                    </a:p>
                  </a:txBody>
                  <a:tcPr/>
                </a:tc>
                <a:tc>
                  <a:txBody>
                    <a:bodyPr/>
                    <a:lstStyle/>
                    <a:p>
                      <a:pPr algn="r"/>
                      <a:endParaRPr lang="fr-FR" sz="1800" dirty="0"/>
                    </a:p>
                  </a:txBody>
                  <a:tcPr/>
                </a:tc>
                <a:extLst>
                  <a:ext uri="{0D108BD9-81ED-4DB2-BD59-A6C34878D82A}">
                    <a16:rowId xmlns:a16="http://schemas.microsoft.com/office/drawing/2014/main" val="10002"/>
                  </a:ext>
                </a:extLst>
              </a:tr>
              <a:tr h="370840">
                <a:tc>
                  <a:txBody>
                    <a:bodyPr/>
                    <a:lstStyle/>
                    <a:p>
                      <a:pPr algn="r"/>
                      <a:r>
                        <a:rPr lang="en-US" sz="1800" dirty="0"/>
                        <a:t>173</a:t>
                      </a:r>
                      <a:endParaRPr lang="fr-FR" sz="1800" dirty="0"/>
                    </a:p>
                  </a:txBody>
                  <a:tcPr/>
                </a:tc>
                <a:tc>
                  <a:txBody>
                    <a:bodyPr/>
                    <a:lstStyle/>
                    <a:p>
                      <a:pPr algn="r"/>
                      <a:endParaRPr lang="fr-FR" sz="1800" dirty="0"/>
                    </a:p>
                  </a:txBody>
                  <a:tcPr/>
                </a:tc>
                <a:extLst>
                  <a:ext uri="{0D108BD9-81ED-4DB2-BD59-A6C34878D82A}">
                    <a16:rowId xmlns:a16="http://schemas.microsoft.com/office/drawing/2014/main" val="10003"/>
                  </a:ext>
                </a:extLst>
              </a:tr>
              <a:tr h="370840">
                <a:tc>
                  <a:txBody>
                    <a:bodyPr/>
                    <a:lstStyle/>
                    <a:p>
                      <a:pPr algn="r"/>
                      <a:r>
                        <a:rPr lang="en-US" sz="1800" dirty="0"/>
                        <a:t>172</a:t>
                      </a:r>
                      <a:endParaRPr lang="fr-FR" sz="1800" dirty="0"/>
                    </a:p>
                  </a:txBody>
                  <a:tcPr/>
                </a:tc>
                <a:tc>
                  <a:txBody>
                    <a:bodyPr/>
                    <a:lstStyle/>
                    <a:p>
                      <a:pPr algn="r"/>
                      <a:endParaRPr lang="fr-FR" sz="1800"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782BA326-20D5-4987-9134-9D1290A6A763}"/>
              </a:ext>
            </a:extLst>
          </p:cNvPr>
          <p:cNvSpPr>
            <a:spLocks noGrp="1"/>
          </p:cNvSpPr>
          <p:nvPr>
            <p:ph type="title"/>
          </p:nvPr>
        </p:nvSpPr>
        <p:spPr/>
        <p:txBody>
          <a:bodyPr/>
          <a:lstStyle/>
          <a:p>
            <a:r>
              <a:rPr lang="en-US" altLang="nl-BE"/>
              <a:t>Sum of Squares, Variance and Standard Deviation</a:t>
            </a:r>
            <a:endParaRPr lang="fr-FR" altLang="nl-BE"/>
          </a:p>
        </p:txBody>
      </p:sp>
      <p:sp>
        <p:nvSpPr>
          <p:cNvPr id="30723" name="Content Placeholder 2">
            <a:extLst>
              <a:ext uri="{FF2B5EF4-FFF2-40B4-BE49-F238E27FC236}">
                <a16:creationId xmlns:a16="http://schemas.microsoft.com/office/drawing/2014/main" id="{1C87230C-09F5-4A31-8DC1-199891089CCD}"/>
              </a:ext>
            </a:extLst>
          </p:cNvPr>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pPr>
              <a:buFont typeface="Arial" charset="0"/>
              <a:buChar char="•"/>
              <a:defRPr/>
            </a:pPr>
            <a:r>
              <a:rPr lang="fr-FR" dirty="0">
                <a:noFill/>
              </a:rPr>
              <a:t> </a:t>
            </a:r>
          </a:p>
        </p:txBody>
      </p:sp>
      <p:graphicFrame>
        <p:nvGraphicFramePr>
          <p:cNvPr id="4" name="Content Placeholder 3">
            <a:extLst>
              <a:ext uri="{FF2B5EF4-FFF2-40B4-BE49-F238E27FC236}">
                <a16:creationId xmlns:a16="http://schemas.microsoft.com/office/drawing/2014/main" id="{D85767B1-69D7-4D60-983E-BAE87B1ECA81}"/>
              </a:ext>
            </a:extLst>
          </p:cNvPr>
          <p:cNvGraphicFramePr>
            <a:graphicFrameLocks/>
          </p:cNvGraphicFramePr>
          <p:nvPr>
            <p:extLst>
              <p:ext uri="{D42A27DB-BD31-4B8C-83A1-F6EECF244321}">
                <p14:modId xmlns:p14="http://schemas.microsoft.com/office/powerpoint/2010/main" val="726198007"/>
              </p:ext>
            </p:extLst>
          </p:nvPr>
        </p:nvGraphicFramePr>
        <p:xfrm>
          <a:off x="457200" y="3352800"/>
          <a:ext cx="3276600" cy="185420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tblGrid>
              <a:tr h="370840">
                <a:tc>
                  <a:txBody>
                    <a:bodyPr/>
                    <a:lstStyle/>
                    <a:p>
                      <a:pPr algn="r"/>
                      <a:r>
                        <a:rPr lang="en-US" sz="1800" dirty="0"/>
                        <a:t>HEIGHT</a:t>
                      </a:r>
                      <a:endParaRPr lang="fr-FR"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a:t>
                      </a:r>
                      <a:r>
                        <a:rPr lang="en-US" sz="1800" dirty="0" err="1"/>
                        <a:t>y</a:t>
                      </a:r>
                      <a:r>
                        <a:rPr lang="en-US" sz="1800" baseline="-25000" dirty="0" err="1"/>
                        <a:t>i</a:t>
                      </a:r>
                      <a:r>
                        <a:rPr lang="en-US" sz="1800" baseline="-25000" dirty="0"/>
                        <a:t> </a:t>
                      </a:r>
                      <a:r>
                        <a:rPr lang="en-US" sz="1800" dirty="0"/>
                        <a:t>- </a:t>
                      </a:r>
                      <a:r>
                        <a:rPr lang="az-Cyrl-AZ" sz="1800" dirty="0"/>
                        <a:t>ӯ</a:t>
                      </a:r>
                      <a:r>
                        <a:rPr lang="en-US" sz="1800" dirty="0"/>
                        <a:t>)</a:t>
                      </a:r>
                      <a:r>
                        <a:rPr lang="en-US" sz="1800" baseline="30000" dirty="0"/>
                        <a:t>2</a:t>
                      </a:r>
                    </a:p>
                  </a:txBody>
                  <a:tcPr/>
                </a:tc>
                <a:extLst>
                  <a:ext uri="{0D108BD9-81ED-4DB2-BD59-A6C34878D82A}">
                    <a16:rowId xmlns:a16="http://schemas.microsoft.com/office/drawing/2014/main" val="10000"/>
                  </a:ext>
                </a:extLst>
              </a:tr>
              <a:tr h="370840">
                <a:tc>
                  <a:txBody>
                    <a:bodyPr/>
                    <a:lstStyle/>
                    <a:p>
                      <a:pPr algn="r"/>
                      <a:r>
                        <a:rPr lang="en-US" sz="1800" dirty="0"/>
                        <a:t>171</a:t>
                      </a:r>
                      <a:endParaRPr lang="fr-FR" sz="1800" dirty="0"/>
                    </a:p>
                  </a:txBody>
                  <a:tcPr/>
                </a:tc>
                <a:tc>
                  <a:txBody>
                    <a:bodyPr/>
                    <a:lstStyle/>
                    <a:p>
                      <a:pPr algn="r"/>
                      <a:r>
                        <a:rPr lang="en-US" sz="1800" dirty="0"/>
                        <a:t>(171-172)</a:t>
                      </a:r>
                      <a:r>
                        <a:rPr lang="en-US" sz="1800" baseline="30000" dirty="0"/>
                        <a:t>2</a:t>
                      </a:r>
                      <a:endParaRPr lang="fr-FR" sz="1800" baseline="30000" dirty="0"/>
                    </a:p>
                  </a:txBody>
                  <a:tcPr/>
                </a:tc>
                <a:extLst>
                  <a:ext uri="{0D108BD9-81ED-4DB2-BD59-A6C34878D82A}">
                    <a16:rowId xmlns:a16="http://schemas.microsoft.com/office/drawing/2014/main" val="10001"/>
                  </a:ext>
                </a:extLst>
              </a:tr>
              <a:tr h="370840">
                <a:tc>
                  <a:txBody>
                    <a:bodyPr/>
                    <a:lstStyle/>
                    <a:p>
                      <a:pPr algn="r"/>
                      <a:r>
                        <a:rPr lang="en-US" sz="1800" dirty="0"/>
                        <a:t>172</a:t>
                      </a:r>
                      <a:endParaRPr lang="fr-FR" sz="18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t>(172-172)</a:t>
                      </a:r>
                      <a:r>
                        <a:rPr lang="en-US" sz="1800" baseline="30000" dirty="0"/>
                        <a:t>2</a:t>
                      </a:r>
                      <a:endParaRPr lang="fr-FR" sz="1800" baseline="30000" dirty="0"/>
                    </a:p>
                  </a:txBody>
                  <a:tcPr/>
                </a:tc>
                <a:extLst>
                  <a:ext uri="{0D108BD9-81ED-4DB2-BD59-A6C34878D82A}">
                    <a16:rowId xmlns:a16="http://schemas.microsoft.com/office/drawing/2014/main" val="10002"/>
                  </a:ext>
                </a:extLst>
              </a:tr>
              <a:tr h="370840">
                <a:tc>
                  <a:txBody>
                    <a:bodyPr/>
                    <a:lstStyle/>
                    <a:p>
                      <a:pPr algn="r"/>
                      <a:r>
                        <a:rPr lang="en-US" sz="1800" dirty="0"/>
                        <a:t>173</a:t>
                      </a:r>
                      <a:endParaRPr lang="fr-FR" sz="18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t>(173-172)</a:t>
                      </a:r>
                      <a:r>
                        <a:rPr lang="en-US" sz="1800" baseline="30000" dirty="0"/>
                        <a:t>2</a:t>
                      </a:r>
                      <a:endParaRPr lang="fr-FR" sz="1800" baseline="30000" dirty="0"/>
                    </a:p>
                  </a:txBody>
                  <a:tcPr/>
                </a:tc>
                <a:extLst>
                  <a:ext uri="{0D108BD9-81ED-4DB2-BD59-A6C34878D82A}">
                    <a16:rowId xmlns:a16="http://schemas.microsoft.com/office/drawing/2014/main" val="10003"/>
                  </a:ext>
                </a:extLst>
              </a:tr>
              <a:tr h="370840">
                <a:tc>
                  <a:txBody>
                    <a:bodyPr/>
                    <a:lstStyle/>
                    <a:p>
                      <a:pPr algn="r"/>
                      <a:r>
                        <a:rPr lang="en-US" sz="1800" dirty="0"/>
                        <a:t>172</a:t>
                      </a:r>
                      <a:endParaRPr lang="fr-FR" sz="18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t>(172-172)</a:t>
                      </a:r>
                      <a:r>
                        <a:rPr lang="en-US" sz="1800" baseline="30000" dirty="0"/>
                        <a:t>2</a:t>
                      </a:r>
                      <a:endParaRPr lang="fr-FR" sz="1800" baseline="30000"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8025746A-3E23-496B-BDE0-786CE14F4C6C}"/>
              </a:ext>
            </a:extLst>
          </p:cNvPr>
          <p:cNvSpPr>
            <a:spLocks noGrp="1"/>
          </p:cNvSpPr>
          <p:nvPr>
            <p:ph type="title"/>
          </p:nvPr>
        </p:nvSpPr>
        <p:spPr/>
        <p:txBody>
          <a:bodyPr/>
          <a:lstStyle/>
          <a:p>
            <a:r>
              <a:rPr lang="en-US" altLang="nl-BE"/>
              <a:t>Conditions for T-test</a:t>
            </a:r>
            <a:endParaRPr lang="fr-FR" altLang="nl-BE"/>
          </a:p>
        </p:txBody>
      </p:sp>
      <p:sp>
        <p:nvSpPr>
          <p:cNvPr id="26627" name="Content Placeholder 2">
            <a:extLst>
              <a:ext uri="{FF2B5EF4-FFF2-40B4-BE49-F238E27FC236}">
                <a16:creationId xmlns:a16="http://schemas.microsoft.com/office/drawing/2014/main" id="{71A39C8F-55C4-4180-80C1-FE918117F286}"/>
              </a:ext>
            </a:extLst>
          </p:cNvPr>
          <p:cNvSpPr>
            <a:spLocks noGrp="1"/>
          </p:cNvSpPr>
          <p:nvPr>
            <p:ph idx="1"/>
          </p:nvPr>
        </p:nvSpPr>
        <p:spPr/>
        <p:txBody>
          <a:bodyPr/>
          <a:lstStyle/>
          <a:p>
            <a:r>
              <a:rPr lang="en-US" altLang="nl-BE"/>
              <a:t>Normal distribution </a:t>
            </a:r>
            <a:br>
              <a:rPr lang="en-US" altLang="nl-BE"/>
            </a:br>
            <a:r>
              <a:rPr lang="en-US" altLang="nl-BE"/>
              <a:t>or </a:t>
            </a:r>
            <a:br>
              <a:rPr lang="en-US" altLang="nl-BE"/>
            </a:br>
            <a:r>
              <a:rPr lang="en-US" altLang="nl-BE"/>
              <a:t>large sample size (&gt;100 per group) and unimodal distribution</a:t>
            </a:r>
            <a:br>
              <a:rPr lang="en-US" altLang="nl-BE"/>
            </a:br>
            <a:endParaRPr lang="en-US" altLang="nl-BE"/>
          </a:p>
          <a:p>
            <a:r>
              <a:rPr lang="en-US" altLang="nl-BE"/>
              <a:t>Homogeneity of group variances</a:t>
            </a:r>
            <a:endParaRPr lang="fr-FR" altLang="nl-BE"/>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29BBD127-08B9-4421-8F4A-9121BD05F024}"/>
              </a:ext>
            </a:extLst>
          </p:cNvPr>
          <p:cNvSpPr>
            <a:spLocks noGrp="1"/>
          </p:cNvSpPr>
          <p:nvPr>
            <p:ph type="title"/>
          </p:nvPr>
        </p:nvSpPr>
        <p:spPr/>
        <p:txBody>
          <a:bodyPr/>
          <a:lstStyle/>
          <a:p>
            <a:r>
              <a:rPr lang="en-US" altLang="nl-BE"/>
              <a:t>Conditions for T-test </a:t>
            </a:r>
            <a:endParaRPr lang="fr-FR" altLang="nl-BE"/>
          </a:p>
        </p:txBody>
      </p:sp>
      <p:sp>
        <p:nvSpPr>
          <p:cNvPr id="27651" name="Rectangle 6">
            <a:extLst>
              <a:ext uri="{FF2B5EF4-FFF2-40B4-BE49-F238E27FC236}">
                <a16:creationId xmlns:a16="http://schemas.microsoft.com/office/drawing/2014/main" id="{778F8424-4808-472E-A41D-7EF9456A42FE}"/>
              </a:ext>
            </a:extLst>
          </p:cNvPr>
          <p:cNvSpPr>
            <a:spLocks noChangeArrowheads="1"/>
          </p:cNvSpPr>
          <p:nvPr/>
        </p:nvSpPr>
        <p:spPr bwMode="auto">
          <a:xfrm>
            <a:off x="990600" y="1944688"/>
            <a:ext cx="6477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nl-BE" dirty="0" err="1">
                <a:latin typeface="Courier New" panose="02070309020205020404" pitchFamily="49" charset="0"/>
                <a:cs typeface="Courier New" panose="02070309020205020404" pitchFamily="49" charset="0"/>
              </a:rPr>
              <a:t>tapply</a:t>
            </a:r>
            <a:r>
              <a:rPr lang="fr-FR" altLang="nl-BE" dirty="0">
                <a:latin typeface="Courier New" panose="02070309020205020404" pitchFamily="49" charset="0"/>
                <a:cs typeface="Courier New" panose="02070309020205020404" pitchFamily="49" charset="0"/>
              </a:rPr>
              <a:t>(Lesson1$Height, Lesson1$Asian, var)</a:t>
            </a:r>
          </a:p>
          <a:p>
            <a:pPr eaLnBrk="1" hangingPunct="1"/>
            <a:r>
              <a:rPr lang="fr-FR" altLang="nl-BE" dirty="0" err="1">
                <a:latin typeface="Courier New" panose="02070309020205020404" pitchFamily="49" charset="0"/>
                <a:cs typeface="Courier New" panose="02070309020205020404" pitchFamily="49" charset="0"/>
              </a:rPr>
              <a:t>bartlett.test</a:t>
            </a:r>
            <a:r>
              <a:rPr lang="fr-FR" altLang="nl-BE" dirty="0">
                <a:latin typeface="Courier New" panose="02070309020205020404" pitchFamily="49" charset="0"/>
                <a:cs typeface="Courier New" panose="02070309020205020404" pitchFamily="49" charset="0"/>
              </a:rPr>
              <a:t>(</a:t>
            </a:r>
            <a:r>
              <a:rPr lang="fr-FR" altLang="nl-BE" dirty="0" err="1">
                <a:latin typeface="Courier New" panose="02070309020205020404" pitchFamily="49" charset="0"/>
                <a:cs typeface="Courier New" panose="02070309020205020404" pitchFamily="49" charset="0"/>
              </a:rPr>
              <a:t>Height</a:t>
            </a:r>
            <a:r>
              <a:rPr lang="fr-FR" altLang="nl-BE" dirty="0">
                <a:latin typeface="Courier New" panose="02070309020205020404" pitchFamily="49" charset="0"/>
                <a:cs typeface="Courier New" panose="02070309020205020404" pitchFamily="49" charset="0"/>
              </a:rPr>
              <a:t> ~ Asian, data=Lesson1)</a:t>
            </a:r>
            <a:r>
              <a:rPr lang="fr-FR" altLang="nl-BE" dirty="0"/>
              <a:t>	</a:t>
            </a:r>
          </a:p>
          <a:p>
            <a:pPr eaLnBrk="1" hangingPunct="1"/>
            <a:endParaRPr lang="fr-FR" altLang="nl-BE" dirty="0"/>
          </a:p>
          <a:p>
            <a:pPr eaLnBrk="1" hangingPunct="1"/>
            <a:r>
              <a:rPr lang="fr-FR" altLang="nl-BE" dirty="0"/>
              <a:t>Bartlett test of </a:t>
            </a:r>
            <a:r>
              <a:rPr lang="fr-FR" altLang="nl-BE" dirty="0" err="1"/>
              <a:t>homogeneity</a:t>
            </a:r>
            <a:r>
              <a:rPr lang="fr-FR" altLang="nl-BE" dirty="0"/>
              <a:t> of variances</a:t>
            </a:r>
          </a:p>
          <a:p>
            <a:pPr eaLnBrk="1" hangingPunct="1"/>
            <a:endParaRPr lang="fr-FR" altLang="nl-BE" dirty="0"/>
          </a:p>
          <a:p>
            <a:pPr eaLnBrk="1" hangingPunct="1"/>
            <a:r>
              <a:rPr lang="fr-FR" altLang="nl-BE" dirty="0"/>
              <a:t>data:  </a:t>
            </a:r>
            <a:r>
              <a:rPr lang="fr-FR" altLang="nl-BE" dirty="0" err="1"/>
              <a:t>Height</a:t>
            </a:r>
            <a:r>
              <a:rPr lang="fr-FR" altLang="nl-BE" dirty="0"/>
              <a:t> by Asian</a:t>
            </a:r>
          </a:p>
          <a:p>
            <a:pPr eaLnBrk="1" hangingPunct="1"/>
            <a:r>
              <a:rPr lang="fr-FR" altLang="nl-BE" dirty="0" err="1"/>
              <a:t>Bartlett's</a:t>
            </a:r>
            <a:r>
              <a:rPr lang="fr-FR" altLang="nl-BE" dirty="0"/>
              <a:t> K-</a:t>
            </a:r>
            <a:r>
              <a:rPr lang="fr-FR" altLang="nl-BE" dirty="0" err="1"/>
              <a:t>squared</a:t>
            </a:r>
            <a:r>
              <a:rPr lang="fr-FR" altLang="nl-BE" dirty="0"/>
              <a:t> = 0, </a:t>
            </a:r>
            <a:r>
              <a:rPr lang="fr-FR" altLang="nl-BE" dirty="0" err="1"/>
              <a:t>df</a:t>
            </a:r>
            <a:r>
              <a:rPr lang="fr-FR" altLang="nl-BE" dirty="0"/>
              <a:t> = 1, p-value = 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5027B1D8-4611-47DE-879D-60FEBC8C76F7}"/>
              </a:ext>
            </a:extLst>
          </p:cNvPr>
          <p:cNvSpPr>
            <a:spLocks noGrp="1"/>
          </p:cNvSpPr>
          <p:nvPr>
            <p:ph type="title"/>
          </p:nvPr>
        </p:nvSpPr>
        <p:spPr/>
        <p:txBody>
          <a:bodyPr/>
          <a:lstStyle/>
          <a:p>
            <a:r>
              <a:rPr lang="en-US" altLang="nl-BE"/>
              <a:t>Conditions for T-test </a:t>
            </a:r>
            <a:endParaRPr lang="fr-FR" altLang="nl-BE"/>
          </a:p>
        </p:txBody>
      </p:sp>
      <p:sp>
        <p:nvSpPr>
          <p:cNvPr id="28676" name="TextBox 2">
            <a:extLst>
              <a:ext uri="{FF2B5EF4-FFF2-40B4-BE49-F238E27FC236}">
                <a16:creationId xmlns:a16="http://schemas.microsoft.com/office/drawing/2014/main" id="{339C7856-939A-40C1-B29B-0545407A143E}"/>
              </a:ext>
            </a:extLst>
          </p:cNvPr>
          <p:cNvSpPr txBox="1">
            <a:spLocks noChangeArrowheads="1"/>
          </p:cNvSpPr>
          <p:nvPr/>
        </p:nvSpPr>
        <p:spPr bwMode="auto">
          <a:xfrm>
            <a:off x="1219200" y="1295400"/>
            <a:ext cx="7315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nl-BE" sz="1600" dirty="0">
                <a:latin typeface="Courier New" panose="02070309020205020404" pitchFamily="49" charset="0"/>
                <a:cs typeface="Courier New" panose="02070309020205020404" pitchFamily="49" charset="0"/>
              </a:rPr>
              <a:t>library(</a:t>
            </a:r>
            <a:r>
              <a:rPr lang="en-US" altLang="nl-BE" sz="1600" dirty="0" err="1">
                <a:latin typeface="Courier New" panose="02070309020205020404" pitchFamily="49" charset="0"/>
                <a:cs typeface="Courier New" panose="02070309020205020404" pitchFamily="49" charset="0"/>
              </a:rPr>
              <a:t>sm</a:t>
            </a:r>
            <a:r>
              <a:rPr lang="en-US" altLang="nl-BE" sz="1600" dirty="0">
                <a:latin typeface="Courier New" panose="02070309020205020404" pitchFamily="49" charset="0"/>
                <a:cs typeface="Courier New" panose="02070309020205020404" pitchFamily="49" charset="0"/>
              </a:rPr>
              <a:t>)</a:t>
            </a:r>
          </a:p>
          <a:p>
            <a:pPr eaLnBrk="1" hangingPunct="1"/>
            <a:r>
              <a:rPr lang="en-US" altLang="nl-BE" sz="1600" dirty="0" err="1">
                <a:latin typeface="Courier New" panose="02070309020205020404" pitchFamily="49" charset="0"/>
                <a:cs typeface="Courier New" panose="02070309020205020404" pitchFamily="49" charset="0"/>
              </a:rPr>
              <a:t>sm.density.compare</a:t>
            </a:r>
            <a:r>
              <a:rPr lang="en-US" altLang="nl-BE" sz="1600" dirty="0">
                <a:latin typeface="Courier New" panose="02070309020205020404" pitchFamily="49" charset="0"/>
                <a:cs typeface="Courier New" panose="02070309020205020404" pitchFamily="49" charset="0"/>
              </a:rPr>
              <a:t>(Lesson1$Height, Lesson1$Asian)</a:t>
            </a:r>
            <a:endParaRPr lang="fr-FR" altLang="nl-BE" sz="1600" dirty="0">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7EC99CC3-5010-8E5C-9645-03E738DA9820}"/>
              </a:ext>
            </a:extLst>
          </p:cNvPr>
          <p:cNvPicPr>
            <a:picLocks noChangeAspect="1"/>
          </p:cNvPicPr>
          <p:nvPr/>
        </p:nvPicPr>
        <p:blipFill>
          <a:blip r:embed="rId2"/>
          <a:stretch>
            <a:fillRect/>
          </a:stretch>
        </p:blipFill>
        <p:spPr>
          <a:xfrm>
            <a:off x="2209800" y="1981200"/>
            <a:ext cx="4038600" cy="431296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FD10270D-5EF5-4918-B124-46023D8BDE4F}"/>
              </a:ext>
            </a:extLst>
          </p:cNvPr>
          <p:cNvSpPr>
            <a:spLocks noGrp="1"/>
          </p:cNvSpPr>
          <p:nvPr>
            <p:ph type="title"/>
          </p:nvPr>
        </p:nvSpPr>
        <p:spPr>
          <a:xfrm>
            <a:off x="457200" y="381000"/>
            <a:ext cx="8229600" cy="1143000"/>
          </a:xfrm>
        </p:spPr>
        <p:txBody>
          <a:bodyPr/>
          <a:lstStyle/>
          <a:p>
            <a:r>
              <a:rPr lang="en-US" altLang="nl-BE"/>
              <a:t>An independent variable with more than 2 levels : ANOVA</a:t>
            </a:r>
            <a:br>
              <a:rPr lang="fr-FR" altLang="nl-BE"/>
            </a:br>
            <a:endParaRPr lang="fr-FR" altLang="nl-BE"/>
          </a:p>
        </p:txBody>
      </p:sp>
      <p:sp>
        <p:nvSpPr>
          <p:cNvPr id="29699" name="Content Placeholder 2">
            <a:extLst>
              <a:ext uri="{FF2B5EF4-FFF2-40B4-BE49-F238E27FC236}">
                <a16:creationId xmlns:a16="http://schemas.microsoft.com/office/drawing/2014/main" id="{F76BD5BD-559D-4B90-B151-FF648AA89BB8}"/>
              </a:ext>
            </a:extLst>
          </p:cNvPr>
          <p:cNvSpPr>
            <a:spLocks noGrp="1"/>
          </p:cNvSpPr>
          <p:nvPr>
            <p:ph idx="1"/>
          </p:nvPr>
        </p:nvSpPr>
        <p:spPr/>
        <p:txBody>
          <a:bodyPr/>
          <a:lstStyle/>
          <a:p>
            <a:endParaRPr lang="fr-FR" altLang="nl-BE"/>
          </a:p>
        </p:txBody>
      </p:sp>
      <p:pic>
        <p:nvPicPr>
          <p:cNvPr id="29700" name="Picture 2">
            <a:extLst>
              <a:ext uri="{FF2B5EF4-FFF2-40B4-BE49-F238E27FC236}">
                <a16:creationId xmlns:a16="http://schemas.microsoft.com/office/drawing/2014/main" id="{F998778F-8DD2-4290-AEC2-2699F14B8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5629275"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E7759A82-579E-496C-8E72-E5751786B5EB}"/>
              </a:ext>
            </a:extLst>
          </p:cNvPr>
          <p:cNvSpPr>
            <a:spLocks noGrp="1"/>
          </p:cNvSpPr>
          <p:nvPr>
            <p:ph type="title"/>
          </p:nvPr>
        </p:nvSpPr>
        <p:spPr/>
        <p:txBody>
          <a:bodyPr/>
          <a:lstStyle/>
          <a:p>
            <a:r>
              <a:rPr lang="en-US" altLang="nl-BE"/>
              <a:t>ANOVA</a:t>
            </a:r>
            <a:endParaRPr lang="fr-FR" altLang="nl-BE"/>
          </a:p>
        </p:txBody>
      </p:sp>
      <p:sp>
        <p:nvSpPr>
          <p:cNvPr id="30723" name="Content Placeholder 2">
            <a:extLst>
              <a:ext uri="{FF2B5EF4-FFF2-40B4-BE49-F238E27FC236}">
                <a16:creationId xmlns:a16="http://schemas.microsoft.com/office/drawing/2014/main" id="{DF7E9881-7989-4C62-8F3D-05EDD0C54ECE}"/>
              </a:ext>
            </a:extLst>
          </p:cNvPr>
          <p:cNvSpPr>
            <a:spLocks noGrp="1"/>
          </p:cNvSpPr>
          <p:nvPr>
            <p:ph idx="1"/>
          </p:nvPr>
        </p:nvSpPr>
        <p:spPr/>
        <p:txBody>
          <a:bodyPr/>
          <a:lstStyle/>
          <a:p>
            <a:r>
              <a:rPr lang="en-US" altLang="nl-BE"/>
              <a:t>Is there a statistically significant difference in mean height between the 3 groups?</a:t>
            </a:r>
          </a:p>
          <a:p>
            <a:r>
              <a:rPr lang="en-US" altLang="nl-BE"/>
              <a:t>Null hypothesis: </a:t>
            </a:r>
            <a:br>
              <a:rPr lang="en-US" altLang="nl-BE"/>
            </a:br>
            <a:r>
              <a:rPr lang="en-US" altLang="nl-BE" sz="2000"/>
              <a:t>μ height group 1 = μ height group 2 = μ height group 3</a:t>
            </a:r>
            <a:endParaRPr lang="fr-FR" altLang="nl-BE"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AC688568-1B86-4895-BA08-88534FCBE38B}"/>
              </a:ext>
            </a:extLst>
          </p:cNvPr>
          <p:cNvSpPr>
            <a:spLocks noGrp="1"/>
          </p:cNvSpPr>
          <p:nvPr>
            <p:ph type="title"/>
          </p:nvPr>
        </p:nvSpPr>
        <p:spPr/>
        <p:txBody>
          <a:bodyPr/>
          <a:lstStyle/>
          <a:p>
            <a:r>
              <a:rPr lang="en-US" altLang="nl-BE"/>
              <a:t>ANOVA</a:t>
            </a:r>
            <a:endParaRPr lang="fr-FR" altLang="nl-BE"/>
          </a:p>
        </p:txBody>
      </p:sp>
      <p:graphicFrame>
        <p:nvGraphicFramePr>
          <p:cNvPr id="4" name="Content Placeholder 3">
            <a:extLst>
              <a:ext uri="{FF2B5EF4-FFF2-40B4-BE49-F238E27FC236}">
                <a16:creationId xmlns:a16="http://schemas.microsoft.com/office/drawing/2014/main" id="{9E05B539-19F5-48B3-9205-5FD5554F51D3}"/>
              </a:ext>
            </a:extLst>
          </p:cNvPr>
          <p:cNvGraphicFramePr>
            <a:graphicFrameLocks noGrp="1"/>
          </p:cNvGraphicFramePr>
          <p:nvPr>
            <p:ph idx="1"/>
            <p:extLst>
              <p:ext uri="{D42A27DB-BD31-4B8C-83A1-F6EECF244321}">
                <p14:modId xmlns:p14="http://schemas.microsoft.com/office/powerpoint/2010/main" val="434343373"/>
              </p:ext>
            </p:extLst>
          </p:nvPr>
        </p:nvGraphicFramePr>
        <p:xfrm>
          <a:off x="457200" y="1600200"/>
          <a:ext cx="8229600" cy="2595565"/>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70795">
                <a:tc gridSpan="6">
                  <a:txBody>
                    <a:bodyPr/>
                    <a:lstStyle/>
                    <a:p>
                      <a:pPr algn="ctr"/>
                      <a:r>
                        <a:rPr lang="en-US" sz="1800" dirty="0"/>
                        <a:t>Height</a:t>
                      </a:r>
                      <a:endParaRPr lang="fr-FR" sz="1800" dirty="0"/>
                    </a:p>
                  </a:txBody>
                  <a:tcPr marT="45714" marB="45714"/>
                </a:tc>
                <a:tc hMerge="1">
                  <a:txBody>
                    <a:bodyPr/>
                    <a:lstStyle/>
                    <a:p>
                      <a:endParaRPr lang="fr-FR"/>
                    </a:p>
                  </a:txBody>
                  <a:tcPr/>
                </a:tc>
                <a:tc hMerge="1">
                  <a:txBody>
                    <a:bodyPr/>
                    <a:lstStyle/>
                    <a:p>
                      <a:endParaRPr lang="fr-FR" dirty="0"/>
                    </a:p>
                  </a:txBody>
                  <a:tcPr/>
                </a:tc>
                <a:tc hMerge="1">
                  <a:txBody>
                    <a:bodyPr/>
                    <a:lstStyle/>
                    <a:p>
                      <a:endParaRPr lang="fr-FR"/>
                    </a:p>
                  </a:txBody>
                  <a:tcPr/>
                </a:tc>
                <a:tc hMerge="1">
                  <a:txBody>
                    <a:bodyPr/>
                    <a:lstStyle/>
                    <a:p>
                      <a:endParaRPr lang="fr-FR" dirty="0"/>
                    </a:p>
                  </a:txBody>
                  <a:tcPr/>
                </a:tc>
                <a:tc hMerge="1">
                  <a:txBody>
                    <a:bodyPr/>
                    <a:lstStyle/>
                    <a:p>
                      <a:endParaRPr lang="fr-FR"/>
                    </a:p>
                  </a:txBody>
                  <a:tcPr/>
                </a:tc>
                <a:extLst>
                  <a:ext uri="{0D108BD9-81ED-4DB2-BD59-A6C34878D82A}">
                    <a16:rowId xmlns:a16="http://schemas.microsoft.com/office/drawing/2014/main" val="10000"/>
                  </a:ext>
                </a:extLst>
              </a:tr>
              <a:tr h="370795">
                <a:tc>
                  <a:txBody>
                    <a:bodyPr/>
                    <a:lstStyle/>
                    <a:p>
                      <a:pPr algn="r"/>
                      <a:r>
                        <a:rPr lang="en-US" sz="1800" dirty="0"/>
                        <a:t>Group1</a:t>
                      </a:r>
                      <a:endParaRPr lang="fr-FR" sz="1800" dirty="0"/>
                    </a:p>
                  </a:txBody>
                  <a:tcPr marT="45714" marB="45714"/>
                </a:tc>
                <a:tc>
                  <a:txBody>
                    <a:bodyPr/>
                    <a:lstStyle/>
                    <a:p>
                      <a:pPr algn="r"/>
                      <a:endParaRPr lang="fr-FR" sz="1800" dirty="0"/>
                    </a:p>
                  </a:txBody>
                  <a:tcPr marT="45714" marB="45714"/>
                </a:tc>
                <a:tc>
                  <a:txBody>
                    <a:bodyPr/>
                    <a:lstStyle/>
                    <a:p>
                      <a:pPr algn="r"/>
                      <a:r>
                        <a:rPr lang="en-US" sz="1800" dirty="0"/>
                        <a:t>Group2</a:t>
                      </a:r>
                      <a:endParaRPr lang="fr-FR" sz="1800" dirty="0"/>
                    </a:p>
                  </a:txBody>
                  <a:tcPr marT="45714" marB="45714"/>
                </a:tc>
                <a:tc>
                  <a:txBody>
                    <a:bodyPr/>
                    <a:lstStyle/>
                    <a:p>
                      <a:pPr algn="r"/>
                      <a:endParaRPr lang="fr-FR" sz="1800" dirty="0"/>
                    </a:p>
                  </a:txBody>
                  <a:tcPr marT="45714" marB="45714"/>
                </a:tc>
                <a:tc>
                  <a:txBody>
                    <a:bodyPr/>
                    <a:lstStyle/>
                    <a:p>
                      <a:pPr algn="r"/>
                      <a:r>
                        <a:rPr lang="en-US" sz="1800" dirty="0"/>
                        <a:t>Group3</a:t>
                      </a:r>
                      <a:endParaRPr lang="fr-FR" sz="1800" dirty="0"/>
                    </a:p>
                  </a:txBody>
                  <a:tcPr marT="45714" marB="45714"/>
                </a:tc>
                <a:tc>
                  <a:txBody>
                    <a:bodyPr/>
                    <a:lstStyle/>
                    <a:p>
                      <a:pPr algn="r"/>
                      <a:endParaRPr lang="fr-FR" sz="1800" dirty="0"/>
                    </a:p>
                  </a:txBody>
                  <a:tcPr marT="45714" marB="45714"/>
                </a:tc>
                <a:extLst>
                  <a:ext uri="{0D108BD9-81ED-4DB2-BD59-A6C34878D82A}">
                    <a16:rowId xmlns:a16="http://schemas.microsoft.com/office/drawing/2014/main" val="10001"/>
                  </a:ext>
                </a:extLst>
              </a:tr>
              <a:tr h="370795">
                <a:tc>
                  <a:txBody>
                    <a:bodyPr/>
                    <a:lstStyle/>
                    <a:p>
                      <a:pPr algn="r"/>
                      <a:r>
                        <a:rPr lang="en-US" sz="1800" dirty="0"/>
                        <a:t>171</a:t>
                      </a:r>
                      <a:endParaRPr lang="fr-FR" sz="1800" dirty="0"/>
                    </a:p>
                  </a:txBody>
                  <a:tcPr marT="45714" marB="45714"/>
                </a:tc>
                <a:tc>
                  <a:txBody>
                    <a:bodyPr/>
                    <a:lstStyle/>
                    <a:p>
                      <a:pPr algn="r"/>
                      <a:endParaRPr lang="fr-FR" sz="1800" dirty="0"/>
                    </a:p>
                  </a:txBody>
                  <a:tcPr marT="45714" marB="45714"/>
                </a:tc>
                <a:tc>
                  <a:txBody>
                    <a:bodyPr/>
                    <a:lstStyle/>
                    <a:p>
                      <a:pPr algn="r"/>
                      <a:r>
                        <a:rPr lang="en-US" sz="1800" dirty="0"/>
                        <a:t>173</a:t>
                      </a:r>
                      <a:endParaRPr lang="fr-FR" sz="1800" dirty="0"/>
                    </a:p>
                  </a:txBody>
                  <a:tcPr marT="45714" marB="45714"/>
                </a:tc>
                <a:tc>
                  <a:txBody>
                    <a:bodyPr/>
                    <a:lstStyle/>
                    <a:p>
                      <a:pPr algn="r"/>
                      <a:endParaRPr lang="fr-FR" sz="1800" dirty="0"/>
                    </a:p>
                  </a:txBody>
                  <a:tcPr marT="45714" marB="45714"/>
                </a:tc>
                <a:tc>
                  <a:txBody>
                    <a:bodyPr/>
                    <a:lstStyle/>
                    <a:p>
                      <a:pPr algn="r"/>
                      <a:r>
                        <a:rPr lang="en-US" sz="1800" dirty="0"/>
                        <a:t>175</a:t>
                      </a:r>
                      <a:endParaRPr lang="fr-FR" sz="1800" dirty="0"/>
                    </a:p>
                  </a:txBody>
                  <a:tcPr marT="45714" marB="45714"/>
                </a:tc>
                <a:tc>
                  <a:txBody>
                    <a:bodyPr/>
                    <a:lstStyle/>
                    <a:p>
                      <a:pPr algn="r"/>
                      <a:endParaRPr lang="fr-FR" sz="1800" dirty="0"/>
                    </a:p>
                  </a:txBody>
                  <a:tcPr marT="45714" marB="45714"/>
                </a:tc>
                <a:extLst>
                  <a:ext uri="{0D108BD9-81ED-4DB2-BD59-A6C34878D82A}">
                    <a16:rowId xmlns:a16="http://schemas.microsoft.com/office/drawing/2014/main" val="10002"/>
                  </a:ext>
                </a:extLst>
              </a:tr>
              <a:tr h="370795">
                <a:tc>
                  <a:txBody>
                    <a:bodyPr/>
                    <a:lstStyle/>
                    <a:p>
                      <a:pPr algn="r"/>
                      <a:r>
                        <a:rPr lang="en-US" sz="1800" dirty="0"/>
                        <a:t>172</a:t>
                      </a:r>
                      <a:endParaRPr lang="fr-FR" sz="1800" dirty="0"/>
                    </a:p>
                  </a:txBody>
                  <a:tcPr marT="45714" marB="45714"/>
                </a:tc>
                <a:tc>
                  <a:txBody>
                    <a:bodyPr/>
                    <a:lstStyle/>
                    <a:p>
                      <a:pPr algn="r"/>
                      <a:endParaRPr lang="fr-FR" sz="1800" dirty="0"/>
                    </a:p>
                  </a:txBody>
                  <a:tcPr marT="45714" marB="45714"/>
                </a:tc>
                <a:tc>
                  <a:txBody>
                    <a:bodyPr/>
                    <a:lstStyle/>
                    <a:p>
                      <a:pPr algn="r"/>
                      <a:r>
                        <a:rPr lang="en-US" sz="1800" dirty="0"/>
                        <a:t>174</a:t>
                      </a:r>
                      <a:endParaRPr lang="fr-FR" sz="1800" dirty="0"/>
                    </a:p>
                  </a:txBody>
                  <a:tcPr marT="45714" marB="45714"/>
                </a:tc>
                <a:tc>
                  <a:txBody>
                    <a:bodyPr/>
                    <a:lstStyle/>
                    <a:p>
                      <a:pPr algn="r"/>
                      <a:endParaRPr lang="fr-FR" sz="1800" dirty="0"/>
                    </a:p>
                  </a:txBody>
                  <a:tcPr marT="45714" marB="45714"/>
                </a:tc>
                <a:tc>
                  <a:txBody>
                    <a:bodyPr/>
                    <a:lstStyle/>
                    <a:p>
                      <a:pPr algn="r"/>
                      <a:r>
                        <a:rPr lang="en-US" sz="1800" dirty="0"/>
                        <a:t>176</a:t>
                      </a:r>
                      <a:endParaRPr lang="fr-FR" sz="1800" dirty="0"/>
                    </a:p>
                  </a:txBody>
                  <a:tcPr marT="45714" marB="45714"/>
                </a:tc>
                <a:tc>
                  <a:txBody>
                    <a:bodyPr/>
                    <a:lstStyle/>
                    <a:p>
                      <a:pPr algn="r"/>
                      <a:endParaRPr lang="fr-FR" sz="1800" dirty="0"/>
                    </a:p>
                  </a:txBody>
                  <a:tcPr marT="45714" marB="45714"/>
                </a:tc>
                <a:extLst>
                  <a:ext uri="{0D108BD9-81ED-4DB2-BD59-A6C34878D82A}">
                    <a16:rowId xmlns:a16="http://schemas.microsoft.com/office/drawing/2014/main" val="10003"/>
                  </a:ext>
                </a:extLst>
              </a:tr>
              <a:tr h="370795">
                <a:tc>
                  <a:txBody>
                    <a:bodyPr/>
                    <a:lstStyle/>
                    <a:p>
                      <a:pPr algn="r"/>
                      <a:r>
                        <a:rPr lang="en-US" sz="1800" dirty="0"/>
                        <a:t>172</a:t>
                      </a:r>
                      <a:endParaRPr lang="fr-FR" sz="1800" dirty="0"/>
                    </a:p>
                  </a:txBody>
                  <a:tcPr marT="45714" marB="45714"/>
                </a:tc>
                <a:tc>
                  <a:txBody>
                    <a:bodyPr/>
                    <a:lstStyle/>
                    <a:p>
                      <a:pPr algn="r"/>
                      <a:endParaRPr lang="fr-FR" sz="1800" dirty="0"/>
                    </a:p>
                  </a:txBody>
                  <a:tcPr marT="45714" marB="45714"/>
                </a:tc>
                <a:tc>
                  <a:txBody>
                    <a:bodyPr/>
                    <a:lstStyle/>
                    <a:p>
                      <a:pPr algn="r"/>
                      <a:r>
                        <a:rPr lang="en-US" sz="1800" dirty="0"/>
                        <a:t>174</a:t>
                      </a:r>
                      <a:endParaRPr lang="fr-FR" sz="1800" dirty="0"/>
                    </a:p>
                  </a:txBody>
                  <a:tcPr marT="45714" marB="45714"/>
                </a:tc>
                <a:tc>
                  <a:txBody>
                    <a:bodyPr/>
                    <a:lstStyle/>
                    <a:p>
                      <a:pPr algn="r"/>
                      <a:endParaRPr lang="fr-FR" sz="1800" dirty="0"/>
                    </a:p>
                  </a:txBody>
                  <a:tcPr marT="45714" marB="45714"/>
                </a:tc>
                <a:tc>
                  <a:txBody>
                    <a:bodyPr/>
                    <a:lstStyle/>
                    <a:p>
                      <a:pPr algn="r"/>
                      <a:r>
                        <a:rPr lang="en-US" sz="1800" dirty="0"/>
                        <a:t>176</a:t>
                      </a:r>
                      <a:endParaRPr lang="fr-FR" sz="1800" dirty="0"/>
                    </a:p>
                  </a:txBody>
                  <a:tcPr marT="45714" marB="45714"/>
                </a:tc>
                <a:tc>
                  <a:txBody>
                    <a:bodyPr/>
                    <a:lstStyle/>
                    <a:p>
                      <a:pPr algn="r"/>
                      <a:endParaRPr lang="fr-FR" sz="1800" dirty="0"/>
                    </a:p>
                  </a:txBody>
                  <a:tcPr marT="45714" marB="45714"/>
                </a:tc>
                <a:extLst>
                  <a:ext uri="{0D108BD9-81ED-4DB2-BD59-A6C34878D82A}">
                    <a16:rowId xmlns:a16="http://schemas.microsoft.com/office/drawing/2014/main" val="10004"/>
                  </a:ext>
                </a:extLst>
              </a:tr>
              <a:tr h="370795">
                <a:tc>
                  <a:txBody>
                    <a:bodyPr/>
                    <a:lstStyle/>
                    <a:p>
                      <a:pPr algn="r"/>
                      <a:r>
                        <a:rPr lang="en-US" sz="1800" dirty="0"/>
                        <a:t>173</a:t>
                      </a:r>
                      <a:endParaRPr lang="fr-FR" sz="1800" dirty="0"/>
                    </a:p>
                  </a:txBody>
                  <a:tcPr marT="45714" marB="45714"/>
                </a:tc>
                <a:tc>
                  <a:txBody>
                    <a:bodyPr/>
                    <a:lstStyle/>
                    <a:p>
                      <a:pPr algn="r"/>
                      <a:endParaRPr lang="fr-FR" sz="1800" dirty="0"/>
                    </a:p>
                  </a:txBody>
                  <a:tcPr marT="45714" marB="45714"/>
                </a:tc>
                <a:tc>
                  <a:txBody>
                    <a:bodyPr/>
                    <a:lstStyle/>
                    <a:p>
                      <a:pPr algn="r"/>
                      <a:r>
                        <a:rPr lang="en-US" sz="1800" dirty="0"/>
                        <a:t>175</a:t>
                      </a:r>
                      <a:endParaRPr lang="fr-FR" sz="1800" dirty="0"/>
                    </a:p>
                  </a:txBody>
                  <a:tcPr marT="45714" marB="45714"/>
                </a:tc>
                <a:tc>
                  <a:txBody>
                    <a:bodyPr/>
                    <a:lstStyle/>
                    <a:p>
                      <a:pPr algn="r"/>
                      <a:endParaRPr lang="fr-FR" sz="1800" dirty="0"/>
                    </a:p>
                  </a:txBody>
                  <a:tcPr marT="45714" marB="45714"/>
                </a:tc>
                <a:tc>
                  <a:txBody>
                    <a:bodyPr/>
                    <a:lstStyle/>
                    <a:p>
                      <a:pPr algn="r"/>
                      <a:r>
                        <a:rPr lang="en-US" sz="1800" dirty="0"/>
                        <a:t>177</a:t>
                      </a:r>
                      <a:endParaRPr lang="fr-FR" sz="1800" dirty="0"/>
                    </a:p>
                  </a:txBody>
                  <a:tcPr marT="45714" marB="45714"/>
                </a:tc>
                <a:tc>
                  <a:txBody>
                    <a:bodyPr/>
                    <a:lstStyle/>
                    <a:p>
                      <a:pPr algn="r"/>
                      <a:endParaRPr lang="fr-FR" sz="1800" dirty="0"/>
                    </a:p>
                  </a:txBody>
                  <a:tcPr marT="45714" marB="45714"/>
                </a:tc>
                <a:extLst>
                  <a:ext uri="{0D108BD9-81ED-4DB2-BD59-A6C34878D82A}">
                    <a16:rowId xmlns:a16="http://schemas.microsoft.com/office/drawing/2014/main" val="10005"/>
                  </a:ext>
                </a:extLst>
              </a:tr>
              <a:tr h="370795">
                <a:tc>
                  <a:txBody>
                    <a:bodyPr/>
                    <a:lstStyle/>
                    <a:p>
                      <a:endParaRPr lang="fr-FR" sz="1800" dirty="0"/>
                    </a:p>
                  </a:txBody>
                  <a:tcPr marT="45714" marB="45714"/>
                </a:tc>
                <a:tc>
                  <a:txBody>
                    <a:bodyPr/>
                    <a:lstStyle/>
                    <a:p>
                      <a:endParaRPr lang="fr-FR" sz="1800" dirty="0"/>
                    </a:p>
                  </a:txBody>
                  <a:tcPr marT="45714" marB="45714"/>
                </a:tc>
                <a:tc>
                  <a:txBody>
                    <a:bodyPr/>
                    <a:lstStyle/>
                    <a:p>
                      <a:endParaRPr lang="fr-FR" sz="1800" dirty="0"/>
                    </a:p>
                  </a:txBody>
                  <a:tcPr marT="45714" marB="45714"/>
                </a:tc>
                <a:tc>
                  <a:txBody>
                    <a:bodyPr/>
                    <a:lstStyle/>
                    <a:p>
                      <a:endParaRPr lang="fr-FR" sz="1800" dirty="0"/>
                    </a:p>
                  </a:txBody>
                  <a:tcPr marT="45714" marB="45714"/>
                </a:tc>
                <a:tc>
                  <a:txBody>
                    <a:bodyPr/>
                    <a:lstStyle/>
                    <a:p>
                      <a:endParaRPr lang="fr-FR" sz="1800" dirty="0"/>
                    </a:p>
                  </a:txBody>
                  <a:tcPr marT="45714" marB="45714"/>
                </a:tc>
                <a:tc>
                  <a:txBody>
                    <a:bodyPr/>
                    <a:lstStyle/>
                    <a:p>
                      <a:endParaRPr lang="fr-FR" sz="1800" dirty="0"/>
                    </a:p>
                  </a:txBody>
                  <a:tcPr marT="45714" marB="45714"/>
                </a:tc>
                <a:extLst>
                  <a:ext uri="{0D108BD9-81ED-4DB2-BD59-A6C34878D82A}">
                    <a16:rowId xmlns:a16="http://schemas.microsoft.com/office/drawing/2014/main" val="10006"/>
                  </a:ext>
                </a:extLst>
              </a:tr>
            </a:tbl>
          </a:graphicData>
        </a:graphic>
      </p:graphicFrame>
      <p:sp>
        <p:nvSpPr>
          <p:cNvPr id="31800" name="TextBox 4">
            <a:extLst>
              <a:ext uri="{FF2B5EF4-FFF2-40B4-BE49-F238E27FC236}">
                <a16:creationId xmlns:a16="http://schemas.microsoft.com/office/drawing/2014/main" id="{10340B31-F88F-4740-A86F-1E79C439D9D4}"/>
              </a:ext>
            </a:extLst>
          </p:cNvPr>
          <p:cNvSpPr txBox="1">
            <a:spLocks noChangeArrowheads="1"/>
          </p:cNvSpPr>
          <p:nvPr/>
        </p:nvSpPr>
        <p:spPr bwMode="auto">
          <a:xfrm>
            <a:off x="1295400" y="4724400"/>
            <a:ext cx="2743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nl-BE" sz="1800">
                <a:latin typeface="Arial" panose="020B0604020202020204" pitchFamily="34" charset="0"/>
              </a:rPr>
              <a:t>Overall mean = 174 cm</a:t>
            </a:r>
          </a:p>
          <a:p>
            <a:pPr eaLnBrk="1" hangingPunct="1">
              <a:spcBef>
                <a:spcPct val="0"/>
              </a:spcBef>
              <a:buFontTx/>
              <a:buNone/>
            </a:pPr>
            <a:r>
              <a:rPr lang="en-US" altLang="nl-BE" sz="1800">
                <a:latin typeface="Arial" panose="020B0604020202020204" pitchFamily="34" charset="0"/>
              </a:rPr>
              <a:t>Mean Group 1= 172 cm</a:t>
            </a:r>
          </a:p>
          <a:p>
            <a:pPr eaLnBrk="1" hangingPunct="1">
              <a:spcBef>
                <a:spcPct val="0"/>
              </a:spcBef>
              <a:buFontTx/>
              <a:buNone/>
            </a:pPr>
            <a:r>
              <a:rPr lang="en-US" altLang="nl-BE" sz="1800">
                <a:latin typeface="Arial" panose="020B0604020202020204" pitchFamily="34" charset="0"/>
              </a:rPr>
              <a:t>Mean Group 2= 174 cm</a:t>
            </a:r>
          </a:p>
          <a:p>
            <a:pPr eaLnBrk="1" hangingPunct="1">
              <a:spcBef>
                <a:spcPct val="0"/>
              </a:spcBef>
              <a:buFontTx/>
              <a:buNone/>
            </a:pPr>
            <a:r>
              <a:rPr lang="en-US" altLang="nl-BE" sz="1800">
                <a:latin typeface="Arial" panose="020B0604020202020204" pitchFamily="34" charset="0"/>
              </a:rPr>
              <a:t>Mean Group 3= 176 cm</a:t>
            </a:r>
            <a:endParaRPr lang="fr-FR" altLang="nl-BE" sz="1800">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47C338BD-B01B-40C5-9B6F-14F443B9AB40}"/>
              </a:ext>
            </a:extLst>
          </p:cNvPr>
          <p:cNvSpPr>
            <a:spLocks noGrp="1"/>
          </p:cNvSpPr>
          <p:nvPr>
            <p:ph type="title"/>
          </p:nvPr>
        </p:nvSpPr>
        <p:spPr/>
        <p:txBody>
          <a:bodyPr/>
          <a:lstStyle/>
          <a:p>
            <a:r>
              <a:rPr lang="en-US" altLang="nl-BE"/>
              <a:t>Total sum of squares</a:t>
            </a:r>
            <a:endParaRPr lang="fr-FR" altLang="nl-BE"/>
          </a:p>
        </p:txBody>
      </p:sp>
      <p:graphicFrame>
        <p:nvGraphicFramePr>
          <p:cNvPr id="4" name="Content Placeholder 3">
            <a:extLst>
              <a:ext uri="{FF2B5EF4-FFF2-40B4-BE49-F238E27FC236}">
                <a16:creationId xmlns:a16="http://schemas.microsoft.com/office/drawing/2014/main" id="{2A3390C3-2B67-4EDC-A9B1-D41375067BE2}"/>
              </a:ext>
            </a:extLst>
          </p:cNvPr>
          <p:cNvGraphicFramePr>
            <a:graphicFrameLocks noGrp="1"/>
          </p:cNvGraphicFramePr>
          <p:nvPr>
            <p:ph idx="1"/>
            <p:extLst>
              <p:ext uri="{D42A27DB-BD31-4B8C-83A1-F6EECF244321}">
                <p14:modId xmlns:p14="http://schemas.microsoft.com/office/powerpoint/2010/main" val="3463620963"/>
              </p:ext>
            </p:extLst>
          </p:nvPr>
        </p:nvGraphicFramePr>
        <p:xfrm>
          <a:off x="457200" y="1600200"/>
          <a:ext cx="8534400" cy="2595565"/>
        </p:xfrm>
        <a:graphic>
          <a:graphicData uri="http://schemas.openxmlformats.org/drawingml/2006/table">
            <a:tbl>
              <a:tblPr firstRow="1" bandRow="1">
                <a:tableStyleId>{5C22544A-7EE6-4342-B048-85BDC9FD1C3A}</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gridCol w="1422400">
                  <a:extLst>
                    <a:ext uri="{9D8B030D-6E8A-4147-A177-3AD203B41FA5}">
                      <a16:colId xmlns:a16="http://schemas.microsoft.com/office/drawing/2014/main" val="20003"/>
                    </a:ext>
                  </a:extLst>
                </a:gridCol>
                <a:gridCol w="13208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370795">
                <a:tc gridSpan="6">
                  <a:txBody>
                    <a:bodyPr/>
                    <a:lstStyle/>
                    <a:p>
                      <a:pPr algn="ctr"/>
                      <a:r>
                        <a:rPr lang="en-US" sz="1800" dirty="0"/>
                        <a:t>Height</a:t>
                      </a:r>
                      <a:endParaRPr lang="fr-FR" sz="1800" dirty="0"/>
                    </a:p>
                  </a:txBody>
                  <a:tcPr marT="45714" marB="45714"/>
                </a:tc>
                <a:tc hMerge="1">
                  <a:txBody>
                    <a:bodyPr/>
                    <a:lstStyle/>
                    <a:p>
                      <a:endParaRPr lang="fr-FR"/>
                    </a:p>
                  </a:txBody>
                  <a:tcPr/>
                </a:tc>
                <a:tc hMerge="1">
                  <a:txBody>
                    <a:bodyPr/>
                    <a:lstStyle/>
                    <a:p>
                      <a:endParaRPr lang="fr-FR" dirty="0"/>
                    </a:p>
                  </a:txBody>
                  <a:tcPr/>
                </a:tc>
                <a:tc hMerge="1">
                  <a:txBody>
                    <a:bodyPr/>
                    <a:lstStyle/>
                    <a:p>
                      <a:endParaRPr lang="fr-FR"/>
                    </a:p>
                  </a:txBody>
                  <a:tcPr/>
                </a:tc>
                <a:tc hMerge="1">
                  <a:txBody>
                    <a:bodyPr/>
                    <a:lstStyle/>
                    <a:p>
                      <a:endParaRPr lang="fr-FR" dirty="0"/>
                    </a:p>
                  </a:txBody>
                  <a:tcPr/>
                </a:tc>
                <a:tc hMerge="1">
                  <a:txBody>
                    <a:bodyPr/>
                    <a:lstStyle/>
                    <a:p>
                      <a:endParaRPr lang="fr-FR"/>
                    </a:p>
                  </a:txBody>
                  <a:tcPr/>
                </a:tc>
                <a:extLst>
                  <a:ext uri="{0D108BD9-81ED-4DB2-BD59-A6C34878D82A}">
                    <a16:rowId xmlns:a16="http://schemas.microsoft.com/office/drawing/2014/main" val="10000"/>
                  </a:ext>
                </a:extLst>
              </a:tr>
              <a:tr h="370795">
                <a:tc>
                  <a:txBody>
                    <a:bodyPr/>
                    <a:lstStyle/>
                    <a:p>
                      <a:pPr algn="r"/>
                      <a:r>
                        <a:rPr lang="en-US" sz="1800" dirty="0"/>
                        <a:t>Group1</a:t>
                      </a:r>
                      <a:endParaRPr lang="fr-FR" sz="1800" dirty="0"/>
                    </a:p>
                  </a:txBody>
                  <a:tcPr marT="45714" marB="45714"/>
                </a:tc>
                <a:tc>
                  <a:txBody>
                    <a:bodyPr/>
                    <a:lstStyle/>
                    <a:p>
                      <a:endParaRPr lang="fr-FR" sz="1800" dirty="0"/>
                    </a:p>
                  </a:txBody>
                  <a:tcPr marT="45714" marB="45714"/>
                </a:tc>
                <a:tc>
                  <a:txBody>
                    <a:bodyPr/>
                    <a:lstStyle/>
                    <a:p>
                      <a:pPr algn="r"/>
                      <a:r>
                        <a:rPr lang="en-US" sz="1800" dirty="0"/>
                        <a:t>Group2</a:t>
                      </a:r>
                      <a:endParaRPr lang="fr-FR" sz="1800" dirty="0"/>
                    </a:p>
                  </a:txBody>
                  <a:tcPr marT="45714" marB="45714"/>
                </a:tc>
                <a:tc>
                  <a:txBody>
                    <a:bodyPr/>
                    <a:lstStyle/>
                    <a:p>
                      <a:endParaRPr lang="fr-FR" sz="1800" dirty="0"/>
                    </a:p>
                  </a:txBody>
                  <a:tcPr marT="45714" marB="45714"/>
                </a:tc>
                <a:tc>
                  <a:txBody>
                    <a:bodyPr/>
                    <a:lstStyle/>
                    <a:p>
                      <a:pPr algn="r"/>
                      <a:r>
                        <a:rPr lang="en-US" sz="1800" dirty="0"/>
                        <a:t>Group3</a:t>
                      </a:r>
                      <a:endParaRPr lang="fr-FR" sz="1800" dirty="0"/>
                    </a:p>
                  </a:txBody>
                  <a:tcPr marT="45714" marB="45714"/>
                </a:tc>
                <a:tc>
                  <a:txBody>
                    <a:bodyPr/>
                    <a:lstStyle/>
                    <a:p>
                      <a:endParaRPr lang="fr-FR" sz="1800" dirty="0"/>
                    </a:p>
                  </a:txBody>
                  <a:tcPr marT="45714" marB="45714"/>
                </a:tc>
                <a:extLst>
                  <a:ext uri="{0D108BD9-81ED-4DB2-BD59-A6C34878D82A}">
                    <a16:rowId xmlns:a16="http://schemas.microsoft.com/office/drawing/2014/main" val="10001"/>
                  </a:ext>
                </a:extLst>
              </a:tr>
              <a:tr h="370795">
                <a:tc>
                  <a:txBody>
                    <a:bodyPr/>
                    <a:lstStyle/>
                    <a:p>
                      <a:pPr algn="r"/>
                      <a:r>
                        <a:rPr lang="en-US" sz="1800" dirty="0"/>
                        <a:t>171</a:t>
                      </a:r>
                      <a:endParaRPr lang="fr-FR" sz="1800" dirty="0"/>
                    </a:p>
                  </a:txBody>
                  <a:tcPr marT="45714" marB="45714"/>
                </a:tc>
                <a:tc>
                  <a:txBody>
                    <a:bodyPr/>
                    <a:lstStyle/>
                    <a:p>
                      <a:r>
                        <a:rPr lang="en-US" sz="1800" dirty="0"/>
                        <a:t>(171-174)^2</a:t>
                      </a:r>
                      <a:endParaRPr lang="fr-FR" sz="1800" dirty="0"/>
                    </a:p>
                  </a:txBody>
                  <a:tcPr marT="45714" marB="45714"/>
                </a:tc>
                <a:tc>
                  <a:txBody>
                    <a:bodyPr/>
                    <a:lstStyle/>
                    <a:p>
                      <a:pPr algn="r"/>
                      <a:r>
                        <a:rPr lang="en-US" sz="1800" dirty="0"/>
                        <a:t>173</a:t>
                      </a:r>
                      <a:endParaRPr lang="fr-FR" sz="1800" dirty="0"/>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(173-174)^2</a:t>
                      </a:r>
                      <a:endParaRPr lang="fr-FR" sz="1800" dirty="0"/>
                    </a:p>
                  </a:txBody>
                  <a:tcPr marT="45714" marB="45714"/>
                </a:tc>
                <a:tc>
                  <a:txBody>
                    <a:bodyPr/>
                    <a:lstStyle/>
                    <a:p>
                      <a:pPr algn="r"/>
                      <a:r>
                        <a:rPr lang="en-US" sz="1800" dirty="0"/>
                        <a:t>175</a:t>
                      </a:r>
                      <a:endParaRPr lang="fr-FR" sz="1800" dirty="0"/>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(175-174)^2</a:t>
                      </a:r>
                      <a:endParaRPr lang="fr-FR" sz="1800" dirty="0"/>
                    </a:p>
                  </a:txBody>
                  <a:tcPr marT="45714" marB="45714"/>
                </a:tc>
                <a:extLst>
                  <a:ext uri="{0D108BD9-81ED-4DB2-BD59-A6C34878D82A}">
                    <a16:rowId xmlns:a16="http://schemas.microsoft.com/office/drawing/2014/main" val="10002"/>
                  </a:ext>
                </a:extLst>
              </a:tr>
              <a:tr h="370795">
                <a:tc>
                  <a:txBody>
                    <a:bodyPr/>
                    <a:lstStyle/>
                    <a:p>
                      <a:pPr algn="r"/>
                      <a:r>
                        <a:rPr lang="en-US" sz="1800" dirty="0"/>
                        <a:t>172</a:t>
                      </a:r>
                      <a:endParaRPr lang="fr-FR" sz="1800" dirty="0"/>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(172-174)^2</a:t>
                      </a:r>
                      <a:endParaRPr lang="fr-FR" sz="1800" dirty="0"/>
                    </a:p>
                  </a:txBody>
                  <a:tcPr marT="45714" marB="45714"/>
                </a:tc>
                <a:tc>
                  <a:txBody>
                    <a:bodyPr/>
                    <a:lstStyle/>
                    <a:p>
                      <a:pPr algn="r"/>
                      <a:r>
                        <a:rPr lang="en-US" sz="1800" dirty="0"/>
                        <a:t>174</a:t>
                      </a:r>
                      <a:endParaRPr lang="fr-FR" sz="1800" dirty="0"/>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(174-174)^2</a:t>
                      </a:r>
                      <a:endParaRPr lang="fr-FR" sz="1800" dirty="0"/>
                    </a:p>
                  </a:txBody>
                  <a:tcPr marT="45714" marB="45714"/>
                </a:tc>
                <a:tc>
                  <a:txBody>
                    <a:bodyPr/>
                    <a:lstStyle/>
                    <a:p>
                      <a:pPr algn="r"/>
                      <a:r>
                        <a:rPr lang="en-US" sz="1800" dirty="0"/>
                        <a:t>176</a:t>
                      </a:r>
                      <a:endParaRPr lang="fr-FR" sz="1800" dirty="0"/>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(176-174)^2</a:t>
                      </a:r>
                      <a:endParaRPr lang="fr-FR" sz="1800" dirty="0"/>
                    </a:p>
                  </a:txBody>
                  <a:tcPr marT="45714" marB="45714"/>
                </a:tc>
                <a:extLst>
                  <a:ext uri="{0D108BD9-81ED-4DB2-BD59-A6C34878D82A}">
                    <a16:rowId xmlns:a16="http://schemas.microsoft.com/office/drawing/2014/main" val="10003"/>
                  </a:ext>
                </a:extLst>
              </a:tr>
              <a:tr h="370795">
                <a:tc>
                  <a:txBody>
                    <a:bodyPr/>
                    <a:lstStyle/>
                    <a:p>
                      <a:pPr algn="r"/>
                      <a:r>
                        <a:rPr lang="en-US" sz="1800" dirty="0"/>
                        <a:t>172</a:t>
                      </a:r>
                      <a:endParaRPr lang="fr-FR" sz="1800" dirty="0"/>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(172-174)^2</a:t>
                      </a:r>
                      <a:endParaRPr lang="fr-FR" sz="1800" dirty="0"/>
                    </a:p>
                  </a:txBody>
                  <a:tcPr marT="45714" marB="45714"/>
                </a:tc>
                <a:tc>
                  <a:txBody>
                    <a:bodyPr/>
                    <a:lstStyle/>
                    <a:p>
                      <a:pPr algn="r"/>
                      <a:r>
                        <a:rPr lang="en-US" sz="1800" dirty="0"/>
                        <a:t>174</a:t>
                      </a:r>
                      <a:endParaRPr lang="fr-FR" sz="1800" dirty="0"/>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(174-174)^2</a:t>
                      </a:r>
                      <a:endParaRPr lang="fr-FR" sz="1800" dirty="0"/>
                    </a:p>
                  </a:txBody>
                  <a:tcPr marT="45714" marB="45714"/>
                </a:tc>
                <a:tc>
                  <a:txBody>
                    <a:bodyPr/>
                    <a:lstStyle/>
                    <a:p>
                      <a:pPr algn="r"/>
                      <a:r>
                        <a:rPr lang="en-US" sz="1800" dirty="0"/>
                        <a:t>176</a:t>
                      </a:r>
                      <a:endParaRPr lang="fr-FR" sz="1800" dirty="0"/>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(176-174)^2</a:t>
                      </a:r>
                      <a:endParaRPr lang="fr-FR" sz="1800" dirty="0"/>
                    </a:p>
                  </a:txBody>
                  <a:tcPr marT="45714" marB="45714"/>
                </a:tc>
                <a:extLst>
                  <a:ext uri="{0D108BD9-81ED-4DB2-BD59-A6C34878D82A}">
                    <a16:rowId xmlns:a16="http://schemas.microsoft.com/office/drawing/2014/main" val="10004"/>
                  </a:ext>
                </a:extLst>
              </a:tr>
              <a:tr h="370795">
                <a:tc>
                  <a:txBody>
                    <a:bodyPr/>
                    <a:lstStyle/>
                    <a:p>
                      <a:pPr algn="r"/>
                      <a:r>
                        <a:rPr lang="en-US" sz="1800" dirty="0"/>
                        <a:t>173</a:t>
                      </a:r>
                      <a:endParaRPr lang="fr-FR" sz="1800" dirty="0"/>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(173-174)^2</a:t>
                      </a:r>
                      <a:endParaRPr lang="fr-FR" sz="1800" dirty="0"/>
                    </a:p>
                  </a:txBody>
                  <a:tcPr marT="45714" marB="45714"/>
                </a:tc>
                <a:tc>
                  <a:txBody>
                    <a:bodyPr/>
                    <a:lstStyle/>
                    <a:p>
                      <a:pPr algn="r"/>
                      <a:r>
                        <a:rPr lang="en-US" sz="1800" dirty="0"/>
                        <a:t>175</a:t>
                      </a:r>
                      <a:endParaRPr lang="fr-FR" sz="1800" dirty="0"/>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(175-174)^2</a:t>
                      </a:r>
                      <a:endParaRPr lang="fr-FR" sz="1800" dirty="0"/>
                    </a:p>
                  </a:txBody>
                  <a:tcPr marT="45714" marB="45714"/>
                </a:tc>
                <a:tc>
                  <a:txBody>
                    <a:bodyPr/>
                    <a:lstStyle/>
                    <a:p>
                      <a:pPr algn="r"/>
                      <a:r>
                        <a:rPr lang="en-US" sz="1800" dirty="0"/>
                        <a:t>177</a:t>
                      </a:r>
                      <a:endParaRPr lang="fr-FR" sz="1800" dirty="0"/>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(177-174)^2</a:t>
                      </a:r>
                      <a:endParaRPr lang="fr-FR" sz="1800" dirty="0"/>
                    </a:p>
                  </a:txBody>
                  <a:tcPr marT="45714" marB="45714"/>
                </a:tc>
                <a:extLst>
                  <a:ext uri="{0D108BD9-81ED-4DB2-BD59-A6C34878D82A}">
                    <a16:rowId xmlns:a16="http://schemas.microsoft.com/office/drawing/2014/main" val="10005"/>
                  </a:ext>
                </a:extLst>
              </a:tr>
              <a:tr h="370795">
                <a:tc>
                  <a:txBody>
                    <a:bodyPr/>
                    <a:lstStyle/>
                    <a:p>
                      <a:pPr algn="r"/>
                      <a:endParaRPr lang="fr-FR" sz="1800" dirty="0"/>
                    </a:p>
                  </a:txBody>
                  <a:tcPr marT="45714" marB="45714"/>
                </a:tc>
                <a:tc>
                  <a:txBody>
                    <a:bodyPr/>
                    <a:lstStyle/>
                    <a:p>
                      <a:r>
                        <a:rPr lang="en-US" sz="1800" dirty="0"/>
                        <a:t>9+4+4+1=18</a:t>
                      </a:r>
                      <a:endParaRPr lang="fr-FR" sz="1800" dirty="0"/>
                    </a:p>
                  </a:txBody>
                  <a:tcPr marT="45714" marB="45714"/>
                </a:tc>
                <a:tc>
                  <a:txBody>
                    <a:bodyPr/>
                    <a:lstStyle/>
                    <a:p>
                      <a:pPr algn="r"/>
                      <a:endParaRPr lang="fr-FR" sz="1800" dirty="0"/>
                    </a:p>
                  </a:txBody>
                  <a:tcPr marT="45714" marB="45714"/>
                </a:tc>
                <a:tc>
                  <a:txBody>
                    <a:bodyPr/>
                    <a:lstStyle/>
                    <a:p>
                      <a:r>
                        <a:rPr lang="en-US" sz="1800" dirty="0"/>
                        <a:t>1+0+0+1=2</a:t>
                      </a:r>
                      <a:endParaRPr lang="fr-FR" sz="1800" dirty="0"/>
                    </a:p>
                  </a:txBody>
                  <a:tcPr marT="45714" marB="45714"/>
                </a:tc>
                <a:tc>
                  <a:txBody>
                    <a:bodyPr/>
                    <a:lstStyle/>
                    <a:p>
                      <a:pPr algn="r"/>
                      <a:endParaRPr lang="fr-FR" sz="1800" dirty="0"/>
                    </a:p>
                  </a:txBody>
                  <a:tcPr marT="45714" marB="45714"/>
                </a:tc>
                <a:tc>
                  <a:txBody>
                    <a:bodyPr/>
                    <a:lstStyle/>
                    <a:p>
                      <a:r>
                        <a:rPr lang="en-US" sz="1800" dirty="0"/>
                        <a:t>1+4+4+9=18</a:t>
                      </a:r>
                      <a:endParaRPr lang="fr-FR" sz="1800" dirty="0"/>
                    </a:p>
                  </a:txBody>
                  <a:tcPr marT="45714" marB="45714"/>
                </a:tc>
                <a:extLst>
                  <a:ext uri="{0D108BD9-81ED-4DB2-BD59-A6C34878D82A}">
                    <a16:rowId xmlns:a16="http://schemas.microsoft.com/office/drawing/2014/main" val="10006"/>
                  </a:ext>
                </a:extLst>
              </a:tr>
            </a:tbl>
          </a:graphicData>
        </a:graphic>
      </p:graphicFrame>
      <p:sp>
        <p:nvSpPr>
          <p:cNvPr id="32824" name="TextBox 4">
            <a:extLst>
              <a:ext uri="{FF2B5EF4-FFF2-40B4-BE49-F238E27FC236}">
                <a16:creationId xmlns:a16="http://schemas.microsoft.com/office/drawing/2014/main" id="{DAEF49F4-F41E-418E-87D5-3B794A0FEC54}"/>
              </a:ext>
            </a:extLst>
          </p:cNvPr>
          <p:cNvSpPr txBox="1">
            <a:spLocks noChangeArrowheads="1"/>
          </p:cNvSpPr>
          <p:nvPr/>
        </p:nvSpPr>
        <p:spPr bwMode="auto">
          <a:xfrm>
            <a:off x="1295400" y="4724400"/>
            <a:ext cx="5105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nl-BE" sz="1800" dirty="0">
                <a:latin typeface="Arial" panose="020B0604020202020204" pitchFamily="34" charset="0"/>
              </a:rPr>
              <a:t>Total sum of squares= 18 + 2 + 18 = 38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C5266761-14FE-4A57-B5A5-18B60F1CEDAC}"/>
              </a:ext>
            </a:extLst>
          </p:cNvPr>
          <p:cNvSpPr>
            <a:spLocks noGrp="1"/>
          </p:cNvSpPr>
          <p:nvPr>
            <p:ph type="ctrTitle"/>
          </p:nvPr>
        </p:nvSpPr>
        <p:spPr/>
        <p:txBody>
          <a:bodyPr/>
          <a:lstStyle/>
          <a:p>
            <a:r>
              <a:rPr lang="en-US" altLang="nl-BE"/>
              <a:t>Relation between a continuous and a categorical variable</a:t>
            </a:r>
            <a:endParaRPr lang="fr-FR" altLang="nl-BE"/>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EBEED011-E75E-4F8F-8EB7-87D7399DC0F2}"/>
              </a:ext>
            </a:extLst>
          </p:cNvPr>
          <p:cNvSpPr>
            <a:spLocks noGrp="1"/>
          </p:cNvSpPr>
          <p:nvPr>
            <p:ph type="title"/>
          </p:nvPr>
        </p:nvSpPr>
        <p:spPr/>
        <p:txBody>
          <a:bodyPr/>
          <a:lstStyle/>
          <a:p>
            <a:r>
              <a:rPr lang="en-US" altLang="nl-BE"/>
              <a:t>Within group sum of squares</a:t>
            </a:r>
            <a:endParaRPr lang="fr-FR" altLang="nl-BE"/>
          </a:p>
        </p:txBody>
      </p:sp>
      <p:graphicFrame>
        <p:nvGraphicFramePr>
          <p:cNvPr id="4" name="Content Placeholder 3">
            <a:extLst>
              <a:ext uri="{FF2B5EF4-FFF2-40B4-BE49-F238E27FC236}">
                <a16:creationId xmlns:a16="http://schemas.microsoft.com/office/drawing/2014/main" id="{E5C46E46-AB0D-4E4E-960A-FB6C14C31381}"/>
              </a:ext>
            </a:extLst>
          </p:cNvPr>
          <p:cNvGraphicFramePr>
            <a:graphicFrameLocks noGrp="1"/>
          </p:cNvGraphicFramePr>
          <p:nvPr>
            <p:ph idx="1"/>
            <p:extLst>
              <p:ext uri="{D42A27DB-BD31-4B8C-83A1-F6EECF244321}">
                <p14:modId xmlns:p14="http://schemas.microsoft.com/office/powerpoint/2010/main" val="3161052868"/>
              </p:ext>
            </p:extLst>
          </p:nvPr>
        </p:nvGraphicFramePr>
        <p:xfrm>
          <a:off x="457200" y="1600200"/>
          <a:ext cx="8534400" cy="2595565"/>
        </p:xfrm>
        <a:graphic>
          <a:graphicData uri="http://schemas.openxmlformats.org/drawingml/2006/table">
            <a:tbl>
              <a:tblPr firstRow="1" bandRow="1">
                <a:tableStyleId>{5C22544A-7EE6-4342-B048-85BDC9FD1C3A}</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gridCol w="1422400">
                  <a:extLst>
                    <a:ext uri="{9D8B030D-6E8A-4147-A177-3AD203B41FA5}">
                      <a16:colId xmlns:a16="http://schemas.microsoft.com/office/drawing/2014/main" val="20003"/>
                    </a:ext>
                  </a:extLst>
                </a:gridCol>
                <a:gridCol w="13208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370795">
                <a:tc gridSpan="6">
                  <a:txBody>
                    <a:bodyPr/>
                    <a:lstStyle/>
                    <a:p>
                      <a:pPr algn="ctr"/>
                      <a:r>
                        <a:rPr lang="en-US" sz="1800" dirty="0"/>
                        <a:t>Height</a:t>
                      </a:r>
                      <a:endParaRPr lang="fr-FR" sz="1800" dirty="0"/>
                    </a:p>
                  </a:txBody>
                  <a:tcPr marT="45714" marB="45714"/>
                </a:tc>
                <a:tc hMerge="1">
                  <a:txBody>
                    <a:bodyPr/>
                    <a:lstStyle/>
                    <a:p>
                      <a:endParaRPr lang="fr-FR"/>
                    </a:p>
                  </a:txBody>
                  <a:tcPr/>
                </a:tc>
                <a:tc hMerge="1">
                  <a:txBody>
                    <a:bodyPr/>
                    <a:lstStyle/>
                    <a:p>
                      <a:endParaRPr lang="fr-FR" dirty="0"/>
                    </a:p>
                  </a:txBody>
                  <a:tcPr/>
                </a:tc>
                <a:tc hMerge="1">
                  <a:txBody>
                    <a:bodyPr/>
                    <a:lstStyle/>
                    <a:p>
                      <a:endParaRPr lang="fr-FR"/>
                    </a:p>
                  </a:txBody>
                  <a:tcPr/>
                </a:tc>
                <a:tc hMerge="1">
                  <a:txBody>
                    <a:bodyPr/>
                    <a:lstStyle/>
                    <a:p>
                      <a:endParaRPr lang="fr-FR" dirty="0"/>
                    </a:p>
                  </a:txBody>
                  <a:tcPr/>
                </a:tc>
                <a:tc hMerge="1">
                  <a:txBody>
                    <a:bodyPr/>
                    <a:lstStyle/>
                    <a:p>
                      <a:endParaRPr lang="fr-FR"/>
                    </a:p>
                  </a:txBody>
                  <a:tcPr/>
                </a:tc>
                <a:extLst>
                  <a:ext uri="{0D108BD9-81ED-4DB2-BD59-A6C34878D82A}">
                    <a16:rowId xmlns:a16="http://schemas.microsoft.com/office/drawing/2014/main" val="10000"/>
                  </a:ext>
                </a:extLst>
              </a:tr>
              <a:tr h="370795">
                <a:tc>
                  <a:txBody>
                    <a:bodyPr/>
                    <a:lstStyle/>
                    <a:p>
                      <a:pPr algn="r"/>
                      <a:r>
                        <a:rPr lang="en-US" sz="1800" dirty="0"/>
                        <a:t>Group1</a:t>
                      </a:r>
                      <a:endParaRPr lang="fr-FR" sz="1800" dirty="0"/>
                    </a:p>
                  </a:txBody>
                  <a:tcPr marT="45714" marB="45714"/>
                </a:tc>
                <a:tc>
                  <a:txBody>
                    <a:bodyPr/>
                    <a:lstStyle/>
                    <a:p>
                      <a:endParaRPr lang="fr-FR" sz="1800" dirty="0"/>
                    </a:p>
                  </a:txBody>
                  <a:tcPr marT="45714" marB="45714"/>
                </a:tc>
                <a:tc>
                  <a:txBody>
                    <a:bodyPr/>
                    <a:lstStyle/>
                    <a:p>
                      <a:pPr algn="r"/>
                      <a:r>
                        <a:rPr lang="en-US" sz="1800" dirty="0"/>
                        <a:t>Group2</a:t>
                      </a:r>
                      <a:endParaRPr lang="fr-FR" sz="1800" dirty="0"/>
                    </a:p>
                  </a:txBody>
                  <a:tcPr marT="45714" marB="45714"/>
                </a:tc>
                <a:tc>
                  <a:txBody>
                    <a:bodyPr/>
                    <a:lstStyle/>
                    <a:p>
                      <a:endParaRPr lang="fr-FR" sz="1800" dirty="0"/>
                    </a:p>
                  </a:txBody>
                  <a:tcPr marT="45714" marB="45714"/>
                </a:tc>
                <a:tc>
                  <a:txBody>
                    <a:bodyPr/>
                    <a:lstStyle/>
                    <a:p>
                      <a:pPr algn="r"/>
                      <a:r>
                        <a:rPr lang="en-US" sz="1800" dirty="0"/>
                        <a:t>Group3</a:t>
                      </a:r>
                      <a:endParaRPr lang="fr-FR" sz="1800" dirty="0"/>
                    </a:p>
                  </a:txBody>
                  <a:tcPr marT="45714" marB="45714"/>
                </a:tc>
                <a:tc>
                  <a:txBody>
                    <a:bodyPr/>
                    <a:lstStyle/>
                    <a:p>
                      <a:endParaRPr lang="fr-FR" sz="1800" dirty="0"/>
                    </a:p>
                  </a:txBody>
                  <a:tcPr marT="45714" marB="45714"/>
                </a:tc>
                <a:extLst>
                  <a:ext uri="{0D108BD9-81ED-4DB2-BD59-A6C34878D82A}">
                    <a16:rowId xmlns:a16="http://schemas.microsoft.com/office/drawing/2014/main" val="10001"/>
                  </a:ext>
                </a:extLst>
              </a:tr>
              <a:tr h="370795">
                <a:tc>
                  <a:txBody>
                    <a:bodyPr/>
                    <a:lstStyle/>
                    <a:p>
                      <a:pPr algn="r"/>
                      <a:r>
                        <a:rPr lang="en-US" sz="1800" dirty="0"/>
                        <a:t>171</a:t>
                      </a:r>
                      <a:endParaRPr lang="fr-FR" sz="1800" dirty="0"/>
                    </a:p>
                  </a:txBody>
                  <a:tcPr marT="45714" marB="45714"/>
                </a:tc>
                <a:tc>
                  <a:txBody>
                    <a:bodyPr/>
                    <a:lstStyle/>
                    <a:p>
                      <a:r>
                        <a:rPr lang="en-US" sz="1800" dirty="0"/>
                        <a:t>(171-172)^2</a:t>
                      </a:r>
                      <a:endParaRPr lang="fr-FR" sz="1800" dirty="0"/>
                    </a:p>
                  </a:txBody>
                  <a:tcPr marT="45714" marB="45714"/>
                </a:tc>
                <a:tc>
                  <a:txBody>
                    <a:bodyPr/>
                    <a:lstStyle/>
                    <a:p>
                      <a:pPr algn="r"/>
                      <a:r>
                        <a:rPr lang="en-US" sz="1800" dirty="0"/>
                        <a:t>173</a:t>
                      </a:r>
                      <a:endParaRPr lang="fr-FR" sz="1800" dirty="0"/>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(174-174)^2</a:t>
                      </a:r>
                      <a:endParaRPr lang="fr-FR" sz="1800" dirty="0"/>
                    </a:p>
                  </a:txBody>
                  <a:tcPr marT="45714" marB="45714"/>
                </a:tc>
                <a:tc>
                  <a:txBody>
                    <a:bodyPr/>
                    <a:lstStyle/>
                    <a:p>
                      <a:pPr algn="r"/>
                      <a:r>
                        <a:rPr lang="en-US" sz="1800" dirty="0"/>
                        <a:t>175</a:t>
                      </a:r>
                      <a:endParaRPr lang="fr-FR" sz="1800" dirty="0"/>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(175-176)^2</a:t>
                      </a:r>
                      <a:endParaRPr lang="fr-FR" sz="1800" dirty="0"/>
                    </a:p>
                  </a:txBody>
                  <a:tcPr marT="45714" marB="45714"/>
                </a:tc>
                <a:extLst>
                  <a:ext uri="{0D108BD9-81ED-4DB2-BD59-A6C34878D82A}">
                    <a16:rowId xmlns:a16="http://schemas.microsoft.com/office/drawing/2014/main" val="10002"/>
                  </a:ext>
                </a:extLst>
              </a:tr>
              <a:tr h="370795">
                <a:tc>
                  <a:txBody>
                    <a:bodyPr/>
                    <a:lstStyle/>
                    <a:p>
                      <a:pPr algn="r"/>
                      <a:r>
                        <a:rPr lang="en-US" sz="1800" dirty="0"/>
                        <a:t>172</a:t>
                      </a:r>
                      <a:endParaRPr lang="fr-FR" sz="1800" dirty="0"/>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(172-172)^2</a:t>
                      </a:r>
                      <a:endParaRPr lang="fr-FR" sz="1800" dirty="0"/>
                    </a:p>
                  </a:txBody>
                  <a:tcPr marT="45714" marB="45714"/>
                </a:tc>
                <a:tc>
                  <a:txBody>
                    <a:bodyPr/>
                    <a:lstStyle/>
                    <a:p>
                      <a:pPr algn="r"/>
                      <a:r>
                        <a:rPr lang="en-US" sz="1800" dirty="0"/>
                        <a:t>174</a:t>
                      </a:r>
                      <a:endParaRPr lang="fr-FR" sz="1800" dirty="0"/>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(174-174)^2</a:t>
                      </a:r>
                      <a:endParaRPr lang="fr-FR" sz="1800" dirty="0"/>
                    </a:p>
                  </a:txBody>
                  <a:tcPr marT="45714" marB="45714"/>
                </a:tc>
                <a:tc>
                  <a:txBody>
                    <a:bodyPr/>
                    <a:lstStyle/>
                    <a:p>
                      <a:pPr algn="r"/>
                      <a:r>
                        <a:rPr lang="en-US" sz="1800" dirty="0"/>
                        <a:t>176</a:t>
                      </a:r>
                      <a:endParaRPr lang="fr-FR" sz="1800" dirty="0"/>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(176-176)^2</a:t>
                      </a:r>
                      <a:endParaRPr lang="fr-FR" sz="1800" dirty="0"/>
                    </a:p>
                  </a:txBody>
                  <a:tcPr marT="45714" marB="45714"/>
                </a:tc>
                <a:extLst>
                  <a:ext uri="{0D108BD9-81ED-4DB2-BD59-A6C34878D82A}">
                    <a16:rowId xmlns:a16="http://schemas.microsoft.com/office/drawing/2014/main" val="10003"/>
                  </a:ext>
                </a:extLst>
              </a:tr>
              <a:tr h="370795">
                <a:tc>
                  <a:txBody>
                    <a:bodyPr/>
                    <a:lstStyle/>
                    <a:p>
                      <a:pPr algn="r"/>
                      <a:r>
                        <a:rPr lang="en-US" sz="1800" dirty="0"/>
                        <a:t>172</a:t>
                      </a:r>
                      <a:endParaRPr lang="fr-FR" sz="1800" dirty="0"/>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(173-172)^2</a:t>
                      </a:r>
                      <a:endParaRPr lang="fr-FR" sz="1800" dirty="0"/>
                    </a:p>
                  </a:txBody>
                  <a:tcPr marT="45714" marB="45714"/>
                </a:tc>
                <a:tc>
                  <a:txBody>
                    <a:bodyPr/>
                    <a:lstStyle/>
                    <a:p>
                      <a:pPr algn="r"/>
                      <a:r>
                        <a:rPr lang="en-US" sz="1800" dirty="0"/>
                        <a:t>174</a:t>
                      </a:r>
                      <a:endParaRPr lang="fr-FR" sz="1800" dirty="0"/>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(174-174)^2</a:t>
                      </a:r>
                      <a:endParaRPr lang="fr-FR" sz="1800" dirty="0"/>
                    </a:p>
                  </a:txBody>
                  <a:tcPr marT="45714" marB="45714"/>
                </a:tc>
                <a:tc>
                  <a:txBody>
                    <a:bodyPr/>
                    <a:lstStyle/>
                    <a:p>
                      <a:pPr algn="r"/>
                      <a:r>
                        <a:rPr lang="en-US" sz="1800" dirty="0"/>
                        <a:t>176</a:t>
                      </a:r>
                      <a:endParaRPr lang="fr-FR" sz="1800" dirty="0"/>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(176-176)^2</a:t>
                      </a:r>
                      <a:endParaRPr lang="fr-FR" sz="1800" dirty="0"/>
                    </a:p>
                  </a:txBody>
                  <a:tcPr marT="45714" marB="45714"/>
                </a:tc>
                <a:extLst>
                  <a:ext uri="{0D108BD9-81ED-4DB2-BD59-A6C34878D82A}">
                    <a16:rowId xmlns:a16="http://schemas.microsoft.com/office/drawing/2014/main" val="10004"/>
                  </a:ext>
                </a:extLst>
              </a:tr>
              <a:tr h="370795">
                <a:tc>
                  <a:txBody>
                    <a:bodyPr/>
                    <a:lstStyle/>
                    <a:p>
                      <a:pPr algn="r"/>
                      <a:r>
                        <a:rPr lang="en-US" sz="1800" dirty="0"/>
                        <a:t>173</a:t>
                      </a:r>
                      <a:endParaRPr lang="fr-FR" sz="1800" dirty="0"/>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(172-172)^2</a:t>
                      </a:r>
                      <a:endParaRPr lang="fr-FR" sz="1800" dirty="0"/>
                    </a:p>
                  </a:txBody>
                  <a:tcPr marT="45714" marB="45714"/>
                </a:tc>
                <a:tc>
                  <a:txBody>
                    <a:bodyPr/>
                    <a:lstStyle/>
                    <a:p>
                      <a:pPr algn="r"/>
                      <a:r>
                        <a:rPr lang="en-US" sz="1800" dirty="0"/>
                        <a:t>175</a:t>
                      </a:r>
                      <a:endParaRPr lang="fr-FR" sz="1800" dirty="0"/>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(175-174)^2</a:t>
                      </a:r>
                      <a:endParaRPr lang="fr-FR" sz="1800" dirty="0"/>
                    </a:p>
                  </a:txBody>
                  <a:tcPr marT="45714" marB="45714"/>
                </a:tc>
                <a:tc>
                  <a:txBody>
                    <a:bodyPr/>
                    <a:lstStyle/>
                    <a:p>
                      <a:pPr algn="r"/>
                      <a:r>
                        <a:rPr lang="en-US" sz="1800" dirty="0"/>
                        <a:t>177</a:t>
                      </a:r>
                      <a:endParaRPr lang="fr-FR" sz="1800" dirty="0"/>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(177-176)^2</a:t>
                      </a:r>
                      <a:endParaRPr lang="fr-FR" sz="1800" dirty="0"/>
                    </a:p>
                  </a:txBody>
                  <a:tcPr marT="45714" marB="45714"/>
                </a:tc>
                <a:extLst>
                  <a:ext uri="{0D108BD9-81ED-4DB2-BD59-A6C34878D82A}">
                    <a16:rowId xmlns:a16="http://schemas.microsoft.com/office/drawing/2014/main" val="10005"/>
                  </a:ext>
                </a:extLst>
              </a:tr>
              <a:tr h="370795">
                <a:tc>
                  <a:txBody>
                    <a:bodyPr/>
                    <a:lstStyle/>
                    <a:p>
                      <a:pPr algn="r"/>
                      <a:endParaRPr lang="fr-FR" sz="1800" dirty="0"/>
                    </a:p>
                  </a:txBody>
                  <a:tcPr marT="45714" marB="45714"/>
                </a:tc>
                <a:tc>
                  <a:txBody>
                    <a:bodyPr/>
                    <a:lstStyle/>
                    <a:p>
                      <a:r>
                        <a:rPr lang="en-US" sz="1800" dirty="0"/>
                        <a:t>1+0+0+1=2</a:t>
                      </a:r>
                      <a:endParaRPr lang="fr-FR" sz="1800" dirty="0"/>
                    </a:p>
                  </a:txBody>
                  <a:tcPr marT="45714" marB="45714"/>
                </a:tc>
                <a:tc>
                  <a:txBody>
                    <a:bodyPr/>
                    <a:lstStyle/>
                    <a:p>
                      <a:pPr algn="r"/>
                      <a:endParaRPr lang="fr-FR" sz="1800" dirty="0"/>
                    </a:p>
                  </a:txBody>
                  <a:tcPr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1+0+0+1=2</a:t>
                      </a:r>
                      <a:endParaRPr lang="fr-FR" sz="1800" dirty="0"/>
                    </a:p>
                  </a:txBody>
                  <a:tcPr marT="45714" marB="45714"/>
                </a:tc>
                <a:tc>
                  <a:txBody>
                    <a:bodyPr/>
                    <a:lstStyle/>
                    <a:p>
                      <a:pPr algn="r"/>
                      <a:endParaRPr lang="fr-FR" sz="1800" dirty="0"/>
                    </a:p>
                  </a:txBody>
                  <a:tcPr marT="45714" marB="45714"/>
                </a:tc>
                <a:tc>
                  <a:txBody>
                    <a:bodyPr/>
                    <a:lstStyle/>
                    <a:p>
                      <a:r>
                        <a:rPr lang="en-US" sz="1800" dirty="0"/>
                        <a:t>1+0+0+1=2</a:t>
                      </a:r>
                      <a:endParaRPr lang="fr-FR" sz="1800" dirty="0"/>
                    </a:p>
                  </a:txBody>
                  <a:tcPr marT="45714" marB="45714"/>
                </a:tc>
                <a:extLst>
                  <a:ext uri="{0D108BD9-81ED-4DB2-BD59-A6C34878D82A}">
                    <a16:rowId xmlns:a16="http://schemas.microsoft.com/office/drawing/2014/main" val="10006"/>
                  </a:ext>
                </a:extLst>
              </a:tr>
            </a:tbl>
          </a:graphicData>
        </a:graphic>
      </p:graphicFrame>
      <p:sp>
        <p:nvSpPr>
          <p:cNvPr id="33848" name="TextBox 4">
            <a:extLst>
              <a:ext uri="{FF2B5EF4-FFF2-40B4-BE49-F238E27FC236}">
                <a16:creationId xmlns:a16="http://schemas.microsoft.com/office/drawing/2014/main" id="{628907A5-D100-4D7D-A9E4-1A8277A65813}"/>
              </a:ext>
            </a:extLst>
          </p:cNvPr>
          <p:cNvSpPr txBox="1">
            <a:spLocks noChangeArrowheads="1"/>
          </p:cNvSpPr>
          <p:nvPr/>
        </p:nvSpPr>
        <p:spPr bwMode="auto">
          <a:xfrm>
            <a:off x="1295400" y="4724400"/>
            <a:ext cx="518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nl-BE" sz="1800" dirty="0">
                <a:latin typeface="Arial" panose="020B0604020202020204" pitchFamily="34" charset="0"/>
              </a:rPr>
              <a:t>Within group sum of squares= 2 + 2 + 2 = 6</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53B2F768-910B-46E4-8F0F-787C41B0893C}"/>
              </a:ext>
            </a:extLst>
          </p:cNvPr>
          <p:cNvSpPr>
            <a:spLocks noGrp="1"/>
          </p:cNvSpPr>
          <p:nvPr>
            <p:ph type="title"/>
          </p:nvPr>
        </p:nvSpPr>
        <p:spPr/>
        <p:txBody>
          <a:bodyPr/>
          <a:lstStyle/>
          <a:p>
            <a:r>
              <a:rPr lang="en-US" altLang="nl-BE"/>
              <a:t>ANOVA table</a:t>
            </a:r>
            <a:endParaRPr lang="fr-FR" altLang="nl-BE"/>
          </a:p>
        </p:txBody>
      </p:sp>
      <p:graphicFrame>
        <p:nvGraphicFramePr>
          <p:cNvPr id="4" name="Content Placeholder 3">
            <a:extLst>
              <a:ext uri="{FF2B5EF4-FFF2-40B4-BE49-F238E27FC236}">
                <a16:creationId xmlns:a16="http://schemas.microsoft.com/office/drawing/2014/main" id="{474B1CEB-6D50-40B3-970F-8C894592FA38}"/>
              </a:ext>
            </a:extLst>
          </p:cNvPr>
          <p:cNvGraphicFramePr>
            <a:graphicFrameLocks noGrp="1"/>
          </p:cNvGraphicFramePr>
          <p:nvPr>
            <p:ph idx="1"/>
            <p:extLst>
              <p:ext uri="{D42A27DB-BD31-4B8C-83A1-F6EECF244321}">
                <p14:modId xmlns:p14="http://schemas.microsoft.com/office/powerpoint/2010/main" val="3113644972"/>
              </p:ext>
            </p:extLst>
          </p:nvPr>
        </p:nvGraphicFramePr>
        <p:xfrm>
          <a:off x="457200" y="1600200"/>
          <a:ext cx="5334000" cy="1482724"/>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tblGrid>
              <a:tr h="370681">
                <a:tc>
                  <a:txBody>
                    <a:bodyPr/>
                    <a:lstStyle/>
                    <a:p>
                      <a:r>
                        <a:rPr lang="en-US" sz="1800" dirty="0"/>
                        <a:t>Source of variance</a:t>
                      </a:r>
                      <a:endParaRPr lang="fr-FR" sz="1800" dirty="0"/>
                    </a:p>
                  </a:txBody>
                  <a:tcPr marT="45700" marB="45700"/>
                </a:tc>
                <a:tc>
                  <a:txBody>
                    <a:bodyPr/>
                    <a:lstStyle/>
                    <a:p>
                      <a:r>
                        <a:rPr lang="en-US" sz="1800" dirty="0"/>
                        <a:t>SS</a:t>
                      </a:r>
                      <a:endParaRPr lang="fr-FR" sz="1800" dirty="0"/>
                    </a:p>
                  </a:txBody>
                  <a:tcPr marT="45700" marB="45700"/>
                </a:tc>
                <a:tc>
                  <a:txBody>
                    <a:bodyPr/>
                    <a:lstStyle/>
                    <a:p>
                      <a:r>
                        <a:rPr lang="en-US" sz="1800" dirty="0" err="1"/>
                        <a:t>df</a:t>
                      </a:r>
                      <a:endParaRPr lang="fr-FR" sz="1800" dirty="0"/>
                    </a:p>
                  </a:txBody>
                  <a:tcPr marT="45700" marB="45700"/>
                </a:tc>
                <a:tc>
                  <a:txBody>
                    <a:bodyPr/>
                    <a:lstStyle/>
                    <a:p>
                      <a:r>
                        <a:rPr lang="en-US" sz="1800" dirty="0"/>
                        <a:t>MS</a:t>
                      </a:r>
                      <a:endParaRPr lang="fr-FR" sz="1800" dirty="0"/>
                    </a:p>
                  </a:txBody>
                  <a:tcPr marT="45700" marB="45700"/>
                </a:tc>
                <a:tc>
                  <a:txBody>
                    <a:bodyPr/>
                    <a:lstStyle/>
                    <a:p>
                      <a:r>
                        <a:rPr lang="en-US" sz="1800" dirty="0"/>
                        <a:t>F</a:t>
                      </a:r>
                      <a:endParaRPr lang="fr-FR" sz="1800" dirty="0"/>
                    </a:p>
                  </a:txBody>
                  <a:tcPr marT="45700" marB="45700"/>
                </a:tc>
                <a:extLst>
                  <a:ext uri="{0D108BD9-81ED-4DB2-BD59-A6C34878D82A}">
                    <a16:rowId xmlns:a16="http://schemas.microsoft.com/office/drawing/2014/main" val="10000"/>
                  </a:ext>
                </a:extLst>
              </a:tr>
              <a:tr h="370681">
                <a:tc>
                  <a:txBody>
                    <a:bodyPr/>
                    <a:lstStyle/>
                    <a:p>
                      <a:r>
                        <a:rPr lang="en-US" sz="1800" dirty="0"/>
                        <a:t>Between group</a:t>
                      </a:r>
                      <a:endParaRPr lang="fr-FR" sz="1800" dirty="0"/>
                    </a:p>
                  </a:txBody>
                  <a:tcPr marT="45700" marB="45700"/>
                </a:tc>
                <a:tc>
                  <a:txBody>
                    <a:bodyPr/>
                    <a:lstStyle/>
                    <a:p>
                      <a:endParaRPr lang="fr-FR" sz="1800" dirty="0"/>
                    </a:p>
                  </a:txBody>
                  <a:tcPr marT="45700" marB="45700"/>
                </a:tc>
                <a:tc>
                  <a:txBody>
                    <a:bodyPr/>
                    <a:lstStyle/>
                    <a:p>
                      <a:endParaRPr lang="fr-FR" sz="1800" dirty="0"/>
                    </a:p>
                  </a:txBody>
                  <a:tcPr marT="45700" marB="45700"/>
                </a:tc>
                <a:tc>
                  <a:txBody>
                    <a:bodyPr/>
                    <a:lstStyle/>
                    <a:p>
                      <a:endParaRPr lang="fr-FR" sz="1800" dirty="0"/>
                    </a:p>
                  </a:txBody>
                  <a:tcPr marT="45700" marB="45700"/>
                </a:tc>
                <a:tc>
                  <a:txBody>
                    <a:bodyPr/>
                    <a:lstStyle/>
                    <a:p>
                      <a:endParaRPr lang="fr-FR" sz="1800" dirty="0"/>
                    </a:p>
                  </a:txBody>
                  <a:tcPr marT="45700" marB="45700"/>
                </a:tc>
                <a:extLst>
                  <a:ext uri="{0D108BD9-81ED-4DB2-BD59-A6C34878D82A}">
                    <a16:rowId xmlns:a16="http://schemas.microsoft.com/office/drawing/2014/main" val="10001"/>
                  </a:ext>
                </a:extLst>
              </a:tr>
              <a:tr h="370681">
                <a:tc>
                  <a:txBody>
                    <a:bodyPr/>
                    <a:lstStyle/>
                    <a:p>
                      <a:r>
                        <a:rPr lang="en-US" sz="1800" dirty="0"/>
                        <a:t>Within group</a:t>
                      </a:r>
                      <a:endParaRPr lang="fr-FR" sz="1800" dirty="0"/>
                    </a:p>
                  </a:txBody>
                  <a:tcPr marT="45700" marB="45700"/>
                </a:tc>
                <a:tc>
                  <a:txBody>
                    <a:bodyPr/>
                    <a:lstStyle/>
                    <a:p>
                      <a:r>
                        <a:rPr lang="en-US" sz="1800" dirty="0"/>
                        <a:t>6</a:t>
                      </a:r>
                      <a:endParaRPr lang="fr-FR" sz="1800" dirty="0"/>
                    </a:p>
                  </a:txBody>
                  <a:tcPr marT="45700" marB="45700"/>
                </a:tc>
                <a:tc>
                  <a:txBody>
                    <a:bodyPr/>
                    <a:lstStyle/>
                    <a:p>
                      <a:endParaRPr lang="fr-FR" sz="1800" dirty="0"/>
                    </a:p>
                  </a:txBody>
                  <a:tcPr marT="45700" marB="45700"/>
                </a:tc>
                <a:tc>
                  <a:txBody>
                    <a:bodyPr/>
                    <a:lstStyle/>
                    <a:p>
                      <a:endParaRPr lang="fr-FR" sz="1800" dirty="0"/>
                    </a:p>
                  </a:txBody>
                  <a:tcPr marT="45700" marB="45700"/>
                </a:tc>
                <a:tc>
                  <a:txBody>
                    <a:bodyPr/>
                    <a:lstStyle/>
                    <a:p>
                      <a:endParaRPr lang="fr-FR" sz="1800" dirty="0"/>
                    </a:p>
                  </a:txBody>
                  <a:tcPr marT="45700" marB="45700"/>
                </a:tc>
                <a:extLst>
                  <a:ext uri="{0D108BD9-81ED-4DB2-BD59-A6C34878D82A}">
                    <a16:rowId xmlns:a16="http://schemas.microsoft.com/office/drawing/2014/main" val="10002"/>
                  </a:ext>
                </a:extLst>
              </a:tr>
              <a:tr h="370681">
                <a:tc>
                  <a:txBody>
                    <a:bodyPr/>
                    <a:lstStyle/>
                    <a:p>
                      <a:r>
                        <a:rPr lang="en-US" sz="1800" dirty="0"/>
                        <a:t>Total</a:t>
                      </a:r>
                      <a:endParaRPr lang="fr-FR" sz="1800" dirty="0"/>
                    </a:p>
                  </a:txBody>
                  <a:tcPr marT="45700" marB="45700"/>
                </a:tc>
                <a:tc>
                  <a:txBody>
                    <a:bodyPr/>
                    <a:lstStyle/>
                    <a:p>
                      <a:r>
                        <a:rPr lang="en-US" sz="1800" dirty="0"/>
                        <a:t>38</a:t>
                      </a:r>
                    </a:p>
                  </a:txBody>
                  <a:tcPr marT="45700" marB="45700"/>
                </a:tc>
                <a:tc>
                  <a:txBody>
                    <a:bodyPr/>
                    <a:lstStyle/>
                    <a:p>
                      <a:endParaRPr lang="fr-FR" sz="1800" dirty="0"/>
                    </a:p>
                  </a:txBody>
                  <a:tcPr marT="45700" marB="45700"/>
                </a:tc>
                <a:tc>
                  <a:txBody>
                    <a:bodyPr/>
                    <a:lstStyle/>
                    <a:p>
                      <a:endParaRPr lang="fr-FR" sz="1800"/>
                    </a:p>
                  </a:txBody>
                  <a:tcPr marT="45700" marB="45700"/>
                </a:tc>
                <a:tc>
                  <a:txBody>
                    <a:bodyPr/>
                    <a:lstStyle/>
                    <a:p>
                      <a:endParaRPr lang="fr-FR" sz="1800" dirty="0"/>
                    </a:p>
                  </a:txBody>
                  <a:tcPr marT="45700" marB="45700"/>
                </a:tc>
                <a:extLst>
                  <a:ext uri="{0D108BD9-81ED-4DB2-BD59-A6C34878D82A}">
                    <a16:rowId xmlns:a16="http://schemas.microsoft.com/office/drawing/2014/main" val="10003"/>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38EEFC3C-FC84-46F8-8349-D2B1DDF06E08}"/>
              </a:ext>
            </a:extLst>
          </p:cNvPr>
          <p:cNvSpPr>
            <a:spLocks noGrp="1"/>
          </p:cNvSpPr>
          <p:nvPr>
            <p:ph type="title"/>
          </p:nvPr>
        </p:nvSpPr>
        <p:spPr/>
        <p:txBody>
          <a:bodyPr/>
          <a:lstStyle/>
          <a:p>
            <a:r>
              <a:rPr lang="en-US" altLang="nl-BE"/>
              <a:t>ANOVA table</a:t>
            </a:r>
            <a:endParaRPr lang="fr-FR" altLang="nl-BE"/>
          </a:p>
        </p:txBody>
      </p:sp>
      <p:graphicFrame>
        <p:nvGraphicFramePr>
          <p:cNvPr id="4" name="Content Placeholder 3">
            <a:extLst>
              <a:ext uri="{FF2B5EF4-FFF2-40B4-BE49-F238E27FC236}">
                <a16:creationId xmlns:a16="http://schemas.microsoft.com/office/drawing/2014/main" id="{8DBFF2D7-728F-415B-A110-821DF348813C}"/>
              </a:ext>
            </a:extLst>
          </p:cNvPr>
          <p:cNvGraphicFramePr>
            <a:graphicFrameLocks noGrp="1"/>
          </p:cNvGraphicFramePr>
          <p:nvPr>
            <p:ph idx="1"/>
            <p:extLst>
              <p:ext uri="{D42A27DB-BD31-4B8C-83A1-F6EECF244321}">
                <p14:modId xmlns:p14="http://schemas.microsoft.com/office/powerpoint/2010/main" val="3190814474"/>
              </p:ext>
            </p:extLst>
          </p:nvPr>
        </p:nvGraphicFramePr>
        <p:xfrm>
          <a:off x="457200" y="1600200"/>
          <a:ext cx="5334000" cy="1482724"/>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tblGrid>
              <a:tr h="370681">
                <a:tc>
                  <a:txBody>
                    <a:bodyPr/>
                    <a:lstStyle/>
                    <a:p>
                      <a:r>
                        <a:rPr lang="en-US" sz="1800" dirty="0"/>
                        <a:t>Source of variance</a:t>
                      </a:r>
                      <a:endParaRPr lang="fr-FR" sz="1800" dirty="0"/>
                    </a:p>
                  </a:txBody>
                  <a:tcPr marT="45700" marB="45700"/>
                </a:tc>
                <a:tc>
                  <a:txBody>
                    <a:bodyPr/>
                    <a:lstStyle/>
                    <a:p>
                      <a:r>
                        <a:rPr lang="en-US" sz="1800" dirty="0"/>
                        <a:t>SS</a:t>
                      </a:r>
                      <a:endParaRPr lang="fr-FR" sz="1800" dirty="0"/>
                    </a:p>
                  </a:txBody>
                  <a:tcPr marT="45700" marB="45700"/>
                </a:tc>
                <a:tc>
                  <a:txBody>
                    <a:bodyPr/>
                    <a:lstStyle/>
                    <a:p>
                      <a:r>
                        <a:rPr lang="en-US" sz="1800" dirty="0" err="1"/>
                        <a:t>df</a:t>
                      </a:r>
                      <a:endParaRPr lang="fr-FR" sz="1800" dirty="0"/>
                    </a:p>
                  </a:txBody>
                  <a:tcPr marT="45700" marB="45700"/>
                </a:tc>
                <a:tc>
                  <a:txBody>
                    <a:bodyPr/>
                    <a:lstStyle/>
                    <a:p>
                      <a:r>
                        <a:rPr lang="en-US" sz="1800" dirty="0"/>
                        <a:t>MS</a:t>
                      </a:r>
                      <a:endParaRPr lang="fr-FR" sz="1800" dirty="0"/>
                    </a:p>
                  </a:txBody>
                  <a:tcPr marT="45700" marB="45700"/>
                </a:tc>
                <a:tc>
                  <a:txBody>
                    <a:bodyPr/>
                    <a:lstStyle/>
                    <a:p>
                      <a:r>
                        <a:rPr lang="en-US" sz="1800" dirty="0"/>
                        <a:t>F</a:t>
                      </a:r>
                      <a:endParaRPr lang="fr-FR" sz="1800" dirty="0"/>
                    </a:p>
                  </a:txBody>
                  <a:tcPr marT="45700" marB="45700"/>
                </a:tc>
                <a:extLst>
                  <a:ext uri="{0D108BD9-81ED-4DB2-BD59-A6C34878D82A}">
                    <a16:rowId xmlns:a16="http://schemas.microsoft.com/office/drawing/2014/main" val="10000"/>
                  </a:ext>
                </a:extLst>
              </a:tr>
              <a:tr h="370681">
                <a:tc>
                  <a:txBody>
                    <a:bodyPr/>
                    <a:lstStyle/>
                    <a:p>
                      <a:r>
                        <a:rPr lang="en-US" sz="1800" dirty="0"/>
                        <a:t>Between group</a:t>
                      </a:r>
                      <a:endParaRPr lang="fr-FR" sz="1800" dirty="0"/>
                    </a:p>
                  </a:txBody>
                  <a:tcPr marT="45700" marB="45700"/>
                </a:tc>
                <a:tc>
                  <a:txBody>
                    <a:bodyPr/>
                    <a:lstStyle/>
                    <a:p>
                      <a:r>
                        <a:rPr lang="en-US" sz="1800" dirty="0"/>
                        <a:t>32</a:t>
                      </a:r>
                      <a:endParaRPr lang="fr-FR" sz="1800" dirty="0"/>
                    </a:p>
                  </a:txBody>
                  <a:tcPr marT="45700" marB="45700"/>
                </a:tc>
                <a:tc>
                  <a:txBody>
                    <a:bodyPr/>
                    <a:lstStyle/>
                    <a:p>
                      <a:endParaRPr lang="fr-FR" sz="1800" dirty="0"/>
                    </a:p>
                  </a:txBody>
                  <a:tcPr marT="45700" marB="45700"/>
                </a:tc>
                <a:tc>
                  <a:txBody>
                    <a:bodyPr/>
                    <a:lstStyle/>
                    <a:p>
                      <a:endParaRPr lang="fr-FR" sz="1800" dirty="0"/>
                    </a:p>
                  </a:txBody>
                  <a:tcPr marT="45700" marB="45700"/>
                </a:tc>
                <a:tc>
                  <a:txBody>
                    <a:bodyPr/>
                    <a:lstStyle/>
                    <a:p>
                      <a:endParaRPr lang="fr-FR" sz="1800" dirty="0"/>
                    </a:p>
                  </a:txBody>
                  <a:tcPr marT="45700" marB="45700"/>
                </a:tc>
                <a:extLst>
                  <a:ext uri="{0D108BD9-81ED-4DB2-BD59-A6C34878D82A}">
                    <a16:rowId xmlns:a16="http://schemas.microsoft.com/office/drawing/2014/main" val="10001"/>
                  </a:ext>
                </a:extLst>
              </a:tr>
              <a:tr h="370681">
                <a:tc>
                  <a:txBody>
                    <a:bodyPr/>
                    <a:lstStyle/>
                    <a:p>
                      <a:r>
                        <a:rPr lang="en-US" sz="1800" dirty="0"/>
                        <a:t>Within group</a:t>
                      </a:r>
                      <a:endParaRPr lang="fr-FR" sz="1800" dirty="0"/>
                    </a:p>
                  </a:txBody>
                  <a:tcPr marT="45700" marB="45700"/>
                </a:tc>
                <a:tc>
                  <a:txBody>
                    <a:bodyPr/>
                    <a:lstStyle/>
                    <a:p>
                      <a:r>
                        <a:rPr lang="en-US" sz="1800" dirty="0"/>
                        <a:t>6</a:t>
                      </a:r>
                      <a:endParaRPr lang="fr-FR" sz="1800" dirty="0"/>
                    </a:p>
                  </a:txBody>
                  <a:tcPr marT="45700" marB="45700"/>
                </a:tc>
                <a:tc>
                  <a:txBody>
                    <a:bodyPr/>
                    <a:lstStyle/>
                    <a:p>
                      <a:endParaRPr lang="fr-FR" sz="1800" dirty="0"/>
                    </a:p>
                  </a:txBody>
                  <a:tcPr marT="45700" marB="45700"/>
                </a:tc>
                <a:tc>
                  <a:txBody>
                    <a:bodyPr/>
                    <a:lstStyle/>
                    <a:p>
                      <a:endParaRPr lang="fr-FR" sz="1800" dirty="0"/>
                    </a:p>
                  </a:txBody>
                  <a:tcPr marT="45700" marB="45700"/>
                </a:tc>
                <a:tc>
                  <a:txBody>
                    <a:bodyPr/>
                    <a:lstStyle/>
                    <a:p>
                      <a:endParaRPr lang="fr-FR" sz="1800" dirty="0"/>
                    </a:p>
                  </a:txBody>
                  <a:tcPr marT="45700" marB="45700"/>
                </a:tc>
                <a:extLst>
                  <a:ext uri="{0D108BD9-81ED-4DB2-BD59-A6C34878D82A}">
                    <a16:rowId xmlns:a16="http://schemas.microsoft.com/office/drawing/2014/main" val="10002"/>
                  </a:ext>
                </a:extLst>
              </a:tr>
              <a:tr h="370681">
                <a:tc>
                  <a:txBody>
                    <a:bodyPr/>
                    <a:lstStyle/>
                    <a:p>
                      <a:r>
                        <a:rPr lang="en-US" sz="1800" dirty="0"/>
                        <a:t>Total</a:t>
                      </a:r>
                      <a:endParaRPr lang="fr-FR" sz="1800" dirty="0"/>
                    </a:p>
                  </a:txBody>
                  <a:tcPr marT="45700" marB="45700"/>
                </a:tc>
                <a:tc>
                  <a:txBody>
                    <a:bodyPr/>
                    <a:lstStyle/>
                    <a:p>
                      <a:r>
                        <a:rPr lang="en-US" sz="1800" dirty="0"/>
                        <a:t>38</a:t>
                      </a:r>
                      <a:endParaRPr lang="fr-FR" sz="1800" dirty="0"/>
                    </a:p>
                  </a:txBody>
                  <a:tcPr marT="45700" marB="45700"/>
                </a:tc>
                <a:tc>
                  <a:txBody>
                    <a:bodyPr/>
                    <a:lstStyle/>
                    <a:p>
                      <a:endParaRPr lang="fr-FR" sz="1800" dirty="0"/>
                    </a:p>
                  </a:txBody>
                  <a:tcPr marT="45700" marB="45700"/>
                </a:tc>
                <a:tc>
                  <a:txBody>
                    <a:bodyPr/>
                    <a:lstStyle/>
                    <a:p>
                      <a:endParaRPr lang="fr-FR" sz="1800"/>
                    </a:p>
                  </a:txBody>
                  <a:tcPr marT="45700" marB="45700"/>
                </a:tc>
                <a:tc>
                  <a:txBody>
                    <a:bodyPr/>
                    <a:lstStyle/>
                    <a:p>
                      <a:endParaRPr lang="fr-FR" sz="1800" dirty="0"/>
                    </a:p>
                  </a:txBody>
                  <a:tcPr marT="45700" marB="45700"/>
                </a:tc>
                <a:extLst>
                  <a:ext uri="{0D108BD9-81ED-4DB2-BD59-A6C34878D82A}">
                    <a16:rowId xmlns:a16="http://schemas.microsoft.com/office/drawing/2014/main" val="10003"/>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A48524CE-39EA-4F2D-ACFA-1396DB2EACDF}"/>
              </a:ext>
            </a:extLst>
          </p:cNvPr>
          <p:cNvSpPr>
            <a:spLocks noGrp="1"/>
          </p:cNvSpPr>
          <p:nvPr>
            <p:ph type="title"/>
          </p:nvPr>
        </p:nvSpPr>
        <p:spPr/>
        <p:txBody>
          <a:bodyPr/>
          <a:lstStyle/>
          <a:p>
            <a:r>
              <a:rPr lang="en-US" altLang="nl-BE"/>
              <a:t>ANOVA table</a:t>
            </a:r>
            <a:endParaRPr lang="fr-FR" altLang="nl-BE"/>
          </a:p>
        </p:txBody>
      </p:sp>
      <p:graphicFrame>
        <p:nvGraphicFramePr>
          <p:cNvPr id="4" name="Content Placeholder 3">
            <a:extLst>
              <a:ext uri="{FF2B5EF4-FFF2-40B4-BE49-F238E27FC236}">
                <a16:creationId xmlns:a16="http://schemas.microsoft.com/office/drawing/2014/main" id="{6E6548F1-11EF-4143-A53C-27DCEF57AD71}"/>
              </a:ext>
            </a:extLst>
          </p:cNvPr>
          <p:cNvGraphicFramePr>
            <a:graphicFrameLocks noGrp="1"/>
          </p:cNvGraphicFramePr>
          <p:nvPr>
            <p:ph idx="1"/>
            <p:extLst>
              <p:ext uri="{D42A27DB-BD31-4B8C-83A1-F6EECF244321}">
                <p14:modId xmlns:p14="http://schemas.microsoft.com/office/powerpoint/2010/main" val="1335611429"/>
              </p:ext>
            </p:extLst>
          </p:nvPr>
        </p:nvGraphicFramePr>
        <p:xfrm>
          <a:off x="457200" y="1600200"/>
          <a:ext cx="5334000" cy="1482724"/>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tblGrid>
              <a:tr h="370681">
                <a:tc>
                  <a:txBody>
                    <a:bodyPr/>
                    <a:lstStyle/>
                    <a:p>
                      <a:r>
                        <a:rPr lang="en-US" sz="1800" dirty="0"/>
                        <a:t>Source of variance</a:t>
                      </a:r>
                      <a:endParaRPr lang="fr-FR" sz="1800" dirty="0"/>
                    </a:p>
                  </a:txBody>
                  <a:tcPr marT="45700" marB="45700"/>
                </a:tc>
                <a:tc>
                  <a:txBody>
                    <a:bodyPr/>
                    <a:lstStyle/>
                    <a:p>
                      <a:r>
                        <a:rPr lang="en-US" sz="1800" dirty="0"/>
                        <a:t>SS</a:t>
                      </a:r>
                      <a:endParaRPr lang="fr-FR" sz="1800" dirty="0"/>
                    </a:p>
                  </a:txBody>
                  <a:tcPr marT="45700" marB="45700"/>
                </a:tc>
                <a:tc>
                  <a:txBody>
                    <a:bodyPr/>
                    <a:lstStyle/>
                    <a:p>
                      <a:r>
                        <a:rPr lang="en-US" sz="1800" dirty="0" err="1"/>
                        <a:t>df</a:t>
                      </a:r>
                      <a:endParaRPr lang="fr-FR" sz="1800" dirty="0"/>
                    </a:p>
                  </a:txBody>
                  <a:tcPr marT="45700" marB="45700"/>
                </a:tc>
                <a:tc>
                  <a:txBody>
                    <a:bodyPr/>
                    <a:lstStyle/>
                    <a:p>
                      <a:r>
                        <a:rPr lang="en-US" sz="1800" dirty="0"/>
                        <a:t>MS</a:t>
                      </a:r>
                      <a:endParaRPr lang="fr-FR" sz="1800" dirty="0"/>
                    </a:p>
                  </a:txBody>
                  <a:tcPr marT="45700" marB="45700"/>
                </a:tc>
                <a:tc>
                  <a:txBody>
                    <a:bodyPr/>
                    <a:lstStyle/>
                    <a:p>
                      <a:r>
                        <a:rPr lang="en-US" sz="1800" dirty="0"/>
                        <a:t>F</a:t>
                      </a:r>
                      <a:endParaRPr lang="fr-FR" sz="1800" dirty="0"/>
                    </a:p>
                  </a:txBody>
                  <a:tcPr marT="45700" marB="45700"/>
                </a:tc>
                <a:extLst>
                  <a:ext uri="{0D108BD9-81ED-4DB2-BD59-A6C34878D82A}">
                    <a16:rowId xmlns:a16="http://schemas.microsoft.com/office/drawing/2014/main" val="10000"/>
                  </a:ext>
                </a:extLst>
              </a:tr>
              <a:tr h="370681">
                <a:tc>
                  <a:txBody>
                    <a:bodyPr/>
                    <a:lstStyle/>
                    <a:p>
                      <a:r>
                        <a:rPr lang="en-US" sz="1800" dirty="0"/>
                        <a:t>Between group</a:t>
                      </a:r>
                      <a:endParaRPr lang="fr-FR" sz="1800" dirty="0"/>
                    </a:p>
                  </a:txBody>
                  <a:tcPr marT="45700" marB="45700"/>
                </a:tc>
                <a:tc>
                  <a:txBody>
                    <a:bodyPr/>
                    <a:lstStyle/>
                    <a:p>
                      <a:r>
                        <a:rPr lang="en-US" sz="1800" dirty="0"/>
                        <a:t>32</a:t>
                      </a:r>
                      <a:endParaRPr lang="fr-FR" sz="1800" dirty="0"/>
                    </a:p>
                  </a:txBody>
                  <a:tcPr marT="45700" marB="45700"/>
                </a:tc>
                <a:tc>
                  <a:txBody>
                    <a:bodyPr/>
                    <a:lstStyle/>
                    <a:p>
                      <a:r>
                        <a:rPr lang="en-US" sz="1800" dirty="0"/>
                        <a:t>2</a:t>
                      </a:r>
                      <a:endParaRPr lang="fr-FR" sz="1800" dirty="0"/>
                    </a:p>
                  </a:txBody>
                  <a:tcPr marT="45700" marB="45700"/>
                </a:tc>
                <a:tc>
                  <a:txBody>
                    <a:bodyPr/>
                    <a:lstStyle/>
                    <a:p>
                      <a:endParaRPr lang="fr-FR" sz="1800" dirty="0"/>
                    </a:p>
                  </a:txBody>
                  <a:tcPr marT="45700" marB="45700"/>
                </a:tc>
                <a:tc>
                  <a:txBody>
                    <a:bodyPr/>
                    <a:lstStyle/>
                    <a:p>
                      <a:endParaRPr lang="fr-FR" sz="1800" dirty="0"/>
                    </a:p>
                  </a:txBody>
                  <a:tcPr marT="45700" marB="45700"/>
                </a:tc>
                <a:extLst>
                  <a:ext uri="{0D108BD9-81ED-4DB2-BD59-A6C34878D82A}">
                    <a16:rowId xmlns:a16="http://schemas.microsoft.com/office/drawing/2014/main" val="10001"/>
                  </a:ext>
                </a:extLst>
              </a:tr>
              <a:tr h="370681">
                <a:tc>
                  <a:txBody>
                    <a:bodyPr/>
                    <a:lstStyle/>
                    <a:p>
                      <a:r>
                        <a:rPr lang="en-US" sz="1800" dirty="0"/>
                        <a:t>Within group</a:t>
                      </a:r>
                      <a:endParaRPr lang="fr-FR" sz="1800" dirty="0"/>
                    </a:p>
                  </a:txBody>
                  <a:tcPr marT="45700" marB="45700"/>
                </a:tc>
                <a:tc>
                  <a:txBody>
                    <a:bodyPr/>
                    <a:lstStyle/>
                    <a:p>
                      <a:r>
                        <a:rPr lang="en-US" sz="1800" dirty="0"/>
                        <a:t>6</a:t>
                      </a:r>
                      <a:endParaRPr lang="fr-FR" sz="1800" dirty="0"/>
                    </a:p>
                  </a:txBody>
                  <a:tcPr marT="45700" marB="45700"/>
                </a:tc>
                <a:tc>
                  <a:txBody>
                    <a:bodyPr/>
                    <a:lstStyle/>
                    <a:p>
                      <a:r>
                        <a:rPr lang="en-US" sz="1800" dirty="0"/>
                        <a:t>9</a:t>
                      </a:r>
                      <a:endParaRPr lang="fr-FR" sz="1800" dirty="0"/>
                    </a:p>
                  </a:txBody>
                  <a:tcPr marT="45700" marB="45700"/>
                </a:tc>
                <a:tc>
                  <a:txBody>
                    <a:bodyPr/>
                    <a:lstStyle/>
                    <a:p>
                      <a:endParaRPr lang="fr-FR" sz="1800" dirty="0"/>
                    </a:p>
                  </a:txBody>
                  <a:tcPr marT="45700" marB="45700"/>
                </a:tc>
                <a:tc>
                  <a:txBody>
                    <a:bodyPr/>
                    <a:lstStyle/>
                    <a:p>
                      <a:endParaRPr lang="fr-FR" sz="1800" dirty="0"/>
                    </a:p>
                  </a:txBody>
                  <a:tcPr marT="45700" marB="45700"/>
                </a:tc>
                <a:extLst>
                  <a:ext uri="{0D108BD9-81ED-4DB2-BD59-A6C34878D82A}">
                    <a16:rowId xmlns:a16="http://schemas.microsoft.com/office/drawing/2014/main" val="10002"/>
                  </a:ext>
                </a:extLst>
              </a:tr>
              <a:tr h="370681">
                <a:tc>
                  <a:txBody>
                    <a:bodyPr/>
                    <a:lstStyle/>
                    <a:p>
                      <a:r>
                        <a:rPr lang="en-US" sz="1800" dirty="0"/>
                        <a:t>Total</a:t>
                      </a:r>
                      <a:endParaRPr lang="fr-FR" sz="1800" dirty="0"/>
                    </a:p>
                  </a:txBody>
                  <a:tcPr marT="45700" marB="45700"/>
                </a:tc>
                <a:tc>
                  <a:txBody>
                    <a:bodyPr/>
                    <a:lstStyle/>
                    <a:p>
                      <a:r>
                        <a:rPr lang="en-US" sz="1800" dirty="0"/>
                        <a:t>38</a:t>
                      </a:r>
                      <a:endParaRPr lang="fr-FR" sz="1800" dirty="0"/>
                    </a:p>
                  </a:txBody>
                  <a:tcPr marT="45700" marB="45700"/>
                </a:tc>
                <a:tc>
                  <a:txBody>
                    <a:bodyPr/>
                    <a:lstStyle/>
                    <a:p>
                      <a:r>
                        <a:rPr lang="en-US" sz="1800" dirty="0"/>
                        <a:t>11</a:t>
                      </a:r>
                      <a:endParaRPr lang="fr-FR" sz="1800" dirty="0"/>
                    </a:p>
                  </a:txBody>
                  <a:tcPr marT="45700" marB="45700"/>
                </a:tc>
                <a:tc>
                  <a:txBody>
                    <a:bodyPr/>
                    <a:lstStyle/>
                    <a:p>
                      <a:endParaRPr lang="fr-FR" sz="1800"/>
                    </a:p>
                  </a:txBody>
                  <a:tcPr marT="45700" marB="45700"/>
                </a:tc>
                <a:tc>
                  <a:txBody>
                    <a:bodyPr/>
                    <a:lstStyle/>
                    <a:p>
                      <a:endParaRPr lang="fr-FR" sz="1800" dirty="0"/>
                    </a:p>
                  </a:txBody>
                  <a:tcPr marT="45700" marB="45700"/>
                </a:tc>
                <a:extLst>
                  <a:ext uri="{0D108BD9-81ED-4DB2-BD59-A6C34878D82A}">
                    <a16:rowId xmlns:a16="http://schemas.microsoft.com/office/drawing/2014/main" val="10003"/>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7D03D8A8-E518-4848-ACF4-2BAC946911F7}"/>
              </a:ext>
            </a:extLst>
          </p:cNvPr>
          <p:cNvSpPr>
            <a:spLocks noGrp="1"/>
          </p:cNvSpPr>
          <p:nvPr>
            <p:ph type="title"/>
          </p:nvPr>
        </p:nvSpPr>
        <p:spPr/>
        <p:txBody>
          <a:bodyPr/>
          <a:lstStyle/>
          <a:p>
            <a:r>
              <a:rPr lang="en-US" altLang="nl-BE"/>
              <a:t>ANOVA table</a:t>
            </a:r>
            <a:endParaRPr lang="fr-FR" altLang="nl-BE"/>
          </a:p>
        </p:txBody>
      </p:sp>
      <p:graphicFrame>
        <p:nvGraphicFramePr>
          <p:cNvPr id="4" name="Content Placeholder 3">
            <a:extLst>
              <a:ext uri="{FF2B5EF4-FFF2-40B4-BE49-F238E27FC236}">
                <a16:creationId xmlns:a16="http://schemas.microsoft.com/office/drawing/2014/main" id="{EDF8040D-83B1-4929-8140-DFFE9D80B89D}"/>
              </a:ext>
            </a:extLst>
          </p:cNvPr>
          <p:cNvGraphicFramePr>
            <a:graphicFrameLocks noGrp="1"/>
          </p:cNvGraphicFramePr>
          <p:nvPr>
            <p:ph idx="1"/>
            <p:extLst>
              <p:ext uri="{D42A27DB-BD31-4B8C-83A1-F6EECF244321}">
                <p14:modId xmlns:p14="http://schemas.microsoft.com/office/powerpoint/2010/main" val="276190883"/>
              </p:ext>
            </p:extLst>
          </p:nvPr>
        </p:nvGraphicFramePr>
        <p:xfrm>
          <a:off x="457200" y="1600200"/>
          <a:ext cx="5334000" cy="1482724"/>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tblGrid>
              <a:tr h="370681">
                <a:tc>
                  <a:txBody>
                    <a:bodyPr/>
                    <a:lstStyle/>
                    <a:p>
                      <a:r>
                        <a:rPr lang="en-US" sz="1800" dirty="0"/>
                        <a:t>Source of variance</a:t>
                      </a:r>
                      <a:endParaRPr lang="fr-FR" sz="1800" dirty="0"/>
                    </a:p>
                  </a:txBody>
                  <a:tcPr marT="45700" marB="45700"/>
                </a:tc>
                <a:tc>
                  <a:txBody>
                    <a:bodyPr/>
                    <a:lstStyle/>
                    <a:p>
                      <a:r>
                        <a:rPr lang="en-US" sz="1800" dirty="0"/>
                        <a:t>SS</a:t>
                      </a:r>
                      <a:endParaRPr lang="fr-FR" sz="1800" dirty="0"/>
                    </a:p>
                  </a:txBody>
                  <a:tcPr marT="45700" marB="45700"/>
                </a:tc>
                <a:tc>
                  <a:txBody>
                    <a:bodyPr/>
                    <a:lstStyle/>
                    <a:p>
                      <a:r>
                        <a:rPr lang="en-US" sz="1800" dirty="0" err="1"/>
                        <a:t>df</a:t>
                      </a:r>
                      <a:endParaRPr lang="fr-FR" sz="1800" dirty="0"/>
                    </a:p>
                  </a:txBody>
                  <a:tcPr marT="45700" marB="45700"/>
                </a:tc>
                <a:tc>
                  <a:txBody>
                    <a:bodyPr/>
                    <a:lstStyle/>
                    <a:p>
                      <a:r>
                        <a:rPr lang="en-US" sz="1800" dirty="0"/>
                        <a:t>MS</a:t>
                      </a:r>
                      <a:endParaRPr lang="fr-FR" sz="1800" dirty="0"/>
                    </a:p>
                  </a:txBody>
                  <a:tcPr marT="45700" marB="45700"/>
                </a:tc>
                <a:tc>
                  <a:txBody>
                    <a:bodyPr/>
                    <a:lstStyle/>
                    <a:p>
                      <a:r>
                        <a:rPr lang="en-US" sz="1800" dirty="0"/>
                        <a:t>F</a:t>
                      </a:r>
                      <a:endParaRPr lang="fr-FR" sz="1800" dirty="0"/>
                    </a:p>
                  </a:txBody>
                  <a:tcPr marT="45700" marB="45700"/>
                </a:tc>
                <a:extLst>
                  <a:ext uri="{0D108BD9-81ED-4DB2-BD59-A6C34878D82A}">
                    <a16:rowId xmlns:a16="http://schemas.microsoft.com/office/drawing/2014/main" val="10000"/>
                  </a:ext>
                </a:extLst>
              </a:tr>
              <a:tr h="370681">
                <a:tc>
                  <a:txBody>
                    <a:bodyPr/>
                    <a:lstStyle/>
                    <a:p>
                      <a:r>
                        <a:rPr lang="en-US" sz="1800" dirty="0"/>
                        <a:t>Between group</a:t>
                      </a:r>
                      <a:endParaRPr lang="fr-FR" sz="1800" dirty="0"/>
                    </a:p>
                  </a:txBody>
                  <a:tcPr marT="45700" marB="45700"/>
                </a:tc>
                <a:tc>
                  <a:txBody>
                    <a:bodyPr/>
                    <a:lstStyle/>
                    <a:p>
                      <a:r>
                        <a:rPr lang="en-US" sz="1800" dirty="0"/>
                        <a:t>32</a:t>
                      </a:r>
                      <a:endParaRPr lang="fr-FR" sz="1800" dirty="0"/>
                    </a:p>
                  </a:txBody>
                  <a:tcPr marT="45700" marB="45700"/>
                </a:tc>
                <a:tc>
                  <a:txBody>
                    <a:bodyPr/>
                    <a:lstStyle/>
                    <a:p>
                      <a:r>
                        <a:rPr lang="en-US" sz="1800" dirty="0"/>
                        <a:t>2</a:t>
                      </a:r>
                      <a:endParaRPr lang="fr-FR" sz="1800" dirty="0"/>
                    </a:p>
                  </a:txBody>
                  <a:tcPr marT="45700" marB="45700"/>
                </a:tc>
                <a:tc>
                  <a:txBody>
                    <a:bodyPr/>
                    <a:lstStyle/>
                    <a:p>
                      <a:r>
                        <a:rPr lang="en-US" sz="1800" dirty="0"/>
                        <a:t>16</a:t>
                      </a:r>
                      <a:endParaRPr lang="fr-FR" sz="1800" dirty="0"/>
                    </a:p>
                  </a:txBody>
                  <a:tcPr marT="45700" marB="45700"/>
                </a:tc>
                <a:tc>
                  <a:txBody>
                    <a:bodyPr/>
                    <a:lstStyle/>
                    <a:p>
                      <a:endParaRPr lang="fr-FR" sz="1800" dirty="0"/>
                    </a:p>
                  </a:txBody>
                  <a:tcPr marT="45700" marB="45700"/>
                </a:tc>
                <a:extLst>
                  <a:ext uri="{0D108BD9-81ED-4DB2-BD59-A6C34878D82A}">
                    <a16:rowId xmlns:a16="http://schemas.microsoft.com/office/drawing/2014/main" val="10001"/>
                  </a:ext>
                </a:extLst>
              </a:tr>
              <a:tr h="370681">
                <a:tc>
                  <a:txBody>
                    <a:bodyPr/>
                    <a:lstStyle/>
                    <a:p>
                      <a:r>
                        <a:rPr lang="en-US" sz="1800" dirty="0"/>
                        <a:t>Within group</a:t>
                      </a:r>
                      <a:endParaRPr lang="fr-FR" sz="1800" dirty="0"/>
                    </a:p>
                  </a:txBody>
                  <a:tcPr marT="45700" marB="45700"/>
                </a:tc>
                <a:tc>
                  <a:txBody>
                    <a:bodyPr/>
                    <a:lstStyle/>
                    <a:p>
                      <a:r>
                        <a:rPr lang="en-US" sz="1800" dirty="0"/>
                        <a:t>6</a:t>
                      </a:r>
                      <a:endParaRPr lang="fr-FR" sz="1800" dirty="0"/>
                    </a:p>
                  </a:txBody>
                  <a:tcPr marT="45700" marB="45700"/>
                </a:tc>
                <a:tc>
                  <a:txBody>
                    <a:bodyPr/>
                    <a:lstStyle/>
                    <a:p>
                      <a:r>
                        <a:rPr lang="en-US" sz="1800" dirty="0"/>
                        <a:t>9</a:t>
                      </a:r>
                      <a:endParaRPr lang="fr-FR" sz="1800" dirty="0"/>
                    </a:p>
                  </a:txBody>
                  <a:tcPr marT="45700" marB="45700"/>
                </a:tc>
                <a:tc>
                  <a:txBody>
                    <a:bodyPr/>
                    <a:lstStyle/>
                    <a:p>
                      <a:r>
                        <a:rPr lang="en-US" sz="1800" dirty="0"/>
                        <a:t>0.67</a:t>
                      </a:r>
                      <a:endParaRPr lang="fr-FR" sz="1800" dirty="0"/>
                    </a:p>
                  </a:txBody>
                  <a:tcPr marT="45700" marB="45700"/>
                </a:tc>
                <a:tc>
                  <a:txBody>
                    <a:bodyPr/>
                    <a:lstStyle/>
                    <a:p>
                      <a:endParaRPr lang="fr-FR" sz="1800" dirty="0"/>
                    </a:p>
                  </a:txBody>
                  <a:tcPr marT="45700" marB="45700"/>
                </a:tc>
                <a:extLst>
                  <a:ext uri="{0D108BD9-81ED-4DB2-BD59-A6C34878D82A}">
                    <a16:rowId xmlns:a16="http://schemas.microsoft.com/office/drawing/2014/main" val="10002"/>
                  </a:ext>
                </a:extLst>
              </a:tr>
              <a:tr h="370681">
                <a:tc>
                  <a:txBody>
                    <a:bodyPr/>
                    <a:lstStyle/>
                    <a:p>
                      <a:r>
                        <a:rPr lang="en-US" sz="1800" dirty="0"/>
                        <a:t>Total</a:t>
                      </a:r>
                      <a:endParaRPr lang="fr-FR" sz="1800" dirty="0"/>
                    </a:p>
                  </a:txBody>
                  <a:tcPr marT="45700" marB="45700"/>
                </a:tc>
                <a:tc>
                  <a:txBody>
                    <a:bodyPr/>
                    <a:lstStyle/>
                    <a:p>
                      <a:r>
                        <a:rPr lang="en-US" sz="1800" dirty="0"/>
                        <a:t>38</a:t>
                      </a:r>
                      <a:endParaRPr lang="fr-FR" sz="1800" dirty="0"/>
                    </a:p>
                  </a:txBody>
                  <a:tcPr marT="45700" marB="45700"/>
                </a:tc>
                <a:tc>
                  <a:txBody>
                    <a:bodyPr/>
                    <a:lstStyle/>
                    <a:p>
                      <a:r>
                        <a:rPr lang="en-US" sz="1800" dirty="0"/>
                        <a:t>11</a:t>
                      </a:r>
                      <a:endParaRPr lang="fr-FR" sz="1800" dirty="0"/>
                    </a:p>
                  </a:txBody>
                  <a:tcPr marT="45700" marB="45700"/>
                </a:tc>
                <a:tc>
                  <a:txBody>
                    <a:bodyPr/>
                    <a:lstStyle/>
                    <a:p>
                      <a:endParaRPr lang="fr-FR" sz="1800"/>
                    </a:p>
                  </a:txBody>
                  <a:tcPr marT="45700" marB="45700"/>
                </a:tc>
                <a:tc>
                  <a:txBody>
                    <a:bodyPr/>
                    <a:lstStyle/>
                    <a:p>
                      <a:endParaRPr lang="fr-FR" sz="1800" dirty="0"/>
                    </a:p>
                  </a:txBody>
                  <a:tcPr marT="45700" marB="45700"/>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03A02B91-CBF6-478C-9059-8B7FC71152A0}"/>
              </a:ext>
            </a:extLst>
          </p:cNvPr>
          <p:cNvSpPr txBox="1">
            <a:spLocks noChangeArrowheads="1"/>
          </p:cNvSpPr>
          <p:nvPr/>
        </p:nvSpPr>
        <p:spPr bwMode="auto">
          <a:xfrm>
            <a:off x="1066800" y="3657600"/>
            <a:ext cx="6934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nl-BE" sz="1800" dirty="0">
                <a:latin typeface="Arial" panose="020B0604020202020204" pitchFamily="34" charset="0"/>
              </a:rPr>
              <a:t>F = between group MS/within group MS</a:t>
            </a:r>
            <a:endParaRPr lang="fr-FR" altLang="nl-BE" sz="18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35BDFD71-FF3E-437A-975C-F2734BB8850F}"/>
              </a:ext>
            </a:extLst>
          </p:cNvPr>
          <p:cNvSpPr>
            <a:spLocks noGrp="1"/>
          </p:cNvSpPr>
          <p:nvPr>
            <p:ph type="title"/>
          </p:nvPr>
        </p:nvSpPr>
        <p:spPr/>
        <p:txBody>
          <a:bodyPr/>
          <a:lstStyle/>
          <a:p>
            <a:r>
              <a:rPr lang="en-US" altLang="nl-BE"/>
              <a:t>ANOVA table</a:t>
            </a:r>
            <a:endParaRPr lang="fr-FR" altLang="nl-BE"/>
          </a:p>
        </p:txBody>
      </p:sp>
      <p:graphicFrame>
        <p:nvGraphicFramePr>
          <p:cNvPr id="4" name="Content Placeholder 3">
            <a:extLst>
              <a:ext uri="{FF2B5EF4-FFF2-40B4-BE49-F238E27FC236}">
                <a16:creationId xmlns:a16="http://schemas.microsoft.com/office/drawing/2014/main" id="{22808E95-428F-4265-A4F1-84FCDFECA213}"/>
              </a:ext>
            </a:extLst>
          </p:cNvPr>
          <p:cNvGraphicFramePr>
            <a:graphicFrameLocks noGrp="1"/>
          </p:cNvGraphicFramePr>
          <p:nvPr>
            <p:ph idx="1"/>
            <p:extLst>
              <p:ext uri="{D42A27DB-BD31-4B8C-83A1-F6EECF244321}">
                <p14:modId xmlns:p14="http://schemas.microsoft.com/office/powerpoint/2010/main" val="3096227986"/>
              </p:ext>
            </p:extLst>
          </p:nvPr>
        </p:nvGraphicFramePr>
        <p:xfrm>
          <a:off x="457200" y="1600200"/>
          <a:ext cx="5334000" cy="1482724"/>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tblGrid>
              <a:tr h="370681">
                <a:tc>
                  <a:txBody>
                    <a:bodyPr/>
                    <a:lstStyle/>
                    <a:p>
                      <a:r>
                        <a:rPr lang="en-US" sz="1800" dirty="0"/>
                        <a:t>Source of variance</a:t>
                      </a:r>
                      <a:endParaRPr lang="fr-FR" sz="1800" dirty="0"/>
                    </a:p>
                  </a:txBody>
                  <a:tcPr marT="45700" marB="45700"/>
                </a:tc>
                <a:tc>
                  <a:txBody>
                    <a:bodyPr/>
                    <a:lstStyle/>
                    <a:p>
                      <a:r>
                        <a:rPr lang="en-US" sz="1800" dirty="0"/>
                        <a:t>SS</a:t>
                      </a:r>
                      <a:endParaRPr lang="fr-FR" sz="1800" dirty="0"/>
                    </a:p>
                  </a:txBody>
                  <a:tcPr marT="45700" marB="45700"/>
                </a:tc>
                <a:tc>
                  <a:txBody>
                    <a:bodyPr/>
                    <a:lstStyle/>
                    <a:p>
                      <a:r>
                        <a:rPr lang="en-US" sz="1800" dirty="0" err="1"/>
                        <a:t>df</a:t>
                      </a:r>
                      <a:endParaRPr lang="fr-FR" sz="1800" dirty="0"/>
                    </a:p>
                  </a:txBody>
                  <a:tcPr marT="45700" marB="45700"/>
                </a:tc>
                <a:tc>
                  <a:txBody>
                    <a:bodyPr/>
                    <a:lstStyle/>
                    <a:p>
                      <a:r>
                        <a:rPr lang="en-US" sz="1800" dirty="0"/>
                        <a:t>MS</a:t>
                      </a:r>
                      <a:endParaRPr lang="fr-FR" sz="1800" dirty="0"/>
                    </a:p>
                  </a:txBody>
                  <a:tcPr marT="45700" marB="45700"/>
                </a:tc>
                <a:tc>
                  <a:txBody>
                    <a:bodyPr/>
                    <a:lstStyle/>
                    <a:p>
                      <a:r>
                        <a:rPr lang="en-US" sz="1800" dirty="0"/>
                        <a:t>F</a:t>
                      </a:r>
                      <a:endParaRPr lang="fr-FR" sz="1800" dirty="0"/>
                    </a:p>
                  </a:txBody>
                  <a:tcPr marT="45700" marB="45700"/>
                </a:tc>
                <a:extLst>
                  <a:ext uri="{0D108BD9-81ED-4DB2-BD59-A6C34878D82A}">
                    <a16:rowId xmlns:a16="http://schemas.microsoft.com/office/drawing/2014/main" val="10000"/>
                  </a:ext>
                </a:extLst>
              </a:tr>
              <a:tr h="370681">
                <a:tc>
                  <a:txBody>
                    <a:bodyPr/>
                    <a:lstStyle/>
                    <a:p>
                      <a:r>
                        <a:rPr lang="en-US" sz="1800" dirty="0"/>
                        <a:t>Between group</a:t>
                      </a:r>
                      <a:endParaRPr lang="fr-FR" sz="1800" dirty="0"/>
                    </a:p>
                  </a:txBody>
                  <a:tcPr marT="45700" marB="45700"/>
                </a:tc>
                <a:tc>
                  <a:txBody>
                    <a:bodyPr/>
                    <a:lstStyle/>
                    <a:p>
                      <a:r>
                        <a:rPr lang="en-US" sz="1800" dirty="0"/>
                        <a:t>32</a:t>
                      </a:r>
                      <a:endParaRPr lang="fr-FR" sz="1800" dirty="0"/>
                    </a:p>
                  </a:txBody>
                  <a:tcPr marT="45700" marB="45700"/>
                </a:tc>
                <a:tc>
                  <a:txBody>
                    <a:bodyPr/>
                    <a:lstStyle/>
                    <a:p>
                      <a:r>
                        <a:rPr lang="en-US" sz="1800" dirty="0"/>
                        <a:t>2</a:t>
                      </a:r>
                      <a:endParaRPr lang="fr-FR" sz="1800" dirty="0"/>
                    </a:p>
                  </a:txBody>
                  <a:tcPr marT="45700" marB="45700"/>
                </a:tc>
                <a:tc>
                  <a:txBody>
                    <a:bodyPr/>
                    <a:lstStyle/>
                    <a:p>
                      <a:r>
                        <a:rPr lang="en-US" sz="1800" dirty="0"/>
                        <a:t>16</a:t>
                      </a:r>
                      <a:endParaRPr lang="fr-FR" sz="1800" dirty="0"/>
                    </a:p>
                  </a:txBody>
                  <a:tcPr marT="45700" marB="45700"/>
                </a:tc>
                <a:tc>
                  <a:txBody>
                    <a:bodyPr/>
                    <a:lstStyle/>
                    <a:p>
                      <a:r>
                        <a:rPr lang="en-US" sz="1800" dirty="0"/>
                        <a:t>24</a:t>
                      </a:r>
                      <a:endParaRPr lang="fr-FR" sz="1800" dirty="0"/>
                    </a:p>
                  </a:txBody>
                  <a:tcPr marT="45700" marB="45700"/>
                </a:tc>
                <a:extLst>
                  <a:ext uri="{0D108BD9-81ED-4DB2-BD59-A6C34878D82A}">
                    <a16:rowId xmlns:a16="http://schemas.microsoft.com/office/drawing/2014/main" val="10001"/>
                  </a:ext>
                </a:extLst>
              </a:tr>
              <a:tr h="370681">
                <a:tc>
                  <a:txBody>
                    <a:bodyPr/>
                    <a:lstStyle/>
                    <a:p>
                      <a:r>
                        <a:rPr lang="en-US" sz="1800" dirty="0"/>
                        <a:t>Within group</a:t>
                      </a:r>
                      <a:endParaRPr lang="fr-FR" sz="1800" dirty="0"/>
                    </a:p>
                  </a:txBody>
                  <a:tcPr marT="45700" marB="45700"/>
                </a:tc>
                <a:tc>
                  <a:txBody>
                    <a:bodyPr/>
                    <a:lstStyle/>
                    <a:p>
                      <a:r>
                        <a:rPr lang="en-US" sz="1800" dirty="0"/>
                        <a:t>6</a:t>
                      </a:r>
                      <a:endParaRPr lang="fr-FR" sz="1800" dirty="0"/>
                    </a:p>
                  </a:txBody>
                  <a:tcPr marT="45700" marB="45700"/>
                </a:tc>
                <a:tc>
                  <a:txBody>
                    <a:bodyPr/>
                    <a:lstStyle/>
                    <a:p>
                      <a:r>
                        <a:rPr lang="en-US" sz="1800" dirty="0"/>
                        <a:t>9</a:t>
                      </a:r>
                      <a:endParaRPr lang="fr-FR" sz="1800" dirty="0"/>
                    </a:p>
                  </a:txBody>
                  <a:tcPr marT="45700" marB="45700"/>
                </a:tc>
                <a:tc>
                  <a:txBody>
                    <a:bodyPr/>
                    <a:lstStyle/>
                    <a:p>
                      <a:r>
                        <a:rPr lang="en-US" sz="1800" dirty="0"/>
                        <a:t>0.67</a:t>
                      </a:r>
                      <a:endParaRPr lang="fr-FR" sz="1800" dirty="0"/>
                    </a:p>
                  </a:txBody>
                  <a:tcPr marT="45700" marB="45700"/>
                </a:tc>
                <a:tc>
                  <a:txBody>
                    <a:bodyPr/>
                    <a:lstStyle/>
                    <a:p>
                      <a:endParaRPr lang="fr-FR" sz="1800" dirty="0"/>
                    </a:p>
                  </a:txBody>
                  <a:tcPr marT="45700" marB="45700"/>
                </a:tc>
                <a:extLst>
                  <a:ext uri="{0D108BD9-81ED-4DB2-BD59-A6C34878D82A}">
                    <a16:rowId xmlns:a16="http://schemas.microsoft.com/office/drawing/2014/main" val="10002"/>
                  </a:ext>
                </a:extLst>
              </a:tr>
              <a:tr h="370681">
                <a:tc>
                  <a:txBody>
                    <a:bodyPr/>
                    <a:lstStyle/>
                    <a:p>
                      <a:r>
                        <a:rPr lang="en-US" sz="1800" dirty="0"/>
                        <a:t>Total</a:t>
                      </a:r>
                      <a:endParaRPr lang="fr-FR" sz="1800" dirty="0"/>
                    </a:p>
                  </a:txBody>
                  <a:tcPr marT="45700" marB="45700"/>
                </a:tc>
                <a:tc>
                  <a:txBody>
                    <a:bodyPr/>
                    <a:lstStyle/>
                    <a:p>
                      <a:r>
                        <a:rPr lang="en-US" sz="1800" dirty="0"/>
                        <a:t>38</a:t>
                      </a:r>
                      <a:endParaRPr lang="fr-FR" sz="1800" dirty="0"/>
                    </a:p>
                  </a:txBody>
                  <a:tcPr marT="45700" marB="45700"/>
                </a:tc>
                <a:tc>
                  <a:txBody>
                    <a:bodyPr/>
                    <a:lstStyle/>
                    <a:p>
                      <a:r>
                        <a:rPr lang="en-US" sz="1800" dirty="0"/>
                        <a:t>11</a:t>
                      </a:r>
                      <a:endParaRPr lang="fr-FR" sz="1800" dirty="0"/>
                    </a:p>
                  </a:txBody>
                  <a:tcPr marT="45700" marB="45700"/>
                </a:tc>
                <a:tc>
                  <a:txBody>
                    <a:bodyPr/>
                    <a:lstStyle/>
                    <a:p>
                      <a:endParaRPr lang="fr-FR" sz="1800"/>
                    </a:p>
                  </a:txBody>
                  <a:tcPr marT="45700" marB="45700"/>
                </a:tc>
                <a:tc>
                  <a:txBody>
                    <a:bodyPr/>
                    <a:lstStyle/>
                    <a:p>
                      <a:endParaRPr lang="fr-FR" sz="1800" dirty="0"/>
                    </a:p>
                  </a:txBody>
                  <a:tcPr marT="45700" marB="45700"/>
                </a:tc>
                <a:extLst>
                  <a:ext uri="{0D108BD9-81ED-4DB2-BD59-A6C34878D82A}">
                    <a16:rowId xmlns:a16="http://schemas.microsoft.com/office/drawing/2014/main" val="10003"/>
                  </a:ext>
                </a:extLst>
              </a:tr>
            </a:tbl>
          </a:graphicData>
        </a:graphic>
      </p:graphicFrame>
      <p:sp>
        <p:nvSpPr>
          <p:cNvPr id="38947" name="TextBox 4">
            <a:extLst>
              <a:ext uri="{FF2B5EF4-FFF2-40B4-BE49-F238E27FC236}">
                <a16:creationId xmlns:a16="http://schemas.microsoft.com/office/drawing/2014/main" id="{AE927E3C-3932-4F64-A718-DE7475E0D1BA}"/>
              </a:ext>
            </a:extLst>
          </p:cNvPr>
          <p:cNvSpPr txBox="1">
            <a:spLocks noChangeArrowheads="1"/>
          </p:cNvSpPr>
          <p:nvPr/>
        </p:nvSpPr>
        <p:spPr bwMode="auto">
          <a:xfrm>
            <a:off x="1066800" y="3657600"/>
            <a:ext cx="6934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nl-BE" sz="1800" dirty="0">
                <a:latin typeface="Arial" panose="020B0604020202020204" pitchFamily="34" charset="0"/>
              </a:rPr>
              <a:t>F = between group MS/within group MS = 16/0.67=24</a:t>
            </a:r>
            <a:endParaRPr lang="fr-FR" altLang="nl-BE" sz="1800" dirty="0">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73976CD7-1A5C-423F-BF0B-A7CBDC10CA54}"/>
              </a:ext>
            </a:extLst>
          </p:cNvPr>
          <p:cNvSpPr>
            <a:spLocks noGrp="1"/>
          </p:cNvSpPr>
          <p:nvPr>
            <p:ph type="title"/>
          </p:nvPr>
        </p:nvSpPr>
        <p:spPr/>
        <p:txBody>
          <a:bodyPr/>
          <a:lstStyle/>
          <a:p>
            <a:r>
              <a:rPr lang="en-US" altLang="nl-BE"/>
              <a:t>F-Table</a:t>
            </a:r>
            <a:br>
              <a:rPr lang="en-US" altLang="nl-BE"/>
            </a:br>
            <a:r>
              <a:rPr lang="en-US" altLang="nl-BE"/>
              <a:t>Critical values of F for alpha = 0.05</a:t>
            </a:r>
            <a:endParaRPr lang="fr-FR" altLang="nl-BE"/>
          </a:p>
        </p:txBody>
      </p:sp>
      <p:graphicFrame>
        <p:nvGraphicFramePr>
          <p:cNvPr id="5" name="Content Placeholder 4">
            <a:extLst>
              <a:ext uri="{FF2B5EF4-FFF2-40B4-BE49-F238E27FC236}">
                <a16:creationId xmlns:a16="http://schemas.microsoft.com/office/drawing/2014/main" id="{1F6C23FB-54D4-4898-9A3B-06265E292536}"/>
              </a:ext>
            </a:extLst>
          </p:cNvPr>
          <p:cNvGraphicFramePr>
            <a:graphicFrameLocks noGrp="1"/>
          </p:cNvGraphicFramePr>
          <p:nvPr>
            <p:ph idx="1"/>
          </p:nvPr>
        </p:nvGraphicFramePr>
        <p:xfrm>
          <a:off x="1143000" y="2133600"/>
          <a:ext cx="6553197" cy="3800475"/>
        </p:xfrm>
        <a:graphic>
          <a:graphicData uri="http://schemas.openxmlformats.org/drawingml/2006/table">
            <a:tbl>
              <a:tblPr>
                <a:tableStyleId>{5C22544A-7EE6-4342-B048-85BDC9FD1C3A}</a:tableStyleId>
              </a:tblPr>
              <a:tblGrid>
                <a:gridCol w="936171">
                  <a:extLst>
                    <a:ext uri="{9D8B030D-6E8A-4147-A177-3AD203B41FA5}">
                      <a16:colId xmlns:a16="http://schemas.microsoft.com/office/drawing/2014/main" val="20000"/>
                    </a:ext>
                  </a:extLst>
                </a:gridCol>
                <a:gridCol w="936171">
                  <a:extLst>
                    <a:ext uri="{9D8B030D-6E8A-4147-A177-3AD203B41FA5}">
                      <a16:colId xmlns:a16="http://schemas.microsoft.com/office/drawing/2014/main" val="20001"/>
                    </a:ext>
                  </a:extLst>
                </a:gridCol>
                <a:gridCol w="936171">
                  <a:extLst>
                    <a:ext uri="{9D8B030D-6E8A-4147-A177-3AD203B41FA5}">
                      <a16:colId xmlns:a16="http://schemas.microsoft.com/office/drawing/2014/main" val="20002"/>
                    </a:ext>
                  </a:extLst>
                </a:gridCol>
                <a:gridCol w="936171">
                  <a:extLst>
                    <a:ext uri="{9D8B030D-6E8A-4147-A177-3AD203B41FA5}">
                      <a16:colId xmlns:a16="http://schemas.microsoft.com/office/drawing/2014/main" val="20003"/>
                    </a:ext>
                  </a:extLst>
                </a:gridCol>
                <a:gridCol w="936171">
                  <a:extLst>
                    <a:ext uri="{9D8B030D-6E8A-4147-A177-3AD203B41FA5}">
                      <a16:colId xmlns:a16="http://schemas.microsoft.com/office/drawing/2014/main" val="20004"/>
                    </a:ext>
                  </a:extLst>
                </a:gridCol>
                <a:gridCol w="936171">
                  <a:extLst>
                    <a:ext uri="{9D8B030D-6E8A-4147-A177-3AD203B41FA5}">
                      <a16:colId xmlns:a16="http://schemas.microsoft.com/office/drawing/2014/main" val="20005"/>
                    </a:ext>
                  </a:extLst>
                </a:gridCol>
                <a:gridCol w="936171">
                  <a:extLst>
                    <a:ext uri="{9D8B030D-6E8A-4147-A177-3AD203B41FA5}">
                      <a16:colId xmlns:a16="http://schemas.microsoft.com/office/drawing/2014/main" val="20006"/>
                    </a:ext>
                  </a:extLst>
                </a:gridCol>
              </a:tblGrid>
              <a:tr h="238760">
                <a:tc>
                  <a:txBody>
                    <a:bodyPr/>
                    <a:lstStyle/>
                    <a:p>
                      <a:pPr algn="l" fontAlgn="ctr"/>
                      <a:r>
                        <a:rPr lang="en-US" sz="1600" b="0" i="0" u="none" strike="noStrike" dirty="0" err="1">
                          <a:solidFill>
                            <a:srgbClr val="000000"/>
                          </a:solidFill>
                          <a:effectLst/>
                          <a:latin typeface="Courier New"/>
                        </a:rPr>
                        <a:t>df</a:t>
                      </a:r>
                      <a:endParaRPr lang="fr-FR" sz="1600" b="0" i="0" u="none" strike="noStrike" dirty="0">
                        <a:solidFill>
                          <a:srgbClr val="000000"/>
                        </a:solidFill>
                        <a:effectLst/>
                        <a:latin typeface="Courier New"/>
                      </a:endParaRPr>
                    </a:p>
                  </a:txBody>
                  <a:tcPr marL="9525" marR="9525" marT="9525" marB="0" anchor="ctr"/>
                </a:tc>
                <a:tc>
                  <a:txBody>
                    <a:bodyPr/>
                    <a:lstStyle/>
                    <a:p>
                      <a:pPr algn="r" fontAlgn="ctr"/>
                      <a:r>
                        <a:rPr lang="fr-FR" sz="1600" u="none" strike="noStrike">
                          <a:effectLst/>
                        </a:rPr>
                        <a:t>1</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2</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3</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4</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5</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6</a:t>
                      </a:r>
                      <a:endParaRPr lang="fr-FR" sz="1600" b="0" i="0" u="none" strike="noStrike">
                        <a:solidFill>
                          <a:srgbClr val="000000"/>
                        </a:solidFill>
                        <a:effectLst/>
                        <a:latin typeface="Courier New"/>
                      </a:endParaRPr>
                    </a:p>
                  </a:txBody>
                  <a:tcPr marL="9525" marR="9525" marT="9525" marB="0" anchor="ctr"/>
                </a:tc>
                <a:extLst>
                  <a:ext uri="{0D108BD9-81ED-4DB2-BD59-A6C34878D82A}">
                    <a16:rowId xmlns:a16="http://schemas.microsoft.com/office/drawing/2014/main" val="10000"/>
                  </a:ext>
                </a:extLst>
              </a:tr>
              <a:tr h="238760">
                <a:tc>
                  <a:txBody>
                    <a:bodyPr/>
                    <a:lstStyle/>
                    <a:p>
                      <a:pPr algn="r" fontAlgn="ctr"/>
                      <a:r>
                        <a:rPr lang="fr-FR" sz="1600" u="none" strike="noStrike" dirty="0">
                          <a:effectLst/>
                        </a:rPr>
                        <a:t>1</a:t>
                      </a:r>
                      <a:endParaRPr lang="fr-FR" sz="1600" b="0" i="0" u="none" strike="noStrike" dirty="0">
                        <a:solidFill>
                          <a:srgbClr val="000000"/>
                        </a:solidFill>
                        <a:effectLst/>
                        <a:latin typeface="Courier New"/>
                      </a:endParaRPr>
                    </a:p>
                  </a:txBody>
                  <a:tcPr marL="9525" marR="9525" marT="9525" marB="0" anchor="ctr"/>
                </a:tc>
                <a:tc>
                  <a:txBody>
                    <a:bodyPr/>
                    <a:lstStyle/>
                    <a:p>
                      <a:pPr algn="r" fontAlgn="ctr"/>
                      <a:r>
                        <a:rPr lang="fr-FR" sz="1600" u="none" strike="noStrike" dirty="0">
                          <a:effectLst/>
                        </a:rPr>
                        <a:t>161.45</a:t>
                      </a:r>
                      <a:endParaRPr lang="fr-FR" sz="1600" b="0" i="0" u="none" strike="noStrike" dirty="0">
                        <a:solidFill>
                          <a:srgbClr val="000000"/>
                        </a:solidFill>
                        <a:effectLst/>
                        <a:latin typeface="Courier New"/>
                      </a:endParaRPr>
                    </a:p>
                  </a:txBody>
                  <a:tcPr marL="9525" marR="9525" marT="9525" marB="0" anchor="ctr"/>
                </a:tc>
                <a:tc>
                  <a:txBody>
                    <a:bodyPr/>
                    <a:lstStyle/>
                    <a:p>
                      <a:pPr algn="r" fontAlgn="ctr"/>
                      <a:r>
                        <a:rPr lang="fr-FR" sz="1600" u="none" strike="noStrike">
                          <a:effectLst/>
                        </a:rPr>
                        <a:t>199.5</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215.71</a:t>
                      </a:r>
                      <a:endParaRPr lang="fr-FR" sz="1600" b="0" i="0" u="none" strike="noStrike">
                        <a:solidFill>
                          <a:srgbClr val="000000"/>
                        </a:solidFill>
                        <a:effectLst/>
                        <a:latin typeface="Courier New"/>
                      </a:endParaRPr>
                    </a:p>
                  </a:txBody>
                  <a:tcPr marL="9525" marR="9525" marT="9525" marB="0" anchor="ctr"/>
                </a:tc>
                <a:tc>
                  <a:txBody>
                    <a:bodyPr/>
                    <a:lstStyle/>
                    <a:p>
                      <a:pPr algn="r" fontAlgn="b"/>
                      <a:r>
                        <a:rPr lang="fr-FR" sz="1600" u="none" strike="noStrike">
                          <a:effectLst/>
                        </a:rPr>
                        <a:t>224.58</a:t>
                      </a:r>
                      <a:endParaRPr lang="fr-FR" sz="1600" b="0" i="0" u="none" strike="noStrike">
                        <a:solidFill>
                          <a:srgbClr val="000000"/>
                        </a:solidFill>
                        <a:effectLst/>
                        <a:latin typeface="Calibri"/>
                      </a:endParaRPr>
                    </a:p>
                  </a:txBody>
                  <a:tcPr marL="9525" marR="9525" marT="9525" marB="0" anchor="b"/>
                </a:tc>
                <a:tc>
                  <a:txBody>
                    <a:bodyPr/>
                    <a:lstStyle/>
                    <a:p>
                      <a:pPr algn="r" fontAlgn="ctr"/>
                      <a:r>
                        <a:rPr lang="fr-FR" sz="1600" u="none" strike="noStrike">
                          <a:effectLst/>
                        </a:rPr>
                        <a:t>230.16</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233.99</a:t>
                      </a:r>
                      <a:endParaRPr lang="fr-FR" sz="1600" b="0" i="0" u="none" strike="noStrike">
                        <a:solidFill>
                          <a:srgbClr val="000000"/>
                        </a:solidFill>
                        <a:effectLst/>
                        <a:latin typeface="Courier New"/>
                      </a:endParaRPr>
                    </a:p>
                  </a:txBody>
                  <a:tcPr marL="9525" marR="9525" marT="9525" marB="0" anchor="ctr"/>
                </a:tc>
                <a:extLst>
                  <a:ext uri="{0D108BD9-81ED-4DB2-BD59-A6C34878D82A}">
                    <a16:rowId xmlns:a16="http://schemas.microsoft.com/office/drawing/2014/main" val="10001"/>
                  </a:ext>
                </a:extLst>
              </a:tr>
              <a:tr h="238760">
                <a:tc>
                  <a:txBody>
                    <a:bodyPr/>
                    <a:lstStyle/>
                    <a:p>
                      <a:pPr algn="r" fontAlgn="ctr"/>
                      <a:r>
                        <a:rPr lang="fr-FR" sz="1600" u="none" strike="noStrike">
                          <a:effectLst/>
                        </a:rPr>
                        <a:t>2</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dirty="0">
                          <a:effectLst/>
                        </a:rPr>
                        <a:t>18.51</a:t>
                      </a:r>
                      <a:endParaRPr lang="fr-FR" sz="1600" b="0" i="0" u="none" strike="noStrike" dirty="0">
                        <a:solidFill>
                          <a:srgbClr val="000000"/>
                        </a:solidFill>
                        <a:effectLst/>
                        <a:latin typeface="Courier New"/>
                      </a:endParaRPr>
                    </a:p>
                  </a:txBody>
                  <a:tcPr marL="9525" marR="9525" marT="9525" marB="0" anchor="ctr"/>
                </a:tc>
                <a:tc>
                  <a:txBody>
                    <a:bodyPr/>
                    <a:lstStyle/>
                    <a:p>
                      <a:pPr algn="r" fontAlgn="ctr"/>
                      <a:r>
                        <a:rPr lang="fr-FR" sz="1600" u="none" strike="noStrike">
                          <a:effectLst/>
                        </a:rPr>
                        <a:t>19</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19.16</a:t>
                      </a:r>
                      <a:endParaRPr lang="fr-FR" sz="1600" b="0" i="0" u="none" strike="noStrike">
                        <a:solidFill>
                          <a:srgbClr val="000000"/>
                        </a:solidFill>
                        <a:effectLst/>
                        <a:latin typeface="Courier New"/>
                      </a:endParaRPr>
                    </a:p>
                  </a:txBody>
                  <a:tcPr marL="9525" marR="9525" marT="9525" marB="0" anchor="ctr"/>
                </a:tc>
                <a:tc>
                  <a:txBody>
                    <a:bodyPr/>
                    <a:lstStyle/>
                    <a:p>
                      <a:pPr algn="r" fontAlgn="b"/>
                      <a:r>
                        <a:rPr lang="fr-FR" sz="1600" u="none" strike="noStrike">
                          <a:effectLst/>
                        </a:rPr>
                        <a:t>19.25</a:t>
                      </a:r>
                      <a:endParaRPr lang="fr-FR" sz="1600" b="0" i="0" u="none" strike="noStrike">
                        <a:solidFill>
                          <a:srgbClr val="000000"/>
                        </a:solidFill>
                        <a:effectLst/>
                        <a:latin typeface="Calibri"/>
                      </a:endParaRPr>
                    </a:p>
                  </a:txBody>
                  <a:tcPr marL="9525" marR="9525" marT="9525" marB="0" anchor="b"/>
                </a:tc>
                <a:tc>
                  <a:txBody>
                    <a:bodyPr/>
                    <a:lstStyle/>
                    <a:p>
                      <a:pPr algn="r" fontAlgn="ctr"/>
                      <a:r>
                        <a:rPr lang="fr-FR" sz="1600" u="none" strike="noStrike">
                          <a:effectLst/>
                        </a:rPr>
                        <a:t>19.3</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19.33</a:t>
                      </a:r>
                      <a:endParaRPr lang="fr-FR" sz="1600" b="0" i="0" u="none" strike="noStrike">
                        <a:solidFill>
                          <a:srgbClr val="000000"/>
                        </a:solidFill>
                        <a:effectLst/>
                        <a:latin typeface="Courier New"/>
                      </a:endParaRPr>
                    </a:p>
                  </a:txBody>
                  <a:tcPr marL="9525" marR="9525" marT="9525" marB="0" anchor="ctr"/>
                </a:tc>
                <a:extLst>
                  <a:ext uri="{0D108BD9-81ED-4DB2-BD59-A6C34878D82A}">
                    <a16:rowId xmlns:a16="http://schemas.microsoft.com/office/drawing/2014/main" val="10002"/>
                  </a:ext>
                </a:extLst>
              </a:tr>
              <a:tr h="238760">
                <a:tc>
                  <a:txBody>
                    <a:bodyPr/>
                    <a:lstStyle/>
                    <a:p>
                      <a:pPr algn="r" fontAlgn="ctr"/>
                      <a:r>
                        <a:rPr lang="fr-FR" sz="1600" u="none" strike="noStrike">
                          <a:effectLst/>
                        </a:rPr>
                        <a:t>3</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dirty="0">
                          <a:effectLst/>
                        </a:rPr>
                        <a:t>10.13</a:t>
                      </a:r>
                      <a:endParaRPr lang="fr-FR" sz="1600" b="0" i="0" u="none" strike="noStrike" dirty="0">
                        <a:solidFill>
                          <a:srgbClr val="000000"/>
                        </a:solidFill>
                        <a:effectLst/>
                        <a:latin typeface="Courier New"/>
                      </a:endParaRPr>
                    </a:p>
                  </a:txBody>
                  <a:tcPr marL="9525" marR="9525" marT="9525" marB="0" anchor="ctr"/>
                </a:tc>
                <a:tc>
                  <a:txBody>
                    <a:bodyPr/>
                    <a:lstStyle/>
                    <a:p>
                      <a:pPr algn="r" fontAlgn="ctr"/>
                      <a:r>
                        <a:rPr lang="fr-FR" sz="1600" u="none" strike="noStrike">
                          <a:effectLst/>
                        </a:rPr>
                        <a:t>9.55</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9.28</a:t>
                      </a:r>
                      <a:endParaRPr lang="fr-FR" sz="1600" b="0" i="0" u="none" strike="noStrike">
                        <a:solidFill>
                          <a:srgbClr val="000000"/>
                        </a:solidFill>
                        <a:effectLst/>
                        <a:latin typeface="Courier New"/>
                      </a:endParaRPr>
                    </a:p>
                  </a:txBody>
                  <a:tcPr marL="9525" marR="9525" marT="9525" marB="0" anchor="ctr"/>
                </a:tc>
                <a:tc>
                  <a:txBody>
                    <a:bodyPr/>
                    <a:lstStyle/>
                    <a:p>
                      <a:pPr algn="r" fontAlgn="b"/>
                      <a:r>
                        <a:rPr lang="fr-FR" sz="1600" u="none" strike="noStrike">
                          <a:effectLst/>
                        </a:rPr>
                        <a:t>9.12</a:t>
                      </a:r>
                      <a:endParaRPr lang="fr-FR" sz="1600" b="0" i="0" u="none" strike="noStrike">
                        <a:solidFill>
                          <a:srgbClr val="000000"/>
                        </a:solidFill>
                        <a:effectLst/>
                        <a:latin typeface="Calibri"/>
                      </a:endParaRPr>
                    </a:p>
                  </a:txBody>
                  <a:tcPr marL="9525" marR="9525" marT="9525" marB="0" anchor="b"/>
                </a:tc>
                <a:tc>
                  <a:txBody>
                    <a:bodyPr/>
                    <a:lstStyle/>
                    <a:p>
                      <a:pPr algn="r" fontAlgn="ctr"/>
                      <a:r>
                        <a:rPr lang="fr-FR" sz="1600" u="none" strike="noStrike">
                          <a:effectLst/>
                        </a:rPr>
                        <a:t>9.01</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8.94</a:t>
                      </a:r>
                      <a:endParaRPr lang="fr-FR" sz="1600" b="0" i="0" u="none" strike="noStrike">
                        <a:solidFill>
                          <a:srgbClr val="000000"/>
                        </a:solidFill>
                        <a:effectLst/>
                        <a:latin typeface="Courier New"/>
                      </a:endParaRPr>
                    </a:p>
                  </a:txBody>
                  <a:tcPr marL="9525" marR="9525" marT="9525" marB="0" anchor="ctr"/>
                </a:tc>
                <a:extLst>
                  <a:ext uri="{0D108BD9-81ED-4DB2-BD59-A6C34878D82A}">
                    <a16:rowId xmlns:a16="http://schemas.microsoft.com/office/drawing/2014/main" val="10003"/>
                  </a:ext>
                </a:extLst>
              </a:tr>
              <a:tr h="238760">
                <a:tc>
                  <a:txBody>
                    <a:bodyPr/>
                    <a:lstStyle/>
                    <a:p>
                      <a:pPr algn="r" fontAlgn="ctr"/>
                      <a:r>
                        <a:rPr lang="fr-FR" sz="1600" u="none" strike="noStrike">
                          <a:effectLst/>
                        </a:rPr>
                        <a:t>4</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7.71</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dirty="0">
                          <a:effectLst/>
                        </a:rPr>
                        <a:t>6.94</a:t>
                      </a:r>
                      <a:endParaRPr lang="fr-FR" sz="1600" b="0" i="0" u="none" strike="noStrike" dirty="0">
                        <a:solidFill>
                          <a:srgbClr val="000000"/>
                        </a:solidFill>
                        <a:effectLst/>
                        <a:latin typeface="Courier New"/>
                      </a:endParaRPr>
                    </a:p>
                  </a:txBody>
                  <a:tcPr marL="9525" marR="9525" marT="9525" marB="0" anchor="ctr"/>
                </a:tc>
                <a:tc>
                  <a:txBody>
                    <a:bodyPr/>
                    <a:lstStyle/>
                    <a:p>
                      <a:pPr algn="r" fontAlgn="ctr"/>
                      <a:r>
                        <a:rPr lang="fr-FR" sz="1600" u="none" strike="noStrike">
                          <a:effectLst/>
                        </a:rPr>
                        <a:t>6.59</a:t>
                      </a:r>
                      <a:endParaRPr lang="fr-FR" sz="1600" b="0" i="0" u="none" strike="noStrike">
                        <a:solidFill>
                          <a:srgbClr val="000000"/>
                        </a:solidFill>
                        <a:effectLst/>
                        <a:latin typeface="Courier New"/>
                      </a:endParaRPr>
                    </a:p>
                  </a:txBody>
                  <a:tcPr marL="9525" marR="9525" marT="9525" marB="0" anchor="ctr"/>
                </a:tc>
                <a:tc>
                  <a:txBody>
                    <a:bodyPr/>
                    <a:lstStyle/>
                    <a:p>
                      <a:pPr algn="r" fontAlgn="b"/>
                      <a:r>
                        <a:rPr lang="fr-FR" sz="1600" u="none" strike="noStrike">
                          <a:effectLst/>
                        </a:rPr>
                        <a:t>6.39</a:t>
                      </a:r>
                      <a:endParaRPr lang="fr-FR" sz="1600" b="0" i="0" u="none" strike="noStrike">
                        <a:solidFill>
                          <a:srgbClr val="000000"/>
                        </a:solidFill>
                        <a:effectLst/>
                        <a:latin typeface="Calibri"/>
                      </a:endParaRPr>
                    </a:p>
                  </a:txBody>
                  <a:tcPr marL="9525" marR="9525" marT="9525" marB="0" anchor="b"/>
                </a:tc>
                <a:tc>
                  <a:txBody>
                    <a:bodyPr/>
                    <a:lstStyle/>
                    <a:p>
                      <a:pPr algn="r" fontAlgn="ctr"/>
                      <a:r>
                        <a:rPr lang="fr-FR" sz="1600" u="none" strike="noStrike">
                          <a:effectLst/>
                        </a:rPr>
                        <a:t>6.26</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6.16</a:t>
                      </a:r>
                      <a:endParaRPr lang="fr-FR" sz="1600" b="0" i="0" u="none" strike="noStrike">
                        <a:solidFill>
                          <a:srgbClr val="000000"/>
                        </a:solidFill>
                        <a:effectLst/>
                        <a:latin typeface="Courier New"/>
                      </a:endParaRPr>
                    </a:p>
                  </a:txBody>
                  <a:tcPr marL="9525" marR="9525" marT="9525" marB="0" anchor="ctr"/>
                </a:tc>
                <a:extLst>
                  <a:ext uri="{0D108BD9-81ED-4DB2-BD59-A6C34878D82A}">
                    <a16:rowId xmlns:a16="http://schemas.microsoft.com/office/drawing/2014/main" val="10004"/>
                  </a:ext>
                </a:extLst>
              </a:tr>
              <a:tr h="238760">
                <a:tc>
                  <a:txBody>
                    <a:bodyPr/>
                    <a:lstStyle/>
                    <a:p>
                      <a:pPr algn="r" fontAlgn="ctr"/>
                      <a:r>
                        <a:rPr lang="fr-FR" sz="1600" u="none" strike="noStrike">
                          <a:effectLst/>
                        </a:rPr>
                        <a:t>5</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6.61</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dirty="0">
                          <a:effectLst/>
                        </a:rPr>
                        <a:t>5.79</a:t>
                      </a:r>
                      <a:endParaRPr lang="fr-FR" sz="1600" b="0" i="0" u="none" strike="noStrike" dirty="0">
                        <a:solidFill>
                          <a:srgbClr val="000000"/>
                        </a:solidFill>
                        <a:effectLst/>
                        <a:latin typeface="Courier New"/>
                      </a:endParaRPr>
                    </a:p>
                  </a:txBody>
                  <a:tcPr marL="9525" marR="9525" marT="9525" marB="0" anchor="ctr"/>
                </a:tc>
                <a:tc>
                  <a:txBody>
                    <a:bodyPr/>
                    <a:lstStyle/>
                    <a:p>
                      <a:pPr algn="r" fontAlgn="ctr"/>
                      <a:r>
                        <a:rPr lang="fr-FR" sz="1600" u="none" strike="noStrike">
                          <a:effectLst/>
                        </a:rPr>
                        <a:t>5.41</a:t>
                      </a:r>
                      <a:endParaRPr lang="fr-FR" sz="1600" b="0" i="0" u="none" strike="noStrike">
                        <a:solidFill>
                          <a:srgbClr val="000000"/>
                        </a:solidFill>
                        <a:effectLst/>
                        <a:latin typeface="Courier New"/>
                      </a:endParaRPr>
                    </a:p>
                  </a:txBody>
                  <a:tcPr marL="9525" marR="9525" marT="9525" marB="0" anchor="ctr"/>
                </a:tc>
                <a:tc>
                  <a:txBody>
                    <a:bodyPr/>
                    <a:lstStyle/>
                    <a:p>
                      <a:pPr algn="r" fontAlgn="b"/>
                      <a:r>
                        <a:rPr lang="fr-FR" sz="1600" u="none" strike="noStrike">
                          <a:effectLst/>
                        </a:rPr>
                        <a:t>5.19</a:t>
                      </a:r>
                      <a:endParaRPr lang="fr-FR" sz="1600" b="0" i="0" u="none" strike="noStrike">
                        <a:solidFill>
                          <a:srgbClr val="000000"/>
                        </a:solidFill>
                        <a:effectLst/>
                        <a:latin typeface="Calibri"/>
                      </a:endParaRPr>
                    </a:p>
                  </a:txBody>
                  <a:tcPr marL="9525" marR="9525" marT="9525" marB="0" anchor="b"/>
                </a:tc>
                <a:tc>
                  <a:txBody>
                    <a:bodyPr/>
                    <a:lstStyle/>
                    <a:p>
                      <a:pPr algn="r" fontAlgn="ctr"/>
                      <a:r>
                        <a:rPr lang="fr-FR" sz="1600" u="none" strike="noStrike">
                          <a:effectLst/>
                        </a:rPr>
                        <a:t>5.05</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4.95</a:t>
                      </a:r>
                      <a:endParaRPr lang="fr-FR" sz="1600" b="0" i="0" u="none" strike="noStrike">
                        <a:solidFill>
                          <a:srgbClr val="000000"/>
                        </a:solidFill>
                        <a:effectLst/>
                        <a:latin typeface="Courier New"/>
                      </a:endParaRPr>
                    </a:p>
                  </a:txBody>
                  <a:tcPr marL="9525" marR="9525" marT="9525" marB="0" anchor="ctr"/>
                </a:tc>
                <a:extLst>
                  <a:ext uri="{0D108BD9-81ED-4DB2-BD59-A6C34878D82A}">
                    <a16:rowId xmlns:a16="http://schemas.microsoft.com/office/drawing/2014/main" val="10005"/>
                  </a:ext>
                </a:extLst>
              </a:tr>
              <a:tr h="238760">
                <a:tc>
                  <a:txBody>
                    <a:bodyPr/>
                    <a:lstStyle/>
                    <a:p>
                      <a:pPr algn="r" fontAlgn="ctr"/>
                      <a:r>
                        <a:rPr lang="fr-FR" sz="1600" u="none" strike="noStrike">
                          <a:effectLst/>
                        </a:rPr>
                        <a:t>6</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5.99</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dirty="0">
                          <a:effectLst/>
                        </a:rPr>
                        <a:t>5.14</a:t>
                      </a:r>
                      <a:endParaRPr lang="fr-FR" sz="1600" b="0" i="0" u="none" strike="noStrike" dirty="0">
                        <a:solidFill>
                          <a:srgbClr val="000000"/>
                        </a:solidFill>
                        <a:effectLst/>
                        <a:latin typeface="Courier New"/>
                      </a:endParaRPr>
                    </a:p>
                  </a:txBody>
                  <a:tcPr marL="9525" marR="9525" marT="9525" marB="0" anchor="ctr"/>
                </a:tc>
                <a:tc>
                  <a:txBody>
                    <a:bodyPr/>
                    <a:lstStyle/>
                    <a:p>
                      <a:pPr algn="r" fontAlgn="ctr"/>
                      <a:r>
                        <a:rPr lang="fr-FR" sz="1600" u="none" strike="noStrike">
                          <a:effectLst/>
                        </a:rPr>
                        <a:t>4.76</a:t>
                      </a:r>
                      <a:endParaRPr lang="fr-FR" sz="1600" b="0" i="0" u="none" strike="noStrike">
                        <a:solidFill>
                          <a:srgbClr val="000000"/>
                        </a:solidFill>
                        <a:effectLst/>
                        <a:latin typeface="Courier New"/>
                      </a:endParaRPr>
                    </a:p>
                  </a:txBody>
                  <a:tcPr marL="9525" marR="9525" marT="9525" marB="0" anchor="ctr"/>
                </a:tc>
                <a:tc>
                  <a:txBody>
                    <a:bodyPr/>
                    <a:lstStyle/>
                    <a:p>
                      <a:pPr algn="r" fontAlgn="b"/>
                      <a:r>
                        <a:rPr lang="fr-FR" sz="1600" u="none" strike="noStrike">
                          <a:effectLst/>
                        </a:rPr>
                        <a:t>4.53</a:t>
                      </a:r>
                      <a:endParaRPr lang="fr-FR" sz="1600" b="0" i="0" u="none" strike="noStrike">
                        <a:solidFill>
                          <a:srgbClr val="000000"/>
                        </a:solidFill>
                        <a:effectLst/>
                        <a:latin typeface="Calibri"/>
                      </a:endParaRPr>
                    </a:p>
                  </a:txBody>
                  <a:tcPr marL="9525" marR="9525" marT="9525" marB="0" anchor="b"/>
                </a:tc>
                <a:tc>
                  <a:txBody>
                    <a:bodyPr/>
                    <a:lstStyle/>
                    <a:p>
                      <a:pPr algn="r" fontAlgn="ctr"/>
                      <a:r>
                        <a:rPr lang="fr-FR" sz="1600" u="none" strike="noStrike">
                          <a:effectLst/>
                        </a:rPr>
                        <a:t>4.39</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4.28</a:t>
                      </a:r>
                      <a:endParaRPr lang="fr-FR" sz="1600" b="0" i="0" u="none" strike="noStrike">
                        <a:solidFill>
                          <a:srgbClr val="000000"/>
                        </a:solidFill>
                        <a:effectLst/>
                        <a:latin typeface="Courier New"/>
                      </a:endParaRPr>
                    </a:p>
                  </a:txBody>
                  <a:tcPr marL="9525" marR="9525" marT="9525" marB="0" anchor="ctr"/>
                </a:tc>
                <a:extLst>
                  <a:ext uri="{0D108BD9-81ED-4DB2-BD59-A6C34878D82A}">
                    <a16:rowId xmlns:a16="http://schemas.microsoft.com/office/drawing/2014/main" val="10006"/>
                  </a:ext>
                </a:extLst>
              </a:tr>
              <a:tr h="238760">
                <a:tc>
                  <a:txBody>
                    <a:bodyPr/>
                    <a:lstStyle/>
                    <a:p>
                      <a:pPr algn="r" fontAlgn="ctr"/>
                      <a:r>
                        <a:rPr lang="fr-FR" sz="1600" u="none" strike="noStrike">
                          <a:effectLst/>
                        </a:rPr>
                        <a:t>7</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5.59</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4.74</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dirty="0">
                          <a:effectLst/>
                        </a:rPr>
                        <a:t>4.35</a:t>
                      </a:r>
                      <a:endParaRPr lang="fr-FR" sz="1600" b="0" i="0" u="none" strike="noStrike" dirty="0">
                        <a:solidFill>
                          <a:srgbClr val="000000"/>
                        </a:solidFill>
                        <a:effectLst/>
                        <a:latin typeface="Courier New"/>
                      </a:endParaRPr>
                    </a:p>
                  </a:txBody>
                  <a:tcPr marL="9525" marR="9525" marT="9525" marB="0" anchor="ctr"/>
                </a:tc>
                <a:tc>
                  <a:txBody>
                    <a:bodyPr/>
                    <a:lstStyle/>
                    <a:p>
                      <a:pPr algn="r" fontAlgn="b"/>
                      <a:r>
                        <a:rPr lang="fr-FR" sz="1600" u="none" strike="noStrike">
                          <a:effectLst/>
                        </a:rPr>
                        <a:t>4.12</a:t>
                      </a:r>
                      <a:endParaRPr lang="fr-FR" sz="1600" b="0" i="0" u="none" strike="noStrike">
                        <a:solidFill>
                          <a:srgbClr val="000000"/>
                        </a:solidFill>
                        <a:effectLst/>
                        <a:latin typeface="Calibri"/>
                      </a:endParaRPr>
                    </a:p>
                  </a:txBody>
                  <a:tcPr marL="9525" marR="9525" marT="9525" marB="0" anchor="b"/>
                </a:tc>
                <a:tc>
                  <a:txBody>
                    <a:bodyPr/>
                    <a:lstStyle/>
                    <a:p>
                      <a:pPr algn="r" fontAlgn="ctr"/>
                      <a:r>
                        <a:rPr lang="fr-FR" sz="1600" u="none" strike="noStrike">
                          <a:effectLst/>
                        </a:rPr>
                        <a:t>3.97</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3.87</a:t>
                      </a:r>
                      <a:endParaRPr lang="fr-FR" sz="1600" b="0" i="0" u="none" strike="noStrike">
                        <a:solidFill>
                          <a:srgbClr val="000000"/>
                        </a:solidFill>
                        <a:effectLst/>
                        <a:latin typeface="Courier New"/>
                      </a:endParaRPr>
                    </a:p>
                  </a:txBody>
                  <a:tcPr marL="9525" marR="9525" marT="9525" marB="0" anchor="ctr"/>
                </a:tc>
                <a:extLst>
                  <a:ext uri="{0D108BD9-81ED-4DB2-BD59-A6C34878D82A}">
                    <a16:rowId xmlns:a16="http://schemas.microsoft.com/office/drawing/2014/main" val="10007"/>
                  </a:ext>
                </a:extLst>
              </a:tr>
              <a:tr h="238760">
                <a:tc>
                  <a:txBody>
                    <a:bodyPr/>
                    <a:lstStyle/>
                    <a:p>
                      <a:pPr algn="r" fontAlgn="ctr"/>
                      <a:r>
                        <a:rPr lang="fr-FR" sz="1600" u="none" strike="noStrike">
                          <a:effectLst/>
                        </a:rPr>
                        <a:t>8</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5.32</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4.46</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dirty="0">
                          <a:effectLst/>
                        </a:rPr>
                        <a:t>4.07</a:t>
                      </a:r>
                      <a:endParaRPr lang="fr-FR" sz="1600" b="0" i="0" u="none" strike="noStrike" dirty="0">
                        <a:solidFill>
                          <a:srgbClr val="000000"/>
                        </a:solidFill>
                        <a:effectLst/>
                        <a:latin typeface="Courier New"/>
                      </a:endParaRPr>
                    </a:p>
                  </a:txBody>
                  <a:tcPr marL="9525" marR="9525" marT="9525" marB="0" anchor="ctr"/>
                </a:tc>
                <a:tc>
                  <a:txBody>
                    <a:bodyPr/>
                    <a:lstStyle/>
                    <a:p>
                      <a:pPr algn="r" fontAlgn="b"/>
                      <a:r>
                        <a:rPr lang="fr-FR" sz="1600" u="none" strike="noStrike" dirty="0">
                          <a:effectLst/>
                        </a:rPr>
                        <a:t>3.84</a:t>
                      </a:r>
                      <a:endParaRPr lang="fr-FR" sz="1600" b="0" i="0" u="none" strike="noStrike" dirty="0">
                        <a:solidFill>
                          <a:srgbClr val="000000"/>
                        </a:solidFill>
                        <a:effectLst/>
                        <a:latin typeface="Calibri"/>
                      </a:endParaRPr>
                    </a:p>
                  </a:txBody>
                  <a:tcPr marL="9525" marR="9525" marT="9525" marB="0" anchor="b"/>
                </a:tc>
                <a:tc>
                  <a:txBody>
                    <a:bodyPr/>
                    <a:lstStyle/>
                    <a:p>
                      <a:pPr algn="r" fontAlgn="ctr"/>
                      <a:r>
                        <a:rPr lang="fr-FR" sz="1600" u="none" strike="noStrike">
                          <a:effectLst/>
                        </a:rPr>
                        <a:t>3.69</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3.58</a:t>
                      </a:r>
                      <a:endParaRPr lang="fr-FR" sz="1600" b="0" i="0" u="none" strike="noStrike">
                        <a:solidFill>
                          <a:srgbClr val="000000"/>
                        </a:solidFill>
                        <a:effectLst/>
                        <a:latin typeface="Courier New"/>
                      </a:endParaRPr>
                    </a:p>
                  </a:txBody>
                  <a:tcPr marL="9525" marR="9525" marT="9525" marB="0" anchor="ctr"/>
                </a:tc>
                <a:extLst>
                  <a:ext uri="{0D108BD9-81ED-4DB2-BD59-A6C34878D82A}">
                    <a16:rowId xmlns:a16="http://schemas.microsoft.com/office/drawing/2014/main" val="10008"/>
                  </a:ext>
                </a:extLst>
              </a:tr>
              <a:tr h="238760">
                <a:tc>
                  <a:txBody>
                    <a:bodyPr/>
                    <a:lstStyle/>
                    <a:p>
                      <a:pPr algn="r" fontAlgn="ctr"/>
                      <a:r>
                        <a:rPr lang="fr-FR" sz="1600" u="none" strike="noStrike">
                          <a:effectLst/>
                        </a:rPr>
                        <a:t>9</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5.12</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dirty="0">
                          <a:effectLst/>
                        </a:rPr>
                        <a:t>4.26</a:t>
                      </a:r>
                      <a:endParaRPr lang="fr-FR" sz="1600" b="0" i="0" u="none" strike="noStrike" dirty="0">
                        <a:solidFill>
                          <a:srgbClr val="000000"/>
                        </a:solidFill>
                        <a:effectLst/>
                        <a:latin typeface="Courier New"/>
                      </a:endParaRPr>
                    </a:p>
                  </a:txBody>
                  <a:tcPr marL="9525" marR="9525" marT="9525" marB="0" anchor="ctr"/>
                </a:tc>
                <a:tc>
                  <a:txBody>
                    <a:bodyPr/>
                    <a:lstStyle/>
                    <a:p>
                      <a:pPr algn="r" fontAlgn="ctr"/>
                      <a:r>
                        <a:rPr lang="fr-FR" sz="1600" u="none" strike="noStrike">
                          <a:effectLst/>
                        </a:rPr>
                        <a:t>3.86</a:t>
                      </a:r>
                      <a:endParaRPr lang="fr-FR" sz="1600" b="0" i="0" u="none" strike="noStrike">
                        <a:solidFill>
                          <a:srgbClr val="000000"/>
                        </a:solidFill>
                        <a:effectLst/>
                        <a:latin typeface="Courier New"/>
                      </a:endParaRPr>
                    </a:p>
                  </a:txBody>
                  <a:tcPr marL="9525" marR="9525" marT="9525" marB="0" anchor="ctr"/>
                </a:tc>
                <a:tc>
                  <a:txBody>
                    <a:bodyPr/>
                    <a:lstStyle/>
                    <a:p>
                      <a:pPr algn="r" fontAlgn="b"/>
                      <a:r>
                        <a:rPr lang="fr-FR" sz="1600" u="none" strike="noStrike" dirty="0">
                          <a:effectLst/>
                        </a:rPr>
                        <a:t>3.63</a:t>
                      </a:r>
                      <a:endParaRPr lang="fr-FR" sz="1600" b="0" i="0" u="none" strike="noStrike" dirty="0">
                        <a:solidFill>
                          <a:srgbClr val="000000"/>
                        </a:solidFill>
                        <a:effectLst/>
                        <a:latin typeface="Calibri"/>
                      </a:endParaRPr>
                    </a:p>
                  </a:txBody>
                  <a:tcPr marL="9525" marR="9525" marT="9525" marB="0" anchor="b"/>
                </a:tc>
                <a:tc>
                  <a:txBody>
                    <a:bodyPr/>
                    <a:lstStyle/>
                    <a:p>
                      <a:pPr algn="r" fontAlgn="ctr"/>
                      <a:r>
                        <a:rPr lang="fr-FR" sz="1600" u="none" strike="noStrike">
                          <a:effectLst/>
                        </a:rPr>
                        <a:t>3.48</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3.37</a:t>
                      </a:r>
                      <a:endParaRPr lang="fr-FR" sz="1600" b="0" i="0" u="none" strike="noStrike">
                        <a:solidFill>
                          <a:srgbClr val="000000"/>
                        </a:solidFill>
                        <a:effectLst/>
                        <a:latin typeface="Courier New"/>
                      </a:endParaRPr>
                    </a:p>
                  </a:txBody>
                  <a:tcPr marL="9525" marR="9525" marT="9525" marB="0" anchor="ctr"/>
                </a:tc>
                <a:extLst>
                  <a:ext uri="{0D108BD9-81ED-4DB2-BD59-A6C34878D82A}">
                    <a16:rowId xmlns:a16="http://schemas.microsoft.com/office/drawing/2014/main" val="10009"/>
                  </a:ext>
                </a:extLst>
              </a:tr>
              <a:tr h="238760">
                <a:tc>
                  <a:txBody>
                    <a:bodyPr/>
                    <a:lstStyle/>
                    <a:p>
                      <a:pPr algn="r" fontAlgn="ctr"/>
                      <a:r>
                        <a:rPr lang="fr-FR" sz="1600" u="none" strike="noStrike">
                          <a:effectLst/>
                        </a:rPr>
                        <a:t>10</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4.96</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4.1</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3.71</a:t>
                      </a:r>
                      <a:endParaRPr lang="fr-FR" sz="1600" b="0" i="0" u="none" strike="noStrike">
                        <a:solidFill>
                          <a:srgbClr val="000000"/>
                        </a:solidFill>
                        <a:effectLst/>
                        <a:latin typeface="Courier New"/>
                      </a:endParaRPr>
                    </a:p>
                  </a:txBody>
                  <a:tcPr marL="9525" marR="9525" marT="9525" marB="0" anchor="ctr"/>
                </a:tc>
                <a:tc>
                  <a:txBody>
                    <a:bodyPr/>
                    <a:lstStyle/>
                    <a:p>
                      <a:pPr algn="r" fontAlgn="b"/>
                      <a:r>
                        <a:rPr lang="fr-FR" sz="1600" u="none" strike="noStrike" dirty="0">
                          <a:effectLst/>
                        </a:rPr>
                        <a:t>3.48</a:t>
                      </a:r>
                      <a:endParaRPr lang="fr-FR" sz="1600" b="0" i="0" u="none" strike="noStrike" dirty="0">
                        <a:solidFill>
                          <a:srgbClr val="000000"/>
                        </a:solidFill>
                        <a:effectLst/>
                        <a:latin typeface="Calibri"/>
                      </a:endParaRPr>
                    </a:p>
                  </a:txBody>
                  <a:tcPr marL="9525" marR="9525" marT="9525" marB="0" anchor="b"/>
                </a:tc>
                <a:tc>
                  <a:txBody>
                    <a:bodyPr/>
                    <a:lstStyle/>
                    <a:p>
                      <a:pPr algn="r" fontAlgn="ctr"/>
                      <a:r>
                        <a:rPr lang="fr-FR" sz="1600" u="none" strike="noStrike">
                          <a:effectLst/>
                        </a:rPr>
                        <a:t>3.33</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3.22</a:t>
                      </a:r>
                      <a:endParaRPr lang="fr-FR" sz="1600" b="0" i="0" u="none" strike="noStrike">
                        <a:solidFill>
                          <a:srgbClr val="000000"/>
                        </a:solidFill>
                        <a:effectLst/>
                        <a:latin typeface="Courier New"/>
                      </a:endParaRPr>
                    </a:p>
                  </a:txBody>
                  <a:tcPr marL="9525" marR="9525" marT="9525" marB="0" anchor="ctr"/>
                </a:tc>
                <a:extLst>
                  <a:ext uri="{0D108BD9-81ED-4DB2-BD59-A6C34878D82A}">
                    <a16:rowId xmlns:a16="http://schemas.microsoft.com/office/drawing/2014/main" val="10010"/>
                  </a:ext>
                </a:extLst>
              </a:tr>
              <a:tr h="238760">
                <a:tc>
                  <a:txBody>
                    <a:bodyPr/>
                    <a:lstStyle/>
                    <a:p>
                      <a:pPr algn="r" fontAlgn="ctr"/>
                      <a:r>
                        <a:rPr lang="fr-FR" sz="1600" u="none" strike="noStrike">
                          <a:effectLst/>
                        </a:rPr>
                        <a:t>11</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dirty="0">
                          <a:effectLst/>
                        </a:rPr>
                        <a:t>4.84</a:t>
                      </a:r>
                      <a:endParaRPr lang="fr-FR" sz="1600" b="0" i="0" u="none" strike="noStrike" dirty="0">
                        <a:solidFill>
                          <a:srgbClr val="000000"/>
                        </a:solidFill>
                        <a:effectLst/>
                        <a:latin typeface="Courier New"/>
                      </a:endParaRPr>
                    </a:p>
                  </a:txBody>
                  <a:tcPr marL="9525" marR="9525" marT="9525" marB="0" anchor="ctr"/>
                </a:tc>
                <a:tc>
                  <a:txBody>
                    <a:bodyPr/>
                    <a:lstStyle/>
                    <a:p>
                      <a:pPr algn="r" fontAlgn="ctr"/>
                      <a:r>
                        <a:rPr lang="fr-FR" sz="1600" u="none" strike="noStrike" dirty="0">
                          <a:effectLst/>
                        </a:rPr>
                        <a:t>3.98</a:t>
                      </a:r>
                      <a:endParaRPr lang="fr-FR" sz="1600" b="0" i="0" u="none" strike="noStrike" dirty="0">
                        <a:solidFill>
                          <a:srgbClr val="000000"/>
                        </a:solidFill>
                        <a:effectLst/>
                        <a:latin typeface="Courier New"/>
                      </a:endParaRPr>
                    </a:p>
                  </a:txBody>
                  <a:tcPr marL="9525" marR="9525" marT="9525" marB="0" anchor="ctr"/>
                </a:tc>
                <a:tc>
                  <a:txBody>
                    <a:bodyPr/>
                    <a:lstStyle/>
                    <a:p>
                      <a:pPr algn="r" fontAlgn="ctr"/>
                      <a:r>
                        <a:rPr lang="fr-FR" sz="1600" u="none" strike="noStrike">
                          <a:effectLst/>
                        </a:rPr>
                        <a:t>3.59</a:t>
                      </a:r>
                      <a:endParaRPr lang="fr-FR" sz="1600" b="0" i="0" u="none" strike="noStrike">
                        <a:solidFill>
                          <a:srgbClr val="000000"/>
                        </a:solidFill>
                        <a:effectLst/>
                        <a:latin typeface="Courier New"/>
                      </a:endParaRPr>
                    </a:p>
                  </a:txBody>
                  <a:tcPr marL="9525" marR="9525" marT="9525" marB="0" anchor="ctr"/>
                </a:tc>
                <a:tc>
                  <a:txBody>
                    <a:bodyPr/>
                    <a:lstStyle/>
                    <a:p>
                      <a:pPr algn="r" fontAlgn="b"/>
                      <a:r>
                        <a:rPr lang="fr-FR" sz="1600" u="none" strike="noStrike">
                          <a:effectLst/>
                        </a:rPr>
                        <a:t>3.36</a:t>
                      </a:r>
                      <a:endParaRPr lang="fr-FR" sz="1600" b="0" i="0" u="none" strike="noStrike">
                        <a:solidFill>
                          <a:srgbClr val="000000"/>
                        </a:solidFill>
                        <a:effectLst/>
                        <a:latin typeface="Calibri"/>
                      </a:endParaRPr>
                    </a:p>
                  </a:txBody>
                  <a:tcPr marL="9525" marR="9525" marT="9525" marB="0" anchor="b"/>
                </a:tc>
                <a:tc>
                  <a:txBody>
                    <a:bodyPr/>
                    <a:lstStyle/>
                    <a:p>
                      <a:pPr algn="r" fontAlgn="ctr"/>
                      <a:r>
                        <a:rPr lang="fr-FR" sz="1600" u="none" strike="noStrike" dirty="0">
                          <a:effectLst/>
                        </a:rPr>
                        <a:t>3.2</a:t>
                      </a:r>
                      <a:endParaRPr lang="fr-FR" sz="1600" b="0" i="0" u="none" strike="noStrike" dirty="0">
                        <a:solidFill>
                          <a:srgbClr val="000000"/>
                        </a:solidFill>
                        <a:effectLst/>
                        <a:latin typeface="Courier New"/>
                      </a:endParaRPr>
                    </a:p>
                  </a:txBody>
                  <a:tcPr marL="9525" marR="9525" marT="9525" marB="0" anchor="ctr"/>
                </a:tc>
                <a:tc>
                  <a:txBody>
                    <a:bodyPr/>
                    <a:lstStyle/>
                    <a:p>
                      <a:pPr algn="r" fontAlgn="ctr"/>
                      <a:r>
                        <a:rPr lang="fr-FR" sz="1600" u="none" strike="noStrike">
                          <a:effectLst/>
                        </a:rPr>
                        <a:t>3.09</a:t>
                      </a:r>
                      <a:endParaRPr lang="fr-FR" sz="1600" b="0" i="0" u="none" strike="noStrike">
                        <a:solidFill>
                          <a:srgbClr val="000000"/>
                        </a:solidFill>
                        <a:effectLst/>
                        <a:latin typeface="Courier New"/>
                      </a:endParaRPr>
                    </a:p>
                  </a:txBody>
                  <a:tcPr marL="9525" marR="9525" marT="9525" marB="0" anchor="ctr"/>
                </a:tc>
                <a:extLst>
                  <a:ext uri="{0D108BD9-81ED-4DB2-BD59-A6C34878D82A}">
                    <a16:rowId xmlns:a16="http://schemas.microsoft.com/office/drawing/2014/main" val="10011"/>
                  </a:ext>
                </a:extLst>
              </a:tr>
              <a:tr h="238760">
                <a:tc>
                  <a:txBody>
                    <a:bodyPr/>
                    <a:lstStyle/>
                    <a:p>
                      <a:pPr algn="r" fontAlgn="ctr"/>
                      <a:r>
                        <a:rPr lang="fr-FR" sz="1600" u="none" strike="noStrike">
                          <a:effectLst/>
                        </a:rPr>
                        <a:t>12</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4.75</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3.89</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3.49</a:t>
                      </a:r>
                      <a:endParaRPr lang="fr-FR" sz="1600" b="0" i="0" u="none" strike="noStrike">
                        <a:solidFill>
                          <a:srgbClr val="000000"/>
                        </a:solidFill>
                        <a:effectLst/>
                        <a:latin typeface="Courier New"/>
                      </a:endParaRPr>
                    </a:p>
                  </a:txBody>
                  <a:tcPr marL="9525" marR="9525" marT="9525" marB="0" anchor="ctr"/>
                </a:tc>
                <a:tc>
                  <a:txBody>
                    <a:bodyPr/>
                    <a:lstStyle/>
                    <a:p>
                      <a:pPr algn="r" fontAlgn="b"/>
                      <a:r>
                        <a:rPr lang="fr-FR" sz="1600" u="none" strike="noStrike">
                          <a:effectLst/>
                        </a:rPr>
                        <a:t>3.26</a:t>
                      </a:r>
                      <a:endParaRPr lang="fr-FR" sz="1600" b="0" i="0" u="none" strike="noStrike">
                        <a:solidFill>
                          <a:srgbClr val="000000"/>
                        </a:solidFill>
                        <a:effectLst/>
                        <a:latin typeface="Calibri"/>
                      </a:endParaRPr>
                    </a:p>
                  </a:txBody>
                  <a:tcPr marL="9525" marR="9525" marT="9525" marB="0" anchor="b"/>
                </a:tc>
                <a:tc>
                  <a:txBody>
                    <a:bodyPr/>
                    <a:lstStyle/>
                    <a:p>
                      <a:pPr algn="r" fontAlgn="ctr"/>
                      <a:r>
                        <a:rPr lang="fr-FR" sz="1600" u="none" strike="noStrike" dirty="0">
                          <a:effectLst/>
                        </a:rPr>
                        <a:t>3.11</a:t>
                      </a:r>
                      <a:endParaRPr lang="fr-FR" sz="1600" b="0" i="0" u="none" strike="noStrike" dirty="0">
                        <a:solidFill>
                          <a:srgbClr val="000000"/>
                        </a:solidFill>
                        <a:effectLst/>
                        <a:latin typeface="Courier New"/>
                      </a:endParaRPr>
                    </a:p>
                  </a:txBody>
                  <a:tcPr marL="9525" marR="9525" marT="9525" marB="0" anchor="ctr"/>
                </a:tc>
                <a:tc>
                  <a:txBody>
                    <a:bodyPr/>
                    <a:lstStyle/>
                    <a:p>
                      <a:pPr algn="r" fontAlgn="ctr"/>
                      <a:r>
                        <a:rPr lang="fr-FR" sz="1600" u="none" strike="noStrike" dirty="0">
                          <a:effectLst/>
                        </a:rPr>
                        <a:t>3</a:t>
                      </a:r>
                      <a:endParaRPr lang="fr-FR" sz="1600" b="0" i="0" u="none" strike="noStrike" dirty="0">
                        <a:solidFill>
                          <a:srgbClr val="000000"/>
                        </a:solidFill>
                        <a:effectLst/>
                        <a:latin typeface="Courier New"/>
                      </a:endParaRPr>
                    </a:p>
                  </a:txBody>
                  <a:tcPr marL="9525" marR="9525" marT="9525" marB="0" anchor="ctr"/>
                </a:tc>
                <a:extLst>
                  <a:ext uri="{0D108BD9-81ED-4DB2-BD59-A6C34878D82A}">
                    <a16:rowId xmlns:a16="http://schemas.microsoft.com/office/drawing/2014/main" val="10012"/>
                  </a:ext>
                </a:extLst>
              </a:tr>
              <a:tr h="238760">
                <a:tc>
                  <a:txBody>
                    <a:bodyPr/>
                    <a:lstStyle/>
                    <a:p>
                      <a:pPr algn="r" fontAlgn="ctr"/>
                      <a:r>
                        <a:rPr lang="fr-FR" sz="1600" u="none" strike="noStrike">
                          <a:effectLst/>
                        </a:rPr>
                        <a:t>13</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4.67</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3.81</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3.41</a:t>
                      </a:r>
                      <a:endParaRPr lang="fr-FR" sz="1600" b="0" i="0" u="none" strike="noStrike">
                        <a:solidFill>
                          <a:srgbClr val="000000"/>
                        </a:solidFill>
                        <a:effectLst/>
                        <a:latin typeface="Courier New"/>
                      </a:endParaRPr>
                    </a:p>
                  </a:txBody>
                  <a:tcPr marL="9525" marR="9525" marT="9525" marB="0" anchor="ctr"/>
                </a:tc>
                <a:tc>
                  <a:txBody>
                    <a:bodyPr/>
                    <a:lstStyle/>
                    <a:p>
                      <a:pPr algn="r" fontAlgn="b"/>
                      <a:r>
                        <a:rPr lang="fr-FR" sz="1600" u="none" strike="noStrike">
                          <a:effectLst/>
                        </a:rPr>
                        <a:t>3.18</a:t>
                      </a:r>
                      <a:endParaRPr lang="fr-FR" sz="1600" b="0" i="0" u="none" strike="noStrike">
                        <a:solidFill>
                          <a:srgbClr val="000000"/>
                        </a:solidFill>
                        <a:effectLst/>
                        <a:latin typeface="Calibri"/>
                      </a:endParaRPr>
                    </a:p>
                  </a:txBody>
                  <a:tcPr marL="9525" marR="9525" marT="9525" marB="0" anchor="b"/>
                </a:tc>
                <a:tc>
                  <a:txBody>
                    <a:bodyPr/>
                    <a:lstStyle/>
                    <a:p>
                      <a:pPr algn="r" fontAlgn="ctr"/>
                      <a:r>
                        <a:rPr lang="fr-FR" sz="1600" u="none" strike="noStrike">
                          <a:effectLst/>
                        </a:rPr>
                        <a:t>3.03</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dirty="0">
                          <a:effectLst/>
                        </a:rPr>
                        <a:t>2.92</a:t>
                      </a:r>
                      <a:endParaRPr lang="fr-FR" sz="1600" b="0" i="0" u="none" strike="noStrike" dirty="0">
                        <a:solidFill>
                          <a:srgbClr val="000000"/>
                        </a:solidFill>
                        <a:effectLst/>
                        <a:latin typeface="Courier New"/>
                      </a:endParaRPr>
                    </a:p>
                  </a:txBody>
                  <a:tcPr marL="9525" marR="9525" marT="9525" marB="0" anchor="ctr"/>
                </a:tc>
                <a:extLst>
                  <a:ext uri="{0D108BD9-81ED-4DB2-BD59-A6C34878D82A}">
                    <a16:rowId xmlns:a16="http://schemas.microsoft.com/office/drawing/2014/main" val="10013"/>
                  </a:ext>
                </a:extLst>
              </a:tr>
              <a:tr h="238760">
                <a:tc>
                  <a:txBody>
                    <a:bodyPr/>
                    <a:lstStyle/>
                    <a:p>
                      <a:pPr algn="r" fontAlgn="b"/>
                      <a:r>
                        <a:rPr lang="fr-FR" sz="1600" u="none" strike="noStrike">
                          <a:effectLst/>
                        </a:rPr>
                        <a:t>14</a:t>
                      </a:r>
                      <a:endParaRPr lang="fr-FR" sz="1600" b="0" i="0" u="none" strike="noStrike">
                        <a:solidFill>
                          <a:srgbClr val="000000"/>
                        </a:solidFill>
                        <a:effectLst/>
                        <a:latin typeface="Calibri"/>
                      </a:endParaRPr>
                    </a:p>
                  </a:txBody>
                  <a:tcPr marL="9525" marR="9525" marT="9525" marB="0" anchor="b"/>
                </a:tc>
                <a:tc>
                  <a:txBody>
                    <a:bodyPr/>
                    <a:lstStyle/>
                    <a:p>
                      <a:pPr algn="r" fontAlgn="b"/>
                      <a:r>
                        <a:rPr lang="fr-FR" sz="1600" u="none" strike="noStrike">
                          <a:effectLst/>
                        </a:rPr>
                        <a:t>4.6</a:t>
                      </a:r>
                      <a:endParaRPr lang="fr-FR" sz="1600" b="0" i="0" u="none" strike="noStrike">
                        <a:solidFill>
                          <a:srgbClr val="000000"/>
                        </a:solidFill>
                        <a:effectLst/>
                        <a:latin typeface="Calibri"/>
                      </a:endParaRPr>
                    </a:p>
                  </a:txBody>
                  <a:tcPr marL="9525" marR="9525" marT="9525" marB="0" anchor="b"/>
                </a:tc>
                <a:tc>
                  <a:txBody>
                    <a:bodyPr/>
                    <a:lstStyle/>
                    <a:p>
                      <a:pPr algn="r" fontAlgn="b"/>
                      <a:r>
                        <a:rPr lang="fr-FR" sz="1600" u="none" strike="noStrike">
                          <a:effectLst/>
                        </a:rPr>
                        <a:t>3.74</a:t>
                      </a:r>
                      <a:endParaRPr lang="fr-FR" sz="1600" b="0" i="0" u="none" strike="noStrike">
                        <a:solidFill>
                          <a:srgbClr val="000000"/>
                        </a:solidFill>
                        <a:effectLst/>
                        <a:latin typeface="Calibri"/>
                      </a:endParaRPr>
                    </a:p>
                  </a:txBody>
                  <a:tcPr marL="9525" marR="9525" marT="9525" marB="0" anchor="b"/>
                </a:tc>
                <a:tc>
                  <a:txBody>
                    <a:bodyPr/>
                    <a:lstStyle/>
                    <a:p>
                      <a:pPr algn="r" fontAlgn="b"/>
                      <a:r>
                        <a:rPr lang="fr-FR" sz="1600" u="none" strike="noStrike">
                          <a:effectLst/>
                        </a:rPr>
                        <a:t>3.34</a:t>
                      </a:r>
                      <a:endParaRPr lang="fr-FR" sz="1600" b="0" i="0" u="none" strike="noStrike">
                        <a:solidFill>
                          <a:srgbClr val="000000"/>
                        </a:solidFill>
                        <a:effectLst/>
                        <a:latin typeface="Calibri"/>
                      </a:endParaRPr>
                    </a:p>
                  </a:txBody>
                  <a:tcPr marL="9525" marR="9525" marT="9525" marB="0" anchor="b"/>
                </a:tc>
                <a:tc>
                  <a:txBody>
                    <a:bodyPr/>
                    <a:lstStyle/>
                    <a:p>
                      <a:pPr algn="r" fontAlgn="b"/>
                      <a:r>
                        <a:rPr lang="fr-FR" sz="1600" u="none" strike="noStrike">
                          <a:effectLst/>
                        </a:rPr>
                        <a:t>3.11</a:t>
                      </a:r>
                      <a:endParaRPr lang="fr-FR" sz="1600" b="0" i="0" u="none" strike="noStrike">
                        <a:solidFill>
                          <a:srgbClr val="000000"/>
                        </a:solidFill>
                        <a:effectLst/>
                        <a:latin typeface="Calibri"/>
                      </a:endParaRPr>
                    </a:p>
                  </a:txBody>
                  <a:tcPr marL="9525" marR="9525" marT="9525" marB="0" anchor="b"/>
                </a:tc>
                <a:tc>
                  <a:txBody>
                    <a:bodyPr/>
                    <a:lstStyle/>
                    <a:p>
                      <a:pPr algn="r" fontAlgn="b"/>
                      <a:r>
                        <a:rPr lang="fr-FR" sz="1600" u="none" strike="noStrike">
                          <a:effectLst/>
                        </a:rPr>
                        <a:t>2.96</a:t>
                      </a:r>
                      <a:endParaRPr lang="fr-FR" sz="1600" b="0" i="0" u="none" strike="noStrike">
                        <a:solidFill>
                          <a:srgbClr val="000000"/>
                        </a:solidFill>
                        <a:effectLst/>
                        <a:latin typeface="Calibri"/>
                      </a:endParaRPr>
                    </a:p>
                  </a:txBody>
                  <a:tcPr marL="9525" marR="9525" marT="9525" marB="0" anchor="b"/>
                </a:tc>
                <a:tc>
                  <a:txBody>
                    <a:bodyPr/>
                    <a:lstStyle/>
                    <a:p>
                      <a:pPr algn="r" fontAlgn="b"/>
                      <a:r>
                        <a:rPr lang="fr-FR" sz="1600" u="none" strike="noStrike" dirty="0">
                          <a:effectLst/>
                        </a:rPr>
                        <a:t>2.85</a:t>
                      </a:r>
                      <a:endParaRPr lang="fr-FR"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14"/>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7CD11029-A3D4-43EE-B33F-19F8B7604C86}"/>
              </a:ext>
            </a:extLst>
          </p:cNvPr>
          <p:cNvSpPr>
            <a:spLocks noGrp="1"/>
          </p:cNvSpPr>
          <p:nvPr>
            <p:ph type="title"/>
          </p:nvPr>
        </p:nvSpPr>
        <p:spPr/>
        <p:txBody>
          <a:bodyPr/>
          <a:lstStyle/>
          <a:p>
            <a:r>
              <a:rPr lang="en-US" altLang="nl-BE"/>
              <a:t>F-Table</a:t>
            </a:r>
            <a:br>
              <a:rPr lang="en-US" altLang="nl-BE"/>
            </a:br>
            <a:r>
              <a:rPr lang="en-US" altLang="nl-BE" sz="3200"/>
              <a:t>Critical values of F for alpha = 0.05</a:t>
            </a:r>
            <a:endParaRPr lang="fr-FR" altLang="nl-BE" sz="3200"/>
          </a:p>
        </p:txBody>
      </p:sp>
      <p:graphicFrame>
        <p:nvGraphicFramePr>
          <p:cNvPr id="5" name="Content Placeholder 4">
            <a:extLst>
              <a:ext uri="{FF2B5EF4-FFF2-40B4-BE49-F238E27FC236}">
                <a16:creationId xmlns:a16="http://schemas.microsoft.com/office/drawing/2014/main" id="{36ED5B64-6D9B-4955-94B4-F0486216AB4C}"/>
              </a:ext>
            </a:extLst>
          </p:cNvPr>
          <p:cNvGraphicFramePr>
            <a:graphicFrameLocks noGrp="1"/>
          </p:cNvGraphicFramePr>
          <p:nvPr>
            <p:ph idx="1"/>
          </p:nvPr>
        </p:nvGraphicFramePr>
        <p:xfrm>
          <a:off x="1143000" y="2133600"/>
          <a:ext cx="6553197" cy="3800475"/>
        </p:xfrm>
        <a:graphic>
          <a:graphicData uri="http://schemas.openxmlformats.org/drawingml/2006/table">
            <a:tbl>
              <a:tblPr>
                <a:tableStyleId>{5C22544A-7EE6-4342-B048-85BDC9FD1C3A}</a:tableStyleId>
              </a:tblPr>
              <a:tblGrid>
                <a:gridCol w="936171">
                  <a:extLst>
                    <a:ext uri="{9D8B030D-6E8A-4147-A177-3AD203B41FA5}">
                      <a16:colId xmlns:a16="http://schemas.microsoft.com/office/drawing/2014/main" val="20000"/>
                    </a:ext>
                  </a:extLst>
                </a:gridCol>
                <a:gridCol w="936171">
                  <a:extLst>
                    <a:ext uri="{9D8B030D-6E8A-4147-A177-3AD203B41FA5}">
                      <a16:colId xmlns:a16="http://schemas.microsoft.com/office/drawing/2014/main" val="20001"/>
                    </a:ext>
                  </a:extLst>
                </a:gridCol>
                <a:gridCol w="936171">
                  <a:extLst>
                    <a:ext uri="{9D8B030D-6E8A-4147-A177-3AD203B41FA5}">
                      <a16:colId xmlns:a16="http://schemas.microsoft.com/office/drawing/2014/main" val="20002"/>
                    </a:ext>
                  </a:extLst>
                </a:gridCol>
                <a:gridCol w="936171">
                  <a:extLst>
                    <a:ext uri="{9D8B030D-6E8A-4147-A177-3AD203B41FA5}">
                      <a16:colId xmlns:a16="http://schemas.microsoft.com/office/drawing/2014/main" val="20003"/>
                    </a:ext>
                  </a:extLst>
                </a:gridCol>
                <a:gridCol w="936171">
                  <a:extLst>
                    <a:ext uri="{9D8B030D-6E8A-4147-A177-3AD203B41FA5}">
                      <a16:colId xmlns:a16="http://schemas.microsoft.com/office/drawing/2014/main" val="20004"/>
                    </a:ext>
                  </a:extLst>
                </a:gridCol>
                <a:gridCol w="936171">
                  <a:extLst>
                    <a:ext uri="{9D8B030D-6E8A-4147-A177-3AD203B41FA5}">
                      <a16:colId xmlns:a16="http://schemas.microsoft.com/office/drawing/2014/main" val="20005"/>
                    </a:ext>
                  </a:extLst>
                </a:gridCol>
                <a:gridCol w="936171">
                  <a:extLst>
                    <a:ext uri="{9D8B030D-6E8A-4147-A177-3AD203B41FA5}">
                      <a16:colId xmlns:a16="http://schemas.microsoft.com/office/drawing/2014/main" val="20006"/>
                    </a:ext>
                  </a:extLst>
                </a:gridCol>
              </a:tblGrid>
              <a:tr h="238760">
                <a:tc>
                  <a:txBody>
                    <a:bodyPr/>
                    <a:lstStyle/>
                    <a:p>
                      <a:pPr algn="l" fontAlgn="ctr"/>
                      <a:r>
                        <a:rPr lang="en-US" sz="1600" b="0" i="0" u="none" strike="noStrike" dirty="0" err="1">
                          <a:solidFill>
                            <a:srgbClr val="000000"/>
                          </a:solidFill>
                          <a:effectLst/>
                          <a:latin typeface="Courier New"/>
                        </a:rPr>
                        <a:t>df</a:t>
                      </a:r>
                      <a:endParaRPr lang="fr-FR" sz="1600" b="0" i="0" u="none" strike="noStrike" dirty="0">
                        <a:solidFill>
                          <a:srgbClr val="000000"/>
                        </a:solidFill>
                        <a:effectLst/>
                        <a:latin typeface="Courier New"/>
                      </a:endParaRPr>
                    </a:p>
                  </a:txBody>
                  <a:tcPr marL="9525" marR="9525" marT="9525" marB="0" anchor="ctr"/>
                </a:tc>
                <a:tc>
                  <a:txBody>
                    <a:bodyPr/>
                    <a:lstStyle/>
                    <a:p>
                      <a:pPr algn="r" fontAlgn="ctr"/>
                      <a:r>
                        <a:rPr lang="fr-FR" sz="1600" u="none" strike="noStrike">
                          <a:effectLst/>
                        </a:rPr>
                        <a:t>1</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dirty="0">
                          <a:solidFill>
                            <a:srgbClr val="FF0000"/>
                          </a:solidFill>
                          <a:effectLst/>
                        </a:rPr>
                        <a:t>2</a:t>
                      </a:r>
                      <a:endParaRPr lang="fr-FR" sz="1600" b="0" i="0" u="none" strike="noStrike" dirty="0">
                        <a:solidFill>
                          <a:srgbClr val="FF0000"/>
                        </a:solidFill>
                        <a:effectLst/>
                        <a:latin typeface="Courier New"/>
                      </a:endParaRPr>
                    </a:p>
                  </a:txBody>
                  <a:tcPr marL="9525" marR="9525" marT="9525" marB="0" anchor="ctr"/>
                </a:tc>
                <a:tc>
                  <a:txBody>
                    <a:bodyPr/>
                    <a:lstStyle/>
                    <a:p>
                      <a:pPr algn="r" fontAlgn="ctr"/>
                      <a:r>
                        <a:rPr lang="fr-FR" sz="1600" u="none" strike="noStrike">
                          <a:effectLst/>
                        </a:rPr>
                        <a:t>3</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4</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5</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6</a:t>
                      </a:r>
                      <a:endParaRPr lang="fr-FR" sz="1600" b="0" i="0" u="none" strike="noStrike">
                        <a:solidFill>
                          <a:srgbClr val="000000"/>
                        </a:solidFill>
                        <a:effectLst/>
                        <a:latin typeface="Courier New"/>
                      </a:endParaRPr>
                    </a:p>
                  </a:txBody>
                  <a:tcPr marL="9525" marR="9525" marT="9525" marB="0" anchor="ctr"/>
                </a:tc>
                <a:extLst>
                  <a:ext uri="{0D108BD9-81ED-4DB2-BD59-A6C34878D82A}">
                    <a16:rowId xmlns:a16="http://schemas.microsoft.com/office/drawing/2014/main" val="10000"/>
                  </a:ext>
                </a:extLst>
              </a:tr>
              <a:tr h="238760">
                <a:tc>
                  <a:txBody>
                    <a:bodyPr/>
                    <a:lstStyle/>
                    <a:p>
                      <a:pPr algn="r" fontAlgn="ctr"/>
                      <a:r>
                        <a:rPr lang="fr-FR" sz="1600" u="none" strike="noStrike" dirty="0">
                          <a:effectLst/>
                        </a:rPr>
                        <a:t>1</a:t>
                      </a:r>
                      <a:endParaRPr lang="fr-FR" sz="1600" b="0" i="0" u="none" strike="noStrike" dirty="0">
                        <a:solidFill>
                          <a:srgbClr val="000000"/>
                        </a:solidFill>
                        <a:effectLst/>
                        <a:latin typeface="Courier New"/>
                      </a:endParaRPr>
                    </a:p>
                  </a:txBody>
                  <a:tcPr marL="9525" marR="9525" marT="9525" marB="0" anchor="ctr"/>
                </a:tc>
                <a:tc>
                  <a:txBody>
                    <a:bodyPr/>
                    <a:lstStyle/>
                    <a:p>
                      <a:pPr algn="r" fontAlgn="ctr"/>
                      <a:r>
                        <a:rPr lang="fr-FR" sz="1600" u="none" strike="noStrike" dirty="0">
                          <a:effectLst/>
                        </a:rPr>
                        <a:t>161.45</a:t>
                      </a:r>
                      <a:endParaRPr lang="fr-FR" sz="1600" b="0" i="0" u="none" strike="noStrike" dirty="0">
                        <a:solidFill>
                          <a:srgbClr val="000000"/>
                        </a:solidFill>
                        <a:effectLst/>
                        <a:latin typeface="Courier New"/>
                      </a:endParaRPr>
                    </a:p>
                  </a:txBody>
                  <a:tcPr marL="9525" marR="9525" marT="9525" marB="0" anchor="ctr"/>
                </a:tc>
                <a:tc>
                  <a:txBody>
                    <a:bodyPr/>
                    <a:lstStyle/>
                    <a:p>
                      <a:pPr algn="r" fontAlgn="ctr"/>
                      <a:r>
                        <a:rPr lang="fr-FR" sz="1600" u="none" strike="noStrike">
                          <a:effectLst/>
                        </a:rPr>
                        <a:t>199.5</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215.71</a:t>
                      </a:r>
                      <a:endParaRPr lang="fr-FR" sz="1600" b="0" i="0" u="none" strike="noStrike">
                        <a:solidFill>
                          <a:srgbClr val="000000"/>
                        </a:solidFill>
                        <a:effectLst/>
                        <a:latin typeface="Courier New"/>
                      </a:endParaRPr>
                    </a:p>
                  </a:txBody>
                  <a:tcPr marL="9525" marR="9525" marT="9525" marB="0" anchor="ctr"/>
                </a:tc>
                <a:tc>
                  <a:txBody>
                    <a:bodyPr/>
                    <a:lstStyle/>
                    <a:p>
                      <a:pPr algn="r" fontAlgn="b"/>
                      <a:r>
                        <a:rPr lang="fr-FR" sz="1600" u="none" strike="noStrike">
                          <a:effectLst/>
                        </a:rPr>
                        <a:t>224.58</a:t>
                      </a:r>
                      <a:endParaRPr lang="fr-FR" sz="1600" b="0" i="0" u="none" strike="noStrike">
                        <a:solidFill>
                          <a:srgbClr val="000000"/>
                        </a:solidFill>
                        <a:effectLst/>
                        <a:latin typeface="Calibri"/>
                      </a:endParaRPr>
                    </a:p>
                  </a:txBody>
                  <a:tcPr marL="9525" marR="9525" marT="9525" marB="0" anchor="b"/>
                </a:tc>
                <a:tc>
                  <a:txBody>
                    <a:bodyPr/>
                    <a:lstStyle/>
                    <a:p>
                      <a:pPr algn="r" fontAlgn="ctr"/>
                      <a:r>
                        <a:rPr lang="fr-FR" sz="1600" u="none" strike="noStrike">
                          <a:effectLst/>
                        </a:rPr>
                        <a:t>230.16</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233.99</a:t>
                      </a:r>
                      <a:endParaRPr lang="fr-FR" sz="1600" b="0" i="0" u="none" strike="noStrike">
                        <a:solidFill>
                          <a:srgbClr val="000000"/>
                        </a:solidFill>
                        <a:effectLst/>
                        <a:latin typeface="Courier New"/>
                      </a:endParaRPr>
                    </a:p>
                  </a:txBody>
                  <a:tcPr marL="9525" marR="9525" marT="9525" marB="0" anchor="ctr"/>
                </a:tc>
                <a:extLst>
                  <a:ext uri="{0D108BD9-81ED-4DB2-BD59-A6C34878D82A}">
                    <a16:rowId xmlns:a16="http://schemas.microsoft.com/office/drawing/2014/main" val="10001"/>
                  </a:ext>
                </a:extLst>
              </a:tr>
              <a:tr h="238760">
                <a:tc>
                  <a:txBody>
                    <a:bodyPr/>
                    <a:lstStyle/>
                    <a:p>
                      <a:pPr algn="r" fontAlgn="ctr"/>
                      <a:r>
                        <a:rPr lang="fr-FR" sz="1600" u="none" strike="noStrike">
                          <a:effectLst/>
                        </a:rPr>
                        <a:t>2</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dirty="0">
                          <a:effectLst/>
                        </a:rPr>
                        <a:t>18.51</a:t>
                      </a:r>
                      <a:endParaRPr lang="fr-FR" sz="1600" b="0" i="0" u="none" strike="noStrike" dirty="0">
                        <a:solidFill>
                          <a:srgbClr val="000000"/>
                        </a:solidFill>
                        <a:effectLst/>
                        <a:latin typeface="Courier New"/>
                      </a:endParaRPr>
                    </a:p>
                  </a:txBody>
                  <a:tcPr marL="9525" marR="9525" marT="9525" marB="0" anchor="ctr"/>
                </a:tc>
                <a:tc>
                  <a:txBody>
                    <a:bodyPr/>
                    <a:lstStyle/>
                    <a:p>
                      <a:pPr algn="r" fontAlgn="ctr"/>
                      <a:r>
                        <a:rPr lang="fr-FR" sz="1600" u="none" strike="noStrike">
                          <a:effectLst/>
                        </a:rPr>
                        <a:t>19</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19.16</a:t>
                      </a:r>
                      <a:endParaRPr lang="fr-FR" sz="1600" b="0" i="0" u="none" strike="noStrike">
                        <a:solidFill>
                          <a:srgbClr val="000000"/>
                        </a:solidFill>
                        <a:effectLst/>
                        <a:latin typeface="Courier New"/>
                      </a:endParaRPr>
                    </a:p>
                  </a:txBody>
                  <a:tcPr marL="9525" marR="9525" marT="9525" marB="0" anchor="ctr"/>
                </a:tc>
                <a:tc>
                  <a:txBody>
                    <a:bodyPr/>
                    <a:lstStyle/>
                    <a:p>
                      <a:pPr algn="r" fontAlgn="b"/>
                      <a:r>
                        <a:rPr lang="fr-FR" sz="1600" u="none" strike="noStrike">
                          <a:effectLst/>
                        </a:rPr>
                        <a:t>19.25</a:t>
                      </a:r>
                      <a:endParaRPr lang="fr-FR" sz="1600" b="0" i="0" u="none" strike="noStrike">
                        <a:solidFill>
                          <a:srgbClr val="000000"/>
                        </a:solidFill>
                        <a:effectLst/>
                        <a:latin typeface="Calibri"/>
                      </a:endParaRPr>
                    </a:p>
                  </a:txBody>
                  <a:tcPr marL="9525" marR="9525" marT="9525" marB="0" anchor="b"/>
                </a:tc>
                <a:tc>
                  <a:txBody>
                    <a:bodyPr/>
                    <a:lstStyle/>
                    <a:p>
                      <a:pPr algn="r" fontAlgn="ctr"/>
                      <a:r>
                        <a:rPr lang="fr-FR" sz="1600" u="none" strike="noStrike">
                          <a:effectLst/>
                        </a:rPr>
                        <a:t>19.3</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19.33</a:t>
                      </a:r>
                      <a:endParaRPr lang="fr-FR" sz="1600" b="0" i="0" u="none" strike="noStrike">
                        <a:solidFill>
                          <a:srgbClr val="000000"/>
                        </a:solidFill>
                        <a:effectLst/>
                        <a:latin typeface="Courier New"/>
                      </a:endParaRPr>
                    </a:p>
                  </a:txBody>
                  <a:tcPr marL="9525" marR="9525" marT="9525" marB="0" anchor="ctr"/>
                </a:tc>
                <a:extLst>
                  <a:ext uri="{0D108BD9-81ED-4DB2-BD59-A6C34878D82A}">
                    <a16:rowId xmlns:a16="http://schemas.microsoft.com/office/drawing/2014/main" val="10002"/>
                  </a:ext>
                </a:extLst>
              </a:tr>
              <a:tr h="238760">
                <a:tc>
                  <a:txBody>
                    <a:bodyPr/>
                    <a:lstStyle/>
                    <a:p>
                      <a:pPr algn="r" fontAlgn="ctr"/>
                      <a:r>
                        <a:rPr lang="fr-FR" sz="1600" u="none" strike="noStrike">
                          <a:effectLst/>
                        </a:rPr>
                        <a:t>3</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dirty="0">
                          <a:effectLst/>
                        </a:rPr>
                        <a:t>10.13</a:t>
                      </a:r>
                      <a:endParaRPr lang="fr-FR" sz="1600" b="0" i="0" u="none" strike="noStrike" dirty="0">
                        <a:solidFill>
                          <a:srgbClr val="000000"/>
                        </a:solidFill>
                        <a:effectLst/>
                        <a:latin typeface="Courier New"/>
                      </a:endParaRPr>
                    </a:p>
                  </a:txBody>
                  <a:tcPr marL="9525" marR="9525" marT="9525" marB="0" anchor="ctr"/>
                </a:tc>
                <a:tc>
                  <a:txBody>
                    <a:bodyPr/>
                    <a:lstStyle/>
                    <a:p>
                      <a:pPr algn="r" fontAlgn="ctr"/>
                      <a:r>
                        <a:rPr lang="fr-FR" sz="1600" u="none" strike="noStrike">
                          <a:effectLst/>
                        </a:rPr>
                        <a:t>9.55</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9.28</a:t>
                      </a:r>
                      <a:endParaRPr lang="fr-FR" sz="1600" b="0" i="0" u="none" strike="noStrike">
                        <a:solidFill>
                          <a:srgbClr val="000000"/>
                        </a:solidFill>
                        <a:effectLst/>
                        <a:latin typeface="Courier New"/>
                      </a:endParaRPr>
                    </a:p>
                  </a:txBody>
                  <a:tcPr marL="9525" marR="9525" marT="9525" marB="0" anchor="ctr"/>
                </a:tc>
                <a:tc>
                  <a:txBody>
                    <a:bodyPr/>
                    <a:lstStyle/>
                    <a:p>
                      <a:pPr algn="r" fontAlgn="b"/>
                      <a:r>
                        <a:rPr lang="fr-FR" sz="1600" u="none" strike="noStrike">
                          <a:effectLst/>
                        </a:rPr>
                        <a:t>9.12</a:t>
                      </a:r>
                      <a:endParaRPr lang="fr-FR" sz="1600" b="0" i="0" u="none" strike="noStrike">
                        <a:solidFill>
                          <a:srgbClr val="000000"/>
                        </a:solidFill>
                        <a:effectLst/>
                        <a:latin typeface="Calibri"/>
                      </a:endParaRPr>
                    </a:p>
                  </a:txBody>
                  <a:tcPr marL="9525" marR="9525" marT="9525" marB="0" anchor="b"/>
                </a:tc>
                <a:tc>
                  <a:txBody>
                    <a:bodyPr/>
                    <a:lstStyle/>
                    <a:p>
                      <a:pPr algn="r" fontAlgn="ctr"/>
                      <a:r>
                        <a:rPr lang="fr-FR" sz="1600" u="none" strike="noStrike">
                          <a:effectLst/>
                        </a:rPr>
                        <a:t>9.01</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8.94</a:t>
                      </a:r>
                      <a:endParaRPr lang="fr-FR" sz="1600" b="0" i="0" u="none" strike="noStrike">
                        <a:solidFill>
                          <a:srgbClr val="000000"/>
                        </a:solidFill>
                        <a:effectLst/>
                        <a:latin typeface="Courier New"/>
                      </a:endParaRPr>
                    </a:p>
                  </a:txBody>
                  <a:tcPr marL="9525" marR="9525" marT="9525" marB="0" anchor="ctr"/>
                </a:tc>
                <a:extLst>
                  <a:ext uri="{0D108BD9-81ED-4DB2-BD59-A6C34878D82A}">
                    <a16:rowId xmlns:a16="http://schemas.microsoft.com/office/drawing/2014/main" val="10003"/>
                  </a:ext>
                </a:extLst>
              </a:tr>
              <a:tr h="238760">
                <a:tc>
                  <a:txBody>
                    <a:bodyPr/>
                    <a:lstStyle/>
                    <a:p>
                      <a:pPr algn="r" fontAlgn="ctr"/>
                      <a:r>
                        <a:rPr lang="fr-FR" sz="1600" u="none" strike="noStrike">
                          <a:effectLst/>
                        </a:rPr>
                        <a:t>4</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7.71</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dirty="0">
                          <a:effectLst/>
                        </a:rPr>
                        <a:t>6.94</a:t>
                      </a:r>
                      <a:endParaRPr lang="fr-FR" sz="1600" b="0" i="0" u="none" strike="noStrike" dirty="0">
                        <a:solidFill>
                          <a:srgbClr val="000000"/>
                        </a:solidFill>
                        <a:effectLst/>
                        <a:latin typeface="Courier New"/>
                      </a:endParaRPr>
                    </a:p>
                  </a:txBody>
                  <a:tcPr marL="9525" marR="9525" marT="9525" marB="0" anchor="ctr"/>
                </a:tc>
                <a:tc>
                  <a:txBody>
                    <a:bodyPr/>
                    <a:lstStyle/>
                    <a:p>
                      <a:pPr algn="r" fontAlgn="ctr"/>
                      <a:r>
                        <a:rPr lang="fr-FR" sz="1600" u="none" strike="noStrike">
                          <a:effectLst/>
                        </a:rPr>
                        <a:t>6.59</a:t>
                      </a:r>
                      <a:endParaRPr lang="fr-FR" sz="1600" b="0" i="0" u="none" strike="noStrike">
                        <a:solidFill>
                          <a:srgbClr val="000000"/>
                        </a:solidFill>
                        <a:effectLst/>
                        <a:latin typeface="Courier New"/>
                      </a:endParaRPr>
                    </a:p>
                  </a:txBody>
                  <a:tcPr marL="9525" marR="9525" marT="9525" marB="0" anchor="ctr"/>
                </a:tc>
                <a:tc>
                  <a:txBody>
                    <a:bodyPr/>
                    <a:lstStyle/>
                    <a:p>
                      <a:pPr algn="r" fontAlgn="b"/>
                      <a:r>
                        <a:rPr lang="fr-FR" sz="1600" u="none" strike="noStrike">
                          <a:effectLst/>
                        </a:rPr>
                        <a:t>6.39</a:t>
                      </a:r>
                      <a:endParaRPr lang="fr-FR" sz="1600" b="0" i="0" u="none" strike="noStrike">
                        <a:solidFill>
                          <a:srgbClr val="000000"/>
                        </a:solidFill>
                        <a:effectLst/>
                        <a:latin typeface="Calibri"/>
                      </a:endParaRPr>
                    </a:p>
                  </a:txBody>
                  <a:tcPr marL="9525" marR="9525" marT="9525" marB="0" anchor="b"/>
                </a:tc>
                <a:tc>
                  <a:txBody>
                    <a:bodyPr/>
                    <a:lstStyle/>
                    <a:p>
                      <a:pPr algn="r" fontAlgn="ctr"/>
                      <a:r>
                        <a:rPr lang="fr-FR" sz="1600" u="none" strike="noStrike">
                          <a:effectLst/>
                        </a:rPr>
                        <a:t>6.26</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6.16</a:t>
                      </a:r>
                      <a:endParaRPr lang="fr-FR" sz="1600" b="0" i="0" u="none" strike="noStrike">
                        <a:solidFill>
                          <a:srgbClr val="000000"/>
                        </a:solidFill>
                        <a:effectLst/>
                        <a:latin typeface="Courier New"/>
                      </a:endParaRPr>
                    </a:p>
                  </a:txBody>
                  <a:tcPr marL="9525" marR="9525" marT="9525" marB="0" anchor="ctr"/>
                </a:tc>
                <a:extLst>
                  <a:ext uri="{0D108BD9-81ED-4DB2-BD59-A6C34878D82A}">
                    <a16:rowId xmlns:a16="http://schemas.microsoft.com/office/drawing/2014/main" val="10004"/>
                  </a:ext>
                </a:extLst>
              </a:tr>
              <a:tr h="238760">
                <a:tc>
                  <a:txBody>
                    <a:bodyPr/>
                    <a:lstStyle/>
                    <a:p>
                      <a:pPr algn="r" fontAlgn="ctr"/>
                      <a:r>
                        <a:rPr lang="fr-FR" sz="1600" u="none" strike="noStrike">
                          <a:effectLst/>
                        </a:rPr>
                        <a:t>5</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6.61</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dirty="0">
                          <a:effectLst/>
                        </a:rPr>
                        <a:t>5.79</a:t>
                      </a:r>
                      <a:endParaRPr lang="fr-FR" sz="1600" b="0" i="0" u="none" strike="noStrike" dirty="0">
                        <a:solidFill>
                          <a:srgbClr val="000000"/>
                        </a:solidFill>
                        <a:effectLst/>
                        <a:latin typeface="Courier New"/>
                      </a:endParaRPr>
                    </a:p>
                  </a:txBody>
                  <a:tcPr marL="9525" marR="9525" marT="9525" marB="0" anchor="ctr"/>
                </a:tc>
                <a:tc>
                  <a:txBody>
                    <a:bodyPr/>
                    <a:lstStyle/>
                    <a:p>
                      <a:pPr algn="r" fontAlgn="ctr"/>
                      <a:r>
                        <a:rPr lang="fr-FR" sz="1600" u="none" strike="noStrike">
                          <a:effectLst/>
                        </a:rPr>
                        <a:t>5.41</a:t>
                      </a:r>
                      <a:endParaRPr lang="fr-FR" sz="1600" b="0" i="0" u="none" strike="noStrike">
                        <a:solidFill>
                          <a:srgbClr val="000000"/>
                        </a:solidFill>
                        <a:effectLst/>
                        <a:latin typeface="Courier New"/>
                      </a:endParaRPr>
                    </a:p>
                  </a:txBody>
                  <a:tcPr marL="9525" marR="9525" marT="9525" marB="0" anchor="ctr"/>
                </a:tc>
                <a:tc>
                  <a:txBody>
                    <a:bodyPr/>
                    <a:lstStyle/>
                    <a:p>
                      <a:pPr algn="r" fontAlgn="b"/>
                      <a:r>
                        <a:rPr lang="fr-FR" sz="1600" u="none" strike="noStrike">
                          <a:effectLst/>
                        </a:rPr>
                        <a:t>5.19</a:t>
                      </a:r>
                      <a:endParaRPr lang="fr-FR" sz="1600" b="0" i="0" u="none" strike="noStrike">
                        <a:solidFill>
                          <a:srgbClr val="000000"/>
                        </a:solidFill>
                        <a:effectLst/>
                        <a:latin typeface="Calibri"/>
                      </a:endParaRPr>
                    </a:p>
                  </a:txBody>
                  <a:tcPr marL="9525" marR="9525" marT="9525" marB="0" anchor="b"/>
                </a:tc>
                <a:tc>
                  <a:txBody>
                    <a:bodyPr/>
                    <a:lstStyle/>
                    <a:p>
                      <a:pPr algn="r" fontAlgn="ctr"/>
                      <a:r>
                        <a:rPr lang="fr-FR" sz="1600" u="none" strike="noStrike">
                          <a:effectLst/>
                        </a:rPr>
                        <a:t>5.05</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4.95</a:t>
                      </a:r>
                      <a:endParaRPr lang="fr-FR" sz="1600" b="0" i="0" u="none" strike="noStrike">
                        <a:solidFill>
                          <a:srgbClr val="000000"/>
                        </a:solidFill>
                        <a:effectLst/>
                        <a:latin typeface="Courier New"/>
                      </a:endParaRPr>
                    </a:p>
                  </a:txBody>
                  <a:tcPr marL="9525" marR="9525" marT="9525" marB="0" anchor="ctr"/>
                </a:tc>
                <a:extLst>
                  <a:ext uri="{0D108BD9-81ED-4DB2-BD59-A6C34878D82A}">
                    <a16:rowId xmlns:a16="http://schemas.microsoft.com/office/drawing/2014/main" val="10005"/>
                  </a:ext>
                </a:extLst>
              </a:tr>
              <a:tr h="238760">
                <a:tc>
                  <a:txBody>
                    <a:bodyPr/>
                    <a:lstStyle/>
                    <a:p>
                      <a:pPr algn="r" fontAlgn="ctr"/>
                      <a:r>
                        <a:rPr lang="fr-FR" sz="1600" u="none" strike="noStrike">
                          <a:effectLst/>
                        </a:rPr>
                        <a:t>6</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5.99</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dirty="0">
                          <a:effectLst/>
                        </a:rPr>
                        <a:t>5.14</a:t>
                      </a:r>
                      <a:endParaRPr lang="fr-FR" sz="1600" b="0" i="0" u="none" strike="noStrike" dirty="0">
                        <a:solidFill>
                          <a:srgbClr val="000000"/>
                        </a:solidFill>
                        <a:effectLst/>
                        <a:latin typeface="Courier New"/>
                      </a:endParaRPr>
                    </a:p>
                  </a:txBody>
                  <a:tcPr marL="9525" marR="9525" marT="9525" marB="0" anchor="ctr"/>
                </a:tc>
                <a:tc>
                  <a:txBody>
                    <a:bodyPr/>
                    <a:lstStyle/>
                    <a:p>
                      <a:pPr algn="r" fontAlgn="ctr"/>
                      <a:r>
                        <a:rPr lang="fr-FR" sz="1600" u="none" strike="noStrike">
                          <a:effectLst/>
                        </a:rPr>
                        <a:t>4.76</a:t>
                      </a:r>
                      <a:endParaRPr lang="fr-FR" sz="1600" b="0" i="0" u="none" strike="noStrike">
                        <a:solidFill>
                          <a:srgbClr val="000000"/>
                        </a:solidFill>
                        <a:effectLst/>
                        <a:latin typeface="Courier New"/>
                      </a:endParaRPr>
                    </a:p>
                  </a:txBody>
                  <a:tcPr marL="9525" marR="9525" marT="9525" marB="0" anchor="ctr"/>
                </a:tc>
                <a:tc>
                  <a:txBody>
                    <a:bodyPr/>
                    <a:lstStyle/>
                    <a:p>
                      <a:pPr algn="r" fontAlgn="b"/>
                      <a:r>
                        <a:rPr lang="fr-FR" sz="1600" u="none" strike="noStrike">
                          <a:effectLst/>
                        </a:rPr>
                        <a:t>4.53</a:t>
                      </a:r>
                      <a:endParaRPr lang="fr-FR" sz="1600" b="0" i="0" u="none" strike="noStrike">
                        <a:solidFill>
                          <a:srgbClr val="000000"/>
                        </a:solidFill>
                        <a:effectLst/>
                        <a:latin typeface="Calibri"/>
                      </a:endParaRPr>
                    </a:p>
                  </a:txBody>
                  <a:tcPr marL="9525" marR="9525" marT="9525" marB="0" anchor="b"/>
                </a:tc>
                <a:tc>
                  <a:txBody>
                    <a:bodyPr/>
                    <a:lstStyle/>
                    <a:p>
                      <a:pPr algn="r" fontAlgn="ctr"/>
                      <a:r>
                        <a:rPr lang="fr-FR" sz="1600" u="none" strike="noStrike">
                          <a:effectLst/>
                        </a:rPr>
                        <a:t>4.39</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4.28</a:t>
                      </a:r>
                      <a:endParaRPr lang="fr-FR" sz="1600" b="0" i="0" u="none" strike="noStrike">
                        <a:solidFill>
                          <a:srgbClr val="000000"/>
                        </a:solidFill>
                        <a:effectLst/>
                        <a:latin typeface="Courier New"/>
                      </a:endParaRPr>
                    </a:p>
                  </a:txBody>
                  <a:tcPr marL="9525" marR="9525" marT="9525" marB="0" anchor="ctr"/>
                </a:tc>
                <a:extLst>
                  <a:ext uri="{0D108BD9-81ED-4DB2-BD59-A6C34878D82A}">
                    <a16:rowId xmlns:a16="http://schemas.microsoft.com/office/drawing/2014/main" val="10006"/>
                  </a:ext>
                </a:extLst>
              </a:tr>
              <a:tr h="238760">
                <a:tc>
                  <a:txBody>
                    <a:bodyPr/>
                    <a:lstStyle/>
                    <a:p>
                      <a:pPr algn="r" fontAlgn="ctr"/>
                      <a:r>
                        <a:rPr lang="fr-FR" sz="1600" u="none" strike="noStrike">
                          <a:effectLst/>
                        </a:rPr>
                        <a:t>7</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5.59</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4.74</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dirty="0">
                          <a:effectLst/>
                        </a:rPr>
                        <a:t>4.35</a:t>
                      </a:r>
                      <a:endParaRPr lang="fr-FR" sz="1600" b="0" i="0" u="none" strike="noStrike" dirty="0">
                        <a:solidFill>
                          <a:srgbClr val="000000"/>
                        </a:solidFill>
                        <a:effectLst/>
                        <a:latin typeface="Courier New"/>
                      </a:endParaRPr>
                    </a:p>
                  </a:txBody>
                  <a:tcPr marL="9525" marR="9525" marT="9525" marB="0" anchor="ctr"/>
                </a:tc>
                <a:tc>
                  <a:txBody>
                    <a:bodyPr/>
                    <a:lstStyle/>
                    <a:p>
                      <a:pPr algn="r" fontAlgn="b"/>
                      <a:r>
                        <a:rPr lang="fr-FR" sz="1600" u="none" strike="noStrike">
                          <a:effectLst/>
                        </a:rPr>
                        <a:t>4.12</a:t>
                      </a:r>
                      <a:endParaRPr lang="fr-FR" sz="1600" b="0" i="0" u="none" strike="noStrike">
                        <a:solidFill>
                          <a:srgbClr val="000000"/>
                        </a:solidFill>
                        <a:effectLst/>
                        <a:latin typeface="Calibri"/>
                      </a:endParaRPr>
                    </a:p>
                  </a:txBody>
                  <a:tcPr marL="9525" marR="9525" marT="9525" marB="0" anchor="b"/>
                </a:tc>
                <a:tc>
                  <a:txBody>
                    <a:bodyPr/>
                    <a:lstStyle/>
                    <a:p>
                      <a:pPr algn="r" fontAlgn="ctr"/>
                      <a:r>
                        <a:rPr lang="fr-FR" sz="1600" u="none" strike="noStrike">
                          <a:effectLst/>
                        </a:rPr>
                        <a:t>3.97</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3.87</a:t>
                      </a:r>
                      <a:endParaRPr lang="fr-FR" sz="1600" b="0" i="0" u="none" strike="noStrike">
                        <a:solidFill>
                          <a:srgbClr val="000000"/>
                        </a:solidFill>
                        <a:effectLst/>
                        <a:latin typeface="Courier New"/>
                      </a:endParaRPr>
                    </a:p>
                  </a:txBody>
                  <a:tcPr marL="9525" marR="9525" marT="9525" marB="0" anchor="ctr"/>
                </a:tc>
                <a:extLst>
                  <a:ext uri="{0D108BD9-81ED-4DB2-BD59-A6C34878D82A}">
                    <a16:rowId xmlns:a16="http://schemas.microsoft.com/office/drawing/2014/main" val="10007"/>
                  </a:ext>
                </a:extLst>
              </a:tr>
              <a:tr h="238760">
                <a:tc>
                  <a:txBody>
                    <a:bodyPr/>
                    <a:lstStyle/>
                    <a:p>
                      <a:pPr algn="r" fontAlgn="ctr"/>
                      <a:r>
                        <a:rPr lang="fr-FR" sz="1600" u="none" strike="noStrike">
                          <a:effectLst/>
                        </a:rPr>
                        <a:t>8</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5.32</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4.46</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dirty="0">
                          <a:effectLst/>
                        </a:rPr>
                        <a:t>4.07</a:t>
                      </a:r>
                      <a:endParaRPr lang="fr-FR" sz="1600" b="0" i="0" u="none" strike="noStrike" dirty="0">
                        <a:solidFill>
                          <a:srgbClr val="000000"/>
                        </a:solidFill>
                        <a:effectLst/>
                        <a:latin typeface="Courier New"/>
                      </a:endParaRPr>
                    </a:p>
                  </a:txBody>
                  <a:tcPr marL="9525" marR="9525" marT="9525" marB="0" anchor="ctr"/>
                </a:tc>
                <a:tc>
                  <a:txBody>
                    <a:bodyPr/>
                    <a:lstStyle/>
                    <a:p>
                      <a:pPr algn="r" fontAlgn="b"/>
                      <a:r>
                        <a:rPr lang="fr-FR" sz="1600" u="none" strike="noStrike" dirty="0">
                          <a:effectLst/>
                        </a:rPr>
                        <a:t>3.84</a:t>
                      </a:r>
                      <a:endParaRPr lang="fr-FR" sz="1600" b="0" i="0" u="none" strike="noStrike" dirty="0">
                        <a:solidFill>
                          <a:srgbClr val="000000"/>
                        </a:solidFill>
                        <a:effectLst/>
                        <a:latin typeface="Calibri"/>
                      </a:endParaRPr>
                    </a:p>
                  </a:txBody>
                  <a:tcPr marL="9525" marR="9525" marT="9525" marB="0" anchor="b"/>
                </a:tc>
                <a:tc>
                  <a:txBody>
                    <a:bodyPr/>
                    <a:lstStyle/>
                    <a:p>
                      <a:pPr algn="r" fontAlgn="ctr"/>
                      <a:r>
                        <a:rPr lang="fr-FR" sz="1600" u="none" strike="noStrike">
                          <a:effectLst/>
                        </a:rPr>
                        <a:t>3.69</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3.58</a:t>
                      </a:r>
                      <a:endParaRPr lang="fr-FR" sz="1600" b="0" i="0" u="none" strike="noStrike">
                        <a:solidFill>
                          <a:srgbClr val="000000"/>
                        </a:solidFill>
                        <a:effectLst/>
                        <a:latin typeface="Courier New"/>
                      </a:endParaRPr>
                    </a:p>
                  </a:txBody>
                  <a:tcPr marL="9525" marR="9525" marT="9525" marB="0" anchor="ctr"/>
                </a:tc>
                <a:extLst>
                  <a:ext uri="{0D108BD9-81ED-4DB2-BD59-A6C34878D82A}">
                    <a16:rowId xmlns:a16="http://schemas.microsoft.com/office/drawing/2014/main" val="10008"/>
                  </a:ext>
                </a:extLst>
              </a:tr>
              <a:tr h="238760">
                <a:tc>
                  <a:txBody>
                    <a:bodyPr/>
                    <a:lstStyle/>
                    <a:p>
                      <a:pPr algn="r" fontAlgn="ctr"/>
                      <a:r>
                        <a:rPr lang="fr-FR" sz="1600" u="none" strike="noStrike" dirty="0">
                          <a:solidFill>
                            <a:srgbClr val="FF0000"/>
                          </a:solidFill>
                          <a:effectLst/>
                        </a:rPr>
                        <a:t>9</a:t>
                      </a:r>
                      <a:endParaRPr lang="fr-FR" sz="1600" b="0" i="0" u="none" strike="noStrike" dirty="0">
                        <a:solidFill>
                          <a:srgbClr val="FF0000"/>
                        </a:solidFill>
                        <a:effectLst/>
                        <a:latin typeface="Courier New"/>
                      </a:endParaRPr>
                    </a:p>
                  </a:txBody>
                  <a:tcPr marL="9525" marR="9525" marT="9525" marB="0" anchor="ctr"/>
                </a:tc>
                <a:tc>
                  <a:txBody>
                    <a:bodyPr/>
                    <a:lstStyle/>
                    <a:p>
                      <a:pPr algn="r" fontAlgn="ctr"/>
                      <a:r>
                        <a:rPr lang="fr-FR" sz="1600" u="none" strike="noStrike">
                          <a:effectLst/>
                        </a:rPr>
                        <a:t>5.12</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dirty="0">
                          <a:solidFill>
                            <a:srgbClr val="FF0000"/>
                          </a:solidFill>
                          <a:effectLst/>
                        </a:rPr>
                        <a:t>4.26</a:t>
                      </a:r>
                      <a:endParaRPr lang="fr-FR" sz="1600" b="0" i="0" u="none" strike="noStrike" dirty="0">
                        <a:solidFill>
                          <a:srgbClr val="FF0000"/>
                        </a:solidFill>
                        <a:effectLst/>
                        <a:latin typeface="Courier New"/>
                      </a:endParaRPr>
                    </a:p>
                  </a:txBody>
                  <a:tcPr marL="9525" marR="9525" marT="9525" marB="0" anchor="ctr"/>
                </a:tc>
                <a:tc>
                  <a:txBody>
                    <a:bodyPr/>
                    <a:lstStyle/>
                    <a:p>
                      <a:pPr algn="r" fontAlgn="ctr"/>
                      <a:r>
                        <a:rPr lang="fr-FR" sz="1600" u="none" strike="noStrike">
                          <a:effectLst/>
                        </a:rPr>
                        <a:t>3.86</a:t>
                      </a:r>
                      <a:endParaRPr lang="fr-FR" sz="1600" b="0" i="0" u="none" strike="noStrike">
                        <a:solidFill>
                          <a:srgbClr val="000000"/>
                        </a:solidFill>
                        <a:effectLst/>
                        <a:latin typeface="Courier New"/>
                      </a:endParaRPr>
                    </a:p>
                  </a:txBody>
                  <a:tcPr marL="9525" marR="9525" marT="9525" marB="0" anchor="ctr"/>
                </a:tc>
                <a:tc>
                  <a:txBody>
                    <a:bodyPr/>
                    <a:lstStyle/>
                    <a:p>
                      <a:pPr algn="r" fontAlgn="b"/>
                      <a:r>
                        <a:rPr lang="fr-FR" sz="1600" u="none" strike="noStrike" dirty="0">
                          <a:effectLst/>
                        </a:rPr>
                        <a:t>3.63</a:t>
                      </a:r>
                      <a:endParaRPr lang="fr-FR" sz="1600" b="0" i="0" u="none" strike="noStrike" dirty="0">
                        <a:solidFill>
                          <a:srgbClr val="000000"/>
                        </a:solidFill>
                        <a:effectLst/>
                        <a:latin typeface="Calibri"/>
                      </a:endParaRPr>
                    </a:p>
                  </a:txBody>
                  <a:tcPr marL="9525" marR="9525" marT="9525" marB="0" anchor="b"/>
                </a:tc>
                <a:tc>
                  <a:txBody>
                    <a:bodyPr/>
                    <a:lstStyle/>
                    <a:p>
                      <a:pPr algn="r" fontAlgn="ctr"/>
                      <a:r>
                        <a:rPr lang="fr-FR" sz="1600" u="none" strike="noStrike">
                          <a:effectLst/>
                        </a:rPr>
                        <a:t>3.48</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3.37</a:t>
                      </a:r>
                      <a:endParaRPr lang="fr-FR" sz="1600" b="0" i="0" u="none" strike="noStrike">
                        <a:solidFill>
                          <a:srgbClr val="000000"/>
                        </a:solidFill>
                        <a:effectLst/>
                        <a:latin typeface="Courier New"/>
                      </a:endParaRPr>
                    </a:p>
                  </a:txBody>
                  <a:tcPr marL="9525" marR="9525" marT="9525" marB="0" anchor="ctr"/>
                </a:tc>
                <a:extLst>
                  <a:ext uri="{0D108BD9-81ED-4DB2-BD59-A6C34878D82A}">
                    <a16:rowId xmlns:a16="http://schemas.microsoft.com/office/drawing/2014/main" val="10009"/>
                  </a:ext>
                </a:extLst>
              </a:tr>
              <a:tr h="238760">
                <a:tc>
                  <a:txBody>
                    <a:bodyPr/>
                    <a:lstStyle/>
                    <a:p>
                      <a:pPr algn="r" fontAlgn="ctr"/>
                      <a:r>
                        <a:rPr lang="fr-FR" sz="1600" u="none" strike="noStrike">
                          <a:effectLst/>
                        </a:rPr>
                        <a:t>10</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4.96</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4.1</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3.71</a:t>
                      </a:r>
                      <a:endParaRPr lang="fr-FR" sz="1600" b="0" i="0" u="none" strike="noStrike">
                        <a:solidFill>
                          <a:srgbClr val="000000"/>
                        </a:solidFill>
                        <a:effectLst/>
                        <a:latin typeface="Courier New"/>
                      </a:endParaRPr>
                    </a:p>
                  </a:txBody>
                  <a:tcPr marL="9525" marR="9525" marT="9525" marB="0" anchor="ctr"/>
                </a:tc>
                <a:tc>
                  <a:txBody>
                    <a:bodyPr/>
                    <a:lstStyle/>
                    <a:p>
                      <a:pPr algn="r" fontAlgn="b"/>
                      <a:r>
                        <a:rPr lang="fr-FR" sz="1600" u="none" strike="noStrike" dirty="0">
                          <a:effectLst/>
                        </a:rPr>
                        <a:t>3.48</a:t>
                      </a:r>
                      <a:endParaRPr lang="fr-FR" sz="1600" b="0" i="0" u="none" strike="noStrike" dirty="0">
                        <a:solidFill>
                          <a:srgbClr val="000000"/>
                        </a:solidFill>
                        <a:effectLst/>
                        <a:latin typeface="Calibri"/>
                      </a:endParaRPr>
                    </a:p>
                  </a:txBody>
                  <a:tcPr marL="9525" marR="9525" marT="9525" marB="0" anchor="b"/>
                </a:tc>
                <a:tc>
                  <a:txBody>
                    <a:bodyPr/>
                    <a:lstStyle/>
                    <a:p>
                      <a:pPr algn="r" fontAlgn="ctr"/>
                      <a:r>
                        <a:rPr lang="fr-FR" sz="1600" u="none" strike="noStrike">
                          <a:effectLst/>
                        </a:rPr>
                        <a:t>3.33</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3.22</a:t>
                      </a:r>
                      <a:endParaRPr lang="fr-FR" sz="1600" b="0" i="0" u="none" strike="noStrike">
                        <a:solidFill>
                          <a:srgbClr val="000000"/>
                        </a:solidFill>
                        <a:effectLst/>
                        <a:latin typeface="Courier New"/>
                      </a:endParaRPr>
                    </a:p>
                  </a:txBody>
                  <a:tcPr marL="9525" marR="9525" marT="9525" marB="0" anchor="ctr"/>
                </a:tc>
                <a:extLst>
                  <a:ext uri="{0D108BD9-81ED-4DB2-BD59-A6C34878D82A}">
                    <a16:rowId xmlns:a16="http://schemas.microsoft.com/office/drawing/2014/main" val="10010"/>
                  </a:ext>
                </a:extLst>
              </a:tr>
              <a:tr h="238760">
                <a:tc>
                  <a:txBody>
                    <a:bodyPr/>
                    <a:lstStyle/>
                    <a:p>
                      <a:pPr algn="r" fontAlgn="ctr"/>
                      <a:r>
                        <a:rPr lang="fr-FR" sz="1600" u="none" strike="noStrike">
                          <a:effectLst/>
                        </a:rPr>
                        <a:t>11</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dirty="0">
                          <a:effectLst/>
                        </a:rPr>
                        <a:t>4.84</a:t>
                      </a:r>
                      <a:endParaRPr lang="fr-FR" sz="1600" b="0" i="0" u="none" strike="noStrike" dirty="0">
                        <a:solidFill>
                          <a:srgbClr val="000000"/>
                        </a:solidFill>
                        <a:effectLst/>
                        <a:latin typeface="Courier New"/>
                      </a:endParaRPr>
                    </a:p>
                  </a:txBody>
                  <a:tcPr marL="9525" marR="9525" marT="9525" marB="0" anchor="ctr"/>
                </a:tc>
                <a:tc>
                  <a:txBody>
                    <a:bodyPr/>
                    <a:lstStyle/>
                    <a:p>
                      <a:pPr algn="r" fontAlgn="ctr"/>
                      <a:r>
                        <a:rPr lang="fr-FR" sz="1600" u="none" strike="noStrike" dirty="0">
                          <a:effectLst/>
                        </a:rPr>
                        <a:t>3.98</a:t>
                      </a:r>
                      <a:endParaRPr lang="fr-FR" sz="1600" b="0" i="0" u="none" strike="noStrike" dirty="0">
                        <a:solidFill>
                          <a:srgbClr val="000000"/>
                        </a:solidFill>
                        <a:effectLst/>
                        <a:latin typeface="Courier New"/>
                      </a:endParaRPr>
                    </a:p>
                  </a:txBody>
                  <a:tcPr marL="9525" marR="9525" marT="9525" marB="0" anchor="ctr"/>
                </a:tc>
                <a:tc>
                  <a:txBody>
                    <a:bodyPr/>
                    <a:lstStyle/>
                    <a:p>
                      <a:pPr algn="r" fontAlgn="ctr"/>
                      <a:r>
                        <a:rPr lang="fr-FR" sz="1600" u="none" strike="noStrike">
                          <a:effectLst/>
                        </a:rPr>
                        <a:t>3.59</a:t>
                      </a:r>
                      <a:endParaRPr lang="fr-FR" sz="1600" b="0" i="0" u="none" strike="noStrike">
                        <a:solidFill>
                          <a:srgbClr val="000000"/>
                        </a:solidFill>
                        <a:effectLst/>
                        <a:latin typeface="Courier New"/>
                      </a:endParaRPr>
                    </a:p>
                  </a:txBody>
                  <a:tcPr marL="9525" marR="9525" marT="9525" marB="0" anchor="ctr"/>
                </a:tc>
                <a:tc>
                  <a:txBody>
                    <a:bodyPr/>
                    <a:lstStyle/>
                    <a:p>
                      <a:pPr algn="r" fontAlgn="b"/>
                      <a:r>
                        <a:rPr lang="fr-FR" sz="1600" u="none" strike="noStrike">
                          <a:effectLst/>
                        </a:rPr>
                        <a:t>3.36</a:t>
                      </a:r>
                      <a:endParaRPr lang="fr-FR" sz="1600" b="0" i="0" u="none" strike="noStrike">
                        <a:solidFill>
                          <a:srgbClr val="000000"/>
                        </a:solidFill>
                        <a:effectLst/>
                        <a:latin typeface="Calibri"/>
                      </a:endParaRPr>
                    </a:p>
                  </a:txBody>
                  <a:tcPr marL="9525" marR="9525" marT="9525" marB="0" anchor="b"/>
                </a:tc>
                <a:tc>
                  <a:txBody>
                    <a:bodyPr/>
                    <a:lstStyle/>
                    <a:p>
                      <a:pPr algn="r" fontAlgn="ctr"/>
                      <a:r>
                        <a:rPr lang="fr-FR" sz="1600" u="none" strike="noStrike" dirty="0">
                          <a:effectLst/>
                        </a:rPr>
                        <a:t>3.2</a:t>
                      </a:r>
                      <a:endParaRPr lang="fr-FR" sz="1600" b="0" i="0" u="none" strike="noStrike" dirty="0">
                        <a:solidFill>
                          <a:srgbClr val="000000"/>
                        </a:solidFill>
                        <a:effectLst/>
                        <a:latin typeface="Courier New"/>
                      </a:endParaRPr>
                    </a:p>
                  </a:txBody>
                  <a:tcPr marL="9525" marR="9525" marT="9525" marB="0" anchor="ctr"/>
                </a:tc>
                <a:tc>
                  <a:txBody>
                    <a:bodyPr/>
                    <a:lstStyle/>
                    <a:p>
                      <a:pPr algn="r" fontAlgn="ctr"/>
                      <a:r>
                        <a:rPr lang="fr-FR" sz="1600" u="none" strike="noStrike">
                          <a:effectLst/>
                        </a:rPr>
                        <a:t>3.09</a:t>
                      </a:r>
                      <a:endParaRPr lang="fr-FR" sz="1600" b="0" i="0" u="none" strike="noStrike">
                        <a:solidFill>
                          <a:srgbClr val="000000"/>
                        </a:solidFill>
                        <a:effectLst/>
                        <a:latin typeface="Courier New"/>
                      </a:endParaRPr>
                    </a:p>
                  </a:txBody>
                  <a:tcPr marL="9525" marR="9525" marT="9525" marB="0" anchor="ctr"/>
                </a:tc>
                <a:extLst>
                  <a:ext uri="{0D108BD9-81ED-4DB2-BD59-A6C34878D82A}">
                    <a16:rowId xmlns:a16="http://schemas.microsoft.com/office/drawing/2014/main" val="10011"/>
                  </a:ext>
                </a:extLst>
              </a:tr>
              <a:tr h="238760">
                <a:tc>
                  <a:txBody>
                    <a:bodyPr/>
                    <a:lstStyle/>
                    <a:p>
                      <a:pPr algn="r" fontAlgn="ctr"/>
                      <a:r>
                        <a:rPr lang="fr-FR" sz="1600" u="none" strike="noStrike">
                          <a:effectLst/>
                        </a:rPr>
                        <a:t>12</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4.75</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3.89</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3.49</a:t>
                      </a:r>
                      <a:endParaRPr lang="fr-FR" sz="1600" b="0" i="0" u="none" strike="noStrike">
                        <a:solidFill>
                          <a:srgbClr val="000000"/>
                        </a:solidFill>
                        <a:effectLst/>
                        <a:latin typeface="Courier New"/>
                      </a:endParaRPr>
                    </a:p>
                  </a:txBody>
                  <a:tcPr marL="9525" marR="9525" marT="9525" marB="0" anchor="ctr"/>
                </a:tc>
                <a:tc>
                  <a:txBody>
                    <a:bodyPr/>
                    <a:lstStyle/>
                    <a:p>
                      <a:pPr algn="r" fontAlgn="b"/>
                      <a:r>
                        <a:rPr lang="fr-FR" sz="1600" u="none" strike="noStrike">
                          <a:effectLst/>
                        </a:rPr>
                        <a:t>3.26</a:t>
                      </a:r>
                      <a:endParaRPr lang="fr-FR" sz="1600" b="0" i="0" u="none" strike="noStrike">
                        <a:solidFill>
                          <a:srgbClr val="000000"/>
                        </a:solidFill>
                        <a:effectLst/>
                        <a:latin typeface="Calibri"/>
                      </a:endParaRPr>
                    </a:p>
                  </a:txBody>
                  <a:tcPr marL="9525" marR="9525" marT="9525" marB="0" anchor="b"/>
                </a:tc>
                <a:tc>
                  <a:txBody>
                    <a:bodyPr/>
                    <a:lstStyle/>
                    <a:p>
                      <a:pPr algn="r" fontAlgn="ctr"/>
                      <a:r>
                        <a:rPr lang="fr-FR" sz="1600" u="none" strike="noStrike" dirty="0">
                          <a:effectLst/>
                        </a:rPr>
                        <a:t>3.11</a:t>
                      </a:r>
                      <a:endParaRPr lang="fr-FR" sz="1600" b="0" i="0" u="none" strike="noStrike" dirty="0">
                        <a:solidFill>
                          <a:srgbClr val="000000"/>
                        </a:solidFill>
                        <a:effectLst/>
                        <a:latin typeface="Courier New"/>
                      </a:endParaRPr>
                    </a:p>
                  </a:txBody>
                  <a:tcPr marL="9525" marR="9525" marT="9525" marB="0" anchor="ctr"/>
                </a:tc>
                <a:tc>
                  <a:txBody>
                    <a:bodyPr/>
                    <a:lstStyle/>
                    <a:p>
                      <a:pPr algn="r" fontAlgn="ctr"/>
                      <a:r>
                        <a:rPr lang="fr-FR" sz="1600" u="none" strike="noStrike" dirty="0">
                          <a:effectLst/>
                        </a:rPr>
                        <a:t>3</a:t>
                      </a:r>
                      <a:endParaRPr lang="fr-FR" sz="1600" b="0" i="0" u="none" strike="noStrike" dirty="0">
                        <a:solidFill>
                          <a:srgbClr val="000000"/>
                        </a:solidFill>
                        <a:effectLst/>
                        <a:latin typeface="Courier New"/>
                      </a:endParaRPr>
                    </a:p>
                  </a:txBody>
                  <a:tcPr marL="9525" marR="9525" marT="9525" marB="0" anchor="ctr"/>
                </a:tc>
                <a:extLst>
                  <a:ext uri="{0D108BD9-81ED-4DB2-BD59-A6C34878D82A}">
                    <a16:rowId xmlns:a16="http://schemas.microsoft.com/office/drawing/2014/main" val="10012"/>
                  </a:ext>
                </a:extLst>
              </a:tr>
              <a:tr h="238760">
                <a:tc>
                  <a:txBody>
                    <a:bodyPr/>
                    <a:lstStyle/>
                    <a:p>
                      <a:pPr algn="r" fontAlgn="ctr"/>
                      <a:r>
                        <a:rPr lang="fr-FR" sz="1600" u="none" strike="noStrike">
                          <a:effectLst/>
                        </a:rPr>
                        <a:t>13</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4.67</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3.81</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a:effectLst/>
                        </a:rPr>
                        <a:t>3.41</a:t>
                      </a:r>
                      <a:endParaRPr lang="fr-FR" sz="1600" b="0" i="0" u="none" strike="noStrike">
                        <a:solidFill>
                          <a:srgbClr val="000000"/>
                        </a:solidFill>
                        <a:effectLst/>
                        <a:latin typeface="Courier New"/>
                      </a:endParaRPr>
                    </a:p>
                  </a:txBody>
                  <a:tcPr marL="9525" marR="9525" marT="9525" marB="0" anchor="ctr"/>
                </a:tc>
                <a:tc>
                  <a:txBody>
                    <a:bodyPr/>
                    <a:lstStyle/>
                    <a:p>
                      <a:pPr algn="r" fontAlgn="b"/>
                      <a:r>
                        <a:rPr lang="fr-FR" sz="1600" u="none" strike="noStrike">
                          <a:effectLst/>
                        </a:rPr>
                        <a:t>3.18</a:t>
                      </a:r>
                      <a:endParaRPr lang="fr-FR" sz="1600" b="0" i="0" u="none" strike="noStrike">
                        <a:solidFill>
                          <a:srgbClr val="000000"/>
                        </a:solidFill>
                        <a:effectLst/>
                        <a:latin typeface="Calibri"/>
                      </a:endParaRPr>
                    </a:p>
                  </a:txBody>
                  <a:tcPr marL="9525" marR="9525" marT="9525" marB="0" anchor="b"/>
                </a:tc>
                <a:tc>
                  <a:txBody>
                    <a:bodyPr/>
                    <a:lstStyle/>
                    <a:p>
                      <a:pPr algn="r" fontAlgn="ctr"/>
                      <a:r>
                        <a:rPr lang="fr-FR" sz="1600" u="none" strike="noStrike">
                          <a:effectLst/>
                        </a:rPr>
                        <a:t>3.03</a:t>
                      </a:r>
                      <a:endParaRPr lang="fr-FR" sz="1600" b="0" i="0" u="none" strike="noStrike">
                        <a:solidFill>
                          <a:srgbClr val="000000"/>
                        </a:solidFill>
                        <a:effectLst/>
                        <a:latin typeface="Courier New"/>
                      </a:endParaRPr>
                    </a:p>
                  </a:txBody>
                  <a:tcPr marL="9525" marR="9525" marT="9525" marB="0" anchor="ctr"/>
                </a:tc>
                <a:tc>
                  <a:txBody>
                    <a:bodyPr/>
                    <a:lstStyle/>
                    <a:p>
                      <a:pPr algn="r" fontAlgn="ctr"/>
                      <a:r>
                        <a:rPr lang="fr-FR" sz="1600" u="none" strike="noStrike" dirty="0">
                          <a:effectLst/>
                        </a:rPr>
                        <a:t>2.92</a:t>
                      </a:r>
                      <a:endParaRPr lang="fr-FR" sz="1600" b="0" i="0" u="none" strike="noStrike" dirty="0">
                        <a:solidFill>
                          <a:srgbClr val="000000"/>
                        </a:solidFill>
                        <a:effectLst/>
                        <a:latin typeface="Courier New"/>
                      </a:endParaRPr>
                    </a:p>
                  </a:txBody>
                  <a:tcPr marL="9525" marR="9525" marT="9525" marB="0" anchor="ctr"/>
                </a:tc>
                <a:extLst>
                  <a:ext uri="{0D108BD9-81ED-4DB2-BD59-A6C34878D82A}">
                    <a16:rowId xmlns:a16="http://schemas.microsoft.com/office/drawing/2014/main" val="10013"/>
                  </a:ext>
                </a:extLst>
              </a:tr>
              <a:tr h="238760">
                <a:tc>
                  <a:txBody>
                    <a:bodyPr/>
                    <a:lstStyle/>
                    <a:p>
                      <a:pPr algn="r" fontAlgn="b"/>
                      <a:r>
                        <a:rPr lang="fr-FR" sz="1600" u="none" strike="noStrike">
                          <a:effectLst/>
                        </a:rPr>
                        <a:t>14</a:t>
                      </a:r>
                      <a:endParaRPr lang="fr-FR" sz="1600" b="0" i="0" u="none" strike="noStrike">
                        <a:solidFill>
                          <a:srgbClr val="000000"/>
                        </a:solidFill>
                        <a:effectLst/>
                        <a:latin typeface="Calibri"/>
                      </a:endParaRPr>
                    </a:p>
                  </a:txBody>
                  <a:tcPr marL="9525" marR="9525" marT="9525" marB="0" anchor="b"/>
                </a:tc>
                <a:tc>
                  <a:txBody>
                    <a:bodyPr/>
                    <a:lstStyle/>
                    <a:p>
                      <a:pPr algn="r" fontAlgn="b"/>
                      <a:r>
                        <a:rPr lang="fr-FR" sz="1600" u="none" strike="noStrike">
                          <a:effectLst/>
                        </a:rPr>
                        <a:t>4.6</a:t>
                      </a:r>
                      <a:endParaRPr lang="fr-FR" sz="1600" b="0" i="0" u="none" strike="noStrike">
                        <a:solidFill>
                          <a:srgbClr val="000000"/>
                        </a:solidFill>
                        <a:effectLst/>
                        <a:latin typeface="Calibri"/>
                      </a:endParaRPr>
                    </a:p>
                  </a:txBody>
                  <a:tcPr marL="9525" marR="9525" marT="9525" marB="0" anchor="b"/>
                </a:tc>
                <a:tc>
                  <a:txBody>
                    <a:bodyPr/>
                    <a:lstStyle/>
                    <a:p>
                      <a:pPr algn="r" fontAlgn="b"/>
                      <a:r>
                        <a:rPr lang="fr-FR" sz="1600" u="none" strike="noStrike">
                          <a:effectLst/>
                        </a:rPr>
                        <a:t>3.74</a:t>
                      </a:r>
                      <a:endParaRPr lang="fr-FR" sz="1600" b="0" i="0" u="none" strike="noStrike">
                        <a:solidFill>
                          <a:srgbClr val="000000"/>
                        </a:solidFill>
                        <a:effectLst/>
                        <a:latin typeface="Calibri"/>
                      </a:endParaRPr>
                    </a:p>
                  </a:txBody>
                  <a:tcPr marL="9525" marR="9525" marT="9525" marB="0" anchor="b"/>
                </a:tc>
                <a:tc>
                  <a:txBody>
                    <a:bodyPr/>
                    <a:lstStyle/>
                    <a:p>
                      <a:pPr algn="r" fontAlgn="b"/>
                      <a:r>
                        <a:rPr lang="fr-FR" sz="1600" u="none" strike="noStrike">
                          <a:effectLst/>
                        </a:rPr>
                        <a:t>3.34</a:t>
                      </a:r>
                      <a:endParaRPr lang="fr-FR" sz="1600" b="0" i="0" u="none" strike="noStrike">
                        <a:solidFill>
                          <a:srgbClr val="000000"/>
                        </a:solidFill>
                        <a:effectLst/>
                        <a:latin typeface="Calibri"/>
                      </a:endParaRPr>
                    </a:p>
                  </a:txBody>
                  <a:tcPr marL="9525" marR="9525" marT="9525" marB="0" anchor="b"/>
                </a:tc>
                <a:tc>
                  <a:txBody>
                    <a:bodyPr/>
                    <a:lstStyle/>
                    <a:p>
                      <a:pPr algn="r" fontAlgn="b"/>
                      <a:r>
                        <a:rPr lang="fr-FR" sz="1600" u="none" strike="noStrike">
                          <a:effectLst/>
                        </a:rPr>
                        <a:t>3.11</a:t>
                      </a:r>
                      <a:endParaRPr lang="fr-FR" sz="1600" b="0" i="0" u="none" strike="noStrike">
                        <a:solidFill>
                          <a:srgbClr val="000000"/>
                        </a:solidFill>
                        <a:effectLst/>
                        <a:latin typeface="Calibri"/>
                      </a:endParaRPr>
                    </a:p>
                  </a:txBody>
                  <a:tcPr marL="9525" marR="9525" marT="9525" marB="0" anchor="b"/>
                </a:tc>
                <a:tc>
                  <a:txBody>
                    <a:bodyPr/>
                    <a:lstStyle/>
                    <a:p>
                      <a:pPr algn="r" fontAlgn="b"/>
                      <a:r>
                        <a:rPr lang="fr-FR" sz="1600" u="none" strike="noStrike">
                          <a:effectLst/>
                        </a:rPr>
                        <a:t>2.96</a:t>
                      </a:r>
                      <a:endParaRPr lang="fr-FR" sz="1600" b="0" i="0" u="none" strike="noStrike">
                        <a:solidFill>
                          <a:srgbClr val="000000"/>
                        </a:solidFill>
                        <a:effectLst/>
                        <a:latin typeface="Calibri"/>
                      </a:endParaRPr>
                    </a:p>
                  </a:txBody>
                  <a:tcPr marL="9525" marR="9525" marT="9525" marB="0" anchor="b"/>
                </a:tc>
                <a:tc>
                  <a:txBody>
                    <a:bodyPr/>
                    <a:lstStyle/>
                    <a:p>
                      <a:pPr algn="r" fontAlgn="b"/>
                      <a:r>
                        <a:rPr lang="fr-FR" sz="1600" u="none" strike="noStrike" dirty="0">
                          <a:effectLst/>
                        </a:rPr>
                        <a:t>2.85</a:t>
                      </a:r>
                      <a:endParaRPr lang="fr-FR"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14"/>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6F7A11FC-F011-4B24-999A-98C3E7D69D7D}"/>
              </a:ext>
            </a:extLst>
          </p:cNvPr>
          <p:cNvSpPr>
            <a:spLocks noGrp="1"/>
          </p:cNvSpPr>
          <p:nvPr>
            <p:ph type="title"/>
          </p:nvPr>
        </p:nvSpPr>
        <p:spPr/>
        <p:txBody>
          <a:bodyPr/>
          <a:lstStyle/>
          <a:p>
            <a:r>
              <a:rPr lang="en-US" altLang="nl-BE" dirty="0"/>
              <a:t>Conclusion</a:t>
            </a:r>
            <a:endParaRPr lang="fr-FR" altLang="nl-BE" dirty="0"/>
          </a:p>
        </p:txBody>
      </p:sp>
      <p:sp>
        <p:nvSpPr>
          <p:cNvPr id="3" name="Content Placeholder 2">
            <a:extLst>
              <a:ext uri="{FF2B5EF4-FFF2-40B4-BE49-F238E27FC236}">
                <a16:creationId xmlns:a16="http://schemas.microsoft.com/office/drawing/2014/main" id="{F3CD0284-15E3-45FF-A06C-92535506839C}"/>
              </a:ext>
            </a:extLst>
          </p:cNvPr>
          <p:cNvSpPr>
            <a:spLocks noGrp="1"/>
          </p:cNvSpPr>
          <p:nvPr>
            <p:ph idx="1"/>
          </p:nvPr>
        </p:nvSpPr>
        <p:spPr/>
        <p:txBody>
          <a:bodyPr/>
          <a:lstStyle/>
          <a:p>
            <a:r>
              <a:rPr lang="en-US" altLang="nl-BE" dirty="0"/>
              <a:t>F = 24,</a:t>
            </a:r>
          </a:p>
          <a:p>
            <a:r>
              <a:rPr lang="en-US" altLang="nl-BE" dirty="0"/>
              <a:t>Critical value for p=0.05, df (2,9) = 4.26</a:t>
            </a:r>
          </a:p>
          <a:p>
            <a:r>
              <a:rPr lang="en-US" altLang="nl-BE" dirty="0"/>
              <a:t>p&lt; 0.05</a:t>
            </a:r>
          </a:p>
          <a:p>
            <a:r>
              <a:rPr lang="en-US" altLang="nl-BE" dirty="0"/>
              <a:t>We reject the null hypothesis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9A9FC5C1-A2AF-49F8-BCB6-7F064E9DE3F0}"/>
              </a:ext>
            </a:extLst>
          </p:cNvPr>
          <p:cNvSpPr>
            <a:spLocks noGrp="1"/>
          </p:cNvSpPr>
          <p:nvPr>
            <p:ph type="title"/>
          </p:nvPr>
        </p:nvSpPr>
        <p:spPr/>
        <p:txBody>
          <a:bodyPr/>
          <a:lstStyle/>
          <a:p>
            <a:r>
              <a:rPr lang="en-US" altLang="nl-BE"/>
              <a:t>Conditions for ANOVA</a:t>
            </a:r>
            <a:endParaRPr lang="fr-FR" altLang="nl-BE"/>
          </a:p>
        </p:txBody>
      </p:sp>
      <p:sp>
        <p:nvSpPr>
          <p:cNvPr id="43011" name="Content Placeholder 2">
            <a:extLst>
              <a:ext uri="{FF2B5EF4-FFF2-40B4-BE49-F238E27FC236}">
                <a16:creationId xmlns:a16="http://schemas.microsoft.com/office/drawing/2014/main" id="{8EF7D40A-C17D-4512-A4CB-68BE4FC17EA1}"/>
              </a:ext>
            </a:extLst>
          </p:cNvPr>
          <p:cNvSpPr>
            <a:spLocks noGrp="1"/>
          </p:cNvSpPr>
          <p:nvPr>
            <p:ph idx="1"/>
          </p:nvPr>
        </p:nvSpPr>
        <p:spPr/>
        <p:txBody>
          <a:bodyPr/>
          <a:lstStyle/>
          <a:p>
            <a:r>
              <a:rPr lang="en-US" altLang="nl-BE"/>
              <a:t>Normal distribution</a:t>
            </a:r>
          </a:p>
          <a:p>
            <a:r>
              <a:rPr lang="en-US" altLang="nl-BE"/>
              <a:t>Homogeneity of group variances</a:t>
            </a:r>
            <a:endParaRPr lang="fr-FR" altLang="nl-B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5A9C06E4-5C64-4E02-82A4-70B801703DCA}"/>
              </a:ext>
            </a:extLst>
          </p:cNvPr>
          <p:cNvSpPr>
            <a:spLocks noGrp="1"/>
          </p:cNvSpPr>
          <p:nvPr>
            <p:ph type="title"/>
          </p:nvPr>
        </p:nvSpPr>
        <p:spPr>
          <a:xfrm>
            <a:off x="457200" y="274638"/>
            <a:ext cx="8610600" cy="1143000"/>
          </a:xfrm>
        </p:spPr>
        <p:txBody>
          <a:bodyPr/>
          <a:lstStyle/>
          <a:p>
            <a:pPr eaLnBrk="1" hangingPunct="1"/>
            <a:r>
              <a:rPr lang="en-US" altLang="nl-BE" sz="2200"/>
              <a:t>Height (cm) and Ethnicity, an independent variable with only two levels</a:t>
            </a:r>
            <a:endParaRPr lang="fr-FR" altLang="nl-BE" sz="2200"/>
          </a:p>
        </p:txBody>
      </p:sp>
      <p:graphicFrame>
        <p:nvGraphicFramePr>
          <p:cNvPr id="4" name="Content Placeholder 3">
            <a:extLst>
              <a:ext uri="{FF2B5EF4-FFF2-40B4-BE49-F238E27FC236}">
                <a16:creationId xmlns:a16="http://schemas.microsoft.com/office/drawing/2014/main" id="{3E85D4EA-748A-4063-A1A7-4B5BA784A27C}"/>
              </a:ext>
            </a:extLst>
          </p:cNvPr>
          <p:cNvGraphicFramePr>
            <a:graphicFrameLocks noGrp="1"/>
          </p:cNvGraphicFramePr>
          <p:nvPr>
            <p:ph idx="1"/>
          </p:nvPr>
        </p:nvGraphicFramePr>
        <p:xfrm>
          <a:off x="457200" y="1600200"/>
          <a:ext cx="8229600" cy="49069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90696">
                <a:tc>
                  <a:txBody>
                    <a:bodyPr/>
                    <a:lstStyle/>
                    <a:p>
                      <a:pPr marL="0" marR="0">
                        <a:lnSpc>
                          <a:spcPct val="115000"/>
                        </a:lnSpc>
                        <a:spcBef>
                          <a:spcPts val="0"/>
                        </a:spcBef>
                        <a:spcAft>
                          <a:spcPts val="0"/>
                        </a:spcAft>
                        <a:tabLst>
                          <a:tab pos="612140" algn="l"/>
                        </a:tabLst>
                      </a:pPr>
                      <a:r>
                        <a:rPr lang="en-US" sz="2800" dirty="0">
                          <a:effectLst/>
                          <a:latin typeface="Calibri"/>
                          <a:ea typeface="Calibri"/>
                          <a:cs typeface="Times New Roman"/>
                        </a:rPr>
                        <a:t>Asian</a:t>
                      </a:r>
                      <a:endParaRPr lang="fr-FR" sz="2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612140" algn="l"/>
                        </a:tabLst>
                      </a:pPr>
                      <a:r>
                        <a:rPr lang="en-US" sz="2800">
                          <a:effectLst/>
                          <a:latin typeface="Calibri"/>
                          <a:ea typeface="Calibri"/>
                          <a:cs typeface="Times New Roman"/>
                        </a:rPr>
                        <a:t>European</a:t>
                      </a:r>
                      <a:endParaRPr lang="fr-FR" sz="28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90696">
                <a:tc>
                  <a:txBody>
                    <a:bodyPr/>
                    <a:lstStyle/>
                    <a:p>
                      <a:pPr marL="0" marR="0" algn="ctr">
                        <a:lnSpc>
                          <a:spcPct val="115000"/>
                        </a:lnSpc>
                        <a:spcBef>
                          <a:spcPts val="0"/>
                        </a:spcBef>
                        <a:spcAft>
                          <a:spcPts val="0"/>
                        </a:spcAft>
                      </a:pPr>
                      <a:r>
                        <a:rPr lang="nl-BE" sz="2800" dirty="0">
                          <a:solidFill>
                            <a:srgbClr val="000000"/>
                          </a:solidFill>
                          <a:effectLst/>
                          <a:latin typeface="Calibri"/>
                          <a:ea typeface="Calibri"/>
                          <a:cs typeface="Calibri"/>
                        </a:rPr>
                        <a:t>166</a:t>
                      </a:r>
                      <a:endParaRPr lang="fr-FR" sz="28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800" dirty="0">
                          <a:solidFill>
                            <a:srgbClr val="000000"/>
                          </a:solidFill>
                          <a:effectLst/>
                          <a:latin typeface="Calibri"/>
                          <a:ea typeface="Calibri"/>
                          <a:cs typeface="Calibri"/>
                        </a:rPr>
                        <a:t>168</a:t>
                      </a:r>
                      <a:endParaRPr lang="fr-FR" sz="28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1"/>
                  </a:ext>
                </a:extLst>
              </a:tr>
              <a:tr h="490696">
                <a:tc>
                  <a:txBody>
                    <a:bodyPr/>
                    <a:lstStyle/>
                    <a:p>
                      <a:pPr marL="0" marR="0" algn="ctr">
                        <a:lnSpc>
                          <a:spcPct val="115000"/>
                        </a:lnSpc>
                        <a:spcBef>
                          <a:spcPts val="0"/>
                        </a:spcBef>
                        <a:spcAft>
                          <a:spcPts val="0"/>
                        </a:spcAft>
                      </a:pPr>
                      <a:r>
                        <a:rPr lang="nl-BE" sz="2800" dirty="0">
                          <a:solidFill>
                            <a:srgbClr val="000000"/>
                          </a:solidFill>
                          <a:effectLst/>
                          <a:latin typeface="Calibri"/>
                          <a:ea typeface="Calibri"/>
                          <a:cs typeface="Calibri"/>
                        </a:rPr>
                        <a:t>168</a:t>
                      </a:r>
                      <a:endParaRPr lang="fr-FR" sz="28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800">
                          <a:solidFill>
                            <a:srgbClr val="000000"/>
                          </a:solidFill>
                          <a:effectLst/>
                          <a:latin typeface="Calibri"/>
                          <a:ea typeface="Calibri"/>
                          <a:cs typeface="Calibri"/>
                        </a:rPr>
                        <a:t>170</a:t>
                      </a:r>
                      <a:endParaRPr lang="fr-FR" sz="2800">
                        <a:effectLst/>
                        <a:latin typeface="Calibri"/>
                        <a:ea typeface="Calibri"/>
                        <a:cs typeface="Times New Roman"/>
                      </a:endParaRPr>
                    </a:p>
                  </a:txBody>
                  <a:tcPr marL="68580" marR="68580" marT="0" marB="0" anchor="b"/>
                </a:tc>
                <a:extLst>
                  <a:ext uri="{0D108BD9-81ED-4DB2-BD59-A6C34878D82A}">
                    <a16:rowId xmlns:a16="http://schemas.microsoft.com/office/drawing/2014/main" val="10002"/>
                  </a:ext>
                </a:extLst>
              </a:tr>
              <a:tr h="490696">
                <a:tc>
                  <a:txBody>
                    <a:bodyPr/>
                    <a:lstStyle/>
                    <a:p>
                      <a:pPr marL="0" marR="0" algn="ctr">
                        <a:lnSpc>
                          <a:spcPct val="115000"/>
                        </a:lnSpc>
                        <a:spcBef>
                          <a:spcPts val="0"/>
                        </a:spcBef>
                        <a:spcAft>
                          <a:spcPts val="0"/>
                        </a:spcAft>
                      </a:pPr>
                      <a:r>
                        <a:rPr lang="nl-BE" sz="2800" dirty="0">
                          <a:solidFill>
                            <a:srgbClr val="000000"/>
                          </a:solidFill>
                          <a:effectLst/>
                          <a:latin typeface="Calibri"/>
                          <a:ea typeface="Calibri"/>
                          <a:cs typeface="Calibri"/>
                        </a:rPr>
                        <a:t>168</a:t>
                      </a:r>
                      <a:endParaRPr lang="fr-FR" sz="28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800" dirty="0">
                          <a:solidFill>
                            <a:srgbClr val="000000"/>
                          </a:solidFill>
                          <a:effectLst/>
                          <a:latin typeface="Calibri"/>
                          <a:ea typeface="Calibri"/>
                          <a:cs typeface="Calibri"/>
                        </a:rPr>
                        <a:t>170</a:t>
                      </a:r>
                      <a:endParaRPr lang="fr-FR" sz="28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3"/>
                  </a:ext>
                </a:extLst>
              </a:tr>
              <a:tr h="490696">
                <a:tc>
                  <a:txBody>
                    <a:bodyPr/>
                    <a:lstStyle/>
                    <a:p>
                      <a:pPr marL="0" marR="0" algn="ctr">
                        <a:lnSpc>
                          <a:spcPct val="115000"/>
                        </a:lnSpc>
                        <a:spcBef>
                          <a:spcPts val="0"/>
                        </a:spcBef>
                        <a:spcAft>
                          <a:spcPts val="0"/>
                        </a:spcAft>
                      </a:pPr>
                      <a:r>
                        <a:rPr lang="nl-BE" sz="2800" dirty="0">
                          <a:solidFill>
                            <a:srgbClr val="000000"/>
                          </a:solidFill>
                          <a:effectLst/>
                          <a:latin typeface="Calibri"/>
                          <a:ea typeface="Calibri"/>
                          <a:cs typeface="Calibri"/>
                        </a:rPr>
                        <a:t>170</a:t>
                      </a:r>
                      <a:endParaRPr lang="fr-FR" sz="28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800" dirty="0">
                          <a:solidFill>
                            <a:srgbClr val="000000"/>
                          </a:solidFill>
                          <a:effectLst/>
                          <a:latin typeface="Calibri"/>
                          <a:ea typeface="Calibri"/>
                          <a:cs typeface="Calibri"/>
                        </a:rPr>
                        <a:t>172</a:t>
                      </a:r>
                      <a:endParaRPr lang="fr-FR" sz="28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4"/>
                  </a:ext>
                </a:extLst>
              </a:tr>
              <a:tr h="490696">
                <a:tc>
                  <a:txBody>
                    <a:bodyPr/>
                    <a:lstStyle/>
                    <a:p>
                      <a:pPr marL="0" marR="0" algn="ctr">
                        <a:lnSpc>
                          <a:spcPct val="115000"/>
                        </a:lnSpc>
                        <a:spcBef>
                          <a:spcPts val="0"/>
                        </a:spcBef>
                        <a:spcAft>
                          <a:spcPts val="0"/>
                        </a:spcAft>
                      </a:pPr>
                      <a:r>
                        <a:rPr lang="nl-BE" sz="2800">
                          <a:solidFill>
                            <a:srgbClr val="000000"/>
                          </a:solidFill>
                          <a:effectLst/>
                          <a:latin typeface="Calibri"/>
                          <a:ea typeface="Calibri"/>
                          <a:cs typeface="Calibri"/>
                        </a:rPr>
                        <a:t>170</a:t>
                      </a:r>
                      <a:endParaRPr lang="fr-FR" sz="28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800" dirty="0">
                          <a:solidFill>
                            <a:srgbClr val="000000"/>
                          </a:solidFill>
                          <a:effectLst/>
                          <a:latin typeface="Calibri"/>
                          <a:ea typeface="Calibri"/>
                          <a:cs typeface="Calibri"/>
                        </a:rPr>
                        <a:t>172</a:t>
                      </a:r>
                      <a:endParaRPr lang="fr-FR" sz="28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5"/>
                  </a:ext>
                </a:extLst>
              </a:tr>
              <a:tr h="490696">
                <a:tc>
                  <a:txBody>
                    <a:bodyPr/>
                    <a:lstStyle/>
                    <a:p>
                      <a:pPr marL="0" marR="0" algn="ctr">
                        <a:lnSpc>
                          <a:spcPct val="115000"/>
                        </a:lnSpc>
                        <a:spcBef>
                          <a:spcPts val="0"/>
                        </a:spcBef>
                        <a:spcAft>
                          <a:spcPts val="0"/>
                        </a:spcAft>
                      </a:pPr>
                      <a:r>
                        <a:rPr lang="nl-BE" sz="2800">
                          <a:solidFill>
                            <a:srgbClr val="000000"/>
                          </a:solidFill>
                          <a:effectLst/>
                          <a:latin typeface="Calibri"/>
                          <a:ea typeface="Calibri"/>
                          <a:cs typeface="Calibri"/>
                        </a:rPr>
                        <a:t>170</a:t>
                      </a:r>
                      <a:endParaRPr lang="fr-FR" sz="28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800" dirty="0">
                          <a:solidFill>
                            <a:srgbClr val="000000"/>
                          </a:solidFill>
                          <a:effectLst/>
                          <a:latin typeface="Calibri"/>
                          <a:ea typeface="Calibri"/>
                          <a:cs typeface="Calibri"/>
                        </a:rPr>
                        <a:t>172</a:t>
                      </a:r>
                      <a:endParaRPr lang="fr-FR" sz="28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6"/>
                  </a:ext>
                </a:extLst>
              </a:tr>
              <a:tr h="490696">
                <a:tc>
                  <a:txBody>
                    <a:bodyPr/>
                    <a:lstStyle/>
                    <a:p>
                      <a:pPr marL="0" marR="0" algn="ctr">
                        <a:lnSpc>
                          <a:spcPct val="115000"/>
                        </a:lnSpc>
                        <a:spcBef>
                          <a:spcPts val="0"/>
                        </a:spcBef>
                        <a:spcAft>
                          <a:spcPts val="0"/>
                        </a:spcAft>
                      </a:pPr>
                      <a:r>
                        <a:rPr lang="nl-BE" sz="2800">
                          <a:solidFill>
                            <a:srgbClr val="000000"/>
                          </a:solidFill>
                          <a:effectLst/>
                          <a:latin typeface="Calibri"/>
                          <a:ea typeface="Calibri"/>
                          <a:cs typeface="Calibri"/>
                        </a:rPr>
                        <a:t>172</a:t>
                      </a:r>
                      <a:endParaRPr lang="fr-FR" sz="28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800" dirty="0">
                          <a:solidFill>
                            <a:srgbClr val="000000"/>
                          </a:solidFill>
                          <a:effectLst/>
                          <a:latin typeface="Calibri"/>
                          <a:ea typeface="Calibri"/>
                          <a:cs typeface="Calibri"/>
                        </a:rPr>
                        <a:t>174</a:t>
                      </a:r>
                      <a:endParaRPr lang="fr-FR" sz="28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7"/>
                  </a:ext>
                </a:extLst>
              </a:tr>
              <a:tr h="490696">
                <a:tc>
                  <a:txBody>
                    <a:bodyPr/>
                    <a:lstStyle/>
                    <a:p>
                      <a:pPr marL="0" marR="0" algn="ctr">
                        <a:lnSpc>
                          <a:spcPct val="115000"/>
                        </a:lnSpc>
                        <a:spcBef>
                          <a:spcPts val="0"/>
                        </a:spcBef>
                        <a:spcAft>
                          <a:spcPts val="0"/>
                        </a:spcAft>
                      </a:pPr>
                      <a:r>
                        <a:rPr lang="nl-BE" sz="2800">
                          <a:solidFill>
                            <a:srgbClr val="000000"/>
                          </a:solidFill>
                          <a:effectLst/>
                          <a:latin typeface="Calibri"/>
                          <a:ea typeface="Calibri"/>
                          <a:cs typeface="Calibri"/>
                        </a:rPr>
                        <a:t>172</a:t>
                      </a:r>
                      <a:endParaRPr lang="fr-FR" sz="28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800" dirty="0">
                          <a:solidFill>
                            <a:srgbClr val="000000"/>
                          </a:solidFill>
                          <a:effectLst/>
                          <a:latin typeface="Calibri"/>
                          <a:ea typeface="Calibri"/>
                          <a:cs typeface="Calibri"/>
                        </a:rPr>
                        <a:t>174</a:t>
                      </a:r>
                      <a:endParaRPr lang="fr-FR" sz="28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8"/>
                  </a:ext>
                </a:extLst>
              </a:tr>
              <a:tr h="490696">
                <a:tc>
                  <a:txBody>
                    <a:bodyPr/>
                    <a:lstStyle/>
                    <a:p>
                      <a:pPr marL="0" marR="0" algn="ctr">
                        <a:lnSpc>
                          <a:spcPct val="115000"/>
                        </a:lnSpc>
                        <a:spcBef>
                          <a:spcPts val="0"/>
                        </a:spcBef>
                        <a:spcAft>
                          <a:spcPts val="0"/>
                        </a:spcAft>
                      </a:pPr>
                      <a:r>
                        <a:rPr lang="nl-BE" sz="2800">
                          <a:solidFill>
                            <a:srgbClr val="000000"/>
                          </a:solidFill>
                          <a:effectLst/>
                          <a:latin typeface="Calibri"/>
                          <a:ea typeface="Calibri"/>
                          <a:cs typeface="Calibri"/>
                        </a:rPr>
                        <a:t>174</a:t>
                      </a:r>
                      <a:endParaRPr lang="fr-FR" sz="28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800" dirty="0">
                          <a:solidFill>
                            <a:srgbClr val="000000"/>
                          </a:solidFill>
                          <a:effectLst/>
                          <a:latin typeface="Calibri"/>
                          <a:ea typeface="Calibri"/>
                          <a:cs typeface="Calibri"/>
                        </a:rPr>
                        <a:t>176</a:t>
                      </a:r>
                      <a:endParaRPr lang="fr-FR" sz="28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9"/>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DC1DA119-30A0-4D93-B634-22D9E55DEBE7}"/>
              </a:ext>
            </a:extLst>
          </p:cNvPr>
          <p:cNvSpPr>
            <a:spLocks noGrp="1"/>
          </p:cNvSpPr>
          <p:nvPr>
            <p:ph type="title"/>
          </p:nvPr>
        </p:nvSpPr>
        <p:spPr/>
        <p:txBody>
          <a:bodyPr/>
          <a:lstStyle/>
          <a:p>
            <a:r>
              <a:rPr lang="fr-FR" altLang="nl-BE" dirty="0"/>
              <a:t>R Output</a:t>
            </a:r>
            <a:br>
              <a:rPr lang="fr-FR" altLang="nl-BE" dirty="0"/>
            </a:br>
            <a:r>
              <a:rPr lang="fr-FR" altLang="nl-BE" sz="3200" dirty="0" err="1"/>
              <a:t>Anova</a:t>
            </a:r>
            <a:endParaRPr lang="fr-FR" altLang="nl-BE" dirty="0"/>
          </a:p>
        </p:txBody>
      </p:sp>
      <p:sp>
        <p:nvSpPr>
          <p:cNvPr id="44035" name="Content Placeholder 2">
            <a:extLst>
              <a:ext uri="{FF2B5EF4-FFF2-40B4-BE49-F238E27FC236}">
                <a16:creationId xmlns:a16="http://schemas.microsoft.com/office/drawing/2014/main" id="{DF455841-7A03-499E-B07A-910E391B3F1B}"/>
              </a:ext>
            </a:extLst>
          </p:cNvPr>
          <p:cNvSpPr>
            <a:spLocks noGrp="1"/>
          </p:cNvSpPr>
          <p:nvPr>
            <p:ph idx="1"/>
          </p:nvPr>
        </p:nvSpPr>
        <p:spPr>
          <a:xfrm>
            <a:off x="474355" y="1600200"/>
            <a:ext cx="8229600" cy="4525963"/>
          </a:xfrm>
        </p:spPr>
        <p:txBody>
          <a:bodyPr/>
          <a:lstStyle/>
          <a:p>
            <a:pPr marL="0" indent="0">
              <a:spcBef>
                <a:spcPct val="0"/>
              </a:spcBef>
              <a:buFont typeface="Arial" panose="020B0604020202020204" pitchFamily="34" charset="0"/>
              <a:buNone/>
            </a:pPr>
            <a:r>
              <a:rPr lang="en-US" altLang="nl-BE" sz="1800" dirty="0">
                <a:latin typeface="Courier New" panose="02070309020205020404" pitchFamily="49" charset="0"/>
                <a:cs typeface="Courier New" panose="02070309020205020404" pitchFamily="49" charset="0"/>
              </a:rPr>
              <a:t>&gt; AnovaModel.1 &lt;- </a:t>
            </a:r>
            <a:r>
              <a:rPr lang="en-US" altLang="nl-BE" sz="1800" dirty="0" err="1">
                <a:latin typeface="Courier New" panose="02070309020205020404" pitchFamily="49" charset="0"/>
                <a:cs typeface="Courier New" panose="02070309020205020404" pitchFamily="49" charset="0"/>
              </a:rPr>
              <a:t>aov</a:t>
            </a:r>
            <a:r>
              <a:rPr lang="en-US" altLang="nl-BE" sz="1800" dirty="0">
                <a:latin typeface="Courier New" panose="02070309020205020404" pitchFamily="49" charset="0"/>
                <a:cs typeface="Courier New" panose="02070309020205020404" pitchFamily="49" charset="0"/>
              </a:rPr>
              <a:t>(Height ~ Group, data=Lesson1_2)</a:t>
            </a:r>
          </a:p>
          <a:p>
            <a:pPr marL="0" indent="0">
              <a:spcBef>
                <a:spcPct val="0"/>
              </a:spcBef>
              <a:buFont typeface="Arial" panose="020B0604020202020204" pitchFamily="34" charset="0"/>
              <a:buNone/>
            </a:pPr>
            <a:r>
              <a:rPr lang="en-US" altLang="nl-BE" sz="1800" dirty="0">
                <a:latin typeface="Courier New" panose="02070309020205020404" pitchFamily="49" charset="0"/>
                <a:cs typeface="Courier New" panose="02070309020205020404" pitchFamily="49" charset="0"/>
              </a:rPr>
              <a:t>&gt; summary(AnovaModel.4)</a:t>
            </a:r>
          </a:p>
          <a:p>
            <a:pPr marL="0" indent="0">
              <a:spcBef>
                <a:spcPct val="0"/>
              </a:spcBef>
              <a:buFont typeface="Arial" panose="020B0604020202020204" pitchFamily="34" charset="0"/>
              <a:buNone/>
            </a:pPr>
            <a:r>
              <a:rPr lang="en-US" altLang="nl-BE" sz="1400" dirty="0" err="1">
                <a:latin typeface="Courier New" panose="02070309020205020404" pitchFamily="49" charset="0"/>
                <a:cs typeface="Courier New" panose="02070309020205020404" pitchFamily="49" charset="0"/>
              </a:rPr>
              <a:t>Df</a:t>
            </a:r>
            <a:r>
              <a:rPr lang="en-US" altLang="nl-BE" sz="1400" dirty="0">
                <a:latin typeface="Courier New" panose="02070309020205020404" pitchFamily="49" charset="0"/>
                <a:cs typeface="Courier New" panose="02070309020205020404" pitchFamily="49" charset="0"/>
              </a:rPr>
              <a:t> Sum Sq Mean Sq F value   </a:t>
            </a:r>
            <a:r>
              <a:rPr lang="en-US" altLang="nl-BE" sz="1400" dirty="0" err="1">
                <a:latin typeface="Courier New" panose="02070309020205020404" pitchFamily="49" charset="0"/>
                <a:cs typeface="Courier New" panose="02070309020205020404" pitchFamily="49" charset="0"/>
              </a:rPr>
              <a:t>Pr</a:t>
            </a:r>
            <a:r>
              <a:rPr lang="en-US" altLang="nl-BE" sz="1400" dirty="0">
                <a:latin typeface="Courier New" panose="02070309020205020404" pitchFamily="49" charset="0"/>
                <a:cs typeface="Courier New" panose="02070309020205020404" pitchFamily="49" charset="0"/>
              </a:rPr>
              <a:t>(&gt;F)    </a:t>
            </a:r>
          </a:p>
          <a:p>
            <a:pPr marL="0" indent="0">
              <a:spcBef>
                <a:spcPct val="0"/>
              </a:spcBef>
              <a:buFont typeface="Arial" panose="020B0604020202020204" pitchFamily="34" charset="0"/>
              <a:buNone/>
            </a:pPr>
            <a:r>
              <a:rPr lang="en-US" altLang="nl-BE" sz="1400" dirty="0">
                <a:latin typeface="Courier New" panose="02070309020205020404" pitchFamily="49" charset="0"/>
                <a:cs typeface="Courier New" panose="02070309020205020404" pitchFamily="49" charset="0"/>
              </a:rPr>
              <a:t>Group        2     32  16.000      24       0.000247 ***</a:t>
            </a:r>
          </a:p>
          <a:p>
            <a:pPr marL="0" indent="0">
              <a:spcBef>
                <a:spcPct val="0"/>
              </a:spcBef>
              <a:buFont typeface="Arial" panose="020B0604020202020204" pitchFamily="34" charset="0"/>
              <a:buNone/>
            </a:pPr>
            <a:r>
              <a:rPr lang="en-US" altLang="nl-BE" sz="1400" dirty="0">
                <a:latin typeface="Courier New" panose="02070309020205020404" pitchFamily="49" charset="0"/>
                <a:cs typeface="Courier New" panose="02070309020205020404" pitchFamily="49" charset="0"/>
              </a:rPr>
              <a:t>Residuals    9      6   0.667                     </a:t>
            </a:r>
          </a:p>
          <a:p>
            <a:pPr marL="0" indent="0">
              <a:spcBef>
                <a:spcPct val="0"/>
              </a:spcBef>
              <a:buFont typeface="Arial" panose="020B0604020202020204" pitchFamily="34" charset="0"/>
              <a:buNone/>
            </a:pPr>
            <a:r>
              <a:rPr lang="en-US" altLang="nl-BE" sz="1400" dirty="0">
                <a:latin typeface="Courier New" panose="02070309020205020404" pitchFamily="49" charset="0"/>
                <a:cs typeface="Courier New" panose="02070309020205020404" pitchFamily="49" charset="0"/>
              </a:rPr>
              <a:t>---</a:t>
            </a:r>
          </a:p>
          <a:p>
            <a:pPr marL="0" indent="0">
              <a:spcBef>
                <a:spcPct val="0"/>
              </a:spcBef>
              <a:buFont typeface="Arial" panose="020B0604020202020204" pitchFamily="34" charset="0"/>
              <a:buNone/>
            </a:pPr>
            <a:r>
              <a:rPr lang="en-US" altLang="nl-BE" sz="1400" dirty="0" err="1">
                <a:latin typeface="Courier New" panose="02070309020205020404" pitchFamily="49" charset="0"/>
                <a:cs typeface="Courier New" panose="02070309020205020404" pitchFamily="49" charset="0"/>
              </a:rPr>
              <a:t>Signif</a:t>
            </a:r>
            <a:r>
              <a:rPr lang="en-US" altLang="nl-BE" sz="1400" dirty="0">
                <a:latin typeface="Courier New" panose="02070309020205020404" pitchFamily="49" charset="0"/>
                <a:cs typeface="Courier New" panose="02070309020205020404" pitchFamily="49" charset="0"/>
              </a:rPr>
              <a:t>. codes:  0 '***' 0.001 '**' 0.01 '*' 0.05 '.' 0.1 ' ' 1</a:t>
            </a:r>
          </a:p>
          <a:p>
            <a:pPr marL="0" indent="0">
              <a:spcBef>
                <a:spcPct val="0"/>
              </a:spcBef>
              <a:buFont typeface="Arial" panose="020B0604020202020204" pitchFamily="34" charset="0"/>
              <a:buNone/>
            </a:pPr>
            <a:endParaRPr lang="en-US" altLang="nl-BE" sz="1800" dirty="0">
              <a:latin typeface="Courier New" panose="02070309020205020404" pitchFamily="49" charset="0"/>
              <a:cs typeface="Courier New" panose="02070309020205020404" pitchFamily="49" charset="0"/>
            </a:endParaRPr>
          </a:p>
          <a:p>
            <a:pPr marL="0" indent="0">
              <a:spcBef>
                <a:spcPct val="0"/>
              </a:spcBef>
              <a:buFont typeface="Arial" panose="020B0604020202020204" pitchFamily="34" charset="0"/>
              <a:buNone/>
            </a:pPr>
            <a:r>
              <a:rPr lang="en-US" altLang="nl-BE" sz="1800" dirty="0">
                <a:latin typeface="Courier New" panose="02070309020205020404" pitchFamily="49" charset="0"/>
                <a:cs typeface="Courier New" panose="02070309020205020404" pitchFamily="49" charset="0"/>
              </a:rPr>
              <a:t>&gt; </a:t>
            </a:r>
            <a:r>
              <a:rPr lang="en-US" altLang="nl-BE" sz="1800" dirty="0" err="1">
                <a:latin typeface="Courier New" panose="02070309020205020404" pitchFamily="49" charset="0"/>
                <a:cs typeface="Courier New" panose="02070309020205020404" pitchFamily="49" charset="0"/>
              </a:rPr>
              <a:t>tapply</a:t>
            </a:r>
            <a:r>
              <a:rPr lang="en-US" altLang="nl-BE" sz="1800" dirty="0">
                <a:latin typeface="Courier New" panose="02070309020205020404" pitchFamily="49" charset="0"/>
                <a:cs typeface="Courier New" panose="02070309020205020404" pitchFamily="49" charset="0"/>
              </a:rPr>
              <a:t>(Lesson1_2$Height, Lesson1_2$Group, mean)</a:t>
            </a:r>
          </a:p>
          <a:p>
            <a:pPr marL="0" indent="0">
              <a:spcBef>
                <a:spcPct val="0"/>
              </a:spcBef>
              <a:buFont typeface="Arial" panose="020B0604020202020204" pitchFamily="34" charset="0"/>
              <a:buNone/>
            </a:pPr>
            <a:r>
              <a:rPr lang="en-US" altLang="nl-BE" sz="1400" dirty="0">
                <a:latin typeface="Courier New" panose="02070309020205020404" pitchFamily="49" charset="0"/>
                <a:cs typeface="Courier New" panose="02070309020205020404" pitchFamily="49" charset="0"/>
              </a:rPr>
              <a:t> 1   2   3 </a:t>
            </a:r>
          </a:p>
          <a:p>
            <a:pPr marL="0" indent="0">
              <a:spcBef>
                <a:spcPct val="0"/>
              </a:spcBef>
              <a:buFont typeface="Arial" panose="020B0604020202020204" pitchFamily="34" charset="0"/>
              <a:buNone/>
            </a:pPr>
            <a:r>
              <a:rPr lang="en-US" altLang="nl-BE" sz="1400" dirty="0">
                <a:latin typeface="Courier New" panose="02070309020205020404" pitchFamily="49" charset="0"/>
                <a:cs typeface="Courier New" panose="02070309020205020404" pitchFamily="49" charset="0"/>
              </a:rPr>
              <a:t>172 174 176 </a:t>
            </a:r>
          </a:p>
          <a:p>
            <a:pPr marL="0" indent="0">
              <a:spcBef>
                <a:spcPct val="0"/>
              </a:spcBef>
              <a:buFont typeface="Arial" panose="020B0604020202020204" pitchFamily="34" charset="0"/>
              <a:buNone/>
            </a:pPr>
            <a:endParaRPr lang="en-US" altLang="nl-BE" sz="1800" dirty="0">
              <a:latin typeface="Courier New" panose="02070309020205020404" pitchFamily="49" charset="0"/>
              <a:cs typeface="Courier New" panose="02070309020205020404" pitchFamily="49" charset="0"/>
            </a:endParaRPr>
          </a:p>
          <a:p>
            <a:pPr marL="0" indent="0">
              <a:spcBef>
                <a:spcPct val="0"/>
              </a:spcBef>
              <a:buFont typeface="Arial" panose="020B0604020202020204" pitchFamily="34" charset="0"/>
              <a:buNone/>
            </a:pPr>
            <a:r>
              <a:rPr lang="en-US" altLang="nl-BE" sz="1800" dirty="0">
                <a:latin typeface="Courier New" panose="02070309020205020404" pitchFamily="49" charset="0"/>
                <a:cs typeface="Courier New" panose="02070309020205020404" pitchFamily="49" charset="0"/>
              </a:rPr>
              <a:t>&gt; </a:t>
            </a:r>
            <a:r>
              <a:rPr lang="en-US" altLang="nl-BE" sz="1800" dirty="0" err="1">
                <a:latin typeface="Courier New" panose="02070309020205020404" pitchFamily="49" charset="0"/>
                <a:cs typeface="Courier New" panose="02070309020205020404" pitchFamily="49" charset="0"/>
              </a:rPr>
              <a:t>tapply</a:t>
            </a:r>
            <a:r>
              <a:rPr lang="en-US" altLang="nl-BE" sz="1800" dirty="0">
                <a:latin typeface="Courier New" panose="02070309020205020404" pitchFamily="49" charset="0"/>
                <a:cs typeface="Courier New" panose="02070309020205020404" pitchFamily="49" charset="0"/>
              </a:rPr>
              <a:t>(Lesson1_2$Height, Lesson1_2$Group, </a:t>
            </a:r>
            <a:r>
              <a:rPr lang="en-US" altLang="nl-BE" sz="1800" dirty="0" err="1">
                <a:latin typeface="Courier New" panose="02070309020205020404" pitchFamily="49" charset="0"/>
                <a:cs typeface="Courier New" panose="02070309020205020404" pitchFamily="49" charset="0"/>
              </a:rPr>
              <a:t>sd</a:t>
            </a:r>
            <a:r>
              <a:rPr lang="en-US" altLang="nl-BE" sz="1800" dirty="0">
                <a:latin typeface="Courier New" panose="02070309020205020404" pitchFamily="49" charset="0"/>
                <a:cs typeface="Courier New" panose="02070309020205020404" pitchFamily="49" charset="0"/>
              </a:rPr>
              <a:t>)</a:t>
            </a:r>
          </a:p>
          <a:p>
            <a:pPr marL="0" indent="0">
              <a:spcBef>
                <a:spcPct val="0"/>
              </a:spcBef>
              <a:buFont typeface="Arial" panose="020B0604020202020204" pitchFamily="34" charset="0"/>
              <a:buNone/>
            </a:pPr>
            <a:r>
              <a:rPr lang="en-US" altLang="nl-BE" sz="1400" dirty="0">
                <a:latin typeface="Courier New" panose="02070309020205020404" pitchFamily="49" charset="0"/>
                <a:cs typeface="Courier New" panose="02070309020205020404" pitchFamily="49" charset="0"/>
              </a:rPr>
              <a:t>        1         2         3 </a:t>
            </a:r>
          </a:p>
          <a:p>
            <a:pPr marL="0" indent="0">
              <a:spcBef>
                <a:spcPct val="0"/>
              </a:spcBef>
              <a:buFont typeface="Arial" panose="020B0604020202020204" pitchFamily="34" charset="0"/>
              <a:buNone/>
            </a:pPr>
            <a:r>
              <a:rPr lang="en-US" altLang="nl-BE" sz="1400" dirty="0">
                <a:latin typeface="Courier New" panose="02070309020205020404" pitchFamily="49" charset="0"/>
                <a:cs typeface="Courier New" panose="02070309020205020404" pitchFamily="49" charset="0"/>
              </a:rPr>
              <a:t>0.8164966 0.8164966 0.8164966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8387EF62-7F3A-4D02-A916-9930CBA9D982}"/>
              </a:ext>
            </a:extLst>
          </p:cNvPr>
          <p:cNvSpPr>
            <a:spLocks noGrp="1"/>
          </p:cNvSpPr>
          <p:nvPr>
            <p:ph type="title"/>
          </p:nvPr>
        </p:nvSpPr>
        <p:spPr/>
        <p:txBody>
          <a:bodyPr/>
          <a:lstStyle/>
          <a:p>
            <a:r>
              <a:rPr lang="fr-FR" altLang="nl-BE" dirty="0"/>
              <a:t>R Output</a:t>
            </a:r>
            <a:br>
              <a:rPr lang="fr-FR" altLang="nl-BE" dirty="0"/>
            </a:br>
            <a:r>
              <a:rPr lang="fr-FR" altLang="nl-BE" sz="3200" dirty="0" err="1"/>
              <a:t>Equality</a:t>
            </a:r>
            <a:r>
              <a:rPr lang="fr-FR" altLang="nl-BE" sz="3200" dirty="0"/>
              <a:t> of variances</a:t>
            </a:r>
            <a:endParaRPr lang="fr-FR" altLang="nl-BE" dirty="0"/>
          </a:p>
        </p:txBody>
      </p:sp>
      <p:sp>
        <p:nvSpPr>
          <p:cNvPr id="45059" name="Content Placeholder 2">
            <a:extLst>
              <a:ext uri="{FF2B5EF4-FFF2-40B4-BE49-F238E27FC236}">
                <a16:creationId xmlns:a16="http://schemas.microsoft.com/office/drawing/2014/main" id="{2A68836C-AA10-4082-9345-78460AC9B66C}"/>
              </a:ext>
            </a:extLst>
          </p:cNvPr>
          <p:cNvSpPr>
            <a:spLocks noGrp="1"/>
          </p:cNvSpPr>
          <p:nvPr>
            <p:ph idx="1"/>
          </p:nvPr>
        </p:nvSpPr>
        <p:spPr>
          <a:xfrm>
            <a:off x="457200" y="1600200"/>
            <a:ext cx="8229600" cy="1676400"/>
          </a:xfrm>
        </p:spPr>
        <p:txBody>
          <a:bodyPr/>
          <a:lstStyle/>
          <a:p>
            <a:pPr marL="0" indent="0">
              <a:buFont typeface="Arial" panose="020B0604020202020204" pitchFamily="34" charset="0"/>
              <a:buNone/>
            </a:pPr>
            <a:r>
              <a:rPr lang="en-US" altLang="nl-BE" sz="2000" dirty="0" err="1">
                <a:latin typeface="Courier New" panose="02070309020205020404" pitchFamily="49" charset="0"/>
                <a:cs typeface="Courier New" panose="02070309020205020404" pitchFamily="49" charset="0"/>
              </a:rPr>
              <a:t>tapply</a:t>
            </a:r>
            <a:r>
              <a:rPr lang="en-US" altLang="nl-BE" sz="2000" dirty="0">
                <a:latin typeface="Courier New" panose="02070309020205020404" pitchFamily="49" charset="0"/>
                <a:cs typeface="Courier New" panose="02070309020205020404" pitchFamily="49" charset="0"/>
              </a:rPr>
              <a:t>(Lesson1_2$Height, Lesson1_2$Group, var)</a:t>
            </a:r>
          </a:p>
          <a:p>
            <a:pPr marL="0" indent="0">
              <a:buFont typeface="Arial" panose="020B0604020202020204" pitchFamily="34" charset="0"/>
              <a:buNone/>
            </a:pPr>
            <a:endParaRPr lang="en-US" altLang="nl-BE" sz="20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altLang="nl-BE" sz="2000" dirty="0" err="1">
                <a:latin typeface="Courier New" panose="02070309020205020404" pitchFamily="49" charset="0"/>
                <a:cs typeface="Courier New" panose="02070309020205020404" pitchFamily="49" charset="0"/>
              </a:rPr>
              <a:t>bartlett.test</a:t>
            </a:r>
            <a:r>
              <a:rPr lang="en-US" altLang="nl-BE" sz="2000" dirty="0">
                <a:latin typeface="Courier New" panose="02070309020205020404" pitchFamily="49" charset="0"/>
                <a:cs typeface="Courier New" panose="02070309020205020404" pitchFamily="49" charset="0"/>
              </a:rPr>
              <a:t>(Height ~ Group, data=Lesson1_2)</a:t>
            </a:r>
            <a:endParaRPr lang="fr-FR" altLang="nl-BE" sz="2000" dirty="0">
              <a:latin typeface="Courier New" panose="02070309020205020404" pitchFamily="49" charset="0"/>
              <a:cs typeface="Courier New" panose="02070309020205020404" pitchFamily="49" charset="0"/>
            </a:endParaRPr>
          </a:p>
        </p:txBody>
      </p:sp>
      <p:sp>
        <p:nvSpPr>
          <p:cNvPr id="45060" name="Rectangle 3">
            <a:extLst>
              <a:ext uri="{FF2B5EF4-FFF2-40B4-BE49-F238E27FC236}">
                <a16:creationId xmlns:a16="http://schemas.microsoft.com/office/drawing/2014/main" id="{9B2D60BE-0864-44C7-B589-22F13B436F3B}"/>
              </a:ext>
            </a:extLst>
          </p:cNvPr>
          <p:cNvSpPr>
            <a:spLocks noChangeArrowheads="1"/>
          </p:cNvSpPr>
          <p:nvPr/>
        </p:nvSpPr>
        <p:spPr bwMode="auto">
          <a:xfrm>
            <a:off x="914400" y="3644900"/>
            <a:ext cx="6781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nl-BE" dirty="0"/>
              <a:t>	</a:t>
            </a:r>
            <a:r>
              <a:rPr lang="en-US" altLang="nl-BE" dirty="0"/>
              <a:t>	Bartlett test of homogeneity of variances</a:t>
            </a:r>
          </a:p>
          <a:p>
            <a:pPr eaLnBrk="1" hangingPunct="1"/>
            <a:endParaRPr lang="en-US" altLang="nl-BE" dirty="0"/>
          </a:p>
          <a:p>
            <a:pPr eaLnBrk="1" hangingPunct="1"/>
            <a:r>
              <a:rPr lang="en-US" altLang="nl-BE" dirty="0"/>
              <a:t>data:  Height by Group</a:t>
            </a:r>
          </a:p>
          <a:p>
            <a:pPr eaLnBrk="1" hangingPunct="1"/>
            <a:r>
              <a:rPr lang="en-US" altLang="nl-BE" dirty="0"/>
              <a:t>Bartlett's K-squared = 0, df = 2, p-value = 1</a:t>
            </a:r>
            <a:endParaRPr lang="fr-FR" altLang="nl-BE"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8387EF62-7F3A-4D02-A916-9930CBA9D982}"/>
              </a:ext>
            </a:extLst>
          </p:cNvPr>
          <p:cNvSpPr>
            <a:spLocks noGrp="1"/>
          </p:cNvSpPr>
          <p:nvPr>
            <p:ph type="title"/>
          </p:nvPr>
        </p:nvSpPr>
        <p:spPr/>
        <p:txBody>
          <a:bodyPr/>
          <a:lstStyle/>
          <a:p>
            <a:r>
              <a:rPr lang="fr-FR" altLang="nl-BE" dirty="0"/>
              <a:t>R Output (</a:t>
            </a:r>
            <a:r>
              <a:rPr lang="fr-FR" altLang="nl-BE" dirty="0" err="1"/>
              <a:t>remove</a:t>
            </a:r>
            <a:r>
              <a:rPr lang="fr-FR" altLang="nl-BE" dirty="0"/>
              <a:t> </a:t>
            </a:r>
            <a:r>
              <a:rPr lang="fr-FR" altLang="nl-BE" dirty="0" err="1"/>
              <a:t>this</a:t>
            </a:r>
            <a:r>
              <a:rPr lang="fr-FR" altLang="nl-BE" dirty="0"/>
              <a:t> slide???)</a:t>
            </a:r>
            <a:br>
              <a:rPr lang="fr-FR" altLang="nl-BE" dirty="0"/>
            </a:br>
            <a:r>
              <a:rPr lang="fr-FR" altLang="nl-BE" sz="3200" dirty="0"/>
              <a:t>Normal distribution</a:t>
            </a:r>
            <a:endParaRPr lang="fr-FR" altLang="nl-BE" dirty="0"/>
          </a:p>
        </p:txBody>
      </p:sp>
      <p:sp>
        <p:nvSpPr>
          <p:cNvPr id="45059" name="Content Placeholder 2">
            <a:extLst>
              <a:ext uri="{FF2B5EF4-FFF2-40B4-BE49-F238E27FC236}">
                <a16:creationId xmlns:a16="http://schemas.microsoft.com/office/drawing/2014/main" id="{2A68836C-AA10-4082-9345-78460AC9B66C}"/>
              </a:ext>
            </a:extLst>
          </p:cNvPr>
          <p:cNvSpPr>
            <a:spLocks noGrp="1"/>
          </p:cNvSpPr>
          <p:nvPr>
            <p:ph idx="1"/>
          </p:nvPr>
        </p:nvSpPr>
        <p:spPr>
          <a:xfrm>
            <a:off x="457200" y="1600200"/>
            <a:ext cx="8458200" cy="1676400"/>
          </a:xfrm>
        </p:spPr>
        <p:txBody>
          <a:bodyPr/>
          <a:lstStyle/>
          <a:p>
            <a:pPr marL="0" indent="0">
              <a:buNone/>
            </a:pPr>
            <a:r>
              <a:rPr lang="en-US" altLang="nl-BE" sz="1400" dirty="0">
                <a:latin typeface="Courier New" panose="02070309020205020404" pitchFamily="49" charset="0"/>
                <a:cs typeface="Courier New" panose="02070309020205020404" pitchFamily="49" charset="0"/>
              </a:rPr>
              <a:t>hist(Lesson1_2$Height[Lesson1_2$Group == 1], </a:t>
            </a:r>
            <a:r>
              <a:rPr lang="en-US" altLang="nl-BE" sz="1400" dirty="0" err="1">
                <a:latin typeface="Courier New" panose="02070309020205020404" pitchFamily="49" charset="0"/>
                <a:cs typeface="Courier New" panose="02070309020205020404" pitchFamily="49" charset="0"/>
              </a:rPr>
              <a:t>xlim</a:t>
            </a:r>
            <a:r>
              <a:rPr lang="en-US" altLang="nl-BE" sz="1400" dirty="0">
                <a:latin typeface="Courier New" panose="02070309020205020404" pitchFamily="49" charset="0"/>
                <a:cs typeface="Courier New" panose="02070309020205020404" pitchFamily="49" charset="0"/>
              </a:rPr>
              <a:t>=range(Lesson1_2$Height))</a:t>
            </a:r>
          </a:p>
          <a:p>
            <a:pPr marL="0" indent="0">
              <a:buNone/>
            </a:pPr>
            <a:r>
              <a:rPr lang="en-US" altLang="nl-BE" sz="1400" dirty="0">
                <a:latin typeface="Courier New" panose="02070309020205020404" pitchFamily="49" charset="0"/>
                <a:cs typeface="Courier New" panose="02070309020205020404" pitchFamily="49" charset="0"/>
              </a:rPr>
              <a:t>hist(Lesson1_2$Height[Lesson1_2$Group == 2], </a:t>
            </a:r>
            <a:r>
              <a:rPr lang="en-US" altLang="nl-BE" sz="1400" dirty="0" err="1">
                <a:latin typeface="Courier New" panose="02070309020205020404" pitchFamily="49" charset="0"/>
                <a:cs typeface="Courier New" panose="02070309020205020404" pitchFamily="49" charset="0"/>
              </a:rPr>
              <a:t>xlim</a:t>
            </a:r>
            <a:r>
              <a:rPr lang="en-US" altLang="nl-BE" sz="1400" dirty="0">
                <a:latin typeface="Courier New" panose="02070309020205020404" pitchFamily="49" charset="0"/>
                <a:cs typeface="Courier New" panose="02070309020205020404" pitchFamily="49" charset="0"/>
              </a:rPr>
              <a:t>=range(Lesson1_2$Height))</a:t>
            </a:r>
          </a:p>
          <a:p>
            <a:pPr marL="0" indent="0">
              <a:buNone/>
            </a:pPr>
            <a:r>
              <a:rPr lang="en-US" altLang="nl-BE" sz="1400" dirty="0">
                <a:latin typeface="Courier New" panose="02070309020205020404" pitchFamily="49" charset="0"/>
                <a:cs typeface="Courier New" panose="02070309020205020404" pitchFamily="49" charset="0"/>
              </a:rPr>
              <a:t>hist(Lesson1_2$Height[Lesson1_2$Group == 3], </a:t>
            </a:r>
            <a:r>
              <a:rPr lang="en-US" altLang="nl-BE" sz="1400" dirty="0" err="1">
                <a:latin typeface="Courier New" panose="02070309020205020404" pitchFamily="49" charset="0"/>
                <a:cs typeface="Courier New" panose="02070309020205020404" pitchFamily="49" charset="0"/>
              </a:rPr>
              <a:t>xlim</a:t>
            </a:r>
            <a:r>
              <a:rPr lang="en-US" altLang="nl-BE" sz="1400" dirty="0">
                <a:latin typeface="Courier New" panose="02070309020205020404" pitchFamily="49" charset="0"/>
                <a:cs typeface="Courier New" panose="02070309020205020404" pitchFamily="49" charset="0"/>
              </a:rPr>
              <a:t>=range(Lesson1_2$Height))</a:t>
            </a:r>
          </a:p>
        </p:txBody>
      </p:sp>
      <p:pic>
        <p:nvPicPr>
          <p:cNvPr id="4" name="Picture 3">
            <a:extLst>
              <a:ext uri="{FF2B5EF4-FFF2-40B4-BE49-F238E27FC236}">
                <a16:creationId xmlns:a16="http://schemas.microsoft.com/office/drawing/2014/main" id="{DF1B0027-E762-FD7E-C858-36816AC5BF2D}"/>
              </a:ext>
            </a:extLst>
          </p:cNvPr>
          <p:cNvPicPr>
            <a:picLocks noChangeAspect="1"/>
          </p:cNvPicPr>
          <p:nvPr/>
        </p:nvPicPr>
        <p:blipFill rotWithShape="1">
          <a:blip r:embed="rId2"/>
          <a:srcRect t="18704" b="14792"/>
          <a:stretch/>
        </p:blipFill>
        <p:spPr>
          <a:xfrm>
            <a:off x="2723264" y="2476499"/>
            <a:ext cx="3697469" cy="1295401"/>
          </a:xfrm>
          <a:prstGeom prst="rect">
            <a:avLst/>
          </a:prstGeom>
        </p:spPr>
      </p:pic>
      <p:pic>
        <p:nvPicPr>
          <p:cNvPr id="6" name="Picture 5">
            <a:extLst>
              <a:ext uri="{FF2B5EF4-FFF2-40B4-BE49-F238E27FC236}">
                <a16:creationId xmlns:a16="http://schemas.microsoft.com/office/drawing/2014/main" id="{28540003-89CF-9A8E-0187-18DCAF9A8402}"/>
              </a:ext>
            </a:extLst>
          </p:cNvPr>
          <p:cNvPicPr>
            <a:picLocks noChangeAspect="1"/>
          </p:cNvPicPr>
          <p:nvPr/>
        </p:nvPicPr>
        <p:blipFill rotWithShape="1">
          <a:blip r:embed="rId3"/>
          <a:srcRect t="19560" b="13936"/>
          <a:stretch/>
        </p:blipFill>
        <p:spPr>
          <a:xfrm>
            <a:off x="2722524" y="3886199"/>
            <a:ext cx="3697468" cy="1295401"/>
          </a:xfrm>
          <a:prstGeom prst="rect">
            <a:avLst/>
          </a:prstGeom>
        </p:spPr>
      </p:pic>
      <p:pic>
        <p:nvPicPr>
          <p:cNvPr id="8" name="Picture 7">
            <a:extLst>
              <a:ext uri="{FF2B5EF4-FFF2-40B4-BE49-F238E27FC236}">
                <a16:creationId xmlns:a16="http://schemas.microsoft.com/office/drawing/2014/main" id="{FBA1873D-D572-C54C-F4D5-0069A340D5D7}"/>
              </a:ext>
            </a:extLst>
          </p:cNvPr>
          <p:cNvPicPr>
            <a:picLocks noChangeAspect="1"/>
          </p:cNvPicPr>
          <p:nvPr/>
        </p:nvPicPr>
        <p:blipFill rotWithShape="1">
          <a:blip r:embed="rId4"/>
          <a:srcRect t="19560" b="13936"/>
          <a:stretch/>
        </p:blipFill>
        <p:spPr>
          <a:xfrm>
            <a:off x="2722524" y="5208233"/>
            <a:ext cx="3697468" cy="1295401"/>
          </a:xfrm>
          <a:prstGeom prst="rect">
            <a:avLst/>
          </a:prstGeom>
        </p:spPr>
      </p:pic>
    </p:spTree>
    <p:extLst>
      <p:ext uri="{BB962C8B-B14F-4D97-AF65-F5344CB8AC3E}">
        <p14:creationId xmlns:p14="http://schemas.microsoft.com/office/powerpoint/2010/main" val="1987181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8387EF62-7F3A-4D02-A916-9930CBA9D982}"/>
              </a:ext>
            </a:extLst>
          </p:cNvPr>
          <p:cNvSpPr>
            <a:spLocks noGrp="1"/>
          </p:cNvSpPr>
          <p:nvPr>
            <p:ph type="title"/>
          </p:nvPr>
        </p:nvSpPr>
        <p:spPr/>
        <p:txBody>
          <a:bodyPr/>
          <a:lstStyle/>
          <a:p>
            <a:r>
              <a:rPr lang="fr-FR" altLang="nl-BE" dirty="0"/>
              <a:t>R Output</a:t>
            </a:r>
            <a:br>
              <a:rPr lang="fr-FR" altLang="nl-BE" dirty="0"/>
            </a:br>
            <a:r>
              <a:rPr lang="fr-FR" altLang="nl-BE" sz="3200" dirty="0"/>
              <a:t>Normal distribution</a:t>
            </a:r>
            <a:endParaRPr lang="fr-FR" altLang="nl-BE" dirty="0"/>
          </a:p>
        </p:txBody>
      </p:sp>
      <p:pic>
        <p:nvPicPr>
          <p:cNvPr id="4" name="Picture 3">
            <a:extLst>
              <a:ext uri="{FF2B5EF4-FFF2-40B4-BE49-F238E27FC236}">
                <a16:creationId xmlns:a16="http://schemas.microsoft.com/office/drawing/2014/main" id="{4EE26D85-3C65-2BC8-D2DA-0C25EF0069CF}"/>
              </a:ext>
            </a:extLst>
          </p:cNvPr>
          <p:cNvPicPr>
            <a:picLocks noChangeAspect="1"/>
          </p:cNvPicPr>
          <p:nvPr/>
        </p:nvPicPr>
        <p:blipFill>
          <a:blip r:embed="rId2"/>
          <a:stretch>
            <a:fillRect/>
          </a:stretch>
        </p:blipFill>
        <p:spPr>
          <a:xfrm>
            <a:off x="1019175" y="2590800"/>
            <a:ext cx="7105650" cy="3743325"/>
          </a:xfrm>
          <a:prstGeom prst="rect">
            <a:avLst/>
          </a:prstGeom>
        </p:spPr>
      </p:pic>
      <p:sp>
        <p:nvSpPr>
          <p:cNvPr id="6" name="Content Placeholder 5">
            <a:extLst>
              <a:ext uri="{FF2B5EF4-FFF2-40B4-BE49-F238E27FC236}">
                <a16:creationId xmlns:a16="http://schemas.microsoft.com/office/drawing/2014/main" id="{312523C0-1A1B-A400-25E2-3C830A658F9C}"/>
              </a:ext>
            </a:extLst>
          </p:cNvPr>
          <p:cNvSpPr>
            <a:spLocks noGrp="1"/>
          </p:cNvSpPr>
          <p:nvPr>
            <p:ph idx="1"/>
          </p:nvPr>
        </p:nvSpPr>
        <p:spPr/>
        <p:txBody>
          <a:bodyPr/>
          <a:lstStyle/>
          <a:p>
            <a:pPr marL="0" indent="0">
              <a:buNone/>
            </a:pPr>
            <a:r>
              <a:rPr lang="en-US" sz="1600" dirty="0">
                <a:latin typeface="Courier New" panose="02070309020205020404" pitchFamily="49" charset="0"/>
                <a:cs typeface="Courier New" panose="02070309020205020404" pitchFamily="49" charset="0"/>
              </a:rPr>
              <a:t>library(</a:t>
            </a:r>
            <a:r>
              <a:rPr lang="en-US" sz="1600" dirty="0" err="1">
                <a:latin typeface="Courier New" panose="02070309020205020404" pitchFamily="49" charset="0"/>
                <a:cs typeface="Courier New" panose="02070309020205020404" pitchFamily="49" charset="0"/>
              </a:rPr>
              <a:t>sm</a:t>
            </a: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sm.density.compare</a:t>
            </a:r>
            <a:r>
              <a:rPr lang="en-US" sz="1600" dirty="0">
                <a:latin typeface="Courier New" panose="02070309020205020404" pitchFamily="49" charset="0"/>
                <a:cs typeface="Courier New" panose="02070309020205020404" pitchFamily="49" charset="0"/>
              </a:rPr>
              <a:t>(Lesson1_2$Height, Lesson1_2$Group)</a:t>
            </a:r>
            <a:endParaRPr lang="nl-BE"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17848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7C38F7E-AB28-4C5A-986F-E60FA4151B69}"/>
              </a:ext>
            </a:extLst>
          </p:cNvPr>
          <p:cNvSpPr>
            <a:spLocks noGrp="1"/>
          </p:cNvSpPr>
          <p:nvPr>
            <p:ph type="title"/>
          </p:nvPr>
        </p:nvSpPr>
        <p:spPr>
          <a:xfrm>
            <a:off x="0" y="609600"/>
            <a:ext cx="9144000" cy="1143000"/>
          </a:xfrm>
        </p:spPr>
        <p:txBody>
          <a:bodyPr/>
          <a:lstStyle/>
          <a:p>
            <a:pPr eaLnBrk="1" hangingPunct="1"/>
            <a:r>
              <a:rPr lang="en-GB" altLang="nl-BE" sz="3600">
                <a:latin typeface="Comic Sans MS" panose="030F0702030302020204" pitchFamily="66" charset="0"/>
              </a:rPr>
              <a:t>Relation between 2 continuous variables</a:t>
            </a:r>
          </a:p>
        </p:txBody>
      </p:sp>
      <p:sp>
        <p:nvSpPr>
          <p:cNvPr id="46083" name="Rectangle 3">
            <a:extLst>
              <a:ext uri="{FF2B5EF4-FFF2-40B4-BE49-F238E27FC236}">
                <a16:creationId xmlns:a16="http://schemas.microsoft.com/office/drawing/2014/main" id="{C0492F2C-934B-4A98-908A-813D76529BD2}"/>
              </a:ext>
            </a:extLst>
          </p:cNvPr>
          <p:cNvSpPr>
            <a:spLocks noGrp="1"/>
          </p:cNvSpPr>
          <p:nvPr>
            <p:ph idx="1"/>
          </p:nvPr>
        </p:nvSpPr>
        <p:spPr>
          <a:xfrm>
            <a:off x="685800" y="1965325"/>
            <a:ext cx="7772400" cy="3624263"/>
          </a:xfrm>
        </p:spPr>
        <p:txBody>
          <a:bodyPr/>
          <a:lstStyle/>
          <a:p>
            <a:pPr eaLnBrk="1" hangingPunct="1">
              <a:lnSpc>
                <a:spcPct val="90000"/>
              </a:lnSpc>
              <a:buFontTx/>
              <a:buNone/>
            </a:pPr>
            <a:r>
              <a:rPr lang="en-GB" altLang="nl-BE" sz="2400" dirty="0">
                <a:latin typeface="Comic Sans MS" panose="030F0702030302020204" pitchFamily="66" charset="0"/>
              </a:rPr>
              <a:t>Two methods:</a:t>
            </a:r>
          </a:p>
          <a:p>
            <a:pPr eaLnBrk="1" hangingPunct="1">
              <a:lnSpc>
                <a:spcPct val="90000"/>
              </a:lnSpc>
            </a:pPr>
            <a:endParaRPr lang="en-GB" altLang="nl-BE" sz="2400" dirty="0">
              <a:latin typeface="Comic Sans MS" panose="030F0702030302020204" pitchFamily="66" charset="0"/>
            </a:endParaRPr>
          </a:p>
          <a:p>
            <a:pPr eaLnBrk="1" hangingPunct="1">
              <a:lnSpc>
                <a:spcPct val="90000"/>
              </a:lnSpc>
            </a:pPr>
            <a:r>
              <a:rPr lang="en-GB" altLang="nl-BE" sz="2400" dirty="0">
                <a:solidFill>
                  <a:schemeClr val="accent2"/>
                </a:solidFill>
                <a:latin typeface="Comic Sans MS" panose="030F0702030302020204" pitchFamily="66" charset="0"/>
              </a:rPr>
              <a:t>Correlation</a:t>
            </a:r>
            <a:r>
              <a:rPr lang="en-GB" altLang="nl-BE" sz="2400" dirty="0">
                <a:latin typeface="Comic Sans MS" panose="030F0702030302020204" pitchFamily="66" charset="0"/>
              </a:rPr>
              <a:t>: to assess whether the two variables are associated, characterize strength of association with a number (correlation coefficient)</a:t>
            </a:r>
          </a:p>
          <a:p>
            <a:pPr eaLnBrk="1" hangingPunct="1">
              <a:lnSpc>
                <a:spcPct val="90000"/>
              </a:lnSpc>
            </a:pPr>
            <a:endParaRPr lang="en-GB" altLang="nl-BE" sz="2400" dirty="0">
              <a:latin typeface="Comic Sans MS" panose="030F0702030302020204" pitchFamily="66" charset="0"/>
            </a:endParaRPr>
          </a:p>
          <a:p>
            <a:pPr eaLnBrk="1" hangingPunct="1">
              <a:lnSpc>
                <a:spcPct val="90000"/>
              </a:lnSpc>
            </a:pPr>
            <a:r>
              <a:rPr lang="en-GB" altLang="nl-BE" sz="2400" dirty="0">
                <a:solidFill>
                  <a:schemeClr val="accent2"/>
                </a:solidFill>
                <a:latin typeface="Comic Sans MS" panose="030F0702030302020204" pitchFamily="66" charset="0"/>
              </a:rPr>
              <a:t>Regression</a:t>
            </a:r>
            <a:r>
              <a:rPr lang="en-GB" altLang="nl-BE" sz="2400" dirty="0">
                <a:latin typeface="Comic Sans MS" panose="030F0702030302020204" pitchFamily="66" charset="0"/>
              </a:rPr>
              <a:t>: to describe how one variable depends on the other(s), to predict one variable from the other variable(s)</a:t>
            </a:r>
          </a:p>
          <a:p>
            <a:pPr eaLnBrk="1" hangingPunct="1">
              <a:lnSpc>
                <a:spcPct val="90000"/>
              </a:lnSpc>
            </a:pPr>
            <a:endParaRPr lang="en-GB" altLang="nl-BE" sz="2400" dirty="0">
              <a:latin typeface="Comic Sans MS" panose="030F0702030302020204" pitchFamily="66"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0" name="Object 2">
            <a:extLst>
              <a:ext uri="{FF2B5EF4-FFF2-40B4-BE49-F238E27FC236}">
                <a16:creationId xmlns:a16="http://schemas.microsoft.com/office/drawing/2014/main" id="{422E7CA3-2860-4093-9A0A-B0C517E7DFDB}"/>
              </a:ext>
            </a:extLst>
          </p:cNvPr>
          <p:cNvGraphicFramePr>
            <a:graphicFrameLocks noChangeAspect="1"/>
          </p:cNvGraphicFramePr>
          <p:nvPr/>
        </p:nvGraphicFramePr>
        <p:xfrm>
          <a:off x="0" y="196850"/>
          <a:ext cx="9144000" cy="5621338"/>
        </p:xfrm>
        <a:graphic>
          <a:graphicData uri="http://schemas.openxmlformats.org/presentationml/2006/ole">
            <mc:AlternateContent xmlns:mc="http://schemas.openxmlformats.org/markup-compatibility/2006">
              <mc:Choice xmlns:v="urn:schemas-microsoft-com:vml" Requires="v">
                <p:oleObj name="Worksheet" r:id="rId3" imgW="9286951" imgH="5715000" progId="Excel.Sheet.8">
                  <p:embed/>
                </p:oleObj>
              </mc:Choice>
              <mc:Fallback>
                <p:oleObj name="Worksheet" r:id="rId3" imgW="9286951" imgH="5715000" progId="Excel.Sheet.8">
                  <p:embed/>
                  <p:pic>
                    <p:nvPicPr>
                      <p:cNvPr id="48130" name="Object 2">
                        <a:extLst>
                          <a:ext uri="{FF2B5EF4-FFF2-40B4-BE49-F238E27FC236}">
                            <a16:creationId xmlns:a16="http://schemas.microsoft.com/office/drawing/2014/main" id="{422E7CA3-2860-4093-9A0A-B0C517E7DF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6850"/>
                        <a:ext cx="9144000" cy="562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1" name="Text Box 3">
            <a:extLst>
              <a:ext uri="{FF2B5EF4-FFF2-40B4-BE49-F238E27FC236}">
                <a16:creationId xmlns:a16="http://schemas.microsoft.com/office/drawing/2014/main" id="{364199D6-D068-4235-8EA1-2BBF5ABA3F0B}"/>
              </a:ext>
            </a:extLst>
          </p:cNvPr>
          <p:cNvSpPr txBox="1">
            <a:spLocks noChangeArrowheads="1"/>
          </p:cNvSpPr>
          <p:nvPr/>
        </p:nvSpPr>
        <p:spPr bwMode="auto">
          <a:xfrm>
            <a:off x="6156325" y="5445125"/>
            <a:ext cx="223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nl-NL" altLang="nl-BE" sz="2400">
              <a:latin typeface="Times New Roman" panose="02020603050405020304" pitchFamily="18" charset="0"/>
            </a:endParaRPr>
          </a:p>
        </p:txBody>
      </p:sp>
      <p:sp>
        <p:nvSpPr>
          <p:cNvPr id="48132" name="Text Box 7">
            <a:extLst>
              <a:ext uri="{FF2B5EF4-FFF2-40B4-BE49-F238E27FC236}">
                <a16:creationId xmlns:a16="http://schemas.microsoft.com/office/drawing/2014/main" id="{7C173D96-0609-4A93-81F8-541B808D6F27}"/>
              </a:ext>
            </a:extLst>
          </p:cNvPr>
          <p:cNvSpPr txBox="1">
            <a:spLocks noChangeArrowheads="1"/>
          </p:cNvSpPr>
          <p:nvPr/>
        </p:nvSpPr>
        <p:spPr bwMode="auto">
          <a:xfrm>
            <a:off x="755650" y="404813"/>
            <a:ext cx="2665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fr-BE" altLang="nl-BE" sz="2400">
                <a:latin typeface="Comic Sans MS" panose="030F0702030302020204" pitchFamily="66" charset="0"/>
              </a:rPr>
              <a:t>Scatter plot:</a:t>
            </a:r>
            <a:endParaRPr lang="en-GB" altLang="nl-BE" sz="2400">
              <a:latin typeface="Comic Sans MS" panose="030F0702030302020204" pitchFamily="66"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46DE7C6F-5391-4128-ACD2-08F405603585}"/>
              </a:ext>
            </a:extLst>
          </p:cNvPr>
          <p:cNvSpPr>
            <a:spLocks noGrp="1" noChangeArrowheads="1"/>
          </p:cNvSpPr>
          <p:nvPr>
            <p:ph type="body" idx="1"/>
          </p:nvPr>
        </p:nvSpPr>
        <p:spPr>
          <a:xfrm>
            <a:off x="685800" y="1328738"/>
            <a:ext cx="7772400" cy="3624262"/>
          </a:xfrm>
        </p:spPr>
        <p:txBody>
          <a:bodyPr rtlCol="0">
            <a:normAutofit fontScale="92500" lnSpcReduction="20000"/>
          </a:bodyPr>
          <a:lstStyle/>
          <a:p>
            <a:pPr eaLnBrk="1" fontAlgn="auto" hangingPunct="1">
              <a:spcAft>
                <a:spcPts val="0"/>
              </a:spcAft>
              <a:buFontTx/>
              <a:buNone/>
              <a:defRPr/>
            </a:pPr>
            <a:r>
              <a:rPr lang="en-GB" sz="2800" dirty="0">
                <a:latin typeface="Comic Sans MS" pitchFamily="66" charset="0"/>
              </a:rPr>
              <a:t>What we know already:</a:t>
            </a:r>
          </a:p>
          <a:p>
            <a:pPr eaLnBrk="1" fontAlgn="auto" hangingPunct="1">
              <a:spcAft>
                <a:spcPts val="0"/>
              </a:spcAft>
              <a:defRPr/>
            </a:pPr>
            <a:endParaRPr lang="en-GB" sz="2800" dirty="0">
              <a:latin typeface="Comic Sans MS" pitchFamily="66" charset="0"/>
            </a:endParaRPr>
          </a:p>
          <a:p>
            <a:pPr eaLnBrk="1" fontAlgn="auto" hangingPunct="1">
              <a:spcAft>
                <a:spcPts val="0"/>
              </a:spcAft>
              <a:defRPr/>
            </a:pPr>
            <a:r>
              <a:rPr lang="en-GB" sz="2800" dirty="0">
                <a:solidFill>
                  <a:schemeClr val="accent2"/>
                </a:solidFill>
                <a:latin typeface="Comic Sans MS" pitchFamily="66" charset="0"/>
              </a:rPr>
              <a:t>Pearson coefficient of correlation </a:t>
            </a:r>
            <a:r>
              <a:rPr lang="en-GB" sz="2800" i="1" dirty="0">
                <a:latin typeface="Comic Sans MS" pitchFamily="66" charset="0"/>
              </a:rPr>
              <a:t>r</a:t>
            </a:r>
          </a:p>
          <a:p>
            <a:pPr eaLnBrk="1" fontAlgn="auto" hangingPunct="1">
              <a:spcAft>
                <a:spcPts val="0"/>
              </a:spcAft>
              <a:defRPr/>
            </a:pPr>
            <a:endParaRPr lang="en-GB" sz="2800" dirty="0">
              <a:latin typeface="Comic Sans MS" pitchFamily="66" charset="0"/>
            </a:endParaRPr>
          </a:p>
          <a:p>
            <a:pPr eaLnBrk="1" fontAlgn="auto" hangingPunct="1">
              <a:spcAft>
                <a:spcPts val="0"/>
              </a:spcAft>
              <a:defRPr/>
            </a:pPr>
            <a:r>
              <a:rPr lang="en-GB" sz="2800" dirty="0">
                <a:solidFill>
                  <a:schemeClr val="accent2"/>
                </a:solidFill>
                <a:latin typeface="Comic Sans MS" pitchFamily="66" charset="0"/>
              </a:rPr>
              <a:t>-1 &lt; r &lt; 1</a:t>
            </a:r>
            <a:r>
              <a:rPr lang="en-GB" sz="2800" dirty="0">
                <a:latin typeface="Comic Sans MS" pitchFamily="66" charset="0"/>
              </a:rPr>
              <a:t>: if close to -1 or 1: strong linear correlation</a:t>
            </a:r>
          </a:p>
          <a:p>
            <a:pPr eaLnBrk="1" fontAlgn="auto" hangingPunct="1">
              <a:spcAft>
                <a:spcPts val="0"/>
              </a:spcAft>
              <a:defRPr/>
            </a:pPr>
            <a:endParaRPr lang="fr-BE" sz="2800" dirty="0">
              <a:latin typeface="Comic Sans MS" pitchFamily="66" charset="0"/>
            </a:endParaRPr>
          </a:p>
          <a:p>
            <a:pPr eaLnBrk="1" fontAlgn="auto" hangingPunct="1">
              <a:spcAft>
                <a:spcPts val="0"/>
              </a:spcAft>
              <a:defRPr/>
            </a:pPr>
            <a:r>
              <a:rPr lang="fr-BE" sz="2800" i="1" dirty="0" err="1">
                <a:solidFill>
                  <a:srgbClr val="FF0000"/>
                </a:solidFill>
                <a:latin typeface="Comic Sans MS" pitchFamily="66" charset="0"/>
              </a:rPr>
              <a:t>Strength</a:t>
            </a:r>
            <a:r>
              <a:rPr lang="fr-BE" sz="2800" dirty="0">
                <a:latin typeface="Comic Sans MS" pitchFamily="66" charset="0"/>
              </a:rPr>
              <a:t> of </a:t>
            </a:r>
            <a:r>
              <a:rPr lang="fr-BE" sz="2800" dirty="0" err="1">
                <a:latin typeface="Comic Sans MS" pitchFamily="66" charset="0"/>
              </a:rPr>
              <a:t>linear</a:t>
            </a:r>
            <a:r>
              <a:rPr lang="fr-BE" sz="2800" dirty="0">
                <a:latin typeface="Comic Sans MS" pitchFamily="66" charset="0"/>
              </a:rPr>
              <a:t> relation, </a:t>
            </a:r>
            <a:r>
              <a:rPr lang="fr-BE" sz="2800" i="1" dirty="0">
                <a:solidFill>
                  <a:srgbClr val="FF0000"/>
                </a:solidFill>
                <a:latin typeface="Comic Sans MS" pitchFamily="66" charset="0"/>
              </a:rPr>
              <a:t>direction</a:t>
            </a:r>
            <a:r>
              <a:rPr lang="fr-BE" sz="2800" dirty="0">
                <a:latin typeface="Comic Sans MS" pitchFamily="66" charset="0"/>
              </a:rPr>
              <a:t> of association</a:t>
            </a:r>
            <a:endParaRPr lang="en-GB" sz="2800" dirty="0">
              <a:latin typeface="Comic Sans MS" pitchFamily="66"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coeffcorr">
            <a:extLst>
              <a:ext uri="{FF2B5EF4-FFF2-40B4-BE49-F238E27FC236}">
                <a16:creationId xmlns:a16="http://schemas.microsoft.com/office/drawing/2014/main" id="{376AB208-98A9-4DBB-915D-CB59CDD0EC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0"/>
            <a:ext cx="457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80CAD69E-F3F6-4C12-8DCD-1692A5772038}"/>
              </a:ext>
            </a:extLst>
          </p:cNvPr>
          <p:cNvSpPr>
            <a:spLocks noGrp="1"/>
          </p:cNvSpPr>
          <p:nvPr>
            <p:ph type="title"/>
          </p:nvPr>
        </p:nvSpPr>
        <p:spPr/>
        <p:txBody>
          <a:bodyPr/>
          <a:lstStyle/>
          <a:p>
            <a:pPr eaLnBrk="1" hangingPunct="1"/>
            <a:r>
              <a:rPr lang="en-GB" altLang="nl-BE" sz="3600">
                <a:latin typeface="Comic Sans MS" panose="030F0702030302020204" pitchFamily="66" charset="0"/>
              </a:rPr>
              <a:t>Strength of correlation</a:t>
            </a:r>
          </a:p>
        </p:txBody>
      </p:sp>
      <p:sp>
        <p:nvSpPr>
          <p:cNvPr id="54275" name="Rectangle 3">
            <a:extLst>
              <a:ext uri="{FF2B5EF4-FFF2-40B4-BE49-F238E27FC236}">
                <a16:creationId xmlns:a16="http://schemas.microsoft.com/office/drawing/2014/main" id="{2ED30618-0932-4556-9E2E-9AB09D9E8199}"/>
              </a:ext>
            </a:extLst>
          </p:cNvPr>
          <p:cNvSpPr>
            <a:spLocks noGrp="1"/>
          </p:cNvSpPr>
          <p:nvPr>
            <p:ph type="body" idx="1"/>
          </p:nvPr>
        </p:nvSpPr>
        <p:spPr>
          <a:xfrm>
            <a:off x="685800" y="1981200"/>
            <a:ext cx="7918450" cy="4114800"/>
          </a:xfrm>
        </p:spPr>
        <p:txBody>
          <a:bodyPr/>
          <a:lstStyle/>
          <a:p>
            <a:pPr eaLnBrk="1" hangingPunct="1">
              <a:lnSpc>
                <a:spcPct val="90000"/>
              </a:lnSpc>
              <a:buFontTx/>
              <a:buNone/>
            </a:pPr>
            <a:r>
              <a:rPr lang="en-GB" altLang="nl-BE" sz="2400">
                <a:solidFill>
                  <a:srgbClr val="FF0000"/>
                </a:solidFill>
                <a:latin typeface="Comic Sans MS" panose="030F0702030302020204" pitchFamily="66" charset="0"/>
              </a:rPr>
              <a:t>Direction</a:t>
            </a:r>
            <a:r>
              <a:rPr lang="en-GB" altLang="nl-BE" sz="2400">
                <a:solidFill>
                  <a:schemeClr val="accent2"/>
                </a:solidFill>
                <a:latin typeface="Comic Sans MS" panose="030F0702030302020204" pitchFamily="66" charset="0"/>
              </a:rPr>
              <a:t> </a:t>
            </a:r>
            <a:r>
              <a:rPr lang="en-GB" altLang="nl-BE" sz="2400">
                <a:latin typeface="Comic Sans MS" panose="030F0702030302020204" pitchFamily="66" charset="0"/>
              </a:rPr>
              <a:t>of relationship does not affect its </a:t>
            </a:r>
            <a:r>
              <a:rPr lang="en-GB" altLang="nl-BE" sz="2400">
                <a:solidFill>
                  <a:srgbClr val="FF0000"/>
                </a:solidFill>
                <a:latin typeface="Comic Sans MS" panose="030F0702030302020204" pitchFamily="66" charset="0"/>
              </a:rPr>
              <a:t>strength</a:t>
            </a:r>
            <a:r>
              <a:rPr lang="en-GB" altLang="nl-BE" sz="2400">
                <a:latin typeface="Comic Sans MS" panose="030F0702030302020204" pitchFamily="66" charset="0"/>
              </a:rPr>
              <a:t>!</a:t>
            </a:r>
          </a:p>
          <a:p>
            <a:pPr eaLnBrk="1" hangingPunct="1">
              <a:lnSpc>
                <a:spcPct val="90000"/>
              </a:lnSpc>
              <a:buFontTx/>
              <a:buNone/>
            </a:pPr>
            <a:endParaRPr lang="en-GB" altLang="nl-BE" sz="2400">
              <a:latin typeface="Comic Sans MS" panose="030F0702030302020204" pitchFamily="66" charset="0"/>
            </a:endParaRPr>
          </a:p>
          <a:p>
            <a:pPr eaLnBrk="1" hangingPunct="1">
              <a:lnSpc>
                <a:spcPct val="90000"/>
              </a:lnSpc>
              <a:buFontTx/>
              <a:buNone/>
            </a:pPr>
            <a:r>
              <a:rPr lang="en-GB" altLang="nl-BE" sz="2400">
                <a:latin typeface="Comic Sans MS" panose="030F0702030302020204" pitchFamily="66" charset="0"/>
              </a:rPr>
              <a:t>|0.00| &lt; r </a:t>
            </a:r>
            <a:r>
              <a:rPr lang="en-GB" altLang="nl-BE" sz="2400">
                <a:latin typeface="Comic Sans MS" panose="030F0702030302020204" pitchFamily="66" charset="0"/>
                <a:sym typeface="Symbol" panose="05050102010706020507" pitchFamily="18" charset="2"/>
              </a:rPr>
              <a:t></a:t>
            </a:r>
            <a:r>
              <a:rPr lang="en-GB" altLang="nl-BE" sz="2400">
                <a:latin typeface="Comic Sans MS" panose="030F0702030302020204" pitchFamily="66" charset="0"/>
              </a:rPr>
              <a:t> |0.25|: little if any</a:t>
            </a:r>
          </a:p>
          <a:p>
            <a:pPr eaLnBrk="1" hangingPunct="1">
              <a:lnSpc>
                <a:spcPct val="90000"/>
              </a:lnSpc>
              <a:buFontTx/>
              <a:buNone/>
            </a:pPr>
            <a:r>
              <a:rPr lang="en-GB" altLang="nl-BE" sz="2400">
                <a:latin typeface="Comic Sans MS" panose="030F0702030302020204" pitchFamily="66" charset="0"/>
              </a:rPr>
              <a:t>|0.26| &lt; r </a:t>
            </a:r>
            <a:r>
              <a:rPr lang="en-GB" altLang="nl-BE" sz="2400">
                <a:latin typeface="Comic Sans MS" panose="030F0702030302020204" pitchFamily="66" charset="0"/>
                <a:sym typeface="Symbol" panose="05050102010706020507" pitchFamily="18" charset="2"/>
              </a:rPr>
              <a:t></a:t>
            </a:r>
            <a:r>
              <a:rPr lang="en-GB" altLang="nl-BE" sz="2400">
                <a:latin typeface="Comic Sans MS" panose="030F0702030302020204" pitchFamily="66" charset="0"/>
              </a:rPr>
              <a:t> |0.49|: low</a:t>
            </a:r>
          </a:p>
          <a:p>
            <a:pPr eaLnBrk="1" hangingPunct="1">
              <a:lnSpc>
                <a:spcPct val="90000"/>
              </a:lnSpc>
              <a:buFontTx/>
              <a:buNone/>
            </a:pPr>
            <a:r>
              <a:rPr lang="en-GB" altLang="nl-BE" sz="2400">
                <a:latin typeface="Comic Sans MS" panose="030F0702030302020204" pitchFamily="66" charset="0"/>
              </a:rPr>
              <a:t>|0.50| &lt; r </a:t>
            </a:r>
            <a:r>
              <a:rPr lang="en-GB" altLang="nl-BE" sz="2400">
                <a:latin typeface="Comic Sans MS" panose="030F0702030302020204" pitchFamily="66" charset="0"/>
                <a:sym typeface="Symbol" panose="05050102010706020507" pitchFamily="18" charset="2"/>
              </a:rPr>
              <a:t></a:t>
            </a:r>
            <a:r>
              <a:rPr lang="en-GB" altLang="nl-BE" sz="2400">
                <a:latin typeface="Comic Sans MS" panose="030F0702030302020204" pitchFamily="66" charset="0"/>
              </a:rPr>
              <a:t> |0.69|: moderate</a:t>
            </a:r>
          </a:p>
          <a:p>
            <a:pPr eaLnBrk="1" hangingPunct="1">
              <a:lnSpc>
                <a:spcPct val="90000"/>
              </a:lnSpc>
              <a:buFontTx/>
              <a:buNone/>
            </a:pPr>
            <a:r>
              <a:rPr lang="en-GB" altLang="nl-BE" sz="2400">
                <a:latin typeface="Comic Sans MS" panose="030F0702030302020204" pitchFamily="66" charset="0"/>
              </a:rPr>
              <a:t>|0.70| &lt; r </a:t>
            </a:r>
            <a:r>
              <a:rPr lang="en-GB" altLang="nl-BE" sz="2400">
                <a:latin typeface="Comic Sans MS" panose="030F0702030302020204" pitchFamily="66" charset="0"/>
                <a:sym typeface="Symbol" panose="05050102010706020507" pitchFamily="18" charset="2"/>
              </a:rPr>
              <a:t></a:t>
            </a:r>
            <a:r>
              <a:rPr lang="en-GB" altLang="nl-BE" sz="2400">
                <a:latin typeface="Comic Sans MS" panose="030F0702030302020204" pitchFamily="66" charset="0"/>
              </a:rPr>
              <a:t> |0.89|: high</a:t>
            </a:r>
          </a:p>
          <a:p>
            <a:pPr eaLnBrk="1" hangingPunct="1">
              <a:lnSpc>
                <a:spcPct val="90000"/>
              </a:lnSpc>
              <a:buFontTx/>
              <a:buNone/>
            </a:pPr>
            <a:r>
              <a:rPr lang="en-GB" altLang="nl-BE" sz="2400">
                <a:latin typeface="Comic Sans MS" panose="030F0702030302020204" pitchFamily="66" charset="0"/>
              </a:rPr>
              <a:t>|0.90| &lt; r </a:t>
            </a:r>
            <a:r>
              <a:rPr lang="en-GB" altLang="nl-BE" sz="2400">
                <a:latin typeface="Comic Sans MS" panose="030F0702030302020204" pitchFamily="66" charset="0"/>
                <a:sym typeface="Symbol" panose="05050102010706020507" pitchFamily="18" charset="2"/>
              </a:rPr>
              <a:t></a:t>
            </a:r>
            <a:r>
              <a:rPr lang="en-GB" altLang="nl-BE" sz="2400">
                <a:latin typeface="Comic Sans MS" panose="030F0702030302020204" pitchFamily="66" charset="0"/>
              </a:rPr>
              <a:t> |1.00|: very high</a:t>
            </a:r>
          </a:p>
          <a:p>
            <a:pPr eaLnBrk="1" hangingPunct="1">
              <a:lnSpc>
                <a:spcPct val="90000"/>
              </a:lnSpc>
              <a:buFontTx/>
              <a:buNone/>
            </a:pPr>
            <a:endParaRPr lang="en-GB" altLang="nl-BE" sz="2400">
              <a:latin typeface="Comic Sans MS" panose="030F0702030302020204" pitchFamily="66" charset="0"/>
            </a:endParaRPr>
          </a:p>
          <a:p>
            <a:pPr eaLnBrk="1" hangingPunct="1">
              <a:lnSpc>
                <a:spcPct val="90000"/>
              </a:lnSpc>
              <a:buFontTx/>
              <a:buNone/>
            </a:pPr>
            <a:r>
              <a:rPr lang="en-GB" altLang="nl-BE" sz="2400">
                <a:latin typeface="Comic Sans MS" panose="030F0702030302020204" pitchFamily="66" charset="0"/>
              </a:rPr>
              <a:t>Interpretation depends on </a:t>
            </a:r>
            <a:r>
              <a:rPr lang="en-GB" altLang="nl-BE" sz="2400">
                <a:solidFill>
                  <a:srgbClr val="FF0000"/>
                </a:solidFill>
                <a:latin typeface="Comic Sans MS" panose="030F0702030302020204" pitchFamily="66" charset="0"/>
              </a:rPr>
              <a:t>context</a:t>
            </a:r>
            <a:r>
              <a:rPr lang="en-GB" altLang="nl-BE" sz="2400">
                <a:latin typeface="Comic Sans MS" panose="030F0702030302020204" pitchFamily="66" charset="0"/>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3">
            <a:extLst>
              <a:ext uri="{FF2B5EF4-FFF2-40B4-BE49-F238E27FC236}">
                <a16:creationId xmlns:a16="http://schemas.microsoft.com/office/drawing/2014/main" id="{161EABEA-3522-471B-8279-08AC6FAC20F7}"/>
              </a:ext>
            </a:extLst>
          </p:cNvPr>
          <p:cNvGraphicFramePr>
            <a:graphicFrameLocks noChangeAspect="1"/>
          </p:cNvGraphicFramePr>
          <p:nvPr/>
        </p:nvGraphicFramePr>
        <p:xfrm>
          <a:off x="0" y="196850"/>
          <a:ext cx="9144000" cy="5621338"/>
        </p:xfrm>
        <a:graphic>
          <a:graphicData uri="http://schemas.openxmlformats.org/presentationml/2006/ole">
            <mc:AlternateContent xmlns:mc="http://schemas.openxmlformats.org/markup-compatibility/2006">
              <mc:Choice xmlns:v="urn:schemas-microsoft-com:vml" Requires="v">
                <p:oleObj name="Worksheet" r:id="rId3" imgW="9286951" imgH="5715000" progId="Excel.Sheet.8">
                  <p:embed/>
                </p:oleObj>
              </mc:Choice>
              <mc:Fallback>
                <p:oleObj name="Worksheet" r:id="rId3" imgW="9286951" imgH="5715000" progId="Excel.Sheet.8">
                  <p:embed/>
                  <p:pic>
                    <p:nvPicPr>
                      <p:cNvPr id="56322" name="Object 3">
                        <a:extLst>
                          <a:ext uri="{FF2B5EF4-FFF2-40B4-BE49-F238E27FC236}">
                            <a16:creationId xmlns:a16="http://schemas.microsoft.com/office/drawing/2014/main" id="{161EABEA-3522-471B-8279-08AC6FAC20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6850"/>
                        <a:ext cx="9144000" cy="562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3" name="Text Box 4">
            <a:extLst>
              <a:ext uri="{FF2B5EF4-FFF2-40B4-BE49-F238E27FC236}">
                <a16:creationId xmlns:a16="http://schemas.microsoft.com/office/drawing/2014/main" id="{EFD2C4AC-5672-4DE9-A863-5C25FD8BBC84}"/>
              </a:ext>
            </a:extLst>
          </p:cNvPr>
          <p:cNvSpPr txBox="1">
            <a:spLocks noChangeArrowheads="1"/>
          </p:cNvSpPr>
          <p:nvPr/>
        </p:nvSpPr>
        <p:spPr bwMode="auto">
          <a:xfrm>
            <a:off x="6877050" y="3225800"/>
            <a:ext cx="158273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nl-NL" altLang="nl-BE" sz="2000">
                <a:solidFill>
                  <a:srgbClr val="FF0000"/>
                </a:solidFill>
                <a:latin typeface="Comic Sans MS" panose="030F0702030302020204" pitchFamily="66" charset="0"/>
              </a:rPr>
              <a:t>r = 0.9075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a:extLst>
              <a:ext uri="{FF2B5EF4-FFF2-40B4-BE49-F238E27FC236}">
                <a16:creationId xmlns:a16="http://schemas.microsoft.com/office/drawing/2014/main" id="{FF0F0143-48B4-4C44-B175-C07592BA6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133600"/>
            <a:ext cx="4252913" cy="372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5" name="Title 1">
            <a:extLst>
              <a:ext uri="{FF2B5EF4-FFF2-40B4-BE49-F238E27FC236}">
                <a16:creationId xmlns:a16="http://schemas.microsoft.com/office/drawing/2014/main" id="{6C0902FF-0602-4D3D-819B-F37FE0373205}"/>
              </a:ext>
            </a:extLst>
          </p:cNvPr>
          <p:cNvSpPr>
            <a:spLocks noGrp="1"/>
          </p:cNvSpPr>
          <p:nvPr>
            <p:ph type="title"/>
          </p:nvPr>
        </p:nvSpPr>
        <p:spPr/>
        <p:txBody>
          <a:bodyPr/>
          <a:lstStyle/>
          <a:p>
            <a:pPr eaLnBrk="1" hangingPunct="1"/>
            <a:r>
              <a:rPr lang="en-US" altLang="nl-BE" sz="2600"/>
              <a:t>Is there a statistically significant difference in mean height between UK men of Asian and of European origin? (n=18)</a:t>
            </a:r>
            <a:endParaRPr lang="fr-FR" altLang="nl-BE" sz="2600"/>
          </a:p>
        </p:txBody>
      </p:sp>
      <p:sp>
        <p:nvSpPr>
          <p:cNvPr id="8196" name="Content Placeholder 2">
            <a:extLst>
              <a:ext uri="{FF2B5EF4-FFF2-40B4-BE49-F238E27FC236}">
                <a16:creationId xmlns:a16="http://schemas.microsoft.com/office/drawing/2014/main" id="{0E74406B-7BE5-4A7F-9B77-3C26F2FE3787}"/>
              </a:ext>
            </a:extLst>
          </p:cNvPr>
          <p:cNvSpPr>
            <a:spLocks noGrp="1"/>
          </p:cNvSpPr>
          <p:nvPr>
            <p:ph idx="1"/>
          </p:nvPr>
        </p:nvSpPr>
        <p:spPr/>
        <p:txBody>
          <a:bodyPr/>
          <a:lstStyle/>
          <a:p>
            <a:pPr eaLnBrk="1" hangingPunct="1"/>
            <a:endParaRPr lang="fr-FR" altLang="nl-BE"/>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23561B90-2EB8-48E2-A69F-A34AF93CCE5D}"/>
              </a:ext>
            </a:extLst>
          </p:cNvPr>
          <p:cNvSpPr>
            <a:spLocks noGrp="1"/>
          </p:cNvSpPr>
          <p:nvPr>
            <p:ph type="title"/>
          </p:nvPr>
        </p:nvSpPr>
        <p:spPr/>
        <p:txBody>
          <a:bodyPr/>
          <a:lstStyle/>
          <a:p>
            <a:r>
              <a:rPr lang="en-GB" altLang="nl-BE" sz="3600">
                <a:latin typeface="Comic Sans MS" panose="030F0702030302020204" pitchFamily="66" charset="0"/>
              </a:rPr>
              <a:t>…what we’ve learnt so far:</a:t>
            </a:r>
          </a:p>
        </p:txBody>
      </p:sp>
      <p:sp>
        <p:nvSpPr>
          <p:cNvPr id="58371" name="Rectangle 3">
            <a:extLst>
              <a:ext uri="{FF2B5EF4-FFF2-40B4-BE49-F238E27FC236}">
                <a16:creationId xmlns:a16="http://schemas.microsoft.com/office/drawing/2014/main" id="{87020578-5323-4377-9003-D157D05C1876}"/>
              </a:ext>
            </a:extLst>
          </p:cNvPr>
          <p:cNvSpPr>
            <a:spLocks noGrp="1" noChangeArrowheads="1"/>
          </p:cNvSpPr>
          <p:nvPr>
            <p:ph type="body" idx="1"/>
          </p:nvPr>
        </p:nvSpPr>
        <p:spPr>
          <a:xfrm>
            <a:off x="685800" y="1752600"/>
            <a:ext cx="7772400" cy="4572000"/>
          </a:xfrm>
          <a:ln>
            <a:solidFill>
              <a:schemeClr val="accent2"/>
            </a:solidFill>
            <a:miter lim="800000"/>
            <a:headEnd/>
            <a:tailEnd/>
          </a:ln>
        </p:spPr>
        <p:txBody>
          <a:bodyPr/>
          <a:lstStyle/>
          <a:p>
            <a:pPr marL="473075" indent="-473075">
              <a:buFont typeface="Wingdings" panose="05000000000000000000" pitchFamily="2" charset="2"/>
              <a:buChar char="A"/>
            </a:pPr>
            <a:r>
              <a:rPr lang="en-GB" altLang="nl-BE" sz="2400">
                <a:latin typeface="Comic Sans MS" panose="030F0702030302020204" pitchFamily="66" charset="0"/>
              </a:rPr>
              <a:t>Variance</a:t>
            </a:r>
          </a:p>
          <a:p>
            <a:pPr marL="473075" indent="-473075">
              <a:buFont typeface="Wingdings" panose="05000000000000000000" pitchFamily="2" charset="2"/>
              <a:buChar char="A"/>
            </a:pPr>
            <a:r>
              <a:rPr lang="en-GB" altLang="nl-BE" sz="2400">
                <a:latin typeface="Comic Sans MS" panose="030F0702030302020204" pitchFamily="66" charset="0"/>
              </a:rPr>
              <a:t>Within group variation</a:t>
            </a:r>
          </a:p>
          <a:p>
            <a:pPr marL="473075" indent="-473075">
              <a:buFont typeface="Wingdings" panose="05000000000000000000" pitchFamily="2" charset="2"/>
              <a:buChar char="A"/>
            </a:pPr>
            <a:r>
              <a:rPr lang="en-GB" altLang="nl-BE" sz="2400">
                <a:latin typeface="Comic Sans MS" panose="030F0702030302020204" pitchFamily="66" charset="0"/>
              </a:rPr>
              <a:t>Between group variation</a:t>
            </a:r>
          </a:p>
          <a:p>
            <a:pPr marL="473075" indent="-473075">
              <a:buFont typeface="Wingdings" panose="05000000000000000000" pitchFamily="2" charset="2"/>
              <a:buChar char="A"/>
            </a:pPr>
            <a:r>
              <a:rPr lang="en-GB" altLang="nl-BE" sz="2400">
                <a:latin typeface="Comic Sans MS" panose="030F0702030302020204" pitchFamily="66" charset="0"/>
              </a:rPr>
              <a:t>Total variation</a:t>
            </a:r>
          </a:p>
          <a:p>
            <a:pPr marL="473075" indent="-473075">
              <a:buFont typeface="Wingdings" panose="05000000000000000000" pitchFamily="2" charset="2"/>
              <a:buChar char="A"/>
            </a:pPr>
            <a:r>
              <a:rPr lang="en-GB" altLang="nl-BE" sz="2400">
                <a:latin typeface="Comic Sans MS" panose="030F0702030302020204" pitchFamily="66" charset="0"/>
              </a:rPr>
              <a:t>Sum of squares</a:t>
            </a:r>
          </a:p>
          <a:p>
            <a:pPr marL="473075" indent="-473075">
              <a:buFont typeface="Wingdings" panose="05000000000000000000" pitchFamily="2" charset="2"/>
              <a:buChar char="A"/>
            </a:pPr>
            <a:r>
              <a:rPr lang="en-GB" altLang="nl-BE" sz="2400">
                <a:latin typeface="Comic Sans MS" panose="030F0702030302020204" pitchFamily="66" charset="0"/>
              </a:rPr>
              <a:t>ANOVA table</a:t>
            </a:r>
          </a:p>
          <a:p>
            <a:pPr marL="473075" indent="-473075">
              <a:buFont typeface="Wingdings" panose="05000000000000000000" pitchFamily="2" charset="2"/>
              <a:buChar char="A"/>
            </a:pPr>
            <a:r>
              <a:rPr lang="en-GB" altLang="nl-BE" sz="2400">
                <a:latin typeface="Comic Sans MS" panose="030F0702030302020204" pitchFamily="66" charset="0"/>
              </a:rPr>
              <a:t>Standard deviation</a:t>
            </a:r>
          </a:p>
          <a:p>
            <a:pPr marL="473075" indent="-473075">
              <a:buFont typeface="Wingdings" panose="05000000000000000000" pitchFamily="2" charset="2"/>
              <a:buChar char="A"/>
            </a:pPr>
            <a:r>
              <a:rPr lang="en-GB" altLang="nl-BE" sz="2400">
                <a:latin typeface="Comic Sans MS" panose="030F0702030302020204" pitchFamily="66" charset="0"/>
              </a:rPr>
              <a:t>T-test</a:t>
            </a:r>
          </a:p>
          <a:p>
            <a:pPr marL="473075" indent="-473075">
              <a:buFont typeface="Wingdings" panose="05000000000000000000" pitchFamily="2" charset="2"/>
              <a:buChar char="A"/>
            </a:pPr>
            <a:r>
              <a:rPr lang="en-GB" altLang="nl-BE" sz="2400">
                <a:latin typeface="Comic Sans MS" panose="030F0702030302020204" pitchFamily="66" charset="0"/>
              </a:rPr>
              <a:t>F-test</a:t>
            </a:r>
          </a:p>
          <a:p>
            <a:pPr marL="473075" indent="-473075">
              <a:buFont typeface="Wingdings" panose="05000000000000000000" pitchFamily="2" charset="2"/>
              <a:buChar char="A"/>
            </a:pPr>
            <a:r>
              <a:rPr lang="en-GB" altLang="nl-BE" sz="2400">
                <a:latin typeface="Comic Sans MS" panose="030F0702030302020204" pitchFamily="66" charset="0"/>
              </a:rPr>
              <a:t>Correlation coefficient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AF86D2B5-8469-42B0-8F34-9B5187C2C907}"/>
              </a:ext>
            </a:extLst>
          </p:cNvPr>
          <p:cNvSpPr>
            <a:spLocks noGrp="1"/>
          </p:cNvSpPr>
          <p:nvPr>
            <p:ph type="title"/>
          </p:nvPr>
        </p:nvSpPr>
        <p:spPr>
          <a:xfrm>
            <a:off x="609600" y="260350"/>
            <a:ext cx="8229600" cy="1143000"/>
          </a:xfrm>
        </p:spPr>
        <p:txBody>
          <a:bodyPr/>
          <a:lstStyle/>
          <a:p>
            <a:pPr eaLnBrk="1" hangingPunct="1"/>
            <a:r>
              <a:rPr lang="en-US" altLang="nl-BE"/>
              <a:t>T-test in R</a:t>
            </a:r>
            <a:endParaRPr lang="fr-FR" altLang="nl-BE"/>
          </a:p>
        </p:txBody>
      </p:sp>
      <p:sp>
        <p:nvSpPr>
          <p:cNvPr id="9219" name="Rectangle 1">
            <a:extLst>
              <a:ext uri="{FF2B5EF4-FFF2-40B4-BE49-F238E27FC236}">
                <a16:creationId xmlns:a16="http://schemas.microsoft.com/office/drawing/2014/main" id="{4A3B9EC2-BBEC-4872-943C-B89797D64BB6}"/>
              </a:ext>
            </a:extLst>
          </p:cNvPr>
          <p:cNvSpPr>
            <a:spLocks noChangeArrowheads="1"/>
          </p:cNvSpPr>
          <p:nvPr/>
        </p:nvSpPr>
        <p:spPr bwMode="auto">
          <a:xfrm>
            <a:off x="457200" y="1219200"/>
            <a:ext cx="59134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fr-FR" altLang="nl-BE" sz="1800">
                <a:latin typeface="Arial" panose="020B0604020202020204" pitchFamily="34" charset="0"/>
              </a:rPr>
              <a:t>Command : t.test(Height~Asian, alternative='two.sided’, </a:t>
            </a:r>
            <a:br>
              <a:rPr lang="fr-FR" altLang="nl-BE" sz="1800">
                <a:latin typeface="Arial" panose="020B0604020202020204" pitchFamily="34" charset="0"/>
              </a:rPr>
            </a:br>
            <a:r>
              <a:rPr lang="fr-FR" altLang="nl-BE" sz="1800">
                <a:latin typeface="Arial" panose="020B0604020202020204" pitchFamily="34" charset="0"/>
              </a:rPr>
              <a:t>conf.level=.95, var.equal=TRUE, data=Lesson1)</a:t>
            </a:r>
          </a:p>
        </p:txBody>
      </p:sp>
      <p:sp>
        <p:nvSpPr>
          <p:cNvPr id="9220" name="Rectangle 1">
            <a:extLst>
              <a:ext uri="{FF2B5EF4-FFF2-40B4-BE49-F238E27FC236}">
                <a16:creationId xmlns:a16="http://schemas.microsoft.com/office/drawing/2014/main" id="{3F181FC5-A352-4946-933A-BD0A512FB70B}"/>
              </a:ext>
            </a:extLst>
          </p:cNvPr>
          <p:cNvSpPr>
            <a:spLocks noChangeArrowheads="1"/>
          </p:cNvSpPr>
          <p:nvPr/>
        </p:nvSpPr>
        <p:spPr bwMode="auto">
          <a:xfrm>
            <a:off x="457200" y="2057400"/>
            <a:ext cx="82296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nl-BE"/>
              <a:t>	Two Sample t-test</a:t>
            </a:r>
          </a:p>
          <a:p>
            <a:pPr eaLnBrk="1" hangingPunct="1"/>
            <a:endParaRPr lang="fr-FR" altLang="nl-BE"/>
          </a:p>
          <a:p>
            <a:pPr eaLnBrk="1" hangingPunct="1"/>
            <a:r>
              <a:rPr lang="fr-FR" altLang="nl-BE"/>
              <a:t>data:  Height by Asian</a:t>
            </a:r>
          </a:p>
          <a:p>
            <a:pPr eaLnBrk="1" hangingPunct="1"/>
            <a:r>
              <a:rPr lang="fr-FR" altLang="nl-BE"/>
              <a:t>t = 1.7321, df = 16, p-value = 0.1025</a:t>
            </a:r>
          </a:p>
          <a:p>
            <a:pPr eaLnBrk="1" hangingPunct="1"/>
            <a:endParaRPr lang="fr-FR" altLang="nl-BE"/>
          </a:p>
          <a:p>
            <a:pPr eaLnBrk="1" hangingPunct="1"/>
            <a:r>
              <a:rPr lang="fr-FR" altLang="nl-BE"/>
              <a:t>alternative hypothesis: true difference in means is not equal to 0</a:t>
            </a:r>
          </a:p>
          <a:p>
            <a:pPr eaLnBrk="1" hangingPunct="1"/>
            <a:r>
              <a:rPr lang="fr-FR" altLang="nl-BE"/>
              <a:t>95 percent confidence interval:  -0.4478558  4.4478558</a:t>
            </a:r>
          </a:p>
          <a:p>
            <a:pPr eaLnBrk="1" hangingPunct="1"/>
            <a:endParaRPr lang="fr-FR" altLang="nl-BE"/>
          </a:p>
          <a:p>
            <a:pPr eaLnBrk="1" hangingPunct="1"/>
            <a:r>
              <a:rPr lang="fr-FR" altLang="nl-BE"/>
              <a:t>sample estimates:</a:t>
            </a:r>
          </a:p>
          <a:p>
            <a:pPr eaLnBrk="1" hangingPunct="1"/>
            <a:r>
              <a:rPr lang="fr-FR" altLang="nl-BE"/>
              <a:t>mean in group European    mean in group Asian </a:t>
            </a:r>
          </a:p>
          <a:p>
            <a:pPr eaLnBrk="1" hangingPunct="1"/>
            <a:r>
              <a:rPr lang="fr-FR" altLang="nl-BE"/>
              <a:t>                   172                    170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853AA41F-5F68-4E52-AB51-6857D26EC50A}"/>
              </a:ext>
            </a:extLst>
          </p:cNvPr>
          <p:cNvSpPr>
            <a:spLocks noGrp="1"/>
          </p:cNvSpPr>
          <p:nvPr>
            <p:ph type="title"/>
          </p:nvPr>
        </p:nvSpPr>
        <p:spPr>
          <a:xfrm>
            <a:off x="609600" y="260350"/>
            <a:ext cx="8229600" cy="1143000"/>
          </a:xfrm>
        </p:spPr>
        <p:txBody>
          <a:bodyPr/>
          <a:lstStyle/>
          <a:p>
            <a:pPr eaLnBrk="1" hangingPunct="1"/>
            <a:r>
              <a:rPr lang="en-US" altLang="nl-BE"/>
              <a:t>T-test in R</a:t>
            </a:r>
            <a:endParaRPr lang="fr-FR" altLang="nl-BE"/>
          </a:p>
        </p:txBody>
      </p:sp>
      <p:sp>
        <p:nvSpPr>
          <p:cNvPr id="10243" name="Rectangle 1">
            <a:extLst>
              <a:ext uri="{FF2B5EF4-FFF2-40B4-BE49-F238E27FC236}">
                <a16:creationId xmlns:a16="http://schemas.microsoft.com/office/drawing/2014/main" id="{96FE0205-6293-4628-BCB5-1859A2D6C703}"/>
              </a:ext>
            </a:extLst>
          </p:cNvPr>
          <p:cNvSpPr>
            <a:spLocks noChangeArrowheads="1"/>
          </p:cNvSpPr>
          <p:nvPr/>
        </p:nvSpPr>
        <p:spPr bwMode="auto">
          <a:xfrm>
            <a:off x="457200" y="1219200"/>
            <a:ext cx="79047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fr-FR" altLang="nl-BE" sz="1800" dirty="0">
                <a:latin typeface="Courier New" panose="02070309020205020404" pitchFamily="49" charset="0"/>
                <a:cs typeface="Courier New" panose="02070309020205020404" pitchFamily="49" charset="0"/>
              </a:rPr>
              <a:t>Command : </a:t>
            </a:r>
            <a:r>
              <a:rPr lang="fr-FR" altLang="nl-BE" sz="1800" dirty="0" err="1">
                <a:latin typeface="Courier New" panose="02070309020205020404" pitchFamily="49" charset="0"/>
                <a:cs typeface="Courier New" panose="02070309020205020404" pitchFamily="49" charset="0"/>
              </a:rPr>
              <a:t>t.test</a:t>
            </a:r>
            <a:r>
              <a:rPr lang="fr-FR" altLang="nl-BE" sz="1800" dirty="0">
                <a:latin typeface="Courier New" panose="02070309020205020404" pitchFamily="49" charset="0"/>
                <a:cs typeface="Courier New" panose="02070309020205020404" pitchFamily="49" charset="0"/>
              </a:rPr>
              <a:t>(</a:t>
            </a:r>
            <a:r>
              <a:rPr lang="fr-FR" altLang="nl-BE" sz="1800" dirty="0" err="1">
                <a:latin typeface="Courier New" panose="02070309020205020404" pitchFamily="49" charset="0"/>
                <a:cs typeface="Courier New" panose="02070309020205020404" pitchFamily="49" charset="0"/>
              </a:rPr>
              <a:t>Height~Asian</a:t>
            </a:r>
            <a:r>
              <a:rPr lang="fr-FR" altLang="nl-BE" sz="1800" dirty="0">
                <a:latin typeface="Courier New" panose="02070309020205020404" pitchFamily="49" charset="0"/>
                <a:cs typeface="Courier New" panose="02070309020205020404" pitchFamily="49" charset="0"/>
              </a:rPr>
              <a:t>, alternative='</a:t>
            </a:r>
            <a:r>
              <a:rPr lang="fr-FR" altLang="nl-BE" sz="1800" dirty="0" err="1">
                <a:latin typeface="Courier New" panose="02070309020205020404" pitchFamily="49" charset="0"/>
                <a:cs typeface="Courier New" panose="02070309020205020404" pitchFamily="49" charset="0"/>
              </a:rPr>
              <a:t>two.sided</a:t>
            </a:r>
            <a:r>
              <a:rPr lang="fr-FR" altLang="nl-BE" sz="1800" dirty="0">
                <a:latin typeface="Courier New" panose="02070309020205020404" pitchFamily="49" charset="0"/>
                <a:cs typeface="Courier New" panose="02070309020205020404" pitchFamily="49" charset="0"/>
              </a:rPr>
              <a:t>’, </a:t>
            </a:r>
            <a:br>
              <a:rPr lang="fr-FR" altLang="nl-BE" sz="1800" dirty="0">
                <a:latin typeface="Courier New" panose="02070309020205020404" pitchFamily="49" charset="0"/>
                <a:cs typeface="Courier New" panose="02070309020205020404" pitchFamily="49" charset="0"/>
              </a:rPr>
            </a:br>
            <a:r>
              <a:rPr lang="fr-FR" altLang="nl-BE" sz="1800" dirty="0" err="1">
                <a:latin typeface="Courier New" panose="02070309020205020404" pitchFamily="49" charset="0"/>
                <a:cs typeface="Courier New" panose="02070309020205020404" pitchFamily="49" charset="0"/>
              </a:rPr>
              <a:t>conf.level</a:t>
            </a:r>
            <a:r>
              <a:rPr lang="fr-FR" altLang="nl-BE" sz="1800" dirty="0">
                <a:latin typeface="Courier New" panose="02070309020205020404" pitchFamily="49" charset="0"/>
                <a:cs typeface="Courier New" panose="02070309020205020404" pitchFamily="49" charset="0"/>
              </a:rPr>
              <a:t>=.95, </a:t>
            </a:r>
            <a:r>
              <a:rPr lang="fr-FR" altLang="nl-BE" sz="1800" dirty="0" err="1">
                <a:latin typeface="Courier New" panose="02070309020205020404" pitchFamily="49" charset="0"/>
                <a:cs typeface="Courier New" panose="02070309020205020404" pitchFamily="49" charset="0"/>
              </a:rPr>
              <a:t>var.equal</a:t>
            </a:r>
            <a:r>
              <a:rPr lang="fr-FR" altLang="nl-BE" sz="1800" dirty="0">
                <a:latin typeface="Courier New" panose="02070309020205020404" pitchFamily="49" charset="0"/>
                <a:cs typeface="Courier New" panose="02070309020205020404" pitchFamily="49" charset="0"/>
              </a:rPr>
              <a:t>=TRUE, data=Lesson1)</a:t>
            </a:r>
          </a:p>
        </p:txBody>
      </p:sp>
      <p:sp>
        <p:nvSpPr>
          <p:cNvPr id="10244" name="Rectangle 1">
            <a:extLst>
              <a:ext uri="{FF2B5EF4-FFF2-40B4-BE49-F238E27FC236}">
                <a16:creationId xmlns:a16="http://schemas.microsoft.com/office/drawing/2014/main" id="{3C24A158-74BF-4CF7-8498-F69780E86925}"/>
              </a:ext>
            </a:extLst>
          </p:cNvPr>
          <p:cNvSpPr>
            <a:spLocks noChangeArrowheads="1"/>
          </p:cNvSpPr>
          <p:nvPr/>
        </p:nvSpPr>
        <p:spPr bwMode="auto">
          <a:xfrm>
            <a:off x="457200" y="2057400"/>
            <a:ext cx="82296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nl-BE" dirty="0"/>
              <a:t>	</a:t>
            </a:r>
            <a:r>
              <a:rPr lang="fr-FR" altLang="nl-BE" dirty="0" err="1"/>
              <a:t>Two</a:t>
            </a:r>
            <a:r>
              <a:rPr lang="fr-FR" altLang="nl-BE" dirty="0"/>
              <a:t> </a:t>
            </a:r>
            <a:r>
              <a:rPr lang="fr-FR" altLang="nl-BE" dirty="0" err="1"/>
              <a:t>Sample</a:t>
            </a:r>
            <a:r>
              <a:rPr lang="fr-FR" altLang="nl-BE" dirty="0"/>
              <a:t> t-test</a:t>
            </a:r>
          </a:p>
          <a:p>
            <a:pPr eaLnBrk="1" hangingPunct="1"/>
            <a:endParaRPr lang="fr-FR" altLang="nl-BE" dirty="0"/>
          </a:p>
          <a:p>
            <a:pPr eaLnBrk="1" hangingPunct="1"/>
            <a:r>
              <a:rPr lang="fr-FR" altLang="nl-BE" dirty="0"/>
              <a:t>data:  </a:t>
            </a:r>
            <a:r>
              <a:rPr lang="fr-FR" altLang="nl-BE" dirty="0" err="1"/>
              <a:t>Height</a:t>
            </a:r>
            <a:r>
              <a:rPr lang="fr-FR" altLang="nl-BE" dirty="0"/>
              <a:t> by Asian</a:t>
            </a:r>
          </a:p>
          <a:p>
            <a:pPr eaLnBrk="1" hangingPunct="1"/>
            <a:r>
              <a:rPr lang="fr-FR" altLang="nl-BE" sz="2000" b="1" dirty="0">
                <a:solidFill>
                  <a:srgbClr val="FF0000"/>
                </a:solidFill>
              </a:rPr>
              <a:t>t = 1.7321, </a:t>
            </a:r>
            <a:r>
              <a:rPr lang="fr-FR" altLang="nl-BE" sz="2000" b="1" dirty="0" err="1">
                <a:solidFill>
                  <a:srgbClr val="FF0000"/>
                </a:solidFill>
              </a:rPr>
              <a:t>df</a:t>
            </a:r>
            <a:r>
              <a:rPr lang="fr-FR" altLang="nl-BE" sz="2000" b="1" dirty="0">
                <a:solidFill>
                  <a:srgbClr val="FF0000"/>
                </a:solidFill>
              </a:rPr>
              <a:t> = 16, p-value = 0.1025</a:t>
            </a:r>
          </a:p>
          <a:p>
            <a:pPr eaLnBrk="1" hangingPunct="1"/>
            <a:endParaRPr lang="fr-FR" altLang="nl-BE" dirty="0"/>
          </a:p>
          <a:p>
            <a:pPr eaLnBrk="1" hangingPunct="1"/>
            <a:r>
              <a:rPr lang="fr-FR" altLang="nl-BE" dirty="0"/>
              <a:t>alternative </a:t>
            </a:r>
            <a:r>
              <a:rPr lang="fr-FR" altLang="nl-BE" dirty="0" err="1"/>
              <a:t>hypothesis</a:t>
            </a:r>
            <a:r>
              <a:rPr lang="fr-FR" altLang="nl-BE" dirty="0"/>
              <a:t>: </a:t>
            </a:r>
            <a:r>
              <a:rPr lang="fr-FR" altLang="nl-BE" dirty="0" err="1"/>
              <a:t>true</a:t>
            </a:r>
            <a:r>
              <a:rPr lang="fr-FR" altLang="nl-BE" dirty="0"/>
              <a:t> </a:t>
            </a:r>
            <a:r>
              <a:rPr lang="fr-FR" altLang="nl-BE" dirty="0" err="1"/>
              <a:t>difference</a:t>
            </a:r>
            <a:r>
              <a:rPr lang="fr-FR" altLang="nl-BE" dirty="0"/>
              <a:t> in </a:t>
            </a:r>
            <a:r>
              <a:rPr lang="fr-FR" altLang="nl-BE" dirty="0" err="1"/>
              <a:t>means</a:t>
            </a:r>
            <a:r>
              <a:rPr lang="fr-FR" altLang="nl-BE" dirty="0"/>
              <a:t> </a:t>
            </a:r>
            <a:r>
              <a:rPr lang="fr-FR" altLang="nl-BE" dirty="0" err="1"/>
              <a:t>is</a:t>
            </a:r>
            <a:r>
              <a:rPr lang="fr-FR" altLang="nl-BE" dirty="0"/>
              <a:t> not </a:t>
            </a:r>
            <a:r>
              <a:rPr lang="fr-FR" altLang="nl-BE" dirty="0" err="1"/>
              <a:t>equal</a:t>
            </a:r>
            <a:r>
              <a:rPr lang="fr-FR" altLang="nl-BE" dirty="0"/>
              <a:t> to 0</a:t>
            </a:r>
          </a:p>
          <a:p>
            <a:pPr eaLnBrk="1" hangingPunct="1"/>
            <a:r>
              <a:rPr lang="fr-FR" altLang="nl-BE" dirty="0"/>
              <a:t>95 percent confidence </a:t>
            </a:r>
            <a:r>
              <a:rPr lang="fr-FR" altLang="nl-BE" dirty="0" err="1"/>
              <a:t>interval</a:t>
            </a:r>
            <a:r>
              <a:rPr lang="fr-FR" altLang="nl-BE" dirty="0"/>
              <a:t>:  -0.4478558  4.4478558</a:t>
            </a:r>
          </a:p>
          <a:p>
            <a:pPr eaLnBrk="1" hangingPunct="1"/>
            <a:endParaRPr lang="fr-FR" altLang="nl-BE" dirty="0"/>
          </a:p>
          <a:p>
            <a:pPr eaLnBrk="1" hangingPunct="1"/>
            <a:r>
              <a:rPr lang="fr-FR" altLang="nl-BE" dirty="0" err="1"/>
              <a:t>sample</a:t>
            </a:r>
            <a:r>
              <a:rPr lang="fr-FR" altLang="nl-BE" dirty="0"/>
              <a:t> </a:t>
            </a:r>
            <a:r>
              <a:rPr lang="fr-FR" altLang="nl-BE" dirty="0" err="1"/>
              <a:t>estimates</a:t>
            </a:r>
            <a:r>
              <a:rPr lang="fr-FR" altLang="nl-BE" dirty="0"/>
              <a:t>:</a:t>
            </a:r>
          </a:p>
          <a:p>
            <a:pPr eaLnBrk="1" hangingPunct="1"/>
            <a:r>
              <a:rPr lang="fr-FR" altLang="nl-BE" dirty="0" err="1"/>
              <a:t>mean</a:t>
            </a:r>
            <a:r>
              <a:rPr lang="fr-FR" altLang="nl-BE" dirty="0"/>
              <a:t> in group European    </a:t>
            </a:r>
            <a:r>
              <a:rPr lang="fr-FR" altLang="nl-BE" dirty="0" err="1"/>
              <a:t>mean</a:t>
            </a:r>
            <a:r>
              <a:rPr lang="fr-FR" altLang="nl-BE" dirty="0"/>
              <a:t> in group Asian </a:t>
            </a:r>
          </a:p>
          <a:p>
            <a:pPr eaLnBrk="1" hangingPunct="1"/>
            <a:r>
              <a:rPr lang="fr-FR" altLang="nl-BE" dirty="0"/>
              <a:t>                   172                    170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7590C8F7-7976-4009-BAB9-AADACFE7B687}"/>
              </a:ext>
            </a:extLst>
          </p:cNvPr>
          <p:cNvSpPr>
            <a:spLocks noGrp="1"/>
          </p:cNvSpPr>
          <p:nvPr>
            <p:ph type="title"/>
          </p:nvPr>
        </p:nvSpPr>
        <p:spPr/>
        <p:txBody>
          <a:bodyPr/>
          <a:lstStyle/>
          <a:p>
            <a:pPr eaLnBrk="1" hangingPunct="1"/>
            <a:r>
              <a:rPr lang="en-US" altLang="nl-BE"/>
              <a:t>Within group variance</a:t>
            </a:r>
            <a:endParaRPr lang="fr-FR" altLang="nl-BE"/>
          </a:p>
        </p:txBody>
      </p:sp>
      <p:graphicFrame>
        <p:nvGraphicFramePr>
          <p:cNvPr id="4" name="Content Placeholder 3">
            <a:extLst>
              <a:ext uri="{FF2B5EF4-FFF2-40B4-BE49-F238E27FC236}">
                <a16:creationId xmlns:a16="http://schemas.microsoft.com/office/drawing/2014/main" id="{1E5A398A-4FE5-44F9-BA3B-8665AFDA2155}"/>
              </a:ext>
            </a:extLst>
          </p:cNvPr>
          <p:cNvGraphicFramePr>
            <a:graphicFrameLocks noGrp="1"/>
          </p:cNvGraphicFramePr>
          <p:nvPr>
            <p:ph idx="1"/>
          </p:nvPr>
        </p:nvGraphicFramePr>
        <p:xfrm>
          <a:off x="609600" y="1524000"/>
          <a:ext cx="7467600" cy="4716465"/>
        </p:xfrm>
        <a:graphic>
          <a:graphicData uri="http://schemas.openxmlformats.org/drawingml/2006/table">
            <a:tbl>
              <a:tblPr firstRow="1" firstCol="1" bandRow="1">
                <a:tableStyleId>{69CF1AB2-1976-4502-BF36-3FF5EA218861}</a:tableStyleId>
              </a:tblPr>
              <a:tblGrid>
                <a:gridCol w="1493520">
                  <a:extLst>
                    <a:ext uri="{9D8B030D-6E8A-4147-A177-3AD203B41FA5}">
                      <a16:colId xmlns:a16="http://schemas.microsoft.com/office/drawing/2014/main" val="20000"/>
                    </a:ext>
                  </a:extLst>
                </a:gridCol>
                <a:gridCol w="223012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2286000">
                  <a:extLst>
                    <a:ext uri="{9D8B030D-6E8A-4147-A177-3AD203B41FA5}">
                      <a16:colId xmlns:a16="http://schemas.microsoft.com/office/drawing/2014/main" val="20004"/>
                    </a:ext>
                  </a:extLst>
                </a:gridCol>
              </a:tblGrid>
              <a:tr h="371144">
                <a:tc>
                  <a:txBody>
                    <a:bodyPr/>
                    <a:lstStyle/>
                    <a:p>
                      <a:pPr marL="0" marR="0">
                        <a:lnSpc>
                          <a:spcPct val="115000"/>
                        </a:lnSpc>
                        <a:spcBef>
                          <a:spcPts val="0"/>
                        </a:spcBef>
                        <a:spcAft>
                          <a:spcPts val="0"/>
                        </a:spcAft>
                        <a:tabLst>
                          <a:tab pos="612140" algn="l"/>
                        </a:tabLst>
                      </a:pPr>
                      <a:r>
                        <a:rPr lang="en-US" sz="2000" dirty="0">
                          <a:effectLst/>
                        </a:rPr>
                        <a:t>Asian</a:t>
                      </a:r>
                      <a:endParaRPr lang="fr-FR"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612140" algn="l"/>
                        </a:tabLst>
                      </a:pPr>
                      <a:r>
                        <a:rPr lang="en-US" sz="2000">
                          <a:effectLst/>
                        </a:rPr>
                        <a:t>(x-mean)^2</a:t>
                      </a:r>
                      <a:endParaRPr lang="fr-FR" sz="2000">
                        <a:effectLst/>
                        <a:latin typeface="Calibri"/>
                        <a:ea typeface="Calibri"/>
                        <a:cs typeface="Times New Roman"/>
                      </a:endParaRPr>
                    </a:p>
                  </a:txBody>
                  <a:tcPr marL="68580" marR="68580" marT="0" marB="0"/>
                </a:tc>
                <a:tc rowSpan="11">
                  <a:txBody>
                    <a:bodyPr/>
                    <a:lstStyle/>
                    <a:p>
                      <a:pPr marL="0" marR="0">
                        <a:lnSpc>
                          <a:spcPct val="115000"/>
                        </a:lnSpc>
                        <a:spcBef>
                          <a:spcPts val="0"/>
                        </a:spcBef>
                        <a:spcAft>
                          <a:spcPts val="0"/>
                        </a:spcAft>
                        <a:tabLst>
                          <a:tab pos="612140" algn="l"/>
                        </a:tabLst>
                      </a:pPr>
                      <a:endParaRPr lang="fr-FR"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612140" algn="l"/>
                        </a:tabLst>
                      </a:pPr>
                      <a:r>
                        <a:rPr lang="en-US" sz="2000" dirty="0">
                          <a:effectLst/>
                        </a:rPr>
                        <a:t>European</a:t>
                      </a:r>
                      <a:endParaRPr lang="fr-FR"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612140" algn="l"/>
                        </a:tabLst>
                      </a:pPr>
                      <a:r>
                        <a:rPr lang="en-US" sz="2000">
                          <a:effectLst/>
                        </a:rPr>
                        <a:t>(x-mean)^2</a:t>
                      </a:r>
                      <a:endParaRPr lang="fr-FR" sz="20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04909">
                <a:tc>
                  <a:txBody>
                    <a:bodyPr/>
                    <a:lstStyle/>
                    <a:p>
                      <a:pPr marL="0" marR="0" algn="ctr">
                        <a:lnSpc>
                          <a:spcPct val="115000"/>
                        </a:lnSpc>
                        <a:spcBef>
                          <a:spcPts val="0"/>
                        </a:spcBef>
                        <a:spcAft>
                          <a:spcPts val="0"/>
                        </a:spcAft>
                      </a:pPr>
                      <a:r>
                        <a:rPr lang="nl-BE" sz="2000" dirty="0">
                          <a:effectLst/>
                        </a:rPr>
                        <a:t>166</a:t>
                      </a: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168</a:t>
                      </a:r>
                      <a:endParaRPr lang="fr-FR" sz="2000" dirty="0">
                        <a:effectLst/>
                        <a:latin typeface="Calibri"/>
                        <a:ea typeface="Calibri"/>
                        <a:cs typeface="Times New Roman"/>
                      </a:endParaRPr>
                    </a:p>
                  </a:txBody>
                  <a:tcPr marL="68580" marR="68580" marT="0" marB="0" anchor="b"/>
                </a:tc>
                <a:tc>
                  <a:txBody>
                    <a:bodyPr/>
                    <a:lstStyle/>
                    <a:p>
                      <a:pPr marL="0" marR="0" algn="l">
                        <a:lnSpc>
                          <a:spcPct val="115000"/>
                        </a:lnSpc>
                        <a:spcBef>
                          <a:spcPts val="0"/>
                        </a:spcBef>
                        <a:spcAft>
                          <a:spcPts val="0"/>
                        </a:spcAft>
                      </a:pPr>
                      <a:endParaRPr lang="fr-FR"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04909">
                <a:tc>
                  <a:txBody>
                    <a:bodyPr/>
                    <a:lstStyle/>
                    <a:p>
                      <a:pPr marL="0" marR="0" algn="ctr">
                        <a:lnSpc>
                          <a:spcPct val="115000"/>
                        </a:lnSpc>
                        <a:spcBef>
                          <a:spcPts val="0"/>
                        </a:spcBef>
                        <a:spcAft>
                          <a:spcPts val="0"/>
                        </a:spcAft>
                      </a:pPr>
                      <a:r>
                        <a:rPr lang="nl-BE" sz="2000" dirty="0">
                          <a:effectLst/>
                        </a:rPr>
                        <a:t>168</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170</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04909">
                <a:tc>
                  <a:txBody>
                    <a:bodyPr/>
                    <a:lstStyle/>
                    <a:p>
                      <a:pPr marL="0" marR="0" algn="ctr">
                        <a:lnSpc>
                          <a:spcPct val="115000"/>
                        </a:lnSpc>
                        <a:spcBef>
                          <a:spcPts val="0"/>
                        </a:spcBef>
                        <a:spcAft>
                          <a:spcPts val="0"/>
                        </a:spcAft>
                      </a:pPr>
                      <a:r>
                        <a:rPr lang="nl-BE" sz="2000" dirty="0">
                          <a:effectLst/>
                        </a:rPr>
                        <a:t>168</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170</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04909">
                <a:tc>
                  <a:txBody>
                    <a:bodyPr/>
                    <a:lstStyle/>
                    <a:p>
                      <a:pPr marL="0" marR="0" algn="ctr">
                        <a:lnSpc>
                          <a:spcPct val="115000"/>
                        </a:lnSpc>
                        <a:spcBef>
                          <a:spcPts val="0"/>
                        </a:spcBef>
                        <a:spcAft>
                          <a:spcPts val="0"/>
                        </a:spcAft>
                      </a:pPr>
                      <a:r>
                        <a:rPr lang="nl-BE" sz="2000" dirty="0">
                          <a:effectLst/>
                        </a:rPr>
                        <a:t>170</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172</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04909">
                <a:tc>
                  <a:txBody>
                    <a:bodyPr/>
                    <a:lstStyle/>
                    <a:p>
                      <a:pPr marL="0" marR="0" algn="ctr">
                        <a:lnSpc>
                          <a:spcPct val="115000"/>
                        </a:lnSpc>
                        <a:spcBef>
                          <a:spcPts val="0"/>
                        </a:spcBef>
                        <a:spcAft>
                          <a:spcPts val="0"/>
                        </a:spcAft>
                      </a:pPr>
                      <a:r>
                        <a:rPr lang="nl-BE" sz="2000" dirty="0">
                          <a:effectLst/>
                        </a:rPr>
                        <a:t>170</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172</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404909">
                <a:tc>
                  <a:txBody>
                    <a:bodyPr/>
                    <a:lstStyle/>
                    <a:p>
                      <a:pPr marL="0" marR="0" algn="ctr">
                        <a:lnSpc>
                          <a:spcPct val="115000"/>
                        </a:lnSpc>
                        <a:spcBef>
                          <a:spcPts val="0"/>
                        </a:spcBef>
                        <a:spcAft>
                          <a:spcPts val="0"/>
                        </a:spcAft>
                      </a:pPr>
                      <a:r>
                        <a:rPr lang="nl-BE" sz="2000" dirty="0">
                          <a:effectLst/>
                        </a:rPr>
                        <a:t>170</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172</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404909">
                <a:tc>
                  <a:txBody>
                    <a:bodyPr/>
                    <a:lstStyle/>
                    <a:p>
                      <a:pPr marL="0" marR="0" algn="ctr">
                        <a:lnSpc>
                          <a:spcPct val="115000"/>
                        </a:lnSpc>
                        <a:spcBef>
                          <a:spcPts val="0"/>
                        </a:spcBef>
                        <a:spcAft>
                          <a:spcPts val="0"/>
                        </a:spcAft>
                      </a:pPr>
                      <a:r>
                        <a:rPr lang="nl-BE" sz="2000" dirty="0">
                          <a:effectLst/>
                        </a:rPr>
                        <a:t>172</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174</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404909">
                <a:tc>
                  <a:txBody>
                    <a:bodyPr/>
                    <a:lstStyle/>
                    <a:p>
                      <a:pPr marL="0" marR="0" algn="ctr">
                        <a:lnSpc>
                          <a:spcPct val="115000"/>
                        </a:lnSpc>
                        <a:spcBef>
                          <a:spcPts val="0"/>
                        </a:spcBef>
                        <a:spcAft>
                          <a:spcPts val="0"/>
                        </a:spcAft>
                      </a:pPr>
                      <a:r>
                        <a:rPr lang="nl-BE" sz="2000" dirty="0">
                          <a:effectLst/>
                        </a:rPr>
                        <a:t>172</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174</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404909">
                <a:tc>
                  <a:txBody>
                    <a:bodyPr/>
                    <a:lstStyle/>
                    <a:p>
                      <a:pPr marL="0" marR="0" algn="ctr">
                        <a:lnSpc>
                          <a:spcPct val="115000"/>
                        </a:lnSpc>
                        <a:spcBef>
                          <a:spcPts val="0"/>
                        </a:spcBef>
                        <a:spcAft>
                          <a:spcPts val="0"/>
                        </a:spcAft>
                      </a:pPr>
                      <a:r>
                        <a:rPr lang="nl-BE" sz="2000" dirty="0">
                          <a:effectLst/>
                        </a:rPr>
                        <a:t>174</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176</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701140">
                <a:tc>
                  <a:txBody>
                    <a:bodyPr/>
                    <a:lstStyle/>
                    <a:p>
                      <a:pPr marL="0" marR="0" algn="ctr">
                        <a:lnSpc>
                          <a:spcPct val="115000"/>
                        </a:lnSpc>
                        <a:spcBef>
                          <a:spcPts val="0"/>
                        </a:spcBef>
                        <a:spcAft>
                          <a:spcPts val="0"/>
                        </a:spcAft>
                      </a:pPr>
                      <a:r>
                        <a:rPr lang="nl-BE" sz="2000" dirty="0" err="1">
                          <a:effectLst/>
                        </a:rPr>
                        <a:t>Sum</a:t>
                      </a:r>
                      <a:r>
                        <a:rPr lang="nl-BE" sz="2000" dirty="0">
                          <a:effectLst/>
                        </a:rPr>
                        <a:t> of squares</a:t>
                      </a: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nl-BE" sz="2000" b="1" kern="1200" dirty="0" err="1">
                          <a:solidFill>
                            <a:schemeClr val="dk1"/>
                          </a:solidFill>
                          <a:effectLst/>
                          <a:latin typeface="+mn-lt"/>
                          <a:ea typeface="+mn-ea"/>
                          <a:cs typeface="+mn-cs"/>
                        </a:rPr>
                        <a:t>Sum</a:t>
                      </a:r>
                      <a:r>
                        <a:rPr lang="nl-BE" sz="2000" b="1" kern="1200" dirty="0">
                          <a:solidFill>
                            <a:schemeClr val="dk1"/>
                          </a:solidFill>
                          <a:effectLst/>
                          <a:latin typeface="+mn-lt"/>
                          <a:ea typeface="+mn-ea"/>
                          <a:cs typeface="+mn-cs"/>
                        </a:rPr>
                        <a:t> of squares </a:t>
                      </a:r>
                      <a:endParaRPr lang="fr-FR" sz="2000" b="1" kern="1200" dirty="0">
                        <a:solidFill>
                          <a:schemeClr val="dk1"/>
                        </a:solidFill>
                        <a:effectLst/>
                        <a:latin typeface="+mn-lt"/>
                        <a:ea typeface="+mn-ea"/>
                        <a:cs typeface="+mn-cs"/>
                      </a:endParaRPr>
                    </a:p>
                  </a:txBody>
                  <a:tcPr marL="68580" marR="68580" marT="0" marB="0" anchor="b"/>
                </a:tc>
                <a:tc>
                  <a:txBody>
                    <a:bodyPr/>
                    <a:lstStyle/>
                    <a:p>
                      <a:pPr marL="0" marR="0" algn="ctr">
                        <a:lnSpc>
                          <a:spcPct val="115000"/>
                        </a:lnSpc>
                        <a:spcBef>
                          <a:spcPts val="0"/>
                        </a:spcBef>
                        <a:spcAft>
                          <a:spcPts val="0"/>
                        </a:spcAft>
                      </a:pPr>
                      <a:endParaRPr lang="fr-FR" sz="2000" dirty="0">
                        <a:effectLst/>
                        <a:latin typeface="+mn-lt"/>
                        <a:ea typeface="Calibri"/>
                        <a:cs typeface="Times New Roman"/>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2BD1B716-B9C0-4F6C-A199-DD78A117098E}"/>
              </a:ext>
            </a:extLst>
          </p:cNvPr>
          <p:cNvSpPr>
            <a:spLocks noGrp="1"/>
          </p:cNvSpPr>
          <p:nvPr>
            <p:ph type="title"/>
          </p:nvPr>
        </p:nvSpPr>
        <p:spPr/>
        <p:txBody>
          <a:bodyPr/>
          <a:lstStyle/>
          <a:p>
            <a:pPr eaLnBrk="1" hangingPunct="1"/>
            <a:r>
              <a:rPr lang="en-US" altLang="nl-BE"/>
              <a:t>Within group variance</a:t>
            </a:r>
            <a:endParaRPr lang="fr-FR" altLang="nl-BE"/>
          </a:p>
        </p:txBody>
      </p:sp>
      <p:graphicFrame>
        <p:nvGraphicFramePr>
          <p:cNvPr id="4" name="Content Placeholder 3">
            <a:extLst>
              <a:ext uri="{FF2B5EF4-FFF2-40B4-BE49-F238E27FC236}">
                <a16:creationId xmlns:a16="http://schemas.microsoft.com/office/drawing/2014/main" id="{A4C24B12-92C4-42D7-847D-F31EDA601CAE}"/>
              </a:ext>
            </a:extLst>
          </p:cNvPr>
          <p:cNvGraphicFramePr>
            <a:graphicFrameLocks noGrp="1"/>
          </p:cNvGraphicFramePr>
          <p:nvPr>
            <p:ph idx="1"/>
          </p:nvPr>
        </p:nvGraphicFramePr>
        <p:xfrm>
          <a:off x="609600" y="1524000"/>
          <a:ext cx="7467600" cy="4716465"/>
        </p:xfrm>
        <a:graphic>
          <a:graphicData uri="http://schemas.openxmlformats.org/drawingml/2006/table">
            <a:tbl>
              <a:tblPr firstRow="1" firstCol="1" bandRow="1">
                <a:tableStyleId>{69CF1AB2-1976-4502-BF36-3FF5EA218861}</a:tableStyleId>
              </a:tblPr>
              <a:tblGrid>
                <a:gridCol w="1493520">
                  <a:extLst>
                    <a:ext uri="{9D8B030D-6E8A-4147-A177-3AD203B41FA5}">
                      <a16:colId xmlns:a16="http://schemas.microsoft.com/office/drawing/2014/main" val="20000"/>
                    </a:ext>
                  </a:extLst>
                </a:gridCol>
                <a:gridCol w="223012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2286000">
                  <a:extLst>
                    <a:ext uri="{9D8B030D-6E8A-4147-A177-3AD203B41FA5}">
                      <a16:colId xmlns:a16="http://schemas.microsoft.com/office/drawing/2014/main" val="20004"/>
                    </a:ext>
                  </a:extLst>
                </a:gridCol>
              </a:tblGrid>
              <a:tr h="371144">
                <a:tc>
                  <a:txBody>
                    <a:bodyPr/>
                    <a:lstStyle/>
                    <a:p>
                      <a:pPr marL="0" marR="0">
                        <a:lnSpc>
                          <a:spcPct val="115000"/>
                        </a:lnSpc>
                        <a:spcBef>
                          <a:spcPts val="0"/>
                        </a:spcBef>
                        <a:spcAft>
                          <a:spcPts val="0"/>
                        </a:spcAft>
                        <a:tabLst>
                          <a:tab pos="612140" algn="l"/>
                        </a:tabLst>
                      </a:pPr>
                      <a:r>
                        <a:rPr lang="en-US" sz="2000" dirty="0">
                          <a:effectLst/>
                        </a:rPr>
                        <a:t>Asian</a:t>
                      </a:r>
                      <a:endParaRPr lang="fr-FR"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612140" algn="l"/>
                        </a:tabLst>
                      </a:pPr>
                      <a:r>
                        <a:rPr lang="en-US" sz="2000">
                          <a:effectLst/>
                        </a:rPr>
                        <a:t>(x-mean)^2</a:t>
                      </a:r>
                      <a:endParaRPr lang="fr-FR" sz="2000">
                        <a:effectLst/>
                        <a:latin typeface="Calibri"/>
                        <a:ea typeface="Calibri"/>
                        <a:cs typeface="Times New Roman"/>
                      </a:endParaRPr>
                    </a:p>
                  </a:txBody>
                  <a:tcPr marL="68580" marR="68580" marT="0" marB="0"/>
                </a:tc>
                <a:tc rowSpan="11">
                  <a:txBody>
                    <a:bodyPr/>
                    <a:lstStyle/>
                    <a:p>
                      <a:pPr marL="0" marR="0">
                        <a:lnSpc>
                          <a:spcPct val="115000"/>
                        </a:lnSpc>
                        <a:spcBef>
                          <a:spcPts val="0"/>
                        </a:spcBef>
                        <a:spcAft>
                          <a:spcPts val="0"/>
                        </a:spcAft>
                        <a:tabLst>
                          <a:tab pos="612140" algn="l"/>
                        </a:tabLst>
                      </a:pPr>
                      <a:endParaRPr lang="fr-FR"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612140" algn="l"/>
                        </a:tabLst>
                      </a:pPr>
                      <a:r>
                        <a:rPr lang="en-US" sz="2000" dirty="0">
                          <a:effectLst/>
                        </a:rPr>
                        <a:t>European</a:t>
                      </a:r>
                      <a:endParaRPr lang="fr-FR"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612140" algn="l"/>
                        </a:tabLst>
                      </a:pPr>
                      <a:r>
                        <a:rPr lang="en-US" sz="2000">
                          <a:effectLst/>
                        </a:rPr>
                        <a:t>(x-mean)^2</a:t>
                      </a:r>
                      <a:endParaRPr lang="fr-FR" sz="20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04909">
                <a:tc>
                  <a:txBody>
                    <a:bodyPr/>
                    <a:lstStyle/>
                    <a:p>
                      <a:pPr marL="0" marR="0" algn="ctr">
                        <a:lnSpc>
                          <a:spcPct val="115000"/>
                        </a:lnSpc>
                        <a:spcBef>
                          <a:spcPts val="0"/>
                        </a:spcBef>
                        <a:spcAft>
                          <a:spcPts val="0"/>
                        </a:spcAft>
                      </a:pPr>
                      <a:r>
                        <a:rPr lang="nl-BE" sz="2000" dirty="0">
                          <a:effectLst/>
                        </a:rPr>
                        <a:t>166</a:t>
                      </a:r>
                      <a:endParaRPr lang="fr-FR" sz="2000" dirty="0">
                        <a:effectLst/>
                        <a:latin typeface="Calibri"/>
                        <a:ea typeface="Calibri"/>
                        <a:cs typeface="Times New Roman"/>
                      </a:endParaRPr>
                    </a:p>
                  </a:txBody>
                  <a:tcPr marL="68580" marR="68580" marT="0" marB="0" anchor="b"/>
                </a:tc>
                <a:tc>
                  <a:txBody>
                    <a:bodyPr/>
                    <a:lstStyle/>
                    <a:p>
                      <a:pPr marL="0" marR="0" algn="l">
                        <a:lnSpc>
                          <a:spcPct val="115000"/>
                        </a:lnSpc>
                        <a:spcBef>
                          <a:spcPts val="0"/>
                        </a:spcBef>
                        <a:spcAft>
                          <a:spcPts val="0"/>
                        </a:spcAft>
                      </a:pPr>
                      <a:r>
                        <a:rPr lang="nl-BE" sz="2000" dirty="0">
                          <a:effectLst/>
                        </a:rPr>
                        <a:t>(166-170)^2=16</a:t>
                      </a: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168</a:t>
                      </a:r>
                      <a:endParaRPr lang="fr-FR" sz="2000" dirty="0">
                        <a:effectLst/>
                        <a:latin typeface="Calibri"/>
                        <a:ea typeface="Calibri"/>
                        <a:cs typeface="Times New Roman"/>
                      </a:endParaRPr>
                    </a:p>
                  </a:txBody>
                  <a:tcPr marL="68580" marR="68580" marT="0" marB="0" anchor="b"/>
                </a:tc>
                <a:tc>
                  <a:txBody>
                    <a:bodyPr/>
                    <a:lstStyle/>
                    <a:p>
                      <a:pPr marL="0" marR="0" algn="l">
                        <a:lnSpc>
                          <a:spcPct val="115000"/>
                        </a:lnSpc>
                        <a:spcBef>
                          <a:spcPts val="0"/>
                        </a:spcBef>
                        <a:spcAft>
                          <a:spcPts val="0"/>
                        </a:spcAft>
                      </a:pPr>
                      <a:endParaRPr lang="fr-FR"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04909">
                <a:tc>
                  <a:txBody>
                    <a:bodyPr/>
                    <a:lstStyle/>
                    <a:p>
                      <a:pPr marL="0" marR="0" algn="ctr">
                        <a:lnSpc>
                          <a:spcPct val="115000"/>
                        </a:lnSpc>
                        <a:spcBef>
                          <a:spcPts val="0"/>
                        </a:spcBef>
                        <a:spcAft>
                          <a:spcPts val="0"/>
                        </a:spcAft>
                      </a:pPr>
                      <a:r>
                        <a:rPr lang="nl-BE" sz="2000" dirty="0">
                          <a:effectLst/>
                        </a:rPr>
                        <a:t>168</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dirty="0">
                          <a:effectLst/>
                        </a:rPr>
                        <a:t>(168-170)^2=4</a:t>
                      </a: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170</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04909">
                <a:tc>
                  <a:txBody>
                    <a:bodyPr/>
                    <a:lstStyle/>
                    <a:p>
                      <a:pPr marL="0" marR="0" algn="ctr">
                        <a:lnSpc>
                          <a:spcPct val="115000"/>
                        </a:lnSpc>
                        <a:spcBef>
                          <a:spcPts val="0"/>
                        </a:spcBef>
                        <a:spcAft>
                          <a:spcPts val="0"/>
                        </a:spcAft>
                      </a:pPr>
                      <a:r>
                        <a:rPr lang="nl-BE" sz="2000" dirty="0">
                          <a:effectLst/>
                        </a:rPr>
                        <a:t>168</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dirty="0">
                          <a:effectLst/>
                        </a:rPr>
                        <a:t>(168-170)^2=4</a:t>
                      </a: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170</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04909">
                <a:tc>
                  <a:txBody>
                    <a:bodyPr/>
                    <a:lstStyle/>
                    <a:p>
                      <a:pPr marL="0" marR="0" algn="ctr">
                        <a:lnSpc>
                          <a:spcPct val="115000"/>
                        </a:lnSpc>
                        <a:spcBef>
                          <a:spcPts val="0"/>
                        </a:spcBef>
                        <a:spcAft>
                          <a:spcPts val="0"/>
                        </a:spcAft>
                      </a:pPr>
                      <a:r>
                        <a:rPr lang="nl-BE" sz="2000" dirty="0">
                          <a:effectLst/>
                        </a:rPr>
                        <a:t>170</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dirty="0">
                          <a:effectLst/>
                        </a:rPr>
                        <a:t>(170-170)^2=0</a:t>
                      </a: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172</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04909">
                <a:tc>
                  <a:txBody>
                    <a:bodyPr/>
                    <a:lstStyle/>
                    <a:p>
                      <a:pPr marL="0" marR="0" algn="ctr">
                        <a:lnSpc>
                          <a:spcPct val="115000"/>
                        </a:lnSpc>
                        <a:spcBef>
                          <a:spcPts val="0"/>
                        </a:spcBef>
                        <a:spcAft>
                          <a:spcPts val="0"/>
                        </a:spcAft>
                      </a:pPr>
                      <a:r>
                        <a:rPr lang="nl-BE" sz="2000" dirty="0">
                          <a:effectLst/>
                        </a:rPr>
                        <a:t>170</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dirty="0">
                          <a:effectLst/>
                        </a:rPr>
                        <a:t>(170-170)^2=0</a:t>
                      </a: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172</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404909">
                <a:tc>
                  <a:txBody>
                    <a:bodyPr/>
                    <a:lstStyle/>
                    <a:p>
                      <a:pPr marL="0" marR="0" algn="ctr">
                        <a:lnSpc>
                          <a:spcPct val="115000"/>
                        </a:lnSpc>
                        <a:spcBef>
                          <a:spcPts val="0"/>
                        </a:spcBef>
                        <a:spcAft>
                          <a:spcPts val="0"/>
                        </a:spcAft>
                      </a:pPr>
                      <a:r>
                        <a:rPr lang="nl-BE" sz="2000" dirty="0">
                          <a:effectLst/>
                        </a:rPr>
                        <a:t>170</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dirty="0">
                          <a:effectLst/>
                        </a:rPr>
                        <a:t>(170-170)^2=0</a:t>
                      </a: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172</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404909">
                <a:tc>
                  <a:txBody>
                    <a:bodyPr/>
                    <a:lstStyle/>
                    <a:p>
                      <a:pPr marL="0" marR="0" algn="ctr">
                        <a:lnSpc>
                          <a:spcPct val="115000"/>
                        </a:lnSpc>
                        <a:spcBef>
                          <a:spcPts val="0"/>
                        </a:spcBef>
                        <a:spcAft>
                          <a:spcPts val="0"/>
                        </a:spcAft>
                      </a:pPr>
                      <a:r>
                        <a:rPr lang="nl-BE" sz="2000" dirty="0">
                          <a:effectLst/>
                        </a:rPr>
                        <a:t>172</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a:effectLst/>
                        </a:rPr>
                        <a:t>(172-170)^2=4</a:t>
                      </a:r>
                      <a:endParaRPr lang="fr-FR" sz="200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174</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404909">
                <a:tc>
                  <a:txBody>
                    <a:bodyPr/>
                    <a:lstStyle/>
                    <a:p>
                      <a:pPr marL="0" marR="0" algn="ctr">
                        <a:lnSpc>
                          <a:spcPct val="115000"/>
                        </a:lnSpc>
                        <a:spcBef>
                          <a:spcPts val="0"/>
                        </a:spcBef>
                        <a:spcAft>
                          <a:spcPts val="0"/>
                        </a:spcAft>
                      </a:pPr>
                      <a:r>
                        <a:rPr lang="nl-BE" sz="2000" dirty="0">
                          <a:effectLst/>
                        </a:rPr>
                        <a:t>172</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a:effectLst/>
                        </a:rPr>
                        <a:t>(172-170)^2=4</a:t>
                      </a:r>
                      <a:endParaRPr lang="fr-FR" sz="200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174</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404909">
                <a:tc>
                  <a:txBody>
                    <a:bodyPr/>
                    <a:lstStyle/>
                    <a:p>
                      <a:pPr marL="0" marR="0" algn="ctr">
                        <a:lnSpc>
                          <a:spcPct val="115000"/>
                        </a:lnSpc>
                        <a:spcBef>
                          <a:spcPts val="0"/>
                        </a:spcBef>
                        <a:spcAft>
                          <a:spcPts val="0"/>
                        </a:spcAft>
                      </a:pPr>
                      <a:r>
                        <a:rPr lang="nl-BE" sz="2000" dirty="0">
                          <a:effectLst/>
                        </a:rPr>
                        <a:t>174</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nl-BE" sz="2000">
                          <a:effectLst/>
                        </a:rPr>
                        <a:t>(174-170)^2=16</a:t>
                      </a:r>
                      <a:endParaRPr lang="fr-FR" sz="200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nl-BE" sz="2000" dirty="0">
                          <a:effectLst/>
                        </a:rPr>
                        <a:t>176</a:t>
                      </a:r>
                      <a:endParaRPr lang="fr-FR"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endParaRPr lang="fr-FR"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701140">
                <a:tc>
                  <a:txBody>
                    <a:bodyPr/>
                    <a:lstStyle/>
                    <a:p>
                      <a:pPr marL="0" marR="0" algn="ctr">
                        <a:lnSpc>
                          <a:spcPct val="115000"/>
                        </a:lnSpc>
                        <a:spcBef>
                          <a:spcPts val="0"/>
                        </a:spcBef>
                        <a:spcAft>
                          <a:spcPts val="0"/>
                        </a:spcAft>
                      </a:pPr>
                      <a:r>
                        <a:rPr lang="nl-BE" sz="2000" dirty="0" err="1">
                          <a:effectLst/>
                        </a:rPr>
                        <a:t>Sum</a:t>
                      </a:r>
                      <a:r>
                        <a:rPr lang="nl-BE" sz="2000" dirty="0">
                          <a:effectLst/>
                        </a:rPr>
                        <a:t> of squares</a:t>
                      </a:r>
                      <a:endParaRPr lang="fr-FR" sz="20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tc>
                <a:tc vMerge="1">
                  <a:txBody>
                    <a:bodyPr/>
                    <a:lstStyle/>
                    <a:p>
                      <a:pPr marL="0" marR="0" algn="ctr">
                        <a:lnSpc>
                          <a:spcPct val="115000"/>
                        </a:lnSpc>
                        <a:spcBef>
                          <a:spcPts val="0"/>
                        </a:spcBef>
                        <a:spcAft>
                          <a:spcPts val="0"/>
                        </a:spcAft>
                      </a:pPr>
                      <a:endParaRPr lang="fr-FR" sz="2000" dirty="0">
                        <a:effectLst/>
                        <a:latin typeface="Calibri"/>
                        <a:ea typeface="Calibri"/>
                        <a:cs typeface="Times New Roman"/>
                      </a:endParaRPr>
                    </a:p>
                  </a:txBody>
                  <a:tcPr marL="68580" marR="68580" marT="0" marB="0" anchor="b"/>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nl-BE" sz="2000" b="1" kern="1200" dirty="0" err="1">
                          <a:solidFill>
                            <a:schemeClr val="dk1"/>
                          </a:solidFill>
                          <a:effectLst/>
                          <a:latin typeface="+mn-lt"/>
                          <a:ea typeface="+mn-ea"/>
                          <a:cs typeface="+mn-cs"/>
                        </a:rPr>
                        <a:t>Sum</a:t>
                      </a:r>
                      <a:r>
                        <a:rPr lang="nl-BE" sz="2000" b="1" kern="1200" dirty="0">
                          <a:solidFill>
                            <a:schemeClr val="dk1"/>
                          </a:solidFill>
                          <a:effectLst/>
                          <a:latin typeface="+mn-lt"/>
                          <a:ea typeface="+mn-ea"/>
                          <a:cs typeface="+mn-cs"/>
                        </a:rPr>
                        <a:t> of squares </a:t>
                      </a:r>
                      <a:endParaRPr lang="fr-FR" sz="2000" b="1" kern="1200" dirty="0">
                        <a:solidFill>
                          <a:schemeClr val="dk1"/>
                        </a:solidFill>
                        <a:effectLst/>
                        <a:latin typeface="+mn-lt"/>
                        <a:ea typeface="+mn-ea"/>
                        <a:cs typeface="+mn-cs"/>
                      </a:endParaRPr>
                    </a:p>
                  </a:txBody>
                  <a:tcPr marL="68580" marR="68580" marT="0" marB="0" anchor="b"/>
                </a:tc>
                <a:tc>
                  <a:txBody>
                    <a:bodyPr/>
                    <a:lstStyle/>
                    <a:p>
                      <a:pPr marL="0" marR="0" algn="ctr">
                        <a:lnSpc>
                          <a:spcPct val="115000"/>
                        </a:lnSpc>
                        <a:spcBef>
                          <a:spcPts val="0"/>
                        </a:spcBef>
                        <a:spcAft>
                          <a:spcPts val="0"/>
                        </a:spcAft>
                      </a:pPr>
                      <a:endParaRPr lang="fr-FR" sz="2000" dirty="0">
                        <a:effectLst/>
                        <a:latin typeface="+mn-lt"/>
                        <a:ea typeface="Calibri"/>
                        <a:cs typeface="Times New Roman"/>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3465</TotalTime>
  <Words>2901</Words>
  <Application>Microsoft Office PowerPoint</Application>
  <PresentationFormat>On-screen Show (4:3)</PresentationFormat>
  <Paragraphs>858</Paragraphs>
  <Slides>50</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8" baseType="lpstr">
      <vt:lpstr>Arial</vt:lpstr>
      <vt:lpstr>Calibri</vt:lpstr>
      <vt:lpstr>Comic Sans MS</vt:lpstr>
      <vt:lpstr>Courier New</vt:lpstr>
      <vt:lpstr>Times New Roman</vt:lpstr>
      <vt:lpstr>Wingdings</vt:lpstr>
      <vt:lpstr>Office Theme</vt:lpstr>
      <vt:lpstr>Worksheet</vt:lpstr>
      <vt:lpstr>Linear regression</vt:lpstr>
      <vt:lpstr>Session 1: Correlation, T-test  and ANOVA </vt:lpstr>
      <vt:lpstr>Relation between a continuous and a categorical variable</vt:lpstr>
      <vt:lpstr>Height (cm) and Ethnicity, an independent variable with only two levels</vt:lpstr>
      <vt:lpstr>Is there a statistically significant difference in mean height between UK men of Asian and of European origin? (n=18)</vt:lpstr>
      <vt:lpstr>T-test in R</vt:lpstr>
      <vt:lpstr>T-test in R</vt:lpstr>
      <vt:lpstr>Within group variance</vt:lpstr>
      <vt:lpstr>Within group variance</vt:lpstr>
      <vt:lpstr>Within group variance</vt:lpstr>
      <vt:lpstr>Within group variance</vt:lpstr>
      <vt:lpstr>Total variance</vt:lpstr>
      <vt:lpstr>Total variance</vt:lpstr>
      <vt:lpstr>T-test</vt:lpstr>
      <vt:lpstr>T-statistic</vt:lpstr>
      <vt:lpstr>Critical Values of Student's t</vt:lpstr>
      <vt:lpstr>Critical Values of Student's t</vt:lpstr>
      <vt:lpstr>The concept of variance</vt:lpstr>
      <vt:lpstr>Within group and total variance Between group variance = total variance – within group variance</vt:lpstr>
      <vt:lpstr>Within group and total variance Between group variance = total variance – within group variance</vt:lpstr>
      <vt:lpstr>Sum of Squares, Variance and Standard Deviation</vt:lpstr>
      <vt:lpstr>Sum of Squares, Variance and Standard Deviation</vt:lpstr>
      <vt:lpstr>Conditions for T-test</vt:lpstr>
      <vt:lpstr>Conditions for T-test </vt:lpstr>
      <vt:lpstr>Conditions for T-test </vt:lpstr>
      <vt:lpstr>An independent variable with more than 2 levels : ANOVA </vt:lpstr>
      <vt:lpstr>ANOVA</vt:lpstr>
      <vt:lpstr>ANOVA</vt:lpstr>
      <vt:lpstr>Total sum of squares</vt:lpstr>
      <vt:lpstr>Within group sum of squares</vt:lpstr>
      <vt:lpstr>ANOVA table</vt:lpstr>
      <vt:lpstr>ANOVA table</vt:lpstr>
      <vt:lpstr>ANOVA table</vt:lpstr>
      <vt:lpstr>ANOVA table</vt:lpstr>
      <vt:lpstr>ANOVA table</vt:lpstr>
      <vt:lpstr>F-Table Critical values of F for alpha = 0.05</vt:lpstr>
      <vt:lpstr>F-Table Critical values of F for alpha = 0.05</vt:lpstr>
      <vt:lpstr>Conclusion</vt:lpstr>
      <vt:lpstr>Conditions for ANOVA</vt:lpstr>
      <vt:lpstr>R Output Anova</vt:lpstr>
      <vt:lpstr>R Output Equality of variances</vt:lpstr>
      <vt:lpstr>R Output (remove this slide???) Normal distribution</vt:lpstr>
      <vt:lpstr>R Output Normal distribution</vt:lpstr>
      <vt:lpstr>Relation between 2 continuous variables</vt:lpstr>
      <vt:lpstr>PowerPoint Presentation</vt:lpstr>
      <vt:lpstr>PowerPoint Presentation</vt:lpstr>
      <vt:lpstr>PowerPoint Presentation</vt:lpstr>
      <vt:lpstr>Strength of correlation</vt:lpstr>
      <vt:lpstr>PowerPoint Presentation</vt:lpstr>
      <vt:lpstr>…what we’ve learnt so far:</vt:lpstr>
    </vt:vector>
  </TitlesOfParts>
  <Company>ITG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Méthodes avancés</dc:title>
  <dc:creator>.</dc:creator>
  <cp:lastModifiedBy>Javier Silva Valencia</cp:lastModifiedBy>
  <cp:revision>115</cp:revision>
  <dcterms:created xsi:type="dcterms:W3CDTF">2011-01-06T13:55:18Z</dcterms:created>
  <dcterms:modified xsi:type="dcterms:W3CDTF">2023-02-16T23:19:02Z</dcterms:modified>
</cp:coreProperties>
</file>