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46"/>
  </p:notesMasterIdLst>
  <p:sldIdLst>
    <p:sldId id="344" r:id="rId2"/>
    <p:sldId id="353" r:id="rId3"/>
    <p:sldId id="299" r:id="rId4"/>
    <p:sldId id="300" r:id="rId5"/>
    <p:sldId id="301" r:id="rId6"/>
    <p:sldId id="302" r:id="rId7"/>
    <p:sldId id="303" r:id="rId8"/>
    <p:sldId id="304" r:id="rId9"/>
    <p:sldId id="305" r:id="rId10"/>
    <p:sldId id="306" r:id="rId11"/>
    <p:sldId id="307" r:id="rId12"/>
    <p:sldId id="308" r:id="rId13"/>
    <p:sldId id="309" r:id="rId14"/>
    <p:sldId id="310" r:id="rId15"/>
    <p:sldId id="311" r:id="rId16"/>
    <p:sldId id="312" r:id="rId17"/>
    <p:sldId id="313" r:id="rId18"/>
    <p:sldId id="314" r:id="rId19"/>
    <p:sldId id="345" r:id="rId20"/>
    <p:sldId id="346" r:id="rId21"/>
    <p:sldId id="316" r:id="rId22"/>
    <p:sldId id="317" r:id="rId23"/>
    <p:sldId id="318" r:id="rId24"/>
    <p:sldId id="319" r:id="rId25"/>
    <p:sldId id="320" r:id="rId26"/>
    <p:sldId id="321" r:id="rId27"/>
    <p:sldId id="322" r:id="rId28"/>
    <p:sldId id="323" r:id="rId29"/>
    <p:sldId id="356" r:id="rId30"/>
    <p:sldId id="324" r:id="rId31"/>
    <p:sldId id="325" r:id="rId32"/>
    <p:sldId id="326" r:id="rId33"/>
    <p:sldId id="327" r:id="rId34"/>
    <p:sldId id="328" r:id="rId35"/>
    <p:sldId id="329" r:id="rId36"/>
    <p:sldId id="330" r:id="rId37"/>
    <p:sldId id="338" r:id="rId38"/>
    <p:sldId id="332" r:id="rId39"/>
    <p:sldId id="347" r:id="rId40"/>
    <p:sldId id="349" r:id="rId41"/>
    <p:sldId id="350" r:id="rId42"/>
    <p:sldId id="351" r:id="rId43"/>
    <p:sldId id="352" r:id="rId44"/>
    <p:sldId id="337" r:id="rId45"/>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E9BB39-C19B-4E62-AE5B-A1F4554202BC}" v="2" dt="2022-12-05T10:25:49.9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notesViewPr>
    <p:cSldViewPr>
      <p:cViewPr varScale="1">
        <p:scale>
          <a:sx n="65" d="100"/>
          <a:sy n="65" d="100"/>
        </p:scale>
        <p:origin x="-270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 Smekens" userId="7c71761e-b165-42e6-82e1-b4146a2e8c36" providerId="ADAL" clId="{2EE9BB39-C19B-4E62-AE5B-A1F4554202BC}"/>
    <pc:docChg chg="addSld delSld modSld">
      <pc:chgData name="Tom Smekens" userId="7c71761e-b165-42e6-82e1-b4146a2e8c36" providerId="ADAL" clId="{2EE9BB39-C19B-4E62-AE5B-A1F4554202BC}" dt="2022-12-05T10:25:51.875" v="18" actId="47"/>
      <pc:docMkLst>
        <pc:docMk/>
      </pc:docMkLst>
      <pc:sldChg chg="modSp mod">
        <pc:chgData name="Tom Smekens" userId="7c71761e-b165-42e6-82e1-b4146a2e8c36" providerId="ADAL" clId="{2EE9BB39-C19B-4E62-AE5B-A1F4554202BC}" dt="2022-12-05T10:25:19.075" v="15" actId="1076"/>
        <pc:sldMkLst>
          <pc:docMk/>
          <pc:sldMk cId="0" sldId="323"/>
        </pc:sldMkLst>
        <pc:spChg chg="mod">
          <ac:chgData name="Tom Smekens" userId="7c71761e-b165-42e6-82e1-b4146a2e8c36" providerId="ADAL" clId="{2EE9BB39-C19B-4E62-AE5B-A1F4554202BC}" dt="2022-12-05T10:25:11.948" v="14" actId="2711"/>
          <ac:spMkLst>
            <pc:docMk/>
            <pc:sldMk cId="0" sldId="323"/>
            <ac:spMk id="2" creationId="{7B57EDC4-F000-4CE1-B3B6-982790D8C847}"/>
          </ac:spMkLst>
        </pc:spChg>
        <pc:graphicFrameChg chg="mod">
          <ac:chgData name="Tom Smekens" userId="7c71761e-b165-42e6-82e1-b4146a2e8c36" providerId="ADAL" clId="{2EE9BB39-C19B-4E62-AE5B-A1F4554202BC}" dt="2022-12-05T10:25:19.075" v="15" actId="1076"/>
          <ac:graphicFrameMkLst>
            <pc:docMk/>
            <pc:sldMk cId="0" sldId="323"/>
            <ac:graphicFrameMk id="407555" creationId="{6D247162-0A74-4E16-8E20-3B8033AE91A3}"/>
          </ac:graphicFrameMkLst>
        </pc:graphicFrameChg>
      </pc:sldChg>
      <pc:sldChg chg="del">
        <pc:chgData name="Tom Smekens" userId="7c71761e-b165-42e6-82e1-b4146a2e8c36" providerId="ADAL" clId="{2EE9BB39-C19B-4E62-AE5B-A1F4554202BC}" dt="2022-12-05T10:25:51.875" v="18" actId="47"/>
        <pc:sldMkLst>
          <pc:docMk/>
          <pc:sldMk cId="1615058781" sldId="355"/>
        </pc:sldMkLst>
      </pc:sldChg>
      <pc:sldChg chg="modSp add">
        <pc:chgData name="Tom Smekens" userId="7c71761e-b165-42e6-82e1-b4146a2e8c36" providerId="ADAL" clId="{2EE9BB39-C19B-4E62-AE5B-A1F4554202BC}" dt="2022-12-05T10:25:49.915" v="17"/>
        <pc:sldMkLst>
          <pc:docMk/>
          <pc:sldMk cId="2130446994" sldId="356"/>
        </pc:sldMkLst>
        <pc:graphicFrameChg chg="mod">
          <ac:chgData name="Tom Smekens" userId="7c71761e-b165-42e6-82e1-b4146a2e8c36" providerId="ADAL" clId="{2EE9BB39-C19B-4E62-AE5B-A1F4554202BC}" dt="2022-12-05T10:25:49.915" v="17"/>
          <ac:graphicFrameMkLst>
            <pc:docMk/>
            <pc:sldMk cId="2130446994" sldId="356"/>
            <ac:graphicFrameMk id="407555" creationId="{6D247162-0A74-4E16-8E20-3B8033AE91A3}"/>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815751B-4E50-406A-8978-BD7B93541F6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mn-cs"/>
              </a:defRPr>
            </a:lvl1pPr>
          </a:lstStyle>
          <a:p>
            <a:pPr>
              <a:defRPr/>
            </a:pPr>
            <a:endParaRPr lang="fr-FR"/>
          </a:p>
        </p:txBody>
      </p:sp>
      <p:sp>
        <p:nvSpPr>
          <p:cNvPr id="3" name="Date Placeholder 2">
            <a:extLst>
              <a:ext uri="{FF2B5EF4-FFF2-40B4-BE49-F238E27FC236}">
                <a16:creationId xmlns:a16="http://schemas.microsoft.com/office/drawing/2014/main" id="{D21C7F68-05FF-4269-98A0-E0D5F52A5681}"/>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mn-cs"/>
              </a:defRPr>
            </a:lvl1pPr>
          </a:lstStyle>
          <a:p>
            <a:pPr>
              <a:defRPr/>
            </a:pPr>
            <a:fld id="{7EB4003F-855C-4EE5-9769-D3D1BC17EBE8}" type="datetimeFigureOut">
              <a:rPr lang="fr-FR"/>
              <a:pPr>
                <a:defRPr/>
              </a:pPr>
              <a:t>05/12/2022</a:t>
            </a:fld>
            <a:endParaRPr lang="fr-FR"/>
          </a:p>
        </p:txBody>
      </p:sp>
      <p:sp>
        <p:nvSpPr>
          <p:cNvPr id="4" name="Slide Image Placeholder 3">
            <a:extLst>
              <a:ext uri="{FF2B5EF4-FFF2-40B4-BE49-F238E27FC236}">
                <a16:creationId xmlns:a16="http://schemas.microsoft.com/office/drawing/2014/main" id="{E3A83443-A5B4-491C-824A-FE7E06BC58C9}"/>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Notes Placeholder 4">
            <a:extLst>
              <a:ext uri="{FF2B5EF4-FFF2-40B4-BE49-F238E27FC236}">
                <a16:creationId xmlns:a16="http://schemas.microsoft.com/office/drawing/2014/main" id="{12C33355-E3F3-415F-966C-08C19CADAFEE}"/>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fr-FR" noProof="0"/>
          </a:p>
        </p:txBody>
      </p:sp>
      <p:sp>
        <p:nvSpPr>
          <p:cNvPr id="6" name="Footer Placeholder 5">
            <a:extLst>
              <a:ext uri="{FF2B5EF4-FFF2-40B4-BE49-F238E27FC236}">
                <a16:creationId xmlns:a16="http://schemas.microsoft.com/office/drawing/2014/main" id="{8B8F3764-5D0D-4159-A618-0112293B60DD}"/>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mn-cs"/>
              </a:defRPr>
            </a:lvl1pPr>
          </a:lstStyle>
          <a:p>
            <a:pPr>
              <a:defRPr/>
            </a:pPr>
            <a:endParaRPr lang="fr-FR"/>
          </a:p>
        </p:txBody>
      </p:sp>
      <p:sp>
        <p:nvSpPr>
          <p:cNvPr id="7" name="Slide Number Placeholder 6">
            <a:extLst>
              <a:ext uri="{FF2B5EF4-FFF2-40B4-BE49-F238E27FC236}">
                <a16:creationId xmlns:a16="http://schemas.microsoft.com/office/drawing/2014/main" id="{590471D5-11A2-451E-8734-E3B3B29B3328}"/>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D10F5C6-177E-4A79-A999-D84945345679}" type="slidenum">
              <a:rPr lang="fr-FR" altLang="nl-BE"/>
              <a:pPr/>
              <a:t>‹#›</a:t>
            </a:fld>
            <a:endParaRPr lang="fr-FR" altLang="nl-B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542C2217-9992-414F-891C-C6EC03735775}"/>
              </a:ext>
            </a:extLst>
          </p:cNvPr>
          <p:cNvSpPr>
            <a:spLocks noGrp="1" noChangeArrowheads="1"/>
          </p:cNvSpPr>
          <p:nvPr>
            <p:ph type="sldNum" sz="quarter" idx="5"/>
          </p:nvPr>
        </p:nvSpPr>
        <p:spPr/>
        <p:txBody>
          <a:bodyPr/>
          <a:lstStyle>
            <a:lvl1pPr defTabSz="893763" eaLnBrk="0" hangingPunct="0">
              <a:defRPr>
                <a:solidFill>
                  <a:schemeClr val="tx1"/>
                </a:solidFill>
                <a:latin typeface="Arial" panose="020B0604020202020204" pitchFamily="34" charset="0"/>
                <a:cs typeface="Arial" panose="020B0604020202020204" pitchFamily="34" charset="0"/>
              </a:defRPr>
            </a:lvl1pPr>
            <a:lvl2pPr marL="742950" indent="-285750" defTabSz="893763" eaLnBrk="0" hangingPunct="0">
              <a:defRPr>
                <a:solidFill>
                  <a:schemeClr val="tx1"/>
                </a:solidFill>
                <a:latin typeface="Arial" panose="020B0604020202020204" pitchFamily="34" charset="0"/>
                <a:cs typeface="Arial" panose="020B0604020202020204" pitchFamily="34" charset="0"/>
              </a:defRPr>
            </a:lvl2pPr>
            <a:lvl3pPr marL="1143000" indent="-228600" defTabSz="893763" eaLnBrk="0" hangingPunct="0">
              <a:defRPr>
                <a:solidFill>
                  <a:schemeClr val="tx1"/>
                </a:solidFill>
                <a:latin typeface="Arial" panose="020B0604020202020204" pitchFamily="34" charset="0"/>
                <a:cs typeface="Arial" panose="020B0604020202020204" pitchFamily="34" charset="0"/>
              </a:defRPr>
            </a:lvl3pPr>
            <a:lvl4pPr marL="1600200" indent="-228600" defTabSz="893763" eaLnBrk="0" hangingPunct="0">
              <a:defRPr>
                <a:solidFill>
                  <a:schemeClr val="tx1"/>
                </a:solidFill>
                <a:latin typeface="Arial" panose="020B0604020202020204" pitchFamily="34" charset="0"/>
                <a:cs typeface="Arial" panose="020B0604020202020204" pitchFamily="34" charset="0"/>
              </a:defRPr>
            </a:lvl4pPr>
            <a:lvl5pPr marL="2057400" indent="-228600" defTabSz="893763" eaLnBrk="0" hangingPunct="0">
              <a:defRPr>
                <a:solidFill>
                  <a:schemeClr val="tx1"/>
                </a:solidFill>
                <a:latin typeface="Arial" panose="020B0604020202020204" pitchFamily="34" charset="0"/>
                <a:cs typeface="Arial" panose="020B0604020202020204" pitchFamily="34" charset="0"/>
              </a:defRPr>
            </a:lvl5pPr>
            <a:lvl6pPr marL="25146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FC1F78E-AC82-438F-93D8-066D498C69F4}" type="slidenum">
              <a:rPr lang="fr-FR" altLang="nl-BE">
                <a:latin typeface="Times New Roman" panose="02020603050405020304" pitchFamily="18" charset="0"/>
              </a:rPr>
              <a:pPr eaLnBrk="1" hangingPunct="1"/>
              <a:t>2</a:t>
            </a:fld>
            <a:endParaRPr lang="fr-FR" altLang="nl-BE">
              <a:latin typeface="Times New Roman" panose="02020603050405020304" pitchFamily="18" charset="0"/>
            </a:endParaRPr>
          </a:p>
        </p:txBody>
      </p:sp>
      <p:sp>
        <p:nvSpPr>
          <p:cNvPr id="50179" name="Rectangle 2">
            <a:extLst>
              <a:ext uri="{FF2B5EF4-FFF2-40B4-BE49-F238E27FC236}">
                <a16:creationId xmlns:a16="http://schemas.microsoft.com/office/drawing/2014/main" id="{90DB0557-81CA-4DE0-9BE8-7F4695353F8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0" name="Rectangle 3">
            <a:extLst>
              <a:ext uri="{FF2B5EF4-FFF2-40B4-BE49-F238E27FC236}">
                <a16:creationId xmlns:a16="http://schemas.microsoft.com/office/drawing/2014/main" id="{7699E825-066D-4E90-988C-BD7338B9867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nl-BE"/>
              <a:t>The term “multiple” in “multiple regression” is explained by the fact that the number of independent variables in the model is larger than 1.</a:t>
            </a:r>
          </a:p>
          <a:p>
            <a:r>
              <a:rPr lang="en-GB" altLang="nl-BE"/>
              <a:t>The analysis of variance will help us to determine the “goodness of fit”, the technical term for what might also be called “precision” of the model. It will clarify the role of each variable, and help to decide which variable(s) to put into the model, taking the principle of parsimony into account.</a:t>
            </a:r>
          </a:p>
          <a:p>
            <a:r>
              <a:rPr lang="en-GB" altLang="nl-BE"/>
              <a:t>We shall see that a strategy is needed to define the most appropriate order by which terms are introduced into the model. </a:t>
            </a:r>
          </a:p>
          <a:p>
            <a:r>
              <a:rPr lang="en-GB" altLang="nl-BE"/>
              <a:t>See further!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8A6ADB0A-E1D1-4A76-ACAC-C509B515E003}"/>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eaLnBrk="0" hangingPunct="0">
              <a:spcBef>
                <a:spcPct val="30000"/>
              </a:spcBef>
              <a:defRPr sz="1200">
                <a:solidFill>
                  <a:schemeClr val="tx1"/>
                </a:solidFill>
                <a:latin typeface="Calibri" panose="020F0502020204030204" pitchFamily="34" charset="0"/>
              </a:defRPr>
            </a:lvl1pPr>
            <a:lvl2pPr marL="742950" indent="-285750" defTabSz="893763" eaLnBrk="0" hangingPunct="0">
              <a:spcBef>
                <a:spcPct val="30000"/>
              </a:spcBef>
              <a:defRPr sz="1200">
                <a:solidFill>
                  <a:schemeClr val="tx1"/>
                </a:solidFill>
                <a:latin typeface="Calibri" panose="020F0502020204030204" pitchFamily="34" charset="0"/>
              </a:defRPr>
            </a:lvl2pPr>
            <a:lvl3pPr marL="1143000" indent="-228600" defTabSz="893763" eaLnBrk="0" hangingPunct="0">
              <a:spcBef>
                <a:spcPct val="30000"/>
              </a:spcBef>
              <a:defRPr sz="1200">
                <a:solidFill>
                  <a:schemeClr val="tx1"/>
                </a:solidFill>
                <a:latin typeface="Calibri" panose="020F0502020204030204" pitchFamily="34" charset="0"/>
              </a:defRPr>
            </a:lvl3pPr>
            <a:lvl4pPr marL="1600200" indent="-228600" defTabSz="893763" eaLnBrk="0" hangingPunct="0">
              <a:spcBef>
                <a:spcPct val="30000"/>
              </a:spcBef>
              <a:defRPr sz="1200">
                <a:solidFill>
                  <a:schemeClr val="tx1"/>
                </a:solidFill>
                <a:latin typeface="Calibri" panose="020F0502020204030204" pitchFamily="34" charset="0"/>
              </a:defRPr>
            </a:lvl4pPr>
            <a:lvl5pPr marL="2057400" indent="-228600" defTabSz="893763" eaLnBrk="0" hangingPunct="0">
              <a:spcBef>
                <a:spcPct val="30000"/>
              </a:spcBef>
              <a:defRPr sz="1200">
                <a:solidFill>
                  <a:schemeClr val="tx1"/>
                </a:solidFill>
                <a:latin typeface="Calibri" panose="020F0502020204030204" pitchFamily="34" charset="0"/>
              </a:defRPr>
            </a:lvl5pPr>
            <a:lvl6pPr marL="2514600" indent="-228600" defTabSz="893763"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893763"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893763"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893763"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0DA06111-8B0E-40F0-BC67-5ECF6E856B97}" type="slidenum">
              <a:rPr lang="fr-FR" altLang="nl-BE">
                <a:latin typeface="Times New Roman" panose="02020603050405020304" pitchFamily="18" charset="0"/>
              </a:rPr>
              <a:pPr eaLnBrk="1" hangingPunct="1">
                <a:spcBef>
                  <a:spcPct val="0"/>
                </a:spcBef>
              </a:pPr>
              <a:t>11</a:t>
            </a:fld>
            <a:endParaRPr lang="fr-FR" altLang="nl-BE">
              <a:latin typeface="Times New Roman" panose="02020603050405020304" pitchFamily="18" charset="0"/>
            </a:endParaRPr>
          </a:p>
        </p:txBody>
      </p:sp>
      <p:sp>
        <p:nvSpPr>
          <p:cNvPr id="59395" name="Rectangle 2">
            <a:extLst>
              <a:ext uri="{FF2B5EF4-FFF2-40B4-BE49-F238E27FC236}">
                <a16:creationId xmlns:a16="http://schemas.microsoft.com/office/drawing/2014/main" id="{6B908CF7-1268-45C7-AD4A-E38F7F2C4C9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6" name="Rectangle 3">
            <a:extLst>
              <a:ext uri="{FF2B5EF4-FFF2-40B4-BE49-F238E27FC236}">
                <a16:creationId xmlns:a16="http://schemas.microsoft.com/office/drawing/2014/main" id="{D835FF90-323F-4AC4-8A63-BF995E636DC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nl-BE"/>
              <a:t>This graph shows the same data with the regression line, together with the vertical distances from the line. Each distance is the difference for an individual between the observed value and the value given by the line, known as the fitted value. The technical term for this distance is a </a:t>
            </a:r>
            <a:r>
              <a:rPr lang="en-GB" altLang="nl-BE" u="sng"/>
              <a:t>residual.</a:t>
            </a:r>
            <a:endParaRPr lang="en-GB" altLang="nl-BE"/>
          </a:p>
          <a:p>
            <a:r>
              <a:rPr lang="en-GB" altLang="nl-BE"/>
              <a:t>We thus want to minimize the sum of squares of the residuals.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7D6FCD27-DF08-4F6A-B6DC-CB23AE153420}"/>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eaLnBrk="0" hangingPunct="0">
              <a:spcBef>
                <a:spcPct val="30000"/>
              </a:spcBef>
              <a:defRPr sz="1200">
                <a:solidFill>
                  <a:schemeClr val="tx1"/>
                </a:solidFill>
                <a:latin typeface="Calibri" panose="020F0502020204030204" pitchFamily="34" charset="0"/>
              </a:defRPr>
            </a:lvl1pPr>
            <a:lvl2pPr marL="742950" indent="-285750" defTabSz="893763" eaLnBrk="0" hangingPunct="0">
              <a:spcBef>
                <a:spcPct val="30000"/>
              </a:spcBef>
              <a:defRPr sz="1200">
                <a:solidFill>
                  <a:schemeClr val="tx1"/>
                </a:solidFill>
                <a:latin typeface="Calibri" panose="020F0502020204030204" pitchFamily="34" charset="0"/>
              </a:defRPr>
            </a:lvl2pPr>
            <a:lvl3pPr marL="1143000" indent="-228600" defTabSz="893763" eaLnBrk="0" hangingPunct="0">
              <a:spcBef>
                <a:spcPct val="30000"/>
              </a:spcBef>
              <a:defRPr sz="1200">
                <a:solidFill>
                  <a:schemeClr val="tx1"/>
                </a:solidFill>
                <a:latin typeface="Calibri" panose="020F0502020204030204" pitchFamily="34" charset="0"/>
              </a:defRPr>
            </a:lvl3pPr>
            <a:lvl4pPr marL="1600200" indent="-228600" defTabSz="893763" eaLnBrk="0" hangingPunct="0">
              <a:spcBef>
                <a:spcPct val="30000"/>
              </a:spcBef>
              <a:defRPr sz="1200">
                <a:solidFill>
                  <a:schemeClr val="tx1"/>
                </a:solidFill>
                <a:latin typeface="Calibri" panose="020F0502020204030204" pitchFamily="34" charset="0"/>
              </a:defRPr>
            </a:lvl4pPr>
            <a:lvl5pPr marL="2057400" indent="-228600" defTabSz="893763" eaLnBrk="0" hangingPunct="0">
              <a:spcBef>
                <a:spcPct val="30000"/>
              </a:spcBef>
              <a:defRPr sz="1200">
                <a:solidFill>
                  <a:schemeClr val="tx1"/>
                </a:solidFill>
                <a:latin typeface="Calibri" panose="020F0502020204030204" pitchFamily="34" charset="0"/>
              </a:defRPr>
            </a:lvl5pPr>
            <a:lvl6pPr marL="2514600" indent="-228600" defTabSz="893763"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893763"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893763"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893763"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77C9A3CE-13CB-4FB4-A166-B171A2EFF66F}" type="slidenum">
              <a:rPr lang="fr-FR" altLang="nl-BE">
                <a:latin typeface="Times New Roman" panose="02020603050405020304" pitchFamily="18" charset="0"/>
              </a:rPr>
              <a:pPr eaLnBrk="1" hangingPunct="1">
                <a:spcBef>
                  <a:spcPct val="0"/>
                </a:spcBef>
              </a:pPr>
              <a:t>12</a:t>
            </a:fld>
            <a:endParaRPr lang="fr-FR" altLang="nl-BE">
              <a:latin typeface="Times New Roman" panose="02020603050405020304" pitchFamily="18" charset="0"/>
            </a:endParaRPr>
          </a:p>
        </p:txBody>
      </p:sp>
      <p:sp>
        <p:nvSpPr>
          <p:cNvPr id="60419" name="Rectangle 2">
            <a:extLst>
              <a:ext uri="{FF2B5EF4-FFF2-40B4-BE49-F238E27FC236}">
                <a16:creationId xmlns:a16="http://schemas.microsoft.com/office/drawing/2014/main" id="{0213AFD6-904D-482F-99FB-21047B029A9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881D81D2-0E9A-456B-B461-1ACF29073124}"/>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eaLnBrk="0" hangingPunct="0">
              <a:spcBef>
                <a:spcPct val="30000"/>
              </a:spcBef>
              <a:defRPr sz="1200">
                <a:solidFill>
                  <a:schemeClr val="tx1"/>
                </a:solidFill>
                <a:latin typeface="Calibri" panose="020F0502020204030204" pitchFamily="34" charset="0"/>
              </a:defRPr>
            </a:lvl1pPr>
            <a:lvl2pPr marL="742950" indent="-285750" defTabSz="893763" eaLnBrk="0" hangingPunct="0">
              <a:spcBef>
                <a:spcPct val="30000"/>
              </a:spcBef>
              <a:defRPr sz="1200">
                <a:solidFill>
                  <a:schemeClr val="tx1"/>
                </a:solidFill>
                <a:latin typeface="Calibri" panose="020F0502020204030204" pitchFamily="34" charset="0"/>
              </a:defRPr>
            </a:lvl2pPr>
            <a:lvl3pPr marL="1143000" indent="-228600" defTabSz="893763" eaLnBrk="0" hangingPunct="0">
              <a:spcBef>
                <a:spcPct val="30000"/>
              </a:spcBef>
              <a:defRPr sz="1200">
                <a:solidFill>
                  <a:schemeClr val="tx1"/>
                </a:solidFill>
                <a:latin typeface="Calibri" panose="020F0502020204030204" pitchFamily="34" charset="0"/>
              </a:defRPr>
            </a:lvl3pPr>
            <a:lvl4pPr marL="1600200" indent="-228600" defTabSz="893763" eaLnBrk="0" hangingPunct="0">
              <a:spcBef>
                <a:spcPct val="30000"/>
              </a:spcBef>
              <a:defRPr sz="1200">
                <a:solidFill>
                  <a:schemeClr val="tx1"/>
                </a:solidFill>
                <a:latin typeface="Calibri" panose="020F0502020204030204" pitchFamily="34" charset="0"/>
              </a:defRPr>
            </a:lvl4pPr>
            <a:lvl5pPr marL="2057400" indent="-228600" defTabSz="893763" eaLnBrk="0" hangingPunct="0">
              <a:spcBef>
                <a:spcPct val="30000"/>
              </a:spcBef>
              <a:defRPr sz="1200">
                <a:solidFill>
                  <a:schemeClr val="tx1"/>
                </a:solidFill>
                <a:latin typeface="Calibri" panose="020F0502020204030204" pitchFamily="34" charset="0"/>
              </a:defRPr>
            </a:lvl5pPr>
            <a:lvl6pPr marL="2514600" indent="-228600" defTabSz="893763"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893763"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893763"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893763"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5657C4F4-1C06-4920-9096-61C1C9CDF4E6}" type="slidenum">
              <a:rPr lang="fr-FR" altLang="nl-BE">
                <a:latin typeface="Times New Roman" panose="02020603050405020304" pitchFamily="18" charset="0"/>
              </a:rPr>
              <a:pPr eaLnBrk="1" hangingPunct="1">
                <a:spcBef>
                  <a:spcPct val="0"/>
                </a:spcBef>
              </a:pPr>
              <a:t>13</a:t>
            </a:fld>
            <a:endParaRPr lang="fr-FR" altLang="nl-BE">
              <a:latin typeface="Times New Roman" panose="02020603050405020304" pitchFamily="18" charset="0"/>
            </a:endParaRPr>
          </a:p>
        </p:txBody>
      </p:sp>
      <p:sp>
        <p:nvSpPr>
          <p:cNvPr id="61443" name="Rectangle 2">
            <a:extLst>
              <a:ext uri="{FF2B5EF4-FFF2-40B4-BE49-F238E27FC236}">
                <a16:creationId xmlns:a16="http://schemas.microsoft.com/office/drawing/2014/main" id="{76E79510-E4F5-416D-99BE-ED80A7C3FAD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4" name="Rectangle 3">
            <a:extLst>
              <a:ext uri="{FF2B5EF4-FFF2-40B4-BE49-F238E27FC236}">
                <a16:creationId xmlns:a16="http://schemas.microsoft.com/office/drawing/2014/main" id="{6775183F-C252-4291-A377-D6952200A68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nl-BE"/>
              <a:t>The intercept and slope of the least squares regression line can be calculated with the help of the sums of squares </a:t>
            </a:r>
            <a:r>
              <a:rPr lang="en-GB" altLang="nl-BE" i="1"/>
              <a:t>S</a:t>
            </a:r>
            <a:r>
              <a:rPr lang="en-GB" altLang="nl-BE" i="1" baseline="-25000"/>
              <a:t>xx</a:t>
            </a:r>
            <a:r>
              <a:rPr lang="en-GB" altLang="nl-BE"/>
              <a:t>, </a:t>
            </a:r>
            <a:r>
              <a:rPr lang="en-GB" altLang="nl-BE" i="1"/>
              <a:t>S</a:t>
            </a:r>
            <a:r>
              <a:rPr lang="en-GB" altLang="nl-BE" i="1" baseline="-25000"/>
              <a:t>xy</a:t>
            </a:r>
            <a:r>
              <a:rPr lang="en-GB" altLang="nl-BE"/>
              <a:t> and </a:t>
            </a:r>
            <a:r>
              <a:rPr lang="en-GB" altLang="nl-BE" i="1"/>
              <a:t>S</a:t>
            </a:r>
            <a:r>
              <a:rPr lang="en-GB" altLang="nl-BE" i="1" baseline="-25000"/>
              <a:t>yy</a:t>
            </a:r>
            <a:r>
              <a:rPr lang="en-GB" altLang="nl-BE"/>
              <a:t>. The estimated slope is given by b = Sxy/Sxx. It can be shown that the regression line always passes through the mean of the data. We can therefore estimate a simply as a = (mean y) –  b * (mean x).</a:t>
            </a:r>
          </a:p>
          <a:p>
            <a:r>
              <a:rPr lang="en-GB" altLang="nl-BE"/>
              <a:t>In our example, we calculate:</a:t>
            </a:r>
          </a:p>
          <a:p>
            <a:r>
              <a:rPr lang="en-GB" altLang="nl-BE"/>
              <a:t>Sxx = 4139.833</a:t>
            </a:r>
          </a:p>
          <a:p>
            <a:r>
              <a:rPr lang="en-GB" altLang="nl-BE"/>
              <a:t>Sxy = 217.858</a:t>
            </a:r>
          </a:p>
          <a:p>
            <a:r>
              <a:rPr lang="en-GB" altLang="nl-BE"/>
              <a:t>b = 0.053</a:t>
            </a:r>
          </a:p>
          <a:p>
            <a:r>
              <a:rPr lang="en-GB" altLang="nl-BE"/>
              <a:t>mean y = 3.354</a:t>
            </a:r>
          </a:p>
          <a:p>
            <a:r>
              <a:rPr lang="en-GB" altLang="nl-BE"/>
              <a:t>mean x = 39.417</a:t>
            </a:r>
          </a:p>
          <a:p>
            <a:r>
              <a:rPr lang="en-GB" altLang="nl-BE"/>
              <a:t>a = 1.280</a:t>
            </a:r>
          </a:p>
          <a:p>
            <a:r>
              <a:rPr lang="en-GB" altLang="nl-BE"/>
              <a:t>These calculations can be done by hand or with a calculator, although it is definitely preferable to use a computer to do the calculations.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75226B43-4C3B-45C9-8561-4903C2AFAA09}"/>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eaLnBrk="0" hangingPunct="0">
              <a:spcBef>
                <a:spcPct val="30000"/>
              </a:spcBef>
              <a:defRPr sz="1200">
                <a:solidFill>
                  <a:schemeClr val="tx1"/>
                </a:solidFill>
                <a:latin typeface="Calibri" panose="020F0502020204030204" pitchFamily="34" charset="0"/>
              </a:defRPr>
            </a:lvl1pPr>
            <a:lvl2pPr marL="742950" indent="-285750" defTabSz="893763" eaLnBrk="0" hangingPunct="0">
              <a:spcBef>
                <a:spcPct val="30000"/>
              </a:spcBef>
              <a:defRPr sz="1200">
                <a:solidFill>
                  <a:schemeClr val="tx1"/>
                </a:solidFill>
                <a:latin typeface="Calibri" panose="020F0502020204030204" pitchFamily="34" charset="0"/>
              </a:defRPr>
            </a:lvl2pPr>
            <a:lvl3pPr marL="1143000" indent="-228600" defTabSz="893763" eaLnBrk="0" hangingPunct="0">
              <a:spcBef>
                <a:spcPct val="30000"/>
              </a:spcBef>
              <a:defRPr sz="1200">
                <a:solidFill>
                  <a:schemeClr val="tx1"/>
                </a:solidFill>
                <a:latin typeface="Calibri" panose="020F0502020204030204" pitchFamily="34" charset="0"/>
              </a:defRPr>
            </a:lvl3pPr>
            <a:lvl4pPr marL="1600200" indent="-228600" defTabSz="893763" eaLnBrk="0" hangingPunct="0">
              <a:spcBef>
                <a:spcPct val="30000"/>
              </a:spcBef>
              <a:defRPr sz="1200">
                <a:solidFill>
                  <a:schemeClr val="tx1"/>
                </a:solidFill>
                <a:latin typeface="Calibri" panose="020F0502020204030204" pitchFamily="34" charset="0"/>
              </a:defRPr>
            </a:lvl4pPr>
            <a:lvl5pPr marL="2057400" indent="-228600" defTabSz="893763" eaLnBrk="0" hangingPunct="0">
              <a:spcBef>
                <a:spcPct val="30000"/>
              </a:spcBef>
              <a:defRPr sz="1200">
                <a:solidFill>
                  <a:schemeClr val="tx1"/>
                </a:solidFill>
                <a:latin typeface="Calibri" panose="020F0502020204030204" pitchFamily="34" charset="0"/>
              </a:defRPr>
            </a:lvl5pPr>
            <a:lvl6pPr marL="2514600" indent="-228600" defTabSz="893763"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893763"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893763"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893763"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F8D272B6-C892-483C-B9D1-0A9B87B11BC2}" type="slidenum">
              <a:rPr lang="fr-FR" altLang="nl-BE">
                <a:latin typeface="Times New Roman" panose="02020603050405020304" pitchFamily="18" charset="0"/>
              </a:rPr>
              <a:pPr eaLnBrk="1" hangingPunct="1">
                <a:spcBef>
                  <a:spcPct val="0"/>
                </a:spcBef>
              </a:pPr>
              <a:t>15</a:t>
            </a:fld>
            <a:endParaRPr lang="fr-FR" altLang="nl-BE">
              <a:latin typeface="Times New Roman" panose="02020603050405020304" pitchFamily="18" charset="0"/>
            </a:endParaRPr>
          </a:p>
        </p:txBody>
      </p:sp>
      <p:sp>
        <p:nvSpPr>
          <p:cNvPr id="62467" name="Rectangle 2">
            <a:extLst>
              <a:ext uri="{FF2B5EF4-FFF2-40B4-BE49-F238E27FC236}">
                <a16:creationId xmlns:a16="http://schemas.microsoft.com/office/drawing/2014/main" id="{4F53B029-2CFC-4D58-AF7A-897257EA3BD5}"/>
              </a:ext>
            </a:extLst>
          </p:cNvPr>
          <p:cNvSpPr>
            <a:spLocks noGrp="1" noRot="1" noChangeAspect="1" noChangeArrowheads="1" noTextEdit="1"/>
          </p:cNvSpPr>
          <p:nvPr>
            <p:ph type="sldImg"/>
          </p:nvPr>
        </p:nvSpPr>
        <p:spPr bwMode="auto">
          <a:xfrm>
            <a:off x="1143000" y="685800"/>
            <a:ext cx="4575175"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8" name="Rectangle 3">
            <a:extLst>
              <a:ext uri="{FF2B5EF4-FFF2-40B4-BE49-F238E27FC236}">
                <a16:creationId xmlns:a16="http://schemas.microsoft.com/office/drawing/2014/main" id="{62198D28-6F2E-4EDB-8985-34E644A2D26E}"/>
              </a:ext>
            </a:extLst>
          </p:cNvPr>
          <p:cNvSpPr>
            <a:spLocks noGrp="1" noChangeArrowheads="1"/>
          </p:cNvSpPr>
          <p:nvPr>
            <p:ph type="body" idx="1"/>
          </p:nvPr>
        </p:nvSpPr>
        <p:spPr bwMode="auto">
          <a:xfrm>
            <a:off x="914400" y="4344988"/>
            <a:ext cx="5029200" cy="4113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BE" altLang="nl-B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EAB792FE-67DA-458B-A1A6-9ACC1B7FA728}"/>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eaLnBrk="0" hangingPunct="0">
              <a:spcBef>
                <a:spcPct val="30000"/>
              </a:spcBef>
              <a:defRPr sz="1200">
                <a:solidFill>
                  <a:schemeClr val="tx1"/>
                </a:solidFill>
                <a:latin typeface="Calibri" panose="020F0502020204030204" pitchFamily="34" charset="0"/>
              </a:defRPr>
            </a:lvl1pPr>
            <a:lvl2pPr marL="742950" indent="-285750" defTabSz="893763" eaLnBrk="0" hangingPunct="0">
              <a:spcBef>
                <a:spcPct val="30000"/>
              </a:spcBef>
              <a:defRPr sz="1200">
                <a:solidFill>
                  <a:schemeClr val="tx1"/>
                </a:solidFill>
                <a:latin typeface="Calibri" panose="020F0502020204030204" pitchFamily="34" charset="0"/>
              </a:defRPr>
            </a:lvl2pPr>
            <a:lvl3pPr marL="1143000" indent="-228600" defTabSz="893763" eaLnBrk="0" hangingPunct="0">
              <a:spcBef>
                <a:spcPct val="30000"/>
              </a:spcBef>
              <a:defRPr sz="1200">
                <a:solidFill>
                  <a:schemeClr val="tx1"/>
                </a:solidFill>
                <a:latin typeface="Calibri" panose="020F0502020204030204" pitchFamily="34" charset="0"/>
              </a:defRPr>
            </a:lvl3pPr>
            <a:lvl4pPr marL="1600200" indent="-228600" defTabSz="893763" eaLnBrk="0" hangingPunct="0">
              <a:spcBef>
                <a:spcPct val="30000"/>
              </a:spcBef>
              <a:defRPr sz="1200">
                <a:solidFill>
                  <a:schemeClr val="tx1"/>
                </a:solidFill>
                <a:latin typeface="Calibri" panose="020F0502020204030204" pitchFamily="34" charset="0"/>
              </a:defRPr>
            </a:lvl4pPr>
            <a:lvl5pPr marL="2057400" indent="-228600" defTabSz="893763" eaLnBrk="0" hangingPunct="0">
              <a:spcBef>
                <a:spcPct val="30000"/>
              </a:spcBef>
              <a:defRPr sz="1200">
                <a:solidFill>
                  <a:schemeClr val="tx1"/>
                </a:solidFill>
                <a:latin typeface="Calibri" panose="020F0502020204030204" pitchFamily="34" charset="0"/>
              </a:defRPr>
            </a:lvl5pPr>
            <a:lvl6pPr marL="2514600" indent="-228600" defTabSz="893763"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893763"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893763"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893763"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F1F18EA2-F8CA-4E8A-824F-2CBE58AB5E0D}" type="slidenum">
              <a:rPr lang="fr-FR" altLang="nl-BE">
                <a:latin typeface="Times New Roman" panose="02020603050405020304" pitchFamily="18" charset="0"/>
              </a:rPr>
              <a:pPr eaLnBrk="1" hangingPunct="1">
                <a:spcBef>
                  <a:spcPct val="0"/>
                </a:spcBef>
              </a:pPr>
              <a:t>16</a:t>
            </a:fld>
            <a:endParaRPr lang="fr-FR" altLang="nl-BE">
              <a:latin typeface="Times New Roman" panose="02020603050405020304" pitchFamily="18" charset="0"/>
            </a:endParaRPr>
          </a:p>
        </p:txBody>
      </p:sp>
      <p:sp>
        <p:nvSpPr>
          <p:cNvPr id="63491" name="Rectangle 2">
            <a:extLst>
              <a:ext uri="{FF2B5EF4-FFF2-40B4-BE49-F238E27FC236}">
                <a16:creationId xmlns:a16="http://schemas.microsoft.com/office/drawing/2014/main" id="{C66F221D-5A45-4317-8B33-8D04905E1D5B}"/>
              </a:ext>
            </a:extLst>
          </p:cNvPr>
          <p:cNvSpPr>
            <a:spLocks noGrp="1" noRot="1" noChangeAspect="1" noChangeArrowheads="1" noTextEdit="1"/>
          </p:cNvSpPr>
          <p:nvPr>
            <p:ph type="sldImg"/>
          </p:nvPr>
        </p:nvSpPr>
        <p:spPr bwMode="auto">
          <a:xfrm>
            <a:off x="1143000" y="685800"/>
            <a:ext cx="4575175"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2" name="Rectangle 3">
            <a:extLst>
              <a:ext uri="{FF2B5EF4-FFF2-40B4-BE49-F238E27FC236}">
                <a16:creationId xmlns:a16="http://schemas.microsoft.com/office/drawing/2014/main" id="{BC800A67-871B-4482-8C23-830275CCB546}"/>
              </a:ext>
            </a:extLst>
          </p:cNvPr>
          <p:cNvSpPr>
            <a:spLocks noGrp="1" noChangeArrowheads="1"/>
          </p:cNvSpPr>
          <p:nvPr>
            <p:ph type="body" idx="1"/>
          </p:nvPr>
        </p:nvSpPr>
        <p:spPr bwMode="auto">
          <a:xfrm>
            <a:off x="914400" y="4344988"/>
            <a:ext cx="5029200" cy="4113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BE" altLang="nl-B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6AC7FCEE-F868-4044-B14C-5238A735EB9B}"/>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eaLnBrk="0" hangingPunct="0">
              <a:spcBef>
                <a:spcPct val="30000"/>
              </a:spcBef>
              <a:defRPr sz="1200">
                <a:solidFill>
                  <a:schemeClr val="tx1"/>
                </a:solidFill>
                <a:latin typeface="Calibri" panose="020F0502020204030204" pitchFamily="34" charset="0"/>
              </a:defRPr>
            </a:lvl1pPr>
            <a:lvl2pPr marL="742950" indent="-285750" defTabSz="893763" eaLnBrk="0" hangingPunct="0">
              <a:spcBef>
                <a:spcPct val="30000"/>
              </a:spcBef>
              <a:defRPr sz="1200">
                <a:solidFill>
                  <a:schemeClr val="tx1"/>
                </a:solidFill>
                <a:latin typeface="Calibri" panose="020F0502020204030204" pitchFamily="34" charset="0"/>
              </a:defRPr>
            </a:lvl2pPr>
            <a:lvl3pPr marL="1143000" indent="-228600" defTabSz="893763" eaLnBrk="0" hangingPunct="0">
              <a:spcBef>
                <a:spcPct val="30000"/>
              </a:spcBef>
              <a:defRPr sz="1200">
                <a:solidFill>
                  <a:schemeClr val="tx1"/>
                </a:solidFill>
                <a:latin typeface="Calibri" panose="020F0502020204030204" pitchFamily="34" charset="0"/>
              </a:defRPr>
            </a:lvl3pPr>
            <a:lvl4pPr marL="1600200" indent="-228600" defTabSz="893763" eaLnBrk="0" hangingPunct="0">
              <a:spcBef>
                <a:spcPct val="30000"/>
              </a:spcBef>
              <a:defRPr sz="1200">
                <a:solidFill>
                  <a:schemeClr val="tx1"/>
                </a:solidFill>
                <a:latin typeface="Calibri" panose="020F0502020204030204" pitchFamily="34" charset="0"/>
              </a:defRPr>
            </a:lvl4pPr>
            <a:lvl5pPr marL="2057400" indent="-228600" defTabSz="893763" eaLnBrk="0" hangingPunct="0">
              <a:spcBef>
                <a:spcPct val="30000"/>
              </a:spcBef>
              <a:defRPr sz="1200">
                <a:solidFill>
                  <a:schemeClr val="tx1"/>
                </a:solidFill>
                <a:latin typeface="Calibri" panose="020F0502020204030204" pitchFamily="34" charset="0"/>
              </a:defRPr>
            </a:lvl5pPr>
            <a:lvl6pPr marL="2514600" indent="-228600" defTabSz="893763"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893763"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893763"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893763"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E892E44E-30C7-4B70-A544-21DAF41EB8CC}" type="slidenum">
              <a:rPr lang="fr-FR" altLang="nl-BE">
                <a:latin typeface="Times New Roman" panose="02020603050405020304" pitchFamily="18" charset="0"/>
              </a:rPr>
              <a:pPr eaLnBrk="1" hangingPunct="1">
                <a:spcBef>
                  <a:spcPct val="0"/>
                </a:spcBef>
              </a:pPr>
              <a:t>17</a:t>
            </a:fld>
            <a:endParaRPr lang="fr-FR" altLang="nl-BE">
              <a:latin typeface="Times New Roman" panose="02020603050405020304" pitchFamily="18" charset="0"/>
            </a:endParaRPr>
          </a:p>
        </p:txBody>
      </p:sp>
      <p:sp>
        <p:nvSpPr>
          <p:cNvPr id="64515" name="Rectangle 2">
            <a:extLst>
              <a:ext uri="{FF2B5EF4-FFF2-40B4-BE49-F238E27FC236}">
                <a16:creationId xmlns:a16="http://schemas.microsoft.com/office/drawing/2014/main" id="{3BBD64F1-6BD8-4812-8DA6-2539F7A28375}"/>
              </a:ext>
            </a:extLst>
          </p:cNvPr>
          <p:cNvSpPr>
            <a:spLocks noGrp="1" noRot="1" noChangeAspect="1" noChangeArrowheads="1" noTextEdit="1"/>
          </p:cNvSpPr>
          <p:nvPr>
            <p:ph type="sldImg"/>
          </p:nvPr>
        </p:nvSpPr>
        <p:spPr bwMode="auto">
          <a:xfrm>
            <a:off x="1143000" y="685800"/>
            <a:ext cx="4575175"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6" name="Rectangle 3">
            <a:extLst>
              <a:ext uri="{FF2B5EF4-FFF2-40B4-BE49-F238E27FC236}">
                <a16:creationId xmlns:a16="http://schemas.microsoft.com/office/drawing/2014/main" id="{22E24FD0-D25C-4FF9-ACCB-B9B6F698C844}"/>
              </a:ext>
            </a:extLst>
          </p:cNvPr>
          <p:cNvSpPr>
            <a:spLocks noGrp="1" noChangeArrowheads="1"/>
          </p:cNvSpPr>
          <p:nvPr>
            <p:ph type="body" idx="1"/>
          </p:nvPr>
        </p:nvSpPr>
        <p:spPr bwMode="auto">
          <a:xfrm>
            <a:off x="914400" y="4344988"/>
            <a:ext cx="5029200" cy="4113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BE" altLang="nl-BE"/>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EDF926D8-12C4-4943-9480-43F64863C242}"/>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eaLnBrk="0" hangingPunct="0">
              <a:spcBef>
                <a:spcPct val="30000"/>
              </a:spcBef>
              <a:defRPr sz="1200">
                <a:solidFill>
                  <a:schemeClr val="tx1"/>
                </a:solidFill>
                <a:latin typeface="Calibri" panose="020F0502020204030204" pitchFamily="34" charset="0"/>
              </a:defRPr>
            </a:lvl1pPr>
            <a:lvl2pPr marL="742950" indent="-285750" defTabSz="893763" eaLnBrk="0" hangingPunct="0">
              <a:spcBef>
                <a:spcPct val="30000"/>
              </a:spcBef>
              <a:defRPr sz="1200">
                <a:solidFill>
                  <a:schemeClr val="tx1"/>
                </a:solidFill>
                <a:latin typeface="Calibri" panose="020F0502020204030204" pitchFamily="34" charset="0"/>
              </a:defRPr>
            </a:lvl2pPr>
            <a:lvl3pPr marL="1143000" indent="-228600" defTabSz="893763" eaLnBrk="0" hangingPunct="0">
              <a:spcBef>
                <a:spcPct val="30000"/>
              </a:spcBef>
              <a:defRPr sz="1200">
                <a:solidFill>
                  <a:schemeClr val="tx1"/>
                </a:solidFill>
                <a:latin typeface="Calibri" panose="020F0502020204030204" pitchFamily="34" charset="0"/>
              </a:defRPr>
            </a:lvl3pPr>
            <a:lvl4pPr marL="1600200" indent="-228600" defTabSz="893763" eaLnBrk="0" hangingPunct="0">
              <a:spcBef>
                <a:spcPct val="30000"/>
              </a:spcBef>
              <a:defRPr sz="1200">
                <a:solidFill>
                  <a:schemeClr val="tx1"/>
                </a:solidFill>
                <a:latin typeface="Calibri" panose="020F0502020204030204" pitchFamily="34" charset="0"/>
              </a:defRPr>
            </a:lvl4pPr>
            <a:lvl5pPr marL="2057400" indent="-228600" defTabSz="893763" eaLnBrk="0" hangingPunct="0">
              <a:spcBef>
                <a:spcPct val="30000"/>
              </a:spcBef>
              <a:defRPr sz="1200">
                <a:solidFill>
                  <a:schemeClr val="tx1"/>
                </a:solidFill>
                <a:latin typeface="Calibri" panose="020F0502020204030204" pitchFamily="34" charset="0"/>
              </a:defRPr>
            </a:lvl5pPr>
            <a:lvl6pPr marL="2514600" indent="-228600" defTabSz="893763"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893763"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893763"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893763"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7D1CA537-E8A7-418F-86F5-7EFEE277294E}" type="slidenum">
              <a:rPr lang="fr-FR" altLang="nl-BE">
                <a:latin typeface="Times New Roman" panose="02020603050405020304" pitchFamily="18" charset="0"/>
              </a:rPr>
              <a:pPr eaLnBrk="1" hangingPunct="1">
                <a:spcBef>
                  <a:spcPct val="0"/>
                </a:spcBef>
              </a:pPr>
              <a:t>18</a:t>
            </a:fld>
            <a:endParaRPr lang="fr-FR" altLang="nl-BE">
              <a:latin typeface="Times New Roman" panose="02020603050405020304" pitchFamily="18" charset="0"/>
            </a:endParaRPr>
          </a:p>
        </p:txBody>
      </p:sp>
      <p:sp>
        <p:nvSpPr>
          <p:cNvPr id="65539" name="Rectangle 2">
            <a:extLst>
              <a:ext uri="{FF2B5EF4-FFF2-40B4-BE49-F238E27FC236}">
                <a16:creationId xmlns:a16="http://schemas.microsoft.com/office/drawing/2014/main" id="{A0021DA3-130E-4C31-A322-560210A378E2}"/>
              </a:ext>
            </a:extLst>
          </p:cNvPr>
          <p:cNvSpPr>
            <a:spLocks noGrp="1" noRot="1" noChangeAspect="1" noChangeArrowheads="1" noTextEdit="1"/>
          </p:cNvSpPr>
          <p:nvPr>
            <p:ph type="sldImg"/>
          </p:nvPr>
        </p:nvSpPr>
        <p:spPr bwMode="auto">
          <a:xfrm>
            <a:off x="1143000" y="685800"/>
            <a:ext cx="4575175"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0" name="Rectangle 3">
            <a:extLst>
              <a:ext uri="{FF2B5EF4-FFF2-40B4-BE49-F238E27FC236}">
                <a16:creationId xmlns:a16="http://schemas.microsoft.com/office/drawing/2014/main" id="{EB21451D-1C73-43A4-9DF2-70DBC19CF640}"/>
              </a:ext>
            </a:extLst>
          </p:cNvPr>
          <p:cNvSpPr>
            <a:spLocks noGrp="1" noChangeArrowheads="1"/>
          </p:cNvSpPr>
          <p:nvPr>
            <p:ph type="body" idx="1"/>
          </p:nvPr>
        </p:nvSpPr>
        <p:spPr bwMode="auto">
          <a:xfrm>
            <a:off x="914400" y="4344988"/>
            <a:ext cx="5029200" cy="4113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BE" altLang="nl-BE"/>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4FC53098-5E15-4FA8-B8D2-570F8065B177}"/>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eaLnBrk="0" hangingPunct="0">
              <a:spcBef>
                <a:spcPct val="30000"/>
              </a:spcBef>
              <a:defRPr sz="1200">
                <a:solidFill>
                  <a:schemeClr val="tx1"/>
                </a:solidFill>
                <a:latin typeface="Calibri" panose="020F0502020204030204" pitchFamily="34" charset="0"/>
              </a:defRPr>
            </a:lvl1pPr>
            <a:lvl2pPr marL="742950" indent="-285750" defTabSz="893763" eaLnBrk="0" hangingPunct="0">
              <a:spcBef>
                <a:spcPct val="30000"/>
              </a:spcBef>
              <a:defRPr sz="1200">
                <a:solidFill>
                  <a:schemeClr val="tx1"/>
                </a:solidFill>
                <a:latin typeface="Calibri" panose="020F0502020204030204" pitchFamily="34" charset="0"/>
              </a:defRPr>
            </a:lvl2pPr>
            <a:lvl3pPr marL="1143000" indent="-228600" defTabSz="893763" eaLnBrk="0" hangingPunct="0">
              <a:spcBef>
                <a:spcPct val="30000"/>
              </a:spcBef>
              <a:defRPr sz="1200">
                <a:solidFill>
                  <a:schemeClr val="tx1"/>
                </a:solidFill>
                <a:latin typeface="Calibri" panose="020F0502020204030204" pitchFamily="34" charset="0"/>
              </a:defRPr>
            </a:lvl3pPr>
            <a:lvl4pPr marL="1600200" indent="-228600" defTabSz="893763" eaLnBrk="0" hangingPunct="0">
              <a:spcBef>
                <a:spcPct val="30000"/>
              </a:spcBef>
              <a:defRPr sz="1200">
                <a:solidFill>
                  <a:schemeClr val="tx1"/>
                </a:solidFill>
                <a:latin typeface="Calibri" panose="020F0502020204030204" pitchFamily="34" charset="0"/>
              </a:defRPr>
            </a:lvl4pPr>
            <a:lvl5pPr marL="2057400" indent="-228600" defTabSz="893763" eaLnBrk="0" hangingPunct="0">
              <a:spcBef>
                <a:spcPct val="30000"/>
              </a:spcBef>
              <a:defRPr sz="1200">
                <a:solidFill>
                  <a:schemeClr val="tx1"/>
                </a:solidFill>
                <a:latin typeface="Calibri" panose="020F0502020204030204" pitchFamily="34" charset="0"/>
              </a:defRPr>
            </a:lvl5pPr>
            <a:lvl6pPr marL="2514600" indent="-228600" defTabSz="893763"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893763"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893763"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893763"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33259420-86AE-4A36-936C-C34674255A90}" type="slidenum">
              <a:rPr lang="fr-FR" altLang="nl-BE">
                <a:latin typeface="Times New Roman" panose="02020603050405020304" pitchFamily="18" charset="0"/>
              </a:rPr>
              <a:pPr eaLnBrk="1" hangingPunct="1">
                <a:spcBef>
                  <a:spcPct val="0"/>
                </a:spcBef>
              </a:pPr>
              <a:t>21</a:t>
            </a:fld>
            <a:endParaRPr lang="fr-FR" altLang="nl-BE">
              <a:latin typeface="Times New Roman" panose="02020603050405020304" pitchFamily="18" charset="0"/>
            </a:endParaRPr>
          </a:p>
        </p:txBody>
      </p:sp>
      <p:sp>
        <p:nvSpPr>
          <p:cNvPr id="66563" name="Rectangle 2">
            <a:extLst>
              <a:ext uri="{FF2B5EF4-FFF2-40B4-BE49-F238E27FC236}">
                <a16:creationId xmlns:a16="http://schemas.microsoft.com/office/drawing/2014/main" id="{710815C3-D40D-413D-8157-1C15563A7C9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4" name="Rectangle 3">
            <a:extLst>
              <a:ext uri="{FF2B5EF4-FFF2-40B4-BE49-F238E27FC236}">
                <a16:creationId xmlns:a16="http://schemas.microsoft.com/office/drawing/2014/main" id="{0CD02085-7B11-4D2E-B432-B869B2D3300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nl-BE">
                <a:latin typeface="Courier New" panose="02070309020205020404" pitchFamily="49" charset="0"/>
              </a:rPr>
              <a:t>&lt;scatter plot with regression line&gt;</a:t>
            </a:r>
            <a:endParaRPr lang="en-GB" altLang="nl-BE"/>
          </a:p>
          <a:p>
            <a:r>
              <a:rPr lang="en-GB" altLang="nl-BE"/>
              <a:t>These are the cholesterol vs age data with a fitted regression line, incl equation.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218472C0-2C75-4F3A-ADCA-2A013C901221}"/>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eaLnBrk="0" hangingPunct="0">
              <a:spcBef>
                <a:spcPct val="30000"/>
              </a:spcBef>
              <a:defRPr sz="1200">
                <a:solidFill>
                  <a:schemeClr val="tx1"/>
                </a:solidFill>
                <a:latin typeface="Calibri" panose="020F0502020204030204" pitchFamily="34" charset="0"/>
              </a:defRPr>
            </a:lvl1pPr>
            <a:lvl2pPr marL="742950" indent="-285750" defTabSz="893763" eaLnBrk="0" hangingPunct="0">
              <a:spcBef>
                <a:spcPct val="30000"/>
              </a:spcBef>
              <a:defRPr sz="1200">
                <a:solidFill>
                  <a:schemeClr val="tx1"/>
                </a:solidFill>
                <a:latin typeface="Calibri" panose="020F0502020204030204" pitchFamily="34" charset="0"/>
              </a:defRPr>
            </a:lvl2pPr>
            <a:lvl3pPr marL="1143000" indent="-228600" defTabSz="893763" eaLnBrk="0" hangingPunct="0">
              <a:spcBef>
                <a:spcPct val="30000"/>
              </a:spcBef>
              <a:defRPr sz="1200">
                <a:solidFill>
                  <a:schemeClr val="tx1"/>
                </a:solidFill>
                <a:latin typeface="Calibri" panose="020F0502020204030204" pitchFamily="34" charset="0"/>
              </a:defRPr>
            </a:lvl3pPr>
            <a:lvl4pPr marL="1600200" indent="-228600" defTabSz="893763" eaLnBrk="0" hangingPunct="0">
              <a:spcBef>
                <a:spcPct val="30000"/>
              </a:spcBef>
              <a:defRPr sz="1200">
                <a:solidFill>
                  <a:schemeClr val="tx1"/>
                </a:solidFill>
                <a:latin typeface="Calibri" panose="020F0502020204030204" pitchFamily="34" charset="0"/>
              </a:defRPr>
            </a:lvl4pPr>
            <a:lvl5pPr marL="2057400" indent="-228600" defTabSz="893763" eaLnBrk="0" hangingPunct="0">
              <a:spcBef>
                <a:spcPct val="30000"/>
              </a:spcBef>
              <a:defRPr sz="1200">
                <a:solidFill>
                  <a:schemeClr val="tx1"/>
                </a:solidFill>
                <a:latin typeface="Calibri" panose="020F0502020204030204" pitchFamily="34" charset="0"/>
              </a:defRPr>
            </a:lvl5pPr>
            <a:lvl6pPr marL="2514600" indent="-228600" defTabSz="893763"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893763"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893763"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893763"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85433096-5762-4C59-BB23-05B22115EFFB}" type="slidenum">
              <a:rPr lang="fr-FR" altLang="nl-BE">
                <a:latin typeface="Times New Roman" panose="02020603050405020304" pitchFamily="18" charset="0"/>
              </a:rPr>
              <a:pPr eaLnBrk="1" hangingPunct="1">
                <a:spcBef>
                  <a:spcPct val="0"/>
                </a:spcBef>
              </a:pPr>
              <a:t>22</a:t>
            </a:fld>
            <a:endParaRPr lang="fr-FR" altLang="nl-BE">
              <a:latin typeface="Times New Roman" panose="02020603050405020304" pitchFamily="18" charset="0"/>
            </a:endParaRPr>
          </a:p>
        </p:txBody>
      </p:sp>
      <p:sp>
        <p:nvSpPr>
          <p:cNvPr id="67587" name="Rectangle 2">
            <a:extLst>
              <a:ext uri="{FF2B5EF4-FFF2-40B4-BE49-F238E27FC236}">
                <a16:creationId xmlns:a16="http://schemas.microsoft.com/office/drawing/2014/main" id="{8B2E4EBA-266C-4AA5-A1F9-7DFFE173654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8" name="Rectangle 3">
            <a:extLst>
              <a:ext uri="{FF2B5EF4-FFF2-40B4-BE49-F238E27FC236}">
                <a16:creationId xmlns:a16="http://schemas.microsoft.com/office/drawing/2014/main" id="{292733E0-EA64-44AB-9EBB-ABCFDEDA229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nl-NL" altLang="nl-BE"/>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2DD803B6-013D-4C15-AA20-2D12764FC574}"/>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eaLnBrk="0" hangingPunct="0">
              <a:spcBef>
                <a:spcPct val="30000"/>
              </a:spcBef>
              <a:defRPr sz="1200">
                <a:solidFill>
                  <a:schemeClr val="tx1"/>
                </a:solidFill>
                <a:latin typeface="Calibri" panose="020F0502020204030204" pitchFamily="34" charset="0"/>
              </a:defRPr>
            </a:lvl1pPr>
            <a:lvl2pPr marL="742950" indent="-285750" defTabSz="893763" eaLnBrk="0" hangingPunct="0">
              <a:spcBef>
                <a:spcPct val="30000"/>
              </a:spcBef>
              <a:defRPr sz="1200">
                <a:solidFill>
                  <a:schemeClr val="tx1"/>
                </a:solidFill>
                <a:latin typeface="Calibri" panose="020F0502020204030204" pitchFamily="34" charset="0"/>
              </a:defRPr>
            </a:lvl2pPr>
            <a:lvl3pPr marL="1143000" indent="-228600" defTabSz="893763" eaLnBrk="0" hangingPunct="0">
              <a:spcBef>
                <a:spcPct val="30000"/>
              </a:spcBef>
              <a:defRPr sz="1200">
                <a:solidFill>
                  <a:schemeClr val="tx1"/>
                </a:solidFill>
                <a:latin typeface="Calibri" panose="020F0502020204030204" pitchFamily="34" charset="0"/>
              </a:defRPr>
            </a:lvl3pPr>
            <a:lvl4pPr marL="1600200" indent="-228600" defTabSz="893763" eaLnBrk="0" hangingPunct="0">
              <a:spcBef>
                <a:spcPct val="30000"/>
              </a:spcBef>
              <a:defRPr sz="1200">
                <a:solidFill>
                  <a:schemeClr val="tx1"/>
                </a:solidFill>
                <a:latin typeface="Calibri" panose="020F0502020204030204" pitchFamily="34" charset="0"/>
              </a:defRPr>
            </a:lvl4pPr>
            <a:lvl5pPr marL="2057400" indent="-228600" defTabSz="893763" eaLnBrk="0" hangingPunct="0">
              <a:spcBef>
                <a:spcPct val="30000"/>
              </a:spcBef>
              <a:defRPr sz="1200">
                <a:solidFill>
                  <a:schemeClr val="tx1"/>
                </a:solidFill>
                <a:latin typeface="Calibri" panose="020F0502020204030204" pitchFamily="34" charset="0"/>
              </a:defRPr>
            </a:lvl5pPr>
            <a:lvl6pPr marL="2514600" indent="-228600" defTabSz="893763"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893763"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893763"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893763"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8D2044A0-5FEB-4EB2-BD30-BACAD9FCAD39}" type="slidenum">
              <a:rPr lang="fr-FR" altLang="nl-BE">
                <a:latin typeface="Times New Roman" panose="02020603050405020304" pitchFamily="18" charset="0"/>
              </a:rPr>
              <a:pPr eaLnBrk="1" hangingPunct="1">
                <a:spcBef>
                  <a:spcPct val="0"/>
                </a:spcBef>
              </a:pPr>
              <a:t>23</a:t>
            </a:fld>
            <a:endParaRPr lang="fr-FR" altLang="nl-BE">
              <a:latin typeface="Times New Roman" panose="02020603050405020304" pitchFamily="18" charset="0"/>
            </a:endParaRPr>
          </a:p>
        </p:txBody>
      </p:sp>
      <p:sp>
        <p:nvSpPr>
          <p:cNvPr id="68611" name="Rectangle 2">
            <a:extLst>
              <a:ext uri="{FF2B5EF4-FFF2-40B4-BE49-F238E27FC236}">
                <a16:creationId xmlns:a16="http://schemas.microsoft.com/office/drawing/2014/main" id="{00245FCA-C355-49BB-93D5-8B6F3A56A8A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2" name="Rectangle 3">
            <a:extLst>
              <a:ext uri="{FF2B5EF4-FFF2-40B4-BE49-F238E27FC236}">
                <a16:creationId xmlns:a16="http://schemas.microsoft.com/office/drawing/2014/main" id="{63BF8AAD-4840-4CFB-B77C-8A6E529199E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nl-NL" altLang="nl-B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BF5C9FD3-D9A2-478A-BDAE-2AA81A459B20}"/>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eaLnBrk="0" hangingPunct="0">
              <a:spcBef>
                <a:spcPct val="30000"/>
              </a:spcBef>
              <a:defRPr sz="1200">
                <a:solidFill>
                  <a:schemeClr val="tx1"/>
                </a:solidFill>
                <a:latin typeface="Calibri" panose="020F0502020204030204" pitchFamily="34" charset="0"/>
              </a:defRPr>
            </a:lvl1pPr>
            <a:lvl2pPr marL="742950" indent="-285750" defTabSz="893763" eaLnBrk="0" hangingPunct="0">
              <a:spcBef>
                <a:spcPct val="30000"/>
              </a:spcBef>
              <a:defRPr sz="1200">
                <a:solidFill>
                  <a:schemeClr val="tx1"/>
                </a:solidFill>
                <a:latin typeface="Calibri" panose="020F0502020204030204" pitchFamily="34" charset="0"/>
              </a:defRPr>
            </a:lvl2pPr>
            <a:lvl3pPr marL="1143000" indent="-228600" defTabSz="893763" eaLnBrk="0" hangingPunct="0">
              <a:spcBef>
                <a:spcPct val="30000"/>
              </a:spcBef>
              <a:defRPr sz="1200">
                <a:solidFill>
                  <a:schemeClr val="tx1"/>
                </a:solidFill>
                <a:latin typeface="Calibri" panose="020F0502020204030204" pitchFamily="34" charset="0"/>
              </a:defRPr>
            </a:lvl3pPr>
            <a:lvl4pPr marL="1600200" indent="-228600" defTabSz="893763" eaLnBrk="0" hangingPunct="0">
              <a:spcBef>
                <a:spcPct val="30000"/>
              </a:spcBef>
              <a:defRPr sz="1200">
                <a:solidFill>
                  <a:schemeClr val="tx1"/>
                </a:solidFill>
                <a:latin typeface="Calibri" panose="020F0502020204030204" pitchFamily="34" charset="0"/>
              </a:defRPr>
            </a:lvl4pPr>
            <a:lvl5pPr marL="2057400" indent="-228600" defTabSz="893763" eaLnBrk="0" hangingPunct="0">
              <a:spcBef>
                <a:spcPct val="30000"/>
              </a:spcBef>
              <a:defRPr sz="1200">
                <a:solidFill>
                  <a:schemeClr val="tx1"/>
                </a:solidFill>
                <a:latin typeface="Calibri" panose="020F0502020204030204" pitchFamily="34" charset="0"/>
              </a:defRPr>
            </a:lvl5pPr>
            <a:lvl6pPr marL="2514600" indent="-228600" defTabSz="893763"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893763"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893763"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893763"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19540EAE-6A94-4A58-A3A6-83B6F8455192}" type="slidenum">
              <a:rPr lang="fr-FR" altLang="nl-BE">
                <a:latin typeface="Times New Roman" panose="02020603050405020304" pitchFamily="18" charset="0"/>
              </a:rPr>
              <a:pPr eaLnBrk="1" hangingPunct="1">
                <a:spcBef>
                  <a:spcPct val="0"/>
                </a:spcBef>
              </a:pPr>
              <a:t>3</a:t>
            </a:fld>
            <a:endParaRPr lang="fr-FR" altLang="nl-BE">
              <a:latin typeface="Times New Roman" panose="02020603050405020304" pitchFamily="18" charset="0"/>
            </a:endParaRPr>
          </a:p>
        </p:txBody>
      </p:sp>
      <p:sp>
        <p:nvSpPr>
          <p:cNvPr id="51203" name="Rectangle 2">
            <a:extLst>
              <a:ext uri="{FF2B5EF4-FFF2-40B4-BE49-F238E27FC236}">
                <a16:creationId xmlns:a16="http://schemas.microsoft.com/office/drawing/2014/main" id="{128BFE80-4E82-420A-B8BE-8A5EC460686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4" name="Rectangle 3">
            <a:extLst>
              <a:ext uri="{FF2B5EF4-FFF2-40B4-BE49-F238E27FC236}">
                <a16:creationId xmlns:a16="http://schemas.microsoft.com/office/drawing/2014/main" id="{7810C25A-8910-483C-AEF2-4E8FAE48595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nl-BE">
                <a:latin typeface="Courier New" panose="02070309020205020404" pitchFamily="49" charset="0"/>
              </a:rPr>
              <a:t>&lt;table cholesterol depending on age, raw and sorted&gt;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65F3880B-4E3D-4ED1-9E82-364DEB5DEC2A}"/>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eaLnBrk="0" hangingPunct="0">
              <a:spcBef>
                <a:spcPct val="30000"/>
              </a:spcBef>
              <a:defRPr sz="1200">
                <a:solidFill>
                  <a:schemeClr val="tx1"/>
                </a:solidFill>
                <a:latin typeface="Calibri" panose="020F0502020204030204" pitchFamily="34" charset="0"/>
              </a:defRPr>
            </a:lvl1pPr>
            <a:lvl2pPr marL="742950" indent="-285750" defTabSz="893763" eaLnBrk="0" hangingPunct="0">
              <a:spcBef>
                <a:spcPct val="30000"/>
              </a:spcBef>
              <a:defRPr sz="1200">
                <a:solidFill>
                  <a:schemeClr val="tx1"/>
                </a:solidFill>
                <a:latin typeface="Calibri" panose="020F0502020204030204" pitchFamily="34" charset="0"/>
              </a:defRPr>
            </a:lvl2pPr>
            <a:lvl3pPr marL="1143000" indent="-228600" defTabSz="893763" eaLnBrk="0" hangingPunct="0">
              <a:spcBef>
                <a:spcPct val="30000"/>
              </a:spcBef>
              <a:defRPr sz="1200">
                <a:solidFill>
                  <a:schemeClr val="tx1"/>
                </a:solidFill>
                <a:latin typeface="Calibri" panose="020F0502020204030204" pitchFamily="34" charset="0"/>
              </a:defRPr>
            </a:lvl3pPr>
            <a:lvl4pPr marL="1600200" indent="-228600" defTabSz="893763" eaLnBrk="0" hangingPunct="0">
              <a:spcBef>
                <a:spcPct val="30000"/>
              </a:spcBef>
              <a:defRPr sz="1200">
                <a:solidFill>
                  <a:schemeClr val="tx1"/>
                </a:solidFill>
                <a:latin typeface="Calibri" panose="020F0502020204030204" pitchFamily="34" charset="0"/>
              </a:defRPr>
            </a:lvl4pPr>
            <a:lvl5pPr marL="2057400" indent="-228600" defTabSz="893763" eaLnBrk="0" hangingPunct="0">
              <a:spcBef>
                <a:spcPct val="30000"/>
              </a:spcBef>
              <a:defRPr sz="1200">
                <a:solidFill>
                  <a:schemeClr val="tx1"/>
                </a:solidFill>
                <a:latin typeface="Calibri" panose="020F0502020204030204" pitchFamily="34" charset="0"/>
              </a:defRPr>
            </a:lvl5pPr>
            <a:lvl6pPr marL="2514600" indent="-228600" defTabSz="893763"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893763"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893763"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893763"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5381CE0-CE74-4252-AF49-B82D9E6345DC}" type="slidenum">
              <a:rPr lang="fr-FR" altLang="nl-BE">
                <a:latin typeface="Times New Roman" panose="02020603050405020304" pitchFamily="18" charset="0"/>
              </a:rPr>
              <a:pPr eaLnBrk="1" hangingPunct="1">
                <a:spcBef>
                  <a:spcPct val="0"/>
                </a:spcBef>
              </a:pPr>
              <a:t>24</a:t>
            </a:fld>
            <a:endParaRPr lang="fr-FR" altLang="nl-BE">
              <a:latin typeface="Times New Roman" panose="02020603050405020304" pitchFamily="18" charset="0"/>
            </a:endParaRPr>
          </a:p>
        </p:txBody>
      </p:sp>
      <p:sp>
        <p:nvSpPr>
          <p:cNvPr id="69635" name="Rectangle 2">
            <a:extLst>
              <a:ext uri="{FF2B5EF4-FFF2-40B4-BE49-F238E27FC236}">
                <a16:creationId xmlns:a16="http://schemas.microsoft.com/office/drawing/2014/main" id="{4D1637BB-B0EB-4D99-915A-F0D2523D1BF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6" name="Rectangle 3">
            <a:extLst>
              <a:ext uri="{FF2B5EF4-FFF2-40B4-BE49-F238E27FC236}">
                <a16:creationId xmlns:a16="http://schemas.microsoft.com/office/drawing/2014/main" id="{F21A03AD-7836-4FD8-8301-7CF85C2AC6B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nl-BE"/>
              <a:t>The residual variation indicates the variation NOT explained by the regression line, in other words the total variation of the dependent variable minus the variation explained by the regression line. </a:t>
            </a:r>
          </a:p>
          <a:p>
            <a:r>
              <a:rPr lang="en-GB" altLang="nl-BE"/>
              <a:t>The residual variation is thus a measure of the ‘goodness-of-fit’ of the line. The smaller the residual variation, the better the regression line fits the data.</a:t>
            </a:r>
          </a:p>
          <a:p>
            <a:endParaRPr lang="en-GB" altLang="nl-BE"/>
          </a:p>
          <a:p>
            <a:endParaRPr lang="en-GB" altLang="nl-BE"/>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49659A13-0924-4B6F-81B7-7D50B8D91C90}"/>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eaLnBrk="0" hangingPunct="0">
              <a:spcBef>
                <a:spcPct val="30000"/>
              </a:spcBef>
              <a:defRPr sz="1200">
                <a:solidFill>
                  <a:schemeClr val="tx1"/>
                </a:solidFill>
                <a:latin typeface="Calibri" panose="020F0502020204030204" pitchFamily="34" charset="0"/>
              </a:defRPr>
            </a:lvl1pPr>
            <a:lvl2pPr marL="742950" indent="-285750" defTabSz="893763" eaLnBrk="0" hangingPunct="0">
              <a:spcBef>
                <a:spcPct val="30000"/>
              </a:spcBef>
              <a:defRPr sz="1200">
                <a:solidFill>
                  <a:schemeClr val="tx1"/>
                </a:solidFill>
                <a:latin typeface="Calibri" panose="020F0502020204030204" pitchFamily="34" charset="0"/>
              </a:defRPr>
            </a:lvl2pPr>
            <a:lvl3pPr marL="1143000" indent="-228600" defTabSz="893763" eaLnBrk="0" hangingPunct="0">
              <a:spcBef>
                <a:spcPct val="30000"/>
              </a:spcBef>
              <a:defRPr sz="1200">
                <a:solidFill>
                  <a:schemeClr val="tx1"/>
                </a:solidFill>
                <a:latin typeface="Calibri" panose="020F0502020204030204" pitchFamily="34" charset="0"/>
              </a:defRPr>
            </a:lvl3pPr>
            <a:lvl4pPr marL="1600200" indent="-228600" defTabSz="893763" eaLnBrk="0" hangingPunct="0">
              <a:spcBef>
                <a:spcPct val="30000"/>
              </a:spcBef>
              <a:defRPr sz="1200">
                <a:solidFill>
                  <a:schemeClr val="tx1"/>
                </a:solidFill>
                <a:latin typeface="Calibri" panose="020F0502020204030204" pitchFamily="34" charset="0"/>
              </a:defRPr>
            </a:lvl4pPr>
            <a:lvl5pPr marL="2057400" indent="-228600" defTabSz="893763" eaLnBrk="0" hangingPunct="0">
              <a:spcBef>
                <a:spcPct val="30000"/>
              </a:spcBef>
              <a:defRPr sz="1200">
                <a:solidFill>
                  <a:schemeClr val="tx1"/>
                </a:solidFill>
                <a:latin typeface="Calibri" panose="020F0502020204030204" pitchFamily="34" charset="0"/>
              </a:defRPr>
            </a:lvl5pPr>
            <a:lvl6pPr marL="2514600" indent="-228600" defTabSz="893763"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893763"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893763"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893763"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89E9C479-05D7-4F78-9E0A-2C34969C1BEA}" type="slidenum">
              <a:rPr lang="fr-FR" altLang="nl-BE">
                <a:latin typeface="Times New Roman" panose="02020603050405020304" pitchFamily="18" charset="0"/>
              </a:rPr>
              <a:pPr eaLnBrk="1" hangingPunct="1">
                <a:spcBef>
                  <a:spcPct val="0"/>
                </a:spcBef>
              </a:pPr>
              <a:t>25</a:t>
            </a:fld>
            <a:endParaRPr lang="fr-FR" altLang="nl-BE">
              <a:latin typeface="Times New Roman" panose="02020603050405020304" pitchFamily="18" charset="0"/>
            </a:endParaRPr>
          </a:p>
        </p:txBody>
      </p:sp>
      <p:sp>
        <p:nvSpPr>
          <p:cNvPr id="70659" name="Rectangle 2">
            <a:extLst>
              <a:ext uri="{FF2B5EF4-FFF2-40B4-BE49-F238E27FC236}">
                <a16:creationId xmlns:a16="http://schemas.microsoft.com/office/drawing/2014/main" id="{02921196-8057-4D1D-A357-BA0746B7163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60" name="Rectangle 3">
            <a:extLst>
              <a:ext uri="{FF2B5EF4-FFF2-40B4-BE49-F238E27FC236}">
                <a16:creationId xmlns:a16="http://schemas.microsoft.com/office/drawing/2014/main" id="{7EC208B9-923B-45E6-A579-1B933B7181B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nl-BE"/>
              <a:t>&lt;</a:t>
            </a:r>
            <a:r>
              <a:rPr lang="en-GB" altLang="nl-BE">
                <a:latin typeface="Courier New" panose="02070309020205020404" pitchFamily="49" charset="0"/>
              </a:rPr>
              <a:t>scatter diagram with regression line y= mean y&gt;</a:t>
            </a:r>
            <a:endParaRPr lang="en-GB" altLang="nl-BE"/>
          </a:p>
          <a:p>
            <a:r>
              <a:rPr lang="en-GB" altLang="nl-BE"/>
              <a:t>Here you see the graphical representation. The total variation can thus be partitioned into a component explained by the regression line and unexplained or residual variation.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34ADBABF-BA30-4273-80A3-45C721F4D961}"/>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eaLnBrk="0" hangingPunct="0">
              <a:spcBef>
                <a:spcPct val="30000"/>
              </a:spcBef>
              <a:defRPr sz="1200">
                <a:solidFill>
                  <a:schemeClr val="tx1"/>
                </a:solidFill>
                <a:latin typeface="Calibri" panose="020F0502020204030204" pitchFamily="34" charset="0"/>
              </a:defRPr>
            </a:lvl1pPr>
            <a:lvl2pPr marL="742950" indent="-285750" defTabSz="893763" eaLnBrk="0" hangingPunct="0">
              <a:spcBef>
                <a:spcPct val="30000"/>
              </a:spcBef>
              <a:defRPr sz="1200">
                <a:solidFill>
                  <a:schemeClr val="tx1"/>
                </a:solidFill>
                <a:latin typeface="Calibri" panose="020F0502020204030204" pitchFamily="34" charset="0"/>
              </a:defRPr>
            </a:lvl2pPr>
            <a:lvl3pPr marL="1143000" indent="-228600" defTabSz="893763" eaLnBrk="0" hangingPunct="0">
              <a:spcBef>
                <a:spcPct val="30000"/>
              </a:spcBef>
              <a:defRPr sz="1200">
                <a:solidFill>
                  <a:schemeClr val="tx1"/>
                </a:solidFill>
                <a:latin typeface="Calibri" panose="020F0502020204030204" pitchFamily="34" charset="0"/>
              </a:defRPr>
            </a:lvl3pPr>
            <a:lvl4pPr marL="1600200" indent="-228600" defTabSz="893763" eaLnBrk="0" hangingPunct="0">
              <a:spcBef>
                <a:spcPct val="30000"/>
              </a:spcBef>
              <a:defRPr sz="1200">
                <a:solidFill>
                  <a:schemeClr val="tx1"/>
                </a:solidFill>
                <a:latin typeface="Calibri" panose="020F0502020204030204" pitchFamily="34" charset="0"/>
              </a:defRPr>
            </a:lvl4pPr>
            <a:lvl5pPr marL="2057400" indent="-228600" defTabSz="893763" eaLnBrk="0" hangingPunct="0">
              <a:spcBef>
                <a:spcPct val="30000"/>
              </a:spcBef>
              <a:defRPr sz="1200">
                <a:solidFill>
                  <a:schemeClr val="tx1"/>
                </a:solidFill>
                <a:latin typeface="Calibri" panose="020F0502020204030204" pitchFamily="34" charset="0"/>
              </a:defRPr>
            </a:lvl5pPr>
            <a:lvl6pPr marL="2514600" indent="-228600" defTabSz="893763"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893763"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893763"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893763"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7AFCEF6D-F621-4DB1-8D55-298BFA10118B}" type="slidenum">
              <a:rPr lang="fr-FR" altLang="nl-BE">
                <a:latin typeface="Times New Roman" panose="02020603050405020304" pitchFamily="18" charset="0"/>
              </a:rPr>
              <a:pPr eaLnBrk="1" hangingPunct="1">
                <a:spcBef>
                  <a:spcPct val="0"/>
                </a:spcBef>
              </a:pPr>
              <a:t>26</a:t>
            </a:fld>
            <a:endParaRPr lang="fr-FR" altLang="nl-BE">
              <a:latin typeface="Times New Roman" panose="02020603050405020304" pitchFamily="18" charset="0"/>
            </a:endParaRPr>
          </a:p>
        </p:txBody>
      </p:sp>
      <p:sp>
        <p:nvSpPr>
          <p:cNvPr id="71683" name="Rectangle 2">
            <a:extLst>
              <a:ext uri="{FF2B5EF4-FFF2-40B4-BE49-F238E27FC236}">
                <a16:creationId xmlns:a16="http://schemas.microsoft.com/office/drawing/2014/main" id="{2A25DC35-6F12-4AB6-9578-A5EBF6E7C15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4" name="Rectangle 3">
            <a:extLst>
              <a:ext uri="{FF2B5EF4-FFF2-40B4-BE49-F238E27FC236}">
                <a16:creationId xmlns:a16="http://schemas.microsoft.com/office/drawing/2014/main" id="{B3F0FF82-E12D-4743-966D-6251FA36FBE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nl-BE"/>
              <a:t>Like for the slope and intercept, the residual variation can be calculated with the help of the sums of squares </a:t>
            </a:r>
            <a:r>
              <a:rPr lang="en-GB" altLang="nl-BE" i="1"/>
              <a:t>S</a:t>
            </a:r>
            <a:r>
              <a:rPr lang="en-GB" altLang="nl-BE" i="1" baseline="-25000"/>
              <a:t>xx</a:t>
            </a:r>
            <a:r>
              <a:rPr lang="en-GB" altLang="nl-BE"/>
              <a:t>, </a:t>
            </a:r>
            <a:r>
              <a:rPr lang="en-GB" altLang="nl-BE" i="1"/>
              <a:t>S</a:t>
            </a:r>
            <a:r>
              <a:rPr lang="en-GB" altLang="nl-BE" i="1" baseline="-25000"/>
              <a:t>xy</a:t>
            </a:r>
            <a:r>
              <a:rPr lang="en-GB" altLang="nl-BE"/>
              <a:t> and </a:t>
            </a:r>
            <a:r>
              <a:rPr lang="en-GB" altLang="nl-BE" i="1"/>
              <a:t>S</a:t>
            </a:r>
            <a:r>
              <a:rPr lang="en-GB" altLang="nl-BE" i="1" baseline="-25000"/>
              <a:t>yy</a:t>
            </a:r>
            <a:r>
              <a:rPr lang="en-GB" altLang="nl-BE"/>
              <a: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2B3C71B7-7123-44C4-ACC5-55A5AE7BCEDE}"/>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eaLnBrk="0" hangingPunct="0">
              <a:spcBef>
                <a:spcPct val="30000"/>
              </a:spcBef>
              <a:defRPr sz="1200">
                <a:solidFill>
                  <a:schemeClr val="tx1"/>
                </a:solidFill>
                <a:latin typeface="Calibri" panose="020F0502020204030204" pitchFamily="34" charset="0"/>
              </a:defRPr>
            </a:lvl1pPr>
            <a:lvl2pPr marL="742950" indent="-285750" defTabSz="893763" eaLnBrk="0" hangingPunct="0">
              <a:spcBef>
                <a:spcPct val="30000"/>
              </a:spcBef>
              <a:defRPr sz="1200">
                <a:solidFill>
                  <a:schemeClr val="tx1"/>
                </a:solidFill>
                <a:latin typeface="Calibri" panose="020F0502020204030204" pitchFamily="34" charset="0"/>
              </a:defRPr>
            </a:lvl2pPr>
            <a:lvl3pPr marL="1143000" indent="-228600" defTabSz="893763" eaLnBrk="0" hangingPunct="0">
              <a:spcBef>
                <a:spcPct val="30000"/>
              </a:spcBef>
              <a:defRPr sz="1200">
                <a:solidFill>
                  <a:schemeClr val="tx1"/>
                </a:solidFill>
                <a:latin typeface="Calibri" panose="020F0502020204030204" pitchFamily="34" charset="0"/>
              </a:defRPr>
            </a:lvl3pPr>
            <a:lvl4pPr marL="1600200" indent="-228600" defTabSz="893763" eaLnBrk="0" hangingPunct="0">
              <a:spcBef>
                <a:spcPct val="30000"/>
              </a:spcBef>
              <a:defRPr sz="1200">
                <a:solidFill>
                  <a:schemeClr val="tx1"/>
                </a:solidFill>
                <a:latin typeface="Calibri" panose="020F0502020204030204" pitchFamily="34" charset="0"/>
              </a:defRPr>
            </a:lvl4pPr>
            <a:lvl5pPr marL="2057400" indent="-228600" defTabSz="893763" eaLnBrk="0" hangingPunct="0">
              <a:spcBef>
                <a:spcPct val="30000"/>
              </a:spcBef>
              <a:defRPr sz="1200">
                <a:solidFill>
                  <a:schemeClr val="tx1"/>
                </a:solidFill>
                <a:latin typeface="Calibri" panose="020F0502020204030204" pitchFamily="34" charset="0"/>
              </a:defRPr>
            </a:lvl5pPr>
            <a:lvl6pPr marL="2514600" indent="-228600" defTabSz="893763"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893763"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893763"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893763"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317AFBD8-7679-4617-8669-A1BA02D3CEA2}" type="slidenum">
              <a:rPr lang="fr-FR" altLang="nl-BE">
                <a:latin typeface="Times New Roman" panose="02020603050405020304" pitchFamily="18" charset="0"/>
              </a:rPr>
              <a:pPr eaLnBrk="1" hangingPunct="1">
                <a:spcBef>
                  <a:spcPct val="0"/>
                </a:spcBef>
              </a:pPr>
              <a:t>27</a:t>
            </a:fld>
            <a:endParaRPr lang="fr-FR" altLang="nl-BE">
              <a:latin typeface="Times New Roman" panose="02020603050405020304" pitchFamily="18" charset="0"/>
            </a:endParaRPr>
          </a:p>
        </p:txBody>
      </p:sp>
      <p:sp>
        <p:nvSpPr>
          <p:cNvPr id="72707" name="Rectangle 2">
            <a:extLst>
              <a:ext uri="{FF2B5EF4-FFF2-40B4-BE49-F238E27FC236}">
                <a16:creationId xmlns:a16="http://schemas.microsoft.com/office/drawing/2014/main" id="{01ABEB70-063F-4472-9CE5-F1EFBB6056D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8" name="Rectangle 4">
            <a:extLst>
              <a:ext uri="{FF2B5EF4-FFF2-40B4-BE49-F238E27FC236}">
                <a16:creationId xmlns:a16="http://schemas.microsoft.com/office/drawing/2014/main" id="{DD6FE149-7414-49FF-BF63-02364DD4E71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nl-BE"/>
              <a:t>This partitioning of  the total variation of the dependent variable into a component explained by the regression line and unexplained / residual variation is often displayed in an analysis of variance table.</a:t>
            </a:r>
          </a:p>
          <a:p>
            <a:r>
              <a:rPr lang="en-GB" altLang="nl-BE"/>
              <a:t>The sums of squares have been explained in the previous slide. Each sum of squares is converted into an estimated variance (known as mean square) by dividing by its degrees of freedom. Following the usual principle that the degrees of freedom for a variance are one less than the number of observations, there are n-1 degrees of freedom. The degrees of freedom for the linear regression equals the number of independent variables; thus, for a simple linear regression d.f. = 1. The degrees of freedom for the residual variation can be obtained by subtraction, so for a simple linear regression d.f. = n-2. The variance </a:t>
            </a:r>
            <a:r>
              <a:rPr lang="en-GB" altLang="nl-BE">
                <a:sym typeface="Symbol" panose="05050102010706020507" pitchFamily="18" charset="2"/>
              </a:rPr>
              <a:t>of the residual variation is also called ‘residual variance’.</a:t>
            </a:r>
          </a:p>
          <a:p>
            <a:r>
              <a:rPr lang="en-GB" altLang="nl-BE">
                <a:sym typeface="Symbol" panose="05050102010706020507" pitchFamily="18" charset="2"/>
              </a:rPr>
              <a:t>The table of analysis of variance is a convenient way to have an overview on all values relevant for the linear regression. From this table one can proceed to...:</a:t>
            </a:r>
          </a:p>
          <a:p>
            <a:pPr>
              <a:buFontTx/>
              <a:buChar char="•"/>
            </a:pPr>
            <a:r>
              <a:rPr lang="en-GB" altLang="nl-BE"/>
              <a:t> the calculation of the determination and correlation coefficients</a:t>
            </a:r>
          </a:p>
          <a:p>
            <a:pPr>
              <a:buFontTx/>
              <a:buChar char="•"/>
            </a:pPr>
            <a:r>
              <a:rPr lang="en-GB" altLang="nl-BE"/>
              <a:t> the appropriate statistical test</a:t>
            </a:r>
          </a:p>
          <a:p>
            <a:pPr>
              <a:buFontTx/>
              <a:buChar char="•"/>
            </a:pPr>
            <a:r>
              <a:rPr lang="en-GB" altLang="nl-BE"/>
              <a:t> the calculation of the confidence interval for the regression line</a:t>
            </a:r>
          </a:p>
          <a:p>
            <a:pPr>
              <a:buFontTx/>
              <a:buChar char="•"/>
            </a:pPr>
            <a:r>
              <a:rPr lang="en-GB" altLang="nl-BE"/>
              <a:t> the calculation of the confidence interval for a predicted value</a:t>
            </a:r>
          </a:p>
          <a:p>
            <a:endParaRPr lang="fr-FR" altLang="nl-BE"/>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81ADACAC-9CF2-4083-824C-F0199350CB30}"/>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eaLnBrk="0" hangingPunct="0">
              <a:spcBef>
                <a:spcPct val="30000"/>
              </a:spcBef>
              <a:defRPr sz="1200">
                <a:solidFill>
                  <a:schemeClr val="tx1"/>
                </a:solidFill>
                <a:latin typeface="Calibri" panose="020F0502020204030204" pitchFamily="34" charset="0"/>
              </a:defRPr>
            </a:lvl1pPr>
            <a:lvl2pPr marL="742950" indent="-285750" defTabSz="893763" eaLnBrk="0" hangingPunct="0">
              <a:spcBef>
                <a:spcPct val="30000"/>
              </a:spcBef>
              <a:defRPr sz="1200">
                <a:solidFill>
                  <a:schemeClr val="tx1"/>
                </a:solidFill>
                <a:latin typeface="Calibri" panose="020F0502020204030204" pitchFamily="34" charset="0"/>
              </a:defRPr>
            </a:lvl2pPr>
            <a:lvl3pPr marL="1143000" indent="-228600" defTabSz="893763" eaLnBrk="0" hangingPunct="0">
              <a:spcBef>
                <a:spcPct val="30000"/>
              </a:spcBef>
              <a:defRPr sz="1200">
                <a:solidFill>
                  <a:schemeClr val="tx1"/>
                </a:solidFill>
                <a:latin typeface="Calibri" panose="020F0502020204030204" pitchFamily="34" charset="0"/>
              </a:defRPr>
            </a:lvl3pPr>
            <a:lvl4pPr marL="1600200" indent="-228600" defTabSz="893763" eaLnBrk="0" hangingPunct="0">
              <a:spcBef>
                <a:spcPct val="30000"/>
              </a:spcBef>
              <a:defRPr sz="1200">
                <a:solidFill>
                  <a:schemeClr val="tx1"/>
                </a:solidFill>
                <a:latin typeface="Calibri" panose="020F0502020204030204" pitchFamily="34" charset="0"/>
              </a:defRPr>
            </a:lvl4pPr>
            <a:lvl5pPr marL="2057400" indent="-228600" defTabSz="893763" eaLnBrk="0" hangingPunct="0">
              <a:spcBef>
                <a:spcPct val="30000"/>
              </a:spcBef>
              <a:defRPr sz="1200">
                <a:solidFill>
                  <a:schemeClr val="tx1"/>
                </a:solidFill>
                <a:latin typeface="Calibri" panose="020F0502020204030204" pitchFamily="34" charset="0"/>
              </a:defRPr>
            </a:lvl5pPr>
            <a:lvl6pPr marL="2514600" indent="-228600" defTabSz="893763"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893763"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893763"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893763"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448FB65E-92F1-465E-AD7C-DFA9499DE34D}" type="slidenum">
              <a:rPr lang="fr-FR" altLang="nl-BE">
                <a:latin typeface="Times New Roman" panose="02020603050405020304" pitchFamily="18" charset="0"/>
              </a:rPr>
              <a:pPr eaLnBrk="1" hangingPunct="1">
                <a:spcBef>
                  <a:spcPct val="0"/>
                </a:spcBef>
              </a:pPr>
              <a:t>28</a:t>
            </a:fld>
            <a:endParaRPr lang="fr-FR" altLang="nl-BE">
              <a:latin typeface="Times New Roman" panose="02020603050405020304" pitchFamily="18" charset="0"/>
            </a:endParaRPr>
          </a:p>
        </p:txBody>
      </p:sp>
      <p:sp>
        <p:nvSpPr>
          <p:cNvPr id="73731" name="Rectangle 2">
            <a:extLst>
              <a:ext uri="{FF2B5EF4-FFF2-40B4-BE49-F238E27FC236}">
                <a16:creationId xmlns:a16="http://schemas.microsoft.com/office/drawing/2014/main" id="{3B66CBD5-97D5-481F-AFCC-B6BFCE57409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2" name="Rectangle 3">
            <a:extLst>
              <a:ext uri="{FF2B5EF4-FFF2-40B4-BE49-F238E27FC236}">
                <a16:creationId xmlns:a16="http://schemas.microsoft.com/office/drawing/2014/main" id="{E36AE56F-331D-4D27-AB6D-6C799508F83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fr-FR" altLang="nl-BE"/>
              <a:t>ANOVA table for our example on cholesterol vs age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81ADACAC-9CF2-4083-824C-F0199350CB30}"/>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eaLnBrk="0" hangingPunct="0">
              <a:spcBef>
                <a:spcPct val="30000"/>
              </a:spcBef>
              <a:defRPr sz="1200">
                <a:solidFill>
                  <a:schemeClr val="tx1"/>
                </a:solidFill>
                <a:latin typeface="Calibri" panose="020F0502020204030204" pitchFamily="34" charset="0"/>
              </a:defRPr>
            </a:lvl1pPr>
            <a:lvl2pPr marL="742950" indent="-285750" defTabSz="893763" eaLnBrk="0" hangingPunct="0">
              <a:spcBef>
                <a:spcPct val="30000"/>
              </a:spcBef>
              <a:defRPr sz="1200">
                <a:solidFill>
                  <a:schemeClr val="tx1"/>
                </a:solidFill>
                <a:latin typeface="Calibri" panose="020F0502020204030204" pitchFamily="34" charset="0"/>
              </a:defRPr>
            </a:lvl2pPr>
            <a:lvl3pPr marL="1143000" indent="-228600" defTabSz="893763" eaLnBrk="0" hangingPunct="0">
              <a:spcBef>
                <a:spcPct val="30000"/>
              </a:spcBef>
              <a:defRPr sz="1200">
                <a:solidFill>
                  <a:schemeClr val="tx1"/>
                </a:solidFill>
                <a:latin typeface="Calibri" panose="020F0502020204030204" pitchFamily="34" charset="0"/>
              </a:defRPr>
            </a:lvl3pPr>
            <a:lvl4pPr marL="1600200" indent="-228600" defTabSz="893763" eaLnBrk="0" hangingPunct="0">
              <a:spcBef>
                <a:spcPct val="30000"/>
              </a:spcBef>
              <a:defRPr sz="1200">
                <a:solidFill>
                  <a:schemeClr val="tx1"/>
                </a:solidFill>
                <a:latin typeface="Calibri" panose="020F0502020204030204" pitchFamily="34" charset="0"/>
              </a:defRPr>
            </a:lvl4pPr>
            <a:lvl5pPr marL="2057400" indent="-228600" defTabSz="893763" eaLnBrk="0" hangingPunct="0">
              <a:spcBef>
                <a:spcPct val="30000"/>
              </a:spcBef>
              <a:defRPr sz="1200">
                <a:solidFill>
                  <a:schemeClr val="tx1"/>
                </a:solidFill>
                <a:latin typeface="Calibri" panose="020F0502020204030204" pitchFamily="34" charset="0"/>
              </a:defRPr>
            </a:lvl5pPr>
            <a:lvl6pPr marL="2514600" indent="-228600" defTabSz="893763"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893763"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893763"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893763"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448FB65E-92F1-465E-AD7C-DFA9499DE34D}" type="slidenum">
              <a:rPr lang="fr-FR" altLang="nl-BE">
                <a:latin typeface="Times New Roman" panose="02020603050405020304" pitchFamily="18" charset="0"/>
              </a:rPr>
              <a:pPr eaLnBrk="1" hangingPunct="1">
                <a:spcBef>
                  <a:spcPct val="0"/>
                </a:spcBef>
              </a:pPr>
              <a:t>29</a:t>
            </a:fld>
            <a:endParaRPr lang="fr-FR" altLang="nl-BE">
              <a:latin typeface="Times New Roman" panose="02020603050405020304" pitchFamily="18" charset="0"/>
            </a:endParaRPr>
          </a:p>
        </p:txBody>
      </p:sp>
      <p:sp>
        <p:nvSpPr>
          <p:cNvPr id="73731" name="Rectangle 2">
            <a:extLst>
              <a:ext uri="{FF2B5EF4-FFF2-40B4-BE49-F238E27FC236}">
                <a16:creationId xmlns:a16="http://schemas.microsoft.com/office/drawing/2014/main" id="{3B66CBD5-97D5-481F-AFCC-B6BFCE57409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2" name="Rectangle 3">
            <a:extLst>
              <a:ext uri="{FF2B5EF4-FFF2-40B4-BE49-F238E27FC236}">
                <a16:creationId xmlns:a16="http://schemas.microsoft.com/office/drawing/2014/main" id="{E36AE56F-331D-4D27-AB6D-6C799508F83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fr-FR" altLang="nl-BE"/>
              <a:t>ANOVA table for our example on cholesterol vs age</a:t>
            </a:r>
          </a:p>
        </p:txBody>
      </p:sp>
    </p:spTree>
    <p:extLst>
      <p:ext uri="{BB962C8B-B14F-4D97-AF65-F5344CB8AC3E}">
        <p14:creationId xmlns:p14="http://schemas.microsoft.com/office/powerpoint/2010/main" val="15853638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BEEAF5E1-03B5-4ECC-9DE7-939E45992C4D}"/>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eaLnBrk="0" hangingPunct="0">
              <a:spcBef>
                <a:spcPct val="30000"/>
              </a:spcBef>
              <a:defRPr sz="1200">
                <a:solidFill>
                  <a:schemeClr val="tx1"/>
                </a:solidFill>
                <a:latin typeface="Calibri" panose="020F0502020204030204" pitchFamily="34" charset="0"/>
              </a:defRPr>
            </a:lvl1pPr>
            <a:lvl2pPr marL="742950" indent="-285750" defTabSz="893763" eaLnBrk="0" hangingPunct="0">
              <a:spcBef>
                <a:spcPct val="30000"/>
              </a:spcBef>
              <a:defRPr sz="1200">
                <a:solidFill>
                  <a:schemeClr val="tx1"/>
                </a:solidFill>
                <a:latin typeface="Calibri" panose="020F0502020204030204" pitchFamily="34" charset="0"/>
              </a:defRPr>
            </a:lvl2pPr>
            <a:lvl3pPr marL="1143000" indent="-228600" defTabSz="893763" eaLnBrk="0" hangingPunct="0">
              <a:spcBef>
                <a:spcPct val="30000"/>
              </a:spcBef>
              <a:defRPr sz="1200">
                <a:solidFill>
                  <a:schemeClr val="tx1"/>
                </a:solidFill>
                <a:latin typeface="Calibri" panose="020F0502020204030204" pitchFamily="34" charset="0"/>
              </a:defRPr>
            </a:lvl3pPr>
            <a:lvl4pPr marL="1600200" indent="-228600" defTabSz="893763" eaLnBrk="0" hangingPunct="0">
              <a:spcBef>
                <a:spcPct val="30000"/>
              </a:spcBef>
              <a:defRPr sz="1200">
                <a:solidFill>
                  <a:schemeClr val="tx1"/>
                </a:solidFill>
                <a:latin typeface="Calibri" panose="020F0502020204030204" pitchFamily="34" charset="0"/>
              </a:defRPr>
            </a:lvl4pPr>
            <a:lvl5pPr marL="2057400" indent="-228600" defTabSz="893763" eaLnBrk="0" hangingPunct="0">
              <a:spcBef>
                <a:spcPct val="30000"/>
              </a:spcBef>
              <a:defRPr sz="1200">
                <a:solidFill>
                  <a:schemeClr val="tx1"/>
                </a:solidFill>
                <a:latin typeface="Calibri" panose="020F0502020204030204" pitchFamily="34" charset="0"/>
              </a:defRPr>
            </a:lvl5pPr>
            <a:lvl6pPr marL="2514600" indent="-228600" defTabSz="893763"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893763"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893763"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893763"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A474ADF0-FE60-40CB-873F-D8B5848A1B28}" type="slidenum">
              <a:rPr lang="fr-FR" altLang="nl-BE">
                <a:latin typeface="Times New Roman" panose="02020603050405020304" pitchFamily="18" charset="0"/>
              </a:rPr>
              <a:pPr eaLnBrk="1" hangingPunct="1">
                <a:spcBef>
                  <a:spcPct val="0"/>
                </a:spcBef>
              </a:pPr>
              <a:t>30</a:t>
            </a:fld>
            <a:endParaRPr lang="fr-FR" altLang="nl-BE">
              <a:latin typeface="Times New Roman" panose="02020603050405020304" pitchFamily="18" charset="0"/>
            </a:endParaRPr>
          </a:p>
        </p:txBody>
      </p:sp>
      <p:sp>
        <p:nvSpPr>
          <p:cNvPr id="74755" name="Rectangle 2">
            <a:extLst>
              <a:ext uri="{FF2B5EF4-FFF2-40B4-BE49-F238E27FC236}">
                <a16:creationId xmlns:a16="http://schemas.microsoft.com/office/drawing/2014/main" id="{E6619C35-3C99-448C-AD47-1349BD68BD5E}"/>
              </a:ext>
            </a:extLst>
          </p:cNvPr>
          <p:cNvSpPr>
            <a:spLocks noGrp="1" noRot="1" noChangeAspect="1" noChangeArrowheads="1" noTextEdit="1"/>
          </p:cNvSpPr>
          <p:nvPr>
            <p:ph type="sldImg"/>
          </p:nvPr>
        </p:nvSpPr>
        <p:spPr bwMode="auto">
          <a:xfrm>
            <a:off x="1141413" y="703263"/>
            <a:ext cx="4565650" cy="34242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6" name="Rectangle 3">
            <a:extLst>
              <a:ext uri="{FF2B5EF4-FFF2-40B4-BE49-F238E27FC236}">
                <a16:creationId xmlns:a16="http://schemas.microsoft.com/office/drawing/2014/main" id="{6E4A3390-17BF-4672-845E-9EBFF8F663C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tabLst>
                <a:tab pos="669925" algn="l"/>
              </a:tabLst>
            </a:pPr>
            <a:r>
              <a:rPr lang="en-GB" altLang="nl-BE"/>
              <a:t>The determination coefficient </a:t>
            </a:r>
            <a:r>
              <a:rPr lang="en-GB" altLang="nl-BE" i="1"/>
              <a:t>r</a:t>
            </a:r>
            <a:r>
              <a:rPr lang="en-GB" altLang="nl-BE"/>
              <a:t>² is the proportion of the total variation of  </a:t>
            </a:r>
            <a:r>
              <a:rPr lang="en-GB" altLang="nl-BE" i="1"/>
              <a:t>y</a:t>
            </a:r>
            <a:r>
              <a:rPr lang="en-GB" altLang="nl-BE"/>
              <a:t> attributable to the linear regression. The closer it gets to 1, the better the regression line fits to the data (i.e the smaller the residual or unexplained variation). </a:t>
            </a:r>
            <a:r>
              <a:rPr lang="en-GB" altLang="nl-BE" i="1"/>
              <a:t>r</a:t>
            </a:r>
            <a:r>
              <a:rPr lang="en-GB" altLang="nl-BE"/>
              <a:t>² is often expressed as a percentage.</a:t>
            </a:r>
          </a:p>
          <a:p>
            <a:pPr>
              <a:tabLst>
                <a:tab pos="669925" algn="l"/>
              </a:tabLst>
            </a:pPr>
            <a:r>
              <a:rPr lang="en-GB" altLang="nl-BE"/>
              <a:t>The correlation coefficient r is a measure for the force of the linear relation between the independent and the dependent variable. The nearer to 1 or -1 r is, the stronger is the linear relationship between x and y. In the context of the simple linear regression, the correlation coefficient furthermore informs us whether the slope is positive or negative:</a:t>
            </a:r>
          </a:p>
          <a:p>
            <a:pPr>
              <a:tabLst>
                <a:tab pos="669925" algn="l"/>
              </a:tabLst>
            </a:pPr>
            <a:r>
              <a:rPr lang="en-GB" altLang="nl-BE">
                <a:sym typeface="Symbol" panose="05050102010706020507" pitchFamily="18" charset="2"/>
              </a:rPr>
              <a:t> 0 &lt; </a:t>
            </a:r>
            <a:r>
              <a:rPr lang="en-GB" altLang="nl-BE" i="1">
                <a:sym typeface="Symbol" panose="05050102010706020507" pitchFamily="18" charset="2"/>
              </a:rPr>
              <a:t>r</a:t>
            </a:r>
            <a:r>
              <a:rPr lang="en-GB" altLang="nl-BE">
                <a:sym typeface="Symbol" panose="05050102010706020507" pitchFamily="18" charset="2"/>
              </a:rPr>
              <a:t>  1		</a:t>
            </a:r>
            <a:r>
              <a:rPr lang="en-GB" altLang="nl-BE"/>
              <a:t>b &gt; 0</a:t>
            </a:r>
            <a:endParaRPr lang="en-GB" altLang="nl-BE">
              <a:sym typeface="Symbol" panose="05050102010706020507" pitchFamily="18" charset="2"/>
            </a:endParaRPr>
          </a:p>
          <a:p>
            <a:pPr>
              <a:tabLst>
                <a:tab pos="669925" algn="l"/>
              </a:tabLst>
            </a:pPr>
            <a:r>
              <a:rPr lang="en-GB" altLang="nl-BE">
                <a:sym typeface="Symbol" panose="05050102010706020507" pitchFamily="18" charset="2"/>
              </a:rPr>
              <a:t>-1  </a:t>
            </a:r>
            <a:r>
              <a:rPr lang="en-GB" altLang="nl-BE" i="1">
                <a:sym typeface="Symbol" panose="05050102010706020507" pitchFamily="18" charset="2"/>
              </a:rPr>
              <a:t>r</a:t>
            </a:r>
            <a:r>
              <a:rPr lang="en-GB" altLang="nl-BE">
                <a:sym typeface="Symbol" panose="05050102010706020507" pitchFamily="18" charset="2"/>
              </a:rPr>
              <a:t> &lt; 0		b &lt; 0</a:t>
            </a:r>
            <a:endParaRPr lang="en-GB" altLang="nl-BE"/>
          </a:p>
          <a:p>
            <a:pPr>
              <a:tabLst>
                <a:tab pos="669925" algn="l"/>
              </a:tabLst>
            </a:pPr>
            <a:r>
              <a:rPr lang="en-GB" altLang="nl-BE"/>
              <a:t>It is important to insist on the fact that  </a:t>
            </a:r>
            <a:r>
              <a:rPr lang="en-GB" altLang="nl-BE" i="1"/>
              <a:t>r </a:t>
            </a:r>
            <a:r>
              <a:rPr lang="en-GB" altLang="nl-BE"/>
              <a:t> is a measure for the force of a </a:t>
            </a:r>
            <a:r>
              <a:rPr lang="en-GB" altLang="nl-BE" i="1"/>
              <a:t>linear </a:t>
            </a:r>
            <a:r>
              <a:rPr lang="en-GB" altLang="nl-BE"/>
              <a:t>relationship. If the relationship is non-linear, for example parabolic, the relationship may be perfect, but </a:t>
            </a:r>
            <a:r>
              <a:rPr lang="en-GB" altLang="nl-BE" i="1"/>
              <a:t>r</a:t>
            </a:r>
            <a:r>
              <a:rPr lang="en-GB" altLang="nl-BE"/>
              <a:t> = 0 nevertheless.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8B9F3879-9479-487A-A14F-93B6831D8259}"/>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eaLnBrk="0" hangingPunct="0">
              <a:spcBef>
                <a:spcPct val="30000"/>
              </a:spcBef>
              <a:defRPr sz="1200">
                <a:solidFill>
                  <a:schemeClr val="tx1"/>
                </a:solidFill>
                <a:latin typeface="Calibri" panose="020F0502020204030204" pitchFamily="34" charset="0"/>
              </a:defRPr>
            </a:lvl1pPr>
            <a:lvl2pPr marL="742950" indent="-285750" defTabSz="893763" eaLnBrk="0" hangingPunct="0">
              <a:spcBef>
                <a:spcPct val="30000"/>
              </a:spcBef>
              <a:defRPr sz="1200">
                <a:solidFill>
                  <a:schemeClr val="tx1"/>
                </a:solidFill>
                <a:latin typeface="Calibri" panose="020F0502020204030204" pitchFamily="34" charset="0"/>
              </a:defRPr>
            </a:lvl2pPr>
            <a:lvl3pPr marL="1143000" indent="-228600" defTabSz="893763" eaLnBrk="0" hangingPunct="0">
              <a:spcBef>
                <a:spcPct val="30000"/>
              </a:spcBef>
              <a:defRPr sz="1200">
                <a:solidFill>
                  <a:schemeClr val="tx1"/>
                </a:solidFill>
                <a:latin typeface="Calibri" panose="020F0502020204030204" pitchFamily="34" charset="0"/>
              </a:defRPr>
            </a:lvl3pPr>
            <a:lvl4pPr marL="1600200" indent="-228600" defTabSz="893763" eaLnBrk="0" hangingPunct="0">
              <a:spcBef>
                <a:spcPct val="30000"/>
              </a:spcBef>
              <a:defRPr sz="1200">
                <a:solidFill>
                  <a:schemeClr val="tx1"/>
                </a:solidFill>
                <a:latin typeface="Calibri" panose="020F0502020204030204" pitchFamily="34" charset="0"/>
              </a:defRPr>
            </a:lvl4pPr>
            <a:lvl5pPr marL="2057400" indent="-228600" defTabSz="893763" eaLnBrk="0" hangingPunct="0">
              <a:spcBef>
                <a:spcPct val="30000"/>
              </a:spcBef>
              <a:defRPr sz="1200">
                <a:solidFill>
                  <a:schemeClr val="tx1"/>
                </a:solidFill>
                <a:latin typeface="Calibri" panose="020F0502020204030204" pitchFamily="34" charset="0"/>
              </a:defRPr>
            </a:lvl5pPr>
            <a:lvl6pPr marL="2514600" indent="-228600" defTabSz="893763"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893763"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893763"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893763"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D89D2441-9E64-418C-B001-F2A75E0B93CA}" type="slidenum">
              <a:rPr lang="fr-FR" altLang="nl-BE">
                <a:latin typeface="Times New Roman" panose="02020603050405020304" pitchFamily="18" charset="0"/>
              </a:rPr>
              <a:pPr eaLnBrk="1" hangingPunct="1">
                <a:spcBef>
                  <a:spcPct val="0"/>
                </a:spcBef>
              </a:pPr>
              <a:t>31</a:t>
            </a:fld>
            <a:endParaRPr lang="fr-FR" altLang="nl-BE">
              <a:latin typeface="Times New Roman" panose="02020603050405020304" pitchFamily="18" charset="0"/>
            </a:endParaRPr>
          </a:p>
        </p:txBody>
      </p:sp>
      <p:sp>
        <p:nvSpPr>
          <p:cNvPr id="75779" name="Rectangle 2">
            <a:extLst>
              <a:ext uri="{FF2B5EF4-FFF2-40B4-BE49-F238E27FC236}">
                <a16:creationId xmlns:a16="http://schemas.microsoft.com/office/drawing/2014/main" id="{0C3E884B-B1A7-4DB3-874C-77FA7CF172A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80" name="Rectangle 3">
            <a:extLst>
              <a:ext uri="{FF2B5EF4-FFF2-40B4-BE49-F238E27FC236}">
                <a16:creationId xmlns:a16="http://schemas.microsoft.com/office/drawing/2014/main" id="{8B7B4D84-1ADC-48A7-B5D4-B9F926F53D6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fr-FR" altLang="nl-BE"/>
              <a:t>ANOVA table for our example on cholesterol/age</a:t>
            </a:r>
          </a:p>
          <a:p>
            <a:r>
              <a:rPr lang="fr-FR" altLang="nl-BE"/>
              <a:t>r</a:t>
            </a:r>
            <a:r>
              <a:rPr lang="fr-FR" altLang="nl-BE" baseline="30000"/>
              <a:t>2</a:t>
            </a:r>
            <a:r>
              <a:rPr lang="fr-FR" altLang="nl-BE"/>
              <a:t> =  11.47/13.93 = 0.823</a:t>
            </a:r>
          </a:p>
          <a:p>
            <a:r>
              <a:rPr lang="fr-FR" altLang="nl-BE"/>
              <a:t>r = </a:t>
            </a:r>
            <a:r>
              <a:rPr lang="fr-FR" altLang="nl-BE">
                <a:cs typeface="Times New Roman" panose="02020603050405020304" pitchFamily="18" charset="0"/>
              </a:rPr>
              <a:t>√ 0.823 = </a:t>
            </a:r>
            <a:r>
              <a:rPr lang="fr-FR" altLang="nl-BE"/>
              <a:t>0.9074</a:t>
            </a:r>
          </a:p>
          <a:p>
            <a:endParaRPr lang="fr-FR" altLang="nl-BE"/>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FA6DACB7-EF03-4E7B-8266-EFAC30A347FE}"/>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eaLnBrk="0" hangingPunct="0">
              <a:spcBef>
                <a:spcPct val="30000"/>
              </a:spcBef>
              <a:defRPr sz="1200">
                <a:solidFill>
                  <a:schemeClr val="tx1"/>
                </a:solidFill>
                <a:latin typeface="Calibri" panose="020F0502020204030204" pitchFamily="34" charset="0"/>
              </a:defRPr>
            </a:lvl1pPr>
            <a:lvl2pPr marL="742950" indent="-285750" defTabSz="893763" eaLnBrk="0" hangingPunct="0">
              <a:spcBef>
                <a:spcPct val="30000"/>
              </a:spcBef>
              <a:defRPr sz="1200">
                <a:solidFill>
                  <a:schemeClr val="tx1"/>
                </a:solidFill>
                <a:latin typeface="Calibri" panose="020F0502020204030204" pitchFamily="34" charset="0"/>
              </a:defRPr>
            </a:lvl2pPr>
            <a:lvl3pPr marL="1143000" indent="-228600" defTabSz="893763" eaLnBrk="0" hangingPunct="0">
              <a:spcBef>
                <a:spcPct val="30000"/>
              </a:spcBef>
              <a:defRPr sz="1200">
                <a:solidFill>
                  <a:schemeClr val="tx1"/>
                </a:solidFill>
                <a:latin typeface="Calibri" panose="020F0502020204030204" pitchFamily="34" charset="0"/>
              </a:defRPr>
            </a:lvl3pPr>
            <a:lvl4pPr marL="1600200" indent="-228600" defTabSz="893763" eaLnBrk="0" hangingPunct="0">
              <a:spcBef>
                <a:spcPct val="30000"/>
              </a:spcBef>
              <a:defRPr sz="1200">
                <a:solidFill>
                  <a:schemeClr val="tx1"/>
                </a:solidFill>
                <a:latin typeface="Calibri" panose="020F0502020204030204" pitchFamily="34" charset="0"/>
              </a:defRPr>
            </a:lvl4pPr>
            <a:lvl5pPr marL="2057400" indent="-228600" defTabSz="893763" eaLnBrk="0" hangingPunct="0">
              <a:spcBef>
                <a:spcPct val="30000"/>
              </a:spcBef>
              <a:defRPr sz="1200">
                <a:solidFill>
                  <a:schemeClr val="tx1"/>
                </a:solidFill>
                <a:latin typeface="Calibri" panose="020F0502020204030204" pitchFamily="34" charset="0"/>
              </a:defRPr>
            </a:lvl5pPr>
            <a:lvl6pPr marL="2514600" indent="-228600" defTabSz="893763"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893763"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893763"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893763"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FCFEE7AD-C637-452E-821B-6242AF76A6FC}" type="slidenum">
              <a:rPr lang="fr-FR" altLang="nl-BE">
                <a:latin typeface="Times New Roman" panose="02020603050405020304" pitchFamily="18" charset="0"/>
              </a:rPr>
              <a:pPr eaLnBrk="1" hangingPunct="1">
                <a:spcBef>
                  <a:spcPct val="0"/>
                </a:spcBef>
              </a:pPr>
              <a:t>32</a:t>
            </a:fld>
            <a:endParaRPr lang="fr-FR" altLang="nl-BE">
              <a:latin typeface="Times New Roman" panose="02020603050405020304" pitchFamily="18" charset="0"/>
            </a:endParaRPr>
          </a:p>
        </p:txBody>
      </p:sp>
      <p:sp>
        <p:nvSpPr>
          <p:cNvPr id="76803" name="Rectangle 2">
            <a:extLst>
              <a:ext uri="{FF2B5EF4-FFF2-40B4-BE49-F238E27FC236}">
                <a16:creationId xmlns:a16="http://schemas.microsoft.com/office/drawing/2014/main" id="{B718CC70-D39A-4EF3-B3C4-8E77739C4E3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4" name="Rectangle 3">
            <a:extLst>
              <a:ext uri="{FF2B5EF4-FFF2-40B4-BE49-F238E27FC236}">
                <a16:creationId xmlns:a16="http://schemas.microsoft.com/office/drawing/2014/main" id="{14965759-4DF6-497C-B4CF-5FEA62C270D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nl-BE">
                <a:latin typeface="Courier New" panose="02070309020205020404" pitchFamily="49" charset="0"/>
              </a:rPr>
              <a:t>&lt;scatter plot age/cholesterol with </a:t>
            </a:r>
            <a:r>
              <a:rPr lang="en-GB" altLang="nl-BE" i="1">
                <a:latin typeface="Courier New" panose="02070309020205020404" pitchFamily="49" charset="0"/>
              </a:rPr>
              <a:t>r</a:t>
            </a:r>
            <a:r>
              <a:rPr lang="en-GB" altLang="nl-BE">
                <a:latin typeface="Courier New" panose="02070309020205020404" pitchFamily="49" charset="0"/>
              </a:rPr>
              <a:t>² and </a:t>
            </a:r>
            <a:r>
              <a:rPr lang="en-GB" altLang="nl-BE" i="1">
                <a:latin typeface="Courier New" panose="02070309020205020404" pitchFamily="49" charset="0"/>
              </a:rPr>
              <a:t>r</a:t>
            </a:r>
            <a:r>
              <a:rPr lang="en-GB" altLang="nl-BE">
                <a:latin typeface="Courier New" panose="02070309020205020404" pitchFamily="49" charset="0"/>
              </a:rPr>
              <a:t>&gt;</a:t>
            </a:r>
          </a:p>
          <a:p>
            <a:r>
              <a:rPr lang="en-GB" altLang="nl-BE"/>
              <a:t>Here you see the scatter plot of the age/cholesterol data with the fitted linear regression line and the accompanying determination and correlation coefficient.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7C9C5813-C298-4E93-862C-E05764BA82BE}"/>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eaLnBrk="0" hangingPunct="0">
              <a:spcBef>
                <a:spcPct val="30000"/>
              </a:spcBef>
              <a:defRPr sz="1200">
                <a:solidFill>
                  <a:schemeClr val="tx1"/>
                </a:solidFill>
                <a:latin typeface="Calibri" panose="020F0502020204030204" pitchFamily="34" charset="0"/>
              </a:defRPr>
            </a:lvl1pPr>
            <a:lvl2pPr marL="742950" indent="-285750" defTabSz="893763" eaLnBrk="0" hangingPunct="0">
              <a:spcBef>
                <a:spcPct val="30000"/>
              </a:spcBef>
              <a:defRPr sz="1200">
                <a:solidFill>
                  <a:schemeClr val="tx1"/>
                </a:solidFill>
                <a:latin typeface="Calibri" panose="020F0502020204030204" pitchFamily="34" charset="0"/>
              </a:defRPr>
            </a:lvl2pPr>
            <a:lvl3pPr marL="1143000" indent="-228600" defTabSz="893763" eaLnBrk="0" hangingPunct="0">
              <a:spcBef>
                <a:spcPct val="30000"/>
              </a:spcBef>
              <a:defRPr sz="1200">
                <a:solidFill>
                  <a:schemeClr val="tx1"/>
                </a:solidFill>
                <a:latin typeface="Calibri" panose="020F0502020204030204" pitchFamily="34" charset="0"/>
              </a:defRPr>
            </a:lvl3pPr>
            <a:lvl4pPr marL="1600200" indent="-228600" defTabSz="893763" eaLnBrk="0" hangingPunct="0">
              <a:spcBef>
                <a:spcPct val="30000"/>
              </a:spcBef>
              <a:defRPr sz="1200">
                <a:solidFill>
                  <a:schemeClr val="tx1"/>
                </a:solidFill>
                <a:latin typeface="Calibri" panose="020F0502020204030204" pitchFamily="34" charset="0"/>
              </a:defRPr>
            </a:lvl4pPr>
            <a:lvl5pPr marL="2057400" indent="-228600" defTabSz="893763" eaLnBrk="0" hangingPunct="0">
              <a:spcBef>
                <a:spcPct val="30000"/>
              </a:spcBef>
              <a:defRPr sz="1200">
                <a:solidFill>
                  <a:schemeClr val="tx1"/>
                </a:solidFill>
                <a:latin typeface="Calibri" panose="020F0502020204030204" pitchFamily="34" charset="0"/>
              </a:defRPr>
            </a:lvl5pPr>
            <a:lvl6pPr marL="2514600" indent="-228600" defTabSz="893763"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893763"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893763"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893763"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A887CBE2-3A69-4E94-8490-717145E1B2A5}" type="slidenum">
              <a:rPr lang="fr-FR" altLang="nl-BE">
                <a:latin typeface="Times New Roman" panose="02020603050405020304" pitchFamily="18" charset="0"/>
              </a:rPr>
              <a:pPr eaLnBrk="1" hangingPunct="1">
                <a:spcBef>
                  <a:spcPct val="0"/>
                </a:spcBef>
              </a:pPr>
              <a:t>33</a:t>
            </a:fld>
            <a:endParaRPr lang="fr-FR" altLang="nl-BE">
              <a:latin typeface="Times New Roman" panose="02020603050405020304" pitchFamily="18" charset="0"/>
            </a:endParaRPr>
          </a:p>
        </p:txBody>
      </p:sp>
      <p:sp>
        <p:nvSpPr>
          <p:cNvPr id="77827" name="Rectangle 2">
            <a:extLst>
              <a:ext uri="{FF2B5EF4-FFF2-40B4-BE49-F238E27FC236}">
                <a16:creationId xmlns:a16="http://schemas.microsoft.com/office/drawing/2014/main" id="{E575CDA4-7868-4E93-8FCA-D5534B78109A}"/>
              </a:ext>
            </a:extLst>
          </p:cNvPr>
          <p:cNvSpPr>
            <a:spLocks noGrp="1" noRot="1" noChangeAspect="1" noChangeArrowheads="1" noTextEdit="1"/>
          </p:cNvSpPr>
          <p:nvPr>
            <p:ph type="sldImg"/>
          </p:nvPr>
        </p:nvSpPr>
        <p:spPr bwMode="auto">
          <a:xfrm>
            <a:off x="1143000" y="685800"/>
            <a:ext cx="4573588"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8" name="Rectangle 3">
            <a:extLst>
              <a:ext uri="{FF2B5EF4-FFF2-40B4-BE49-F238E27FC236}">
                <a16:creationId xmlns:a16="http://schemas.microsoft.com/office/drawing/2014/main" id="{FEA84BA9-B284-4DDC-B9EA-B40E5BBA74D6}"/>
              </a:ext>
            </a:extLst>
          </p:cNvPr>
          <p:cNvSpPr>
            <a:spLocks noGrp="1" noChangeArrowheads="1"/>
          </p:cNvSpPr>
          <p:nvPr>
            <p:ph type="body" idx="1"/>
          </p:nvPr>
        </p:nvSpPr>
        <p:spPr bwMode="auto">
          <a:xfrm>
            <a:off x="914400" y="4344988"/>
            <a:ext cx="5029200" cy="4113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BE" altLang="nl-B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5E7C6DAF-42B0-4F81-960C-0D11ED657246}"/>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eaLnBrk="0" hangingPunct="0">
              <a:spcBef>
                <a:spcPct val="30000"/>
              </a:spcBef>
              <a:defRPr sz="1200">
                <a:solidFill>
                  <a:schemeClr val="tx1"/>
                </a:solidFill>
                <a:latin typeface="Calibri" panose="020F0502020204030204" pitchFamily="34" charset="0"/>
              </a:defRPr>
            </a:lvl1pPr>
            <a:lvl2pPr marL="742950" indent="-285750" defTabSz="893763" eaLnBrk="0" hangingPunct="0">
              <a:spcBef>
                <a:spcPct val="30000"/>
              </a:spcBef>
              <a:defRPr sz="1200">
                <a:solidFill>
                  <a:schemeClr val="tx1"/>
                </a:solidFill>
                <a:latin typeface="Calibri" panose="020F0502020204030204" pitchFamily="34" charset="0"/>
              </a:defRPr>
            </a:lvl2pPr>
            <a:lvl3pPr marL="1143000" indent="-228600" defTabSz="893763" eaLnBrk="0" hangingPunct="0">
              <a:spcBef>
                <a:spcPct val="30000"/>
              </a:spcBef>
              <a:defRPr sz="1200">
                <a:solidFill>
                  <a:schemeClr val="tx1"/>
                </a:solidFill>
                <a:latin typeface="Calibri" panose="020F0502020204030204" pitchFamily="34" charset="0"/>
              </a:defRPr>
            </a:lvl3pPr>
            <a:lvl4pPr marL="1600200" indent="-228600" defTabSz="893763" eaLnBrk="0" hangingPunct="0">
              <a:spcBef>
                <a:spcPct val="30000"/>
              </a:spcBef>
              <a:defRPr sz="1200">
                <a:solidFill>
                  <a:schemeClr val="tx1"/>
                </a:solidFill>
                <a:latin typeface="Calibri" panose="020F0502020204030204" pitchFamily="34" charset="0"/>
              </a:defRPr>
            </a:lvl4pPr>
            <a:lvl5pPr marL="2057400" indent="-228600" defTabSz="893763" eaLnBrk="0" hangingPunct="0">
              <a:spcBef>
                <a:spcPct val="30000"/>
              </a:spcBef>
              <a:defRPr sz="1200">
                <a:solidFill>
                  <a:schemeClr val="tx1"/>
                </a:solidFill>
                <a:latin typeface="Calibri" panose="020F0502020204030204" pitchFamily="34" charset="0"/>
              </a:defRPr>
            </a:lvl5pPr>
            <a:lvl6pPr marL="2514600" indent="-228600" defTabSz="893763"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893763"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893763"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893763"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ABEE5D28-6882-497B-9964-79EEAB2331CA}" type="slidenum">
              <a:rPr lang="fr-FR" altLang="nl-BE">
                <a:latin typeface="Times New Roman" panose="02020603050405020304" pitchFamily="18" charset="0"/>
              </a:rPr>
              <a:pPr eaLnBrk="1" hangingPunct="1">
                <a:spcBef>
                  <a:spcPct val="0"/>
                </a:spcBef>
              </a:pPr>
              <a:t>4</a:t>
            </a:fld>
            <a:endParaRPr lang="fr-FR" altLang="nl-BE">
              <a:latin typeface="Times New Roman" panose="02020603050405020304" pitchFamily="18" charset="0"/>
            </a:endParaRPr>
          </a:p>
        </p:txBody>
      </p:sp>
      <p:sp>
        <p:nvSpPr>
          <p:cNvPr id="52227" name="Rectangle 2">
            <a:extLst>
              <a:ext uri="{FF2B5EF4-FFF2-40B4-BE49-F238E27FC236}">
                <a16:creationId xmlns:a16="http://schemas.microsoft.com/office/drawing/2014/main" id="{ADF52F6F-38AA-42A2-9BDE-B3A765D7901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8" name="Rectangle 3">
            <a:extLst>
              <a:ext uri="{FF2B5EF4-FFF2-40B4-BE49-F238E27FC236}">
                <a16:creationId xmlns:a16="http://schemas.microsoft.com/office/drawing/2014/main" id="{E9593C4E-3C8B-46A2-AE9D-16E3342F761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nl-BE">
                <a:latin typeface="Courier New" panose="02070309020205020404" pitchFamily="49" charset="0"/>
              </a:rPr>
              <a:t>&lt;scatter plot&gt;</a:t>
            </a:r>
            <a:endParaRPr lang="en-GB" altLang="nl-BE"/>
          </a:p>
          <a:p>
            <a:r>
              <a:rPr lang="en-GB" altLang="nl-BE"/>
              <a:t>The appropriate graphical presentation for these type of data is a scatter diagram. There appears to be some association between the values of the two variables; we can see that there is a tendency for the older people to have a higher cholesterol level.</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4D55B3E9-D116-4451-8CE9-1F1753AE9B9B}"/>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eaLnBrk="0" hangingPunct="0">
              <a:spcBef>
                <a:spcPct val="30000"/>
              </a:spcBef>
              <a:defRPr sz="1200">
                <a:solidFill>
                  <a:schemeClr val="tx1"/>
                </a:solidFill>
                <a:latin typeface="Calibri" panose="020F0502020204030204" pitchFamily="34" charset="0"/>
              </a:defRPr>
            </a:lvl1pPr>
            <a:lvl2pPr marL="742950" indent="-285750" defTabSz="893763" eaLnBrk="0" hangingPunct="0">
              <a:spcBef>
                <a:spcPct val="30000"/>
              </a:spcBef>
              <a:defRPr sz="1200">
                <a:solidFill>
                  <a:schemeClr val="tx1"/>
                </a:solidFill>
                <a:latin typeface="Calibri" panose="020F0502020204030204" pitchFamily="34" charset="0"/>
              </a:defRPr>
            </a:lvl2pPr>
            <a:lvl3pPr marL="1143000" indent="-228600" defTabSz="893763" eaLnBrk="0" hangingPunct="0">
              <a:spcBef>
                <a:spcPct val="30000"/>
              </a:spcBef>
              <a:defRPr sz="1200">
                <a:solidFill>
                  <a:schemeClr val="tx1"/>
                </a:solidFill>
                <a:latin typeface="Calibri" panose="020F0502020204030204" pitchFamily="34" charset="0"/>
              </a:defRPr>
            </a:lvl3pPr>
            <a:lvl4pPr marL="1600200" indent="-228600" defTabSz="893763" eaLnBrk="0" hangingPunct="0">
              <a:spcBef>
                <a:spcPct val="30000"/>
              </a:spcBef>
              <a:defRPr sz="1200">
                <a:solidFill>
                  <a:schemeClr val="tx1"/>
                </a:solidFill>
                <a:latin typeface="Calibri" panose="020F0502020204030204" pitchFamily="34" charset="0"/>
              </a:defRPr>
            </a:lvl4pPr>
            <a:lvl5pPr marL="2057400" indent="-228600" defTabSz="893763" eaLnBrk="0" hangingPunct="0">
              <a:spcBef>
                <a:spcPct val="30000"/>
              </a:spcBef>
              <a:defRPr sz="1200">
                <a:solidFill>
                  <a:schemeClr val="tx1"/>
                </a:solidFill>
                <a:latin typeface="Calibri" panose="020F0502020204030204" pitchFamily="34" charset="0"/>
              </a:defRPr>
            </a:lvl5pPr>
            <a:lvl6pPr marL="2514600" indent="-228600" defTabSz="893763"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893763"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893763"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893763"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001E33E6-6F93-4AB6-80AC-50A535D21210}" type="slidenum">
              <a:rPr lang="fr-FR" altLang="nl-BE">
                <a:latin typeface="Times New Roman" panose="02020603050405020304" pitchFamily="18" charset="0"/>
              </a:rPr>
              <a:pPr eaLnBrk="1" hangingPunct="1">
                <a:spcBef>
                  <a:spcPct val="0"/>
                </a:spcBef>
              </a:pPr>
              <a:t>34</a:t>
            </a:fld>
            <a:endParaRPr lang="fr-FR" altLang="nl-BE">
              <a:latin typeface="Times New Roman" panose="02020603050405020304" pitchFamily="18" charset="0"/>
            </a:endParaRPr>
          </a:p>
        </p:txBody>
      </p:sp>
      <p:sp>
        <p:nvSpPr>
          <p:cNvPr id="78851" name="Rectangle 2">
            <a:extLst>
              <a:ext uri="{FF2B5EF4-FFF2-40B4-BE49-F238E27FC236}">
                <a16:creationId xmlns:a16="http://schemas.microsoft.com/office/drawing/2014/main" id="{798993EB-1E36-488A-B9F8-804698ACCDB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2" name="Rectangle 3">
            <a:extLst>
              <a:ext uri="{FF2B5EF4-FFF2-40B4-BE49-F238E27FC236}">
                <a16:creationId xmlns:a16="http://schemas.microsoft.com/office/drawing/2014/main" id="{66C5EE0D-5141-4C06-B0F9-FAF24341DA3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tabLst>
                <a:tab pos="1046163" algn="l"/>
                <a:tab pos="2092325" algn="l"/>
                <a:tab pos="2671763" algn="l"/>
              </a:tabLst>
            </a:pPr>
            <a:r>
              <a:rPr lang="en-GB" altLang="nl-BE"/>
              <a:t>There are several possibilities to perform a statistical test on a simple linear regression:</a:t>
            </a:r>
          </a:p>
          <a:p>
            <a:pPr>
              <a:buFontTx/>
              <a:buChar char="•"/>
              <a:tabLst>
                <a:tab pos="1046163" algn="l"/>
                <a:tab pos="2092325" algn="l"/>
                <a:tab pos="2671763" algn="l"/>
              </a:tabLst>
            </a:pPr>
            <a:r>
              <a:rPr lang="en-GB" altLang="nl-BE" i="1"/>
              <a:t>t</a:t>
            </a:r>
            <a:r>
              <a:rPr lang="en-GB" altLang="nl-BE"/>
              <a:t>-test for H</a:t>
            </a:r>
            <a:r>
              <a:rPr lang="en-GB" altLang="nl-BE" baseline="-25000"/>
              <a:t>0</a:t>
            </a:r>
            <a:r>
              <a:rPr lang="en-GB" altLang="nl-BE"/>
              <a:t>:	</a:t>
            </a:r>
            <a:r>
              <a:rPr lang="en-GB" altLang="nl-BE" i="1"/>
              <a:t>r</a:t>
            </a:r>
            <a:r>
              <a:rPr lang="en-GB" altLang="nl-BE"/>
              <a:t> = 0</a:t>
            </a:r>
          </a:p>
          <a:p>
            <a:pPr>
              <a:buFontTx/>
              <a:buChar char="•"/>
              <a:tabLst>
                <a:tab pos="1046163" algn="l"/>
                <a:tab pos="2092325" algn="l"/>
                <a:tab pos="2671763" algn="l"/>
              </a:tabLst>
            </a:pPr>
            <a:r>
              <a:rPr lang="en-GB" altLang="nl-BE" i="1"/>
              <a:t>t</a:t>
            </a:r>
            <a:r>
              <a:rPr lang="en-GB" altLang="nl-BE"/>
              <a:t>-test for H</a:t>
            </a:r>
            <a:r>
              <a:rPr lang="en-GB" altLang="nl-BE" baseline="-25000"/>
              <a:t>0</a:t>
            </a:r>
            <a:r>
              <a:rPr lang="en-GB" altLang="nl-BE"/>
              <a:t>:	a = arithmetic mean of </a:t>
            </a:r>
            <a:r>
              <a:rPr lang="en-GB" altLang="nl-BE" i="1"/>
              <a:t>y</a:t>
            </a:r>
            <a:endParaRPr lang="en-GB" altLang="nl-BE"/>
          </a:p>
          <a:p>
            <a:pPr>
              <a:buFontTx/>
              <a:buChar char="•"/>
              <a:tabLst>
                <a:tab pos="1046163" algn="l"/>
                <a:tab pos="2092325" algn="l"/>
                <a:tab pos="2671763" algn="l"/>
              </a:tabLst>
            </a:pPr>
            <a:r>
              <a:rPr lang="en-GB" altLang="nl-BE" i="1"/>
              <a:t>t</a:t>
            </a:r>
            <a:r>
              <a:rPr lang="en-GB" altLang="nl-BE"/>
              <a:t>-test for H</a:t>
            </a:r>
            <a:r>
              <a:rPr lang="en-GB" altLang="nl-BE" baseline="-25000"/>
              <a:t>0</a:t>
            </a:r>
            <a:r>
              <a:rPr lang="en-GB" altLang="nl-BE"/>
              <a:t>:	b = 0</a:t>
            </a:r>
          </a:p>
          <a:p>
            <a:pPr>
              <a:buFontTx/>
              <a:buChar char="•"/>
              <a:tabLst>
                <a:tab pos="1046163" algn="l"/>
                <a:tab pos="2092325" algn="l"/>
                <a:tab pos="2671763" algn="l"/>
              </a:tabLst>
            </a:pPr>
            <a:r>
              <a:rPr lang="en-GB" altLang="nl-BE" i="1"/>
              <a:t>F</a:t>
            </a:r>
            <a:r>
              <a:rPr lang="en-GB" altLang="nl-BE"/>
              <a:t>-test for H</a:t>
            </a:r>
            <a:r>
              <a:rPr lang="en-GB" altLang="nl-BE" baseline="-25000"/>
              <a:t>0</a:t>
            </a:r>
            <a:r>
              <a:rPr lang="en-GB" altLang="nl-BE"/>
              <a:t>:	b = 0</a:t>
            </a:r>
          </a:p>
          <a:p>
            <a:pPr>
              <a:tabLst>
                <a:tab pos="1046163" algn="l"/>
                <a:tab pos="2092325" algn="l"/>
                <a:tab pos="2671763" algn="l"/>
              </a:tabLst>
            </a:pPr>
            <a:r>
              <a:rPr lang="en-GB" altLang="nl-BE"/>
              <a:t>We shall concentrate on the </a:t>
            </a:r>
            <a:r>
              <a:rPr lang="en-GB" altLang="nl-BE" i="1"/>
              <a:t>F</a:t>
            </a:r>
            <a:r>
              <a:rPr lang="en-GB" altLang="nl-BE"/>
              <a:t>-test on the slope b because it is also applicable for multiple regression.</a:t>
            </a:r>
          </a:p>
          <a:p>
            <a:pPr>
              <a:tabLst>
                <a:tab pos="1046163" algn="l"/>
                <a:tab pos="2092325" algn="l"/>
                <a:tab pos="2671763" algn="l"/>
              </a:tabLst>
            </a:pPr>
            <a:r>
              <a:rPr lang="en-GB" altLang="nl-BE"/>
              <a:t>We test H</a:t>
            </a:r>
            <a:r>
              <a:rPr lang="en-GB" altLang="nl-BE" baseline="-25000"/>
              <a:t>0</a:t>
            </a:r>
            <a:r>
              <a:rPr lang="en-GB" altLang="nl-BE"/>
              <a:t>: </a:t>
            </a:r>
            <a:r>
              <a:rPr lang="en-GB" altLang="nl-BE">
                <a:sym typeface="Symbol" panose="05050102010706020507" pitchFamily="18" charset="2"/>
              </a:rPr>
              <a:t>=0 vs H</a:t>
            </a:r>
            <a:r>
              <a:rPr lang="en-GB" altLang="nl-BE" baseline="-25000">
                <a:sym typeface="Symbol" panose="05050102010706020507" pitchFamily="18" charset="2"/>
              </a:rPr>
              <a:t>1 : </a:t>
            </a:r>
            <a:r>
              <a:rPr lang="en-GB" altLang="nl-BE">
                <a:sym typeface="Symbol" panose="05050102010706020507" pitchFamily="18" charset="2"/>
              </a:rPr>
              <a:t>#0, t</a:t>
            </a:r>
            <a:r>
              <a:rPr lang="en-GB" altLang="nl-BE"/>
              <a:t>est statistic F = MS regression/MS residual with df given by (regression df, residual df). </a:t>
            </a:r>
            <a:endParaRPr lang="fr-FR" altLang="nl-BE">
              <a:latin typeface="Courier New" panose="02070309020205020404" pitchFamily="49"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530CD3EE-DD0B-4ED5-8B15-754FDF1535CC}"/>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eaLnBrk="0" hangingPunct="0">
              <a:spcBef>
                <a:spcPct val="30000"/>
              </a:spcBef>
              <a:defRPr sz="1200">
                <a:solidFill>
                  <a:schemeClr val="tx1"/>
                </a:solidFill>
                <a:latin typeface="Calibri" panose="020F0502020204030204" pitchFamily="34" charset="0"/>
              </a:defRPr>
            </a:lvl1pPr>
            <a:lvl2pPr marL="742950" indent="-285750" defTabSz="893763" eaLnBrk="0" hangingPunct="0">
              <a:spcBef>
                <a:spcPct val="30000"/>
              </a:spcBef>
              <a:defRPr sz="1200">
                <a:solidFill>
                  <a:schemeClr val="tx1"/>
                </a:solidFill>
                <a:latin typeface="Calibri" panose="020F0502020204030204" pitchFamily="34" charset="0"/>
              </a:defRPr>
            </a:lvl2pPr>
            <a:lvl3pPr marL="1143000" indent="-228600" defTabSz="893763" eaLnBrk="0" hangingPunct="0">
              <a:spcBef>
                <a:spcPct val="30000"/>
              </a:spcBef>
              <a:defRPr sz="1200">
                <a:solidFill>
                  <a:schemeClr val="tx1"/>
                </a:solidFill>
                <a:latin typeface="Calibri" panose="020F0502020204030204" pitchFamily="34" charset="0"/>
              </a:defRPr>
            </a:lvl3pPr>
            <a:lvl4pPr marL="1600200" indent="-228600" defTabSz="893763" eaLnBrk="0" hangingPunct="0">
              <a:spcBef>
                <a:spcPct val="30000"/>
              </a:spcBef>
              <a:defRPr sz="1200">
                <a:solidFill>
                  <a:schemeClr val="tx1"/>
                </a:solidFill>
                <a:latin typeface="Calibri" panose="020F0502020204030204" pitchFamily="34" charset="0"/>
              </a:defRPr>
            </a:lvl4pPr>
            <a:lvl5pPr marL="2057400" indent="-228600" defTabSz="893763" eaLnBrk="0" hangingPunct="0">
              <a:spcBef>
                <a:spcPct val="30000"/>
              </a:spcBef>
              <a:defRPr sz="1200">
                <a:solidFill>
                  <a:schemeClr val="tx1"/>
                </a:solidFill>
                <a:latin typeface="Calibri" panose="020F0502020204030204" pitchFamily="34" charset="0"/>
              </a:defRPr>
            </a:lvl5pPr>
            <a:lvl6pPr marL="2514600" indent="-228600" defTabSz="893763"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893763"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893763"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893763"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5B63183D-38F9-4FB4-A5F3-2A0163E8379A}" type="slidenum">
              <a:rPr lang="fr-FR" altLang="nl-BE">
                <a:latin typeface="Times New Roman" panose="02020603050405020304" pitchFamily="18" charset="0"/>
              </a:rPr>
              <a:pPr eaLnBrk="1" hangingPunct="1">
                <a:spcBef>
                  <a:spcPct val="0"/>
                </a:spcBef>
              </a:pPr>
              <a:t>35</a:t>
            </a:fld>
            <a:endParaRPr lang="fr-FR" altLang="nl-BE">
              <a:latin typeface="Times New Roman" panose="02020603050405020304" pitchFamily="18" charset="0"/>
            </a:endParaRPr>
          </a:p>
        </p:txBody>
      </p:sp>
      <p:sp>
        <p:nvSpPr>
          <p:cNvPr id="79875" name="Rectangle 2">
            <a:extLst>
              <a:ext uri="{FF2B5EF4-FFF2-40B4-BE49-F238E27FC236}">
                <a16:creationId xmlns:a16="http://schemas.microsoft.com/office/drawing/2014/main" id="{EDEE4227-9AAE-45F3-A061-420FB116C95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6" name="Rectangle 3">
            <a:extLst>
              <a:ext uri="{FF2B5EF4-FFF2-40B4-BE49-F238E27FC236}">
                <a16:creationId xmlns:a16="http://schemas.microsoft.com/office/drawing/2014/main" id="{46B5A237-CE29-45C0-A4AF-BC40D76DF1F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fr-FR" altLang="nl-BE"/>
              <a:t>ANOVA table for our example on cholesterol/age</a:t>
            </a:r>
          </a:p>
          <a:p>
            <a:r>
              <a:rPr lang="en-GB" altLang="nl-BE"/>
              <a:t>In our example about the relationship between age and cholesterol in plasma, the </a:t>
            </a:r>
            <a:r>
              <a:rPr lang="en-GB" altLang="nl-BE" i="1"/>
              <a:t>F</a:t>
            </a:r>
            <a:r>
              <a:rPr lang="en-GB" altLang="nl-BE"/>
              <a:t>-value is: </a:t>
            </a:r>
            <a:r>
              <a:rPr lang="en-GB" altLang="nl-BE" i="1"/>
              <a:t>F</a:t>
            </a:r>
            <a:r>
              <a:rPr lang="en-GB" altLang="nl-BE"/>
              <a:t> = 11.47/0.11 = 104,2  with  df (1;22)</a:t>
            </a:r>
          </a:p>
          <a:p>
            <a:r>
              <a:rPr lang="en-GB" altLang="nl-BE"/>
              <a:t>	</a:t>
            </a:r>
          </a:p>
          <a:p>
            <a:endParaRPr lang="fr-FR" altLang="nl-BE">
              <a:latin typeface="Courier New" panose="02070309020205020404" pitchFamily="49" charset="0"/>
            </a:endParaRPr>
          </a:p>
          <a:p>
            <a:endParaRPr lang="fr-FR" altLang="nl-BE"/>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48DA9D54-E870-46E9-9113-8FDF21F95565}"/>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eaLnBrk="0" hangingPunct="0">
              <a:spcBef>
                <a:spcPct val="30000"/>
              </a:spcBef>
              <a:defRPr sz="1200">
                <a:solidFill>
                  <a:schemeClr val="tx1"/>
                </a:solidFill>
                <a:latin typeface="Calibri" panose="020F0502020204030204" pitchFamily="34" charset="0"/>
              </a:defRPr>
            </a:lvl1pPr>
            <a:lvl2pPr marL="742950" indent="-285750" defTabSz="893763" eaLnBrk="0" hangingPunct="0">
              <a:spcBef>
                <a:spcPct val="30000"/>
              </a:spcBef>
              <a:defRPr sz="1200">
                <a:solidFill>
                  <a:schemeClr val="tx1"/>
                </a:solidFill>
                <a:latin typeface="Calibri" panose="020F0502020204030204" pitchFamily="34" charset="0"/>
              </a:defRPr>
            </a:lvl2pPr>
            <a:lvl3pPr marL="1143000" indent="-228600" defTabSz="893763" eaLnBrk="0" hangingPunct="0">
              <a:spcBef>
                <a:spcPct val="30000"/>
              </a:spcBef>
              <a:defRPr sz="1200">
                <a:solidFill>
                  <a:schemeClr val="tx1"/>
                </a:solidFill>
                <a:latin typeface="Calibri" panose="020F0502020204030204" pitchFamily="34" charset="0"/>
              </a:defRPr>
            </a:lvl3pPr>
            <a:lvl4pPr marL="1600200" indent="-228600" defTabSz="893763" eaLnBrk="0" hangingPunct="0">
              <a:spcBef>
                <a:spcPct val="30000"/>
              </a:spcBef>
              <a:defRPr sz="1200">
                <a:solidFill>
                  <a:schemeClr val="tx1"/>
                </a:solidFill>
                <a:latin typeface="Calibri" panose="020F0502020204030204" pitchFamily="34" charset="0"/>
              </a:defRPr>
            </a:lvl4pPr>
            <a:lvl5pPr marL="2057400" indent="-228600" defTabSz="893763" eaLnBrk="0" hangingPunct="0">
              <a:spcBef>
                <a:spcPct val="30000"/>
              </a:spcBef>
              <a:defRPr sz="1200">
                <a:solidFill>
                  <a:schemeClr val="tx1"/>
                </a:solidFill>
                <a:latin typeface="Calibri" panose="020F0502020204030204" pitchFamily="34" charset="0"/>
              </a:defRPr>
            </a:lvl5pPr>
            <a:lvl6pPr marL="2514600" indent="-228600" defTabSz="893763"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893763"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893763"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893763"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7D822247-EBE0-40A1-A584-AB4B2F7DC03F}" type="slidenum">
              <a:rPr lang="fr-FR" altLang="nl-BE">
                <a:latin typeface="Times New Roman" panose="02020603050405020304" pitchFamily="18" charset="0"/>
              </a:rPr>
              <a:pPr eaLnBrk="1" hangingPunct="1">
                <a:spcBef>
                  <a:spcPct val="0"/>
                </a:spcBef>
              </a:pPr>
              <a:t>36</a:t>
            </a:fld>
            <a:endParaRPr lang="fr-FR" altLang="nl-BE">
              <a:latin typeface="Times New Roman" panose="02020603050405020304" pitchFamily="18" charset="0"/>
            </a:endParaRPr>
          </a:p>
        </p:txBody>
      </p:sp>
      <p:sp>
        <p:nvSpPr>
          <p:cNvPr id="80899" name="Rectangle 2">
            <a:extLst>
              <a:ext uri="{FF2B5EF4-FFF2-40B4-BE49-F238E27FC236}">
                <a16:creationId xmlns:a16="http://schemas.microsoft.com/office/drawing/2014/main" id="{08A008AE-0478-4AD9-B1CA-A5E161F37C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900" name="Rectangle 3">
            <a:extLst>
              <a:ext uri="{FF2B5EF4-FFF2-40B4-BE49-F238E27FC236}">
                <a16:creationId xmlns:a16="http://schemas.microsoft.com/office/drawing/2014/main" id="{7C3323F5-C4DD-4D9B-9C1C-CA7A579BCA5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nl-BE">
                <a:latin typeface="Courier New" panose="02070309020205020404" pitchFamily="49" charset="0"/>
              </a:rPr>
              <a:t>&lt;table with p-values </a:t>
            </a:r>
            <a:r>
              <a:rPr lang="en-GB" altLang="nl-BE" i="1">
                <a:latin typeface="Courier New" panose="02070309020205020404" pitchFamily="49" charset="0"/>
              </a:rPr>
              <a:t>p</a:t>
            </a:r>
            <a:r>
              <a:rPr lang="en-GB" altLang="nl-BE">
                <a:latin typeface="Courier New" panose="02070309020205020404" pitchFamily="49" charset="0"/>
              </a:rPr>
              <a:t> for an </a:t>
            </a:r>
            <a:r>
              <a:rPr lang="en-GB" altLang="nl-BE" i="1">
                <a:latin typeface="Courier New" panose="02070309020205020404" pitchFamily="49" charset="0"/>
              </a:rPr>
              <a:t>F</a:t>
            </a:r>
            <a:r>
              <a:rPr lang="en-GB" altLang="nl-BE">
                <a:latin typeface="Courier New" panose="02070309020205020404" pitchFamily="49" charset="0"/>
              </a:rPr>
              <a:t>-distribution&gt;</a:t>
            </a:r>
            <a:endParaRPr lang="en-GB" altLang="nl-BE"/>
          </a:p>
          <a:p>
            <a:r>
              <a:rPr lang="en-GB" altLang="nl-BE">
                <a:sym typeface="Symbol" panose="05050102010706020507" pitchFamily="18" charset="2"/>
              </a:rPr>
              <a:t> </a:t>
            </a:r>
            <a:r>
              <a:rPr lang="en-GB" altLang="nl-BE" i="1"/>
              <a:t>p</a:t>
            </a:r>
            <a:r>
              <a:rPr lang="en-GB" altLang="nl-BE"/>
              <a:t> &lt;&lt; 0,001</a:t>
            </a:r>
            <a:endParaRPr lang="en-GB" altLang="nl-BE">
              <a:latin typeface="Courier New" panose="02070309020205020404" pitchFamily="49" charset="0"/>
            </a:endParaRPr>
          </a:p>
          <a:p>
            <a:r>
              <a:rPr lang="en-GB" altLang="nl-BE"/>
              <a:t>We reject H</a:t>
            </a:r>
            <a:r>
              <a:rPr lang="en-GB" altLang="nl-BE" baseline="-25000"/>
              <a:t>0</a:t>
            </a:r>
            <a:r>
              <a:rPr lang="en-GB" altLang="nl-BE"/>
              <a:t>, i.e. the slope of the regression line is significantly different from zero.</a:t>
            </a:r>
          </a:p>
          <a:p>
            <a:endParaRPr lang="fr-FR" altLang="nl-BE">
              <a:latin typeface="Courier New" panose="02070309020205020404" pitchFamily="49" charset="0"/>
            </a:endParaRPr>
          </a:p>
          <a:p>
            <a:endParaRPr lang="en-GB" altLang="nl-BE"/>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6C27EB00-EEC4-4C68-BC88-36C4CE7EE0A1}"/>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eaLnBrk="0" hangingPunct="0">
              <a:spcBef>
                <a:spcPct val="30000"/>
              </a:spcBef>
              <a:defRPr sz="1200">
                <a:solidFill>
                  <a:schemeClr val="tx1"/>
                </a:solidFill>
                <a:latin typeface="Calibri" panose="020F0502020204030204" pitchFamily="34" charset="0"/>
              </a:defRPr>
            </a:lvl1pPr>
            <a:lvl2pPr marL="742950" indent="-285750" defTabSz="893763" eaLnBrk="0" hangingPunct="0">
              <a:spcBef>
                <a:spcPct val="30000"/>
              </a:spcBef>
              <a:defRPr sz="1200">
                <a:solidFill>
                  <a:schemeClr val="tx1"/>
                </a:solidFill>
                <a:latin typeface="Calibri" panose="020F0502020204030204" pitchFamily="34" charset="0"/>
              </a:defRPr>
            </a:lvl2pPr>
            <a:lvl3pPr marL="1143000" indent="-228600" defTabSz="893763" eaLnBrk="0" hangingPunct="0">
              <a:spcBef>
                <a:spcPct val="30000"/>
              </a:spcBef>
              <a:defRPr sz="1200">
                <a:solidFill>
                  <a:schemeClr val="tx1"/>
                </a:solidFill>
                <a:latin typeface="Calibri" panose="020F0502020204030204" pitchFamily="34" charset="0"/>
              </a:defRPr>
            </a:lvl3pPr>
            <a:lvl4pPr marL="1600200" indent="-228600" defTabSz="893763" eaLnBrk="0" hangingPunct="0">
              <a:spcBef>
                <a:spcPct val="30000"/>
              </a:spcBef>
              <a:defRPr sz="1200">
                <a:solidFill>
                  <a:schemeClr val="tx1"/>
                </a:solidFill>
                <a:latin typeface="Calibri" panose="020F0502020204030204" pitchFamily="34" charset="0"/>
              </a:defRPr>
            </a:lvl4pPr>
            <a:lvl5pPr marL="2057400" indent="-228600" defTabSz="893763" eaLnBrk="0" hangingPunct="0">
              <a:spcBef>
                <a:spcPct val="30000"/>
              </a:spcBef>
              <a:defRPr sz="1200">
                <a:solidFill>
                  <a:schemeClr val="tx1"/>
                </a:solidFill>
                <a:latin typeface="Calibri" panose="020F0502020204030204" pitchFamily="34" charset="0"/>
              </a:defRPr>
            </a:lvl5pPr>
            <a:lvl6pPr marL="2514600" indent="-228600" defTabSz="893763"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893763"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893763"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893763"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0496F14B-DC4D-4CA4-B0F2-37C8EE8B6AC9}" type="slidenum">
              <a:rPr lang="fr-FR" altLang="nl-BE">
                <a:latin typeface="Times New Roman" panose="02020603050405020304" pitchFamily="18" charset="0"/>
              </a:rPr>
              <a:pPr eaLnBrk="1" hangingPunct="1">
                <a:spcBef>
                  <a:spcPct val="0"/>
                </a:spcBef>
              </a:pPr>
              <a:t>38</a:t>
            </a:fld>
            <a:endParaRPr lang="fr-FR" altLang="nl-BE">
              <a:latin typeface="Times New Roman" panose="02020603050405020304" pitchFamily="18" charset="0"/>
            </a:endParaRPr>
          </a:p>
        </p:txBody>
      </p:sp>
      <p:sp>
        <p:nvSpPr>
          <p:cNvPr id="81923" name="Rectangle 2">
            <a:extLst>
              <a:ext uri="{FF2B5EF4-FFF2-40B4-BE49-F238E27FC236}">
                <a16:creationId xmlns:a16="http://schemas.microsoft.com/office/drawing/2014/main" id="{0A27D501-80B2-4F59-A4FA-B7068C2008D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4" name="Rectangle 3">
            <a:extLst>
              <a:ext uri="{FF2B5EF4-FFF2-40B4-BE49-F238E27FC236}">
                <a16:creationId xmlns:a16="http://schemas.microsoft.com/office/drawing/2014/main" id="{08FEE65C-7288-4291-A405-12649E6FAD9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fr-FR" altLang="nl-BE">
                <a:latin typeface="Courier New" panose="02070309020205020404" pitchFamily="49" charset="0"/>
              </a:rPr>
              <a:t>&lt;</a:t>
            </a:r>
            <a:r>
              <a:rPr lang="fr-FR" altLang="nl-BE" i="1">
                <a:latin typeface="Courier New" panose="02070309020205020404" pitchFamily="49" charset="0"/>
              </a:rPr>
              <a:t>p</a:t>
            </a:r>
            <a:r>
              <a:rPr lang="fr-FR" altLang="nl-BE">
                <a:latin typeface="Courier New" panose="02070309020205020404" pitchFamily="49" charset="0"/>
              </a:rPr>
              <a:t>-values of </a:t>
            </a:r>
            <a:r>
              <a:rPr lang="fr-FR" altLang="nl-BE" i="1">
                <a:latin typeface="Courier New" panose="02070309020205020404" pitchFamily="49" charset="0"/>
              </a:rPr>
              <a:t>t</a:t>
            </a:r>
            <a:r>
              <a:rPr lang="fr-FR" altLang="nl-BE">
                <a:latin typeface="Courier New" panose="02070309020205020404" pitchFamily="49" charset="0"/>
              </a:rPr>
              <a:t> distribution&gt;</a:t>
            </a:r>
            <a:r>
              <a:rPr lang="en-GB" altLang="nl-BE"/>
              <a:t> </a:t>
            </a:r>
          </a:p>
          <a:p>
            <a:r>
              <a:rPr lang="en-GB" altLang="nl-BE"/>
              <a:t>The </a:t>
            </a:r>
            <a:r>
              <a:rPr lang="en-GB" altLang="nl-BE" i="1"/>
              <a:t>t</a:t>
            </a:r>
            <a:r>
              <a:rPr lang="en-GB" altLang="nl-BE"/>
              <a:t>-value can be found in tables with the </a:t>
            </a:r>
            <a:r>
              <a:rPr lang="en-GB" altLang="nl-BE" i="1"/>
              <a:t>t</a:t>
            </a:r>
            <a:r>
              <a:rPr lang="en-GB" altLang="nl-BE"/>
              <a:t> distribution.</a:t>
            </a:r>
            <a:endParaRPr lang="en-GB" altLang="nl-BE">
              <a:latin typeface="Courier New" panose="02070309020205020404" pitchFamily="49" charset="0"/>
            </a:endParaRPr>
          </a:p>
          <a:p>
            <a:r>
              <a:rPr lang="en-GB" altLang="nl-BE"/>
              <a:t>In our example, </a:t>
            </a:r>
            <a:r>
              <a:rPr lang="en-GB" altLang="nl-BE" i="1"/>
              <a:t>n</a:t>
            </a:r>
            <a:r>
              <a:rPr lang="en-GB" altLang="nl-BE"/>
              <a:t> = 24. The corresponding </a:t>
            </a:r>
            <a:r>
              <a:rPr lang="en-GB" altLang="nl-BE" i="1"/>
              <a:t>t</a:t>
            </a:r>
            <a:r>
              <a:rPr lang="en-GB" altLang="nl-BE" baseline="-25000"/>
              <a:t>n-2</a:t>
            </a:r>
            <a:r>
              <a:rPr lang="en-GB" altLang="nl-BE"/>
              <a:t> value for the conventional </a:t>
            </a:r>
            <a:br>
              <a:rPr lang="en-GB" altLang="nl-BE"/>
            </a:br>
            <a:r>
              <a:rPr lang="en-GB" altLang="nl-BE" i="1"/>
              <a:t>p</a:t>
            </a:r>
            <a:r>
              <a:rPr lang="en-GB" altLang="nl-BE"/>
              <a:t> = 0.05 is </a:t>
            </a:r>
            <a:r>
              <a:rPr lang="en-GB" altLang="nl-BE" i="1"/>
              <a:t>t</a:t>
            </a:r>
            <a:r>
              <a:rPr lang="en-GB" altLang="nl-BE" baseline="-25000"/>
              <a:t>n-2</a:t>
            </a:r>
            <a:r>
              <a:rPr lang="en-GB" altLang="nl-BE"/>
              <a:t>=2.07.</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97F23BEC-30D4-4BE8-AF2C-2EBE9E98C0F7}"/>
              </a:ext>
            </a:extLst>
          </p:cNvPr>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eaLnBrk="0" hangingPunct="0">
              <a:defRPr>
                <a:solidFill>
                  <a:schemeClr val="tx1"/>
                </a:solidFill>
                <a:latin typeface="Arial" panose="020B0604020202020204" pitchFamily="34" charset="0"/>
                <a:cs typeface="Arial" panose="020B0604020202020204" pitchFamily="34" charset="0"/>
              </a:defRPr>
            </a:lvl1pPr>
            <a:lvl2pPr marL="742950" indent="-285750" defTabSz="893763" eaLnBrk="0" hangingPunct="0">
              <a:defRPr>
                <a:solidFill>
                  <a:schemeClr val="tx1"/>
                </a:solidFill>
                <a:latin typeface="Arial" panose="020B0604020202020204" pitchFamily="34" charset="0"/>
                <a:cs typeface="Arial" panose="020B0604020202020204" pitchFamily="34" charset="0"/>
              </a:defRPr>
            </a:lvl2pPr>
            <a:lvl3pPr marL="1143000" indent="-228600" defTabSz="893763" eaLnBrk="0" hangingPunct="0">
              <a:defRPr>
                <a:solidFill>
                  <a:schemeClr val="tx1"/>
                </a:solidFill>
                <a:latin typeface="Arial" panose="020B0604020202020204" pitchFamily="34" charset="0"/>
                <a:cs typeface="Arial" panose="020B0604020202020204" pitchFamily="34" charset="0"/>
              </a:defRPr>
            </a:lvl3pPr>
            <a:lvl4pPr marL="1600200" indent="-228600" defTabSz="893763" eaLnBrk="0" hangingPunct="0">
              <a:defRPr>
                <a:solidFill>
                  <a:schemeClr val="tx1"/>
                </a:solidFill>
                <a:latin typeface="Arial" panose="020B0604020202020204" pitchFamily="34" charset="0"/>
                <a:cs typeface="Arial" panose="020B0604020202020204" pitchFamily="34" charset="0"/>
              </a:defRPr>
            </a:lvl4pPr>
            <a:lvl5pPr marL="2057400" indent="-228600" defTabSz="893763" eaLnBrk="0" hangingPunct="0">
              <a:defRPr>
                <a:solidFill>
                  <a:schemeClr val="tx1"/>
                </a:solidFill>
                <a:latin typeface="Arial" panose="020B0604020202020204" pitchFamily="34" charset="0"/>
                <a:cs typeface="Arial" panose="020B0604020202020204" pitchFamily="34" charset="0"/>
              </a:defRPr>
            </a:lvl5pPr>
            <a:lvl6pPr marL="25146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A41779C-7911-411D-B997-8E7688BFA434}" type="slidenum">
              <a:rPr lang="fr-FR" altLang="nl-BE">
                <a:latin typeface="Times New Roman" panose="02020603050405020304" pitchFamily="18" charset="0"/>
              </a:rPr>
              <a:pPr eaLnBrk="1" hangingPunct="1"/>
              <a:t>39</a:t>
            </a:fld>
            <a:endParaRPr lang="fr-FR" altLang="nl-BE">
              <a:latin typeface="Times New Roman" panose="02020603050405020304" pitchFamily="18" charset="0"/>
            </a:endParaRPr>
          </a:p>
        </p:txBody>
      </p:sp>
      <p:sp>
        <p:nvSpPr>
          <p:cNvPr id="82947" name="Rectangle 2">
            <a:extLst>
              <a:ext uri="{FF2B5EF4-FFF2-40B4-BE49-F238E27FC236}">
                <a16:creationId xmlns:a16="http://schemas.microsoft.com/office/drawing/2014/main" id="{C8F1F3F4-162B-474E-BD4C-0BD097B806E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8" name="Rectangle 3">
            <a:extLst>
              <a:ext uri="{FF2B5EF4-FFF2-40B4-BE49-F238E27FC236}">
                <a16:creationId xmlns:a16="http://schemas.microsoft.com/office/drawing/2014/main" id="{076E59AD-0974-472F-AFDC-5268F5BE2D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nl-BE"/>
              <a:t>For the regression line, a confidence interval can be calculated that expresses the uncertainty around the line.</a:t>
            </a:r>
          </a:p>
          <a:p>
            <a:r>
              <a:rPr lang="en-GB" altLang="nl-BE"/>
              <a:t>This interval is large if: (see formula)</a:t>
            </a:r>
          </a:p>
          <a:p>
            <a:pPr>
              <a:buFontTx/>
              <a:buChar char="•"/>
            </a:pPr>
            <a:r>
              <a:rPr lang="en-GB" altLang="nl-BE"/>
              <a:t> </a:t>
            </a:r>
            <a:r>
              <a:rPr lang="en-GB" altLang="nl-BE" i="1"/>
              <a:t>n</a:t>
            </a:r>
            <a:r>
              <a:rPr lang="en-GB" altLang="nl-BE"/>
              <a:t> is small, </a:t>
            </a:r>
          </a:p>
          <a:p>
            <a:pPr>
              <a:buFontTx/>
              <a:buChar char="•"/>
            </a:pPr>
            <a:r>
              <a:rPr lang="en-GB" altLang="nl-BE"/>
              <a:t> the residual variance = the residual mean square is large, </a:t>
            </a:r>
          </a:p>
          <a:p>
            <a:pPr>
              <a:buFontTx/>
              <a:buChar char="•"/>
            </a:pPr>
            <a:r>
              <a:rPr lang="en-GB" altLang="nl-BE"/>
              <a:t> if </a:t>
            </a:r>
            <a:r>
              <a:rPr lang="en-GB" altLang="nl-BE" i="1"/>
              <a:t>x’</a:t>
            </a:r>
            <a:r>
              <a:rPr lang="en-GB" altLang="nl-BE"/>
              <a:t> is far from the mean of </a:t>
            </a:r>
            <a:r>
              <a:rPr lang="en-GB" altLang="nl-BE" i="1"/>
              <a:t>x</a:t>
            </a:r>
            <a:r>
              <a:rPr lang="en-GB" altLang="nl-BE"/>
              <a:t>.</a:t>
            </a:r>
          </a:p>
          <a:p>
            <a:pPr>
              <a:buFontTx/>
              <a:buChar char="•"/>
            </a:pPr>
            <a:endParaRPr lang="en-GB" altLang="nl-BE"/>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0D99A606-E64E-4392-8707-A280D742A917}"/>
              </a:ext>
            </a:extLst>
          </p:cNvPr>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eaLnBrk="0" hangingPunct="0">
              <a:defRPr>
                <a:solidFill>
                  <a:schemeClr val="tx1"/>
                </a:solidFill>
                <a:latin typeface="Arial" panose="020B0604020202020204" pitchFamily="34" charset="0"/>
                <a:cs typeface="Arial" panose="020B0604020202020204" pitchFamily="34" charset="0"/>
              </a:defRPr>
            </a:lvl1pPr>
            <a:lvl2pPr marL="742950" indent="-285750" defTabSz="893763" eaLnBrk="0" hangingPunct="0">
              <a:defRPr>
                <a:solidFill>
                  <a:schemeClr val="tx1"/>
                </a:solidFill>
                <a:latin typeface="Arial" panose="020B0604020202020204" pitchFamily="34" charset="0"/>
                <a:cs typeface="Arial" panose="020B0604020202020204" pitchFamily="34" charset="0"/>
              </a:defRPr>
            </a:lvl2pPr>
            <a:lvl3pPr marL="1143000" indent="-228600" defTabSz="893763" eaLnBrk="0" hangingPunct="0">
              <a:defRPr>
                <a:solidFill>
                  <a:schemeClr val="tx1"/>
                </a:solidFill>
                <a:latin typeface="Arial" panose="020B0604020202020204" pitchFamily="34" charset="0"/>
                <a:cs typeface="Arial" panose="020B0604020202020204" pitchFamily="34" charset="0"/>
              </a:defRPr>
            </a:lvl3pPr>
            <a:lvl4pPr marL="1600200" indent="-228600" defTabSz="893763" eaLnBrk="0" hangingPunct="0">
              <a:defRPr>
                <a:solidFill>
                  <a:schemeClr val="tx1"/>
                </a:solidFill>
                <a:latin typeface="Arial" panose="020B0604020202020204" pitchFamily="34" charset="0"/>
                <a:cs typeface="Arial" panose="020B0604020202020204" pitchFamily="34" charset="0"/>
              </a:defRPr>
            </a:lvl4pPr>
            <a:lvl5pPr marL="2057400" indent="-228600" defTabSz="893763" eaLnBrk="0" hangingPunct="0">
              <a:defRPr>
                <a:solidFill>
                  <a:schemeClr val="tx1"/>
                </a:solidFill>
                <a:latin typeface="Arial" panose="020B0604020202020204" pitchFamily="34" charset="0"/>
                <a:cs typeface="Arial" panose="020B0604020202020204" pitchFamily="34" charset="0"/>
              </a:defRPr>
            </a:lvl5pPr>
            <a:lvl6pPr marL="25146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736844E-F499-4E5C-A62E-9403F3A26DBC}" type="slidenum">
              <a:rPr lang="fr-FR" altLang="nl-BE">
                <a:latin typeface="Times New Roman" panose="02020603050405020304" pitchFamily="18" charset="0"/>
              </a:rPr>
              <a:pPr eaLnBrk="1" hangingPunct="1"/>
              <a:t>40</a:t>
            </a:fld>
            <a:endParaRPr lang="fr-FR" altLang="nl-BE">
              <a:latin typeface="Times New Roman" panose="02020603050405020304" pitchFamily="18" charset="0"/>
            </a:endParaRPr>
          </a:p>
        </p:txBody>
      </p:sp>
      <p:sp>
        <p:nvSpPr>
          <p:cNvPr id="83971" name="Rectangle 2">
            <a:extLst>
              <a:ext uri="{FF2B5EF4-FFF2-40B4-BE49-F238E27FC236}">
                <a16:creationId xmlns:a16="http://schemas.microsoft.com/office/drawing/2014/main" id="{4063D3E8-CFA0-4339-82C5-7BE0849C1FA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2" name="Rectangle 3">
            <a:extLst>
              <a:ext uri="{FF2B5EF4-FFF2-40B4-BE49-F238E27FC236}">
                <a16:creationId xmlns:a16="http://schemas.microsoft.com/office/drawing/2014/main" id="{E80AA528-1FA4-423E-8AB8-06DA21490D6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nl-BE"/>
              <a:t>&lt;</a:t>
            </a:r>
            <a:r>
              <a:rPr lang="en-GB" altLang="nl-BE">
                <a:latin typeface="Courier New" panose="02070309020205020404" pitchFamily="49" charset="0"/>
              </a:rPr>
              <a:t>CI and CI-</a:t>
            </a:r>
            <a:r>
              <a:rPr lang="en-GB" altLang="nl-BE" i="1">
                <a:latin typeface="Courier New" panose="02070309020205020404" pitchFamily="49" charset="0"/>
              </a:rPr>
              <a:t>y^ </a:t>
            </a:r>
            <a:r>
              <a:rPr lang="en-GB" altLang="nl-BE">
                <a:latin typeface="Courier New" panose="02070309020205020404" pitchFamily="49" charset="0"/>
              </a:rPr>
              <a:t>of regression line</a:t>
            </a:r>
            <a:r>
              <a:rPr lang="en-GB" altLang="nl-BE"/>
              <a:t>&gt;</a:t>
            </a:r>
          </a:p>
          <a:p>
            <a:r>
              <a:rPr lang="en-GB" altLang="nl-BE"/>
              <a:t>Here you see a graphical representation of the confidence interval of the regression line in our example on cholesterol vs age.</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5F475DF2-6C8B-4F93-A5B1-015081B76487}"/>
              </a:ext>
            </a:extLst>
          </p:cNvPr>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eaLnBrk="0" hangingPunct="0">
              <a:defRPr>
                <a:solidFill>
                  <a:schemeClr val="tx1"/>
                </a:solidFill>
                <a:latin typeface="Arial" panose="020B0604020202020204" pitchFamily="34" charset="0"/>
                <a:cs typeface="Arial" panose="020B0604020202020204" pitchFamily="34" charset="0"/>
              </a:defRPr>
            </a:lvl1pPr>
            <a:lvl2pPr marL="742950" indent="-285750" defTabSz="893763" eaLnBrk="0" hangingPunct="0">
              <a:defRPr>
                <a:solidFill>
                  <a:schemeClr val="tx1"/>
                </a:solidFill>
                <a:latin typeface="Arial" panose="020B0604020202020204" pitchFamily="34" charset="0"/>
                <a:cs typeface="Arial" panose="020B0604020202020204" pitchFamily="34" charset="0"/>
              </a:defRPr>
            </a:lvl2pPr>
            <a:lvl3pPr marL="1143000" indent="-228600" defTabSz="893763" eaLnBrk="0" hangingPunct="0">
              <a:defRPr>
                <a:solidFill>
                  <a:schemeClr val="tx1"/>
                </a:solidFill>
                <a:latin typeface="Arial" panose="020B0604020202020204" pitchFamily="34" charset="0"/>
                <a:cs typeface="Arial" panose="020B0604020202020204" pitchFamily="34" charset="0"/>
              </a:defRPr>
            </a:lvl3pPr>
            <a:lvl4pPr marL="1600200" indent="-228600" defTabSz="893763" eaLnBrk="0" hangingPunct="0">
              <a:defRPr>
                <a:solidFill>
                  <a:schemeClr val="tx1"/>
                </a:solidFill>
                <a:latin typeface="Arial" panose="020B0604020202020204" pitchFamily="34" charset="0"/>
                <a:cs typeface="Arial" panose="020B0604020202020204" pitchFamily="34" charset="0"/>
              </a:defRPr>
            </a:lvl4pPr>
            <a:lvl5pPr marL="2057400" indent="-228600" defTabSz="893763" eaLnBrk="0" hangingPunct="0">
              <a:defRPr>
                <a:solidFill>
                  <a:schemeClr val="tx1"/>
                </a:solidFill>
                <a:latin typeface="Arial" panose="020B0604020202020204" pitchFamily="34" charset="0"/>
                <a:cs typeface="Arial" panose="020B0604020202020204" pitchFamily="34" charset="0"/>
              </a:defRPr>
            </a:lvl5pPr>
            <a:lvl6pPr marL="25146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A082ACC-0354-4AE0-B8CB-E7E3E12EDDD1}" type="slidenum">
              <a:rPr lang="fr-FR" altLang="nl-BE">
                <a:latin typeface="Times New Roman" panose="02020603050405020304" pitchFamily="18" charset="0"/>
              </a:rPr>
              <a:pPr eaLnBrk="1" hangingPunct="1"/>
              <a:t>41</a:t>
            </a:fld>
            <a:endParaRPr lang="fr-FR" altLang="nl-BE">
              <a:latin typeface="Times New Roman" panose="02020603050405020304" pitchFamily="18" charset="0"/>
            </a:endParaRPr>
          </a:p>
        </p:txBody>
      </p:sp>
      <p:sp>
        <p:nvSpPr>
          <p:cNvPr id="84995" name="Rectangle 2">
            <a:extLst>
              <a:ext uri="{FF2B5EF4-FFF2-40B4-BE49-F238E27FC236}">
                <a16:creationId xmlns:a16="http://schemas.microsoft.com/office/drawing/2014/main" id="{E0382652-2D8E-4A62-834C-1C5E1354973A}"/>
              </a:ext>
            </a:extLst>
          </p:cNvPr>
          <p:cNvSpPr>
            <a:spLocks noGrp="1" noRot="1" noChangeAspect="1" noChangeArrowheads="1" noTextEdit="1"/>
          </p:cNvSpPr>
          <p:nvPr>
            <p:ph type="sldImg"/>
          </p:nvPr>
        </p:nvSpPr>
        <p:spPr bwMode="auto">
          <a:xfrm>
            <a:off x="1141413" y="703263"/>
            <a:ext cx="4565650" cy="34242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6" name="Rectangle 3">
            <a:extLst>
              <a:ext uri="{FF2B5EF4-FFF2-40B4-BE49-F238E27FC236}">
                <a16:creationId xmlns:a16="http://schemas.microsoft.com/office/drawing/2014/main" id="{847A278F-6660-430C-B1CD-570E61DB590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nl-BE"/>
              <a:t>One common use of the regression line is to predict y at a given value of x. This is achieved merely by substitution of the particular x-value into the equation of the regression line </a:t>
            </a:r>
            <a:r>
              <a:rPr lang="en-GB" altLang="nl-BE" i="1"/>
              <a:t>y</a:t>
            </a:r>
            <a:r>
              <a:rPr lang="en-GB" altLang="nl-BE"/>
              <a:t> = a + b</a:t>
            </a:r>
            <a:r>
              <a:rPr lang="en-GB" altLang="nl-BE" i="1"/>
              <a:t>x</a:t>
            </a:r>
            <a:r>
              <a:rPr lang="en-GB" altLang="nl-BE"/>
              <a:t>.</a:t>
            </a:r>
          </a:p>
          <a:p>
            <a:r>
              <a:rPr lang="en-GB" altLang="nl-BE"/>
              <a:t>It should be remembered that the regression line should not be used to make predictions for x values outside the range of values in the observed data. Such extrapolation is unjustified as we have no evidence about the relationship beyond the observed data.</a:t>
            </a:r>
          </a:p>
          <a:p>
            <a:r>
              <a:rPr lang="en-GB" altLang="nl-BE"/>
              <a:t>The uncertainty of the estimated </a:t>
            </a:r>
            <a:r>
              <a:rPr lang="en-GB" altLang="nl-BE" i="1"/>
              <a:t>y’</a:t>
            </a:r>
            <a:r>
              <a:rPr lang="en-GB" altLang="nl-BE"/>
              <a:t> is expressed as usual by the confidence interval. </a:t>
            </a:r>
          </a:p>
          <a:p>
            <a:r>
              <a:rPr lang="en-GB" altLang="nl-BE"/>
              <a:t>Exactly as before, for the CI of the whole regression line, the CI for a predicted individual value is large if: (see formula)</a:t>
            </a:r>
          </a:p>
          <a:p>
            <a:pPr>
              <a:buFontTx/>
              <a:buChar char="•"/>
            </a:pPr>
            <a:r>
              <a:rPr lang="en-GB" altLang="nl-BE"/>
              <a:t> </a:t>
            </a:r>
            <a:r>
              <a:rPr lang="en-GB" altLang="nl-BE" i="1"/>
              <a:t>n</a:t>
            </a:r>
            <a:r>
              <a:rPr lang="en-GB" altLang="nl-BE"/>
              <a:t> is small, </a:t>
            </a:r>
          </a:p>
          <a:p>
            <a:pPr>
              <a:buFontTx/>
              <a:buChar char="•"/>
            </a:pPr>
            <a:r>
              <a:rPr lang="en-GB" altLang="nl-BE"/>
              <a:t> the residual variance (= the residual mean square) is large, </a:t>
            </a:r>
          </a:p>
          <a:p>
            <a:pPr>
              <a:buFontTx/>
              <a:buChar char="•"/>
            </a:pPr>
            <a:r>
              <a:rPr lang="en-GB" altLang="nl-BE"/>
              <a:t> if </a:t>
            </a:r>
            <a:r>
              <a:rPr lang="en-GB" altLang="nl-BE" i="1"/>
              <a:t>x’</a:t>
            </a:r>
            <a:r>
              <a:rPr lang="en-GB" altLang="nl-BE"/>
              <a:t> is far from the mean of the </a:t>
            </a:r>
            <a:r>
              <a:rPr lang="en-GB" altLang="nl-BE" i="1"/>
              <a:t>x</a:t>
            </a:r>
            <a:r>
              <a:rPr lang="en-GB" altLang="nl-BE"/>
              <a:t> values.</a:t>
            </a:r>
          </a:p>
          <a:p>
            <a:endParaRPr lang="en-GB" altLang="nl-BE">
              <a:latin typeface="Courier New" panose="02070309020205020404" pitchFamily="49"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B332022B-877F-4847-8CC8-BA707758940F}"/>
              </a:ext>
            </a:extLst>
          </p:cNvPr>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eaLnBrk="0" hangingPunct="0">
              <a:defRPr>
                <a:solidFill>
                  <a:schemeClr val="tx1"/>
                </a:solidFill>
                <a:latin typeface="Arial" panose="020B0604020202020204" pitchFamily="34" charset="0"/>
                <a:cs typeface="Arial" panose="020B0604020202020204" pitchFamily="34" charset="0"/>
              </a:defRPr>
            </a:lvl1pPr>
            <a:lvl2pPr marL="742950" indent="-285750" defTabSz="893763" eaLnBrk="0" hangingPunct="0">
              <a:defRPr>
                <a:solidFill>
                  <a:schemeClr val="tx1"/>
                </a:solidFill>
                <a:latin typeface="Arial" panose="020B0604020202020204" pitchFamily="34" charset="0"/>
                <a:cs typeface="Arial" panose="020B0604020202020204" pitchFamily="34" charset="0"/>
              </a:defRPr>
            </a:lvl2pPr>
            <a:lvl3pPr marL="1143000" indent="-228600" defTabSz="893763" eaLnBrk="0" hangingPunct="0">
              <a:defRPr>
                <a:solidFill>
                  <a:schemeClr val="tx1"/>
                </a:solidFill>
                <a:latin typeface="Arial" panose="020B0604020202020204" pitchFamily="34" charset="0"/>
                <a:cs typeface="Arial" panose="020B0604020202020204" pitchFamily="34" charset="0"/>
              </a:defRPr>
            </a:lvl3pPr>
            <a:lvl4pPr marL="1600200" indent="-228600" defTabSz="893763" eaLnBrk="0" hangingPunct="0">
              <a:defRPr>
                <a:solidFill>
                  <a:schemeClr val="tx1"/>
                </a:solidFill>
                <a:latin typeface="Arial" panose="020B0604020202020204" pitchFamily="34" charset="0"/>
                <a:cs typeface="Arial" panose="020B0604020202020204" pitchFamily="34" charset="0"/>
              </a:defRPr>
            </a:lvl4pPr>
            <a:lvl5pPr marL="2057400" indent="-228600" defTabSz="893763" eaLnBrk="0" hangingPunct="0">
              <a:defRPr>
                <a:solidFill>
                  <a:schemeClr val="tx1"/>
                </a:solidFill>
                <a:latin typeface="Arial" panose="020B0604020202020204" pitchFamily="34" charset="0"/>
                <a:cs typeface="Arial" panose="020B0604020202020204" pitchFamily="34" charset="0"/>
              </a:defRPr>
            </a:lvl5pPr>
            <a:lvl6pPr marL="25146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68D6413-96B2-46C9-9C69-2D9F29F88EBF}" type="slidenum">
              <a:rPr lang="fr-FR" altLang="nl-BE">
                <a:latin typeface="Times New Roman" panose="02020603050405020304" pitchFamily="18" charset="0"/>
              </a:rPr>
              <a:pPr eaLnBrk="1" hangingPunct="1"/>
              <a:t>42</a:t>
            </a:fld>
            <a:endParaRPr lang="fr-FR" altLang="nl-BE">
              <a:latin typeface="Times New Roman" panose="02020603050405020304" pitchFamily="18" charset="0"/>
            </a:endParaRPr>
          </a:p>
        </p:txBody>
      </p:sp>
      <p:sp>
        <p:nvSpPr>
          <p:cNvPr id="86019" name="Rectangle 2">
            <a:extLst>
              <a:ext uri="{FF2B5EF4-FFF2-40B4-BE49-F238E27FC236}">
                <a16:creationId xmlns:a16="http://schemas.microsoft.com/office/drawing/2014/main" id="{344E09DD-EEC8-4419-9C43-B05AB4DEE849}"/>
              </a:ext>
            </a:extLst>
          </p:cNvPr>
          <p:cNvSpPr>
            <a:spLocks noGrp="1" noRot="1" noChangeAspect="1" noChangeArrowheads="1" noTextEdit="1"/>
          </p:cNvSpPr>
          <p:nvPr>
            <p:ph type="sldImg"/>
          </p:nvPr>
        </p:nvSpPr>
        <p:spPr bwMode="auto">
          <a:xfrm>
            <a:off x="1143000" y="685800"/>
            <a:ext cx="4573588"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20" name="Rectangle 3">
            <a:extLst>
              <a:ext uri="{FF2B5EF4-FFF2-40B4-BE49-F238E27FC236}">
                <a16:creationId xmlns:a16="http://schemas.microsoft.com/office/drawing/2014/main" id="{A789ED98-7A20-43B0-9C36-F09668EDD122}"/>
              </a:ext>
            </a:extLst>
          </p:cNvPr>
          <p:cNvSpPr>
            <a:spLocks noGrp="1" noChangeArrowheads="1"/>
          </p:cNvSpPr>
          <p:nvPr>
            <p:ph type="body" idx="1"/>
          </p:nvPr>
        </p:nvSpPr>
        <p:spPr bwMode="auto">
          <a:xfrm>
            <a:off x="914400" y="4344988"/>
            <a:ext cx="5029200" cy="4113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BE" altLang="nl-BE"/>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F6E2931D-F2B0-44CC-B4D2-656F96C871EB}"/>
              </a:ext>
            </a:extLst>
          </p:cNvPr>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eaLnBrk="0" hangingPunct="0">
              <a:defRPr>
                <a:solidFill>
                  <a:schemeClr val="tx1"/>
                </a:solidFill>
                <a:latin typeface="Arial" panose="020B0604020202020204" pitchFamily="34" charset="0"/>
                <a:cs typeface="Arial" panose="020B0604020202020204" pitchFamily="34" charset="0"/>
              </a:defRPr>
            </a:lvl1pPr>
            <a:lvl2pPr marL="742950" indent="-285750" defTabSz="893763" eaLnBrk="0" hangingPunct="0">
              <a:defRPr>
                <a:solidFill>
                  <a:schemeClr val="tx1"/>
                </a:solidFill>
                <a:latin typeface="Arial" panose="020B0604020202020204" pitchFamily="34" charset="0"/>
                <a:cs typeface="Arial" panose="020B0604020202020204" pitchFamily="34" charset="0"/>
              </a:defRPr>
            </a:lvl2pPr>
            <a:lvl3pPr marL="1143000" indent="-228600" defTabSz="893763" eaLnBrk="0" hangingPunct="0">
              <a:defRPr>
                <a:solidFill>
                  <a:schemeClr val="tx1"/>
                </a:solidFill>
                <a:latin typeface="Arial" panose="020B0604020202020204" pitchFamily="34" charset="0"/>
                <a:cs typeface="Arial" panose="020B0604020202020204" pitchFamily="34" charset="0"/>
              </a:defRPr>
            </a:lvl3pPr>
            <a:lvl4pPr marL="1600200" indent="-228600" defTabSz="893763" eaLnBrk="0" hangingPunct="0">
              <a:defRPr>
                <a:solidFill>
                  <a:schemeClr val="tx1"/>
                </a:solidFill>
                <a:latin typeface="Arial" panose="020B0604020202020204" pitchFamily="34" charset="0"/>
                <a:cs typeface="Arial" panose="020B0604020202020204" pitchFamily="34" charset="0"/>
              </a:defRPr>
            </a:lvl4pPr>
            <a:lvl5pPr marL="2057400" indent="-228600" defTabSz="893763" eaLnBrk="0" hangingPunct="0">
              <a:defRPr>
                <a:solidFill>
                  <a:schemeClr val="tx1"/>
                </a:solidFill>
                <a:latin typeface="Arial" panose="020B0604020202020204" pitchFamily="34" charset="0"/>
                <a:cs typeface="Arial" panose="020B0604020202020204" pitchFamily="34" charset="0"/>
              </a:defRPr>
            </a:lvl5pPr>
            <a:lvl6pPr marL="25146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3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D9B625D-D08F-43E4-9563-FEAFD3B08D20}" type="slidenum">
              <a:rPr lang="fr-FR" altLang="nl-BE">
                <a:latin typeface="Times New Roman" panose="02020603050405020304" pitchFamily="18" charset="0"/>
              </a:rPr>
              <a:pPr eaLnBrk="1" hangingPunct="1"/>
              <a:t>43</a:t>
            </a:fld>
            <a:endParaRPr lang="fr-FR" altLang="nl-BE">
              <a:latin typeface="Times New Roman" panose="02020603050405020304" pitchFamily="18" charset="0"/>
            </a:endParaRPr>
          </a:p>
        </p:txBody>
      </p:sp>
      <p:sp>
        <p:nvSpPr>
          <p:cNvPr id="87043" name="Rectangle 2">
            <a:extLst>
              <a:ext uri="{FF2B5EF4-FFF2-40B4-BE49-F238E27FC236}">
                <a16:creationId xmlns:a16="http://schemas.microsoft.com/office/drawing/2014/main" id="{43A4FF4C-5E30-47FC-A697-3ADA1E21A9B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4" name="Rectangle 3">
            <a:extLst>
              <a:ext uri="{FF2B5EF4-FFF2-40B4-BE49-F238E27FC236}">
                <a16:creationId xmlns:a16="http://schemas.microsoft.com/office/drawing/2014/main" id="{737C947A-8472-4836-863F-8C56A65B4B0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nl-BE">
                <a:latin typeface="Courier New" panose="02070309020205020404" pitchFamily="49" charset="0"/>
              </a:rPr>
              <a:t>&lt;CI and CI-</a:t>
            </a:r>
            <a:r>
              <a:rPr lang="en-GB" altLang="nl-BE" i="1">
                <a:latin typeface="Courier New" panose="02070309020205020404" pitchFamily="49" charset="0"/>
              </a:rPr>
              <a:t>y^ </a:t>
            </a:r>
            <a:r>
              <a:rPr lang="en-GB" altLang="nl-BE">
                <a:latin typeface="Courier New" panose="02070309020205020404" pitchFamily="49" charset="0"/>
              </a:rPr>
              <a:t>for regr. line and predicted values&gt;</a:t>
            </a:r>
            <a:endParaRPr lang="en-GB" altLang="nl-BE"/>
          </a:p>
          <a:p>
            <a:r>
              <a:rPr lang="en-GB" altLang="nl-BE"/>
              <a:t>Here we see a graphical representation of the difference between the CI of the whole regression line vs. the CI for single predicted values (i.e. prediction interval).</a:t>
            </a:r>
          </a:p>
          <a:p>
            <a:r>
              <a:rPr lang="en-GB" altLang="nl-BE"/>
              <a:t>The incertitude around a single predicted value is much larger than the incertitude around the regression line as a whole. This can be understood considering that the regression line is a summary function of many (more exactly: </a:t>
            </a:r>
            <a:r>
              <a:rPr lang="en-GB" altLang="nl-BE" i="1"/>
              <a:t>n</a:t>
            </a:r>
            <a:r>
              <a:rPr lang="en-GB" altLang="nl-BE"/>
              <a:t>) observations. A single observation can vary more freely because in principle it is not linked to other observations.</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D7A69F00-703D-4C8F-AD5E-EAC35D9CAFD7}"/>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eaLnBrk="0" hangingPunct="0">
              <a:spcBef>
                <a:spcPct val="30000"/>
              </a:spcBef>
              <a:defRPr sz="1200">
                <a:solidFill>
                  <a:schemeClr val="tx1"/>
                </a:solidFill>
                <a:latin typeface="Calibri" panose="020F0502020204030204" pitchFamily="34" charset="0"/>
              </a:defRPr>
            </a:lvl1pPr>
            <a:lvl2pPr marL="742950" indent="-285750" defTabSz="893763" eaLnBrk="0" hangingPunct="0">
              <a:spcBef>
                <a:spcPct val="30000"/>
              </a:spcBef>
              <a:defRPr sz="1200">
                <a:solidFill>
                  <a:schemeClr val="tx1"/>
                </a:solidFill>
                <a:latin typeface="Calibri" panose="020F0502020204030204" pitchFamily="34" charset="0"/>
              </a:defRPr>
            </a:lvl2pPr>
            <a:lvl3pPr marL="1143000" indent="-228600" defTabSz="893763" eaLnBrk="0" hangingPunct="0">
              <a:spcBef>
                <a:spcPct val="30000"/>
              </a:spcBef>
              <a:defRPr sz="1200">
                <a:solidFill>
                  <a:schemeClr val="tx1"/>
                </a:solidFill>
                <a:latin typeface="Calibri" panose="020F0502020204030204" pitchFamily="34" charset="0"/>
              </a:defRPr>
            </a:lvl3pPr>
            <a:lvl4pPr marL="1600200" indent="-228600" defTabSz="893763" eaLnBrk="0" hangingPunct="0">
              <a:spcBef>
                <a:spcPct val="30000"/>
              </a:spcBef>
              <a:defRPr sz="1200">
                <a:solidFill>
                  <a:schemeClr val="tx1"/>
                </a:solidFill>
                <a:latin typeface="Calibri" panose="020F0502020204030204" pitchFamily="34" charset="0"/>
              </a:defRPr>
            </a:lvl4pPr>
            <a:lvl5pPr marL="2057400" indent="-228600" defTabSz="893763" eaLnBrk="0" hangingPunct="0">
              <a:spcBef>
                <a:spcPct val="30000"/>
              </a:spcBef>
              <a:defRPr sz="1200">
                <a:solidFill>
                  <a:schemeClr val="tx1"/>
                </a:solidFill>
                <a:latin typeface="Calibri" panose="020F0502020204030204" pitchFamily="34" charset="0"/>
              </a:defRPr>
            </a:lvl5pPr>
            <a:lvl6pPr marL="2514600" indent="-228600" defTabSz="893763"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893763"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893763"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893763"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BDAFA07D-2E9A-42FF-80D1-A401A5B8A1E8}" type="slidenum">
              <a:rPr lang="fr-FR" altLang="nl-BE">
                <a:latin typeface="Times New Roman" panose="02020603050405020304" pitchFamily="18" charset="0"/>
              </a:rPr>
              <a:pPr eaLnBrk="1" hangingPunct="1">
                <a:spcBef>
                  <a:spcPct val="0"/>
                </a:spcBef>
              </a:pPr>
              <a:t>44</a:t>
            </a:fld>
            <a:endParaRPr lang="fr-FR" altLang="nl-BE">
              <a:latin typeface="Times New Roman" panose="02020603050405020304" pitchFamily="18" charset="0"/>
            </a:endParaRPr>
          </a:p>
        </p:txBody>
      </p:sp>
      <p:sp>
        <p:nvSpPr>
          <p:cNvPr id="88067" name="Rectangle 2">
            <a:extLst>
              <a:ext uri="{FF2B5EF4-FFF2-40B4-BE49-F238E27FC236}">
                <a16:creationId xmlns:a16="http://schemas.microsoft.com/office/drawing/2014/main" id="{78CE896A-1886-47EC-8CC7-D2E50E50571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7367E47D-5573-421D-8209-F988C591F928}"/>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eaLnBrk="0" hangingPunct="0">
              <a:spcBef>
                <a:spcPct val="30000"/>
              </a:spcBef>
              <a:defRPr sz="1200">
                <a:solidFill>
                  <a:schemeClr val="tx1"/>
                </a:solidFill>
                <a:latin typeface="Calibri" panose="020F0502020204030204" pitchFamily="34" charset="0"/>
              </a:defRPr>
            </a:lvl1pPr>
            <a:lvl2pPr marL="742950" indent="-285750" defTabSz="893763" eaLnBrk="0" hangingPunct="0">
              <a:spcBef>
                <a:spcPct val="30000"/>
              </a:spcBef>
              <a:defRPr sz="1200">
                <a:solidFill>
                  <a:schemeClr val="tx1"/>
                </a:solidFill>
                <a:latin typeface="Calibri" panose="020F0502020204030204" pitchFamily="34" charset="0"/>
              </a:defRPr>
            </a:lvl2pPr>
            <a:lvl3pPr marL="1143000" indent="-228600" defTabSz="893763" eaLnBrk="0" hangingPunct="0">
              <a:spcBef>
                <a:spcPct val="30000"/>
              </a:spcBef>
              <a:defRPr sz="1200">
                <a:solidFill>
                  <a:schemeClr val="tx1"/>
                </a:solidFill>
                <a:latin typeface="Calibri" panose="020F0502020204030204" pitchFamily="34" charset="0"/>
              </a:defRPr>
            </a:lvl3pPr>
            <a:lvl4pPr marL="1600200" indent="-228600" defTabSz="893763" eaLnBrk="0" hangingPunct="0">
              <a:spcBef>
                <a:spcPct val="30000"/>
              </a:spcBef>
              <a:defRPr sz="1200">
                <a:solidFill>
                  <a:schemeClr val="tx1"/>
                </a:solidFill>
                <a:latin typeface="Calibri" panose="020F0502020204030204" pitchFamily="34" charset="0"/>
              </a:defRPr>
            </a:lvl4pPr>
            <a:lvl5pPr marL="2057400" indent="-228600" defTabSz="893763" eaLnBrk="0" hangingPunct="0">
              <a:spcBef>
                <a:spcPct val="30000"/>
              </a:spcBef>
              <a:defRPr sz="1200">
                <a:solidFill>
                  <a:schemeClr val="tx1"/>
                </a:solidFill>
                <a:latin typeface="Calibri" panose="020F0502020204030204" pitchFamily="34" charset="0"/>
              </a:defRPr>
            </a:lvl5pPr>
            <a:lvl6pPr marL="2514600" indent="-228600" defTabSz="893763"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893763"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893763"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893763"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C2439961-92D5-413B-A65F-4D60CB632276}" type="slidenum">
              <a:rPr lang="fr-FR" altLang="nl-BE">
                <a:latin typeface="Times New Roman" panose="02020603050405020304" pitchFamily="18" charset="0"/>
              </a:rPr>
              <a:pPr eaLnBrk="1" hangingPunct="1">
                <a:spcBef>
                  <a:spcPct val="0"/>
                </a:spcBef>
              </a:pPr>
              <a:t>5</a:t>
            </a:fld>
            <a:endParaRPr lang="fr-FR" altLang="nl-BE">
              <a:latin typeface="Times New Roman" panose="02020603050405020304" pitchFamily="18" charset="0"/>
            </a:endParaRPr>
          </a:p>
        </p:txBody>
      </p:sp>
      <p:sp>
        <p:nvSpPr>
          <p:cNvPr id="53251" name="Rectangle 2">
            <a:extLst>
              <a:ext uri="{FF2B5EF4-FFF2-40B4-BE49-F238E27FC236}">
                <a16:creationId xmlns:a16="http://schemas.microsoft.com/office/drawing/2014/main" id="{80935B34-9C8B-4CB1-A038-D4ABCFDB237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2" name="Rectangle 3">
            <a:extLst>
              <a:ext uri="{FF2B5EF4-FFF2-40B4-BE49-F238E27FC236}">
                <a16:creationId xmlns:a16="http://schemas.microsoft.com/office/drawing/2014/main" id="{09566394-F597-4804-B2DF-238A5BE72A1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nl-NL" altLang="nl-B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C87A4F14-E25A-47AC-93AD-BFFFA570AFF2}"/>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eaLnBrk="0" hangingPunct="0">
              <a:spcBef>
                <a:spcPct val="30000"/>
              </a:spcBef>
              <a:defRPr sz="1200">
                <a:solidFill>
                  <a:schemeClr val="tx1"/>
                </a:solidFill>
                <a:latin typeface="Calibri" panose="020F0502020204030204" pitchFamily="34" charset="0"/>
              </a:defRPr>
            </a:lvl1pPr>
            <a:lvl2pPr marL="742950" indent="-285750" defTabSz="893763" eaLnBrk="0" hangingPunct="0">
              <a:spcBef>
                <a:spcPct val="30000"/>
              </a:spcBef>
              <a:defRPr sz="1200">
                <a:solidFill>
                  <a:schemeClr val="tx1"/>
                </a:solidFill>
                <a:latin typeface="Calibri" panose="020F0502020204030204" pitchFamily="34" charset="0"/>
              </a:defRPr>
            </a:lvl2pPr>
            <a:lvl3pPr marL="1143000" indent="-228600" defTabSz="893763" eaLnBrk="0" hangingPunct="0">
              <a:spcBef>
                <a:spcPct val="30000"/>
              </a:spcBef>
              <a:defRPr sz="1200">
                <a:solidFill>
                  <a:schemeClr val="tx1"/>
                </a:solidFill>
                <a:latin typeface="Calibri" panose="020F0502020204030204" pitchFamily="34" charset="0"/>
              </a:defRPr>
            </a:lvl3pPr>
            <a:lvl4pPr marL="1600200" indent="-228600" defTabSz="893763" eaLnBrk="0" hangingPunct="0">
              <a:spcBef>
                <a:spcPct val="30000"/>
              </a:spcBef>
              <a:defRPr sz="1200">
                <a:solidFill>
                  <a:schemeClr val="tx1"/>
                </a:solidFill>
                <a:latin typeface="Calibri" panose="020F0502020204030204" pitchFamily="34" charset="0"/>
              </a:defRPr>
            </a:lvl4pPr>
            <a:lvl5pPr marL="2057400" indent="-228600" defTabSz="893763" eaLnBrk="0" hangingPunct="0">
              <a:spcBef>
                <a:spcPct val="30000"/>
              </a:spcBef>
              <a:defRPr sz="1200">
                <a:solidFill>
                  <a:schemeClr val="tx1"/>
                </a:solidFill>
                <a:latin typeface="Calibri" panose="020F0502020204030204" pitchFamily="34" charset="0"/>
              </a:defRPr>
            </a:lvl5pPr>
            <a:lvl6pPr marL="2514600" indent="-228600" defTabSz="893763"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893763"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893763"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893763"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58315C05-9079-42B7-94E6-70461A672108}" type="slidenum">
              <a:rPr lang="fr-FR" altLang="nl-BE">
                <a:latin typeface="Times New Roman" panose="02020603050405020304" pitchFamily="18" charset="0"/>
              </a:rPr>
              <a:pPr eaLnBrk="1" hangingPunct="1">
                <a:spcBef>
                  <a:spcPct val="0"/>
                </a:spcBef>
              </a:pPr>
              <a:t>6</a:t>
            </a:fld>
            <a:endParaRPr lang="fr-FR" altLang="nl-BE">
              <a:latin typeface="Times New Roman" panose="02020603050405020304" pitchFamily="18" charset="0"/>
            </a:endParaRPr>
          </a:p>
        </p:txBody>
      </p:sp>
      <p:sp>
        <p:nvSpPr>
          <p:cNvPr id="54275" name="Rectangle 2">
            <a:extLst>
              <a:ext uri="{FF2B5EF4-FFF2-40B4-BE49-F238E27FC236}">
                <a16:creationId xmlns:a16="http://schemas.microsoft.com/office/drawing/2014/main" id="{E3E0E2F2-9E3F-4965-9E87-0F670BF021D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6" name="Rectangle 3">
            <a:extLst>
              <a:ext uri="{FF2B5EF4-FFF2-40B4-BE49-F238E27FC236}">
                <a16:creationId xmlns:a16="http://schemas.microsoft.com/office/drawing/2014/main" id="{64CE53FE-3369-401E-9B9A-F2E48F1C86E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nl-BE"/>
              <a:t>We want to be able to predict the value of one variable for an individual when we only know the other variable. Clearly the correlation coefficient does not perform these functions; it just indicates the strength of the association as a single number. </a:t>
            </a:r>
          </a:p>
          <a:p>
            <a:r>
              <a:rPr lang="en-GB" altLang="nl-BE"/>
              <a:t>We want a way of describing the relation between the values of the two variables, and for this general problem we need the technique called regression. Thus, the statistical relationship between a dependent variable y and explanatory variable(s) x</a:t>
            </a:r>
            <a:r>
              <a:rPr lang="en-GB" altLang="nl-BE" baseline="-25000"/>
              <a:t>1</a:t>
            </a:r>
            <a:r>
              <a:rPr lang="en-GB" altLang="nl-BE"/>
              <a:t>, …. x</a:t>
            </a:r>
            <a:r>
              <a:rPr lang="en-GB" altLang="nl-BE" baseline="-25000"/>
              <a:t>n</a:t>
            </a:r>
            <a:r>
              <a:rPr lang="en-GB" altLang="nl-BE"/>
              <a:t> can be studied by means of a regression model. There are different types of regression models. In this module we will consider the linear regression model, i.e.  simple linear regression and multiple regression.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03025A9C-F5FD-46CD-B2BA-0D404A10B205}"/>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eaLnBrk="0" hangingPunct="0">
              <a:spcBef>
                <a:spcPct val="30000"/>
              </a:spcBef>
              <a:defRPr sz="1200">
                <a:solidFill>
                  <a:schemeClr val="tx1"/>
                </a:solidFill>
                <a:latin typeface="Calibri" panose="020F0502020204030204" pitchFamily="34" charset="0"/>
              </a:defRPr>
            </a:lvl1pPr>
            <a:lvl2pPr marL="742950" indent="-285750" defTabSz="893763" eaLnBrk="0" hangingPunct="0">
              <a:spcBef>
                <a:spcPct val="30000"/>
              </a:spcBef>
              <a:defRPr sz="1200">
                <a:solidFill>
                  <a:schemeClr val="tx1"/>
                </a:solidFill>
                <a:latin typeface="Calibri" panose="020F0502020204030204" pitchFamily="34" charset="0"/>
              </a:defRPr>
            </a:lvl2pPr>
            <a:lvl3pPr marL="1143000" indent="-228600" defTabSz="893763" eaLnBrk="0" hangingPunct="0">
              <a:spcBef>
                <a:spcPct val="30000"/>
              </a:spcBef>
              <a:defRPr sz="1200">
                <a:solidFill>
                  <a:schemeClr val="tx1"/>
                </a:solidFill>
                <a:latin typeface="Calibri" panose="020F0502020204030204" pitchFamily="34" charset="0"/>
              </a:defRPr>
            </a:lvl3pPr>
            <a:lvl4pPr marL="1600200" indent="-228600" defTabSz="893763" eaLnBrk="0" hangingPunct="0">
              <a:spcBef>
                <a:spcPct val="30000"/>
              </a:spcBef>
              <a:defRPr sz="1200">
                <a:solidFill>
                  <a:schemeClr val="tx1"/>
                </a:solidFill>
                <a:latin typeface="Calibri" panose="020F0502020204030204" pitchFamily="34" charset="0"/>
              </a:defRPr>
            </a:lvl4pPr>
            <a:lvl5pPr marL="2057400" indent="-228600" defTabSz="893763" eaLnBrk="0" hangingPunct="0">
              <a:spcBef>
                <a:spcPct val="30000"/>
              </a:spcBef>
              <a:defRPr sz="1200">
                <a:solidFill>
                  <a:schemeClr val="tx1"/>
                </a:solidFill>
                <a:latin typeface="Calibri" panose="020F0502020204030204" pitchFamily="34" charset="0"/>
              </a:defRPr>
            </a:lvl5pPr>
            <a:lvl6pPr marL="2514600" indent="-228600" defTabSz="893763"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893763"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893763"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893763"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BB503ED5-CA6E-4CD1-9B06-FB6830D838CD}" type="slidenum">
              <a:rPr lang="fr-FR" altLang="nl-BE">
                <a:latin typeface="Times New Roman" panose="02020603050405020304" pitchFamily="18" charset="0"/>
              </a:rPr>
              <a:pPr eaLnBrk="1" hangingPunct="1">
                <a:spcBef>
                  <a:spcPct val="0"/>
                </a:spcBef>
              </a:pPr>
              <a:t>7</a:t>
            </a:fld>
            <a:endParaRPr lang="fr-FR" altLang="nl-BE">
              <a:latin typeface="Times New Roman" panose="02020603050405020304" pitchFamily="18" charset="0"/>
            </a:endParaRPr>
          </a:p>
        </p:txBody>
      </p:sp>
      <p:sp>
        <p:nvSpPr>
          <p:cNvPr id="55299" name="Rectangle 2">
            <a:extLst>
              <a:ext uri="{FF2B5EF4-FFF2-40B4-BE49-F238E27FC236}">
                <a16:creationId xmlns:a16="http://schemas.microsoft.com/office/drawing/2014/main" id="{8B7476D7-C061-47F9-B550-C3807155F20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755A2851-A46B-4D74-A094-7CADB8BD2B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nl-BE"/>
              <a:t>The most simple case is where we have two variables, one independent x and one dependent y, which are both continuous, and where we are interested in a linear (straight-line) relationship. </a:t>
            </a:r>
          </a:p>
          <a:p>
            <a:r>
              <a:rPr lang="en-GB" altLang="nl-BE"/>
              <a:t>The problem is to fit a straight line to the data that in some sense gives the ‘best’ prediction of y for any value of x. </a:t>
            </a:r>
          </a:p>
          <a:p>
            <a:r>
              <a:rPr lang="en-GB" altLang="nl-BE"/>
              <a:t>A linear (straight-line) relation is the most simple relation between two variables. It is expressed by the equation </a:t>
            </a:r>
            <a:r>
              <a:rPr lang="en-GB" altLang="nl-BE" i="1"/>
              <a:t>y = a + b</a:t>
            </a:r>
            <a:r>
              <a:rPr lang="en-GB" altLang="nl-BE"/>
              <a:t>x</a:t>
            </a:r>
            <a:r>
              <a:rPr lang="en-GB" altLang="nl-BE" i="1"/>
              <a:t>, </a:t>
            </a:r>
            <a:r>
              <a:rPr lang="en-GB" altLang="nl-BE"/>
              <a:t>whereby</a:t>
            </a:r>
            <a:r>
              <a:rPr lang="en-GB" altLang="nl-BE" i="1"/>
              <a:t> b</a:t>
            </a:r>
            <a:r>
              <a:rPr lang="en-GB" altLang="nl-BE"/>
              <a:t> is the slope of the line and </a:t>
            </a:r>
            <a:r>
              <a:rPr lang="en-GB" altLang="nl-BE" i="1"/>
              <a:t>a</a:t>
            </a:r>
            <a:r>
              <a:rPr lang="en-GB" altLang="nl-BE"/>
              <a:t> is called intercept.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CAFD4BED-51BE-428B-879C-9E6A751980FA}"/>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eaLnBrk="0" hangingPunct="0">
              <a:spcBef>
                <a:spcPct val="30000"/>
              </a:spcBef>
              <a:defRPr sz="1200">
                <a:solidFill>
                  <a:schemeClr val="tx1"/>
                </a:solidFill>
                <a:latin typeface="Calibri" panose="020F0502020204030204" pitchFamily="34" charset="0"/>
              </a:defRPr>
            </a:lvl1pPr>
            <a:lvl2pPr marL="742950" indent="-285750" defTabSz="893763" eaLnBrk="0" hangingPunct="0">
              <a:spcBef>
                <a:spcPct val="30000"/>
              </a:spcBef>
              <a:defRPr sz="1200">
                <a:solidFill>
                  <a:schemeClr val="tx1"/>
                </a:solidFill>
                <a:latin typeface="Calibri" panose="020F0502020204030204" pitchFamily="34" charset="0"/>
              </a:defRPr>
            </a:lvl2pPr>
            <a:lvl3pPr marL="1143000" indent="-228600" defTabSz="893763" eaLnBrk="0" hangingPunct="0">
              <a:spcBef>
                <a:spcPct val="30000"/>
              </a:spcBef>
              <a:defRPr sz="1200">
                <a:solidFill>
                  <a:schemeClr val="tx1"/>
                </a:solidFill>
                <a:latin typeface="Calibri" panose="020F0502020204030204" pitchFamily="34" charset="0"/>
              </a:defRPr>
            </a:lvl3pPr>
            <a:lvl4pPr marL="1600200" indent="-228600" defTabSz="893763" eaLnBrk="0" hangingPunct="0">
              <a:spcBef>
                <a:spcPct val="30000"/>
              </a:spcBef>
              <a:defRPr sz="1200">
                <a:solidFill>
                  <a:schemeClr val="tx1"/>
                </a:solidFill>
                <a:latin typeface="Calibri" panose="020F0502020204030204" pitchFamily="34" charset="0"/>
              </a:defRPr>
            </a:lvl4pPr>
            <a:lvl5pPr marL="2057400" indent="-228600" defTabSz="893763" eaLnBrk="0" hangingPunct="0">
              <a:spcBef>
                <a:spcPct val="30000"/>
              </a:spcBef>
              <a:defRPr sz="1200">
                <a:solidFill>
                  <a:schemeClr val="tx1"/>
                </a:solidFill>
                <a:latin typeface="Calibri" panose="020F0502020204030204" pitchFamily="34" charset="0"/>
              </a:defRPr>
            </a:lvl5pPr>
            <a:lvl6pPr marL="2514600" indent="-228600" defTabSz="893763"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893763"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893763"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893763"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ECB0BF6F-76E6-4CEB-83F8-A1BE8A9F9596}" type="slidenum">
              <a:rPr lang="fr-FR" altLang="nl-BE">
                <a:latin typeface="Times New Roman" panose="02020603050405020304" pitchFamily="18" charset="0"/>
              </a:rPr>
              <a:pPr eaLnBrk="1" hangingPunct="1">
                <a:spcBef>
                  <a:spcPct val="0"/>
                </a:spcBef>
              </a:pPr>
              <a:t>8</a:t>
            </a:fld>
            <a:endParaRPr lang="fr-FR" altLang="nl-BE">
              <a:latin typeface="Times New Roman" panose="02020603050405020304" pitchFamily="18" charset="0"/>
            </a:endParaRPr>
          </a:p>
        </p:txBody>
      </p:sp>
      <p:sp>
        <p:nvSpPr>
          <p:cNvPr id="56323" name="Rectangle 2">
            <a:extLst>
              <a:ext uri="{FF2B5EF4-FFF2-40B4-BE49-F238E27FC236}">
                <a16:creationId xmlns:a16="http://schemas.microsoft.com/office/drawing/2014/main" id="{9A197E80-6645-4B71-856E-285B7D84190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a:extLst>
              <a:ext uri="{FF2B5EF4-FFF2-40B4-BE49-F238E27FC236}">
                <a16:creationId xmlns:a16="http://schemas.microsoft.com/office/drawing/2014/main" id="{460396A9-C667-4EA2-BA26-5D2485800DF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nl-BE">
                <a:latin typeface="Courier New" panose="02070309020205020404" pitchFamily="49" charset="0"/>
              </a:rPr>
              <a:t>&lt;scatter plot with regression line&gt;</a:t>
            </a:r>
            <a:endParaRPr lang="en-GB" altLang="nl-BE"/>
          </a:p>
          <a:p>
            <a:r>
              <a:rPr lang="en-GB" altLang="nl-BE"/>
              <a:t>These are the same data with a fitted regression line.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BF067D7F-3C30-4031-9059-311517766048}"/>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eaLnBrk="0" hangingPunct="0">
              <a:spcBef>
                <a:spcPct val="30000"/>
              </a:spcBef>
              <a:defRPr sz="1200">
                <a:solidFill>
                  <a:schemeClr val="tx1"/>
                </a:solidFill>
                <a:latin typeface="Calibri" panose="020F0502020204030204" pitchFamily="34" charset="0"/>
              </a:defRPr>
            </a:lvl1pPr>
            <a:lvl2pPr marL="742950" indent="-285750" defTabSz="893763" eaLnBrk="0" hangingPunct="0">
              <a:spcBef>
                <a:spcPct val="30000"/>
              </a:spcBef>
              <a:defRPr sz="1200">
                <a:solidFill>
                  <a:schemeClr val="tx1"/>
                </a:solidFill>
                <a:latin typeface="Calibri" panose="020F0502020204030204" pitchFamily="34" charset="0"/>
              </a:defRPr>
            </a:lvl2pPr>
            <a:lvl3pPr marL="1143000" indent="-228600" defTabSz="893763" eaLnBrk="0" hangingPunct="0">
              <a:spcBef>
                <a:spcPct val="30000"/>
              </a:spcBef>
              <a:defRPr sz="1200">
                <a:solidFill>
                  <a:schemeClr val="tx1"/>
                </a:solidFill>
                <a:latin typeface="Calibri" panose="020F0502020204030204" pitchFamily="34" charset="0"/>
              </a:defRPr>
            </a:lvl3pPr>
            <a:lvl4pPr marL="1600200" indent="-228600" defTabSz="893763" eaLnBrk="0" hangingPunct="0">
              <a:spcBef>
                <a:spcPct val="30000"/>
              </a:spcBef>
              <a:defRPr sz="1200">
                <a:solidFill>
                  <a:schemeClr val="tx1"/>
                </a:solidFill>
                <a:latin typeface="Calibri" panose="020F0502020204030204" pitchFamily="34" charset="0"/>
              </a:defRPr>
            </a:lvl4pPr>
            <a:lvl5pPr marL="2057400" indent="-228600" defTabSz="893763" eaLnBrk="0" hangingPunct="0">
              <a:spcBef>
                <a:spcPct val="30000"/>
              </a:spcBef>
              <a:defRPr sz="1200">
                <a:solidFill>
                  <a:schemeClr val="tx1"/>
                </a:solidFill>
                <a:latin typeface="Calibri" panose="020F0502020204030204" pitchFamily="34" charset="0"/>
              </a:defRPr>
            </a:lvl5pPr>
            <a:lvl6pPr marL="2514600" indent="-228600" defTabSz="893763"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893763"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893763"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893763"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8FDE0C16-0A25-4410-841D-16FE0F2DD8C8}" type="slidenum">
              <a:rPr lang="fr-FR" altLang="nl-BE">
                <a:latin typeface="Times New Roman" panose="02020603050405020304" pitchFamily="18" charset="0"/>
              </a:rPr>
              <a:pPr eaLnBrk="1" hangingPunct="1">
                <a:spcBef>
                  <a:spcPct val="0"/>
                </a:spcBef>
              </a:pPr>
              <a:t>9</a:t>
            </a:fld>
            <a:endParaRPr lang="fr-FR" altLang="nl-BE">
              <a:latin typeface="Times New Roman" panose="02020603050405020304" pitchFamily="18" charset="0"/>
            </a:endParaRPr>
          </a:p>
        </p:txBody>
      </p:sp>
      <p:sp>
        <p:nvSpPr>
          <p:cNvPr id="57347" name="Rectangle 2">
            <a:extLst>
              <a:ext uri="{FF2B5EF4-FFF2-40B4-BE49-F238E27FC236}">
                <a16:creationId xmlns:a16="http://schemas.microsoft.com/office/drawing/2014/main" id="{9370015D-3AA1-4B1D-8D2F-753F5F43AEF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8" name="Rectangle 3">
            <a:extLst>
              <a:ext uri="{FF2B5EF4-FFF2-40B4-BE49-F238E27FC236}">
                <a16:creationId xmlns:a16="http://schemas.microsoft.com/office/drawing/2014/main" id="{C926090A-E4D6-4B4F-9321-3A25EB34F18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nl-BE">
                <a:latin typeface="Courier New" panose="02070309020205020404" pitchFamily="49" charset="0"/>
              </a:rPr>
              <a:t>&lt;transparency with a et b&gt;</a:t>
            </a:r>
          </a:p>
          <a:p>
            <a:r>
              <a:rPr lang="en-GB" altLang="nl-BE"/>
              <a:t>Here you see a graphical representation of  the parameters a and b. </a:t>
            </a:r>
          </a:p>
          <a:p>
            <a:r>
              <a:rPr lang="en-GB" altLang="nl-BE"/>
              <a:t>Intercept a is the fitted value of y where the line crosses the y axis, for which x=0. In most medical applications the value of </a:t>
            </a:r>
            <a:r>
              <a:rPr lang="en-GB" altLang="nl-BE" i="1"/>
              <a:t>a</a:t>
            </a:r>
            <a:r>
              <a:rPr lang="en-GB" altLang="nl-BE"/>
              <a:t> will have no practical meaning, as the x variable cannot be anywhere near zero, e.g. blood pressure or body size. The slope</a:t>
            </a:r>
            <a:r>
              <a:rPr lang="en-GB" altLang="nl-BE" i="1"/>
              <a:t> b</a:t>
            </a:r>
            <a:r>
              <a:rPr lang="en-GB" altLang="nl-BE"/>
              <a:t> is usually the aspect of most interest. </a:t>
            </a:r>
          </a:p>
          <a:p>
            <a:endParaRPr lang="en-GB" altLang="nl-BE">
              <a:latin typeface="Courier New" panose="02070309020205020404" pitchFamily="49"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D8C3A504-E98D-40AA-9C89-F897C94B9776}"/>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eaLnBrk="0" hangingPunct="0">
              <a:spcBef>
                <a:spcPct val="30000"/>
              </a:spcBef>
              <a:defRPr sz="1200">
                <a:solidFill>
                  <a:schemeClr val="tx1"/>
                </a:solidFill>
                <a:latin typeface="Calibri" panose="020F0502020204030204" pitchFamily="34" charset="0"/>
              </a:defRPr>
            </a:lvl1pPr>
            <a:lvl2pPr marL="742950" indent="-285750" defTabSz="893763" eaLnBrk="0" hangingPunct="0">
              <a:spcBef>
                <a:spcPct val="30000"/>
              </a:spcBef>
              <a:defRPr sz="1200">
                <a:solidFill>
                  <a:schemeClr val="tx1"/>
                </a:solidFill>
                <a:latin typeface="Calibri" panose="020F0502020204030204" pitchFamily="34" charset="0"/>
              </a:defRPr>
            </a:lvl2pPr>
            <a:lvl3pPr marL="1143000" indent="-228600" defTabSz="893763" eaLnBrk="0" hangingPunct="0">
              <a:spcBef>
                <a:spcPct val="30000"/>
              </a:spcBef>
              <a:defRPr sz="1200">
                <a:solidFill>
                  <a:schemeClr val="tx1"/>
                </a:solidFill>
                <a:latin typeface="Calibri" panose="020F0502020204030204" pitchFamily="34" charset="0"/>
              </a:defRPr>
            </a:lvl3pPr>
            <a:lvl4pPr marL="1600200" indent="-228600" defTabSz="893763" eaLnBrk="0" hangingPunct="0">
              <a:spcBef>
                <a:spcPct val="30000"/>
              </a:spcBef>
              <a:defRPr sz="1200">
                <a:solidFill>
                  <a:schemeClr val="tx1"/>
                </a:solidFill>
                <a:latin typeface="Calibri" panose="020F0502020204030204" pitchFamily="34" charset="0"/>
              </a:defRPr>
            </a:lvl4pPr>
            <a:lvl5pPr marL="2057400" indent="-228600" defTabSz="893763" eaLnBrk="0" hangingPunct="0">
              <a:spcBef>
                <a:spcPct val="30000"/>
              </a:spcBef>
              <a:defRPr sz="1200">
                <a:solidFill>
                  <a:schemeClr val="tx1"/>
                </a:solidFill>
                <a:latin typeface="Calibri" panose="020F0502020204030204" pitchFamily="34" charset="0"/>
              </a:defRPr>
            </a:lvl5pPr>
            <a:lvl6pPr marL="2514600" indent="-228600" defTabSz="893763"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893763"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893763"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893763"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F88D0F31-6354-4B93-8950-501972FA4B92}" type="slidenum">
              <a:rPr lang="fr-FR" altLang="nl-BE">
                <a:latin typeface="Times New Roman" panose="02020603050405020304" pitchFamily="18" charset="0"/>
              </a:rPr>
              <a:pPr eaLnBrk="1" hangingPunct="1">
                <a:spcBef>
                  <a:spcPct val="0"/>
                </a:spcBef>
              </a:pPr>
              <a:t>10</a:t>
            </a:fld>
            <a:endParaRPr lang="fr-FR" altLang="nl-BE">
              <a:latin typeface="Times New Roman" panose="02020603050405020304" pitchFamily="18" charset="0"/>
            </a:endParaRPr>
          </a:p>
        </p:txBody>
      </p:sp>
      <p:sp>
        <p:nvSpPr>
          <p:cNvPr id="58371" name="Rectangle 2">
            <a:extLst>
              <a:ext uri="{FF2B5EF4-FFF2-40B4-BE49-F238E27FC236}">
                <a16:creationId xmlns:a16="http://schemas.microsoft.com/office/drawing/2014/main" id="{63D95DC7-D6A6-4437-9FEE-1F6CFD97C34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2" name="Rectangle 3">
            <a:extLst>
              <a:ext uri="{FF2B5EF4-FFF2-40B4-BE49-F238E27FC236}">
                <a16:creationId xmlns:a16="http://schemas.microsoft.com/office/drawing/2014/main" id="{AC705232-AC21-4B97-94D7-5B9549AB6F2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nl-BE"/>
              <a:t>How to fit a straight line to the data that describes the relation between y and x in the ‘best’ way? Intuitively this will be the line that minimizes the distance between the data and the fitted regression line.</a:t>
            </a:r>
          </a:p>
          <a:p>
            <a:r>
              <a:rPr lang="en-GB" altLang="nl-BE"/>
              <a:t>There are several possible approaches to this problem. The standard one is called least squares regression. When we use this method to fit a regression line we minimise the sum of squares of the vertical distances of the observations from the line.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fr-F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F36600BB-7052-4E75-94C1-E7C28A355706}"/>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185A97A7-FEFA-40AE-B347-288CD841430F}"/>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A16FA783-BB18-469E-81B8-9AE809191839}"/>
              </a:ext>
            </a:extLst>
          </p:cNvPr>
          <p:cNvSpPr>
            <a:spLocks noGrp="1"/>
          </p:cNvSpPr>
          <p:nvPr>
            <p:ph type="sldNum" sz="quarter" idx="12"/>
          </p:nvPr>
        </p:nvSpPr>
        <p:spPr/>
        <p:txBody>
          <a:bodyPr/>
          <a:lstStyle>
            <a:lvl1pPr>
              <a:defRPr/>
            </a:lvl1pPr>
          </a:lstStyle>
          <a:p>
            <a:fld id="{767E5794-2677-4676-85CE-677A2977EFAD}" type="slidenum">
              <a:rPr lang="en-GB" altLang="nl-BE"/>
              <a:pPr/>
              <a:t>‹#›</a:t>
            </a:fld>
            <a:endParaRPr lang="en-GB" altLang="nl-BE"/>
          </a:p>
        </p:txBody>
      </p:sp>
    </p:spTree>
    <p:extLst>
      <p:ext uri="{BB962C8B-B14F-4D97-AF65-F5344CB8AC3E}">
        <p14:creationId xmlns:p14="http://schemas.microsoft.com/office/powerpoint/2010/main" val="2850533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6D67EEB8-9D26-4D0B-918F-6FAAE95D751A}"/>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60DEC3AC-32F6-4A26-A337-DCCCB3233942}"/>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911B2809-1215-4C23-935C-69E09587869E}"/>
              </a:ext>
            </a:extLst>
          </p:cNvPr>
          <p:cNvSpPr>
            <a:spLocks noGrp="1"/>
          </p:cNvSpPr>
          <p:nvPr>
            <p:ph type="sldNum" sz="quarter" idx="12"/>
          </p:nvPr>
        </p:nvSpPr>
        <p:spPr/>
        <p:txBody>
          <a:bodyPr/>
          <a:lstStyle>
            <a:lvl1pPr>
              <a:defRPr/>
            </a:lvl1pPr>
          </a:lstStyle>
          <a:p>
            <a:fld id="{4E48A795-27EA-4846-BBD2-58EDBF875406}" type="slidenum">
              <a:rPr lang="en-GB" altLang="nl-BE"/>
              <a:pPr/>
              <a:t>‹#›</a:t>
            </a:fld>
            <a:endParaRPr lang="en-GB" altLang="nl-BE"/>
          </a:p>
        </p:txBody>
      </p:sp>
    </p:spTree>
    <p:extLst>
      <p:ext uri="{BB962C8B-B14F-4D97-AF65-F5344CB8AC3E}">
        <p14:creationId xmlns:p14="http://schemas.microsoft.com/office/powerpoint/2010/main" val="860702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fr-F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C412744A-2890-438F-A3A8-59CE0C007A5E}"/>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13242C9E-36CD-449F-86F3-89E1FD0C6A15}"/>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286CCE11-8F9C-41F6-B09E-2E7546725B52}"/>
              </a:ext>
            </a:extLst>
          </p:cNvPr>
          <p:cNvSpPr>
            <a:spLocks noGrp="1"/>
          </p:cNvSpPr>
          <p:nvPr>
            <p:ph type="sldNum" sz="quarter" idx="12"/>
          </p:nvPr>
        </p:nvSpPr>
        <p:spPr/>
        <p:txBody>
          <a:bodyPr/>
          <a:lstStyle>
            <a:lvl1pPr>
              <a:defRPr/>
            </a:lvl1pPr>
          </a:lstStyle>
          <a:p>
            <a:fld id="{311ADA7D-DE96-4C26-886C-B145A5BC07E5}" type="slidenum">
              <a:rPr lang="en-GB" altLang="nl-BE"/>
              <a:pPr/>
              <a:t>‹#›</a:t>
            </a:fld>
            <a:endParaRPr lang="en-GB" altLang="nl-BE"/>
          </a:p>
        </p:txBody>
      </p:sp>
    </p:spTree>
    <p:extLst>
      <p:ext uri="{BB962C8B-B14F-4D97-AF65-F5344CB8AC3E}">
        <p14:creationId xmlns:p14="http://schemas.microsoft.com/office/powerpoint/2010/main" val="3274559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924800" cy="1143000"/>
          </a:xfrm>
        </p:spPr>
        <p:txBody>
          <a:bodyPr/>
          <a:lstStyle/>
          <a:p>
            <a:r>
              <a:rPr lang="en-US"/>
              <a:t>Click to edit Master title style</a:t>
            </a:r>
            <a:endParaRPr lang="fr-FR"/>
          </a:p>
        </p:txBody>
      </p:sp>
      <p:sp>
        <p:nvSpPr>
          <p:cNvPr id="3" name="Table Placeholder 2"/>
          <p:cNvSpPr>
            <a:spLocks noGrp="1"/>
          </p:cNvSpPr>
          <p:nvPr>
            <p:ph type="tbl" idx="1"/>
          </p:nvPr>
        </p:nvSpPr>
        <p:spPr>
          <a:xfrm>
            <a:off x="838200" y="2362200"/>
            <a:ext cx="7693025" cy="3724275"/>
          </a:xfrm>
        </p:spPr>
        <p:txBody>
          <a:bodyPr rtlCol="0">
            <a:normAutofit/>
          </a:bodyPr>
          <a:lstStyle/>
          <a:p>
            <a:pPr lvl="0"/>
            <a:endParaRPr lang="fr-FR" noProof="0"/>
          </a:p>
        </p:txBody>
      </p:sp>
      <p:sp>
        <p:nvSpPr>
          <p:cNvPr id="4" name="Date Placeholder 3">
            <a:extLst>
              <a:ext uri="{FF2B5EF4-FFF2-40B4-BE49-F238E27FC236}">
                <a16:creationId xmlns:a16="http://schemas.microsoft.com/office/drawing/2014/main" id="{352E0B20-83EF-4EBE-9DCE-05EFB18D1A85}"/>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3D058105-4438-4854-8E81-AD12DA2496C3}"/>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4065D4B2-F014-4362-A054-FB337F35FB05}"/>
              </a:ext>
            </a:extLst>
          </p:cNvPr>
          <p:cNvSpPr>
            <a:spLocks noGrp="1"/>
          </p:cNvSpPr>
          <p:nvPr>
            <p:ph type="sldNum" sz="quarter" idx="12"/>
          </p:nvPr>
        </p:nvSpPr>
        <p:spPr/>
        <p:txBody>
          <a:bodyPr/>
          <a:lstStyle>
            <a:lvl1pPr>
              <a:defRPr/>
            </a:lvl1pPr>
          </a:lstStyle>
          <a:p>
            <a:fld id="{98CD06BA-910D-4361-BBAA-5B8468AE186B}" type="slidenum">
              <a:rPr lang="en-GB" altLang="nl-BE"/>
              <a:pPr/>
              <a:t>‹#›</a:t>
            </a:fld>
            <a:endParaRPr lang="en-GB" altLang="nl-BE"/>
          </a:p>
        </p:txBody>
      </p:sp>
    </p:spTree>
    <p:extLst>
      <p:ext uri="{BB962C8B-B14F-4D97-AF65-F5344CB8AC3E}">
        <p14:creationId xmlns:p14="http://schemas.microsoft.com/office/powerpoint/2010/main" val="24838991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nl-NL"/>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lipArt Placeholder 3"/>
          <p:cNvSpPr>
            <a:spLocks noGrp="1"/>
          </p:cNvSpPr>
          <p:nvPr>
            <p:ph type="clipArt" sz="half" idx="2"/>
          </p:nvPr>
        </p:nvSpPr>
        <p:spPr>
          <a:xfrm>
            <a:off x="4648200" y="1981200"/>
            <a:ext cx="3810000" cy="4114800"/>
          </a:xfrm>
        </p:spPr>
        <p:txBody>
          <a:bodyPr/>
          <a:lstStyle/>
          <a:p>
            <a:pPr lvl="0"/>
            <a:endParaRPr lang="nl-NL" noProof="0"/>
          </a:p>
        </p:txBody>
      </p:sp>
      <p:sp>
        <p:nvSpPr>
          <p:cNvPr id="5" name="Date Placeholder 4">
            <a:extLst>
              <a:ext uri="{FF2B5EF4-FFF2-40B4-BE49-F238E27FC236}">
                <a16:creationId xmlns:a16="http://schemas.microsoft.com/office/drawing/2014/main" id="{B1B683C5-F4B6-4088-B767-FF3E87BF0AFB}"/>
              </a:ext>
            </a:extLst>
          </p:cNvPr>
          <p:cNvSpPr>
            <a:spLocks noGrp="1" noChangeArrowheads="1"/>
          </p:cNvSpPr>
          <p:nvPr>
            <p:ph type="dt" sz="half" idx="10"/>
          </p:nvPr>
        </p:nvSpPr>
        <p:spPr/>
        <p:txBody>
          <a:bodyPr/>
          <a:lstStyle>
            <a:lvl1pPr>
              <a:defRPr/>
            </a:lvl1pPr>
          </a:lstStyle>
          <a:p>
            <a:pPr>
              <a:defRPr/>
            </a:pPr>
            <a:fld id="{5B5944F4-6842-4621-A981-E31664A7887A}" type="datetime1">
              <a:rPr lang="en-GB"/>
              <a:pPr>
                <a:defRPr/>
              </a:pPr>
              <a:t>05/12/2022</a:t>
            </a:fld>
            <a:endParaRPr lang="fr-FR"/>
          </a:p>
        </p:txBody>
      </p:sp>
      <p:sp>
        <p:nvSpPr>
          <p:cNvPr id="6" name="Footer Placeholder 5">
            <a:extLst>
              <a:ext uri="{FF2B5EF4-FFF2-40B4-BE49-F238E27FC236}">
                <a16:creationId xmlns:a16="http://schemas.microsoft.com/office/drawing/2014/main" id="{96107B64-AF3A-4C42-A9C7-8FB3B772367A}"/>
              </a:ext>
            </a:extLst>
          </p:cNvPr>
          <p:cNvSpPr>
            <a:spLocks noGrp="1" noChangeArrowheads="1"/>
          </p:cNvSpPr>
          <p:nvPr>
            <p:ph type="ftr" sz="quarter" idx="11"/>
          </p:nvPr>
        </p:nvSpPr>
        <p:spPr/>
        <p:txBody>
          <a:bodyPr/>
          <a:lstStyle>
            <a:lvl1pPr>
              <a:defRPr/>
            </a:lvl1pPr>
          </a:lstStyle>
          <a:p>
            <a:pPr>
              <a:defRPr/>
            </a:pPr>
            <a:r>
              <a:rPr lang="fr-FR"/>
              <a:t>LINREG_E_TR.ppt</a:t>
            </a:r>
          </a:p>
        </p:txBody>
      </p:sp>
      <p:sp>
        <p:nvSpPr>
          <p:cNvPr id="7" name="Slide Number Placeholder 6">
            <a:extLst>
              <a:ext uri="{FF2B5EF4-FFF2-40B4-BE49-F238E27FC236}">
                <a16:creationId xmlns:a16="http://schemas.microsoft.com/office/drawing/2014/main" id="{0DAF0821-1430-43F9-B6D8-055E1CC2CC26}"/>
              </a:ext>
            </a:extLst>
          </p:cNvPr>
          <p:cNvSpPr>
            <a:spLocks noGrp="1" noChangeArrowheads="1"/>
          </p:cNvSpPr>
          <p:nvPr>
            <p:ph type="sldNum" sz="quarter" idx="12"/>
          </p:nvPr>
        </p:nvSpPr>
        <p:spPr/>
        <p:txBody>
          <a:bodyPr/>
          <a:lstStyle>
            <a:lvl1pPr>
              <a:defRPr/>
            </a:lvl1pPr>
          </a:lstStyle>
          <a:p>
            <a:fld id="{EEA50B32-8C78-482C-9EB9-65CC8A91DAA8}" type="slidenum">
              <a:rPr lang="fr-FR" altLang="nl-BE"/>
              <a:pPr/>
              <a:t>‹#›</a:t>
            </a:fld>
            <a:endParaRPr lang="fr-FR" altLang="nl-BE"/>
          </a:p>
        </p:txBody>
      </p:sp>
    </p:spTree>
    <p:extLst>
      <p:ext uri="{BB962C8B-B14F-4D97-AF65-F5344CB8AC3E}">
        <p14:creationId xmlns:p14="http://schemas.microsoft.com/office/powerpoint/2010/main" val="21956241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AndTx">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nl-NL"/>
          </a:p>
        </p:txBody>
      </p:sp>
      <p:sp>
        <p:nvSpPr>
          <p:cNvPr id="3" name="Chart Placeholder 2"/>
          <p:cNvSpPr>
            <a:spLocks noGrp="1"/>
          </p:cNvSpPr>
          <p:nvPr>
            <p:ph type="chart" sz="half" idx="1"/>
          </p:nvPr>
        </p:nvSpPr>
        <p:spPr>
          <a:xfrm>
            <a:off x="685800" y="1981200"/>
            <a:ext cx="3810000" cy="4114800"/>
          </a:xfrm>
        </p:spPr>
        <p:txBody>
          <a:bodyPr/>
          <a:lstStyle/>
          <a:p>
            <a:pPr lvl="0"/>
            <a:endParaRPr lang="nl-NL" noProof="0"/>
          </a:p>
        </p:txBody>
      </p:sp>
      <p:sp>
        <p:nvSpPr>
          <p:cNvPr id="4" name="Text Placeholder 3"/>
          <p:cNvSpPr>
            <a:spLocks noGrp="1"/>
          </p:cNvSpPr>
          <p:nvPr>
            <p:ph type="body"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9B89C03A-7BC5-480A-80AC-3664F39775FD}"/>
              </a:ext>
            </a:extLst>
          </p:cNvPr>
          <p:cNvSpPr>
            <a:spLocks noGrp="1" noChangeArrowheads="1"/>
          </p:cNvSpPr>
          <p:nvPr>
            <p:ph type="dt" sz="half" idx="10"/>
          </p:nvPr>
        </p:nvSpPr>
        <p:spPr/>
        <p:txBody>
          <a:bodyPr/>
          <a:lstStyle>
            <a:lvl1pPr>
              <a:defRPr/>
            </a:lvl1pPr>
          </a:lstStyle>
          <a:p>
            <a:pPr>
              <a:defRPr/>
            </a:pPr>
            <a:fld id="{866A637D-51A1-4C0C-8E4E-EBAA2407D5F8}" type="datetime1">
              <a:rPr lang="en-GB"/>
              <a:pPr>
                <a:defRPr/>
              </a:pPr>
              <a:t>05/12/2022</a:t>
            </a:fld>
            <a:endParaRPr lang="fr-FR"/>
          </a:p>
        </p:txBody>
      </p:sp>
      <p:sp>
        <p:nvSpPr>
          <p:cNvPr id="6" name="Footer Placeholder 5">
            <a:extLst>
              <a:ext uri="{FF2B5EF4-FFF2-40B4-BE49-F238E27FC236}">
                <a16:creationId xmlns:a16="http://schemas.microsoft.com/office/drawing/2014/main" id="{7D80272E-5F01-4ED3-BB65-5152FABDA05F}"/>
              </a:ext>
            </a:extLst>
          </p:cNvPr>
          <p:cNvSpPr>
            <a:spLocks noGrp="1" noChangeArrowheads="1"/>
          </p:cNvSpPr>
          <p:nvPr>
            <p:ph type="ftr" sz="quarter" idx="11"/>
          </p:nvPr>
        </p:nvSpPr>
        <p:spPr/>
        <p:txBody>
          <a:bodyPr/>
          <a:lstStyle>
            <a:lvl1pPr>
              <a:defRPr/>
            </a:lvl1pPr>
          </a:lstStyle>
          <a:p>
            <a:pPr>
              <a:defRPr/>
            </a:pPr>
            <a:r>
              <a:rPr lang="fr-FR"/>
              <a:t>LINREG_E_TR.ppt</a:t>
            </a:r>
          </a:p>
        </p:txBody>
      </p:sp>
      <p:sp>
        <p:nvSpPr>
          <p:cNvPr id="7" name="Slide Number Placeholder 6">
            <a:extLst>
              <a:ext uri="{FF2B5EF4-FFF2-40B4-BE49-F238E27FC236}">
                <a16:creationId xmlns:a16="http://schemas.microsoft.com/office/drawing/2014/main" id="{D2B07151-551E-4CF5-B12C-D9E682E1FDE7}"/>
              </a:ext>
            </a:extLst>
          </p:cNvPr>
          <p:cNvSpPr>
            <a:spLocks noGrp="1" noChangeArrowheads="1"/>
          </p:cNvSpPr>
          <p:nvPr>
            <p:ph type="sldNum" sz="quarter" idx="12"/>
          </p:nvPr>
        </p:nvSpPr>
        <p:spPr/>
        <p:txBody>
          <a:bodyPr/>
          <a:lstStyle>
            <a:lvl1pPr>
              <a:defRPr/>
            </a:lvl1pPr>
          </a:lstStyle>
          <a:p>
            <a:fld id="{DCE69C19-552D-4C92-95CE-735CF4B08A1B}" type="slidenum">
              <a:rPr lang="fr-FR" altLang="nl-BE"/>
              <a:pPr/>
              <a:t>‹#›</a:t>
            </a:fld>
            <a:endParaRPr lang="fr-FR" altLang="nl-BE"/>
          </a:p>
        </p:txBody>
      </p:sp>
    </p:spTree>
    <p:extLst>
      <p:ext uri="{BB962C8B-B14F-4D97-AF65-F5344CB8AC3E}">
        <p14:creationId xmlns:p14="http://schemas.microsoft.com/office/powerpoint/2010/main" val="10454869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3" name="Rectangle 4">
            <a:extLst>
              <a:ext uri="{FF2B5EF4-FFF2-40B4-BE49-F238E27FC236}">
                <a16:creationId xmlns:a16="http://schemas.microsoft.com/office/drawing/2014/main" id="{E2115C94-084F-4126-89DB-8010FA1134F4}"/>
              </a:ext>
            </a:extLst>
          </p:cNvPr>
          <p:cNvSpPr>
            <a:spLocks noGrp="1" noChangeArrowheads="1"/>
          </p:cNvSpPr>
          <p:nvPr>
            <p:ph type="dt" sz="half" idx="10"/>
          </p:nvPr>
        </p:nvSpPr>
        <p:spPr/>
        <p:txBody>
          <a:bodyPr/>
          <a:lstStyle>
            <a:lvl1pPr>
              <a:defRPr/>
            </a:lvl1pPr>
          </a:lstStyle>
          <a:p>
            <a:pPr>
              <a:defRPr/>
            </a:pPr>
            <a:fld id="{C1757D9B-8917-46CD-82B8-22F09EE813F0}" type="datetime1">
              <a:rPr lang="en-GB"/>
              <a:pPr>
                <a:defRPr/>
              </a:pPr>
              <a:t>05/12/2022</a:t>
            </a:fld>
            <a:endParaRPr lang="fr-FR"/>
          </a:p>
        </p:txBody>
      </p:sp>
      <p:sp>
        <p:nvSpPr>
          <p:cNvPr id="4" name="Rectangle 5">
            <a:extLst>
              <a:ext uri="{FF2B5EF4-FFF2-40B4-BE49-F238E27FC236}">
                <a16:creationId xmlns:a16="http://schemas.microsoft.com/office/drawing/2014/main" id="{B5BC72E6-2B1A-4ECD-9864-BD69C6E9D1B5}"/>
              </a:ext>
            </a:extLst>
          </p:cNvPr>
          <p:cNvSpPr>
            <a:spLocks noGrp="1" noChangeArrowheads="1"/>
          </p:cNvSpPr>
          <p:nvPr>
            <p:ph type="ftr" sz="quarter" idx="11"/>
          </p:nvPr>
        </p:nvSpPr>
        <p:spPr/>
        <p:txBody>
          <a:bodyPr/>
          <a:lstStyle>
            <a:lvl1pPr>
              <a:defRPr/>
            </a:lvl1pPr>
          </a:lstStyle>
          <a:p>
            <a:pPr>
              <a:defRPr/>
            </a:pPr>
            <a:r>
              <a:rPr lang="fr-FR"/>
              <a:t>LINREG_E_TR.ppt</a:t>
            </a:r>
          </a:p>
        </p:txBody>
      </p:sp>
      <p:sp>
        <p:nvSpPr>
          <p:cNvPr id="5" name="Rectangle 6">
            <a:extLst>
              <a:ext uri="{FF2B5EF4-FFF2-40B4-BE49-F238E27FC236}">
                <a16:creationId xmlns:a16="http://schemas.microsoft.com/office/drawing/2014/main" id="{B1B78328-E0EF-4439-955D-8DCE79A550FC}"/>
              </a:ext>
            </a:extLst>
          </p:cNvPr>
          <p:cNvSpPr>
            <a:spLocks noGrp="1" noChangeArrowheads="1"/>
          </p:cNvSpPr>
          <p:nvPr>
            <p:ph type="sldNum" sz="quarter" idx="12"/>
          </p:nvPr>
        </p:nvSpPr>
        <p:spPr/>
        <p:txBody>
          <a:bodyPr/>
          <a:lstStyle>
            <a:lvl1pPr>
              <a:defRPr/>
            </a:lvl1pPr>
          </a:lstStyle>
          <a:p>
            <a:fld id="{E9CC9590-471A-4517-A66A-AA941A7B56AE}" type="slidenum">
              <a:rPr lang="fr-FR" altLang="nl-BE"/>
              <a:pPr/>
              <a:t>‹#›</a:t>
            </a:fld>
            <a:endParaRPr lang="fr-FR" altLang="nl-BE"/>
          </a:p>
        </p:txBody>
      </p:sp>
    </p:spTree>
    <p:extLst>
      <p:ext uri="{BB962C8B-B14F-4D97-AF65-F5344CB8AC3E}">
        <p14:creationId xmlns:p14="http://schemas.microsoft.com/office/powerpoint/2010/main" val="2316593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E426A122-47AC-488C-B8D6-2699F1FACC3C}"/>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8D0B9756-E8C4-4FDB-A6C9-27D8197C986B}"/>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01EAD246-0DE9-40E7-AE0D-366201986D33}"/>
              </a:ext>
            </a:extLst>
          </p:cNvPr>
          <p:cNvSpPr>
            <a:spLocks noGrp="1"/>
          </p:cNvSpPr>
          <p:nvPr>
            <p:ph type="sldNum" sz="quarter" idx="12"/>
          </p:nvPr>
        </p:nvSpPr>
        <p:spPr/>
        <p:txBody>
          <a:bodyPr/>
          <a:lstStyle>
            <a:lvl1pPr>
              <a:defRPr/>
            </a:lvl1pPr>
          </a:lstStyle>
          <a:p>
            <a:fld id="{D599F10D-4681-472C-953D-F3B7211F7705}" type="slidenum">
              <a:rPr lang="en-GB" altLang="nl-BE"/>
              <a:pPr/>
              <a:t>‹#›</a:t>
            </a:fld>
            <a:endParaRPr lang="en-GB" altLang="nl-BE"/>
          </a:p>
        </p:txBody>
      </p:sp>
    </p:spTree>
    <p:extLst>
      <p:ext uri="{BB962C8B-B14F-4D97-AF65-F5344CB8AC3E}">
        <p14:creationId xmlns:p14="http://schemas.microsoft.com/office/powerpoint/2010/main" val="3837354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3E7C0F-1283-46B8-BC78-5A8B38530537}"/>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A57A67C7-46DD-454C-852F-76EDA6A7DB2C}"/>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213D858E-8C7F-4FD2-B130-573FFBB57423}"/>
              </a:ext>
            </a:extLst>
          </p:cNvPr>
          <p:cNvSpPr>
            <a:spLocks noGrp="1"/>
          </p:cNvSpPr>
          <p:nvPr>
            <p:ph type="sldNum" sz="quarter" idx="12"/>
          </p:nvPr>
        </p:nvSpPr>
        <p:spPr/>
        <p:txBody>
          <a:bodyPr/>
          <a:lstStyle>
            <a:lvl1pPr>
              <a:defRPr/>
            </a:lvl1pPr>
          </a:lstStyle>
          <a:p>
            <a:fld id="{CFF26500-BA37-45F0-B019-14CCBC7D11FF}" type="slidenum">
              <a:rPr lang="en-GB" altLang="nl-BE"/>
              <a:pPr/>
              <a:t>‹#›</a:t>
            </a:fld>
            <a:endParaRPr lang="en-GB" altLang="nl-BE"/>
          </a:p>
        </p:txBody>
      </p:sp>
    </p:spTree>
    <p:extLst>
      <p:ext uri="{BB962C8B-B14F-4D97-AF65-F5344CB8AC3E}">
        <p14:creationId xmlns:p14="http://schemas.microsoft.com/office/powerpoint/2010/main" val="3379523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3">
            <a:extLst>
              <a:ext uri="{FF2B5EF4-FFF2-40B4-BE49-F238E27FC236}">
                <a16:creationId xmlns:a16="http://schemas.microsoft.com/office/drawing/2014/main" id="{C9D0E00E-8172-4087-8A13-8A20135067B9}"/>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4EA0DEF9-49E5-41D9-B3DC-FB03073A6356}"/>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69D175A9-94CB-475B-8B38-8C73D3BA85F5}"/>
              </a:ext>
            </a:extLst>
          </p:cNvPr>
          <p:cNvSpPr>
            <a:spLocks noGrp="1"/>
          </p:cNvSpPr>
          <p:nvPr>
            <p:ph type="sldNum" sz="quarter" idx="12"/>
          </p:nvPr>
        </p:nvSpPr>
        <p:spPr/>
        <p:txBody>
          <a:bodyPr/>
          <a:lstStyle>
            <a:lvl1pPr>
              <a:defRPr/>
            </a:lvl1pPr>
          </a:lstStyle>
          <a:p>
            <a:fld id="{ADC39512-C669-44C6-9C79-6CBE2B0991C8}" type="slidenum">
              <a:rPr lang="en-GB" altLang="nl-BE"/>
              <a:pPr/>
              <a:t>‹#›</a:t>
            </a:fld>
            <a:endParaRPr lang="en-GB" altLang="nl-BE"/>
          </a:p>
        </p:txBody>
      </p:sp>
    </p:spTree>
    <p:extLst>
      <p:ext uri="{BB962C8B-B14F-4D97-AF65-F5344CB8AC3E}">
        <p14:creationId xmlns:p14="http://schemas.microsoft.com/office/powerpoint/2010/main" val="2404763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3">
            <a:extLst>
              <a:ext uri="{FF2B5EF4-FFF2-40B4-BE49-F238E27FC236}">
                <a16:creationId xmlns:a16="http://schemas.microsoft.com/office/drawing/2014/main" id="{575EEB9B-3EC5-455F-9595-4DCEA09B31EB}"/>
              </a:ext>
            </a:extLst>
          </p:cNvPr>
          <p:cNvSpPr>
            <a:spLocks noGrp="1"/>
          </p:cNvSpPr>
          <p:nvPr>
            <p:ph type="dt" sz="half" idx="10"/>
          </p:nvPr>
        </p:nvSpPr>
        <p:spPr/>
        <p:txBody>
          <a:bodyPr/>
          <a:lstStyle>
            <a:lvl1pPr>
              <a:defRPr/>
            </a:lvl1pPr>
          </a:lstStyle>
          <a:p>
            <a:pPr>
              <a:defRPr/>
            </a:pPr>
            <a:endParaRPr lang="en-GB"/>
          </a:p>
        </p:txBody>
      </p:sp>
      <p:sp>
        <p:nvSpPr>
          <p:cNvPr id="8" name="Footer Placeholder 4">
            <a:extLst>
              <a:ext uri="{FF2B5EF4-FFF2-40B4-BE49-F238E27FC236}">
                <a16:creationId xmlns:a16="http://schemas.microsoft.com/office/drawing/2014/main" id="{85FE7723-AF7E-4B41-9DAF-8E0F113BFC4D}"/>
              </a:ext>
            </a:extLst>
          </p:cNvPr>
          <p:cNvSpPr>
            <a:spLocks noGrp="1"/>
          </p:cNvSpPr>
          <p:nvPr>
            <p:ph type="ftr" sz="quarter" idx="11"/>
          </p:nvPr>
        </p:nvSpPr>
        <p:spPr/>
        <p:txBody>
          <a:bodyPr/>
          <a:lstStyle>
            <a:lvl1pPr>
              <a:defRPr/>
            </a:lvl1pPr>
          </a:lstStyle>
          <a:p>
            <a:pPr>
              <a:defRPr/>
            </a:pPr>
            <a:endParaRPr lang="en-GB"/>
          </a:p>
        </p:txBody>
      </p:sp>
      <p:sp>
        <p:nvSpPr>
          <p:cNvPr id="9" name="Slide Number Placeholder 5">
            <a:extLst>
              <a:ext uri="{FF2B5EF4-FFF2-40B4-BE49-F238E27FC236}">
                <a16:creationId xmlns:a16="http://schemas.microsoft.com/office/drawing/2014/main" id="{4A1D6F09-382B-42EF-9ED8-1A7F2571E093}"/>
              </a:ext>
            </a:extLst>
          </p:cNvPr>
          <p:cNvSpPr>
            <a:spLocks noGrp="1"/>
          </p:cNvSpPr>
          <p:nvPr>
            <p:ph type="sldNum" sz="quarter" idx="12"/>
          </p:nvPr>
        </p:nvSpPr>
        <p:spPr/>
        <p:txBody>
          <a:bodyPr/>
          <a:lstStyle>
            <a:lvl1pPr>
              <a:defRPr/>
            </a:lvl1pPr>
          </a:lstStyle>
          <a:p>
            <a:fld id="{A1661FB2-3424-4029-A3F8-C3F2A25E900B}" type="slidenum">
              <a:rPr lang="en-GB" altLang="nl-BE"/>
              <a:pPr/>
              <a:t>‹#›</a:t>
            </a:fld>
            <a:endParaRPr lang="en-GB" altLang="nl-BE"/>
          </a:p>
        </p:txBody>
      </p:sp>
    </p:spTree>
    <p:extLst>
      <p:ext uri="{BB962C8B-B14F-4D97-AF65-F5344CB8AC3E}">
        <p14:creationId xmlns:p14="http://schemas.microsoft.com/office/powerpoint/2010/main" val="3683183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Date Placeholder 3">
            <a:extLst>
              <a:ext uri="{FF2B5EF4-FFF2-40B4-BE49-F238E27FC236}">
                <a16:creationId xmlns:a16="http://schemas.microsoft.com/office/drawing/2014/main" id="{5028F645-FDC9-46B5-ADAB-79B5DDB61B98}"/>
              </a:ext>
            </a:extLst>
          </p:cNvPr>
          <p:cNvSpPr>
            <a:spLocks noGrp="1"/>
          </p:cNvSpPr>
          <p:nvPr>
            <p:ph type="dt" sz="half" idx="10"/>
          </p:nvPr>
        </p:nvSpPr>
        <p:spPr/>
        <p:txBody>
          <a:bodyPr/>
          <a:lstStyle>
            <a:lvl1pPr>
              <a:defRPr/>
            </a:lvl1pPr>
          </a:lstStyle>
          <a:p>
            <a:pPr>
              <a:defRPr/>
            </a:pPr>
            <a:endParaRPr lang="en-GB"/>
          </a:p>
        </p:txBody>
      </p:sp>
      <p:sp>
        <p:nvSpPr>
          <p:cNvPr id="4" name="Footer Placeholder 4">
            <a:extLst>
              <a:ext uri="{FF2B5EF4-FFF2-40B4-BE49-F238E27FC236}">
                <a16:creationId xmlns:a16="http://schemas.microsoft.com/office/drawing/2014/main" id="{A8DAE58D-67BA-44EA-8490-F14D7698FD76}"/>
              </a:ext>
            </a:extLst>
          </p:cNvPr>
          <p:cNvSpPr>
            <a:spLocks noGrp="1"/>
          </p:cNvSpPr>
          <p:nvPr>
            <p:ph type="ftr" sz="quarter" idx="11"/>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146FE266-3DF0-4641-A7B6-84E341A36A1B}"/>
              </a:ext>
            </a:extLst>
          </p:cNvPr>
          <p:cNvSpPr>
            <a:spLocks noGrp="1"/>
          </p:cNvSpPr>
          <p:nvPr>
            <p:ph type="sldNum" sz="quarter" idx="12"/>
          </p:nvPr>
        </p:nvSpPr>
        <p:spPr/>
        <p:txBody>
          <a:bodyPr/>
          <a:lstStyle>
            <a:lvl1pPr>
              <a:defRPr/>
            </a:lvl1pPr>
          </a:lstStyle>
          <a:p>
            <a:fld id="{58138E74-D7D8-4710-99B4-4262B693BFE8}" type="slidenum">
              <a:rPr lang="en-GB" altLang="nl-BE"/>
              <a:pPr/>
              <a:t>‹#›</a:t>
            </a:fld>
            <a:endParaRPr lang="en-GB" altLang="nl-BE"/>
          </a:p>
        </p:txBody>
      </p:sp>
    </p:spTree>
    <p:extLst>
      <p:ext uri="{BB962C8B-B14F-4D97-AF65-F5344CB8AC3E}">
        <p14:creationId xmlns:p14="http://schemas.microsoft.com/office/powerpoint/2010/main" val="5855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E51F52FB-588D-4DCB-BAF4-96B11F9EE97D}"/>
              </a:ext>
            </a:extLst>
          </p:cNvPr>
          <p:cNvSpPr>
            <a:spLocks noGrp="1"/>
          </p:cNvSpPr>
          <p:nvPr>
            <p:ph type="dt" sz="half" idx="10"/>
          </p:nvPr>
        </p:nvSpPr>
        <p:spPr/>
        <p:txBody>
          <a:bodyPr/>
          <a:lstStyle>
            <a:lvl1pPr>
              <a:defRPr/>
            </a:lvl1pPr>
          </a:lstStyle>
          <a:p>
            <a:pPr>
              <a:defRPr/>
            </a:pPr>
            <a:endParaRPr lang="en-GB"/>
          </a:p>
        </p:txBody>
      </p:sp>
      <p:sp>
        <p:nvSpPr>
          <p:cNvPr id="3" name="Footer Placeholder 4">
            <a:extLst>
              <a:ext uri="{FF2B5EF4-FFF2-40B4-BE49-F238E27FC236}">
                <a16:creationId xmlns:a16="http://schemas.microsoft.com/office/drawing/2014/main" id="{9C458AE4-19B6-4202-BFA2-F33E408F8547}"/>
              </a:ext>
            </a:extLst>
          </p:cNvPr>
          <p:cNvSpPr>
            <a:spLocks noGrp="1"/>
          </p:cNvSpPr>
          <p:nvPr>
            <p:ph type="ftr" sz="quarter" idx="11"/>
          </p:nvPr>
        </p:nvSpPr>
        <p:spPr/>
        <p:txBody>
          <a:bodyPr/>
          <a:lstStyle>
            <a:lvl1pPr>
              <a:defRPr/>
            </a:lvl1pPr>
          </a:lstStyle>
          <a:p>
            <a:pPr>
              <a:defRPr/>
            </a:pPr>
            <a:endParaRPr lang="en-GB"/>
          </a:p>
        </p:txBody>
      </p:sp>
      <p:sp>
        <p:nvSpPr>
          <p:cNvPr id="4" name="Slide Number Placeholder 5">
            <a:extLst>
              <a:ext uri="{FF2B5EF4-FFF2-40B4-BE49-F238E27FC236}">
                <a16:creationId xmlns:a16="http://schemas.microsoft.com/office/drawing/2014/main" id="{6226A625-5459-49D7-B6A4-4841E1E59A6C}"/>
              </a:ext>
            </a:extLst>
          </p:cNvPr>
          <p:cNvSpPr>
            <a:spLocks noGrp="1"/>
          </p:cNvSpPr>
          <p:nvPr>
            <p:ph type="sldNum" sz="quarter" idx="12"/>
          </p:nvPr>
        </p:nvSpPr>
        <p:spPr/>
        <p:txBody>
          <a:bodyPr/>
          <a:lstStyle>
            <a:lvl1pPr>
              <a:defRPr/>
            </a:lvl1pPr>
          </a:lstStyle>
          <a:p>
            <a:fld id="{79223D31-D939-4D8B-8424-AFF7741E2E0C}" type="slidenum">
              <a:rPr lang="en-GB" altLang="nl-BE"/>
              <a:pPr/>
              <a:t>‹#›</a:t>
            </a:fld>
            <a:endParaRPr lang="en-GB" altLang="nl-BE"/>
          </a:p>
        </p:txBody>
      </p:sp>
    </p:spTree>
    <p:extLst>
      <p:ext uri="{BB962C8B-B14F-4D97-AF65-F5344CB8AC3E}">
        <p14:creationId xmlns:p14="http://schemas.microsoft.com/office/powerpoint/2010/main" val="455887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F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424D79B4-14CC-42BB-AF1B-D47538CD86CF}"/>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57DC0ED9-37DA-49C4-A925-6298D75CB00C}"/>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55FC5E0C-EA50-4550-9A50-833A3B30F083}"/>
              </a:ext>
            </a:extLst>
          </p:cNvPr>
          <p:cNvSpPr>
            <a:spLocks noGrp="1"/>
          </p:cNvSpPr>
          <p:nvPr>
            <p:ph type="sldNum" sz="quarter" idx="12"/>
          </p:nvPr>
        </p:nvSpPr>
        <p:spPr/>
        <p:txBody>
          <a:bodyPr/>
          <a:lstStyle>
            <a:lvl1pPr>
              <a:defRPr/>
            </a:lvl1pPr>
          </a:lstStyle>
          <a:p>
            <a:fld id="{84DB46CE-0B8E-4954-AF99-D58E83369113}" type="slidenum">
              <a:rPr lang="en-GB" altLang="nl-BE"/>
              <a:pPr/>
              <a:t>‹#›</a:t>
            </a:fld>
            <a:endParaRPr lang="en-GB" altLang="nl-BE"/>
          </a:p>
        </p:txBody>
      </p:sp>
    </p:spTree>
    <p:extLst>
      <p:ext uri="{BB962C8B-B14F-4D97-AF65-F5344CB8AC3E}">
        <p14:creationId xmlns:p14="http://schemas.microsoft.com/office/powerpoint/2010/main" val="246301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C7B8D148-5DD4-4ED2-849E-C560CCA3C7E0}"/>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AF593035-01B6-4C52-BBE4-25C22647E375}"/>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E4E86228-B9A4-43FE-8A1A-A82BCA9DB95E}"/>
              </a:ext>
            </a:extLst>
          </p:cNvPr>
          <p:cNvSpPr>
            <a:spLocks noGrp="1"/>
          </p:cNvSpPr>
          <p:nvPr>
            <p:ph type="sldNum" sz="quarter" idx="12"/>
          </p:nvPr>
        </p:nvSpPr>
        <p:spPr/>
        <p:txBody>
          <a:bodyPr/>
          <a:lstStyle>
            <a:lvl1pPr>
              <a:defRPr/>
            </a:lvl1pPr>
          </a:lstStyle>
          <a:p>
            <a:fld id="{4CDD0952-F4AC-43D0-88B7-14213BEFDF90}" type="slidenum">
              <a:rPr lang="en-GB" altLang="nl-BE"/>
              <a:pPr/>
              <a:t>‹#›</a:t>
            </a:fld>
            <a:endParaRPr lang="en-GB" altLang="nl-BE"/>
          </a:p>
        </p:txBody>
      </p:sp>
    </p:spTree>
    <p:extLst>
      <p:ext uri="{BB962C8B-B14F-4D97-AF65-F5344CB8AC3E}">
        <p14:creationId xmlns:p14="http://schemas.microsoft.com/office/powerpoint/2010/main" val="2548012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FA8CD60-04BE-46C8-8AA0-275E9D3BA044}"/>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nl-BE"/>
              <a:t>Click to edit Master title style</a:t>
            </a:r>
            <a:endParaRPr lang="fr-FR" altLang="nl-BE"/>
          </a:p>
        </p:txBody>
      </p:sp>
      <p:sp>
        <p:nvSpPr>
          <p:cNvPr id="1027" name="Text Placeholder 2">
            <a:extLst>
              <a:ext uri="{FF2B5EF4-FFF2-40B4-BE49-F238E27FC236}">
                <a16:creationId xmlns:a16="http://schemas.microsoft.com/office/drawing/2014/main" id="{397862E1-08AB-4832-A264-2FCB3012607E}"/>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nl-BE"/>
              <a:t>Click to edit Master text styles</a:t>
            </a:r>
          </a:p>
          <a:p>
            <a:pPr lvl="1"/>
            <a:r>
              <a:rPr lang="en-US" altLang="nl-BE"/>
              <a:t>Second level</a:t>
            </a:r>
          </a:p>
          <a:p>
            <a:pPr lvl="2"/>
            <a:r>
              <a:rPr lang="en-US" altLang="nl-BE"/>
              <a:t>Third level</a:t>
            </a:r>
          </a:p>
          <a:p>
            <a:pPr lvl="3"/>
            <a:r>
              <a:rPr lang="en-US" altLang="nl-BE"/>
              <a:t>Fourth level</a:t>
            </a:r>
          </a:p>
          <a:p>
            <a:pPr lvl="4"/>
            <a:r>
              <a:rPr lang="en-US" altLang="nl-BE"/>
              <a:t>Fifth level</a:t>
            </a:r>
            <a:endParaRPr lang="fr-FR" altLang="nl-BE"/>
          </a:p>
        </p:txBody>
      </p:sp>
      <p:sp>
        <p:nvSpPr>
          <p:cNvPr id="4" name="Date Placeholder 3">
            <a:extLst>
              <a:ext uri="{FF2B5EF4-FFF2-40B4-BE49-F238E27FC236}">
                <a16:creationId xmlns:a16="http://schemas.microsoft.com/office/drawing/2014/main" id="{3BC09AA6-ED14-442D-8F23-EAFE1F294823}"/>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cs typeface="+mn-cs"/>
              </a:defRPr>
            </a:lvl1pPr>
          </a:lstStyle>
          <a:p>
            <a:pPr>
              <a:defRPr/>
            </a:pPr>
            <a:endParaRPr lang="en-GB"/>
          </a:p>
        </p:txBody>
      </p:sp>
      <p:sp>
        <p:nvSpPr>
          <p:cNvPr id="5" name="Footer Placeholder 4">
            <a:extLst>
              <a:ext uri="{FF2B5EF4-FFF2-40B4-BE49-F238E27FC236}">
                <a16:creationId xmlns:a16="http://schemas.microsoft.com/office/drawing/2014/main" id="{81C8277B-6CA2-408E-94B1-D656D257666D}"/>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cs typeface="+mn-cs"/>
              </a:defRPr>
            </a:lvl1pPr>
          </a:lstStyle>
          <a:p>
            <a:pPr>
              <a:defRPr/>
            </a:pPr>
            <a:endParaRPr lang="en-GB"/>
          </a:p>
        </p:txBody>
      </p:sp>
      <p:sp>
        <p:nvSpPr>
          <p:cNvPr id="6" name="Slide Number Placeholder 5">
            <a:extLst>
              <a:ext uri="{FF2B5EF4-FFF2-40B4-BE49-F238E27FC236}">
                <a16:creationId xmlns:a16="http://schemas.microsoft.com/office/drawing/2014/main" id="{11D11672-CBC8-4124-A54C-A7BAC36F3E54}"/>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74A47E9E-68C7-4721-8D34-A37AEEB4040C}" type="slidenum">
              <a:rPr lang="en-GB" altLang="nl-BE"/>
              <a:pPr/>
              <a:t>‹#›</a:t>
            </a:fld>
            <a:endParaRPr lang="en-GB" altLang="nl-BE"/>
          </a:p>
        </p:txBody>
      </p:sp>
    </p:spTree>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5.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6.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7.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8.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9.emf"/><Relationship Id="rId5" Type="http://schemas.openxmlformats.org/officeDocument/2006/relationships/oleObject" Target="../embeddings/oleObject8.bin"/><Relationship Id="rId4" Type="http://schemas.openxmlformats.org/officeDocument/2006/relationships/image" Target="../media/image8.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0.emf"/><Relationship Id="rId5" Type="http://schemas.openxmlformats.org/officeDocument/2006/relationships/oleObject" Target="../embeddings/oleObject10.bin"/><Relationship Id="rId4" Type="http://schemas.openxmlformats.org/officeDocument/2006/relationships/image" Target="../media/image8.wmf"/></Relationships>
</file>

<file path=ppt/slides/_rels/slide18.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8.wmf"/><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12.wmf"/><Relationship Id="rId11" Type="http://schemas.openxmlformats.org/officeDocument/2006/relationships/oleObject" Target="../embeddings/oleObject15.bin"/><Relationship Id="rId5" Type="http://schemas.openxmlformats.org/officeDocument/2006/relationships/oleObject" Target="../embeddings/oleObject12.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14.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5.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16.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14.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7.emf"/></Relationships>
</file>

<file path=ppt/slides/_rels/slide26.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notesSlide" Target="../notesSlides/notesSlide22.xml"/><Relationship Id="rId1" Type="http://schemas.openxmlformats.org/officeDocument/2006/relationships/slideLayout" Target="../slideLayouts/slideLayout13.xml"/><Relationship Id="rId6" Type="http://schemas.openxmlformats.org/officeDocument/2006/relationships/image" Target="../media/image19.wmf"/><Relationship Id="rId5" Type="http://schemas.openxmlformats.org/officeDocument/2006/relationships/oleObject" Target="../embeddings/oleObject21.bin"/><Relationship Id="rId4" Type="http://schemas.openxmlformats.org/officeDocument/2006/relationships/image" Target="../media/image18.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21.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22.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notesSlide" Target="../notesSlides/notesSlide29.xml"/><Relationship Id="rId1" Type="http://schemas.openxmlformats.org/officeDocument/2006/relationships/slideLayout" Target="../slideLayouts/slideLayout14.xml"/><Relationship Id="rId6" Type="http://schemas.openxmlformats.org/officeDocument/2006/relationships/image" Target="../media/image24.emf"/><Relationship Id="rId5" Type="http://schemas.openxmlformats.org/officeDocument/2006/relationships/oleObject" Target="../embeddings/oleObject26.bin"/><Relationship Id="rId4" Type="http://schemas.openxmlformats.org/officeDocument/2006/relationships/image" Target="../media/image23.e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7.wmf"/></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28.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9.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notesSlide" Target="../notesSlides/notesSlide37.xml"/><Relationship Id="rId1" Type="http://schemas.openxmlformats.org/officeDocument/2006/relationships/slideLayout" Target="../slideLayouts/slideLayout15.xml"/><Relationship Id="rId6" Type="http://schemas.openxmlformats.org/officeDocument/2006/relationships/image" Target="../media/image31.wmf"/><Relationship Id="rId5" Type="http://schemas.openxmlformats.org/officeDocument/2006/relationships/oleObject" Target="../embeddings/oleObject31.bin"/><Relationship Id="rId4" Type="http://schemas.openxmlformats.org/officeDocument/2006/relationships/image" Target="../media/image30.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32.e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5C41D78A-D3B1-42F8-8970-55DB0D93A287}"/>
              </a:ext>
            </a:extLst>
          </p:cNvPr>
          <p:cNvSpPr>
            <a:spLocks noGrp="1"/>
          </p:cNvSpPr>
          <p:nvPr>
            <p:ph type="ctrTitle"/>
          </p:nvPr>
        </p:nvSpPr>
        <p:spPr/>
        <p:txBody>
          <a:bodyPr/>
          <a:lstStyle/>
          <a:p>
            <a:r>
              <a:rPr lang="en-US" altLang="nl-BE"/>
              <a:t>Linear regression</a:t>
            </a:r>
            <a:endParaRPr lang="fr-FR" altLang="nl-BE"/>
          </a:p>
        </p:txBody>
      </p:sp>
      <p:sp>
        <p:nvSpPr>
          <p:cNvPr id="3" name="Subtitle 2">
            <a:extLst>
              <a:ext uri="{FF2B5EF4-FFF2-40B4-BE49-F238E27FC236}">
                <a16:creationId xmlns:a16="http://schemas.microsoft.com/office/drawing/2014/main" id="{561A001A-56CA-475D-992D-9D3688DD0AEE}"/>
              </a:ext>
            </a:extLst>
          </p:cNvPr>
          <p:cNvSpPr>
            <a:spLocks noGrp="1"/>
          </p:cNvSpPr>
          <p:nvPr>
            <p:ph type="subTitle" idx="1"/>
          </p:nvPr>
        </p:nvSpPr>
        <p:spPr/>
        <p:txBody>
          <a:bodyPr/>
          <a:lstStyle/>
          <a:p>
            <a:pPr>
              <a:buFont typeface="Arial" charset="0"/>
              <a:buNone/>
              <a:defRPr/>
            </a:pPr>
            <a:r>
              <a:rPr lang="en-US" dirty="0"/>
              <a:t>Session 2:</a:t>
            </a:r>
          </a:p>
          <a:p>
            <a:pPr>
              <a:buFont typeface="Arial" charset="0"/>
              <a:buNone/>
              <a:defRPr/>
            </a:pPr>
            <a:r>
              <a:rPr lang="en-US" dirty="0"/>
              <a:t>The principles of linear regression</a:t>
            </a:r>
            <a:endParaRPr lang="fr-F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02C9D44-91E1-44BE-AEE3-000EA26E5593}"/>
              </a:ext>
            </a:extLst>
          </p:cNvPr>
          <p:cNvSpPr>
            <a:spLocks noGrp="1" noChangeArrowheads="1"/>
          </p:cNvSpPr>
          <p:nvPr>
            <p:ph type="title"/>
          </p:nvPr>
        </p:nvSpPr>
        <p:spPr/>
        <p:txBody>
          <a:bodyPr/>
          <a:lstStyle/>
          <a:p>
            <a:r>
              <a:rPr lang="en-GB" altLang="nl-BE" sz="3600">
                <a:latin typeface="Comic Sans MS" panose="030F0702030302020204" pitchFamily="66" charset="0"/>
              </a:rPr>
              <a:t>Simple linear regression (ctnd)</a:t>
            </a:r>
          </a:p>
        </p:txBody>
      </p:sp>
      <p:sp>
        <p:nvSpPr>
          <p:cNvPr id="14339" name="Rectangle 3">
            <a:extLst>
              <a:ext uri="{FF2B5EF4-FFF2-40B4-BE49-F238E27FC236}">
                <a16:creationId xmlns:a16="http://schemas.microsoft.com/office/drawing/2014/main" id="{83157B9F-116A-4337-8809-1E7E598B7F8B}"/>
              </a:ext>
            </a:extLst>
          </p:cNvPr>
          <p:cNvSpPr>
            <a:spLocks noGrp="1" noChangeArrowheads="1"/>
          </p:cNvSpPr>
          <p:nvPr>
            <p:ph type="body" idx="1"/>
          </p:nvPr>
        </p:nvSpPr>
        <p:spPr>
          <a:xfrm>
            <a:off x="685800" y="2032000"/>
            <a:ext cx="7772400" cy="3844925"/>
          </a:xfrm>
        </p:spPr>
        <p:txBody>
          <a:bodyPr/>
          <a:lstStyle/>
          <a:p>
            <a:r>
              <a:rPr lang="en-GB" altLang="nl-BE" sz="2400">
                <a:solidFill>
                  <a:srgbClr val="FF0000"/>
                </a:solidFill>
                <a:latin typeface="Comic Sans MS" panose="030F0702030302020204" pitchFamily="66" charset="0"/>
              </a:rPr>
              <a:t>How </a:t>
            </a:r>
            <a:r>
              <a:rPr lang="en-GB" altLang="nl-BE" sz="2400">
                <a:latin typeface="Comic Sans MS" panose="030F0702030302020204" pitchFamily="66" charset="0"/>
              </a:rPr>
              <a:t>to fit this regression line?</a:t>
            </a:r>
          </a:p>
          <a:p>
            <a:pPr>
              <a:buFontTx/>
              <a:buNone/>
            </a:pPr>
            <a:r>
              <a:rPr lang="en-GB" altLang="nl-BE" sz="2400">
                <a:latin typeface="Comic Sans MS" panose="030F0702030302020204" pitchFamily="66" charset="0"/>
              </a:rPr>
              <a:t>	-&gt; minimize the distance between the data and the fitted line</a:t>
            </a:r>
          </a:p>
          <a:p>
            <a:endParaRPr lang="en-GB" altLang="nl-BE" sz="2400">
              <a:latin typeface="Comic Sans MS" panose="030F0702030302020204" pitchFamily="66" charset="0"/>
            </a:endParaRPr>
          </a:p>
          <a:p>
            <a:r>
              <a:rPr lang="en-GB" altLang="nl-BE" sz="2400">
                <a:solidFill>
                  <a:srgbClr val="FF0000"/>
                </a:solidFill>
                <a:latin typeface="Comic Sans MS" panose="030F0702030302020204" pitchFamily="66" charset="0"/>
              </a:rPr>
              <a:t>Least squares</a:t>
            </a:r>
            <a:r>
              <a:rPr lang="en-GB" altLang="nl-BE" sz="2400">
                <a:latin typeface="Comic Sans MS" panose="030F0702030302020204" pitchFamily="66" charset="0"/>
              </a:rPr>
              <a:t> method: minimize the sum of the squares of the vertical distances from the line (i.e. </a:t>
            </a:r>
            <a:r>
              <a:rPr lang="en-GB" altLang="nl-BE" sz="2400">
                <a:solidFill>
                  <a:srgbClr val="FF0000"/>
                </a:solidFill>
                <a:latin typeface="Comic Sans MS" panose="030F0702030302020204" pitchFamily="66" charset="0"/>
              </a:rPr>
              <a:t>residuals</a:t>
            </a:r>
            <a:r>
              <a:rPr lang="en-GB" altLang="nl-BE" sz="2400">
                <a:latin typeface="Comic Sans MS" panose="030F0702030302020204" pitchFamily="66" charset="0"/>
              </a:rPr>
              <a:t>)</a:t>
            </a:r>
          </a:p>
          <a:p>
            <a:pPr>
              <a:buFontTx/>
              <a:buNone/>
            </a:pPr>
            <a:endParaRPr lang="en-GB" altLang="nl-BE" sz="2400">
              <a:latin typeface="Comic Sans MS" panose="030F0702030302020204" pitchFamily="66"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Object 2">
            <a:extLst>
              <a:ext uri="{FF2B5EF4-FFF2-40B4-BE49-F238E27FC236}">
                <a16:creationId xmlns:a16="http://schemas.microsoft.com/office/drawing/2014/main" id="{99AC309F-D113-4414-832B-E3A2C4D55795}"/>
              </a:ext>
            </a:extLst>
          </p:cNvPr>
          <p:cNvGraphicFramePr>
            <a:graphicFrameLocks noChangeAspect="1"/>
          </p:cNvGraphicFramePr>
          <p:nvPr/>
        </p:nvGraphicFramePr>
        <p:xfrm>
          <a:off x="0" y="-22225"/>
          <a:ext cx="9144000" cy="5611813"/>
        </p:xfrm>
        <a:graphic>
          <a:graphicData uri="http://schemas.openxmlformats.org/presentationml/2006/ole">
            <mc:AlternateContent xmlns:mc="http://schemas.openxmlformats.org/markup-compatibility/2006">
              <mc:Choice xmlns:v="urn:schemas-microsoft-com:vml" Requires="v">
                <p:oleObj name="Worksheet" r:id="rId3" imgW="9286951" imgH="5715000" progId="Excel.Sheet.8">
                  <p:embed/>
                </p:oleObj>
              </mc:Choice>
              <mc:Fallback>
                <p:oleObj name="Worksheet" r:id="rId3" imgW="9286951" imgH="5715000" progId="Excel.Sheet.8">
                  <p:embed/>
                  <p:pic>
                    <p:nvPicPr>
                      <p:cNvPr id="15362" name="Object 2">
                        <a:extLst>
                          <a:ext uri="{FF2B5EF4-FFF2-40B4-BE49-F238E27FC236}">
                            <a16:creationId xmlns:a16="http://schemas.microsoft.com/office/drawing/2014/main" id="{99AC309F-D113-4414-832B-E3A2C4D557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2225"/>
                        <a:ext cx="9144000" cy="561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3" name="Text Box 4">
            <a:extLst>
              <a:ext uri="{FF2B5EF4-FFF2-40B4-BE49-F238E27FC236}">
                <a16:creationId xmlns:a16="http://schemas.microsoft.com/office/drawing/2014/main" id="{AFA0A04E-710E-434B-AA1E-E1C517536F9C}"/>
              </a:ext>
            </a:extLst>
          </p:cNvPr>
          <p:cNvSpPr txBox="1">
            <a:spLocks noChangeArrowheads="1"/>
          </p:cNvSpPr>
          <p:nvPr/>
        </p:nvSpPr>
        <p:spPr bwMode="auto">
          <a:xfrm>
            <a:off x="611188" y="5535613"/>
            <a:ext cx="8208962"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fr-BE" altLang="nl-BE" sz="2000">
                <a:solidFill>
                  <a:schemeClr val="accent1"/>
                </a:solidFill>
                <a:latin typeface="Comic Sans MS" panose="030F0702030302020204" pitchFamily="66" charset="0"/>
              </a:rPr>
              <a:t>Residual</a:t>
            </a:r>
            <a:r>
              <a:rPr lang="fr-BE" altLang="nl-BE" sz="2000">
                <a:latin typeface="Comic Sans MS" panose="030F0702030302020204" pitchFamily="66" charset="0"/>
              </a:rPr>
              <a:t>: vertical distance from the line/difference for an individual between the observed value and the fitted value</a:t>
            </a:r>
            <a:endParaRPr lang="en-GB" altLang="nl-BE" sz="2000">
              <a:solidFill>
                <a:schemeClr val="accent2"/>
              </a:solidFill>
              <a:latin typeface="Comic Sans MS" panose="030F0702030302020204" pitchFamily="66" charset="0"/>
            </a:endParaRPr>
          </a:p>
          <a:p>
            <a:pPr eaLnBrk="1" hangingPunct="1">
              <a:spcBef>
                <a:spcPct val="50000"/>
              </a:spcBef>
              <a:buFontTx/>
              <a:buNone/>
            </a:pPr>
            <a:r>
              <a:rPr lang="fr-BE" altLang="nl-BE" sz="2000">
                <a:solidFill>
                  <a:schemeClr val="accent2"/>
                </a:solidFill>
                <a:latin typeface="Comic Sans MS" panose="030F0702030302020204" pitchFamily="66" charset="0"/>
                <a:sym typeface="Wingdings" panose="05000000000000000000" pitchFamily="2" charset="2"/>
              </a:rPr>
              <a:t> Minimize sum of squares of the residuals</a:t>
            </a:r>
            <a:endParaRPr lang="en-GB" altLang="nl-BE" sz="2000">
              <a:solidFill>
                <a:schemeClr val="accent2"/>
              </a:solidFill>
              <a:latin typeface="Comic Sans MS" panose="030F0702030302020204" pitchFamily="66"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2">
            <a:extLst>
              <a:ext uri="{FF2B5EF4-FFF2-40B4-BE49-F238E27FC236}">
                <a16:creationId xmlns:a16="http://schemas.microsoft.com/office/drawing/2014/main" id="{1B713143-D025-4CD8-8DAC-55707D5E5BDA}"/>
              </a:ext>
            </a:extLst>
          </p:cNvPr>
          <p:cNvGraphicFramePr>
            <a:graphicFrameLocks noChangeAspect="1"/>
          </p:cNvGraphicFramePr>
          <p:nvPr/>
        </p:nvGraphicFramePr>
        <p:xfrm>
          <a:off x="838200" y="1497013"/>
          <a:ext cx="1301750" cy="3994150"/>
        </p:xfrm>
        <a:graphic>
          <a:graphicData uri="http://schemas.openxmlformats.org/presentationml/2006/ole">
            <mc:AlternateContent xmlns:mc="http://schemas.openxmlformats.org/markup-compatibility/2006">
              <mc:Choice xmlns:v="urn:schemas-microsoft-com:vml" Requires="v">
                <p:oleObj name="Equation" r:id="rId3" imgW="508000" imgH="1803400" progId="Equation.3">
                  <p:embed/>
                </p:oleObj>
              </mc:Choice>
              <mc:Fallback>
                <p:oleObj name="Equation" r:id="rId3" imgW="508000" imgH="1803400" progId="Equation.3">
                  <p:embed/>
                  <p:pic>
                    <p:nvPicPr>
                      <p:cNvPr id="16386" name="Object 2">
                        <a:extLst>
                          <a:ext uri="{FF2B5EF4-FFF2-40B4-BE49-F238E27FC236}">
                            <a16:creationId xmlns:a16="http://schemas.microsoft.com/office/drawing/2014/main" id="{1B713143-D025-4CD8-8DAC-55707D5E5B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497013"/>
                        <a:ext cx="1301750" cy="3994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87" name="Rectangle 3">
            <a:extLst>
              <a:ext uri="{FF2B5EF4-FFF2-40B4-BE49-F238E27FC236}">
                <a16:creationId xmlns:a16="http://schemas.microsoft.com/office/drawing/2014/main" id="{A2B66AA8-3C58-481B-AE62-BA2351DD5D6A}"/>
              </a:ext>
            </a:extLst>
          </p:cNvPr>
          <p:cNvSpPr>
            <a:spLocks noGrp="1" noChangeArrowheads="1"/>
          </p:cNvSpPr>
          <p:nvPr>
            <p:ph type="title" idx="4294967295"/>
          </p:nvPr>
        </p:nvSpPr>
        <p:spPr>
          <a:xfrm>
            <a:off x="685800" y="457200"/>
            <a:ext cx="7772400" cy="609600"/>
          </a:xfrm>
        </p:spPr>
        <p:txBody>
          <a:bodyPr/>
          <a:lstStyle/>
          <a:p>
            <a:r>
              <a:rPr lang="en-GB" altLang="nl-BE" sz="4000"/>
              <a:t>Mathematical symbols</a:t>
            </a:r>
            <a:endParaRPr lang="en-GB" altLang="nl-BE"/>
          </a:p>
        </p:txBody>
      </p:sp>
      <p:sp>
        <p:nvSpPr>
          <p:cNvPr id="16388" name="Text Box 4">
            <a:extLst>
              <a:ext uri="{FF2B5EF4-FFF2-40B4-BE49-F238E27FC236}">
                <a16:creationId xmlns:a16="http://schemas.microsoft.com/office/drawing/2014/main" id="{54CEFF18-4527-49E8-B145-A252D044714F}"/>
              </a:ext>
            </a:extLst>
          </p:cNvPr>
          <p:cNvSpPr txBox="1">
            <a:spLocks noChangeArrowheads="1"/>
          </p:cNvSpPr>
          <p:nvPr/>
        </p:nvSpPr>
        <p:spPr bwMode="auto">
          <a:xfrm>
            <a:off x="1981200" y="1727200"/>
            <a:ext cx="594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nl-BE" sz="2400">
                <a:latin typeface="Times New Roman" panose="02020603050405020304" pitchFamily="18" charset="0"/>
              </a:rPr>
              <a:t>sum of all x</a:t>
            </a:r>
            <a:r>
              <a:rPr lang="en-GB" altLang="nl-BE" sz="2400" i="1" baseline="-25000">
                <a:latin typeface="Times New Roman" panose="02020603050405020304" pitchFamily="18" charset="0"/>
              </a:rPr>
              <a:t>i</a:t>
            </a:r>
            <a:r>
              <a:rPr lang="en-GB" altLang="nl-BE" sz="2400">
                <a:latin typeface="Times New Roman" panose="02020603050405020304" pitchFamily="18" charset="0"/>
              </a:rPr>
              <a:t>, with </a:t>
            </a:r>
            <a:r>
              <a:rPr lang="en-GB" altLang="nl-BE" sz="2400" i="1">
                <a:latin typeface="Times New Roman" panose="02020603050405020304" pitchFamily="18" charset="0"/>
              </a:rPr>
              <a:t>i </a:t>
            </a:r>
            <a:r>
              <a:rPr lang="en-GB" altLang="nl-BE" sz="2400">
                <a:latin typeface="Times New Roman" panose="02020603050405020304" pitchFamily="18" charset="0"/>
              </a:rPr>
              <a:t>from</a:t>
            </a:r>
            <a:r>
              <a:rPr lang="en-GB" altLang="nl-BE" sz="2400" i="1">
                <a:latin typeface="Times New Roman" panose="02020603050405020304" pitchFamily="18" charset="0"/>
              </a:rPr>
              <a:t> </a:t>
            </a:r>
            <a:r>
              <a:rPr lang="en-GB" altLang="nl-BE" sz="2400">
                <a:latin typeface="Times New Roman" panose="02020603050405020304" pitchFamily="18" charset="0"/>
              </a:rPr>
              <a:t>1</a:t>
            </a:r>
            <a:r>
              <a:rPr lang="en-GB" altLang="nl-BE" sz="2400" i="1">
                <a:latin typeface="Times New Roman" panose="02020603050405020304" pitchFamily="18" charset="0"/>
              </a:rPr>
              <a:t> </a:t>
            </a:r>
            <a:r>
              <a:rPr lang="en-GB" altLang="nl-BE" sz="2400">
                <a:latin typeface="Times New Roman" panose="02020603050405020304" pitchFamily="18" charset="0"/>
              </a:rPr>
              <a:t>to</a:t>
            </a:r>
            <a:r>
              <a:rPr lang="en-GB" altLang="nl-BE" sz="2400" i="1">
                <a:latin typeface="Times New Roman" panose="02020603050405020304" pitchFamily="18" charset="0"/>
              </a:rPr>
              <a:t> n</a:t>
            </a:r>
            <a:endParaRPr lang="en-GB" altLang="nl-BE" sz="2400">
              <a:latin typeface="Times New Roman" panose="02020603050405020304" pitchFamily="18" charset="0"/>
            </a:endParaRPr>
          </a:p>
        </p:txBody>
      </p:sp>
      <p:sp>
        <p:nvSpPr>
          <p:cNvPr id="16389" name="Text Box 5">
            <a:extLst>
              <a:ext uri="{FF2B5EF4-FFF2-40B4-BE49-F238E27FC236}">
                <a16:creationId xmlns:a16="http://schemas.microsoft.com/office/drawing/2014/main" id="{9CC0B454-71D6-4725-A8E0-AF4132B16E48}"/>
              </a:ext>
            </a:extLst>
          </p:cNvPr>
          <p:cNvSpPr txBox="1">
            <a:spLocks noChangeArrowheads="1"/>
          </p:cNvSpPr>
          <p:nvPr/>
        </p:nvSpPr>
        <p:spPr bwMode="auto">
          <a:xfrm>
            <a:off x="1981200" y="2476500"/>
            <a:ext cx="594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nl-BE" sz="2400">
                <a:latin typeface="Times New Roman" panose="02020603050405020304" pitchFamily="18" charset="0"/>
              </a:rPr>
              <a:t>difference</a:t>
            </a:r>
          </a:p>
        </p:txBody>
      </p:sp>
      <p:sp>
        <p:nvSpPr>
          <p:cNvPr id="16390" name="Text Box 6">
            <a:extLst>
              <a:ext uri="{FF2B5EF4-FFF2-40B4-BE49-F238E27FC236}">
                <a16:creationId xmlns:a16="http://schemas.microsoft.com/office/drawing/2014/main" id="{02DA239E-6F32-4213-B21E-E954540F8ED4}"/>
              </a:ext>
            </a:extLst>
          </p:cNvPr>
          <p:cNvSpPr txBox="1">
            <a:spLocks noChangeArrowheads="1"/>
          </p:cNvSpPr>
          <p:nvPr/>
        </p:nvSpPr>
        <p:spPr bwMode="auto">
          <a:xfrm>
            <a:off x="1981200" y="2997200"/>
            <a:ext cx="594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nl-BE" sz="2400">
                <a:latin typeface="Times New Roman" panose="02020603050405020304" pitchFamily="18" charset="0"/>
              </a:rPr>
              <a:t>observed value</a:t>
            </a:r>
          </a:p>
        </p:txBody>
      </p:sp>
      <p:sp>
        <p:nvSpPr>
          <p:cNvPr id="16391" name="Text Box 7">
            <a:extLst>
              <a:ext uri="{FF2B5EF4-FFF2-40B4-BE49-F238E27FC236}">
                <a16:creationId xmlns:a16="http://schemas.microsoft.com/office/drawing/2014/main" id="{21B2AE04-7D5B-4173-8E29-258E416DD55C}"/>
              </a:ext>
            </a:extLst>
          </p:cNvPr>
          <p:cNvSpPr txBox="1">
            <a:spLocks noChangeArrowheads="1"/>
          </p:cNvSpPr>
          <p:nvPr/>
        </p:nvSpPr>
        <p:spPr bwMode="auto">
          <a:xfrm>
            <a:off x="1981200" y="3492500"/>
            <a:ext cx="594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nl-BE" sz="2400">
                <a:latin typeface="Times New Roman" panose="02020603050405020304" pitchFamily="18" charset="0"/>
              </a:rPr>
              <a:t>estimated value</a:t>
            </a:r>
          </a:p>
        </p:txBody>
      </p:sp>
      <p:sp>
        <p:nvSpPr>
          <p:cNvPr id="16392" name="Text Box 8">
            <a:extLst>
              <a:ext uri="{FF2B5EF4-FFF2-40B4-BE49-F238E27FC236}">
                <a16:creationId xmlns:a16="http://schemas.microsoft.com/office/drawing/2014/main" id="{C4157477-8E0E-4515-BA55-DC516EE7E23C}"/>
              </a:ext>
            </a:extLst>
          </p:cNvPr>
          <p:cNvSpPr txBox="1">
            <a:spLocks noChangeArrowheads="1"/>
          </p:cNvSpPr>
          <p:nvPr/>
        </p:nvSpPr>
        <p:spPr bwMode="auto">
          <a:xfrm>
            <a:off x="1981200" y="3987800"/>
            <a:ext cx="594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nl-BE" sz="2400">
                <a:latin typeface="Times New Roman" panose="02020603050405020304" pitchFamily="18" charset="0"/>
              </a:rPr>
              <a:t>arithmetric mean of observed values</a:t>
            </a:r>
          </a:p>
        </p:txBody>
      </p:sp>
      <p:sp>
        <p:nvSpPr>
          <p:cNvPr id="16393" name="Text Box 9">
            <a:extLst>
              <a:ext uri="{FF2B5EF4-FFF2-40B4-BE49-F238E27FC236}">
                <a16:creationId xmlns:a16="http://schemas.microsoft.com/office/drawing/2014/main" id="{B9807BE3-2327-4745-AA2B-EAE57490D6AC}"/>
              </a:ext>
            </a:extLst>
          </p:cNvPr>
          <p:cNvSpPr txBox="1">
            <a:spLocks noChangeArrowheads="1"/>
          </p:cNvSpPr>
          <p:nvPr/>
        </p:nvSpPr>
        <p:spPr bwMode="auto">
          <a:xfrm>
            <a:off x="1981200" y="4495800"/>
            <a:ext cx="594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nl-BE" sz="2400">
                <a:latin typeface="Times New Roman" panose="02020603050405020304" pitchFamily="18" charset="0"/>
              </a:rPr>
              <a:t>predicted value</a:t>
            </a:r>
          </a:p>
        </p:txBody>
      </p:sp>
      <p:sp>
        <p:nvSpPr>
          <p:cNvPr id="16394" name="Text Box 10">
            <a:extLst>
              <a:ext uri="{FF2B5EF4-FFF2-40B4-BE49-F238E27FC236}">
                <a16:creationId xmlns:a16="http://schemas.microsoft.com/office/drawing/2014/main" id="{DECCF875-749C-4A07-A120-2B5F4B305863}"/>
              </a:ext>
            </a:extLst>
          </p:cNvPr>
          <p:cNvSpPr txBox="1">
            <a:spLocks noChangeArrowheads="1"/>
          </p:cNvSpPr>
          <p:nvPr/>
        </p:nvSpPr>
        <p:spPr bwMode="auto">
          <a:xfrm>
            <a:off x="1981200" y="4991100"/>
            <a:ext cx="594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nl-BE" sz="2400">
                <a:latin typeface="Times New Roman" panose="02020603050405020304" pitchFamily="18" charset="0"/>
              </a:rPr>
              <a:t>real parameter in the population</a:t>
            </a:r>
          </a:p>
        </p:txBody>
      </p:sp>
      <p:sp>
        <p:nvSpPr>
          <p:cNvPr id="16395" name="Text Box 11">
            <a:extLst>
              <a:ext uri="{FF2B5EF4-FFF2-40B4-BE49-F238E27FC236}">
                <a16:creationId xmlns:a16="http://schemas.microsoft.com/office/drawing/2014/main" id="{039EEC66-1EC4-4C3B-8ADA-64038C816F6C}"/>
              </a:ext>
            </a:extLst>
          </p:cNvPr>
          <p:cNvSpPr txBox="1">
            <a:spLocks noChangeArrowheads="1"/>
          </p:cNvSpPr>
          <p:nvPr/>
        </p:nvSpPr>
        <p:spPr bwMode="auto">
          <a:xfrm>
            <a:off x="838200" y="548640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nl-BE" sz="2400">
                <a:latin typeface="Times New Roman" panose="02020603050405020304" pitchFamily="18" charset="0"/>
              </a:rPr>
              <a:t>b :           parameter estimated by regression, based on sample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2">
            <a:extLst>
              <a:ext uri="{FF2B5EF4-FFF2-40B4-BE49-F238E27FC236}">
                <a16:creationId xmlns:a16="http://schemas.microsoft.com/office/drawing/2014/main" id="{853B56C0-EEFE-4882-AFCC-CAD0405C66F6}"/>
              </a:ext>
            </a:extLst>
          </p:cNvPr>
          <p:cNvGraphicFramePr>
            <a:graphicFrameLocks noChangeAspect="1"/>
          </p:cNvGraphicFramePr>
          <p:nvPr/>
        </p:nvGraphicFramePr>
        <p:xfrm>
          <a:off x="519113" y="990600"/>
          <a:ext cx="8229600" cy="5270500"/>
        </p:xfrm>
        <a:graphic>
          <a:graphicData uri="http://schemas.openxmlformats.org/presentationml/2006/ole">
            <mc:AlternateContent xmlns:mc="http://schemas.openxmlformats.org/markup-compatibility/2006">
              <mc:Choice xmlns:v="urn:schemas-microsoft-com:vml" Requires="v">
                <p:oleObj name="Equation" r:id="rId3" imgW="3238500" imgH="2387600" progId="Equation.3">
                  <p:embed/>
                </p:oleObj>
              </mc:Choice>
              <mc:Fallback>
                <p:oleObj name="Equation" r:id="rId3" imgW="3238500" imgH="2387600" progId="Equation.3">
                  <p:embed/>
                  <p:pic>
                    <p:nvPicPr>
                      <p:cNvPr id="17410" name="Object 2">
                        <a:extLst>
                          <a:ext uri="{FF2B5EF4-FFF2-40B4-BE49-F238E27FC236}">
                            <a16:creationId xmlns:a16="http://schemas.microsoft.com/office/drawing/2014/main" id="{853B56C0-EEFE-4882-AFCC-CAD0405C66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113" y="990600"/>
                        <a:ext cx="8229600" cy="527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7411" name="Group 3">
            <a:extLst>
              <a:ext uri="{FF2B5EF4-FFF2-40B4-BE49-F238E27FC236}">
                <a16:creationId xmlns:a16="http://schemas.microsoft.com/office/drawing/2014/main" id="{6AF445D7-81BD-4C30-A247-912F79B70C6B}"/>
              </a:ext>
            </a:extLst>
          </p:cNvPr>
          <p:cNvGrpSpPr>
            <a:grpSpLocks/>
          </p:cNvGrpSpPr>
          <p:nvPr/>
        </p:nvGrpSpPr>
        <p:grpSpPr bwMode="auto">
          <a:xfrm>
            <a:off x="3200400" y="2057400"/>
            <a:ext cx="1066800" cy="3276600"/>
            <a:chOff x="2016" y="1296"/>
            <a:chExt cx="672" cy="2064"/>
          </a:xfrm>
        </p:grpSpPr>
        <p:sp>
          <p:nvSpPr>
            <p:cNvPr id="17419" name="Line 4">
              <a:extLst>
                <a:ext uri="{FF2B5EF4-FFF2-40B4-BE49-F238E27FC236}">
                  <a16:creationId xmlns:a16="http://schemas.microsoft.com/office/drawing/2014/main" id="{BCB2CC70-2767-4DDF-9476-DE58AE463B95}"/>
                </a:ext>
              </a:extLst>
            </p:cNvPr>
            <p:cNvSpPr>
              <a:spLocks noChangeShapeType="1"/>
            </p:cNvSpPr>
            <p:nvPr/>
          </p:nvSpPr>
          <p:spPr bwMode="auto">
            <a:xfrm>
              <a:off x="2016" y="1296"/>
              <a:ext cx="0" cy="14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420" name="Line 5">
              <a:extLst>
                <a:ext uri="{FF2B5EF4-FFF2-40B4-BE49-F238E27FC236}">
                  <a16:creationId xmlns:a16="http://schemas.microsoft.com/office/drawing/2014/main" id="{A093D304-14DE-407B-A477-3D63EC3EA4D1}"/>
                </a:ext>
              </a:extLst>
            </p:cNvPr>
            <p:cNvSpPr>
              <a:spLocks noChangeShapeType="1"/>
            </p:cNvSpPr>
            <p:nvPr/>
          </p:nvSpPr>
          <p:spPr bwMode="auto">
            <a:xfrm>
              <a:off x="2016" y="2784"/>
              <a:ext cx="67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421" name="Line 6">
              <a:extLst>
                <a:ext uri="{FF2B5EF4-FFF2-40B4-BE49-F238E27FC236}">
                  <a16:creationId xmlns:a16="http://schemas.microsoft.com/office/drawing/2014/main" id="{5ED3C5A7-BABA-4401-B7EC-A34ECBE3BE99}"/>
                </a:ext>
              </a:extLst>
            </p:cNvPr>
            <p:cNvSpPr>
              <a:spLocks noChangeShapeType="1"/>
            </p:cNvSpPr>
            <p:nvPr/>
          </p:nvSpPr>
          <p:spPr bwMode="auto">
            <a:xfrm>
              <a:off x="2688" y="2784"/>
              <a:ext cx="0" cy="57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sp>
        <p:nvSpPr>
          <p:cNvPr id="17412" name="Rectangle 7">
            <a:extLst>
              <a:ext uri="{FF2B5EF4-FFF2-40B4-BE49-F238E27FC236}">
                <a16:creationId xmlns:a16="http://schemas.microsoft.com/office/drawing/2014/main" id="{D251C567-7B8B-4386-8FAB-D51DAA11F9FF}"/>
              </a:ext>
            </a:extLst>
          </p:cNvPr>
          <p:cNvSpPr>
            <a:spLocks noGrp="1" noChangeArrowheads="1"/>
          </p:cNvSpPr>
          <p:nvPr>
            <p:ph type="title"/>
          </p:nvPr>
        </p:nvSpPr>
        <p:spPr>
          <a:xfrm>
            <a:off x="179388" y="381000"/>
            <a:ext cx="8640762" cy="533400"/>
          </a:xfrm>
        </p:spPr>
        <p:txBody>
          <a:bodyPr/>
          <a:lstStyle/>
          <a:p>
            <a:r>
              <a:rPr lang="en-GB" altLang="nl-BE" sz="2400">
                <a:latin typeface="Comic Sans MS" panose="030F0702030302020204" pitchFamily="66" charset="0"/>
              </a:rPr>
              <a:t>Calculation of the slope and intercept </a:t>
            </a:r>
            <a:br>
              <a:rPr lang="en-GB" altLang="nl-BE" sz="2400">
                <a:latin typeface="Comic Sans MS" panose="030F0702030302020204" pitchFamily="66" charset="0"/>
              </a:rPr>
            </a:br>
            <a:r>
              <a:rPr lang="en-GB" altLang="nl-BE" sz="2400">
                <a:latin typeface="Comic Sans MS" panose="030F0702030302020204" pitchFamily="66" charset="0"/>
              </a:rPr>
              <a:t>of the least squares regression line</a:t>
            </a:r>
          </a:p>
        </p:txBody>
      </p:sp>
      <p:sp>
        <p:nvSpPr>
          <p:cNvPr id="17413" name="Oval 8">
            <a:extLst>
              <a:ext uri="{FF2B5EF4-FFF2-40B4-BE49-F238E27FC236}">
                <a16:creationId xmlns:a16="http://schemas.microsoft.com/office/drawing/2014/main" id="{4A223A71-0E74-4AAE-AF99-B7F8B835585D}"/>
              </a:ext>
            </a:extLst>
          </p:cNvPr>
          <p:cNvSpPr>
            <a:spLocks noChangeArrowheads="1"/>
          </p:cNvSpPr>
          <p:nvPr/>
        </p:nvSpPr>
        <p:spPr bwMode="auto">
          <a:xfrm>
            <a:off x="2916238" y="549275"/>
            <a:ext cx="2016125" cy="576263"/>
          </a:xfrm>
          <a:prstGeom prst="ellipse">
            <a:avLst/>
          </a:prstGeom>
          <a:noFill/>
          <a:ln w="9525">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nl-NL" altLang="nl-BE" sz="1800">
              <a:latin typeface="Arial" panose="020B0604020202020204" pitchFamily="34" charset="0"/>
            </a:endParaRPr>
          </a:p>
        </p:txBody>
      </p:sp>
      <p:sp>
        <p:nvSpPr>
          <p:cNvPr id="17414" name="Oval 9">
            <a:extLst>
              <a:ext uri="{FF2B5EF4-FFF2-40B4-BE49-F238E27FC236}">
                <a16:creationId xmlns:a16="http://schemas.microsoft.com/office/drawing/2014/main" id="{A6EE2B28-4D1C-4703-AB46-ED7BA9533B3B}"/>
              </a:ext>
            </a:extLst>
          </p:cNvPr>
          <p:cNvSpPr>
            <a:spLocks noChangeArrowheads="1"/>
          </p:cNvSpPr>
          <p:nvPr/>
        </p:nvSpPr>
        <p:spPr bwMode="auto">
          <a:xfrm>
            <a:off x="382588" y="2263775"/>
            <a:ext cx="792162" cy="792163"/>
          </a:xfrm>
          <a:prstGeom prst="ellipse">
            <a:avLst/>
          </a:prstGeom>
          <a:noFill/>
          <a:ln w="9525">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nl-NL" altLang="nl-BE" sz="1800">
              <a:latin typeface="Arial" panose="020B0604020202020204" pitchFamily="34" charset="0"/>
            </a:endParaRPr>
          </a:p>
        </p:txBody>
      </p:sp>
      <p:sp>
        <p:nvSpPr>
          <p:cNvPr id="17415" name="Oval 10">
            <a:extLst>
              <a:ext uri="{FF2B5EF4-FFF2-40B4-BE49-F238E27FC236}">
                <a16:creationId xmlns:a16="http://schemas.microsoft.com/office/drawing/2014/main" id="{F496C42F-40DD-424B-B9BB-F957CE8C7711}"/>
              </a:ext>
            </a:extLst>
          </p:cNvPr>
          <p:cNvSpPr>
            <a:spLocks noChangeArrowheads="1"/>
          </p:cNvSpPr>
          <p:nvPr/>
        </p:nvSpPr>
        <p:spPr bwMode="auto">
          <a:xfrm>
            <a:off x="395288" y="4378325"/>
            <a:ext cx="792162" cy="792163"/>
          </a:xfrm>
          <a:prstGeom prst="ellipse">
            <a:avLst/>
          </a:prstGeom>
          <a:noFill/>
          <a:ln w="9525">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nl-NL" altLang="nl-BE" sz="1800">
              <a:latin typeface="Arial" panose="020B0604020202020204" pitchFamily="34" charset="0"/>
            </a:endParaRPr>
          </a:p>
        </p:txBody>
      </p:sp>
      <p:sp>
        <p:nvSpPr>
          <p:cNvPr id="17416" name="Oval 11">
            <a:extLst>
              <a:ext uri="{FF2B5EF4-FFF2-40B4-BE49-F238E27FC236}">
                <a16:creationId xmlns:a16="http://schemas.microsoft.com/office/drawing/2014/main" id="{550144A5-FE76-4F34-A994-71E1060EA203}"/>
              </a:ext>
            </a:extLst>
          </p:cNvPr>
          <p:cNvSpPr>
            <a:spLocks noChangeArrowheads="1"/>
          </p:cNvSpPr>
          <p:nvPr/>
        </p:nvSpPr>
        <p:spPr bwMode="auto">
          <a:xfrm>
            <a:off x="361950" y="3357563"/>
            <a:ext cx="792163" cy="792162"/>
          </a:xfrm>
          <a:prstGeom prst="ellipse">
            <a:avLst/>
          </a:prstGeom>
          <a:noFill/>
          <a:ln w="9525">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nl-NL" altLang="nl-BE" sz="1800">
              <a:latin typeface="Arial" panose="020B0604020202020204" pitchFamily="34" charset="0"/>
            </a:endParaRPr>
          </a:p>
        </p:txBody>
      </p:sp>
      <p:sp>
        <p:nvSpPr>
          <p:cNvPr id="17417" name="Oval 13">
            <a:extLst>
              <a:ext uri="{FF2B5EF4-FFF2-40B4-BE49-F238E27FC236}">
                <a16:creationId xmlns:a16="http://schemas.microsoft.com/office/drawing/2014/main" id="{60FC50BB-D933-4743-A14B-4820AB540E72}"/>
              </a:ext>
            </a:extLst>
          </p:cNvPr>
          <p:cNvSpPr>
            <a:spLocks noChangeArrowheads="1"/>
          </p:cNvSpPr>
          <p:nvPr/>
        </p:nvSpPr>
        <p:spPr bwMode="auto">
          <a:xfrm>
            <a:off x="7092950" y="1557338"/>
            <a:ext cx="2016125" cy="863600"/>
          </a:xfrm>
          <a:prstGeom prst="ellipse">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nl-NL" altLang="nl-BE" sz="1800">
              <a:latin typeface="Arial" panose="020B0604020202020204" pitchFamily="34" charset="0"/>
            </a:endParaRPr>
          </a:p>
        </p:txBody>
      </p:sp>
      <p:sp>
        <p:nvSpPr>
          <p:cNvPr id="17418" name="Text Box 14">
            <a:extLst>
              <a:ext uri="{FF2B5EF4-FFF2-40B4-BE49-F238E27FC236}">
                <a16:creationId xmlns:a16="http://schemas.microsoft.com/office/drawing/2014/main" id="{CAD4722D-C14C-4317-B6DF-4972374BFBC8}"/>
              </a:ext>
            </a:extLst>
          </p:cNvPr>
          <p:cNvSpPr txBox="1">
            <a:spLocks noChangeArrowheads="1"/>
          </p:cNvSpPr>
          <p:nvPr/>
        </p:nvSpPr>
        <p:spPr bwMode="auto">
          <a:xfrm>
            <a:off x="7524750" y="1700213"/>
            <a:ext cx="1223963" cy="581025"/>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fr-BE" altLang="nl-BE" sz="1600">
                <a:latin typeface="Comic Sans MS" panose="030F0702030302020204" pitchFamily="66" charset="0"/>
              </a:rPr>
              <a:t>S= Sums of squares</a:t>
            </a:r>
            <a:endParaRPr lang="en-GB" altLang="nl-BE" sz="1600">
              <a:latin typeface="Comic Sans MS" panose="030F0702030302020204" pitchFamily="66"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D23C9A9A-A2A7-4DF6-B7DA-0809068DE98A}"/>
              </a:ext>
            </a:extLst>
          </p:cNvPr>
          <p:cNvSpPr>
            <a:spLocks noGrp="1"/>
          </p:cNvSpPr>
          <p:nvPr>
            <p:ph type="title"/>
          </p:nvPr>
        </p:nvSpPr>
        <p:spPr>
          <a:xfrm>
            <a:off x="304800" y="-17206"/>
            <a:ext cx="8229600" cy="779206"/>
          </a:xfrm>
        </p:spPr>
        <p:txBody>
          <a:bodyPr/>
          <a:lstStyle/>
          <a:p>
            <a:r>
              <a:rPr lang="en-US" altLang="nl-BE" dirty="0"/>
              <a:t>How does this work?</a:t>
            </a:r>
            <a:endParaRPr lang="nl-NL" altLang="nl-BE" dirty="0"/>
          </a:p>
        </p:txBody>
      </p:sp>
      <p:graphicFrame>
        <p:nvGraphicFramePr>
          <p:cNvPr id="5" name="Table 4">
            <a:extLst>
              <a:ext uri="{FF2B5EF4-FFF2-40B4-BE49-F238E27FC236}">
                <a16:creationId xmlns:a16="http://schemas.microsoft.com/office/drawing/2014/main" id="{644590E1-6CC6-45ED-9584-DF2E398B0384}"/>
              </a:ext>
            </a:extLst>
          </p:cNvPr>
          <p:cNvGraphicFramePr>
            <a:graphicFrameLocks noGrp="1"/>
          </p:cNvGraphicFramePr>
          <p:nvPr>
            <p:extLst>
              <p:ext uri="{D42A27DB-BD31-4B8C-83A1-F6EECF244321}">
                <p14:modId xmlns:p14="http://schemas.microsoft.com/office/powerpoint/2010/main" val="2930076487"/>
              </p:ext>
            </p:extLst>
          </p:nvPr>
        </p:nvGraphicFramePr>
        <p:xfrm>
          <a:off x="533400" y="350274"/>
          <a:ext cx="7010400" cy="6534927"/>
        </p:xfrm>
        <a:graphic>
          <a:graphicData uri="http://schemas.openxmlformats.org/drawingml/2006/table">
            <a:tbl>
              <a:tblPr/>
              <a:tblGrid>
                <a:gridCol w="1168400">
                  <a:extLst>
                    <a:ext uri="{9D8B030D-6E8A-4147-A177-3AD203B41FA5}">
                      <a16:colId xmlns:a16="http://schemas.microsoft.com/office/drawing/2014/main" val="748992080"/>
                    </a:ext>
                  </a:extLst>
                </a:gridCol>
                <a:gridCol w="1168400">
                  <a:extLst>
                    <a:ext uri="{9D8B030D-6E8A-4147-A177-3AD203B41FA5}">
                      <a16:colId xmlns:a16="http://schemas.microsoft.com/office/drawing/2014/main" val="795998204"/>
                    </a:ext>
                  </a:extLst>
                </a:gridCol>
                <a:gridCol w="1168400">
                  <a:extLst>
                    <a:ext uri="{9D8B030D-6E8A-4147-A177-3AD203B41FA5}">
                      <a16:colId xmlns:a16="http://schemas.microsoft.com/office/drawing/2014/main" val="3950123052"/>
                    </a:ext>
                  </a:extLst>
                </a:gridCol>
                <a:gridCol w="1168400">
                  <a:extLst>
                    <a:ext uri="{9D8B030D-6E8A-4147-A177-3AD203B41FA5}">
                      <a16:colId xmlns:a16="http://schemas.microsoft.com/office/drawing/2014/main" val="4288439447"/>
                    </a:ext>
                  </a:extLst>
                </a:gridCol>
                <a:gridCol w="1168400">
                  <a:extLst>
                    <a:ext uri="{9D8B030D-6E8A-4147-A177-3AD203B41FA5}">
                      <a16:colId xmlns:a16="http://schemas.microsoft.com/office/drawing/2014/main" val="2203373281"/>
                    </a:ext>
                  </a:extLst>
                </a:gridCol>
                <a:gridCol w="1168400">
                  <a:extLst>
                    <a:ext uri="{9D8B030D-6E8A-4147-A177-3AD203B41FA5}">
                      <a16:colId xmlns:a16="http://schemas.microsoft.com/office/drawing/2014/main" val="2315624429"/>
                    </a:ext>
                  </a:extLst>
                </a:gridCol>
              </a:tblGrid>
              <a:tr h="454143">
                <a:tc>
                  <a:txBody>
                    <a:bodyPr/>
                    <a:lstStyle/>
                    <a:p>
                      <a:pPr algn="ctr" fontAlgn="b"/>
                      <a:r>
                        <a:rPr lang="nl-BE" sz="1600" b="1" i="0" u="none" strike="noStrike" dirty="0" err="1">
                          <a:solidFill>
                            <a:srgbClr val="000000"/>
                          </a:solidFill>
                          <a:effectLst/>
                          <a:latin typeface="Calibri"/>
                        </a:rPr>
                        <a:t>age</a:t>
                      </a:r>
                      <a:endParaRPr lang="nl-BE" sz="1600" b="1" i="0" u="none" strike="noStrike" dirty="0">
                        <a:solidFill>
                          <a:srgbClr val="000000"/>
                        </a:solidFill>
                        <a:effectLst/>
                        <a:latin typeface="Calibri"/>
                      </a:endParaRP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cholesterol</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sex</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occupation</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bmi</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activity</a:t>
                      </a:r>
                    </a:p>
                  </a:txBody>
                  <a:tcPr marL="9525" marR="9525" marT="9526" marB="0" anchor="b">
                    <a:lnL>
                      <a:noFill/>
                    </a:lnL>
                    <a:lnR>
                      <a:noFill/>
                    </a:lnR>
                    <a:lnT>
                      <a:noFill/>
                    </a:lnT>
                    <a:lnB>
                      <a:noFill/>
                    </a:lnB>
                  </a:tcPr>
                </a:tc>
                <a:extLst>
                  <a:ext uri="{0D108BD9-81ED-4DB2-BD59-A6C34878D82A}">
                    <a16:rowId xmlns:a16="http://schemas.microsoft.com/office/drawing/2014/main" val="4151601763"/>
                  </a:ext>
                </a:extLst>
              </a:tr>
              <a:tr h="231902">
                <a:tc>
                  <a:txBody>
                    <a:bodyPr/>
                    <a:lstStyle/>
                    <a:p>
                      <a:pPr algn="ctr" fontAlgn="b"/>
                      <a:r>
                        <a:rPr lang="nl-BE" sz="1600" b="1" i="0" u="none" strike="noStrike" dirty="0">
                          <a:solidFill>
                            <a:srgbClr val="000000"/>
                          </a:solidFill>
                          <a:effectLst/>
                          <a:latin typeface="Calibri"/>
                        </a:rPr>
                        <a:t>20</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1.9</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M</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4</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16.7</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24</a:t>
                      </a:r>
                    </a:p>
                  </a:txBody>
                  <a:tcPr marL="9525" marR="9525" marT="9526" marB="0" anchor="b">
                    <a:lnL>
                      <a:noFill/>
                    </a:lnL>
                    <a:lnR>
                      <a:noFill/>
                    </a:lnR>
                    <a:lnT>
                      <a:noFill/>
                    </a:lnT>
                    <a:lnB>
                      <a:noFill/>
                    </a:lnB>
                  </a:tcPr>
                </a:tc>
                <a:extLst>
                  <a:ext uri="{0D108BD9-81ED-4DB2-BD59-A6C34878D82A}">
                    <a16:rowId xmlns:a16="http://schemas.microsoft.com/office/drawing/2014/main" val="2145583711"/>
                  </a:ext>
                </a:extLst>
              </a:tr>
              <a:tr h="231902">
                <a:tc>
                  <a:txBody>
                    <a:bodyPr/>
                    <a:lstStyle/>
                    <a:p>
                      <a:pPr algn="ctr" fontAlgn="b"/>
                      <a:r>
                        <a:rPr lang="nl-BE" sz="1600" b="1" i="0" u="none" strike="noStrike" dirty="0">
                          <a:solidFill>
                            <a:srgbClr val="000000"/>
                          </a:solidFill>
                          <a:effectLst/>
                          <a:latin typeface="Calibri"/>
                        </a:rPr>
                        <a:t>22</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2.1</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F</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4</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19.2</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22</a:t>
                      </a:r>
                    </a:p>
                  </a:txBody>
                  <a:tcPr marL="9525" marR="9525" marT="9526" marB="0" anchor="b">
                    <a:lnL>
                      <a:noFill/>
                    </a:lnL>
                    <a:lnR>
                      <a:noFill/>
                    </a:lnR>
                    <a:lnT>
                      <a:noFill/>
                    </a:lnT>
                    <a:lnB>
                      <a:noFill/>
                    </a:lnB>
                  </a:tcPr>
                </a:tc>
                <a:extLst>
                  <a:ext uri="{0D108BD9-81ED-4DB2-BD59-A6C34878D82A}">
                    <a16:rowId xmlns:a16="http://schemas.microsoft.com/office/drawing/2014/main" val="3738215327"/>
                  </a:ext>
                </a:extLst>
              </a:tr>
              <a:tr h="231902">
                <a:tc>
                  <a:txBody>
                    <a:bodyPr/>
                    <a:lstStyle/>
                    <a:p>
                      <a:pPr algn="ctr" fontAlgn="b"/>
                      <a:r>
                        <a:rPr lang="nl-BE" sz="1600" b="1" i="0" u="none" strike="noStrike" dirty="0">
                          <a:solidFill>
                            <a:srgbClr val="000000"/>
                          </a:solidFill>
                          <a:effectLst/>
                          <a:latin typeface="Calibri"/>
                        </a:rPr>
                        <a:t>28</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2.3</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M</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2</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22.1</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24</a:t>
                      </a:r>
                    </a:p>
                  </a:txBody>
                  <a:tcPr marL="9525" marR="9525" marT="9526" marB="0" anchor="b">
                    <a:lnL>
                      <a:noFill/>
                    </a:lnL>
                    <a:lnR>
                      <a:noFill/>
                    </a:lnR>
                    <a:lnT>
                      <a:noFill/>
                    </a:lnT>
                    <a:lnB>
                      <a:noFill/>
                    </a:lnB>
                  </a:tcPr>
                </a:tc>
                <a:extLst>
                  <a:ext uri="{0D108BD9-81ED-4DB2-BD59-A6C34878D82A}">
                    <a16:rowId xmlns:a16="http://schemas.microsoft.com/office/drawing/2014/main" val="3377751659"/>
                  </a:ext>
                </a:extLst>
              </a:tr>
              <a:tr h="231902">
                <a:tc>
                  <a:txBody>
                    <a:bodyPr/>
                    <a:lstStyle/>
                    <a:p>
                      <a:pPr algn="ctr" fontAlgn="b"/>
                      <a:r>
                        <a:rPr lang="nl-BE" sz="1600" b="1" i="0" u="none" strike="noStrike">
                          <a:solidFill>
                            <a:srgbClr val="000000"/>
                          </a:solidFill>
                          <a:effectLst/>
                          <a:latin typeface="Calibri"/>
                        </a:rPr>
                        <a:t>22</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2.5</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M</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1</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20.8</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26</a:t>
                      </a:r>
                    </a:p>
                  </a:txBody>
                  <a:tcPr marL="9525" marR="9525" marT="9526" marB="0" anchor="b">
                    <a:lnL>
                      <a:noFill/>
                    </a:lnL>
                    <a:lnR>
                      <a:noFill/>
                    </a:lnR>
                    <a:lnT>
                      <a:noFill/>
                    </a:lnT>
                    <a:lnB>
                      <a:noFill/>
                    </a:lnB>
                  </a:tcPr>
                </a:tc>
                <a:extLst>
                  <a:ext uri="{0D108BD9-81ED-4DB2-BD59-A6C34878D82A}">
                    <a16:rowId xmlns:a16="http://schemas.microsoft.com/office/drawing/2014/main" val="1226528791"/>
                  </a:ext>
                </a:extLst>
              </a:tr>
              <a:tr h="231902">
                <a:tc>
                  <a:txBody>
                    <a:bodyPr/>
                    <a:lstStyle/>
                    <a:p>
                      <a:pPr algn="ctr" fontAlgn="b"/>
                      <a:r>
                        <a:rPr lang="nl-BE" sz="1600" b="1" i="0" u="none" strike="noStrike">
                          <a:solidFill>
                            <a:srgbClr val="000000"/>
                          </a:solidFill>
                          <a:effectLst/>
                          <a:latin typeface="Calibri"/>
                        </a:rPr>
                        <a:t>24</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2.5</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F</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4</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20.9</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18</a:t>
                      </a:r>
                    </a:p>
                  </a:txBody>
                  <a:tcPr marL="9525" marR="9525" marT="9526" marB="0" anchor="b">
                    <a:lnL>
                      <a:noFill/>
                    </a:lnL>
                    <a:lnR>
                      <a:noFill/>
                    </a:lnR>
                    <a:lnT>
                      <a:noFill/>
                    </a:lnT>
                    <a:lnB>
                      <a:noFill/>
                    </a:lnB>
                  </a:tcPr>
                </a:tc>
                <a:extLst>
                  <a:ext uri="{0D108BD9-81ED-4DB2-BD59-A6C34878D82A}">
                    <a16:rowId xmlns:a16="http://schemas.microsoft.com/office/drawing/2014/main" val="4073461877"/>
                  </a:ext>
                </a:extLst>
              </a:tr>
              <a:tr h="231902">
                <a:tc>
                  <a:txBody>
                    <a:bodyPr/>
                    <a:lstStyle/>
                    <a:p>
                      <a:pPr algn="ctr" fontAlgn="b"/>
                      <a:r>
                        <a:rPr lang="nl-BE" sz="1600" b="1" i="0" u="none" strike="noStrike">
                          <a:solidFill>
                            <a:srgbClr val="000000"/>
                          </a:solidFill>
                          <a:effectLst/>
                          <a:latin typeface="Calibri"/>
                        </a:rPr>
                        <a:t>30</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2.6</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M</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2</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18.7</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13</a:t>
                      </a:r>
                    </a:p>
                  </a:txBody>
                  <a:tcPr marL="9525" marR="9525" marT="9526" marB="0" anchor="b">
                    <a:lnL>
                      <a:noFill/>
                    </a:lnL>
                    <a:lnR>
                      <a:noFill/>
                    </a:lnR>
                    <a:lnT>
                      <a:noFill/>
                    </a:lnT>
                    <a:lnB>
                      <a:noFill/>
                    </a:lnB>
                  </a:tcPr>
                </a:tc>
                <a:extLst>
                  <a:ext uri="{0D108BD9-81ED-4DB2-BD59-A6C34878D82A}">
                    <a16:rowId xmlns:a16="http://schemas.microsoft.com/office/drawing/2014/main" val="28975362"/>
                  </a:ext>
                </a:extLst>
              </a:tr>
              <a:tr h="231902">
                <a:tc>
                  <a:txBody>
                    <a:bodyPr/>
                    <a:lstStyle/>
                    <a:p>
                      <a:pPr algn="ctr" fontAlgn="b"/>
                      <a:r>
                        <a:rPr lang="nl-BE" sz="1600" b="1" i="0" u="none" strike="noStrike">
                          <a:solidFill>
                            <a:srgbClr val="000000"/>
                          </a:solidFill>
                          <a:effectLst/>
                          <a:latin typeface="Calibri"/>
                        </a:rPr>
                        <a:t>28</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2.9</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F</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3</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22.9</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6</a:t>
                      </a:r>
                    </a:p>
                  </a:txBody>
                  <a:tcPr marL="9525" marR="9525" marT="9526" marB="0" anchor="b">
                    <a:lnL>
                      <a:noFill/>
                    </a:lnL>
                    <a:lnR>
                      <a:noFill/>
                    </a:lnR>
                    <a:lnT>
                      <a:noFill/>
                    </a:lnT>
                    <a:lnB>
                      <a:noFill/>
                    </a:lnB>
                  </a:tcPr>
                </a:tc>
                <a:extLst>
                  <a:ext uri="{0D108BD9-81ED-4DB2-BD59-A6C34878D82A}">
                    <a16:rowId xmlns:a16="http://schemas.microsoft.com/office/drawing/2014/main" val="1778455735"/>
                  </a:ext>
                </a:extLst>
              </a:tr>
              <a:tr h="231902">
                <a:tc>
                  <a:txBody>
                    <a:bodyPr/>
                    <a:lstStyle/>
                    <a:p>
                      <a:pPr algn="ctr" fontAlgn="b"/>
                      <a:r>
                        <a:rPr lang="nl-BE" sz="1600" b="1" i="0" u="none" strike="noStrike">
                          <a:solidFill>
                            <a:srgbClr val="000000"/>
                          </a:solidFill>
                          <a:effectLst/>
                          <a:latin typeface="Calibri"/>
                        </a:rPr>
                        <a:t>25</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3.0</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M</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2</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22.3</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8</a:t>
                      </a:r>
                    </a:p>
                  </a:txBody>
                  <a:tcPr marL="9525" marR="9525" marT="9526" marB="0" anchor="b">
                    <a:lnL>
                      <a:noFill/>
                    </a:lnL>
                    <a:lnR>
                      <a:noFill/>
                    </a:lnR>
                    <a:lnT>
                      <a:noFill/>
                    </a:lnT>
                    <a:lnB>
                      <a:noFill/>
                    </a:lnB>
                  </a:tcPr>
                </a:tc>
                <a:extLst>
                  <a:ext uri="{0D108BD9-81ED-4DB2-BD59-A6C34878D82A}">
                    <a16:rowId xmlns:a16="http://schemas.microsoft.com/office/drawing/2014/main" val="3924536913"/>
                  </a:ext>
                </a:extLst>
              </a:tr>
              <a:tr h="231902">
                <a:tc>
                  <a:txBody>
                    <a:bodyPr/>
                    <a:lstStyle/>
                    <a:p>
                      <a:pPr algn="ctr" fontAlgn="b"/>
                      <a:r>
                        <a:rPr lang="nl-BE" sz="1600" b="1" i="0" u="none" strike="noStrike">
                          <a:solidFill>
                            <a:srgbClr val="000000"/>
                          </a:solidFill>
                          <a:effectLst/>
                          <a:latin typeface="Calibri"/>
                        </a:rPr>
                        <a:t>33</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3.0</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F</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4</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24.8</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9</a:t>
                      </a:r>
                    </a:p>
                  </a:txBody>
                  <a:tcPr marL="9525" marR="9525" marT="9526" marB="0" anchor="b">
                    <a:lnL>
                      <a:noFill/>
                    </a:lnL>
                    <a:lnR>
                      <a:noFill/>
                    </a:lnR>
                    <a:lnT>
                      <a:noFill/>
                    </a:lnT>
                    <a:lnB>
                      <a:noFill/>
                    </a:lnB>
                  </a:tcPr>
                </a:tc>
                <a:extLst>
                  <a:ext uri="{0D108BD9-81ED-4DB2-BD59-A6C34878D82A}">
                    <a16:rowId xmlns:a16="http://schemas.microsoft.com/office/drawing/2014/main" val="222532781"/>
                  </a:ext>
                </a:extLst>
              </a:tr>
              <a:tr h="231902">
                <a:tc>
                  <a:txBody>
                    <a:bodyPr/>
                    <a:lstStyle/>
                    <a:p>
                      <a:pPr algn="ctr" fontAlgn="b"/>
                      <a:r>
                        <a:rPr lang="nl-BE" sz="1600" b="1" i="0" u="none" strike="noStrike">
                          <a:solidFill>
                            <a:srgbClr val="000000"/>
                          </a:solidFill>
                          <a:effectLst/>
                          <a:latin typeface="Calibri"/>
                        </a:rPr>
                        <a:t>34</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3.2</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M</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22.9</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0</a:t>
                      </a:r>
                    </a:p>
                  </a:txBody>
                  <a:tcPr marL="9525" marR="9525" marT="9526" marB="0" anchor="b">
                    <a:lnL>
                      <a:noFill/>
                    </a:lnL>
                    <a:lnR>
                      <a:noFill/>
                    </a:lnR>
                    <a:lnT>
                      <a:noFill/>
                    </a:lnT>
                    <a:lnB>
                      <a:noFill/>
                    </a:lnB>
                  </a:tcPr>
                </a:tc>
                <a:extLst>
                  <a:ext uri="{0D108BD9-81ED-4DB2-BD59-A6C34878D82A}">
                    <a16:rowId xmlns:a16="http://schemas.microsoft.com/office/drawing/2014/main" val="2416140865"/>
                  </a:ext>
                </a:extLst>
              </a:tr>
              <a:tr h="231902">
                <a:tc>
                  <a:txBody>
                    <a:bodyPr/>
                    <a:lstStyle/>
                    <a:p>
                      <a:pPr algn="ctr" fontAlgn="b"/>
                      <a:r>
                        <a:rPr lang="nl-BE" sz="1600" b="1" i="0" u="none" strike="noStrike">
                          <a:solidFill>
                            <a:srgbClr val="000000"/>
                          </a:solidFill>
                          <a:effectLst/>
                          <a:latin typeface="Calibri"/>
                        </a:rPr>
                        <a:t>40</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3.2</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M</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21.4</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8</a:t>
                      </a:r>
                    </a:p>
                  </a:txBody>
                  <a:tcPr marL="9525" marR="9525" marT="9526" marB="0" anchor="b">
                    <a:lnL>
                      <a:noFill/>
                    </a:lnL>
                    <a:lnR>
                      <a:noFill/>
                    </a:lnR>
                    <a:lnT>
                      <a:noFill/>
                    </a:lnT>
                    <a:lnB>
                      <a:noFill/>
                    </a:lnB>
                  </a:tcPr>
                </a:tc>
                <a:extLst>
                  <a:ext uri="{0D108BD9-81ED-4DB2-BD59-A6C34878D82A}">
                    <a16:rowId xmlns:a16="http://schemas.microsoft.com/office/drawing/2014/main" val="2757103518"/>
                  </a:ext>
                </a:extLst>
              </a:tr>
              <a:tr h="231902">
                <a:tc>
                  <a:txBody>
                    <a:bodyPr/>
                    <a:lstStyle/>
                    <a:p>
                      <a:pPr algn="ctr" fontAlgn="b"/>
                      <a:r>
                        <a:rPr lang="nl-BE" sz="1600" b="1" i="0" u="none" strike="noStrike">
                          <a:solidFill>
                            <a:srgbClr val="000000"/>
                          </a:solidFill>
                          <a:effectLst/>
                          <a:latin typeface="Calibri"/>
                        </a:rPr>
                        <a:t>29</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3.3</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F</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4</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23.8</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17</a:t>
                      </a:r>
                    </a:p>
                  </a:txBody>
                  <a:tcPr marL="9525" marR="9525" marT="9526" marB="0" anchor="b">
                    <a:lnL>
                      <a:noFill/>
                    </a:lnL>
                    <a:lnR>
                      <a:noFill/>
                    </a:lnR>
                    <a:lnT>
                      <a:noFill/>
                    </a:lnT>
                    <a:lnB>
                      <a:noFill/>
                    </a:lnB>
                  </a:tcPr>
                </a:tc>
                <a:extLst>
                  <a:ext uri="{0D108BD9-81ED-4DB2-BD59-A6C34878D82A}">
                    <a16:rowId xmlns:a16="http://schemas.microsoft.com/office/drawing/2014/main" val="954255936"/>
                  </a:ext>
                </a:extLst>
              </a:tr>
              <a:tr h="231902">
                <a:tc>
                  <a:txBody>
                    <a:bodyPr/>
                    <a:lstStyle/>
                    <a:p>
                      <a:pPr algn="ctr" fontAlgn="b"/>
                      <a:r>
                        <a:rPr lang="nl-BE" sz="1600" b="1" i="0" u="none" strike="noStrike">
                          <a:solidFill>
                            <a:srgbClr val="000000"/>
                          </a:solidFill>
                          <a:effectLst/>
                          <a:latin typeface="Calibri"/>
                        </a:rPr>
                        <a:t>50</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3.3</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F</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1</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23.0</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5</a:t>
                      </a:r>
                    </a:p>
                  </a:txBody>
                  <a:tcPr marL="9525" marR="9525" marT="9526" marB="0" anchor="b">
                    <a:lnL>
                      <a:noFill/>
                    </a:lnL>
                    <a:lnR>
                      <a:noFill/>
                    </a:lnR>
                    <a:lnT>
                      <a:noFill/>
                    </a:lnT>
                    <a:lnB>
                      <a:noFill/>
                    </a:lnB>
                  </a:tcPr>
                </a:tc>
                <a:extLst>
                  <a:ext uri="{0D108BD9-81ED-4DB2-BD59-A6C34878D82A}">
                    <a16:rowId xmlns:a16="http://schemas.microsoft.com/office/drawing/2014/main" val="703593266"/>
                  </a:ext>
                </a:extLst>
              </a:tr>
              <a:tr h="231902">
                <a:tc>
                  <a:txBody>
                    <a:bodyPr/>
                    <a:lstStyle/>
                    <a:p>
                      <a:pPr algn="ctr" fontAlgn="b"/>
                      <a:r>
                        <a:rPr lang="nl-BE" sz="1600" b="1" i="0" u="none" strike="noStrike">
                          <a:solidFill>
                            <a:srgbClr val="000000"/>
                          </a:solidFill>
                          <a:effectLst/>
                          <a:latin typeface="Calibri"/>
                        </a:rPr>
                        <a:t>46</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3.5</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M</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22.7</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12</a:t>
                      </a:r>
                    </a:p>
                  </a:txBody>
                  <a:tcPr marL="9525" marR="9525" marT="9526" marB="0" anchor="b">
                    <a:lnL>
                      <a:noFill/>
                    </a:lnL>
                    <a:lnR>
                      <a:noFill/>
                    </a:lnR>
                    <a:lnT>
                      <a:noFill/>
                    </a:lnT>
                    <a:lnB>
                      <a:noFill/>
                    </a:lnB>
                  </a:tcPr>
                </a:tc>
                <a:extLst>
                  <a:ext uri="{0D108BD9-81ED-4DB2-BD59-A6C34878D82A}">
                    <a16:rowId xmlns:a16="http://schemas.microsoft.com/office/drawing/2014/main" val="2656245173"/>
                  </a:ext>
                </a:extLst>
              </a:tr>
              <a:tr h="231902">
                <a:tc>
                  <a:txBody>
                    <a:bodyPr/>
                    <a:lstStyle/>
                    <a:p>
                      <a:pPr algn="ctr" fontAlgn="b"/>
                      <a:r>
                        <a:rPr lang="nl-BE" sz="1600" b="1" i="0" u="none" strike="noStrike">
                          <a:solidFill>
                            <a:srgbClr val="000000"/>
                          </a:solidFill>
                          <a:effectLst/>
                          <a:latin typeface="Calibri"/>
                        </a:rPr>
                        <a:t>36</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3.8</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F</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4</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24.8</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3</a:t>
                      </a:r>
                    </a:p>
                  </a:txBody>
                  <a:tcPr marL="9525" marR="9525" marT="9526" marB="0" anchor="b">
                    <a:lnL>
                      <a:noFill/>
                    </a:lnL>
                    <a:lnR>
                      <a:noFill/>
                    </a:lnR>
                    <a:lnT>
                      <a:noFill/>
                    </a:lnT>
                    <a:lnB>
                      <a:noFill/>
                    </a:lnB>
                  </a:tcPr>
                </a:tc>
                <a:extLst>
                  <a:ext uri="{0D108BD9-81ED-4DB2-BD59-A6C34878D82A}">
                    <a16:rowId xmlns:a16="http://schemas.microsoft.com/office/drawing/2014/main" val="1239596428"/>
                  </a:ext>
                </a:extLst>
              </a:tr>
              <a:tr h="231902">
                <a:tc>
                  <a:txBody>
                    <a:bodyPr/>
                    <a:lstStyle/>
                    <a:p>
                      <a:pPr algn="ctr" fontAlgn="b"/>
                      <a:r>
                        <a:rPr lang="nl-BE" sz="1600" b="1" i="0" u="none" strike="noStrike">
                          <a:solidFill>
                            <a:srgbClr val="000000"/>
                          </a:solidFill>
                          <a:effectLst/>
                          <a:latin typeface="Calibri"/>
                        </a:rPr>
                        <a:t>43</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3.8</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F</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4</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25.7</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3</a:t>
                      </a:r>
                    </a:p>
                  </a:txBody>
                  <a:tcPr marL="9525" marR="9525" marT="9526" marB="0" anchor="b">
                    <a:lnL>
                      <a:noFill/>
                    </a:lnL>
                    <a:lnR>
                      <a:noFill/>
                    </a:lnR>
                    <a:lnT>
                      <a:noFill/>
                    </a:lnT>
                    <a:lnB>
                      <a:noFill/>
                    </a:lnB>
                  </a:tcPr>
                </a:tc>
                <a:extLst>
                  <a:ext uri="{0D108BD9-81ED-4DB2-BD59-A6C34878D82A}">
                    <a16:rowId xmlns:a16="http://schemas.microsoft.com/office/drawing/2014/main" val="439420544"/>
                  </a:ext>
                </a:extLst>
              </a:tr>
              <a:tr h="231902">
                <a:tc>
                  <a:txBody>
                    <a:bodyPr/>
                    <a:lstStyle/>
                    <a:p>
                      <a:pPr algn="ctr" fontAlgn="b"/>
                      <a:r>
                        <a:rPr lang="nl-BE" sz="1600" b="1" i="0" u="none" strike="noStrike">
                          <a:solidFill>
                            <a:srgbClr val="000000"/>
                          </a:solidFill>
                          <a:effectLst/>
                          <a:latin typeface="Calibri"/>
                        </a:rPr>
                        <a:t>58</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3.9</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M</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25.7</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6</a:t>
                      </a:r>
                    </a:p>
                  </a:txBody>
                  <a:tcPr marL="9525" marR="9525" marT="9526" marB="0" anchor="b">
                    <a:lnL>
                      <a:noFill/>
                    </a:lnL>
                    <a:lnR>
                      <a:noFill/>
                    </a:lnR>
                    <a:lnT>
                      <a:noFill/>
                    </a:lnT>
                    <a:lnB>
                      <a:noFill/>
                    </a:lnB>
                  </a:tcPr>
                </a:tc>
                <a:extLst>
                  <a:ext uri="{0D108BD9-81ED-4DB2-BD59-A6C34878D82A}">
                    <a16:rowId xmlns:a16="http://schemas.microsoft.com/office/drawing/2014/main" val="2550319230"/>
                  </a:ext>
                </a:extLst>
              </a:tr>
              <a:tr h="231902">
                <a:tc>
                  <a:txBody>
                    <a:bodyPr/>
                    <a:lstStyle/>
                    <a:p>
                      <a:pPr algn="ctr" fontAlgn="b"/>
                      <a:r>
                        <a:rPr lang="nl-BE" sz="1600" b="1" i="0" u="none" strike="noStrike">
                          <a:solidFill>
                            <a:srgbClr val="000000"/>
                          </a:solidFill>
                          <a:effectLst/>
                          <a:latin typeface="Calibri"/>
                        </a:rPr>
                        <a:t>49</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4.0</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M</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28</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8</a:t>
                      </a:r>
                    </a:p>
                  </a:txBody>
                  <a:tcPr marL="9525" marR="9525" marT="9526" marB="0" anchor="b">
                    <a:lnL>
                      <a:noFill/>
                    </a:lnL>
                    <a:lnR>
                      <a:noFill/>
                    </a:lnR>
                    <a:lnT>
                      <a:noFill/>
                    </a:lnT>
                    <a:lnB>
                      <a:noFill/>
                    </a:lnB>
                  </a:tcPr>
                </a:tc>
                <a:extLst>
                  <a:ext uri="{0D108BD9-81ED-4DB2-BD59-A6C34878D82A}">
                    <a16:rowId xmlns:a16="http://schemas.microsoft.com/office/drawing/2014/main" val="4169997048"/>
                  </a:ext>
                </a:extLst>
              </a:tr>
              <a:tr h="231902">
                <a:tc>
                  <a:txBody>
                    <a:bodyPr/>
                    <a:lstStyle/>
                    <a:p>
                      <a:pPr algn="ctr" fontAlgn="b"/>
                      <a:r>
                        <a:rPr lang="nl-BE" sz="1600" b="1" i="0" u="none" strike="noStrike">
                          <a:solidFill>
                            <a:srgbClr val="000000"/>
                          </a:solidFill>
                          <a:effectLst/>
                          <a:latin typeface="Calibri"/>
                        </a:rPr>
                        <a:t>52</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4.0</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M</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25.3</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a:t>
                      </a:r>
                    </a:p>
                  </a:txBody>
                  <a:tcPr marL="9525" marR="9525" marT="9526" marB="0" anchor="b">
                    <a:lnL>
                      <a:noFill/>
                    </a:lnL>
                    <a:lnR>
                      <a:noFill/>
                    </a:lnR>
                    <a:lnT>
                      <a:noFill/>
                    </a:lnT>
                    <a:lnB>
                      <a:noFill/>
                    </a:lnB>
                  </a:tcPr>
                </a:tc>
                <a:extLst>
                  <a:ext uri="{0D108BD9-81ED-4DB2-BD59-A6C34878D82A}">
                    <a16:rowId xmlns:a16="http://schemas.microsoft.com/office/drawing/2014/main" val="431689879"/>
                  </a:ext>
                </a:extLst>
              </a:tr>
              <a:tr h="231902">
                <a:tc>
                  <a:txBody>
                    <a:bodyPr/>
                    <a:lstStyle/>
                    <a:p>
                      <a:pPr algn="ctr" fontAlgn="b"/>
                      <a:r>
                        <a:rPr lang="nl-BE" sz="1600" b="1" i="0" u="none" strike="noStrike">
                          <a:solidFill>
                            <a:srgbClr val="000000"/>
                          </a:solidFill>
                          <a:effectLst/>
                          <a:latin typeface="Calibri"/>
                        </a:rPr>
                        <a:t>57</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4.1</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F</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3</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30.3</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5</a:t>
                      </a:r>
                    </a:p>
                  </a:txBody>
                  <a:tcPr marL="9525" marR="9525" marT="9526" marB="0" anchor="b">
                    <a:lnL>
                      <a:noFill/>
                    </a:lnL>
                    <a:lnR>
                      <a:noFill/>
                    </a:lnR>
                    <a:lnT>
                      <a:noFill/>
                    </a:lnT>
                    <a:lnB>
                      <a:noFill/>
                    </a:lnB>
                  </a:tcPr>
                </a:tc>
                <a:extLst>
                  <a:ext uri="{0D108BD9-81ED-4DB2-BD59-A6C34878D82A}">
                    <a16:rowId xmlns:a16="http://schemas.microsoft.com/office/drawing/2014/main" val="1340027435"/>
                  </a:ext>
                </a:extLst>
              </a:tr>
              <a:tr h="231902">
                <a:tc>
                  <a:txBody>
                    <a:bodyPr/>
                    <a:lstStyle/>
                    <a:p>
                      <a:pPr algn="ctr" fontAlgn="b"/>
                      <a:r>
                        <a:rPr lang="nl-BE" sz="1600" b="1" i="0" u="none" strike="noStrike">
                          <a:solidFill>
                            <a:srgbClr val="000000"/>
                          </a:solidFill>
                          <a:effectLst/>
                          <a:latin typeface="Calibri"/>
                        </a:rPr>
                        <a:t>48</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4.2</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F</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3</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27.1</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13</a:t>
                      </a:r>
                    </a:p>
                  </a:txBody>
                  <a:tcPr marL="9525" marR="9525" marT="9526" marB="0" anchor="b">
                    <a:lnL>
                      <a:noFill/>
                    </a:lnL>
                    <a:lnR>
                      <a:noFill/>
                    </a:lnR>
                    <a:lnT>
                      <a:noFill/>
                    </a:lnT>
                    <a:lnB>
                      <a:noFill/>
                    </a:lnB>
                  </a:tcPr>
                </a:tc>
                <a:extLst>
                  <a:ext uri="{0D108BD9-81ED-4DB2-BD59-A6C34878D82A}">
                    <a16:rowId xmlns:a16="http://schemas.microsoft.com/office/drawing/2014/main" val="33360344"/>
                  </a:ext>
                </a:extLst>
              </a:tr>
              <a:tr h="231902">
                <a:tc>
                  <a:txBody>
                    <a:bodyPr/>
                    <a:lstStyle/>
                    <a:p>
                      <a:pPr algn="ctr" fontAlgn="b"/>
                      <a:r>
                        <a:rPr lang="nl-BE" sz="1600" b="1" i="0" u="none" strike="noStrike">
                          <a:solidFill>
                            <a:srgbClr val="000000"/>
                          </a:solidFill>
                          <a:effectLst/>
                          <a:latin typeface="Calibri"/>
                        </a:rPr>
                        <a:t>52</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4.3</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F</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1</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30.1</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15</a:t>
                      </a:r>
                    </a:p>
                  </a:txBody>
                  <a:tcPr marL="9525" marR="9525" marT="9526" marB="0" anchor="b">
                    <a:lnL>
                      <a:noFill/>
                    </a:lnL>
                    <a:lnR>
                      <a:noFill/>
                    </a:lnR>
                    <a:lnT>
                      <a:noFill/>
                    </a:lnT>
                    <a:lnB>
                      <a:noFill/>
                    </a:lnB>
                  </a:tcPr>
                </a:tc>
                <a:extLst>
                  <a:ext uri="{0D108BD9-81ED-4DB2-BD59-A6C34878D82A}">
                    <a16:rowId xmlns:a16="http://schemas.microsoft.com/office/drawing/2014/main" val="349535643"/>
                  </a:ext>
                </a:extLst>
              </a:tr>
              <a:tr h="231902">
                <a:tc>
                  <a:txBody>
                    <a:bodyPr/>
                    <a:lstStyle/>
                    <a:p>
                      <a:pPr algn="ctr" fontAlgn="b"/>
                      <a:r>
                        <a:rPr lang="nl-BE" sz="1600" b="1" i="0" u="none" strike="noStrike">
                          <a:solidFill>
                            <a:srgbClr val="000000"/>
                          </a:solidFill>
                          <a:effectLst/>
                          <a:latin typeface="Calibri"/>
                        </a:rPr>
                        <a:t>57</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4.5</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M</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1</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27.9</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4</a:t>
                      </a:r>
                    </a:p>
                  </a:txBody>
                  <a:tcPr marL="9525" marR="9525" marT="9526" marB="0" anchor="b">
                    <a:lnL>
                      <a:noFill/>
                    </a:lnL>
                    <a:lnR>
                      <a:noFill/>
                    </a:lnR>
                    <a:lnT>
                      <a:noFill/>
                    </a:lnT>
                    <a:lnB>
                      <a:noFill/>
                    </a:lnB>
                  </a:tcPr>
                </a:tc>
                <a:extLst>
                  <a:ext uri="{0D108BD9-81ED-4DB2-BD59-A6C34878D82A}">
                    <a16:rowId xmlns:a16="http://schemas.microsoft.com/office/drawing/2014/main" val="1543122806"/>
                  </a:ext>
                </a:extLst>
              </a:tr>
              <a:tr h="231902">
                <a:tc>
                  <a:txBody>
                    <a:bodyPr/>
                    <a:lstStyle/>
                    <a:p>
                      <a:pPr algn="ctr" fontAlgn="b"/>
                      <a:r>
                        <a:rPr lang="nl-BE" sz="1600" b="1" i="0" u="none" strike="noStrike">
                          <a:solidFill>
                            <a:srgbClr val="000000"/>
                          </a:solidFill>
                          <a:effectLst/>
                          <a:latin typeface="Calibri"/>
                        </a:rPr>
                        <a:t>63</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4.6</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F</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2</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31.7</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11</a:t>
                      </a:r>
                    </a:p>
                  </a:txBody>
                  <a:tcPr marL="9525" marR="9525" marT="9526" marB="0" anchor="b">
                    <a:lnL>
                      <a:noFill/>
                    </a:lnL>
                    <a:lnR>
                      <a:noFill/>
                    </a:lnR>
                    <a:lnT>
                      <a:noFill/>
                    </a:lnT>
                    <a:lnB>
                      <a:noFill/>
                    </a:lnB>
                  </a:tcPr>
                </a:tc>
                <a:extLst>
                  <a:ext uri="{0D108BD9-81ED-4DB2-BD59-A6C34878D82A}">
                    <a16:rowId xmlns:a16="http://schemas.microsoft.com/office/drawing/2014/main" val="439421538"/>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4336F356-00A2-46DB-99DD-FEFE084BEEEC}"/>
              </a:ext>
            </a:extLst>
          </p:cNvPr>
          <p:cNvSpPr>
            <a:spLocks noGrp="1" noChangeArrowheads="1"/>
          </p:cNvSpPr>
          <p:nvPr>
            <p:ph type="title"/>
          </p:nvPr>
        </p:nvSpPr>
        <p:spPr>
          <a:xfrm>
            <a:off x="5334000" y="609600"/>
            <a:ext cx="3124200" cy="1143000"/>
          </a:xfrm>
        </p:spPr>
        <p:txBody>
          <a:bodyPr/>
          <a:lstStyle/>
          <a:p>
            <a:r>
              <a:rPr lang="fr-BE" altLang="nl-BE"/>
              <a:t>Your turn….</a:t>
            </a:r>
          </a:p>
        </p:txBody>
      </p:sp>
      <p:grpSp>
        <p:nvGrpSpPr>
          <p:cNvPr id="19459" name="Group 3">
            <a:extLst>
              <a:ext uri="{FF2B5EF4-FFF2-40B4-BE49-F238E27FC236}">
                <a16:creationId xmlns:a16="http://schemas.microsoft.com/office/drawing/2014/main" id="{6691C59B-E53B-4696-8303-AF0C5A942801}"/>
              </a:ext>
            </a:extLst>
          </p:cNvPr>
          <p:cNvGrpSpPr>
            <a:grpSpLocks noRot="1"/>
          </p:cNvGrpSpPr>
          <p:nvPr/>
        </p:nvGrpSpPr>
        <p:grpSpPr bwMode="auto">
          <a:xfrm>
            <a:off x="1066800" y="1752600"/>
            <a:ext cx="4572000" cy="4572000"/>
            <a:chOff x="663" y="1156"/>
            <a:chExt cx="2880" cy="2880"/>
          </a:xfrm>
        </p:grpSpPr>
        <p:sp>
          <p:nvSpPr>
            <p:cNvPr id="19462" name="Rectangle 4">
              <a:extLst>
                <a:ext uri="{FF2B5EF4-FFF2-40B4-BE49-F238E27FC236}">
                  <a16:creationId xmlns:a16="http://schemas.microsoft.com/office/drawing/2014/main" id="{A127D577-98E1-48F2-A1C9-0FC42C9B08C6}"/>
                </a:ext>
              </a:extLst>
            </p:cNvPr>
            <p:cNvSpPr>
              <a:spLocks noChangeArrowheads="1"/>
            </p:cNvSpPr>
            <p:nvPr/>
          </p:nvSpPr>
          <p:spPr bwMode="auto">
            <a:xfrm>
              <a:off x="2103" y="2596"/>
              <a:ext cx="14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None/>
              </a:pPr>
              <a:r>
                <a:rPr lang="en-US" altLang="nl-BE" sz="2000">
                  <a:latin typeface="Arial" panose="020B0604020202020204" pitchFamily="34" charset="0"/>
                </a:rPr>
                <a:t>3000</a:t>
              </a:r>
            </a:p>
          </p:txBody>
        </p:sp>
        <p:sp>
          <p:nvSpPr>
            <p:cNvPr id="19463" name="Rectangle 5">
              <a:extLst>
                <a:ext uri="{FF2B5EF4-FFF2-40B4-BE49-F238E27FC236}">
                  <a16:creationId xmlns:a16="http://schemas.microsoft.com/office/drawing/2014/main" id="{192C51A0-C50D-4D1B-A06C-BF8B675FC9F7}"/>
                </a:ext>
              </a:extLst>
            </p:cNvPr>
            <p:cNvSpPr>
              <a:spLocks noChangeArrowheads="1"/>
            </p:cNvSpPr>
            <p:nvPr/>
          </p:nvSpPr>
          <p:spPr bwMode="auto">
            <a:xfrm>
              <a:off x="663" y="2596"/>
              <a:ext cx="14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None/>
              </a:pPr>
              <a:r>
                <a:rPr lang="en-US" altLang="nl-BE" sz="2000">
                  <a:latin typeface="Arial" panose="020B0604020202020204" pitchFamily="34" charset="0"/>
                </a:rPr>
                <a:t>4</a:t>
              </a:r>
            </a:p>
          </p:txBody>
        </p:sp>
        <p:sp>
          <p:nvSpPr>
            <p:cNvPr id="19464" name="Rectangle 6">
              <a:extLst>
                <a:ext uri="{FF2B5EF4-FFF2-40B4-BE49-F238E27FC236}">
                  <a16:creationId xmlns:a16="http://schemas.microsoft.com/office/drawing/2014/main" id="{B81E7863-18B6-4CAA-9FB6-7D8F6E7ECE79}"/>
                </a:ext>
              </a:extLst>
            </p:cNvPr>
            <p:cNvSpPr>
              <a:spLocks noChangeArrowheads="1"/>
            </p:cNvSpPr>
            <p:nvPr/>
          </p:nvSpPr>
          <p:spPr bwMode="auto">
            <a:xfrm>
              <a:off x="2103" y="3076"/>
              <a:ext cx="14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None/>
              </a:pPr>
              <a:r>
                <a:rPr lang="en-US" altLang="nl-BE" sz="2000">
                  <a:latin typeface="Arial" panose="020B0604020202020204" pitchFamily="34" charset="0"/>
                </a:rPr>
                <a:t>1500</a:t>
              </a:r>
            </a:p>
          </p:txBody>
        </p:sp>
        <p:sp>
          <p:nvSpPr>
            <p:cNvPr id="19465" name="Rectangle 7">
              <a:extLst>
                <a:ext uri="{FF2B5EF4-FFF2-40B4-BE49-F238E27FC236}">
                  <a16:creationId xmlns:a16="http://schemas.microsoft.com/office/drawing/2014/main" id="{33816B62-41C9-4B41-8E99-6676A0C1D80B}"/>
                </a:ext>
              </a:extLst>
            </p:cNvPr>
            <p:cNvSpPr>
              <a:spLocks noChangeArrowheads="1"/>
            </p:cNvSpPr>
            <p:nvPr/>
          </p:nvSpPr>
          <p:spPr bwMode="auto">
            <a:xfrm>
              <a:off x="663" y="3076"/>
              <a:ext cx="14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None/>
              </a:pPr>
              <a:r>
                <a:rPr lang="en-US" altLang="nl-BE" sz="2000">
                  <a:latin typeface="Arial" panose="020B0604020202020204" pitchFamily="34" charset="0"/>
                </a:rPr>
                <a:t>5</a:t>
              </a:r>
            </a:p>
          </p:txBody>
        </p:sp>
        <p:sp>
          <p:nvSpPr>
            <p:cNvPr id="19466" name="Rectangle 8">
              <a:extLst>
                <a:ext uri="{FF2B5EF4-FFF2-40B4-BE49-F238E27FC236}">
                  <a16:creationId xmlns:a16="http://schemas.microsoft.com/office/drawing/2014/main" id="{73E085D6-7192-432B-8974-4B5FFD3A5E96}"/>
                </a:ext>
              </a:extLst>
            </p:cNvPr>
            <p:cNvSpPr>
              <a:spLocks noChangeArrowheads="1"/>
            </p:cNvSpPr>
            <p:nvPr/>
          </p:nvSpPr>
          <p:spPr bwMode="auto">
            <a:xfrm>
              <a:off x="2103" y="3556"/>
              <a:ext cx="14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None/>
              </a:pPr>
              <a:r>
                <a:rPr lang="en-US" altLang="nl-BE" sz="2000">
                  <a:latin typeface="Arial" panose="020B0604020202020204" pitchFamily="34" charset="0"/>
                </a:rPr>
                <a:t>1000</a:t>
              </a:r>
            </a:p>
          </p:txBody>
        </p:sp>
        <p:sp>
          <p:nvSpPr>
            <p:cNvPr id="19467" name="Rectangle 9">
              <a:extLst>
                <a:ext uri="{FF2B5EF4-FFF2-40B4-BE49-F238E27FC236}">
                  <a16:creationId xmlns:a16="http://schemas.microsoft.com/office/drawing/2014/main" id="{1844100D-065B-473E-AA19-F0CC42E05CE8}"/>
                </a:ext>
              </a:extLst>
            </p:cNvPr>
            <p:cNvSpPr>
              <a:spLocks noChangeArrowheads="1"/>
            </p:cNvSpPr>
            <p:nvPr/>
          </p:nvSpPr>
          <p:spPr bwMode="auto">
            <a:xfrm>
              <a:off x="663" y="3556"/>
              <a:ext cx="14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None/>
              </a:pPr>
              <a:r>
                <a:rPr lang="en-US" altLang="nl-BE" sz="2000">
                  <a:latin typeface="Arial" panose="020B0604020202020204" pitchFamily="34" charset="0"/>
                </a:rPr>
                <a:t>6</a:t>
              </a:r>
            </a:p>
          </p:txBody>
        </p:sp>
        <p:sp>
          <p:nvSpPr>
            <p:cNvPr id="19468" name="Rectangle 10">
              <a:extLst>
                <a:ext uri="{FF2B5EF4-FFF2-40B4-BE49-F238E27FC236}">
                  <a16:creationId xmlns:a16="http://schemas.microsoft.com/office/drawing/2014/main" id="{EE7A0D07-44C7-4700-A921-B1D6898C2C63}"/>
                </a:ext>
              </a:extLst>
            </p:cNvPr>
            <p:cNvSpPr>
              <a:spLocks noChangeArrowheads="1"/>
            </p:cNvSpPr>
            <p:nvPr/>
          </p:nvSpPr>
          <p:spPr bwMode="auto">
            <a:xfrm>
              <a:off x="2103" y="2116"/>
              <a:ext cx="14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None/>
              </a:pPr>
              <a:r>
                <a:rPr lang="en-US" altLang="nl-BE" sz="2000">
                  <a:latin typeface="Arial" panose="020B0604020202020204" pitchFamily="34" charset="0"/>
                </a:rPr>
                <a:t>2500</a:t>
              </a:r>
            </a:p>
          </p:txBody>
        </p:sp>
        <p:sp>
          <p:nvSpPr>
            <p:cNvPr id="19469" name="Rectangle 11">
              <a:extLst>
                <a:ext uri="{FF2B5EF4-FFF2-40B4-BE49-F238E27FC236}">
                  <a16:creationId xmlns:a16="http://schemas.microsoft.com/office/drawing/2014/main" id="{C9B089D9-FC2B-45AE-9851-8077F716DE70}"/>
                </a:ext>
              </a:extLst>
            </p:cNvPr>
            <p:cNvSpPr>
              <a:spLocks noChangeArrowheads="1"/>
            </p:cNvSpPr>
            <p:nvPr/>
          </p:nvSpPr>
          <p:spPr bwMode="auto">
            <a:xfrm>
              <a:off x="663" y="2116"/>
              <a:ext cx="14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None/>
              </a:pPr>
              <a:r>
                <a:rPr lang="en-US" altLang="nl-BE" sz="2000">
                  <a:latin typeface="Arial" panose="020B0604020202020204" pitchFamily="34" charset="0"/>
                </a:rPr>
                <a:t>3</a:t>
              </a:r>
            </a:p>
          </p:txBody>
        </p:sp>
        <p:sp>
          <p:nvSpPr>
            <p:cNvPr id="19470" name="Rectangle 12">
              <a:extLst>
                <a:ext uri="{FF2B5EF4-FFF2-40B4-BE49-F238E27FC236}">
                  <a16:creationId xmlns:a16="http://schemas.microsoft.com/office/drawing/2014/main" id="{A34C16AB-5BBC-4E40-9719-D207495DF5D1}"/>
                </a:ext>
              </a:extLst>
            </p:cNvPr>
            <p:cNvSpPr>
              <a:spLocks noChangeArrowheads="1"/>
            </p:cNvSpPr>
            <p:nvPr/>
          </p:nvSpPr>
          <p:spPr bwMode="auto">
            <a:xfrm>
              <a:off x="2103" y="1636"/>
              <a:ext cx="14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None/>
              </a:pPr>
              <a:r>
                <a:rPr lang="en-US" altLang="nl-BE" sz="2000">
                  <a:latin typeface="Arial" panose="020B0604020202020204" pitchFamily="34" charset="0"/>
                </a:rPr>
                <a:t>4000</a:t>
              </a:r>
            </a:p>
          </p:txBody>
        </p:sp>
        <p:sp>
          <p:nvSpPr>
            <p:cNvPr id="19471" name="Rectangle 13">
              <a:extLst>
                <a:ext uri="{FF2B5EF4-FFF2-40B4-BE49-F238E27FC236}">
                  <a16:creationId xmlns:a16="http://schemas.microsoft.com/office/drawing/2014/main" id="{E89CC0BB-73D2-40F1-9CB0-12F06FEA45A7}"/>
                </a:ext>
              </a:extLst>
            </p:cNvPr>
            <p:cNvSpPr>
              <a:spLocks noChangeArrowheads="1"/>
            </p:cNvSpPr>
            <p:nvPr/>
          </p:nvSpPr>
          <p:spPr bwMode="auto">
            <a:xfrm>
              <a:off x="663" y="1636"/>
              <a:ext cx="14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None/>
              </a:pPr>
              <a:r>
                <a:rPr lang="en-US" altLang="nl-BE" sz="2000">
                  <a:latin typeface="Arial" panose="020B0604020202020204" pitchFamily="34" charset="0"/>
                </a:rPr>
                <a:t>2</a:t>
              </a:r>
            </a:p>
          </p:txBody>
        </p:sp>
        <p:sp>
          <p:nvSpPr>
            <p:cNvPr id="19472" name="Rectangle 14">
              <a:extLst>
                <a:ext uri="{FF2B5EF4-FFF2-40B4-BE49-F238E27FC236}">
                  <a16:creationId xmlns:a16="http://schemas.microsoft.com/office/drawing/2014/main" id="{5952C034-0392-42BE-9638-263ECF15DEC1}"/>
                </a:ext>
              </a:extLst>
            </p:cNvPr>
            <p:cNvSpPr>
              <a:spLocks noChangeArrowheads="1"/>
            </p:cNvSpPr>
            <p:nvPr/>
          </p:nvSpPr>
          <p:spPr bwMode="auto">
            <a:xfrm>
              <a:off x="2103" y="1156"/>
              <a:ext cx="14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None/>
              </a:pPr>
              <a:r>
                <a:rPr lang="en-US" altLang="nl-BE" sz="2000">
                  <a:latin typeface="Arial" panose="020B0604020202020204" pitchFamily="34" charset="0"/>
                </a:rPr>
                <a:t>Price (Euro)</a:t>
              </a:r>
            </a:p>
          </p:txBody>
        </p:sp>
        <p:sp>
          <p:nvSpPr>
            <p:cNvPr id="19473" name="Rectangle 15">
              <a:extLst>
                <a:ext uri="{FF2B5EF4-FFF2-40B4-BE49-F238E27FC236}">
                  <a16:creationId xmlns:a16="http://schemas.microsoft.com/office/drawing/2014/main" id="{324868F0-F047-4970-B5AB-F7F4AAA3AFA8}"/>
                </a:ext>
              </a:extLst>
            </p:cNvPr>
            <p:cNvSpPr>
              <a:spLocks noChangeArrowheads="1"/>
            </p:cNvSpPr>
            <p:nvPr/>
          </p:nvSpPr>
          <p:spPr bwMode="auto">
            <a:xfrm>
              <a:off x="663" y="1156"/>
              <a:ext cx="14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None/>
              </a:pPr>
              <a:r>
                <a:rPr lang="en-US" altLang="nl-BE" sz="2000">
                  <a:latin typeface="Arial" panose="020B0604020202020204" pitchFamily="34" charset="0"/>
                </a:rPr>
                <a:t>Age (years)</a:t>
              </a:r>
            </a:p>
          </p:txBody>
        </p:sp>
        <p:sp>
          <p:nvSpPr>
            <p:cNvPr id="19474" name="Line 16">
              <a:extLst>
                <a:ext uri="{FF2B5EF4-FFF2-40B4-BE49-F238E27FC236}">
                  <a16:creationId xmlns:a16="http://schemas.microsoft.com/office/drawing/2014/main" id="{0485F70D-F285-41AE-B089-FA00597AADBF}"/>
                </a:ext>
              </a:extLst>
            </p:cNvPr>
            <p:cNvSpPr>
              <a:spLocks noChangeShapeType="1"/>
            </p:cNvSpPr>
            <p:nvPr/>
          </p:nvSpPr>
          <p:spPr bwMode="auto">
            <a:xfrm>
              <a:off x="663" y="1156"/>
              <a:ext cx="288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9475" name="Line 17">
              <a:extLst>
                <a:ext uri="{FF2B5EF4-FFF2-40B4-BE49-F238E27FC236}">
                  <a16:creationId xmlns:a16="http://schemas.microsoft.com/office/drawing/2014/main" id="{7A010D85-2742-4EE1-A99C-4B01EDE43F30}"/>
                </a:ext>
              </a:extLst>
            </p:cNvPr>
            <p:cNvSpPr>
              <a:spLocks noChangeShapeType="1"/>
            </p:cNvSpPr>
            <p:nvPr/>
          </p:nvSpPr>
          <p:spPr bwMode="auto">
            <a:xfrm>
              <a:off x="663" y="1636"/>
              <a:ext cx="288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9476" name="Line 18">
              <a:extLst>
                <a:ext uri="{FF2B5EF4-FFF2-40B4-BE49-F238E27FC236}">
                  <a16:creationId xmlns:a16="http://schemas.microsoft.com/office/drawing/2014/main" id="{D1C335B2-7357-4F34-995C-EC39E4950C62}"/>
                </a:ext>
              </a:extLst>
            </p:cNvPr>
            <p:cNvSpPr>
              <a:spLocks noChangeShapeType="1"/>
            </p:cNvSpPr>
            <p:nvPr/>
          </p:nvSpPr>
          <p:spPr bwMode="auto">
            <a:xfrm>
              <a:off x="663" y="2116"/>
              <a:ext cx="288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9477" name="Line 19">
              <a:extLst>
                <a:ext uri="{FF2B5EF4-FFF2-40B4-BE49-F238E27FC236}">
                  <a16:creationId xmlns:a16="http://schemas.microsoft.com/office/drawing/2014/main" id="{A24F0FE0-D078-4EB8-A18E-6B7FF83C78E1}"/>
                </a:ext>
              </a:extLst>
            </p:cNvPr>
            <p:cNvSpPr>
              <a:spLocks noChangeShapeType="1"/>
            </p:cNvSpPr>
            <p:nvPr/>
          </p:nvSpPr>
          <p:spPr bwMode="auto">
            <a:xfrm>
              <a:off x="663" y="2596"/>
              <a:ext cx="288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9478" name="Line 20">
              <a:extLst>
                <a:ext uri="{FF2B5EF4-FFF2-40B4-BE49-F238E27FC236}">
                  <a16:creationId xmlns:a16="http://schemas.microsoft.com/office/drawing/2014/main" id="{BC1B7785-A6C6-49A0-B73F-861EAE7C2CCD}"/>
                </a:ext>
              </a:extLst>
            </p:cNvPr>
            <p:cNvSpPr>
              <a:spLocks noChangeShapeType="1"/>
            </p:cNvSpPr>
            <p:nvPr/>
          </p:nvSpPr>
          <p:spPr bwMode="auto">
            <a:xfrm>
              <a:off x="663" y="4036"/>
              <a:ext cx="288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9479" name="Line 21">
              <a:extLst>
                <a:ext uri="{FF2B5EF4-FFF2-40B4-BE49-F238E27FC236}">
                  <a16:creationId xmlns:a16="http://schemas.microsoft.com/office/drawing/2014/main" id="{EAD8AF3C-1799-4DB7-A2C4-43543E1373C1}"/>
                </a:ext>
              </a:extLst>
            </p:cNvPr>
            <p:cNvSpPr>
              <a:spLocks noChangeShapeType="1"/>
            </p:cNvSpPr>
            <p:nvPr/>
          </p:nvSpPr>
          <p:spPr bwMode="auto">
            <a:xfrm>
              <a:off x="663" y="1156"/>
              <a:ext cx="0" cy="288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9480" name="Line 22">
              <a:extLst>
                <a:ext uri="{FF2B5EF4-FFF2-40B4-BE49-F238E27FC236}">
                  <a16:creationId xmlns:a16="http://schemas.microsoft.com/office/drawing/2014/main" id="{6B1326A1-113C-48A4-88FD-B31E05764D76}"/>
                </a:ext>
              </a:extLst>
            </p:cNvPr>
            <p:cNvSpPr>
              <a:spLocks noChangeShapeType="1"/>
            </p:cNvSpPr>
            <p:nvPr/>
          </p:nvSpPr>
          <p:spPr bwMode="auto">
            <a:xfrm>
              <a:off x="2103" y="1156"/>
              <a:ext cx="0" cy="28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9481" name="Line 23">
              <a:extLst>
                <a:ext uri="{FF2B5EF4-FFF2-40B4-BE49-F238E27FC236}">
                  <a16:creationId xmlns:a16="http://schemas.microsoft.com/office/drawing/2014/main" id="{2429F089-58A2-451F-916E-16A3C846A9F5}"/>
                </a:ext>
              </a:extLst>
            </p:cNvPr>
            <p:cNvSpPr>
              <a:spLocks noChangeShapeType="1"/>
            </p:cNvSpPr>
            <p:nvPr/>
          </p:nvSpPr>
          <p:spPr bwMode="auto">
            <a:xfrm>
              <a:off x="3543" y="1156"/>
              <a:ext cx="0" cy="288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9482" name="Line 24">
              <a:extLst>
                <a:ext uri="{FF2B5EF4-FFF2-40B4-BE49-F238E27FC236}">
                  <a16:creationId xmlns:a16="http://schemas.microsoft.com/office/drawing/2014/main" id="{9F78BC47-FE88-4081-B95F-3657F1B67653}"/>
                </a:ext>
              </a:extLst>
            </p:cNvPr>
            <p:cNvSpPr>
              <a:spLocks noChangeShapeType="1"/>
            </p:cNvSpPr>
            <p:nvPr/>
          </p:nvSpPr>
          <p:spPr bwMode="auto">
            <a:xfrm>
              <a:off x="663" y="3556"/>
              <a:ext cx="288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9483" name="Line 25">
              <a:extLst>
                <a:ext uri="{FF2B5EF4-FFF2-40B4-BE49-F238E27FC236}">
                  <a16:creationId xmlns:a16="http://schemas.microsoft.com/office/drawing/2014/main" id="{11C10F17-8172-4F70-BBAF-FB01E79F8BF5}"/>
                </a:ext>
              </a:extLst>
            </p:cNvPr>
            <p:cNvSpPr>
              <a:spLocks noChangeShapeType="1"/>
            </p:cNvSpPr>
            <p:nvPr/>
          </p:nvSpPr>
          <p:spPr bwMode="auto">
            <a:xfrm>
              <a:off x="663" y="3076"/>
              <a:ext cx="288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sp>
        <p:nvSpPr>
          <p:cNvPr id="19460" name="Text Box 26">
            <a:extLst>
              <a:ext uri="{FF2B5EF4-FFF2-40B4-BE49-F238E27FC236}">
                <a16:creationId xmlns:a16="http://schemas.microsoft.com/office/drawing/2014/main" id="{A32DDCF6-C24B-4A7C-BB62-0527A8198450}"/>
              </a:ext>
            </a:extLst>
          </p:cNvPr>
          <p:cNvSpPr txBox="1">
            <a:spLocks noChangeArrowheads="1"/>
          </p:cNvSpPr>
          <p:nvPr/>
        </p:nvSpPr>
        <p:spPr bwMode="auto">
          <a:xfrm>
            <a:off x="6172200" y="3124200"/>
            <a:ext cx="2819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fr-BE" altLang="nl-BE" sz="2400">
                <a:latin typeface="Times New Roman" panose="02020603050405020304" pitchFamily="18" charset="0"/>
              </a:rPr>
              <a:t>How much will a car of 3.5 years cost?</a:t>
            </a:r>
          </a:p>
        </p:txBody>
      </p:sp>
      <p:graphicFrame>
        <p:nvGraphicFramePr>
          <p:cNvPr id="19461" name="Object 27">
            <a:extLst>
              <a:ext uri="{FF2B5EF4-FFF2-40B4-BE49-F238E27FC236}">
                <a16:creationId xmlns:a16="http://schemas.microsoft.com/office/drawing/2014/main" id="{06A82918-B3F9-4BE0-BCF1-3F9AA2E9B297}"/>
              </a:ext>
            </a:extLst>
          </p:cNvPr>
          <p:cNvGraphicFramePr>
            <a:graphicFrameLocks noChangeAspect="1"/>
          </p:cNvGraphicFramePr>
          <p:nvPr/>
        </p:nvGraphicFramePr>
        <p:xfrm>
          <a:off x="609600" y="533400"/>
          <a:ext cx="4413250" cy="1150938"/>
        </p:xfrm>
        <a:graphic>
          <a:graphicData uri="http://schemas.openxmlformats.org/presentationml/2006/ole">
            <mc:AlternateContent xmlns:mc="http://schemas.openxmlformats.org/markup-compatibility/2006">
              <mc:Choice xmlns:v="urn:schemas-microsoft-com:vml" Requires="v">
                <p:oleObj name="Clip" r:id="rId3" imgW="6545263" imgH="1706563" progId="MS_ClipArt_Gallery.2">
                  <p:embed/>
                </p:oleObj>
              </mc:Choice>
              <mc:Fallback>
                <p:oleObj name="Clip" r:id="rId3" imgW="6545263" imgH="1706563" progId="MS_ClipArt_Gallery.2">
                  <p:embed/>
                  <p:pic>
                    <p:nvPicPr>
                      <p:cNvPr id="19461" name="Object 27">
                        <a:extLst>
                          <a:ext uri="{FF2B5EF4-FFF2-40B4-BE49-F238E27FC236}">
                            <a16:creationId xmlns:a16="http://schemas.microsoft.com/office/drawing/2014/main" id="{06A82918-B3F9-4BE0-BCF1-3F9AA2E9B2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533400"/>
                        <a:ext cx="4413250" cy="1150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E137BA72-A564-428B-99E2-6A84BA8AD7E1}"/>
              </a:ext>
            </a:extLst>
          </p:cNvPr>
          <p:cNvSpPr>
            <a:spLocks noGrp="1" noChangeArrowheads="1"/>
          </p:cNvSpPr>
          <p:nvPr>
            <p:ph type="title"/>
          </p:nvPr>
        </p:nvSpPr>
        <p:spPr>
          <a:xfrm>
            <a:off x="5105400" y="609600"/>
            <a:ext cx="3733800" cy="1143000"/>
          </a:xfrm>
        </p:spPr>
        <p:txBody>
          <a:bodyPr/>
          <a:lstStyle/>
          <a:p>
            <a:r>
              <a:rPr lang="fr-BE" altLang="nl-BE"/>
              <a:t>Looking for </a:t>
            </a:r>
            <a:br>
              <a:rPr lang="fr-BE" altLang="nl-BE"/>
            </a:br>
            <a:r>
              <a:rPr lang="fr-BE" altLang="nl-BE"/>
              <a:t>a and b </a:t>
            </a:r>
          </a:p>
        </p:txBody>
      </p:sp>
      <p:graphicFrame>
        <p:nvGraphicFramePr>
          <p:cNvPr id="20483" name="Object 3">
            <a:extLst>
              <a:ext uri="{FF2B5EF4-FFF2-40B4-BE49-F238E27FC236}">
                <a16:creationId xmlns:a16="http://schemas.microsoft.com/office/drawing/2014/main" id="{03B0742B-F462-4990-9A51-F615C7F4B916}"/>
              </a:ext>
            </a:extLst>
          </p:cNvPr>
          <p:cNvGraphicFramePr>
            <a:graphicFrameLocks noChangeAspect="1"/>
          </p:cNvGraphicFramePr>
          <p:nvPr/>
        </p:nvGraphicFramePr>
        <p:xfrm>
          <a:off x="609600" y="533400"/>
          <a:ext cx="4413250" cy="1150938"/>
        </p:xfrm>
        <a:graphic>
          <a:graphicData uri="http://schemas.openxmlformats.org/presentationml/2006/ole">
            <mc:AlternateContent xmlns:mc="http://schemas.openxmlformats.org/markup-compatibility/2006">
              <mc:Choice xmlns:v="urn:schemas-microsoft-com:vml" Requires="v">
                <p:oleObj name="Clip" r:id="rId3" imgW="6545263" imgH="1706563" progId="MS_ClipArt_Gallery.2">
                  <p:embed/>
                </p:oleObj>
              </mc:Choice>
              <mc:Fallback>
                <p:oleObj name="Clip" r:id="rId3" imgW="6545263" imgH="1706563" progId="MS_ClipArt_Gallery.2">
                  <p:embed/>
                  <p:pic>
                    <p:nvPicPr>
                      <p:cNvPr id="20483" name="Object 3">
                        <a:extLst>
                          <a:ext uri="{FF2B5EF4-FFF2-40B4-BE49-F238E27FC236}">
                            <a16:creationId xmlns:a16="http://schemas.microsoft.com/office/drawing/2014/main" id="{03B0742B-F462-4990-9A51-F615C7F4B9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533400"/>
                        <a:ext cx="4413250" cy="1150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4" name="Object 4">
            <a:extLst>
              <a:ext uri="{FF2B5EF4-FFF2-40B4-BE49-F238E27FC236}">
                <a16:creationId xmlns:a16="http://schemas.microsoft.com/office/drawing/2014/main" id="{98235A19-4DC1-4A90-B73A-83EB216060C6}"/>
              </a:ext>
            </a:extLst>
          </p:cNvPr>
          <p:cNvGraphicFramePr>
            <a:graphicFrameLocks noChangeAspect="1"/>
          </p:cNvGraphicFramePr>
          <p:nvPr/>
        </p:nvGraphicFramePr>
        <p:xfrm>
          <a:off x="838200" y="2039938"/>
          <a:ext cx="6792913" cy="3951287"/>
        </p:xfrm>
        <a:graphic>
          <a:graphicData uri="http://schemas.openxmlformats.org/presentationml/2006/ole">
            <mc:AlternateContent xmlns:mc="http://schemas.openxmlformats.org/markup-compatibility/2006">
              <mc:Choice xmlns:v="urn:schemas-microsoft-com:vml" Requires="v">
                <p:oleObj name="Worksheet" r:id="rId5" imgW="6105392" imgH="3686068" progId="Excel.Sheet.8">
                  <p:embed/>
                </p:oleObj>
              </mc:Choice>
              <mc:Fallback>
                <p:oleObj name="Worksheet" r:id="rId5" imgW="6105392" imgH="3686068" progId="Excel.Sheet.8">
                  <p:embed/>
                  <p:pic>
                    <p:nvPicPr>
                      <p:cNvPr id="20484" name="Object 4">
                        <a:extLst>
                          <a:ext uri="{FF2B5EF4-FFF2-40B4-BE49-F238E27FC236}">
                            <a16:creationId xmlns:a16="http://schemas.microsoft.com/office/drawing/2014/main" id="{98235A19-4DC1-4A90-B73A-83EB216060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2039938"/>
                        <a:ext cx="6792913" cy="3951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EEDF4D32-FBCB-4155-ACD0-6893266FFED8}"/>
              </a:ext>
            </a:extLst>
          </p:cNvPr>
          <p:cNvSpPr>
            <a:spLocks noGrp="1" noChangeArrowheads="1"/>
          </p:cNvSpPr>
          <p:nvPr>
            <p:ph type="title"/>
          </p:nvPr>
        </p:nvSpPr>
        <p:spPr>
          <a:xfrm>
            <a:off x="5105400" y="609600"/>
            <a:ext cx="3733800" cy="1143000"/>
          </a:xfrm>
        </p:spPr>
        <p:txBody>
          <a:bodyPr/>
          <a:lstStyle/>
          <a:p>
            <a:r>
              <a:rPr lang="fr-BE" altLang="nl-BE"/>
              <a:t>Looking for</a:t>
            </a:r>
            <a:br>
              <a:rPr lang="fr-BE" altLang="nl-BE"/>
            </a:br>
            <a:r>
              <a:rPr lang="fr-BE" altLang="nl-BE"/>
              <a:t>  a and b </a:t>
            </a:r>
          </a:p>
        </p:txBody>
      </p:sp>
      <p:graphicFrame>
        <p:nvGraphicFramePr>
          <p:cNvPr id="21507" name="Object 3">
            <a:extLst>
              <a:ext uri="{FF2B5EF4-FFF2-40B4-BE49-F238E27FC236}">
                <a16:creationId xmlns:a16="http://schemas.microsoft.com/office/drawing/2014/main" id="{10AEC5A1-D945-4077-AD12-E1AE7B3F936F}"/>
              </a:ext>
            </a:extLst>
          </p:cNvPr>
          <p:cNvGraphicFramePr>
            <a:graphicFrameLocks noChangeAspect="1"/>
          </p:cNvGraphicFramePr>
          <p:nvPr/>
        </p:nvGraphicFramePr>
        <p:xfrm>
          <a:off x="609600" y="533400"/>
          <a:ext cx="4413250" cy="1150938"/>
        </p:xfrm>
        <a:graphic>
          <a:graphicData uri="http://schemas.openxmlformats.org/presentationml/2006/ole">
            <mc:AlternateContent xmlns:mc="http://schemas.openxmlformats.org/markup-compatibility/2006">
              <mc:Choice xmlns:v="urn:schemas-microsoft-com:vml" Requires="v">
                <p:oleObj name="Clip" r:id="rId3" imgW="6545263" imgH="1706563" progId="MS_ClipArt_Gallery.2">
                  <p:embed/>
                </p:oleObj>
              </mc:Choice>
              <mc:Fallback>
                <p:oleObj name="Clip" r:id="rId3" imgW="6545263" imgH="1706563" progId="MS_ClipArt_Gallery.2">
                  <p:embed/>
                  <p:pic>
                    <p:nvPicPr>
                      <p:cNvPr id="21507" name="Object 3">
                        <a:extLst>
                          <a:ext uri="{FF2B5EF4-FFF2-40B4-BE49-F238E27FC236}">
                            <a16:creationId xmlns:a16="http://schemas.microsoft.com/office/drawing/2014/main" id="{10AEC5A1-D945-4077-AD12-E1AE7B3F93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533400"/>
                        <a:ext cx="4413250" cy="1150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8" name="Object 4">
            <a:extLst>
              <a:ext uri="{FF2B5EF4-FFF2-40B4-BE49-F238E27FC236}">
                <a16:creationId xmlns:a16="http://schemas.microsoft.com/office/drawing/2014/main" id="{1733DA65-2EB7-4A17-93A5-26F01C978BAE}"/>
              </a:ext>
            </a:extLst>
          </p:cNvPr>
          <p:cNvGraphicFramePr>
            <a:graphicFrameLocks noChangeAspect="1"/>
          </p:cNvGraphicFramePr>
          <p:nvPr/>
        </p:nvGraphicFramePr>
        <p:xfrm>
          <a:off x="611188" y="2211388"/>
          <a:ext cx="7419975" cy="2541587"/>
        </p:xfrm>
        <a:graphic>
          <a:graphicData uri="http://schemas.openxmlformats.org/presentationml/2006/ole">
            <mc:AlternateContent xmlns:mc="http://schemas.openxmlformats.org/markup-compatibility/2006">
              <mc:Choice xmlns:v="urn:schemas-microsoft-com:vml" Requires="v">
                <p:oleObj name="Worksheet" r:id="rId5" imgW="4276773" imgH="1467004" progId="Excel.Sheet.8">
                  <p:embed/>
                </p:oleObj>
              </mc:Choice>
              <mc:Fallback>
                <p:oleObj name="Worksheet" r:id="rId5" imgW="4276773" imgH="1467004" progId="Excel.Sheet.8">
                  <p:embed/>
                  <p:pic>
                    <p:nvPicPr>
                      <p:cNvPr id="21508" name="Object 4">
                        <a:extLst>
                          <a:ext uri="{FF2B5EF4-FFF2-40B4-BE49-F238E27FC236}">
                            <a16:creationId xmlns:a16="http://schemas.microsoft.com/office/drawing/2014/main" id="{1733DA65-2EB7-4A17-93A5-26F01C978BA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2211388"/>
                        <a:ext cx="7419975" cy="2541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2">
            <a:extLst>
              <a:ext uri="{FF2B5EF4-FFF2-40B4-BE49-F238E27FC236}">
                <a16:creationId xmlns:a16="http://schemas.microsoft.com/office/drawing/2014/main" id="{5C201BFC-7080-4113-B9A4-406C0B7C4947}"/>
              </a:ext>
            </a:extLst>
          </p:cNvPr>
          <p:cNvGraphicFramePr>
            <a:graphicFrameLocks noChangeAspect="1"/>
          </p:cNvGraphicFramePr>
          <p:nvPr/>
        </p:nvGraphicFramePr>
        <p:xfrm>
          <a:off x="1295400" y="533400"/>
          <a:ext cx="3816350" cy="954088"/>
        </p:xfrm>
        <a:graphic>
          <a:graphicData uri="http://schemas.openxmlformats.org/presentationml/2006/ole">
            <mc:AlternateContent xmlns:mc="http://schemas.openxmlformats.org/markup-compatibility/2006">
              <mc:Choice xmlns:v="urn:schemas-microsoft-com:vml" Requires="v">
                <p:oleObj name="Equation" r:id="rId3" imgW="1879600" imgH="444500" progId="Equation.3">
                  <p:embed/>
                </p:oleObj>
              </mc:Choice>
              <mc:Fallback>
                <p:oleObj name="Equation" r:id="rId3" imgW="1879600" imgH="444500" progId="Equation.3">
                  <p:embed/>
                  <p:pic>
                    <p:nvPicPr>
                      <p:cNvPr id="22530" name="Object 2">
                        <a:extLst>
                          <a:ext uri="{FF2B5EF4-FFF2-40B4-BE49-F238E27FC236}">
                            <a16:creationId xmlns:a16="http://schemas.microsoft.com/office/drawing/2014/main" id="{5C201BFC-7080-4113-B9A4-406C0B7C49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533400"/>
                        <a:ext cx="38163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1" name="Object 3">
            <a:extLst>
              <a:ext uri="{FF2B5EF4-FFF2-40B4-BE49-F238E27FC236}">
                <a16:creationId xmlns:a16="http://schemas.microsoft.com/office/drawing/2014/main" id="{2A4EA325-B911-4A7A-A9FA-66178C4D17DE}"/>
              </a:ext>
            </a:extLst>
          </p:cNvPr>
          <p:cNvGraphicFramePr>
            <a:graphicFrameLocks noChangeAspect="1"/>
          </p:cNvGraphicFramePr>
          <p:nvPr/>
        </p:nvGraphicFramePr>
        <p:xfrm>
          <a:off x="1295400" y="1905000"/>
          <a:ext cx="5164138" cy="457200"/>
        </p:xfrm>
        <a:graphic>
          <a:graphicData uri="http://schemas.openxmlformats.org/presentationml/2006/ole">
            <mc:AlternateContent xmlns:mc="http://schemas.openxmlformats.org/markup-compatibility/2006">
              <mc:Choice xmlns:v="urn:schemas-microsoft-com:vml" Requires="v">
                <p:oleObj name="Equation" r:id="rId5" imgW="2260600" imgH="203200" progId="Equation.3">
                  <p:embed/>
                </p:oleObj>
              </mc:Choice>
              <mc:Fallback>
                <p:oleObj name="Equation" r:id="rId5" imgW="2260600" imgH="203200" progId="Equation.3">
                  <p:embed/>
                  <p:pic>
                    <p:nvPicPr>
                      <p:cNvPr id="22531" name="Object 3">
                        <a:extLst>
                          <a:ext uri="{FF2B5EF4-FFF2-40B4-BE49-F238E27FC236}">
                            <a16:creationId xmlns:a16="http://schemas.microsoft.com/office/drawing/2014/main" id="{2A4EA325-B911-4A7A-A9FA-66178C4D17D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1905000"/>
                        <a:ext cx="5164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2" name="Rectangle 4">
            <a:extLst>
              <a:ext uri="{FF2B5EF4-FFF2-40B4-BE49-F238E27FC236}">
                <a16:creationId xmlns:a16="http://schemas.microsoft.com/office/drawing/2014/main" id="{AE198966-7EAF-4CF9-8CEF-A2327E0439BA}"/>
              </a:ext>
            </a:extLst>
          </p:cNvPr>
          <p:cNvSpPr>
            <a:spLocks noChangeArrowheads="1"/>
          </p:cNvSpPr>
          <p:nvPr/>
        </p:nvSpPr>
        <p:spPr bwMode="auto">
          <a:xfrm>
            <a:off x="1295400" y="2819400"/>
            <a:ext cx="445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nl-BE" sz="1800">
                <a:latin typeface="Arial" panose="020B0604020202020204" pitchFamily="34" charset="0"/>
              </a:rPr>
              <a:t>y = 5200 – 700 x</a:t>
            </a:r>
          </a:p>
        </p:txBody>
      </p:sp>
      <p:sp>
        <p:nvSpPr>
          <p:cNvPr id="22533" name="Text Box 5">
            <a:extLst>
              <a:ext uri="{FF2B5EF4-FFF2-40B4-BE49-F238E27FC236}">
                <a16:creationId xmlns:a16="http://schemas.microsoft.com/office/drawing/2014/main" id="{48CE2ACD-5DFE-433B-AA08-DF6DAA656E86}"/>
              </a:ext>
            </a:extLst>
          </p:cNvPr>
          <p:cNvSpPr txBox="1">
            <a:spLocks noChangeArrowheads="1"/>
          </p:cNvSpPr>
          <p:nvPr/>
        </p:nvSpPr>
        <p:spPr bwMode="auto">
          <a:xfrm>
            <a:off x="1295400" y="5715000"/>
            <a:ext cx="701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fr-BE" altLang="nl-BE" sz="2400">
                <a:latin typeface="Times New Roman" panose="02020603050405020304" pitchFamily="18" charset="0"/>
              </a:rPr>
              <a:t>Predicted price for a 3,5 years old car: 2750 euros</a:t>
            </a:r>
          </a:p>
        </p:txBody>
      </p:sp>
      <p:graphicFrame>
        <p:nvGraphicFramePr>
          <p:cNvPr id="22534" name="Object 6">
            <a:extLst>
              <a:ext uri="{FF2B5EF4-FFF2-40B4-BE49-F238E27FC236}">
                <a16:creationId xmlns:a16="http://schemas.microsoft.com/office/drawing/2014/main" id="{A7060F24-1929-4242-AF0B-A9F88C30E272}"/>
              </a:ext>
            </a:extLst>
          </p:cNvPr>
          <p:cNvGraphicFramePr>
            <a:graphicFrameLocks noChangeAspect="1"/>
          </p:cNvGraphicFramePr>
          <p:nvPr/>
        </p:nvGraphicFramePr>
        <p:xfrm>
          <a:off x="3810000" y="2743200"/>
          <a:ext cx="4800600" cy="2794000"/>
        </p:xfrm>
        <a:graphic>
          <a:graphicData uri="http://schemas.openxmlformats.org/presentationml/2006/ole">
            <mc:AlternateContent xmlns:mc="http://schemas.openxmlformats.org/markup-compatibility/2006">
              <mc:Choice xmlns:v="urn:schemas-microsoft-com:vml" Requires="v">
                <p:oleObj name="Worksheet" r:id="rId7" imgW="6105392" imgH="3686068" progId="Excel.Sheet.8">
                  <p:embed/>
                </p:oleObj>
              </mc:Choice>
              <mc:Fallback>
                <p:oleObj name="Worksheet" r:id="rId7" imgW="6105392" imgH="3686068" progId="Excel.Sheet.8">
                  <p:embed/>
                  <p:pic>
                    <p:nvPicPr>
                      <p:cNvPr id="22534" name="Object 6">
                        <a:extLst>
                          <a:ext uri="{FF2B5EF4-FFF2-40B4-BE49-F238E27FC236}">
                            <a16:creationId xmlns:a16="http://schemas.microsoft.com/office/drawing/2014/main" id="{A7060F24-1929-4242-AF0B-A9F88C30E27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0" y="2743200"/>
                        <a:ext cx="4800600" cy="279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5" name="Object 7">
            <a:extLst>
              <a:ext uri="{FF2B5EF4-FFF2-40B4-BE49-F238E27FC236}">
                <a16:creationId xmlns:a16="http://schemas.microsoft.com/office/drawing/2014/main" id="{5591C82B-01EB-4D1B-AE49-CB694A924538}"/>
              </a:ext>
            </a:extLst>
          </p:cNvPr>
          <p:cNvGraphicFramePr>
            <a:graphicFrameLocks noChangeAspect="1"/>
          </p:cNvGraphicFramePr>
          <p:nvPr/>
        </p:nvGraphicFramePr>
        <p:xfrm>
          <a:off x="7543800" y="5638800"/>
          <a:ext cx="601663" cy="609600"/>
        </p:xfrm>
        <a:graphic>
          <a:graphicData uri="http://schemas.openxmlformats.org/presentationml/2006/ole">
            <mc:AlternateContent xmlns:mc="http://schemas.openxmlformats.org/markup-compatibility/2006">
              <mc:Choice xmlns:v="urn:schemas-microsoft-com:vml" Requires="v">
                <p:oleObj name="Clip" r:id="rId9" imgW="3886200" imgH="3944938" progId="MS_ClipArt_Gallery.2">
                  <p:embed/>
                </p:oleObj>
              </mc:Choice>
              <mc:Fallback>
                <p:oleObj name="Clip" r:id="rId9" imgW="3886200" imgH="3944938" progId="MS_ClipArt_Gallery.2">
                  <p:embed/>
                  <p:pic>
                    <p:nvPicPr>
                      <p:cNvPr id="22535" name="Object 7">
                        <a:extLst>
                          <a:ext uri="{FF2B5EF4-FFF2-40B4-BE49-F238E27FC236}">
                            <a16:creationId xmlns:a16="http://schemas.microsoft.com/office/drawing/2014/main" id="{5591C82B-01EB-4D1B-AE49-CB694A92453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43800" y="5638800"/>
                        <a:ext cx="601663"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6" name="Object 8">
            <a:extLst>
              <a:ext uri="{FF2B5EF4-FFF2-40B4-BE49-F238E27FC236}">
                <a16:creationId xmlns:a16="http://schemas.microsoft.com/office/drawing/2014/main" id="{B144424A-C4EA-49F2-9741-1508C44D7867}"/>
              </a:ext>
            </a:extLst>
          </p:cNvPr>
          <p:cNvGraphicFramePr>
            <a:graphicFrameLocks noChangeAspect="1"/>
          </p:cNvGraphicFramePr>
          <p:nvPr/>
        </p:nvGraphicFramePr>
        <p:xfrm>
          <a:off x="1447800" y="5181600"/>
          <a:ext cx="1593850" cy="415925"/>
        </p:xfrm>
        <a:graphic>
          <a:graphicData uri="http://schemas.openxmlformats.org/presentationml/2006/ole">
            <mc:AlternateContent xmlns:mc="http://schemas.openxmlformats.org/markup-compatibility/2006">
              <mc:Choice xmlns:v="urn:schemas-microsoft-com:vml" Requires="v">
                <p:oleObj name="Clip" r:id="rId11" imgW="6545263" imgH="1706563" progId="MS_ClipArt_Gallery.2">
                  <p:embed/>
                </p:oleObj>
              </mc:Choice>
              <mc:Fallback>
                <p:oleObj name="Clip" r:id="rId11" imgW="6545263" imgH="1706563" progId="MS_ClipArt_Gallery.2">
                  <p:embed/>
                  <p:pic>
                    <p:nvPicPr>
                      <p:cNvPr id="22536" name="Object 8">
                        <a:extLst>
                          <a:ext uri="{FF2B5EF4-FFF2-40B4-BE49-F238E27FC236}">
                            <a16:creationId xmlns:a16="http://schemas.microsoft.com/office/drawing/2014/main" id="{B144424A-C4EA-49F2-9741-1508C44D786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47800" y="5181600"/>
                        <a:ext cx="1593850"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98E393F4-EC62-41F7-A9D6-D99B8093A619}"/>
              </a:ext>
            </a:extLst>
          </p:cNvPr>
          <p:cNvSpPr>
            <a:spLocks noGrp="1"/>
          </p:cNvSpPr>
          <p:nvPr>
            <p:ph type="title"/>
          </p:nvPr>
        </p:nvSpPr>
        <p:spPr/>
        <p:txBody>
          <a:bodyPr/>
          <a:lstStyle/>
          <a:p>
            <a:r>
              <a:rPr lang="en-US" altLang="nl-BE" dirty="0"/>
              <a:t>Can R do this?</a:t>
            </a:r>
            <a:endParaRPr lang="fr-FR" altLang="nl-BE" dirty="0"/>
          </a:p>
        </p:txBody>
      </p:sp>
      <p:sp>
        <p:nvSpPr>
          <p:cNvPr id="2" name="Rectangle 1">
            <a:extLst>
              <a:ext uri="{FF2B5EF4-FFF2-40B4-BE49-F238E27FC236}">
                <a16:creationId xmlns:a16="http://schemas.microsoft.com/office/drawing/2014/main" id="{83980421-7730-4E06-BCEC-CDE1D347A345}"/>
              </a:ext>
            </a:extLst>
          </p:cNvPr>
          <p:cNvSpPr/>
          <p:nvPr/>
        </p:nvSpPr>
        <p:spPr>
          <a:xfrm>
            <a:off x="152400" y="1295400"/>
            <a:ext cx="8305800" cy="5355312"/>
          </a:xfrm>
          <a:prstGeom prst="rect">
            <a:avLst/>
          </a:prstGeom>
        </p:spPr>
        <p:txBody>
          <a:bodyPr wrap="square">
            <a:spAutoFit/>
          </a:bodyPr>
          <a:lstStyle/>
          <a:p>
            <a:r>
              <a:rPr lang="fr-FR" dirty="0"/>
              <a:t>&gt; </a:t>
            </a:r>
            <a:r>
              <a:rPr lang="fr-FR" dirty="0" err="1"/>
              <a:t>summary</a:t>
            </a:r>
            <a:r>
              <a:rPr lang="fr-FR" dirty="0"/>
              <a:t>(LinearModel.1)</a:t>
            </a:r>
          </a:p>
          <a:p>
            <a:endParaRPr lang="fr-FR" dirty="0"/>
          </a:p>
          <a:p>
            <a:r>
              <a:rPr lang="fr-FR" dirty="0"/>
              <a:t>Call:</a:t>
            </a:r>
          </a:p>
          <a:p>
            <a:r>
              <a:rPr lang="fr-FR" dirty="0"/>
              <a:t>lm(formula = Price ~ Age, data = Car)</a:t>
            </a:r>
          </a:p>
          <a:p>
            <a:endParaRPr lang="fr-FR" dirty="0"/>
          </a:p>
          <a:p>
            <a:r>
              <a:rPr lang="fr-FR" dirty="0" err="1"/>
              <a:t>Residuals</a:t>
            </a:r>
            <a:r>
              <a:rPr lang="fr-FR" dirty="0"/>
              <a:t>:</a:t>
            </a:r>
          </a:p>
          <a:p>
            <a:r>
              <a:rPr lang="fr-FR" dirty="0"/>
              <a:t>         1          2          3          4          5 </a:t>
            </a:r>
          </a:p>
          <a:p>
            <a:r>
              <a:rPr lang="fr-FR" dirty="0"/>
              <a:t> 2.000e+02 -6.000e+02  </a:t>
            </a:r>
            <a:r>
              <a:rPr lang="fr-FR" dirty="0" err="1"/>
              <a:t>6.000e+02</a:t>
            </a:r>
            <a:r>
              <a:rPr lang="fr-FR" dirty="0"/>
              <a:t> -2.000e+02  9.019e-14 </a:t>
            </a:r>
          </a:p>
          <a:p>
            <a:endParaRPr lang="fr-FR" dirty="0"/>
          </a:p>
          <a:p>
            <a:r>
              <a:rPr lang="fr-FR" dirty="0"/>
              <a:t>Coefficients:</a:t>
            </a:r>
          </a:p>
          <a:p>
            <a:r>
              <a:rPr lang="fr-FR" dirty="0"/>
              <a:t>            </a:t>
            </a:r>
            <a:r>
              <a:rPr lang="fr-FR" dirty="0" err="1"/>
              <a:t>Estimate</a:t>
            </a:r>
            <a:r>
              <a:rPr lang="fr-FR" dirty="0"/>
              <a:t> Std. </a:t>
            </a:r>
            <a:r>
              <a:rPr lang="fr-FR" dirty="0" err="1"/>
              <a:t>Error</a:t>
            </a:r>
            <a:r>
              <a:rPr lang="fr-FR" dirty="0"/>
              <a:t> t value Pr(&gt;|t|)   </a:t>
            </a:r>
          </a:p>
          <a:p>
            <a:r>
              <a:rPr lang="fr-FR" dirty="0"/>
              <a:t>(Intercept)   5200.0      692.8   7.506   0.0049 **</a:t>
            </a:r>
          </a:p>
          <a:p>
            <a:r>
              <a:rPr lang="fr-FR" dirty="0"/>
              <a:t>Age           -700.0      163.3  -4.287   0.0233 * </a:t>
            </a:r>
          </a:p>
          <a:p>
            <a:r>
              <a:rPr lang="fr-FR" dirty="0"/>
              <a:t>---</a:t>
            </a:r>
          </a:p>
          <a:p>
            <a:r>
              <a:rPr lang="fr-FR" dirty="0" err="1"/>
              <a:t>Signif</a:t>
            </a:r>
            <a:r>
              <a:rPr lang="fr-FR" dirty="0"/>
              <a:t>. codes:  0 '***' 0.001 '**' 0.01 '*' 0.05 '.' 0.1 ' ' 1</a:t>
            </a:r>
          </a:p>
          <a:p>
            <a:endParaRPr lang="fr-FR" dirty="0"/>
          </a:p>
          <a:p>
            <a:r>
              <a:rPr lang="fr-FR" dirty="0" err="1"/>
              <a:t>Residual</a:t>
            </a:r>
            <a:r>
              <a:rPr lang="fr-FR" dirty="0"/>
              <a:t> standard </a:t>
            </a:r>
            <a:r>
              <a:rPr lang="fr-FR" dirty="0" err="1"/>
              <a:t>error</a:t>
            </a:r>
            <a:r>
              <a:rPr lang="fr-FR" dirty="0"/>
              <a:t>: 516.4 on 3 </a:t>
            </a:r>
            <a:r>
              <a:rPr lang="fr-FR" dirty="0" err="1"/>
              <a:t>degrees</a:t>
            </a:r>
            <a:r>
              <a:rPr lang="fr-FR" dirty="0"/>
              <a:t> of </a:t>
            </a:r>
            <a:r>
              <a:rPr lang="fr-FR" dirty="0" err="1"/>
              <a:t>freedom</a:t>
            </a:r>
            <a:endParaRPr lang="fr-FR" dirty="0"/>
          </a:p>
          <a:p>
            <a:r>
              <a:rPr lang="fr-FR" dirty="0"/>
              <a:t>Multiple R-</a:t>
            </a:r>
            <a:r>
              <a:rPr lang="fr-FR" dirty="0" err="1"/>
              <a:t>squared</a:t>
            </a:r>
            <a:r>
              <a:rPr lang="fr-FR" dirty="0"/>
              <a:t>:  0.8596,	</a:t>
            </a:r>
            <a:r>
              <a:rPr lang="fr-FR" dirty="0" err="1"/>
              <a:t>Adjusted</a:t>
            </a:r>
            <a:r>
              <a:rPr lang="fr-FR" dirty="0"/>
              <a:t> R-</a:t>
            </a:r>
            <a:r>
              <a:rPr lang="fr-FR" dirty="0" err="1"/>
              <a:t>squared</a:t>
            </a:r>
            <a:r>
              <a:rPr lang="fr-FR" dirty="0"/>
              <a:t>:  0.8129 </a:t>
            </a:r>
          </a:p>
          <a:p>
            <a:r>
              <a:rPr lang="fr-FR" dirty="0"/>
              <a:t>F-</a:t>
            </a:r>
            <a:r>
              <a:rPr lang="fr-FR" dirty="0" err="1"/>
              <a:t>statistic</a:t>
            </a:r>
            <a:r>
              <a:rPr lang="fr-FR" dirty="0"/>
              <a:t>: 18.38 on 1 and 3 DF,  p-value: 0.02333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C45EFA8-F06E-4050-8EF4-FC84C628CE5A}"/>
              </a:ext>
            </a:extLst>
          </p:cNvPr>
          <p:cNvSpPr>
            <a:spLocks noGrp="1" noChangeArrowheads="1"/>
          </p:cNvSpPr>
          <p:nvPr>
            <p:ph type="title"/>
          </p:nvPr>
        </p:nvSpPr>
        <p:spPr>
          <a:xfrm>
            <a:off x="304800" y="304800"/>
            <a:ext cx="8686800" cy="1143000"/>
          </a:xfrm>
        </p:spPr>
        <p:txBody>
          <a:bodyPr/>
          <a:lstStyle/>
          <a:p>
            <a:r>
              <a:rPr lang="en-GB" altLang="nl-BE" sz="3200">
                <a:latin typeface="Comic Sans MS" panose="030F0702030302020204" pitchFamily="66" charset="0"/>
              </a:rPr>
              <a:t>Session 2: </a:t>
            </a:r>
            <a:r>
              <a:rPr lang="en-US" altLang="nl-BE" sz="3200"/>
              <a:t>The principles of linear regression</a:t>
            </a:r>
            <a:br>
              <a:rPr lang="fr-FR" altLang="nl-BE" sz="3200"/>
            </a:br>
            <a:endParaRPr lang="en-GB" altLang="nl-BE" sz="3200">
              <a:latin typeface="Comic Sans MS" panose="030F0702030302020204" pitchFamily="66" charset="0"/>
            </a:endParaRPr>
          </a:p>
        </p:txBody>
      </p:sp>
      <p:sp>
        <p:nvSpPr>
          <p:cNvPr id="3075" name="Rectangle 3">
            <a:extLst>
              <a:ext uri="{FF2B5EF4-FFF2-40B4-BE49-F238E27FC236}">
                <a16:creationId xmlns:a16="http://schemas.microsoft.com/office/drawing/2014/main" id="{9A0F572C-C0CE-4EED-B28A-6E98389BF2B7}"/>
              </a:ext>
            </a:extLst>
          </p:cNvPr>
          <p:cNvSpPr>
            <a:spLocks noGrp="1" noChangeArrowheads="1"/>
          </p:cNvSpPr>
          <p:nvPr>
            <p:ph type="body" idx="1"/>
          </p:nvPr>
        </p:nvSpPr>
        <p:spPr>
          <a:xfrm>
            <a:off x="685800" y="1524000"/>
            <a:ext cx="7772400" cy="4038600"/>
          </a:xfrm>
          <a:ln>
            <a:solidFill>
              <a:schemeClr val="accent2"/>
            </a:solidFill>
            <a:miter lim="800000"/>
            <a:headEnd/>
            <a:tailEnd/>
          </a:ln>
        </p:spPr>
        <p:txBody>
          <a:bodyPr/>
          <a:lstStyle/>
          <a:p>
            <a:pPr marL="473075" indent="-473075">
              <a:buFont typeface="Wingdings" pitchFamily="2" charset="2"/>
              <a:buChar char="A"/>
              <a:defRPr/>
            </a:pPr>
            <a:r>
              <a:rPr lang="en-GB" sz="2400" dirty="0">
                <a:latin typeface="Comic Sans MS" pitchFamily="66" charset="0"/>
              </a:rPr>
              <a:t>Scatter plot</a:t>
            </a:r>
          </a:p>
          <a:p>
            <a:pPr marL="473075" indent="-473075">
              <a:buFont typeface="Wingdings" pitchFamily="2" charset="2"/>
              <a:buChar char="A"/>
              <a:defRPr/>
            </a:pPr>
            <a:r>
              <a:rPr lang="en-GB" sz="2400" dirty="0">
                <a:latin typeface="Comic Sans MS" pitchFamily="66" charset="0"/>
              </a:rPr>
              <a:t>Linear equation</a:t>
            </a:r>
          </a:p>
          <a:p>
            <a:pPr marL="473075" indent="-473075">
              <a:buFont typeface="Wingdings" pitchFamily="2" charset="2"/>
              <a:buChar char="A"/>
              <a:defRPr/>
            </a:pPr>
            <a:r>
              <a:rPr lang="en-GB" sz="2400" dirty="0">
                <a:latin typeface="Comic Sans MS" pitchFamily="66" charset="0"/>
              </a:rPr>
              <a:t>Residual variation</a:t>
            </a:r>
          </a:p>
          <a:p>
            <a:pPr marL="473075" indent="-473075">
              <a:buFont typeface="Wingdings" pitchFamily="2" charset="2"/>
              <a:buChar char="A"/>
              <a:defRPr/>
            </a:pPr>
            <a:r>
              <a:rPr lang="en-GB" sz="2400" dirty="0">
                <a:latin typeface="Comic Sans MS" pitchFamily="66" charset="0"/>
              </a:rPr>
              <a:t>Table of analysis of variance</a:t>
            </a:r>
          </a:p>
          <a:p>
            <a:pPr marL="473075" indent="-473075">
              <a:buFont typeface="Wingdings" pitchFamily="2" charset="2"/>
              <a:buChar char="A"/>
              <a:defRPr/>
            </a:pPr>
            <a:r>
              <a:rPr lang="en-GB" sz="2400" dirty="0">
                <a:latin typeface="Comic Sans MS" pitchFamily="66" charset="0"/>
              </a:rPr>
              <a:t>Coefficient of determination</a:t>
            </a:r>
          </a:p>
          <a:p>
            <a:pPr marL="473075" indent="-473075">
              <a:buFont typeface="Wingdings" pitchFamily="2" charset="2"/>
              <a:buChar char="A"/>
              <a:defRPr/>
            </a:pPr>
            <a:r>
              <a:rPr lang="en-GB" sz="2400" dirty="0">
                <a:latin typeface="Comic Sans MS" pitchFamily="66" charset="0"/>
              </a:rPr>
              <a:t>Correlation coefficient</a:t>
            </a:r>
          </a:p>
          <a:p>
            <a:pPr marL="473075" indent="-473075">
              <a:buFont typeface="Wingdings" pitchFamily="2" charset="2"/>
              <a:buChar char="A"/>
              <a:defRPr/>
            </a:pPr>
            <a:r>
              <a:rPr lang="en-GB" sz="2400" dirty="0">
                <a:latin typeface="Comic Sans MS" pitchFamily="66" charset="0"/>
              </a:rPr>
              <a:t>Statistical test: F-test</a:t>
            </a:r>
          </a:p>
          <a:p>
            <a:pPr marL="473075" indent="-473075">
              <a:buFont typeface="Wingdings" pitchFamily="2" charset="2"/>
              <a:buChar char="A"/>
              <a:defRPr/>
            </a:pPr>
            <a:r>
              <a:rPr lang="en-GB" sz="2400" dirty="0">
                <a:latin typeface="Comic Sans MS" pitchFamily="66" charset="0"/>
              </a:rPr>
              <a:t>Confidence intervals</a:t>
            </a:r>
          </a:p>
          <a:p>
            <a:pPr>
              <a:buFont typeface="Wingdings" pitchFamily="2" charset="2"/>
              <a:buChar char="F"/>
              <a:defRPr/>
            </a:pPr>
            <a:endParaRPr lang="en-GB" sz="2400" dirty="0">
              <a:latin typeface="Comic Sans MS" pitchFamily="66" charset="0"/>
            </a:endParaRPr>
          </a:p>
          <a:p>
            <a:pPr>
              <a:buFont typeface="Wingdings" pitchFamily="2" charset="2"/>
              <a:buChar char="F"/>
              <a:defRPr/>
            </a:pPr>
            <a:endParaRPr lang="en-GB" sz="2400" dirty="0">
              <a:latin typeface="Comic Sans MS" pitchFamily="66"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F66CD0AC-C5B8-4941-9C34-0FDEA5182274}"/>
              </a:ext>
            </a:extLst>
          </p:cNvPr>
          <p:cNvSpPr>
            <a:spLocks noGrp="1"/>
          </p:cNvSpPr>
          <p:nvPr>
            <p:ph type="title"/>
          </p:nvPr>
        </p:nvSpPr>
        <p:spPr/>
        <p:txBody>
          <a:bodyPr/>
          <a:lstStyle/>
          <a:p>
            <a:r>
              <a:rPr lang="en-US" altLang="nl-BE" dirty="0"/>
              <a:t>R output cholesterol &amp; age</a:t>
            </a:r>
            <a:endParaRPr lang="fr-FR" altLang="nl-BE" dirty="0"/>
          </a:p>
        </p:txBody>
      </p:sp>
      <p:sp>
        <p:nvSpPr>
          <p:cNvPr id="2" name="Rectangle 1">
            <a:extLst>
              <a:ext uri="{FF2B5EF4-FFF2-40B4-BE49-F238E27FC236}">
                <a16:creationId xmlns:a16="http://schemas.microsoft.com/office/drawing/2014/main" id="{C5836FC1-A318-424D-8DC2-D61FC324DCA4}"/>
              </a:ext>
            </a:extLst>
          </p:cNvPr>
          <p:cNvSpPr/>
          <p:nvPr/>
        </p:nvSpPr>
        <p:spPr>
          <a:xfrm>
            <a:off x="228600" y="1397973"/>
            <a:ext cx="8915400" cy="4801314"/>
          </a:xfrm>
          <a:prstGeom prst="rect">
            <a:avLst/>
          </a:prstGeom>
        </p:spPr>
        <p:txBody>
          <a:bodyPr wrap="square">
            <a:spAutoFit/>
          </a:bodyPr>
          <a:lstStyle/>
          <a:p>
            <a:r>
              <a:rPr lang="fr-FR" dirty="0"/>
              <a:t>Call:</a:t>
            </a:r>
          </a:p>
          <a:p>
            <a:r>
              <a:rPr lang="fr-FR" dirty="0"/>
              <a:t>lm(formula = </a:t>
            </a:r>
            <a:r>
              <a:rPr lang="fr-FR" dirty="0" err="1"/>
              <a:t>cholesterol</a:t>
            </a:r>
            <a:r>
              <a:rPr lang="fr-FR" dirty="0"/>
              <a:t> ~ </a:t>
            </a:r>
            <a:r>
              <a:rPr lang="fr-FR" dirty="0" err="1"/>
              <a:t>age</a:t>
            </a:r>
            <a:r>
              <a:rPr lang="fr-FR" dirty="0"/>
              <a:t>, data = </a:t>
            </a:r>
            <a:r>
              <a:rPr lang="fr-FR" dirty="0" err="1"/>
              <a:t>Cholesterol</a:t>
            </a:r>
            <a:r>
              <a:rPr lang="fr-FR" dirty="0"/>
              <a:t>)</a:t>
            </a:r>
          </a:p>
          <a:p>
            <a:endParaRPr lang="fr-FR" dirty="0"/>
          </a:p>
          <a:p>
            <a:r>
              <a:rPr lang="fr-FR" dirty="0" err="1"/>
              <a:t>Residuals</a:t>
            </a:r>
            <a:r>
              <a:rPr lang="fr-FR" dirty="0"/>
              <a:t>:</a:t>
            </a:r>
          </a:p>
          <a:p>
            <a:r>
              <a:rPr lang="fr-FR" dirty="0"/>
              <a:t>    Min      1Q  </a:t>
            </a:r>
            <a:r>
              <a:rPr lang="fr-FR" dirty="0" err="1"/>
              <a:t>Median</a:t>
            </a:r>
            <a:r>
              <a:rPr lang="fr-FR" dirty="0"/>
              <a:t>      3Q     Max </a:t>
            </a:r>
          </a:p>
          <a:p>
            <a:r>
              <a:rPr lang="fr-FR" dirty="0"/>
              <a:t>-0.6111 -0.2151 -0.0058  0.2297  0.6256 </a:t>
            </a:r>
          </a:p>
          <a:p>
            <a:endParaRPr lang="fr-FR" dirty="0"/>
          </a:p>
          <a:p>
            <a:r>
              <a:rPr lang="fr-FR" dirty="0"/>
              <a:t>Coefficients:</a:t>
            </a:r>
          </a:p>
          <a:p>
            <a:r>
              <a:rPr lang="fr-FR" dirty="0"/>
              <a:t>            </a:t>
            </a:r>
            <a:r>
              <a:rPr lang="fr-FR" dirty="0" err="1"/>
              <a:t>Estimate</a:t>
            </a:r>
            <a:r>
              <a:rPr lang="fr-FR" dirty="0"/>
              <a:t>         Std. </a:t>
            </a:r>
            <a:r>
              <a:rPr lang="fr-FR" dirty="0" err="1"/>
              <a:t>Error</a:t>
            </a:r>
            <a:r>
              <a:rPr lang="fr-FR" dirty="0"/>
              <a:t>     t value        Pr(&gt;|t|)    </a:t>
            </a:r>
          </a:p>
          <a:p>
            <a:r>
              <a:rPr lang="fr-FR" dirty="0"/>
              <a:t>(Intercept) 1.279868   0.215699     5.934         5.69e-06 ***</a:t>
            </a:r>
          </a:p>
          <a:p>
            <a:r>
              <a:rPr lang="fr-FR" dirty="0" err="1"/>
              <a:t>age</a:t>
            </a:r>
            <a:r>
              <a:rPr lang="fr-FR" dirty="0"/>
              <a:t>         0.052625      0.005192  10.136         9.43e-10 ***</a:t>
            </a:r>
          </a:p>
          <a:p>
            <a:r>
              <a:rPr lang="fr-FR" dirty="0"/>
              <a:t>---</a:t>
            </a:r>
          </a:p>
          <a:p>
            <a:r>
              <a:rPr lang="fr-FR" dirty="0" err="1"/>
              <a:t>Signif</a:t>
            </a:r>
            <a:r>
              <a:rPr lang="fr-FR" dirty="0"/>
              <a:t>. codes:  0 '***' 0.001 '**' 0.01 '*' 0.05 '.' 0.1 ' ' 1</a:t>
            </a:r>
          </a:p>
          <a:p>
            <a:endParaRPr lang="fr-FR" dirty="0"/>
          </a:p>
          <a:p>
            <a:r>
              <a:rPr lang="fr-FR" dirty="0" err="1"/>
              <a:t>Residual</a:t>
            </a:r>
            <a:r>
              <a:rPr lang="fr-FR" dirty="0"/>
              <a:t> standard </a:t>
            </a:r>
            <a:r>
              <a:rPr lang="fr-FR" dirty="0" err="1"/>
              <a:t>error</a:t>
            </a:r>
            <a:r>
              <a:rPr lang="fr-FR" dirty="0"/>
              <a:t>: 0.334 on 22 </a:t>
            </a:r>
            <a:r>
              <a:rPr lang="fr-FR" dirty="0" err="1"/>
              <a:t>degrees</a:t>
            </a:r>
            <a:r>
              <a:rPr lang="fr-FR" dirty="0"/>
              <a:t> of </a:t>
            </a:r>
            <a:r>
              <a:rPr lang="fr-FR" dirty="0" err="1"/>
              <a:t>freedom</a:t>
            </a:r>
            <a:endParaRPr lang="fr-FR" dirty="0"/>
          </a:p>
          <a:p>
            <a:r>
              <a:rPr lang="fr-FR" dirty="0"/>
              <a:t>Multiple R-</a:t>
            </a:r>
            <a:r>
              <a:rPr lang="fr-FR" dirty="0" err="1"/>
              <a:t>squared</a:t>
            </a:r>
            <a:r>
              <a:rPr lang="fr-FR" dirty="0"/>
              <a:t>:  0.8236,	</a:t>
            </a:r>
            <a:r>
              <a:rPr lang="fr-FR" dirty="0" err="1"/>
              <a:t>Adjusted</a:t>
            </a:r>
            <a:r>
              <a:rPr lang="fr-FR" dirty="0"/>
              <a:t> R-</a:t>
            </a:r>
            <a:r>
              <a:rPr lang="fr-FR" dirty="0" err="1"/>
              <a:t>squared</a:t>
            </a:r>
            <a:r>
              <a:rPr lang="fr-FR" dirty="0"/>
              <a:t>:  0.8156 </a:t>
            </a:r>
          </a:p>
          <a:p>
            <a:r>
              <a:rPr lang="fr-FR" dirty="0"/>
              <a:t>F-</a:t>
            </a:r>
            <a:r>
              <a:rPr lang="fr-FR" dirty="0" err="1"/>
              <a:t>statistic</a:t>
            </a:r>
            <a:r>
              <a:rPr lang="fr-FR" dirty="0"/>
              <a:t>: 102.7 on 1 and 22 DF,  p-value: 9.428e-10</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Object 2">
            <a:extLst>
              <a:ext uri="{FF2B5EF4-FFF2-40B4-BE49-F238E27FC236}">
                <a16:creationId xmlns:a16="http://schemas.microsoft.com/office/drawing/2014/main" id="{AFA736BB-9009-4BFA-A5FC-B8887C8B7CF2}"/>
              </a:ext>
            </a:extLst>
          </p:cNvPr>
          <p:cNvGraphicFramePr>
            <a:graphicFrameLocks noChangeAspect="1"/>
          </p:cNvGraphicFramePr>
          <p:nvPr/>
        </p:nvGraphicFramePr>
        <p:xfrm>
          <a:off x="0" y="9525"/>
          <a:ext cx="9172575" cy="5649913"/>
        </p:xfrm>
        <a:graphic>
          <a:graphicData uri="http://schemas.openxmlformats.org/presentationml/2006/ole">
            <mc:AlternateContent xmlns:mc="http://schemas.openxmlformats.org/markup-compatibility/2006">
              <mc:Choice xmlns:v="urn:schemas-microsoft-com:vml" Requires="v">
                <p:oleObj name="Werkblad" r:id="rId3" imgW="9325107" imgH="5743647" progId="Excel.Sheet.8">
                  <p:embed/>
                </p:oleObj>
              </mc:Choice>
              <mc:Fallback>
                <p:oleObj name="Werkblad" r:id="rId3" imgW="9325107" imgH="5743647" progId="Excel.Sheet.8">
                  <p:embed/>
                  <p:pic>
                    <p:nvPicPr>
                      <p:cNvPr id="25602" name="Object 2">
                        <a:extLst>
                          <a:ext uri="{FF2B5EF4-FFF2-40B4-BE49-F238E27FC236}">
                            <a16:creationId xmlns:a16="http://schemas.microsoft.com/office/drawing/2014/main" id="{AFA736BB-9009-4BFA-A5FC-B8887C8B7C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9525"/>
                        <a:ext cx="9172575" cy="564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1942EF2D-CFE0-4F30-A7D6-455D1B51712F}"/>
              </a:ext>
            </a:extLst>
          </p:cNvPr>
          <p:cNvSpPr>
            <a:spLocks noGrp="1" noChangeArrowheads="1"/>
          </p:cNvSpPr>
          <p:nvPr>
            <p:ph type="body" sz="half" idx="1"/>
          </p:nvPr>
        </p:nvSpPr>
        <p:spPr>
          <a:xfrm>
            <a:off x="685800" y="1268413"/>
            <a:ext cx="7773988" cy="4114800"/>
          </a:xfrm>
        </p:spPr>
        <p:txBody>
          <a:bodyPr/>
          <a:lstStyle/>
          <a:p>
            <a:pPr>
              <a:buFontTx/>
              <a:buNone/>
            </a:pPr>
            <a:r>
              <a:rPr lang="en-GB" altLang="nl-BE" sz="2800">
                <a:latin typeface="Comic Sans MS" panose="030F0702030302020204" pitchFamily="66" charset="0"/>
              </a:rPr>
              <a:t>What we can calculate now…</a:t>
            </a:r>
          </a:p>
          <a:p>
            <a:endParaRPr lang="en-GB" altLang="nl-BE" sz="2800">
              <a:latin typeface="Comic Sans MS" panose="030F0702030302020204" pitchFamily="66" charset="0"/>
            </a:endParaRPr>
          </a:p>
          <a:p>
            <a:r>
              <a:rPr lang="en-GB" altLang="nl-BE" sz="2800">
                <a:solidFill>
                  <a:schemeClr val="accent2"/>
                </a:solidFill>
                <a:latin typeface="Comic Sans MS" panose="030F0702030302020204" pitchFamily="66" charset="0"/>
              </a:rPr>
              <a:t>What is the cholesterol level of a person of 42 years old?…….</a:t>
            </a:r>
          </a:p>
          <a:p>
            <a:endParaRPr lang="en-GB" altLang="nl-BE" sz="2800">
              <a:solidFill>
                <a:schemeClr val="accent2"/>
              </a:solidFill>
              <a:latin typeface="Comic Sans MS" panose="030F0702030302020204" pitchFamily="66" charset="0"/>
            </a:endParaRPr>
          </a:p>
          <a:p>
            <a:pPr>
              <a:buFontTx/>
              <a:buNone/>
            </a:pPr>
            <a:r>
              <a:rPr lang="en-GB" altLang="nl-BE" sz="2800">
                <a:solidFill>
                  <a:schemeClr val="accent2"/>
                </a:solidFill>
                <a:latin typeface="Comic Sans MS" panose="030F0702030302020204" pitchFamily="66" charset="0"/>
              </a:rPr>
              <a:t>	</a:t>
            </a:r>
            <a:r>
              <a:rPr lang="en-GB" altLang="nl-BE" sz="2800">
                <a:solidFill>
                  <a:srgbClr val="FF0000"/>
                </a:solidFill>
                <a:latin typeface="Comic Sans MS" panose="030F0702030302020204" pitchFamily="66" charset="0"/>
              </a:rPr>
              <a:t>y = a + bx</a:t>
            </a:r>
          </a:p>
          <a:p>
            <a:pPr>
              <a:buFontTx/>
              <a:buNone/>
            </a:pPr>
            <a:r>
              <a:rPr lang="en-GB" altLang="nl-BE" sz="2800">
                <a:solidFill>
                  <a:srgbClr val="FF0000"/>
                </a:solidFill>
                <a:latin typeface="Comic Sans MS" panose="030F0702030302020204" pitchFamily="66" charset="0"/>
              </a:rPr>
              <a:t>	Y = 1.28 + 0.053 x</a:t>
            </a:r>
          </a:p>
        </p:txBody>
      </p:sp>
      <p:graphicFrame>
        <p:nvGraphicFramePr>
          <p:cNvPr id="26627" name="Object 3">
            <a:extLst>
              <a:ext uri="{FF2B5EF4-FFF2-40B4-BE49-F238E27FC236}">
                <a16:creationId xmlns:a16="http://schemas.microsoft.com/office/drawing/2014/main" id="{C4285C5A-4BC5-4DDB-86F2-795EE5C372E2}"/>
              </a:ext>
            </a:extLst>
          </p:cNvPr>
          <p:cNvGraphicFramePr>
            <a:graphicFrameLocks noGrp="1" noChangeAspect="1"/>
          </p:cNvGraphicFramePr>
          <p:nvPr>
            <p:ph sz="half" idx="2"/>
          </p:nvPr>
        </p:nvGraphicFramePr>
        <p:xfrm>
          <a:off x="7396163" y="3429000"/>
          <a:ext cx="847725" cy="2576513"/>
        </p:xfrm>
        <a:graphic>
          <a:graphicData uri="http://schemas.openxmlformats.org/presentationml/2006/ole">
            <mc:AlternateContent xmlns:mc="http://schemas.openxmlformats.org/markup-compatibility/2006">
              <mc:Choice xmlns:v="urn:schemas-microsoft-com:vml" Requires="v">
                <p:oleObj name="Clip" r:id="rId3" imgW="1296063" imgH="3934305" progId="MS_ClipArt_Gallery.2">
                  <p:embed/>
                </p:oleObj>
              </mc:Choice>
              <mc:Fallback>
                <p:oleObj name="Clip" r:id="rId3" imgW="1296063" imgH="3934305" progId="MS_ClipArt_Gallery.2">
                  <p:embed/>
                  <p:pic>
                    <p:nvPicPr>
                      <p:cNvPr id="26627" name="Object 3">
                        <a:extLst>
                          <a:ext uri="{FF2B5EF4-FFF2-40B4-BE49-F238E27FC236}">
                            <a16:creationId xmlns:a16="http://schemas.microsoft.com/office/drawing/2014/main" id="{C4285C5A-4BC5-4DDB-86F2-795EE5C372E2}"/>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6163" y="3429000"/>
                        <a:ext cx="847725" cy="2576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0923F1A5-ED85-4049-A369-4A71FE751508}"/>
              </a:ext>
            </a:extLst>
          </p:cNvPr>
          <p:cNvSpPr>
            <a:spLocks noGrp="1" noChangeArrowheads="1"/>
          </p:cNvSpPr>
          <p:nvPr>
            <p:ph type="body" sz="half" idx="1"/>
          </p:nvPr>
        </p:nvSpPr>
        <p:spPr>
          <a:xfrm>
            <a:off x="685800" y="1196975"/>
            <a:ext cx="7918450" cy="4114800"/>
          </a:xfrm>
        </p:spPr>
        <p:txBody>
          <a:bodyPr/>
          <a:lstStyle/>
          <a:p>
            <a:pPr>
              <a:lnSpc>
                <a:spcPct val="80000"/>
              </a:lnSpc>
              <a:buFontTx/>
              <a:buNone/>
            </a:pPr>
            <a:r>
              <a:rPr lang="en-GB" altLang="nl-BE" sz="2800">
                <a:latin typeface="Comic Sans MS" panose="030F0702030302020204" pitchFamily="66" charset="0"/>
              </a:rPr>
              <a:t>What we can calculate now…</a:t>
            </a:r>
          </a:p>
          <a:p>
            <a:pPr>
              <a:lnSpc>
                <a:spcPct val="80000"/>
              </a:lnSpc>
            </a:pPr>
            <a:endParaRPr lang="en-GB" altLang="nl-BE" sz="2800">
              <a:latin typeface="Comic Sans MS" panose="030F0702030302020204" pitchFamily="66" charset="0"/>
            </a:endParaRPr>
          </a:p>
          <a:p>
            <a:pPr>
              <a:lnSpc>
                <a:spcPct val="80000"/>
              </a:lnSpc>
              <a:buFontTx/>
              <a:buNone/>
            </a:pPr>
            <a:r>
              <a:rPr lang="en-GB" altLang="nl-BE" sz="2800">
                <a:solidFill>
                  <a:schemeClr val="accent2"/>
                </a:solidFill>
                <a:latin typeface="Comic Sans MS" panose="030F0702030302020204" pitchFamily="66" charset="0"/>
              </a:rPr>
              <a:t>	</a:t>
            </a:r>
            <a:r>
              <a:rPr lang="en-GB" altLang="nl-BE" sz="2800">
                <a:solidFill>
                  <a:srgbClr val="FF0000"/>
                </a:solidFill>
                <a:latin typeface="Comic Sans MS" panose="030F0702030302020204" pitchFamily="66" charset="0"/>
              </a:rPr>
              <a:t>y = a + bx</a:t>
            </a:r>
          </a:p>
          <a:p>
            <a:pPr>
              <a:lnSpc>
                <a:spcPct val="80000"/>
              </a:lnSpc>
              <a:buFontTx/>
              <a:buNone/>
            </a:pPr>
            <a:r>
              <a:rPr lang="en-GB" altLang="nl-BE" sz="2800">
                <a:solidFill>
                  <a:srgbClr val="FF0000"/>
                </a:solidFill>
                <a:latin typeface="Comic Sans MS" panose="030F0702030302020204" pitchFamily="66" charset="0"/>
              </a:rPr>
              <a:t>	Y = 1.28 + 0.053 x</a:t>
            </a:r>
          </a:p>
          <a:p>
            <a:pPr>
              <a:lnSpc>
                <a:spcPct val="80000"/>
              </a:lnSpc>
              <a:buFontTx/>
              <a:buNone/>
            </a:pPr>
            <a:endParaRPr lang="en-GB" altLang="nl-BE" sz="2800">
              <a:solidFill>
                <a:srgbClr val="FF0000"/>
              </a:solidFill>
              <a:latin typeface="Comic Sans MS" panose="030F0702030302020204" pitchFamily="66" charset="0"/>
            </a:endParaRPr>
          </a:p>
          <a:p>
            <a:pPr>
              <a:lnSpc>
                <a:spcPct val="80000"/>
              </a:lnSpc>
              <a:buFontTx/>
              <a:buNone/>
            </a:pPr>
            <a:r>
              <a:rPr lang="en-GB" altLang="nl-BE" sz="2800">
                <a:solidFill>
                  <a:srgbClr val="FF0000"/>
                </a:solidFill>
                <a:latin typeface="Comic Sans MS" panose="030F0702030302020204" pitchFamily="66" charset="0"/>
              </a:rPr>
              <a:t>	</a:t>
            </a:r>
            <a:r>
              <a:rPr lang="en-GB" altLang="nl-BE" sz="2800">
                <a:solidFill>
                  <a:schemeClr val="accent2"/>
                </a:solidFill>
                <a:latin typeface="Comic Sans MS" panose="030F0702030302020204" pitchFamily="66" charset="0"/>
              </a:rPr>
              <a:t>thus……: 	y = 1.28 + (0.053 * 42)</a:t>
            </a:r>
          </a:p>
          <a:p>
            <a:pPr>
              <a:lnSpc>
                <a:spcPct val="80000"/>
              </a:lnSpc>
              <a:buFontTx/>
              <a:buNone/>
            </a:pPr>
            <a:r>
              <a:rPr lang="en-GB" altLang="nl-BE" sz="2800">
                <a:solidFill>
                  <a:schemeClr val="accent2"/>
                </a:solidFill>
                <a:latin typeface="Comic Sans MS" panose="030F0702030302020204" pitchFamily="66" charset="0"/>
              </a:rPr>
              <a:t>			y = 1.28 + 2.2</a:t>
            </a:r>
          </a:p>
          <a:p>
            <a:pPr>
              <a:lnSpc>
                <a:spcPct val="80000"/>
              </a:lnSpc>
              <a:buFontTx/>
              <a:buNone/>
            </a:pPr>
            <a:r>
              <a:rPr lang="en-GB" altLang="nl-BE" sz="2800">
                <a:solidFill>
                  <a:schemeClr val="accent2"/>
                </a:solidFill>
                <a:latin typeface="Comic Sans MS" panose="030F0702030302020204" pitchFamily="66" charset="0"/>
              </a:rPr>
              <a:t>			cholesterol level = 3.49 mg/ml</a:t>
            </a:r>
          </a:p>
          <a:p>
            <a:pPr>
              <a:lnSpc>
                <a:spcPct val="80000"/>
              </a:lnSpc>
              <a:buFontTx/>
              <a:buNone/>
            </a:pPr>
            <a:r>
              <a:rPr lang="en-GB" altLang="nl-BE" sz="2400">
                <a:solidFill>
                  <a:srgbClr val="FF0000"/>
                </a:solidFill>
                <a:latin typeface="Comic Sans MS" panose="030F0702030302020204" pitchFamily="66" charset="0"/>
              </a:rPr>
              <a:t>			</a:t>
            </a:r>
          </a:p>
        </p:txBody>
      </p:sp>
      <p:graphicFrame>
        <p:nvGraphicFramePr>
          <p:cNvPr id="27651" name="Object 3">
            <a:extLst>
              <a:ext uri="{FF2B5EF4-FFF2-40B4-BE49-F238E27FC236}">
                <a16:creationId xmlns:a16="http://schemas.microsoft.com/office/drawing/2014/main" id="{CB10837B-AF37-4768-90D7-A4ABC8B54338}"/>
              </a:ext>
            </a:extLst>
          </p:cNvPr>
          <p:cNvGraphicFramePr>
            <a:graphicFrameLocks noGrp="1" noChangeAspect="1"/>
          </p:cNvGraphicFramePr>
          <p:nvPr>
            <p:ph sz="half" idx="2"/>
          </p:nvPr>
        </p:nvGraphicFramePr>
        <p:xfrm>
          <a:off x="6011863" y="4630738"/>
          <a:ext cx="1938337" cy="1966912"/>
        </p:xfrm>
        <a:graphic>
          <a:graphicData uri="http://schemas.openxmlformats.org/presentationml/2006/ole">
            <mc:AlternateContent xmlns:mc="http://schemas.openxmlformats.org/markup-compatibility/2006">
              <mc:Choice xmlns:v="urn:schemas-microsoft-com:vml" Requires="v">
                <p:oleObj name="Clip" r:id="rId3" imgW="3886200" imgH="3944938" progId="MS_ClipArt_Gallery.2">
                  <p:embed/>
                </p:oleObj>
              </mc:Choice>
              <mc:Fallback>
                <p:oleObj name="Clip" r:id="rId3" imgW="3886200" imgH="3944938" progId="MS_ClipArt_Gallery.2">
                  <p:embed/>
                  <p:pic>
                    <p:nvPicPr>
                      <p:cNvPr id="27651" name="Object 3">
                        <a:extLst>
                          <a:ext uri="{FF2B5EF4-FFF2-40B4-BE49-F238E27FC236}">
                            <a16:creationId xmlns:a16="http://schemas.microsoft.com/office/drawing/2014/main" id="{CB10837B-AF37-4768-90D7-A4ABC8B54338}"/>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1863" y="4630738"/>
                        <a:ext cx="1938337" cy="1966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E12A6B8A-6FCD-4188-ACD9-7F07576085AD}"/>
              </a:ext>
            </a:extLst>
          </p:cNvPr>
          <p:cNvSpPr>
            <a:spLocks noGrp="1" noChangeArrowheads="1"/>
          </p:cNvSpPr>
          <p:nvPr>
            <p:ph type="title"/>
          </p:nvPr>
        </p:nvSpPr>
        <p:spPr/>
        <p:txBody>
          <a:bodyPr/>
          <a:lstStyle/>
          <a:p>
            <a:r>
              <a:rPr lang="en-GB" altLang="nl-BE" sz="3600">
                <a:latin typeface="Comic Sans MS" panose="030F0702030302020204" pitchFamily="66" charset="0"/>
              </a:rPr>
              <a:t>Simple linear regression (ctnd)</a:t>
            </a:r>
          </a:p>
        </p:txBody>
      </p:sp>
      <p:sp>
        <p:nvSpPr>
          <p:cNvPr id="28675" name="Rectangle 3">
            <a:extLst>
              <a:ext uri="{FF2B5EF4-FFF2-40B4-BE49-F238E27FC236}">
                <a16:creationId xmlns:a16="http://schemas.microsoft.com/office/drawing/2014/main" id="{35F4A6F1-A742-49F2-AB06-1E744DE28B9D}"/>
              </a:ext>
            </a:extLst>
          </p:cNvPr>
          <p:cNvSpPr>
            <a:spLocks noGrp="1" noChangeArrowheads="1"/>
          </p:cNvSpPr>
          <p:nvPr>
            <p:ph type="body" idx="1"/>
          </p:nvPr>
        </p:nvSpPr>
        <p:spPr>
          <a:xfrm>
            <a:off x="685800" y="2032000"/>
            <a:ext cx="7772400" cy="3989388"/>
          </a:xfrm>
        </p:spPr>
        <p:txBody>
          <a:bodyPr/>
          <a:lstStyle/>
          <a:p>
            <a:pPr>
              <a:lnSpc>
                <a:spcPct val="90000"/>
              </a:lnSpc>
            </a:pPr>
            <a:r>
              <a:rPr lang="en-GB" altLang="nl-BE" sz="2400">
                <a:solidFill>
                  <a:srgbClr val="FF0000"/>
                </a:solidFill>
                <a:latin typeface="Comic Sans MS" panose="030F0702030302020204" pitchFamily="66" charset="0"/>
              </a:rPr>
              <a:t>How well</a:t>
            </a:r>
            <a:r>
              <a:rPr lang="en-GB" altLang="nl-BE" sz="2400">
                <a:latin typeface="Comic Sans MS" panose="030F0702030302020204" pitchFamily="66" charset="0"/>
              </a:rPr>
              <a:t> does the line fit the data?</a:t>
            </a:r>
          </a:p>
          <a:p>
            <a:pPr>
              <a:lnSpc>
                <a:spcPct val="90000"/>
              </a:lnSpc>
            </a:pPr>
            <a:endParaRPr lang="en-GB" altLang="nl-BE" sz="2400">
              <a:latin typeface="Comic Sans MS" panose="030F0702030302020204" pitchFamily="66" charset="0"/>
            </a:endParaRPr>
          </a:p>
          <a:p>
            <a:pPr>
              <a:lnSpc>
                <a:spcPct val="90000"/>
              </a:lnSpc>
            </a:pPr>
            <a:r>
              <a:rPr lang="en-GB" altLang="nl-BE" sz="2400">
                <a:solidFill>
                  <a:schemeClr val="accent2"/>
                </a:solidFill>
                <a:latin typeface="Comic Sans MS" panose="030F0702030302020204" pitchFamily="66" charset="0"/>
              </a:rPr>
              <a:t>Total variation</a:t>
            </a:r>
            <a:r>
              <a:rPr lang="en-GB" altLang="nl-BE" sz="2400">
                <a:latin typeface="Comic Sans MS" panose="030F0702030302020204" pitchFamily="66" charset="0"/>
              </a:rPr>
              <a:t> (of the dependent variable) =</a:t>
            </a:r>
          </a:p>
          <a:p>
            <a:pPr>
              <a:lnSpc>
                <a:spcPct val="90000"/>
              </a:lnSpc>
              <a:buFontTx/>
              <a:buNone/>
            </a:pPr>
            <a:endParaRPr lang="en-GB" altLang="nl-BE" sz="2400">
              <a:latin typeface="Comic Sans MS" panose="030F0702030302020204" pitchFamily="66" charset="0"/>
            </a:endParaRPr>
          </a:p>
          <a:p>
            <a:pPr>
              <a:lnSpc>
                <a:spcPct val="90000"/>
              </a:lnSpc>
              <a:buFontTx/>
              <a:buNone/>
            </a:pPr>
            <a:r>
              <a:rPr lang="en-GB" altLang="nl-BE" sz="2400">
                <a:latin typeface="Comic Sans MS" panose="030F0702030302020204" pitchFamily="66" charset="0"/>
              </a:rPr>
              <a:t>	</a:t>
            </a:r>
            <a:r>
              <a:rPr lang="en-GB" altLang="nl-BE" sz="2400">
                <a:solidFill>
                  <a:schemeClr val="accent2"/>
                </a:solidFill>
                <a:latin typeface="Comic Sans MS" panose="030F0702030302020204" pitchFamily="66" charset="0"/>
              </a:rPr>
              <a:t>Variation</a:t>
            </a:r>
            <a:r>
              <a:rPr lang="en-GB" altLang="nl-BE" sz="2400">
                <a:latin typeface="Comic Sans MS" panose="030F0702030302020204" pitchFamily="66" charset="0"/>
              </a:rPr>
              <a:t> explained by the linear </a:t>
            </a:r>
            <a:r>
              <a:rPr lang="en-GB" altLang="nl-BE" sz="2400">
                <a:solidFill>
                  <a:schemeClr val="accent2"/>
                </a:solidFill>
                <a:latin typeface="Comic Sans MS" panose="030F0702030302020204" pitchFamily="66" charset="0"/>
              </a:rPr>
              <a:t>regression</a:t>
            </a:r>
            <a:r>
              <a:rPr lang="en-GB" altLang="nl-BE" sz="2400">
                <a:latin typeface="Comic Sans MS" panose="030F0702030302020204" pitchFamily="66" charset="0"/>
              </a:rPr>
              <a:t> +</a:t>
            </a:r>
          </a:p>
          <a:p>
            <a:pPr>
              <a:lnSpc>
                <a:spcPct val="90000"/>
              </a:lnSpc>
              <a:buFontTx/>
              <a:buNone/>
            </a:pPr>
            <a:r>
              <a:rPr lang="en-GB" altLang="nl-BE" sz="2400">
                <a:latin typeface="Comic Sans MS" panose="030F0702030302020204" pitchFamily="66" charset="0"/>
              </a:rPr>
              <a:t>	</a:t>
            </a:r>
            <a:r>
              <a:rPr lang="en-GB" altLang="nl-BE" sz="2400">
                <a:solidFill>
                  <a:schemeClr val="accent2"/>
                </a:solidFill>
                <a:latin typeface="Comic Sans MS" panose="030F0702030302020204" pitchFamily="66" charset="0"/>
              </a:rPr>
              <a:t>residual variation</a:t>
            </a:r>
          </a:p>
          <a:p>
            <a:pPr>
              <a:lnSpc>
                <a:spcPct val="90000"/>
              </a:lnSpc>
              <a:buFontTx/>
              <a:buNone/>
            </a:pPr>
            <a:endParaRPr lang="en-GB" altLang="nl-BE" sz="2400">
              <a:solidFill>
                <a:schemeClr val="accent2"/>
              </a:solidFill>
              <a:latin typeface="Comic Sans MS" panose="030F0702030302020204" pitchFamily="66" charset="0"/>
            </a:endParaRPr>
          </a:p>
          <a:p>
            <a:pPr>
              <a:lnSpc>
                <a:spcPct val="90000"/>
              </a:lnSpc>
              <a:buFontTx/>
              <a:buNone/>
            </a:pPr>
            <a:r>
              <a:rPr lang="en-GB" altLang="nl-BE" sz="2400">
                <a:latin typeface="Comic Sans MS" panose="030F0702030302020204" pitchFamily="66" charset="0"/>
              </a:rPr>
              <a:t>	The smaller the residual variation,</a:t>
            </a:r>
          </a:p>
          <a:p>
            <a:pPr>
              <a:lnSpc>
                <a:spcPct val="90000"/>
              </a:lnSpc>
              <a:buFontTx/>
              <a:buNone/>
            </a:pPr>
            <a:r>
              <a:rPr lang="en-GB" altLang="nl-BE" sz="2400">
                <a:latin typeface="Comic Sans MS" panose="030F0702030302020204" pitchFamily="66" charset="0"/>
              </a:rPr>
              <a:t>	the better the regression line fits the data </a:t>
            </a:r>
            <a:r>
              <a:rPr lang="en-GB" altLang="nl-BE" sz="2400">
                <a:solidFill>
                  <a:schemeClr val="accent2"/>
                </a:solidFill>
                <a:latin typeface="Comic Sans MS" panose="030F0702030302020204" pitchFamily="66" charset="0"/>
              </a:rPr>
              <a:t>(‘goodness-of-fit’)</a:t>
            </a:r>
          </a:p>
          <a:p>
            <a:pPr>
              <a:lnSpc>
                <a:spcPct val="90000"/>
              </a:lnSpc>
              <a:buFontTx/>
              <a:buNone/>
            </a:pPr>
            <a:endParaRPr lang="en-GB" altLang="nl-BE" sz="2000">
              <a:latin typeface="Comic Sans MS" panose="030F0702030302020204" pitchFamily="66"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8" name="Object 2">
            <a:extLst>
              <a:ext uri="{FF2B5EF4-FFF2-40B4-BE49-F238E27FC236}">
                <a16:creationId xmlns:a16="http://schemas.microsoft.com/office/drawing/2014/main" id="{EFE1E143-C7EF-4F24-A4D1-180F8432B09E}"/>
              </a:ext>
            </a:extLst>
          </p:cNvPr>
          <p:cNvGraphicFramePr>
            <a:graphicFrameLocks noChangeAspect="1"/>
          </p:cNvGraphicFramePr>
          <p:nvPr/>
        </p:nvGraphicFramePr>
        <p:xfrm>
          <a:off x="0" y="14288"/>
          <a:ext cx="9182100" cy="5640387"/>
        </p:xfrm>
        <a:graphic>
          <a:graphicData uri="http://schemas.openxmlformats.org/presentationml/2006/ole">
            <mc:AlternateContent xmlns:mc="http://schemas.openxmlformats.org/markup-compatibility/2006">
              <mc:Choice xmlns:v="urn:schemas-microsoft-com:vml" Requires="v">
                <p:oleObj name="Werkblad" r:id="rId3" imgW="9325107" imgH="5743647" progId="Excel.Sheet.8">
                  <p:embed/>
                </p:oleObj>
              </mc:Choice>
              <mc:Fallback>
                <p:oleObj name="Werkblad" r:id="rId3" imgW="9325107" imgH="5743647" progId="Excel.Sheet.8">
                  <p:embed/>
                  <p:pic>
                    <p:nvPicPr>
                      <p:cNvPr id="29698" name="Object 2">
                        <a:extLst>
                          <a:ext uri="{FF2B5EF4-FFF2-40B4-BE49-F238E27FC236}">
                            <a16:creationId xmlns:a16="http://schemas.microsoft.com/office/drawing/2014/main" id="{EFE1E143-C7EF-4F24-A4D1-180F8432B0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288"/>
                        <a:ext cx="9182100" cy="564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E2AC354D-FD86-44CC-9975-EBC83D5E6F64}"/>
              </a:ext>
            </a:extLst>
          </p:cNvPr>
          <p:cNvSpPr>
            <a:spLocks noGrp="1" noChangeArrowheads="1"/>
          </p:cNvSpPr>
          <p:nvPr>
            <p:ph type="title"/>
          </p:nvPr>
        </p:nvSpPr>
        <p:spPr/>
        <p:txBody>
          <a:bodyPr/>
          <a:lstStyle/>
          <a:p>
            <a:r>
              <a:rPr lang="en-GB" altLang="nl-BE" sz="3600">
                <a:latin typeface="Comic Sans MS" panose="030F0702030302020204" pitchFamily="66" charset="0"/>
              </a:rPr>
              <a:t>Calculation of residual variation</a:t>
            </a:r>
          </a:p>
        </p:txBody>
      </p:sp>
      <p:sp>
        <p:nvSpPr>
          <p:cNvPr id="30723" name="Rectangle 3">
            <a:extLst>
              <a:ext uri="{FF2B5EF4-FFF2-40B4-BE49-F238E27FC236}">
                <a16:creationId xmlns:a16="http://schemas.microsoft.com/office/drawing/2014/main" id="{40794801-B7C0-480A-847E-33ED8A3076D7}"/>
              </a:ext>
            </a:extLst>
          </p:cNvPr>
          <p:cNvSpPr>
            <a:spLocks noGrp="1" noChangeArrowheads="1"/>
          </p:cNvSpPr>
          <p:nvPr>
            <p:ph type="body" sz="half" idx="1"/>
          </p:nvPr>
        </p:nvSpPr>
        <p:spPr>
          <a:xfrm>
            <a:off x="533400" y="2133600"/>
            <a:ext cx="2743200" cy="4114800"/>
          </a:xfrm>
        </p:spPr>
        <p:txBody>
          <a:bodyPr/>
          <a:lstStyle/>
          <a:p>
            <a:pPr>
              <a:buFontTx/>
              <a:buNone/>
            </a:pPr>
            <a:r>
              <a:rPr lang="en-GB" altLang="nl-BE" sz="2400"/>
              <a:t>Total variation:</a:t>
            </a:r>
            <a:br>
              <a:rPr lang="en-GB" altLang="nl-BE" sz="2400"/>
            </a:br>
            <a:endParaRPr lang="en-GB" altLang="nl-BE" sz="2400"/>
          </a:p>
          <a:p>
            <a:pPr>
              <a:buFontTx/>
              <a:buNone/>
            </a:pPr>
            <a:endParaRPr lang="en-GB" altLang="nl-BE" sz="2400"/>
          </a:p>
          <a:p>
            <a:pPr>
              <a:buFontTx/>
              <a:buNone/>
            </a:pPr>
            <a:r>
              <a:rPr lang="en-GB" altLang="nl-BE" sz="2400"/>
              <a:t>Variation explained by regression:</a:t>
            </a:r>
          </a:p>
          <a:p>
            <a:pPr>
              <a:buFontTx/>
              <a:buNone/>
            </a:pPr>
            <a:endParaRPr lang="en-GB" altLang="nl-BE" sz="2400"/>
          </a:p>
          <a:p>
            <a:pPr>
              <a:buFontTx/>
              <a:buNone/>
            </a:pPr>
            <a:endParaRPr lang="en-GB" altLang="nl-BE" sz="2400"/>
          </a:p>
          <a:p>
            <a:pPr>
              <a:buFontTx/>
              <a:buNone/>
            </a:pPr>
            <a:r>
              <a:rPr lang="en-GB" altLang="nl-BE" sz="2400"/>
              <a:t>Residual variation:</a:t>
            </a:r>
            <a:endParaRPr lang="en-GB" altLang="nl-BE" sz="2800"/>
          </a:p>
        </p:txBody>
      </p:sp>
      <p:graphicFrame>
        <p:nvGraphicFramePr>
          <p:cNvPr id="30724" name="Object 6">
            <a:extLst>
              <a:ext uri="{FF2B5EF4-FFF2-40B4-BE49-F238E27FC236}">
                <a16:creationId xmlns:a16="http://schemas.microsoft.com/office/drawing/2014/main" id="{52D27D8B-2F02-41B2-9D42-CD10144B25B8}"/>
              </a:ext>
            </a:extLst>
          </p:cNvPr>
          <p:cNvGraphicFramePr>
            <a:graphicFrameLocks noGrp="1" noChangeAspect="1"/>
          </p:cNvGraphicFramePr>
          <p:nvPr>
            <p:ph type="clipArt" sz="half" idx="2"/>
          </p:nvPr>
        </p:nvGraphicFramePr>
        <p:xfrm>
          <a:off x="3348038" y="1682750"/>
          <a:ext cx="3384550" cy="1347788"/>
        </p:xfrm>
        <a:graphic>
          <a:graphicData uri="http://schemas.openxmlformats.org/presentationml/2006/ole">
            <mc:AlternateContent xmlns:mc="http://schemas.openxmlformats.org/markup-compatibility/2006">
              <mc:Choice xmlns:v="urn:schemas-microsoft-com:vml" Requires="v">
                <p:oleObj name="Equation" r:id="rId3" imgW="1079032" imgH="431613" progId="Equation.3">
                  <p:embed/>
                </p:oleObj>
              </mc:Choice>
              <mc:Fallback>
                <p:oleObj name="Equation" r:id="rId3" imgW="1079032" imgH="431613" progId="Equation.3">
                  <p:embed/>
                  <p:pic>
                    <p:nvPicPr>
                      <p:cNvPr id="30724" name="Object 6">
                        <a:extLst>
                          <a:ext uri="{FF2B5EF4-FFF2-40B4-BE49-F238E27FC236}">
                            <a16:creationId xmlns:a16="http://schemas.microsoft.com/office/drawing/2014/main" id="{52D27D8B-2F02-41B2-9D42-CD10144B25B8}"/>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1682750"/>
                        <a:ext cx="3384550" cy="134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5" name="Object 7">
            <a:extLst>
              <a:ext uri="{FF2B5EF4-FFF2-40B4-BE49-F238E27FC236}">
                <a16:creationId xmlns:a16="http://schemas.microsoft.com/office/drawing/2014/main" id="{C227194B-4EDF-435E-AA9E-AA5913616E73}"/>
              </a:ext>
            </a:extLst>
          </p:cNvPr>
          <p:cNvGraphicFramePr>
            <a:graphicFrameLocks noChangeAspect="1"/>
          </p:cNvGraphicFramePr>
          <p:nvPr/>
        </p:nvGraphicFramePr>
        <p:xfrm>
          <a:off x="3327400" y="3209925"/>
          <a:ext cx="3592513" cy="1362075"/>
        </p:xfrm>
        <a:graphic>
          <a:graphicData uri="http://schemas.openxmlformats.org/presentationml/2006/ole">
            <mc:AlternateContent xmlns:mc="http://schemas.openxmlformats.org/markup-compatibility/2006">
              <mc:Choice xmlns:v="urn:schemas-microsoft-com:vml" Requires="v">
                <p:oleObj name="Equation" r:id="rId5" imgW="1167893" imgH="444307" progId="Equation.3">
                  <p:embed/>
                </p:oleObj>
              </mc:Choice>
              <mc:Fallback>
                <p:oleObj name="Equation" r:id="rId5" imgW="1167893" imgH="444307" progId="Equation.3">
                  <p:embed/>
                  <p:pic>
                    <p:nvPicPr>
                      <p:cNvPr id="30725" name="Object 7">
                        <a:extLst>
                          <a:ext uri="{FF2B5EF4-FFF2-40B4-BE49-F238E27FC236}">
                            <a16:creationId xmlns:a16="http://schemas.microsoft.com/office/drawing/2014/main" id="{C227194B-4EDF-435E-AA9E-AA5913616E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27400" y="3209925"/>
                        <a:ext cx="3592513"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6" name="Object 8">
            <a:extLst>
              <a:ext uri="{FF2B5EF4-FFF2-40B4-BE49-F238E27FC236}">
                <a16:creationId xmlns:a16="http://schemas.microsoft.com/office/drawing/2014/main" id="{A9E33697-12D7-4885-B103-0E9C13A27034}"/>
              </a:ext>
            </a:extLst>
          </p:cNvPr>
          <p:cNvGraphicFramePr>
            <a:graphicFrameLocks noChangeAspect="1"/>
          </p:cNvGraphicFramePr>
          <p:nvPr/>
        </p:nvGraphicFramePr>
        <p:xfrm>
          <a:off x="3395663" y="4648200"/>
          <a:ext cx="4608512" cy="1362075"/>
        </p:xfrm>
        <a:graphic>
          <a:graphicData uri="http://schemas.openxmlformats.org/presentationml/2006/ole">
            <mc:AlternateContent xmlns:mc="http://schemas.openxmlformats.org/markup-compatibility/2006">
              <mc:Choice xmlns:v="urn:schemas-microsoft-com:vml" Requires="v">
                <p:oleObj name="Equation" r:id="rId7" imgW="1497950" imgH="444307" progId="Equation.3">
                  <p:embed/>
                </p:oleObj>
              </mc:Choice>
              <mc:Fallback>
                <p:oleObj name="Equation" r:id="rId7" imgW="1497950" imgH="444307" progId="Equation.3">
                  <p:embed/>
                  <p:pic>
                    <p:nvPicPr>
                      <p:cNvPr id="30726" name="Object 8">
                        <a:extLst>
                          <a:ext uri="{FF2B5EF4-FFF2-40B4-BE49-F238E27FC236}">
                            <a16:creationId xmlns:a16="http://schemas.microsoft.com/office/drawing/2014/main" id="{A9E33697-12D7-4885-B103-0E9C13A2703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95663" y="4648200"/>
                        <a:ext cx="4608512"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14E4FC3A-307E-4E38-9DB6-9C496E600D58}"/>
              </a:ext>
            </a:extLst>
          </p:cNvPr>
          <p:cNvSpPr>
            <a:spLocks noGrp="1" noChangeArrowheads="1"/>
          </p:cNvSpPr>
          <p:nvPr>
            <p:ph type="title"/>
          </p:nvPr>
        </p:nvSpPr>
        <p:spPr>
          <a:xfrm>
            <a:off x="250825" y="476250"/>
            <a:ext cx="7772400" cy="1143000"/>
          </a:xfrm>
        </p:spPr>
        <p:txBody>
          <a:bodyPr/>
          <a:lstStyle/>
          <a:p>
            <a:r>
              <a:rPr lang="en-GB" altLang="nl-BE" sz="3600">
                <a:solidFill>
                  <a:srgbClr val="FF0000"/>
                </a:solidFill>
                <a:latin typeface="Comic Sans MS" panose="030F0702030302020204" pitchFamily="66" charset="0"/>
              </a:rPr>
              <a:t>Table of analysis of variance</a:t>
            </a:r>
          </a:p>
        </p:txBody>
      </p:sp>
      <p:graphicFrame>
        <p:nvGraphicFramePr>
          <p:cNvPr id="31747" name="Object 3">
            <a:extLst>
              <a:ext uri="{FF2B5EF4-FFF2-40B4-BE49-F238E27FC236}">
                <a16:creationId xmlns:a16="http://schemas.microsoft.com/office/drawing/2014/main" id="{2FD97854-1274-4326-A03D-504CA4AA0145}"/>
              </a:ext>
            </a:extLst>
          </p:cNvPr>
          <p:cNvGraphicFramePr>
            <a:graphicFrameLocks noGrp="1" noChangeAspect="1"/>
          </p:cNvGraphicFramePr>
          <p:nvPr>
            <p:ph type="tbl" idx="1"/>
          </p:nvPr>
        </p:nvGraphicFramePr>
        <p:xfrm>
          <a:off x="533400" y="1628775"/>
          <a:ext cx="7802563" cy="4733925"/>
        </p:xfrm>
        <a:graphic>
          <a:graphicData uri="http://schemas.openxmlformats.org/presentationml/2006/ole">
            <mc:AlternateContent xmlns:mc="http://schemas.openxmlformats.org/markup-compatibility/2006">
              <mc:Choice xmlns:v="urn:schemas-microsoft-com:vml" Requires="v">
                <p:oleObj name="Document" r:id="rId3" imgW="7870259" imgH="4774538" progId="Word.Document.8">
                  <p:embed/>
                </p:oleObj>
              </mc:Choice>
              <mc:Fallback>
                <p:oleObj name="Document" r:id="rId3" imgW="7870259" imgH="4774538" progId="Word.Document.8">
                  <p:embed/>
                  <p:pic>
                    <p:nvPicPr>
                      <p:cNvPr id="31747" name="Object 3">
                        <a:extLst>
                          <a:ext uri="{FF2B5EF4-FFF2-40B4-BE49-F238E27FC236}">
                            <a16:creationId xmlns:a16="http://schemas.microsoft.com/office/drawing/2014/main" id="{2FD97854-1274-4326-A03D-504CA4AA0145}"/>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628775"/>
                        <a:ext cx="7802563" cy="473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1748" name="Text Box 4">
            <a:extLst>
              <a:ext uri="{FF2B5EF4-FFF2-40B4-BE49-F238E27FC236}">
                <a16:creationId xmlns:a16="http://schemas.microsoft.com/office/drawing/2014/main" id="{9AD52256-844A-49BA-80FE-672B1768CCF9}"/>
              </a:ext>
            </a:extLst>
          </p:cNvPr>
          <p:cNvSpPr txBox="1">
            <a:spLocks noChangeArrowheads="1"/>
          </p:cNvSpPr>
          <p:nvPr/>
        </p:nvSpPr>
        <p:spPr bwMode="auto">
          <a:xfrm>
            <a:off x="7812088" y="1125538"/>
            <a:ext cx="11525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fr-BE" altLang="nl-BE" sz="1600">
                <a:latin typeface="Comic Sans MS" panose="030F0702030302020204" pitchFamily="66" charset="0"/>
              </a:rPr>
              <a:t>Estimated variance</a:t>
            </a:r>
            <a:endParaRPr lang="en-GB" altLang="nl-BE" sz="1600">
              <a:latin typeface="Comic Sans MS" panose="030F0702030302020204" pitchFamily="66" charset="0"/>
            </a:endParaRPr>
          </a:p>
        </p:txBody>
      </p:sp>
      <p:sp>
        <p:nvSpPr>
          <p:cNvPr id="31749" name="Text Box 5">
            <a:extLst>
              <a:ext uri="{FF2B5EF4-FFF2-40B4-BE49-F238E27FC236}">
                <a16:creationId xmlns:a16="http://schemas.microsoft.com/office/drawing/2014/main" id="{42B1DFF0-EFED-4CBB-BE47-B0C9C0CFBE91}"/>
              </a:ext>
            </a:extLst>
          </p:cNvPr>
          <p:cNvSpPr txBox="1">
            <a:spLocks noChangeArrowheads="1"/>
          </p:cNvSpPr>
          <p:nvPr/>
        </p:nvSpPr>
        <p:spPr bwMode="auto">
          <a:xfrm>
            <a:off x="7812088" y="3741738"/>
            <a:ext cx="11525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fr-BE" altLang="nl-BE" sz="1600">
                <a:latin typeface="Comic Sans MS" panose="030F0702030302020204" pitchFamily="66" charset="0"/>
              </a:rPr>
              <a:t>Residual variance</a:t>
            </a:r>
            <a:endParaRPr lang="en-GB" altLang="nl-BE" sz="1600">
              <a:latin typeface="Comic Sans MS" panose="030F0702030302020204" pitchFamily="66" charset="0"/>
            </a:endParaRPr>
          </a:p>
        </p:txBody>
      </p:sp>
      <p:sp>
        <p:nvSpPr>
          <p:cNvPr id="31750" name="Oval 6">
            <a:extLst>
              <a:ext uri="{FF2B5EF4-FFF2-40B4-BE49-F238E27FC236}">
                <a16:creationId xmlns:a16="http://schemas.microsoft.com/office/drawing/2014/main" id="{18F32F46-55B0-45BE-AB18-F7E6D592732C}"/>
              </a:ext>
            </a:extLst>
          </p:cNvPr>
          <p:cNvSpPr>
            <a:spLocks noChangeArrowheads="1"/>
          </p:cNvSpPr>
          <p:nvPr/>
        </p:nvSpPr>
        <p:spPr bwMode="auto">
          <a:xfrm>
            <a:off x="7667625" y="981075"/>
            <a:ext cx="1439863" cy="7921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nl-NL" altLang="nl-BE" sz="1800">
              <a:latin typeface="Arial" panose="020B0604020202020204" pitchFamily="34" charset="0"/>
            </a:endParaRPr>
          </a:p>
        </p:txBody>
      </p:sp>
      <p:sp>
        <p:nvSpPr>
          <p:cNvPr id="31751" name="Oval 7">
            <a:extLst>
              <a:ext uri="{FF2B5EF4-FFF2-40B4-BE49-F238E27FC236}">
                <a16:creationId xmlns:a16="http://schemas.microsoft.com/office/drawing/2014/main" id="{496759B8-77F8-4FA7-AEA6-2BC9E61E233F}"/>
              </a:ext>
            </a:extLst>
          </p:cNvPr>
          <p:cNvSpPr>
            <a:spLocks noChangeArrowheads="1"/>
          </p:cNvSpPr>
          <p:nvPr/>
        </p:nvSpPr>
        <p:spPr bwMode="auto">
          <a:xfrm>
            <a:off x="7667625" y="3670300"/>
            <a:ext cx="1439863" cy="7921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nl-NL" altLang="nl-BE" sz="1800">
              <a:latin typeface="Arial" panose="020B0604020202020204" pitchFamily="34" charset="0"/>
            </a:endParaRPr>
          </a:p>
        </p:txBody>
      </p:sp>
      <p:sp>
        <p:nvSpPr>
          <p:cNvPr id="31752" name="Line 8">
            <a:extLst>
              <a:ext uri="{FF2B5EF4-FFF2-40B4-BE49-F238E27FC236}">
                <a16:creationId xmlns:a16="http://schemas.microsoft.com/office/drawing/2014/main" id="{1161E73F-5D99-4462-B9E0-272A7AFD96B3}"/>
              </a:ext>
            </a:extLst>
          </p:cNvPr>
          <p:cNvSpPr>
            <a:spLocks noChangeShapeType="1"/>
          </p:cNvSpPr>
          <p:nvPr/>
        </p:nvSpPr>
        <p:spPr bwMode="auto">
          <a:xfrm flipH="1">
            <a:off x="7956550" y="1735138"/>
            <a:ext cx="144463"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31753" name="Line 9">
            <a:extLst>
              <a:ext uri="{FF2B5EF4-FFF2-40B4-BE49-F238E27FC236}">
                <a16:creationId xmlns:a16="http://schemas.microsoft.com/office/drawing/2014/main" id="{BDF1E499-3C90-4FBD-87B2-C3F080A40FED}"/>
              </a:ext>
            </a:extLst>
          </p:cNvPr>
          <p:cNvSpPr>
            <a:spLocks noChangeShapeType="1"/>
          </p:cNvSpPr>
          <p:nvPr/>
        </p:nvSpPr>
        <p:spPr bwMode="auto">
          <a:xfrm flipH="1">
            <a:off x="7956550" y="4437063"/>
            <a:ext cx="144463"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7397EFD9-0E7F-4F5F-BF8B-7044BA1B3371}"/>
              </a:ext>
            </a:extLst>
          </p:cNvPr>
          <p:cNvSpPr>
            <a:spLocks noGrp="1" noChangeArrowheads="1"/>
          </p:cNvSpPr>
          <p:nvPr>
            <p:ph type="title"/>
          </p:nvPr>
        </p:nvSpPr>
        <p:spPr>
          <a:xfrm>
            <a:off x="609600" y="76200"/>
            <a:ext cx="7924800" cy="1143000"/>
          </a:xfrm>
        </p:spPr>
        <p:txBody>
          <a:bodyPr/>
          <a:lstStyle/>
          <a:p>
            <a:r>
              <a:rPr lang="en-GB" altLang="nl-BE" sz="3600" dirty="0">
                <a:latin typeface="Comic Sans MS" panose="030F0702030302020204" pitchFamily="66" charset="0"/>
              </a:rPr>
              <a:t>ANOVA table cholesterol vs age</a:t>
            </a:r>
          </a:p>
        </p:txBody>
      </p:sp>
      <p:graphicFrame>
        <p:nvGraphicFramePr>
          <p:cNvPr id="407555" name="Group 3">
            <a:extLst>
              <a:ext uri="{FF2B5EF4-FFF2-40B4-BE49-F238E27FC236}">
                <a16:creationId xmlns:a16="http://schemas.microsoft.com/office/drawing/2014/main" id="{6D247162-0A74-4E16-8E20-3B8033AE91A3}"/>
              </a:ext>
            </a:extLst>
          </p:cNvPr>
          <p:cNvGraphicFramePr>
            <a:graphicFrameLocks noGrp="1"/>
          </p:cNvGraphicFramePr>
          <p:nvPr>
            <p:ph type="tbl" idx="1"/>
            <p:extLst>
              <p:ext uri="{D42A27DB-BD31-4B8C-83A1-F6EECF244321}">
                <p14:modId xmlns:p14="http://schemas.microsoft.com/office/powerpoint/2010/main" val="2072034744"/>
              </p:ext>
            </p:extLst>
          </p:nvPr>
        </p:nvGraphicFramePr>
        <p:xfrm>
          <a:off x="914400" y="4176158"/>
          <a:ext cx="6477000" cy="2057400"/>
        </p:xfrm>
        <a:graphic>
          <a:graphicData uri="http://schemas.openxmlformats.org/drawingml/2006/table">
            <a:tbl>
              <a:tblPr/>
              <a:tblGrid>
                <a:gridCol w="18288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gridCol w="1619250">
                  <a:extLst>
                    <a:ext uri="{9D8B030D-6E8A-4147-A177-3AD203B41FA5}">
                      <a16:colId xmlns:a16="http://schemas.microsoft.com/office/drawing/2014/main" val="20002"/>
                    </a:ext>
                  </a:extLst>
                </a:gridCol>
                <a:gridCol w="1619250">
                  <a:extLst>
                    <a:ext uri="{9D8B030D-6E8A-4147-A177-3AD203B41FA5}">
                      <a16:colId xmlns:a16="http://schemas.microsoft.com/office/drawing/2014/main" val="20003"/>
                    </a:ext>
                  </a:extLst>
                </a:gridCol>
              </a:tblGrid>
              <a:tr h="5143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nl-BE" sz="2400" b="0" i="0" u="none" strike="noStrike" cap="none" normalizeH="0" baseline="0" dirty="0">
                          <a:ln>
                            <a:noFill/>
                          </a:ln>
                          <a:solidFill>
                            <a:schemeClr val="tx1"/>
                          </a:solidFill>
                          <a:effectLst/>
                          <a:latin typeface="Comic Sans MS" pitchFamily="66" charset="0"/>
                        </a:rPr>
                        <a:t>Source</a:t>
                      </a:r>
                      <a:endParaRPr kumimoji="0" lang="nl-NL" sz="2400" b="0" i="0" u="none" strike="noStrike" cap="none" normalizeH="0" baseline="0" dirty="0">
                        <a:ln>
                          <a:noFill/>
                        </a:ln>
                        <a:solidFill>
                          <a:schemeClr val="tx1"/>
                        </a:solidFill>
                        <a:effectLst/>
                        <a:latin typeface="Comic Sans MS" pitchFamily="66"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nl-BE" sz="2400" b="0" i="0" u="none" strike="noStrike" cap="none" normalizeH="0" baseline="0" dirty="0">
                          <a:ln>
                            <a:noFill/>
                          </a:ln>
                          <a:solidFill>
                            <a:schemeClr val="tx1"/>
                          </a:solidFill>
                          <a:effectLst/>
                          <a:latin typeface="Comic Sans MS" pitchFamily="66" charset="0"/>
                        </a:rPr>
                        <a:t>SS</a:t>
                      </a:r>
                      <a:endParaRPr kumimoji="0" lang="nl-NL" sz="2400" b="0" i="0" u="none" strike="noStrike" cap="none" normalizeH="0" baseline="0" dirty="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nl-BE" sz="2400" b="0" i="0" u="none" strike="noStrike" cap="none" normalizeH="0" baseline="0">
                          <a:ln>
                            <a:noFill/>
                          </a:ln>
                          <a:solidFill>
                            <a:schemeClr val="tx1"/>
                          </a:solidFill>
                          <a:effectLst/>
                          <a:latin typeface="Comic Sans MS" pitchFamily="66" charset="0"/>
                        </a:rPr>
                        <a:t>df</a:t>
                      </a:r>
                      <a:endParaRPr kumimoji="0" lang="nl-NL" sz="2400" b="0" i="0" u="none" strike="noStrike" cap="none" normalizeH="0" baseline="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nl-BE" sz="2400" b="0" i="0" u="none" strike="noStrike" cap="none" normalizeH="0" baseline="0">
                          <a:ln>
                            <a:noFill/>
                          </a:ln>
                          <a:solidFill>
                            <a:schemeClr val="tx1"/>
                          </a:solidFill>
                          <a:effectLst/>
                          <a:latin typeface="Comic Sans MS" pitchFamily="66" charset="0"/>
                        </a:rPr>
                        <a:t>MS</a:t>
                      </a:r>
                      <a:endParaRPr kumimoji="0" lang="nl-NL" sz="2400" b="0" i="0" u="none" strike="noStrike" cap="none" normalizeH="0" baseline="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43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nl-BE" sz="2400" b="0" i="0" u="none" strike="noStrike" cap="none" normalizeH="0" baseline="0" dirty="0" err="1">
                          <a:ln>
                            <a:noFill/>
                          </a:ln>
                          <a:solidFill>
                            <a:schemeClr val="tx1"/>
                          </a:solidFill>
                          <a:effectLst/>
                          <a:latin typeface="Comic Sans MS" pitchFamily="66" charset="0"/>
                        </a:rPr>
                        <a:t>Regression</a:t>
                      </a:r>
                      <a:endParaRPr kumimoji="0" lang="nl-NL" sz="2400" b="0" i="0" u="none" strike="noStrike" cap="none" normalizeH="0" baseline="0" dirty="0">
                        <a:ln>
                          <a:noFill/>
                        </a:ln>
                        <a:solidFill>
                          <a:schemeClr val="tx1"/>
                        </a:solidFill>
                        <a:effectLst/>
                        <a:latin typeface="Comic Sans MS" pitchFamily="66"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nl-BE" sz="2400" b="0" i="0" u="none" strike="noStrike" cap="none" normalizeH="0" baseline="0" dirty="0">
                          <a:ln>
                            <a:noFill/>
                          </a:ln>
                          <a:solidFill>
                            <a:schemeClr val="tx1"/>
                          </a:solidFill>
                          <a:effectLst/>
                          <a:latin typeface="Comic Sans MS" pitchFamily="66" charset="0"/>
                        </a:rPr>
                        <a:t>11.47</a:t>
                      </a:r>
                      <a:endParaRPr kumimoji="0" lang="nl-NL" sz="2400" b="0" i="0" u="none" strike="noStrike" cap="none" normalizeH="0" baseline="0" dirty="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nl-BE" sz="2400" b="0" i="0" u="none" strike="noStrike" cap="none" normalizeH="0" baseline="0">
                          <a:ln>
                            <a:noFill/>
                          </a:ln>
                          <a:solidFill>
                            <a:schemeClr val="tx1"/>
                          </a:solidFill>
                          <a:effectLst/>
                          <a:latin typeface="Comic Sans MS" pitchFamily="66" charset="0"/>
                        </a:rPr>
                        <a:t>1</a:t>
                      </a:r>
                      <a:endParaRPr kumimoji="0" lang="nl-NL" sz="2400" b="0" i="0" u="none" strike="noStrike" cap="none" normalizeH="0" baseline="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nl-BE" sz="2400" b="0" i="0" u="none" strike="noStrike" cap="none" normalizeH="0" baseline="0">
                          <a:ln>
                            <a:noFill/>
                          </a:ln>
                          <a:solidFill>
                            <a:schemeClr val="tx1"/>
                          </a:solidFill>
                          <a:effectLst/>
                          <a:latin typeface="Comic Sans MS" pitchFamily="66" charset="0"/>
                        </a:rPr>
                        <a:t>11.47</a:t>
                      </a:r>
                      <a:endParaRPr kumimoji="0" lang="nl-NL" sz="2400" b="0" i="0" u="none" strike="noStrike" cap="none" normalizeH="0" baseline="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43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nl-BE" sz="2400" b="0" i="0" u="none" strike="noStrike" cap="none" normalizeH="0" baseline="0" dirty="0" err="1">
                          <a:ln>
                            <a:noFill/>
                          </a:ln>
                          <a:solidFill>
                            <a:schemeClr val="tx1"/>
                          </a:solidFill>
                          <a:effectLst/>
                          <a:latin typeface="Comic Sans MS" pitchFamily="66" charset="0"/>
                        </a:rPr>
                        <a:t>Residual</a:t>
                      </a:r>
                      <a:endParaRPr kumimoji="0" lang="nl-NL" sz="2400" b="0" i="0" u="none" strike="noStrike" cap="none" normalizeH="0" baseline="0" dirty="0">
                        <a:ln>
                          <a:noFill/>
                        </a:ln>
                        <a:solidFill>
                          <a:schemeClr val="tx1"/>
                        </a:solidFill>
                        <a:effectLst/>
                        <a:latin typeface="Comic Sans MS" pitchFamily="66"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nl-BE" sz="2400" b="0" i="0" u="none" strike="noStrike" cap="none" normalizeH="0" baseline="0" dirty="0">
                          <a:ln>
                            <a:noFill/>
                          </a:ln>
                          <a:solidFill>
                            <a:schemeClr val="tx1"/>
                          </a:solidFill>
                          <a:effectLst/>
                          <a:latin typeface="Comic Sans MS" pitchFamily="66" charset="0"/>
                        </a:rPr>
                        <a:t>2.45</a:t>
                      </a:r>
                      <a:endParaRPr kumimoji="0" lang="nl-NL" sz="2400" b="0" i="0" u="none" strike="noStrike" cap="none" normalizeH="0" baseline="0" dirty="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nl-BE" sz="2400" b="0" i="0" u="none" strike="noStrike" cap="none" normalizeH="0" baseline="0">
                          <a:ln>
                            <a:noFill/>
                          </a:ln>
                          <a:solidFill>
                            <a:schemeClr val="tx1"/>
                          </a:solidFill>
                          <a:effectLst/>
                          <a:latin typeface="Comic Sans MS" pitchFamily="66" charset="0"/>
                        </a:rPr>
                        <a:t>22</a:t>
                      </a:r>
                      <a:endParaRPr kumimoji="0" lang="nl-NL" sz="2400" b="0" i="0" u="none" strike="noStrike" cap="none" normalizeH="0" baseline="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nl-BE" sz="2400" b="0" i="0" u="none" strike="noStrike" cap="none" normalizeH="0" baseline="0" dirty="0">
                          <a:ln>
                            <a:noFill/>
                          </a:ln>
                          <a:solidFill>
                            <a:schemeClr val="tx1"/>
                          </a:solidFill>
                          <a:effectLst/>
                          <a:latin typeface="Comic Sans MS" pitchFamily="66" charset="0"/>
                        </a:rPr>
                        <a:t>0.11</a:t>
                      </a:r>
                      <a:endParaRPr kumimoji="0" lang="nl-NL" sz="2400" b="0" i="0" u="none" strike="noStrike" cap="none" normalizeH="0" baseline="0" dirty="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43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nl-BE" sz="2400" b="0" i="0" u="none" strike="noStrike" cap="none" normalizeH="0" baseline="0" dirty="0">
                          <a:ln>
                            <a:noFill/>
                          </a:ln>
                          <a:solidFill>
                            <a:schemeClr val="tx1"/>
                          </a:solidFill>
                          <a:effectLst/>
                          <a:latin typeface="Comic Sans MS" pitchFamily="66" charset="0"/>
                        </a:rPr>
                        <a:t>Total</a:t>
                      </a:r>
                      <a:endParaRPr kumimoji="0" lang="nl-NL" sz="2400" b="0" i="0" u="none" strike="noStrike" cap="none" normalizeH="0" baseline="0" dirty="0">
                        <a:ln>
                          <a:noFill/>
                        </a:ln>
                        <a:solidFill>
                          <a:schemeClr val="tx1"/>
                        </a:solidFill>
                        <a:effectLst/>
                        <a:latin typeface="Comic Sans MS" pitchFamily="66"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nl-NL" sz="2400" b="0" i="0" u="none" strike="noStrike" cap="none" normalizeH="0" baseline="0" dirty="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nl-NL" sz="2400" b="0" i="0" u="none" strike="noStrike" cap="none" normalizeH="0" baseline="0" dirty="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nl-NL" sz="2400" b="0" i="0" u="none" strike="noStrike" cap="none" normalizeH="0" baseline="0" dirty="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Rectangle 1">
            <a:extLst>
              <a:ext uri="{FF2B5EF4-FFF2-40B4-BE49-F238E27FC236}">
                <a16:creationId xmlns:a16="http://schemas.microsoft.com/office/drawing/2014/main" id="{7B57EDC4-F000-4CE1-B3B6-982790D8C847}"/>
              </a:ext>
            </a:extLst>
          </p:cNvPr>
          <p:cNvSpPr/>
          <p:nvPr/>
        </p:nvSpPr>
        <p:spPr>
          <a:xfrm>
            <a:off x="533400" y="1209368"/>
            <a:ext cx="7772400" cy="2862322"/>
          </a:xfrm>
          <a:prstGeom prst="rect">
            <a:avLst/>
          </a:prstGeom>
        </p:spPr>
        <p:txBody>
          <a:bodyPr wrap="square">
            <a:spAutoFit/>
          </a:bodyPr>
          <a:lstStyle/>
          <a:p>
            <a:r>
              <a:rPr lang="fr-FR" dirty="0">
                <a:latin typeface="Courier New" panose="02070309020205020404" pitchFamily="49" charset="0"/>
                <a:cs typeface="Courier New" panose="02070309020205020404" pitchFamily="49" charset="0"/>
              </a:rPr>
              <a:t>&gt; </a:t>
            </a:r>
            <a:r>
              <a:rPr lang="fr-FR" dirty="0" err="1">
                <a:latin typeface="Courier New" panose="02070309020205020404" pitchFamily="49" charset="0"/>
                <a:cs typeface="Courier New" panose="02070309020205020404" pitchFamily="49" charset="0"/>
              </a:rPr>
              <a:t>anova</a:t>
            </a:r>
            <a:r>
              <a:rPr lang="fr-FR" dirty="0">
                <a:latin typeface="Courier New" panose="02070309020205020404" pitchFamily="49" charset="0"/>
                <a:cs typeface="Courier New" panose="02070309020205020404" pitchFamily="49" charset="0"/>
              </a:rPr>
              <a:t>(LinearModel.2)</a:t>
            </a:r>
          </a:p>
          <a:p>
            <a:r>
              <a:rPr lang="en-US" dirty="0">
                <a:latin typeface="Courier New" panose="02070309020205020404" pitchFamily="49" charset="0"/>
                <a:cs typeface="Courier New" panose="02070309020205020404" pitchFamily="49" charset="0"/>
              </a:rPr>
              <a:t>Analysis of Variance Table</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Response: cholesterol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  Sum Sq Mean Sq F value    </a:t>
            </a:r>
            <a:r>
              <a:rPr lang="en-US" dirty="0" err="1">
                <a:latin typeface="Courier New" panose="02070309020205020404" pitchFamily="49" charset="0"/>
                <a:cs typeface="Courier New" panose="02070309020205020404" pitchFamily="49" charset="0"/>
              </a:rPr>
              <a:t>Pr</a:t>
            </a:r>
            <a:r>
              <a:rPr lang="en-US" dirty="0">
                <a:latin typeface="Courier New" panose="02070309020205020404" pitchFamily="49" charset="0"/>
                <a:cs typeface="Courier New" panose="02070309020205020404" pitchFamily="49" charset="0"/>
              </a:rPr>
              <a:t>(&gt;F)    </a:t>
            </a:r>
          </a:p>
          <a:p>
            <a:r>
              <a:rPr lang="en-US" dirty="0">
                <a:latin typeface="Courier New" panose="02070309020205020404" pitchFamily="49" charset="0"/>
                <a:cs typeface="Courier New" panose="02070309020205020404" pitchFamily="49" charset="0"/>
              </a:rPr>
              <a:t>age        1 11.4648 11.4648  102.75 9.428e-10 ***</a:t>
            </a:r>
          </a:p>
          <a:p>
            <a:r>
              <a:rPr lang="en-US" dirty="0">
                <a:latin typeface="Courier New" panose="02070309020205020404" pitchFamily="49" charset="0"/>
                <a:cs typeface="Courier New" panose="02070309020205020404" pitchFamily="49" charset="0"/>
              </a:rPr>
              <a:t>Residuals 22  2.4548  0.1116                      </a:t>
            </a:r>
          </a:p>
          <a:p>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Signif</a:t>
            </a:r>
            <a:r>
              <a:rPr lang="en-US" dirty="0">
                <a:latin typeface="Courier New" panose="02070309020205020404" pitchFamily="49" charset="0"/>
                <a:cs typeface="Courier New" panose="02070309020205020404" pitchFamily="49" charset="0"/>
              </a:rPr>
              <a:t>. codes:  </a:t>
            </a:r>
          </a:p>
          <a:p>
            <a:r>
              <a:rPr lang="en-US" dirty="0">
                <a:latin typeface="Courier New" panose="02070309020205020404" pitchFamily="49" charset="0"/>
                <a:cs typeface="Courier New" panose="02070309020205020404" pitchFamily="49" charset="0"/>
              </a:rPr>
              <a:t>0 ‘***’ 0.001 ‘**’ 0.01 ‘*’ 0.05 ‘.’ 0.1 ‘ ’ 1</a:t>
            </a:r>
            <a:endParaRPr lang="fr-FR" dirty="0">
              <a:latin typeface="Courier New" panose="02070309020205020404" pitchFamily="49" charset="0"/>
              <a:cs typeface="Courier New" panose="02070309020205020404"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7397EFD9-0E7F-4F5F-BF8B-7044BA1B3371}"/>
              </a:ext>
            </a:extLst>
          </p:cNvPr>
          <p:cNvSpPr>
            <a:spLocks noGrp="1" noChangeArrowheads="1"/>
          </p:cNvSpPr>
          <p:nvPr>
            <p:ph type="title"/>
          </p:nvPr>
        </p:nvSpPr>
        <p:spPr>
          <a:xfrm>
            <a:off x="609600" y="76200"/>
            <a:ext cx="7924800" cy="1143000"/>
          </a:xfrm>
        </p:spPr>
        <p:txBody>
          <a:bodyPr/>
          <a:lstStyle/>
          <a:p>
            <a:r>
              <a:rPr lang="en-GB" altLang="nl-BE" sz="3600" dirty="0">
                <a:latin typeface="Comic Sans MS" panose="030F0702030302020204" pitchFamily="66" charset="0"/>
              </a:rPr>
              <a:t>ANOVA table cholesterol vs age</a:t>
            </a:r>
          </a:p>
        </p:txBody>
      </p:sp>
      <p:graphicFrame>
        <p:nvGraphicFramePr>
          <p:cNvPr id="407555" name="Group 3">
            <a:extLst>
              <a:ext uri="{FF2B5EF4-FFF2-40B4-BE49-F238E27FC236}">
                <a16:creationId xmlns:a16="http://schemas.microsoft.com/office/drawing/2014/main" id="{6D247162-0A74-4E16-8E20-3B8033AE91A3}"/>
              </a:ext>
            </a:extLst>
          </p:cNvPr>
          <p:cNvGraphicFramePr>
            <a:graphicFrameLocks noGrp="1"/>
          </p:cNvGraphicFramePr>
          <p:nvPr>
            <p:ph type="tbl" idx="1"/>
            <p:extLst>
              <p:ext uri="{D42A27DB-BD31-4B8C-83A1-F6EECF244321}">
                <p14:modId xmlns:p14="http://schemas.microsoft.com/office/powerpoint/2010/main" val="1508597256"/>
              </p:ext>
            </p:extLst>
          </p:nvPr>
        </p:nvGraphicFramePr>
        <p:xfrm>
          <a:off x="914400" y="4176158"/>
          <a:ext cx="6477000" cy="2057400"/>
        </p:xfrm>
        <a:graphic>
          <a:graphicData uri="http://schemas.openxmlformats.org/drawingml/2006/table">
            <a:tbl>
              <a:tblPr/>
              <a:tblGrid>
                <a:gridCol w="18288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gridCol w="1619250">
                  <a:extLst>
                    <a:ext uri="{9D8B030D-6E8A-4147-A177-3AD203B41FA5}">
                      <a16:colId xmlns:a16="http://schemas.microsoft.com/office/drawing/2014/main" val="20002"/>
                    </a:ext>
                  </a:extLst>
                </a:gridCol>
                <a:gridCol w="1619250">
                  <a:extLst>
                    <a:ext uri="{9D8B030D-6E8A-4147-A177-3AD203B41FA5}">
                      <a16:colId xmlns:a16="http://schemas.microsoft.com/office/drawing/2014/main" val="20003"/>
                    </a:ext>
                  </a:extLst>
                </a:gridCol>
              </a:tblGrid>
              <a:tr h="5143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nl-BE" sz="2400" b="0" i="0" u="none" strike="noStrike" cap="none" normalizeH="0" baseline="0" dirty="0">
                          <a:ln>
                            <a:noFill/>
                          </a:ln>
                          <a:solidFill>
                            <a:schemeClr val="tx1"/>
                          </a:solidFill>
                          <a:effectLst/>
                          <a:latin typeface="Comic Sans MS" pitchFamily="66" charset="0"/>
                        </a:rPr>
                        <a:t>Source</a:t>
                      </a:r>
                      <a:endParaRPr kumimoji="0" lang="nl-NL" sz="2400" b="0" i="0" u="none" strike="noStrike" cap="none" normalizeH="0" baseline="0" dirty="0">
                        <a:ln>
                          <a:noFill/>
                        </a:ln>
                        <a:solidFill>
                          <a:schemeClr val="tx1"/>
                        </a:solidFill>
                        <a:effectLst/>
                        <a:latin typeface="Comic Sans MS" pitchFamily="66"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nl-BE" sz="2400" b="0" i="0" u="none" strike="noStrike" cap="none" normalizeH="0" baseline="0" dirty="0">
                          <a:ln>
                            <a:noFill/>
                          </a:ln>
                          <a:solidFill>
                            <a:schemeClr val="tx1"/>
                          </a:solidFill>
                          <a:effectLst/>
                          <a:latin typeface="Comic Sans MS" pitchFamily="66" charset="0"/>
                        </a:rPr>
                        <a:t>SS</a:t>
                      </a:r>
                      <a:endParaRPr kumimoji="0" lang="nl-NL" sz="2400" b="0" i="0" u="none" strike="noStrike" cap="none" normalizeH="0" baseline="0" dirty="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nl-BE" sz="2400" b="0" i="0" u="none" strike="noStrike" cap="none" normalizeH="0" baseline="0">
                          <a:ln>
                            <a:noFill/>
                          </a:ln>
                          <a:solidFill>
                            <a:schemeClr val="tx1"/>
                          </a:solidFill>
                          <a:effectLst/>
                          <a:latin typeface="Comic Sans MS" pitchFamily="66" charset="0"/>
                        </a:rPr>
                        <a:t>df</a:t>
                      </a:r>
                      <a:endParaRPr kumimoji="0" lang="nl-NL" sz="2400" b="0" i="0" u="none" strike="noStrike" cap="none" normalizeH="0" baseline="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nl-BE" sz="2400" b="0" i="0" u="none" strike="noStrike" cap="none" normalizeH="0" baseline="0">
                          <a:ln>
                            <a:noFill/>
                          </a:ln>
                          <a:solidFill>
                            <a:schemeClr val="tx1"/>
                          </a:solidFill>
                          <a:effectLst/>
                          <a:latin typeface="Comic Sans MS" pitchFamily="66" charset="0"/>
                        </a:rPr>
                        <a:t>MS</a:t>
                      </a:r>
                      <a:endParaRPr kumimoji="0" lang="nl-NL" sz="2400" b="0" i="0" u="none" strike="noStrike" cap="none" normalizeH="0" baseline="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43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nl-BE" sz="2400" b="0" i="0" u="none" strike="noStrike" cap="none" normalizeH="0" baseline="0" dirty="0" err="1">
                          <a:ln>
                            <a:noFill/>
                          </a:ln>
                          <a:solidFill>
                            <a:schemeClr val="tx1"/>
                          </a:solidFill>
                          <a:effectLst/>
                          <a:latin typeface="Comic Sans MS" pitchFamily="66" charset="0"/>
                        </a:rPr>
                        <a:t>Regression</a:t>
                      </a:r>
                      <a:endParaRPr kumimoji="0" lang="nl-NL" sz="2400" b="0" i="0" u="none" strike="noStrike" cap="none" normalizeH="0" baseline="0" dirty="0">
                        <a:ln>
                          <a:noFill/>
                        </a:ln>
                        <a:solidFill>
                          <a:schemeClr val="tx1"/>
                        </a:solidFill>
                        <a:effectLst/>
                        <a:latin typeface="Comic Sans MS" pitchFamily="66"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nl-BE" sz="2400" b="0" i="0" u="none" strike="noStrike" cap="none" normalizeH="0" baseline="0" dirty="0">
                          <a:ln>
                            <a:noFill/>
                          </a:ln>
                          <a:solidFill>
                            <a:schemeClr val="tx1"/>
                          </a:solidFill>
                          <a:effectLst/>
                          <a:latin typeface="Comic Sans MS" pitchFamily="66" charset="0"/>
                        </a:rPr>
                        <a:t>11.47</a:t>
                      </a:r>
                      <a:endParaRPr kumimoji="0" lang="nl-NL" sz="2400" b="0" i="0" u="none" strike="noStrike" cap="none" normalizeH="0" baseline="0" dirty="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nl-BE" sz="2400" b="0" i="0" u="none" strike="noStrike" cap="none" normalizeH="0" baseline="0">
                          <a:ln>
                            <a:noFill/>
                          </a:ln>
                          <a:solidFill>
                            <a:schemeClr val="tx1"/>
                          </a:solidFill>
                          <a:effectLst/>
                          <a:latin typeface="Comic Sans MS" pitchFamily="66" charset="0"/>
                        </a:rPr>
                        <a:t>1</a:t>
                      </a:r>
                      <a:endParaRPr kumimoji="0" lang="nl-NL" sz="2400" b="0" i="0" u="none" strike="noStrike" cap="none" normalizeH="0" baseline="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nl-BE" sz="2400" b="0" i="0" u="none" strike="noStrike" cap="none" normalizeH="0" baseline="0">
                          <a:ln>
                            <a:noFill/>
                          </a:ln>
                          <a:solidFill>
                            <a:schemeClr val="tx1"/>
                          </a:solidFill>
                          <a:effectLst/>
                          <a:latin typeface="Comic Sans MS" pitchFamily="66" charset="0"/>
                        </a:rPr>
                        <a:t>11.47</a:t>
                      </a:r>
                      <a:endParaRPr kumimoji="0" lang="nl-NL" sz="2400" b="0" i="0" u="none" strike="noStrike" cap="none" normalizeH="0" baseline="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43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nl-BE" sz="2400" b="0" i="0" u="none" strike="noStrike" cap="none" normalizeH="0" baseline="0" dirty="0" err="1">
                          <a:ln>
                            <a:noFill/>
                          </a:ln>
                          <a:solidFill>
                            <a:schemeClr val="tx1"/>
                          </a:solidFill>
                          <a:effectLst/>
                          <a:latin typeface="Comic Sans MS" pitchFamily="66" charset="0"/>
                        </a:rPr>
                        <a:t>Residual</a:t>
                      </a:r>
                      <a:endParaRPr kumimoji="0" lang="nl-NL" sz="2400" b="0" i="0" u="none" strike="noStrike" cap="none" normalizeH="0" baseline="0" dirty="0">
                        <a:ln>
                          <a:noFill/>
                        </a:ln>
                        <a:solidFill>
                          <a:schemeClr val="tx1"/>
                        </a:solidFill>
                        <a:effectLst/>
                        <a:latin typeface="Comic Sans MS" pitchFamily="66"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nl-BE" sz="2400" b="0" i="0" u="none" strike="noStrike" cap="none" normalizeH="0" baseline="0" dirty="0">
                          <a:ln>
                            <a:noFill/>
                          </a:ln>
                          <a:solidFill>
                            <a:schemeClr val="tx1"/>
                          </a:solidFill>
                          <a:effectLst/>
                          <a:latin typeface="Comic Sans MS" pitchFamily="66" charset="0"/>
                        </a:rPr>
                        <a:t>2.45</a:t>
                      </a:r>
                      <a:endParaRPr kumimoji="0" lang="nl-NL" sz="2400" b="0" i="0" u="none" strike="noStrike" cap="none" normalizeH="0" baseline="0" dirty="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nl-BE" sz="2400" b="0" i="0" u="none" strike="noStrike" cap="none" normalizeH="0" baseline="0">
                          <a:ln>
                            <a:noFill/>
                          </a:ln>
                          <a:solidFill>
                            <a:schemeClr val="tx1"/>
                          </a:solidFill>
                          <a:effectLst/>
                          <a:latin typeface="Comic Sans MS" pitchFamily="66" charset="0"/>
                        </a:rPr>
                        <a:t>22</a:t>
                      </a:r>
                      <a:endParaRPr kumimoji="0" lang="nl-NL" sz="2400" b="0" i="0" u="none" strike="noStrike" cap="none" normalizeH="0" baseline="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nl-BE" sz="2400" b="0" i="0" u="none" strike="noStrike" cap="none" normalizeH="0" baseline="0" dirty="0">
                          <a:ln>
                            <a:noFill/>
                          </a:ln>
                          <a:solidFill>
                            <a:schemeClr val="tx1"/>
                          </a:solidFill>
                          <a:effectLst/>
                          <a:latin typeface="Comic Sans MS" pitchFamily="66" charset="0"/>
                        </a:rPr>
                        <a:t>0.11</a:t>
                      </a:r>
                      <a:endParaRPr kumimoji="0" lang="nl-NL" sz="2400" b="0" i="0" u="none" strike="noStrike" cap="none" normalizeH="0" baseline="0" dirty="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43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nl-BE" sz="2400" b="0" i="0" u="none" strike="noStrike" cap="none" normalizeH="0" baseline="0" dirty="0">
                          <a:ln>
                            <a:noFill/>
                          </a:ln>
                          <a:solidFill>
                            <a:schemeClr val="tx1"/>
                          </a:solidFill>
                          <a:effectLst/>
                          <a:latin typeface="Comic Sans MS" pitchFamily="66" charset="0"/>
                        </a:rPr>
                        <a:t>Total</a:t>
                      </a:r>
                      <a:endParaRPr kumimoji="0" lang="nl-NL" sz="2400" b="0" i="0" u="none" strike="noStrike" cap="none" normalizeH="0" baseline="0" dirty="0">
                        <a:ln>
                          <a:noFill/>
                        </a:ln>
                        <a:solidFill>
                          <a:schemeClr val="tx1"/>
                        </a:solidFill>
                        <a:effectLst/>
                        <a:latin typeface="Comic Sans MS" pitchFamily="66"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nl-BE" sz="2400" b="0" i="0" u="none" strike="noStrike" cap="none" normalizeH="0" baseline="0" dirty="0">
                          <a:ln>
                            <a:noFill/>
                          </a:ln>
                          <a:solidFill>
                            <a:schemeClr val="tx1"/>
                          </a:solidFill>
                          <a:effectLst/>
                          <a:latin typeface="Comic Sans MS" pitchFamily="66" charset="0"/>
                        </a:rPr>
                        <a:t>13.93</a:t>
                      </a:r>
                      <a:endParaRPr kumimoji="0" lang="nl-NL" sz="2400" b="0" i="0" u="none" strike="noStrike" cap="none" normalizeH="0" baseline="0" dirty="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nl-BE" sz="2400" b="0" i="0" u="none" strike="noStrike" cap="none" normalizeH="0" baseline="0" dirty="0">
                          <a:ln>
                            <a:noFill/>
                          </a:ln>
                          <a:solidFill>
                            <a:schemeClr val="tx1"/>
                          </a:solidFill>
                          <a:effectLst/>
                          <a:latin typeface="Comic Sans MS" pitchFamily="66" charset="0"/>
                        </a:rPr>
                        <a:t>23</a:t>
                      </a:r>
                      <a:endParaRPr kumimoji="0" lang="nl-NL" sz="2400" b="0" i="0" u="none" strike="noStrike" cap="none" normalizeH="0" baseline="0" dirty="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nl-BE" sz="2400" b="0" i="0" u="none" strike="noStrike" cap="none" normalizeH="0" baseline="0" dirty="0">
                          <a:ln>
                            <a:noFill/>
                          </a:ln>
                          <a:solidFill>
                            <a:schemeClr val="tx1"/>
                          </a:solidFill>
                          <a:effectLst/>
                          <a:latin typeface="Comic Sans MS" pitchFamily="66" charset="0"/>
                        </a:rPr>
                        <a:t>-</a:t>
                      </a:r>
                      <a:endParaRPr kumimoji="0" lang="nl-NL" sz="2400" b="0" i="0" u="none" strike="noStrike" cap="none" normalizeH="0" baseline="0" dirty="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Rectangle 1">
            <a:extLst>
              <a:ext uri="{FF2B5EF4-FFF2-40B4-BE49-F238E27FC236}">
                <a16:creationId xmlns:a16="http://schemas.microsoft.com/office/drawing/2014/main" id="{7B57EDC4-F000-4CE1-B3B6-982790D8C847}"/>
              </a:ext>
            </a:extLst>
          </p:cNvPr>
          <p:cNvSpPr/>
          <p:nvPr/>
        </p:nvSpPr>
        <p:spPr>
          <a:xfrm>
            <a:off x="533400" y="1209368"/>
            <a:ext cx="7772400" cy="2862322"/>
          </a:xfrm>
          <a:prstGeom prst="rect">
            <a:avLst/>
          </a:prstGeom>
        </p:spPr>
        <p:txBody>
          <a:bodyPr wrap="square">
            <a:spAutoFit/>
          </a:bodyPr>
          <a:lstStyle/>
          <a:p>
            <a:r>
              <a:rPr lang="fr-FR" dirty="0">
                <a:latin typeface="Courier New" panose="02070309020205020404" pitchFamily="49" charset="0"/>
                <a:cs typeface="Courier New" panose="02070309020205020404" pitchFamily="49" charset="0"/>
              </a:rPr>
              <a:t>&gt; </a:t>
            </a:r>
            <a:r>
              <a:rPr lang="fr-FR" dirty="0" err="1">
                <a:latin typeface="Courier New" panose="02070309020205020404" pitchFamily="49" charset="0"/>
                <a:cs typeface="Courier New" panose="02070309020205020404" pitchFamily="49" charset="0"/>
              </a:rPr>
              <a:t>anova</a:t>
            </a:r>
            <a:r>
              <a:rPr lang="fr-FR" dirty="0">
                <a:latin typeface="Courier New" panose="02070309020205020404" pitchFamily="49" charset="0"/>
                <a:cs typeface="Courier New" panose="02070309020205020404" pitchFamily="49" charset="0"/>
              </a:rPr>
              <a:t>(LinearModel.2)</a:t>
            </a:r>
          </a:p>
          <a:p>
            <a:r>
              <a:rPr lang="en-US" dirty="0">
                <a:latin typeface="Courier New" panose="02070309020205020404" pitchFamily="49" charset="0"/>
                <a:cs typeface="Courier New" panose="02070309020205020404" pitchFamily="49" charset="0"/>
              </a:rPr>
              <a:t>Analysis of Variance Table</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Response: cholesterol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  Sum Sq Mean Sq F value    </a:t>
            </a:r>
            <a:r>
              <a:rPr lang="en-US" dirty="0" err="1">
                <a:latin typeface="Courier New" panose="02070309020205020404" pitchFamily="49" charset="0"/>
                <a:cs typeface="Courier New" panose="02070309020205020404" pitchFamily="49" charset="0"/>
              </a:rPr>
              <a:t>Pr</a:t>
            </a:r>
            <a:r>
              <a:rPr lang="en-US" dirty="0">
                <a:latin typeface="Courier New" panose="02070309020205020404" pitchFamily="49" charset="0"/>
                <a:cs typeface="Courier New" panose="02070309020205020404" pitchFamily="49" charset="0"/>
              </a:rPr>
              <a:t>(&gt;F)    </a:t>
            </a:r>
          </a:p>
          <a:p>
            <a:r>
              <a:rPr lang="en-US" dirty="0">
                <a:latin typeface="Courier New" panose="02070309020205020404" pitchFamily="49" charset="0"/>
                <a:cs typeface="Courier New" panose="02070309020205020404" pitchFamily="49" charset="0"/>
              </a:rPr>
              <a:t>age        1 11.4648 11.4648  102.75 9.428e-10 ***</a:t>
            </a:r>
          </a:p>
          <a:p>
            <a:r>
              <a:rPr lang="en-US" dirty="0">
                <a:latin typeface="Courier New" panose="02070309020205020404" pitchFamily="49" charset="0"/>
                <a:cs typeface="Courier New" panose="02070309020205020404" pitchFamily="49" charset="0"/>
              </a:rPr>
              <a:t>Residuals 22  2.4548  0.1116                      </a:t>
            </a:r>
          </a:p>
          <a:p>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Signif</a:t>
            </a:r>
            <a:r>
              <a:rPr lang="en-US" dirty="0">
                <a:latin typeface="Courier New" panose="02070309020205020404" pitchFamily="49" charset="0"/>
                <a:cs typeface="Courier New" panose="02070309020205020404" pitchFamily="49" charset="0"/>
              </a:rPr>
              <a:t>. codes:  </a:t>
            </a:r>
          </a:p>
          <a:p>
            <a:r>
              <a:rPr lang="en-US" dirty="0">
                <a:latin typeface="Courier New" panose="02070309020205020404" pitchFamily="49" charset="0"/>
                <a:cs typeface="Courier New" panose="02070309020205020404" pitchFamily="49" charset="0"/>
              </a:rPr>
              <a:t>0 ‘***’ 0.001 ‘**’ 0.01 ‘*’ 0.05 ‘.’ 0.1 ‘ ’ 1</a:t>
            </a:r>
            <a:endParaRPr lang="fr-FR"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30446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28565A0-A4D4-418D-9189-43503F23BBE2}"/>
              </a:ext>
            </a:extLst>
          </p:cNvPr>
          <p:cNvGraphicFramePr>
            <a:graphicFrameLocks noGrp="1"/>
          </p:cNvGraphicFramePr>
          <p:nvPr>
            <p:extLst>
              <p:ext uri="{D42A27DB-BD31-4B8C-83A1-F6EECF244321}">
                <p14:modId xmlns:p14="http://schemas.microsoft.com/office/powerpoint/2010/main" val="3861017884"/>
              </p:ext>
            </p:extLst>
          </p:nvPr>
        </p:nvGraphicFramePr>
        <p:xfrm>
          <a:off x="533400" y="350274"/>
          <a:ext cx="7010400" cy="6534927"/>
        </p:xfrm>
        <a:graphic>
          <a:graphicData uri="http://schemas.openxmlformats.org/drawingml/2006/table">
            <a:tbl>
              <a:tblPr/>
              <a:tblGrid>
                <a:gridCol w="1168400">
                  <a:extLst>
                    <a:ext uri="{9D8B030D-6E8A-4147-A177-3AD203B41FA5}">
                      <a16:colId xmlns:a16="http://schemas.microsoft.com/office/drawing/2014/main" val="748992080"/>
                    </a:ext>
                  </a:extLst>
                </a:gridCol>
                <a:gridCol w="1168400">
                  <a:extLst>
                    <a:ext uri="{9D8B030D-6E8A-4147-A177-3AD203B41FA5}">
                      <a16:colId xmlns:a16="http://schemas.microsoft.com/office/drawing/2014/main" val="795998204"/>
                    </a:ext>
                  </a:extLst>
                </a:gridCol>
                <a:gridCol w="1168400">
                  <a:extLst>
                    <a:ext uri="{9D8B030D-6E8A-4147-A177-3AD203B41FA5}">
                      <a16:colId xmlns:a16="http://schemas.microsoft.com/office/drawing/2014/main" val="3950123052"/>
                    </a:ext>
                  </a:extLst>
                </a:gridCol>
                <a:gridCol w="1168400">
                  <a:extLst>
                    <a:ext uri="{9D8B030D-6E8A-4147-A177-3AD203B41FA5}">
                      <a16:colId xmlns:a16="http://schemas.microsoft.com/office/drawing/2014/main" val="4288439447"/>
                    </a:ext>
                  </a:extLst>
                </a:gridCol>
                <a:gridCol w="1168400">
                  <a:extLst>
                    <a:ext uri="{9D8B030D-6E8A-4147-A177-3AD203B41FA5}">
                      <a16:colId xmlns:a16="http://schemas.microsoft.com/office/drawing/2014/main" val="2203373281"/>
                    </a:ext>
                  </a:extLst>
                </a:gridCol>
                <a:gridCol w="1168400">
                  <a:extLst>
                    <a:ext uri="{9D8B030D-6E8A-4147-A177-3AD203B41FA5}">
                      <a16:colId xmlns:a16="http://schemas.microsoft.com/office/drawing/2014/main" val="2315624429"/>
                    </a:ext>
                  </a:extLst>
                </a:gridCol>
              </a:tblGrid>
              <a:tr h="454143">
                <a:tc>
                  <a:txBody>
                    <a:bodyPr/>
                    <a:lstStyle/>
                    <a:p>
                      <a:pPr algn="ctr" fontAlgn="b"/>
                      <a:r>
                        <a:rPr lang="nl-BE" sz="1600" b="1" i="0" u="none" strike="noStrike" dirty="0" err="1">
                          <a:solidFill>
                            <a:srgbClr val="000000"/>
                          </a:solidFill>
                          <a:effectLst/>
                          <a:latin typeface="Calibri"/>
                        </a:rPr>
                        <a:t>age</a:t>
                      </a:r>
                      <a:endParaRPr lang="nl-BE" sz="1600" b="1" i="0" u="none" strike="noStrike" dirty="0">
                        <a:solidFill>
                          <a:srgbClr val="000000"/>
                        </a:solidFill>
                        <a:effectLst/>
                        <a:latin typeface="Calibri"/>
                      </a:endParaRP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cholesterol</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sex</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occupation</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bmi</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activity</a:t>
                      </a:r>
                    </a:p>
                  </a:txBody>
                  <a:tcPr marL="9525" marR="9525" marT="9526" marB="0" anchor="b">
                    <a:lnL>
                      <a:noFill/>
                    </a:lnL>
                    <a:lnR>
                      <a:noFill/>
                    </a:lnR>
                    <a:lnT>
                      <a:noFill/>
                    </a:lnT>
                    <a:lnB>
                      <a:noFill/>
                    </a:lnB>
                  </a:tcPr>
                </a:tc>
                <a:extLst>
                  <a:ext uri="{0D108BD9-81ED-4DB2-BD59-A6C34878D82A}">
                    <a16:rowId xmlns:a16="http://schemas.microsoft.com/office/drawing/2014/main" val="4151601763"/>
                  </a:ext>
                </a:extLst>
              </a:tr>
              <a:tr h="231902">
                <a:tc>
                  <a:txBody>
                    <a:bodyPr/>
                    <a:lstStyle/>
                    <a:p>
                      <a:pPr algn="ctr" fontAlgn="b"/>
                      <a:r>
                        <a:rPr lang="nl-BE" sz="1600" b="1" i="0" u="none" strike="noStrike" dirty="0">
                          <a:solidFill>
                            <a:srgbClr val="000000"/>
                          </a:solidFill>
                          <a:effectLst/>
                          <a:latin typeface="Calibri"/>
                        </a:rPr>
                        <a:t>20</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1.9</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M</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4</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16.7</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24</a:t>
                      </a:r>
                    </a:p>
                  </a:txBody>
                  <a:tcPr marL="9525" marR="9525" marT="9526" marB="0" anchor="b">
                    <a:lnL>
                      <a:noFill/>
                    </a:lnL>
                    <a:lnR>
                      <a:noFill/>
                    </a:lnR>
                    <a:lnT>
                      <a:noFill/>
                    </a:lnT>
                    <a:lnB>
                      <a:noFill/>
                    </a:lnB>
                  </a:tcPr>
                </a:tc>
                <a:extLst>
                  <a:ext uri="{0D108BD9-81ED-4DB2-BD59-A6C34878D82A}">
                    <a16:rowId xmlns:a16="http://schemas.microsoft.com/office/drawing/2014/main" val="2145583711"/>
                  </a:ext>
                </a:extLst>
              </a:tr>
              <a:tr h="231902">
                <a:tc>
                  <a:txBody>
                    <a:bodyPr/>
                    <a:lstStyle/>
                    <a:p>
                      <a:pPr algn="ctr" fontAlgn="b"/>
                      <a:r>
                        <a:rPr lang="nl-BE" sz="1600" b="1" i="0" u="none" strike="noStrike" dirty="0">
                          <a:solidFill>
                            <a:srgbClr val="000000"/>
                          </a:solidFill>
                          <a:effectLst/>
                          <a:latin typeface="Calibri"/>
                        </a:rPr>
                        <a:t>22</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2.1</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F</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4</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19.2</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22</a:t>
                      </a:r>
                    </a:p>
                  </a:txBody>
                  <a:tcPr marL="9525" marR="9525" marT="9526" marB="0" anchor="b">
                    <a:lnL>
                      <a:noFill/>
                    </a:lnL>
                    <a:lnR>
                      <a:noFill/>
                    </a:lnR>
                    <a:lnT>
                      <a:noFill/>
                    </a:lnT>
                    <a:lnB>
                      <a:noFill/>
                    </a:lnB>
                  </a:tcPr>
                </a:tc>
                <a:extLst>
                  <a:ext uri="{0D108BD9-81ED-4DB2-BD59-A6C34878D82A}">
                    <a16:rowId xmlns:a16="http://schemas.microsoft.com/office/drawing/2014/main" val="3738215327"/>
                  </a:ext>
                </a:extLst>
              </a:tr>
              <a:tr h="231902">
                <a:tc>
                  <a:txBody>
                    <a:bodyPr/>
                    <a:lstStyle/>
                    <a:p>
                      <a:pPr algn="ctr" fontAlgn="b"/>
                      <a:r>
                        <a:rPr lang="nl-BE" sz="1600" b="1" i="0" u="none" strike="noStrike" dirty="0">
                          <a:solidFill>
                            <a:srgbClr val="000000"/>
                          </a:solidFill>
                          <a:effectLst/>
                          <a:latin typeface="Calibri"/>
                        </a:rPr>
                        <a:t>28</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2.3</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M</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2</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22.1</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24</a:t>
                      </a:r>
                    </a:p>
                  </a:txBody>
                  <a:tcPr marL="9525" marR="9525" marT="9526" marB="0" anchor="b">
                    <a:lnL>
                      <a:noFill/>
                    </a:lnL>
                    <a:lnR>
                      <a:noFill/>
                    </a:lnR>
                    <a:lnT>
                      <a:noFill/>
                    </a:lnT>
                    <a:lnB>
                      <a:noFill/>
                    </a:lnB>
                  </a:tcPr>
                </a:tc>
                <a:extLst>
                  <a:ext uri="{0D108BD9-81ED-4DB2-BD59-A6C34878D82A}">
                    <a16:rowId xmlns:a16="http://schemas.microsoft.com/office/drawing/2014/main" val="3377751659"/>
                  </a:ext>
                </a:extLst>
              </a:tr>
              <a:tr h="231902">
                <a:tc>
                  <a:txBody>
                    <a:bodyPr/>
                    <a:lstStyle/>
                    <a:p>
                      <a:pPr algn="ctr" fontAlgn="b"/>
                      <a:r>
                        <a:rPr lang="nl-BE" sz="1600" b="1" i="0" u="none" strike="noStrike">
                          <a:solidFill>
                            <a:srgbClr val="000000"/>
                          </a:solidFill>
                          <a:effectLst/>
                          <a:latin typeface="Calibri"/>
                        </a:rPr>
                        <a:t>22</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2.5</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M</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1</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20.8</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26</a:t>
                      </a:r>
                    </a:p>
                  </a:txBody>
                  <a:tcPr marL="9525" marR="9525" marT="9526" marB="0" anchor="b">
                    <a:lnL>
                      <a:noFill/>
                    </a:lnL>
                    <a:lnR>
                      <a:noFill/>
                    </a:lnR>
                    <a:lnT>
                      <a:noFill/>
                    </a:lnT>
                    <a:lnB>
                      <a:noFill/>
                    </a:lnB>
                  </a:tcPr>
                </a:tc>
                <a:extLst>
                  <a:ext uri="{0D108BD9-81ED-4DB2-BD59-A6C34878D82A}">
                    <a16:rowId xmlns:a16="http://schemas.microsoft.com/office/drawing/2014/main" val="1226528791"/>
                  </a:ext>
                </a:extLst>
              </a:tr>
              <a:tr h="231902">
                <a:tc>
                  <a:txBody>
                    <a:bodyPr/>
                    <a:lstStyle/>
                    <a:p>
                      <a:pPr algn="ctr" fontAlgn="b"/>
                      <a:r>
                        <a:rPr lang="nl-BE" sz="1600" b="1" i="0" u="none" strike="noStrike">
                          <a:solidFill>
                            <a:srgbClr val="000000"/>
                          </a:solidFill>
                          <a:effectLst/>
                          <a:latin typeface="Calibri"/>
                        </a:rPr>
                        <a:t>24</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2.5</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F</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4</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20.9</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18</a:t>
                      </a:r>
                    </a:p>
                  </a:txBody>
                  <a:tcPr marL="9525" marR="9525" marT="9526" marB="0" anchor="b">
                    <a:lnL>
                      <a:noFill/>
                    </a:lnL>
                    <a:lnR>
                      <a:noFill/>
                    </a:lnR>
                    <a:lnT>
                      <a:noFill/>
                    </a:lnT>
                    <a:lnB>
                      <a:noFill/>
                    </a:lnB>
                  </a:tcPr>
                </a:tc>
                <a:extLst>
                  <a:ext uri="{0D108BD9-81ED-4DB2-BD59-A6C34878D82A}">
                    <a16:rowId xmlns:a16="http://schemas.microsoft.com/office/drawing/2014/main" val="4073461877"/>
                  </a:ext>
                </a:extLst>
              </a:tr>
              <a:tr h="231902">
                <a:tc>
                  <a:txBody>
                    <a:bodyPr/>
                    <a:lstStyle/>
                    <a:p>
                      <a:pPr algn="ctr" fontAlgn="b"/>
                      <a:r>
                        <a:rPr lang="nl-BE" sz="1600" b="1" i="0" u="none" strike="noStrike">
                          <a:solidFill>
                            <a:srgbClr val="000000"/>
                          </a:solidFill>
                          <a:effectLst/>
                          <a:latin typeface="Calibri"/>
                        </a:rPr>
                        <a:t>30</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2.6</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M</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2</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18.7</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13</a:t>
                      </a:r>
                    </a:p>
                  </a:txBody>
                  <a:tcPr marL="9525" marR="9525" marT="9526" marB="0" anchor="b">
                    <a:lnL>
                      <a:noFill/>
                    </a:lnL>
                    <a:lnR>
                      <a:noFill/>
                    </a:lnR>
                    <a:lnT>
                      <a:noFill/>
                    </a:lnT>
                    <a:lnB>
                      <a:noFill/>
                    </a:lnB>
                  </a:tcPr>
                </a:tc>
                <a:extLst>
                  <a:ext uri="{0D108BD9-81ED-4DB2-BD59-A6C34878D82A}">
                    <a16:rowId xmlns:a16="http://schemas.microsoft.com/office/drawing/2014/main" val="28975362"/>
                  </a:ext>
                </a:extLst>
              </a:tr>
              <a:tr h="231902">
                <a:tc>
                  <a:txBody>
                    <a:bodyPr/>
                    <a:lstStyle/>
                    <a:p>
                      <a:pPr algn="ctr" fontAlgn="b"/>
                      <a:r>
                        <a:rPr lang="nl-BE" sz="1600" b="1" i="0" u="none" strike="noStrike">
                          <a:solidFill>
                            <a:srgbClr val="000000"/>
                          </a:solidFill>
                          <a:effectLst/>
                          <a:latin typeface="Calibri"/>
                        </a:rPr>
                        <a:t>28</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2.9</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F</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3</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22.9</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6</a:t>
                      </a:r>
                    </a:p>
                  </a:txBody>
                  <a:tcPr marL="9525" marR="9525" marT="9526" marB="0" anchor="b">
                    <a:lnL>
                      <a:noFill/>
                    </a:lnL>
                    <a:lnR>
                      <a:noFill/>
                    </a:lnR>
                    <a:lnT>
                      <a:noFill/>
                    </a:lnT>
                    <a:lnB>
                      <a:noFill/>
                    </a:lnB>
                  </a:tcPr>
                </a:tc>
                <a:extLst>
                  <a:ext uri="{0D108BD9-81ED-4DB2-BD59-A6C34878D82A}">
                    <a16:rowId xmlns:a16="http://schemas.microsoft.com/office/drawing/2014/main" val="1778455735"/>
                  </a:ext>
                </a:extLst>
              </a:tr>
              <a:tr h="231902">
                <a:tc>
                  <a:txBody>
                    <a:bodyPr/>
                    <a:lstStyle/>
                    <a:p>
                      <a:pPr algn="ctr" fontAlgn="b"/>
                      <a:r>
                        <a:rPr lang="nl-BE" sz="1600" b="1" i="0" u="none" strike="noStrike">
                          <a:solidFill>
                            <a:srgbClr val="000000"/>
                          </a:solidFill>
                          <a:effectLst/>
                          <a:latin typeface="Calibri"/>
                        </a:rPr>
                        <a:t>25</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3.0</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M</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2</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22.3</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8</a:t>
                      </a:r>
                    </a:p>
                  </a:txBody>
                  <a:tcPr marL="9525" marR="9525" marT="9526" marB="0" anchor="b">
                    <a:lnL>
                      <a:noFill/>
                    </a:lnL>
                    <a:lnR>
                      <a:noFill/>
                    </a:lnR>
                    <a:lnT>
                      <a:noFill/>
                    </a:lnT>
                    <a:lnB>
                      <a:noFill/>
                    </a:lnB>
                  </a:tcPr>
                </a:tc>
                <a:extLst>
                  <a:ext uri="{0D108BD9-81ED-4DB2-BD59-A6C34878D82A}">
                    <a16:rowId xmlns:a16="http://schemas.microsoft.com/office/drawing/2014/main" val="3924536913"/>
                  </a:ext>
                </a:extLst>
              </a:tr>
              <a:tr h="231902">
                <a:tc>
                  <a:txBody>
                    <a:bodyPr/>
                    <a:lstStyle/>
                    <a:p>
                      <a:pPr algn="ctr" fontAlgn="b"/>
                      <a:r>
                        <a:rPr lang="nl-BE" sz="1600" b="1" i="0" u="none" strike="noStrike">
                          <a:solidFill>
                            <a:srgbClr val="000000"/>
                          </a:solidFill>
                          <a:effectLst/>
                          <a:latin typeface="Calibri"/>
                        </a:rPr>
                        <a:t>33</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3.0</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F</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4</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24.8</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9</a:t>
                      </a:r>
                    </a:p>
                  </a:txBody>
                  <a:tcPr marL="9525" marR="9525" marT="9526" marB="0" anchor="b">
                    <a:lnL>
                      <a:noFill/>
                    </a:lnL>
                    <a:lnR>
                      <a:noFill/>
                    </a:lnR>
                    <a:lnT>
                      <a:noFill/>
                    </a:lnT>
                    <a:lnB>
                      <a:noFill/>
                    </a:lnB>
                  </a:tcPr>
                </a:tc>
                <a:extLst>
                  <a:ext uri="{0D108BD9-81ED-4DB2-BD59-A6C34878D82A}">
                    <a16:rowId xmlns:a16="http://schemas.microsoft.com/office/drawing/2014/main" val="222532781"/>
                  </a:ext>
                </a:extLst>
              </a:tr>
              <a:tr h="231902">
                <a:tc>
                  <a:txBody>
                    <a:bodyPr/>
                    <a:lstStyle/>
                    <a:p>
                      <a:pPr algn="ctr" fontAlgn="b"/>
                      <a:r>
                        <a:rPr lang="nl-BE" sz="1600" b="1" i="0" u="none" strike="noStrike">
                          <a:solidFill>
                            <a:srgbClr val="000000"/>
                          </a:solidFill>
                          <a:effectLst/>
                          <a:latin typeface="Calibri"/>
                        </a:rPr>
                        <a:t>34</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3.2</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M</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22.9</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0</a:t>
                      </a:r>
                    </a:p>
                  </a:txBody>
                  <a:tcPr marL="9525" marR="9525" marT="9526" marB="0" anchor="b">
                    <a:lnL>
                      <a:noFill/>
                    </a:lnL>
                    <a:lnR>
                      <a:noFill/>
                    </a:lnR>
                    <a:lnT>
                      <a:noFill/>
                    </a:lnT>
                    <a:lnB>
                      <a:noFill/>
                    </a:lnB>
                  </a:tcPr>
                </a:tc>
                <a:extLst>
                  <a:ext uri="{0D108BD9-81ED-4DB2-BD59-A6C34878D82A}">
                    <a16:rowId xmlns:a16="http://schemas.microsoft.com/office/drawing/2014/main" val="2416140865"/>
                  </a:ext>
                </a:extLst>
              </a:tr>
              <a:tr h="231902">
                <a:tc>
                  <a:txBody>
                    <a:bodyPr/>
                    <a:lstStyle/>
                    <a:p>
                      <a:pPr algn="ctr" fontAlgn="b"/>
                      <a:r>
                        <a:rPr lang="nl-BE" sz="1600" b="1" i="0" u="none" strike="noStrike">
                          <a:solidFill>
                            <a:srgbClr val="000000"/>
                          </a:solidFill>
                          <a:effectLst/>
                          <a:latin typeface="Calibri"/>
                        </a:rPr>
                        <a:t>40</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3.2</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M</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21.4</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8</a:t>
                      </a:r>
                    </a:p>
                  </a:txBody>
                  <a:tcPr marL="9525" marR="9525" marT="9526" marB="0" anchor="b">
                    <a:lnL>
                      <a:noFill/>
                    </a:lnL>
                    <a:lnR>
                      <a:noFill/>
                    </a:lnR>
                    <a:lnT>
                      <a:noFill/>
                    </a:lnT>
                    <a:lnB>
                      <a:noFill/>
                    </a:lnB>
                  </a:tcPr>
                </a:tc>
                <a:extLst>
                  <a:ext uri="{0D108BD9-81ED-4DB2-BD59-A6C34878D82A}">
                    <a16:rowId xmlns:a16="http://schemas.microsoft.com/office/drawing/2014/main" val="2757103518"/>
                  </a:ext>
                </a:extLst>
              </a:tr>
              <a:tr h="231902">
                <a:tc>
                  <a:txBody>
                    <a:bodyPr/>
                    <a:lstStyle/>
                    <a:p>
                      <a:pPr algn="ctr" fontAlgn="b"/>
                      <a:r>
                        <a:rPr lang="nl-BE" sz="1600" b="1" i="0" u="none" strike="noStrike">
                          <a:solidFill>
                            <a:srgbClr val="000000"/>
                          </a:solidFill>
                          <a:effectLst/>
                          <a:latin typeface="Calibri"/>
                        </a:rPr>
                        <a:t>29</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3.3</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F</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4</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23.8</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17</a:t>
                      </a:r>
                    </a:p>
                  </a:txBody>
                  <a:tcPr marL="9525" marR="9525" marT="9526" marB="0" anchor="b">
                    <a:lnL>
                      <a:noFill/>
                    </a:lnL>
                    <a:lnR>
                      <a:noFill/>
                    </a:lnR>
                    <a:lnT>
                      <a:noFill/>
                    </a:lnT>
                    <a:lnB>
                      <a:noFill/>
                    </a:lnB>
                  </a:tcPr>
                </a:tc>
                <a:extLst>
                  <a:ext uri="{0D108BD9-81ED-4DB2-BD59-A6C34878D82A}">
                    <a16:rowId xmlns:a16="http://schemas.microsoft.com/office/drawing/2014/main" val="954255936"/>
                  </a:ext>
                </a:extLst>
              </a:tr>
              <a:tr h="231902">
                <a:tc>
                  <a:txBody>
                    <a:bodyPr/>
                    <a:lstStyle/>
                    <a:p>
                      <a:pPr algn="ctr" fontAlgn="b"/>
                      <a:r>
                        <a:rPr lang="nl-BE" sz="1600" b="1" i="0" u="none" strike="noStrike">
                          <a:solidFill>
                            <a:srgbClr val="000000"/>
                          </a:solidFill>
                          <a:effectLst/>
                          <a:latin typeface="Calibri"/>
                        </a:rPr>
                        <a:t>50</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3.3</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F</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1</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23.0</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5</a:t>
                      </a:r>
                    </a:p>
                  </a:txBody>
                  <a:tcPr marL="9525" marR="9525" marT="9526" marB="0" anchor="b">
                    <a:lnL>
                      <a:noFill/>
                    </a:lnL>
                    <a:lnR>
                      <a:noFill/>
                    </a:lnR>
                    <a:lnT>
                      <a:noFill/>
                    </a:lnT>
                    <a:lnB>
                      <a:noFill/>
                    </a:lnB>
                  </a:tcPr>
                </a:tc>
                <a:extLst>
                  <a:ext uri="{0D108BD9-81ED-4DB2-BD59-A6C34878D82A}">
                    <a16:rowId xmlns:a16="http://schemas.microsoft.com/office/drawing/2014/main" val="703593266"/>
                  </a:ext>
                </a:extLst>
              </a:tr>
              <a:tr h="231902">
                <a:tc>
                  <a:txBody>
                    <a:bodyPr/>
                    <a:lstStyle/>
                    <a:p>
                      <a:pPr algn="ctr" fontAlgn="b"/>
                      <a:r>
                        <a:rPr lang="nl-BE" sz="1600" b="1" i="0" u="none" strike="noStrike">
                          <a:solidFill>
                            <a:srgbClr val="000000"/>
                          </a:solidFill>
                          <a:effectLst/>
                          <a:latin typeface="Calibri"/>
                        </a:rPr>
                        <a:t>46</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3.5</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M</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22.7</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12</a:t>
                      </a:r>
                    </a:p>
                  </a:txBody>
                  <a:tcPr marL="9525" marR="9525" marT="9526" marB="0" anchor="b">
                    <a:lnL>
                      <a:noFill/>
                    </a:lnL>
                    <a:lnR>
                      <a:noFill/>
                    </a:lnR>
                    <a:lnT>
                      <a:noFill/>
                    </a:lnT>
                    <a:lnB>
                      <a:noFill/>
                    </a:lnB>
                  </a:tcPr>
                </a:tc>
                <a:extLst>
                  <a:ext uri="{0D108BD9-81ED-4DB2-BD59-A6C34878D82A}">
                    <a16:rowId xmlns:a16="http://schemas.microsoft.com/office/drawing/2014/main" val="2656245173"/>
                  </a:ext>
                </a:extLst>
              </a:tr>
              <a:tr h="231902">
                <a:tc>
                  <a:txBody>
                    <a:bodyPr/>
                    <a:lstStyle/>
                    <a:p>
                      <a:pPr algn="ctr" fontAlgn="b"/>
                      <a:r>
                        <a:rPr lang="nl-BE" sz="1600" b="1" i="0" u="none" strike="noStrike">
                          <a:solidFill>
                            <a:srgbClr val="000000"/>
                          </a:solidFill>
                          <a:effectLst/>
                          <a:latin typeface="Calibri"/>
                        </a:rPr>
                        <a:t>36</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3.8</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F</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4</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24.8</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3</a:t>
                      </a:r>
                    </a:p>
                  </a:txBody>
                  <a:tcPr marL="9525" marR="9525" marT="9526" marB="0" anchor="b">
                    <a:lnL>
                      <a:noFill/>
                    </a:lnL>
                    <a:lnR>
                      <a:noFill/>
                    </a:lnR>
                    <a:lnT>
                      <a:noFill/>
                    </a:lnT>
                    <a:lnB>
                      <a:noFill/>
                    </a:lnB>
                  </a:tcPr>
                </a:tc>
                <a:extLst>
                  <a:ext uri="{0D108BD9-81ED-4DB2-BD59-A6C34878D82A}">
                    <a16:rowId xmlns:a16="http://schemas.microsoft.com/office/drawing/2014/main" val="1239596428"/>
                  </a:ext>
                </a:extLst>
              </a:tr>
              <a:tr h="231902">
                <a:tc>
                  <a:txBody>
                    <a:bodyPr/>
                    <a:lstStyle/>
                    <a:p>
                      <a:pPr algn="ctr" fontAlgn="b"/>
                      <a:r>
                        <a:rPr lang="nl-BE" sz="1600" b="1" i="0" u="none" strike="noStrike">
                          <a:solidFill>
                            <a:srgbClr val="000000"/>
                          </a:solidFill>
                          <a:effectLst/>
                          <a:latin typeface="Calibri"/>
                        </a:rPr>
                        <a:t>43</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3.8</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F</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4</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25.7</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3</a:t>
                      </a:r>
                    </a:p>
                  </a:txBody>
                  <a:tcPr marL="9525" marR="9525" marT="9526" marB="0" anchor="b">
                    <a:lnL>
                      <a:noFill/>
                    </a:lnL>
                    <a:lnR>
                      <a:noFill/>
                    </a:lnR>
                    <a:lnT>
                      <a:noFill/>
                    </a:lnT>
                    <a:lnB>
                      <a:noFill/>
                    </a:lnB>
                  </a:tcPr>
                </a:tc>
                <a:extLst>
                  <a:ext uri="{0D108BD9-81ED-4DB2-BD59-A6C34878D82A}">
                    <a16:rowId xmlns:a16="http://schemas.microsoft.com/office/drawing/2014/main" val="439420544"/>
                  </a:ext>
                </a:extLst>
              </a:tr>
              <a:tr h="231902">
                <a:tc>
                  <a:txBody>
                    <a:bodyPr/>
                    <a:lstStyle/>
                    <a:p>
                      <a:pPr algn="ctr" fontAlgn="b"/>
                      <a:r>
                        <a:rPr lang="nl-BE" sz="1600" b="1" i="0" u="none" strike="noStrike">
                          <a:solidFill>
                            <a:srgbClr val="000000"/>
                          </a:solidFill>
                          <a:effectLst/>
                          <a:latin typeface="Calibri"/>
                        </a:rPr>
                        <a:t>58</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3.9</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M</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25.7</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6</a:t>
                      </a:r>
                    </a:p>
                  </a:txBody>
                  <a:tcPr marL="9525" marR="9525" marT="9526" marB="0" anchor="b">
                    <a:lnL>
                      <a:noFill/>
                    </a:lnL>
                    <a:lnR>
                      <a:noFill/>
                    </a:lnR>
                    <a:lnT>
                      <a:noFill/>
                    </a:lnT>
                    <a:lnB>
                      <a:noFill/>
                    </a:lnB>
                  </a:tcPr>
                </a:tc>
                <a:extLst>
                  <a:ext uri="{0D108BD9-81ED-4DB2-BD59-A6C34878D82A}">
                    <a16:rowId xmlns:a16="http://schemas.microsoft.com/office/drawing/2014/main" val="2550319230"/>
                  </a:ext>
                </a:extLst>
              </a:tr>
              <a:tr h="231902">
                <a:tc>
                  <a:txBody>
                    <a:bodyPr/>
                    <a:lstStyle/>
                    <a:p>
                      <a:pPr algn="ctr" fontAlgn="b"/>
                      <a:r>
                        <a:rPr lang="nl-BE" sz="1600" b="1" i="0" u="none" strike="noStrike">
                          <a:solidFill>
                            <a:srgbClr val="000000"/>
                          </a:solidFill>
                          <a:effectLst/>
                          <a:latin typeface="Calibri"/>
                        </a:rPr>
                        <a:t>49</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4.0</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M</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28</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8</a:t>
                      </a:r>
                    </a:p>
                  </a:txBody>
                  <a:tcPr marL="9525" marR="9525" marT="9526" marB="0" anchor="b">
                    <a:lnL>
                      <a:noFill/>
                    </a:lnL>
                    <a:lnR>
                      <a:noFill/>
                    </a:lnR>
                    <a:lnT>
                      <a:noFill/>
                    </a:lnT>
                    <a:lnB>
                      <a:noFill/>
                    </a:lnB>
                  </a:tcPr>
                </a:tc>
                <a:extLst>
                  <a:ext uri="{0D108BD9-81ED-4DB2-BD59-A6C34878D82A}">
                    <a16:rowId xmlns:a16="http://schemas.microsoft.com/office/drawing/2014/main" val="4169997048"/>
                  </a:ext>
                </a:extLst>
              </a:tr>
              <a:tr h="231902">
                <a:tc>
                  <a:txBody>
                    <a:bodyPr/>
                    <a:lstStyle/>
                    <a:p>
                      <a:pPr algn="ctr" fontAlgn="b"/>
                      <a:r>
                        <a:rPr lang="nl-BE" sz="1600" b="1" i="0" u="none" strike="noStrike">
                          <a:solidFill>
                            <a:srgbClr val="000000"/>
                          </a:solidFill>
                          <a:effectLst/>
                          <a:latin typeface="Calibri"/>
                        </a:rPr>
                        <a:t>52</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4.0</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M</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25.3</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a:t>
                      </a:r>
                    </a:p>
                  </a:txBody>
                  <a:tcPr marL="9525" marR="9525" marT="9526" marB="0" anchor="b">
                    <a:lnL>
                      <a:noFill/>
                    </a:lnL>
                    <a:lnR>
                      <a:noFill/>
                    </a:lnR>
                    <a:lnT>
                      <a:noFill/>
                    </a:lnT>
                    <a:lnB>
                      <a:noFill/>
                    </a:lnB>
                  </a:tcPr>
                </a:tc>
                <a:extLst>
                  <a:ext uri="{0D108BD9-81ED-4DB2-BD59-A6C34878D82A}">
                    <a16:rowId xmlns:a16="http://schemas.microsoft.com/office/drawing/2014/main" val="431689879"/>
                  </a:ext>
                </a:extLst>
              </a:tr>
              <a:tr h="231902">
                <a:tc>
                  <a:txBody>
                    <a:bodyPr/>
                    <a:lstStyle/>
                    <a:p>
                      <a:pPr algn="ctr" fontAlgn="b"/>
                      <a:r>
                        <a:rPr lang="nl-BE" sz="1600" b="1" i="0" u="none" strike="noStrike">
                          <a:solidFill>
                            <a:srgbClr val="000000"/>
                          </a:solidFill>
                          <a:effectLst/>
                          <a:latin typeface="Calibri"/>
                        </a:rPr>
                        <a:t>57</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4.1</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F</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3</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30.3</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5</a:t>
                      </a:r>
                    </a:p>
                  </a:txBody>
                  <a:tcPr marL="9525" marR="9525" marT="9526" marB="0" anchor="b">
                    <a:lnL>
                      <a:noFill/>
                    </a:lnL>
                    <a:lnR>
                      <a:noFill/>
                    </a:lnR>
                    <a:lnT>
                      <a:noFill/>
                    </a:lnT>
                    <a:lnB>
                      <a:noFill/>
                    </a:lnB>
                  </a:tcPr>
                </a:tc>
                <a:extLst>
                  <a:ext uri="{0D108BD9-81ED-4DB2-BD59-A6C34878D82A}">
                    <a16:rowId xmlns:a16="http://schemas.microsoft.com/office/drawing/2014/main" val="1340027435"/>
                  </a:ext>
                </a:extLst>
              </a:tr>
              <a:tr h="231902">
                <a:tc>
                  <a:txBody>
                    <a:bodyPr/>
                    <a:lstStyle/>
                    <a:p>
                      <a:pPr algn="ctr" fontAlgn="b"/>
                      <a:r>
                        <a:rPr lang="nl-BE" sz="1600" b="1" i="0" u="none" strike="noStrike">
                          <a:solidFill>
                            <a:srgbClr val="000000"/>
                          </a:solidFill>
                          <a:effectLst/>
                          <a:latin typeface="Calibri"/>
                        </a:rPr>
                        <a:t>48</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4.2</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F</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3</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27.1</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13</a:t>
                      </a:r>
                    </a:p>
                  </a:txBody>
                  <a:tcPr marL="9525" marR="9525" marT="9526" marB="0" anchor="b">
                    <a:lnL>
                      <a:noFill/>
                    </a:lnL>
                    <a:lnR>
                      <a:noFill/>
                    </a:lnR>
                    <a:lnT>
                      <a:noFill/>
                    </a:lnT>
                    <a:lnB>
                      <a:noFill/>
                    </a:lnB>
                  </a:tcPr>
                </a:tc>
                <a:extLst>
                  <a:ext uri="{0D108BD9-81ED-4DB2-BD59-A6C34878D82A}">
                    <a16:rowId xmlns:a16="http://schemas.microsoft.com/office/drawing/2014/main" val="33360344"/>
                  </a:ext>
                </a:extLst>
              </a:tr>
              <a:tr h="231902">
                <a:tc>
                  <a:txBody>
                    <a:bodyPr/>
                    <a:lstStyle/>
                    <a:p>
                      <a:pPr algn="ctr" fontAlgn="b"/>
                      <a:r>
                        <a:rPr lang="nl-BE" sz="1600" b="1" i="0" u="none" strike="noStrike">
                          <a:solidFill>
                            <a:srgbClr val="000000"/>
                          </a:solidFill>
                          <a:effectLst/>
                          <a:latin typeface="Calibri"/>
                        </a:rPr>
                        <a:t>52</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4.3</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F</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1</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30.1</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15</a:t>
                      </a:r>
                    </a:p>
                  </a:txBody>
                  <a:tcPr marL="9525" marR="9525" marT="9526" marB="0" anchor="b">
                    <a:lnL>
                      <a:noFill/>
                    </a:lnL>
                    <a:lnR>
                      <a:noFill/>
                    </a:lnR>
                    <a:lnT>
                      <a:noFill/>
                    </a:lnT>
                    <a:lnB>
                      <a:noFill/>
                    </a:lnB>
                  </a:tcPr>
                </a:tc>
                <a:extLst>
                  <a:ext uri="{0D108BD9-81ED-4DB2-BD59-A6C34878D82A}">
                    <a16:rowId xmlns:a16="http://schemas.microsoft.com/office/drawing/2014/main" val="349535643"/>
                  </a:ext>
                </a:extLst>
              </a:tr>
              <a:tr h="231902">
                <a:tc>
                  <a:txBody>
                    <a:bodyPr/>
                    <a:lstStyle/>
                    <a:p>
                      <a:pPr algn="ctr" fontAlgn="b"/>
                      <a:r>
                        <a:rPr lang="nl-BE" sz="1600" b="1" i="0" u="none" strike="noStrike">
                          <a:solidFill>
                            <a:srgbClr val="000000"/>
                          </a:solidFill>
                          <a:effectLst/>
                          <a:latin typeface="Calibri"/>
                        </a:rPr>
                        <a:t>57</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4.5</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M</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1</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27.9</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4</a:t>
                      </a:r>
                    </a:p>
                  </a:txBody>
                  <a:tcPr marL="9525" marR="9525" marT="9526" marB="0" anchor="b">
                    <a:lnL>
                      <a:noFill/>
                    </a:lnL>
                    <a:lnR>
                      <a:noFill/>
                    </a:lnR>
                    <a:lnT>
                      <a:noFill/>
                    </a:lnT>
                    <a:lnB>
                      <a:noFill/>
                    </a:lnB>
                  </a:tcPr>
                </a:tc>
                <a:extLst>
                  <a:ext uri="{0D108BD9-81ED-4DB2-BD59-A6C34878D82A}">
                    <a16:rowId xmlns:a16="http://schemas.microsoft.com/office/drawing/2014/main" val="1543122806"/>
                  </a:ext>
                </a:extLst>
              </a:tr>
              <a:tr h="231902">
                <a:tc>
                  <a:txBody>
                    <a:bodyPr/>
                    <a:lstStyle/>
                    <a:p>
                      <a:pPr algn="ctr" fontAlgn="b"/>
                      <a:r>
                        <a:rPr lang="nl-BE" sz="1600" b="1" i="0" u="none" strike="noStrike">
                          <a:solidFill>
                            <a:srgbClr val="000000"/>
                          </a:solidFill>
                          <a:effectLst/>
                          <a:latin typeface="Calibri"/>
                        </a:rPr>
                        <a:t>63</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4.6</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F</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2</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31.7</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11</a:t>
                      </a:r>
                    </a:p>
                  </a:txBody>
                  <a:tcPr marL="9525" marR="9525" marT="9526" marB="0" anchor="b">
                    <a:lnL>
                      <a:noFill/>
                    </a:lnL>
                    <a:lnR>
                      <a:noFill/>
                    </a:lnR>
                    <a:lnT>
                      <a:noFill/>
                    </a:lnT>
                    <a:lnB>
                      <a:noFill/>
                    </a:lnB>
                  </a:tcPr>
                </a:tc>
                <a:extLst>
                  <a:ext uri="{0D108BD9-81ED-4DB2-BD59-A6C34878D82A}">
                    <a16:rowId xmlns:a16="http://schemas.microsoft.com/office/drawing/2014/main" val="439421538"/>
                  </a:ext>
                </a:extLst>
              </a:tr>
            </a:tbl>
          </a:graphicData>
        </a:graphic>
      </p:graphicFrame>
      <p:sp>
        <p:nvSpPr>
          <p:cNvPr id="4" name="TextBox 3">
            <a:extLst>
              <a:ext uri="{FF2B5EF4-FFF2-40B4-BE49-F238E27FC236}">
                <a16:creationId xmlns:a16="http://schemas.microsoft.com/office/drawing/2014/main" id="{0D71D5F5-1B80-4D9F-9F86-69940385D7B7}"/>
              </a:ext>
            </a:extLst>
          </p:cNvPr>
          <p:cNvSpPr txBox="1"/>
          <p:nvPr/>
        </p:nvSpPr>
        <p:spPr>
          <a:xfrm>
            <a:off x="990600" y="152400"/>
            <a:ext cx="4648200" cy="381000"/>
          </a:xfrm>
          <a:prstGeom prst="rect">
            <a:avLst/>
          </a:prstGeom>
          <a:noFill/>
        </p:spPr>
        <p:txBody>
          <a:bodyPr wrap="square" rtlCol="0">
            <a:spAutoFit/>
          </a:bodyPr>
          <a:lstStyle/>
          <a:p>
            <a:r>
              <a:rPr lang="fr-FR" dirty="0" err="1"/>
              <a:t>Dataset</a:t>
            </a:r>
            <a:r>
              <a:rPr lang="fr-FR" dirty="0"/>
              <a:t>: Cholesterol.csv</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878F86A8-0859-4F30-8693-12C9AA8A7625}"/>
              </a:ext>
            </a:extLst>
          </p:cNvPr>
          <p:cNvSpPr>
            <a:spLocks noGrp="1" noChangeArrowheads="1"/>
          </p:cNvSpPr>
          <p:nvPr>
            <p:ph type="title"/>
          </p:nvPr>
        </p:nvSpPr>
        <p:spPr>
          <a:xfrm>
            <a:off x="0" y="381000"/>
            <a:ext cx="9144000" cy="1524000"/>
          </a:xfrm>
        </p:spPr>
        <p:txBody>
          <a:bodyPr/>
          <a:lstStyle/>
          <a:p>
            <a:r>
              <a:rPr lang="en-GB" altLang="nl-BE" sz="3600">
                <a:latin typeface="Comic Sans MS" panose="030F0702030302020204" pitchFamily="66" charset="0"/>
              </a:rPr>
              <a:t>Determination coefficient</a:t>
            </a:r>
          </a:p>
        </p:txBody>
      </p:sp>
      <p:sp>
        <p:nvSpPr>
          <p:cNvPr id="33795" name="Rectangle 3">
            <a:extLst>
              <a:ext uri="{FF2B5EF4-FFF2-40B4-BE49-F238E27FC236}">
                <a16:creationId xmlns:a16="http://schemas.microsoft.com/office/drawing/2014/main" id="{EE39CADB-35BB-41A5-AB6D-5BEE956EFE3A}"/>
              </a:ext>
            </a:extLst>
          </p:cNvPr>
          <p:cNvSpPr>
            <a:spLocks noGrp="1" noChangeArrowheads="1"/>
          </p:cNvSpPr>
          <p:nvPr>
            <p:ph type="body" idx="1"/>
          </p:nvPr>
        </p:nvSpPr>
        <p:spPr>
          <a:xfrm>
            <a:off x="539750" y="1844675"/>
            <a:ext cx="8305800" cy="4537075"/>
          </a:xfrm>
        </p:spPr>
        <p:txBody>
          <a:bodyPr/>
          <a:lstStyle/>
          <a:p>
            <a:pPr marL="0" indent="0">
              <a:lnSpc>
                <a:spcPct val="75000"/>
              </a:lnSpc>
              <a:buFontTx/>
              <a:buNone/>
              <a:tabLst>
                <a:tab pos="1997075" algn="l"/>
                <a:tab pos="3336925" algn="l"/>
                <a:tab pos="3995738" algn="l"/>
                <a:tab pos="6569075" algn="l"/>
                <a:tab pos="6961188" algn="l"/>
              </a:tabLst>
            </a:pPr>
            <a:r>
              <a:rPr lang="en-GB" altLang="nl-BE" sz="2400">
                <a:solidFill>
                  <a:schemeClr val="accent2"/>
                </a:solidFill>
                <a:latin typeface="Comic Sans MS" panose="030F0702030302020204" pitchFamily="66" charset="0"/>
              </a:rPr>
              <a:t>Determination coefficient:</a:t>
            </a:r>
            <a:r>
              <a:rPr lang="en-GB" altLang="nl-BE" sz="2400" b="1">
                <a:solidFill>
                  <a:schemeClr val="accent2"/>
                </a:solidFill>
                <a:latin typeface="Comic Sans MS" panose="030F0702030302020204" pitchFamily="66" charset="0"/>
              </a:rPr>
              <a:t> </a:t>
            </a:r>
            <a:r>
              <a:rPr lang="en-GB" altLang="nl-BE" sz="2400">
                <a:latin typeface="Comic Sans MS" panose="030F0702030302020204" pitchFamily="66" charset="0"/>
              </a:rPr>
              <a:t>proportion of total variation of y attributable to the linear regression:</a:t>
            </a:r>
            <a:endParaRPr lang="en-GB" altLang="nl-BE" sz="2400" b="1" u="sng">
              <a:solidFill>
                <a:schemeClr val="accent2"/>
              </a:solidFill>
              <a:latin typeface="Comic Sans MS" panose="030F0702030302020204" pitchFamily="66" charset="0"/>
            </a:endParaRPr>
          </a:p>
          <a:p>
            <a:pPr marL="0" indent="0">
              <a:lnSpc>
                <a:spcPct val="75000"/>
              </a:lnSpc>
              <a:buFontTx/>
              <a:buNone/>
              <a:tabLst>
                <a:tab pos="1997075" algn="l"/>
                <a:tab pos="3336925" algn="l"/>
                <a:tab pos="3995738" algn="l"/>
                <a:tab pos="6569075" algn="l"/>
                <a:tab pos="6961188" algn="l"/>
              </a:tabLst>
            </a:pPr>
            <a:r>
              <a:rPr lang="en-GB" altLang="nl-BE"/>
              <a:t>			</a:t>
            </a:r>
            <a:r>
              <a:rPr lang="en-GB" altLang="nl-BE" sz="2000"/>
              <a:t>SS regression	</a:t>
            </a:r>
            <a:br>
              <a:rPr lang="en-GB" altLang="nl-BE" sz="2000"/>
            </a:br>
            <a:r>
              <a:rPr lang="en-GB" altLang="nl-BE" sz="2000"/>
              <a:t>		</a:t>
            </a:r>
            <a:r>
              <a:rPr lang="en-GB" altLang="nl-BE" sz="2000" i="1"/>
              <a:t>r</a:t>
            </a:r>
            <a:r>
              <a:rPr lang="en-GB" altLang="nl-BE" sz="2000"/>
              <a:t>² =	––––––––––––    </a:t>
            </a:r>
            <a:br>
              <a:rPr lang="en-GB" altLang="nl-BE" sz="2000"/>
            </a:br>
            <a:r>
              <a:rPr lang="en-GB" altLang="nl-BE" sz="2000"/>
              <a:t>			SS total	</a:t>
            </a:r>
            <a:endParaRPr lang="en-GB" altLang="nl-BE" sz="2000" baseline="-25000"/>
          </a:p>
          <a:p>
            <a:pPr marL="0" indent="0">
              <a:buFontTx/>
              <a:buNone/>
              <a:tabLst>
                <a:tab pos="1997075" algn="l"/>
                <a:tab pos="3336925" algn="l"/>
                <a:tab pos="3995738" algn="l"/>
                <a:tab pos="6569075" algn="l"/>
                <a:tab pos="6961188" algn="l"/>
              </a:tabLst>
            </a:pPr>
            <a:endParaRPr lang="en-GB" altLang="nl-BE" sz="2000">
              <a:latin typeface="Comic Sans MS" panose="030F0702030302020204" pitchFamily="66" charset="0"/>
            </a:endParaRPr>
          </a:p>
          <a:p>
            <a:pPr marL="0" indent="0">
              <a:buFontTx/>
              <a:buNone/>
              <a:tabLst>
                <a:tab pos="1997075" algn="l"/>
                <a:tab pos="3336925" algn="l"/>
                <a:tab pos="3995738" algn="l"/>
                <a:tab pos="6569075" algn="l"/>
                <a:tab pos="6961188" algn="l"/>
              </a:tabLst>
            </a:pPr>
            <a:r>
              <a:rPr lang="en-GB" altLang="nl-BE" sz="2400">
                <a:solidFill>
                  <a:schemeClr val="accent2"/>
                </a:solidFill>
                <a:latin typeface="Comic Sans MS" panose="030F0702030302020204" pitchFamily="66" charset="0"/>
              </a:rPr>
              <a:t>0 </a:t>
            </a:r>
            <a:r>
              <a:rPr lang="en-GB" altLang="nl-BE" sz="2400">
                <a:solidFill>
                  <a:schemeClr val="accent2"/>
                </a:solidFill>
                <a:latin typeface="Comic Sans MS" panose="030F0702030302020204" pitchFamily="66" charset="0"/>
                <a:sym typeface="Symbol" panose="05050102010706020507" pitchFamily="18" charset="2"/>
              </a:rPr>
              <a:t></a:t>
            </a:r>
            <a:r>
              <a:rPr lang="en-GB" altLang="nl-BE" sz="2400">
                <a:solidFill>
                  <a:schemeClr val="accent2"/>
                </a:solidFill>
                <a:latin typeface="Comic Sans MS" panose="030F0702030302020204" pitchFamily="66" charset="0"/>
              </a:rPr>
              <a:t> </a:t>
            </a:r>
            <a:r>
              <a:rPr lang="en-GB" altLang="nl-BE" sz="2400" i="1">
                <a:solidFill>
                  <a:schemeClr val="accent2"/>
                </a:solidFill>
                <a:latin typeface="Comic Sans MS" panose="030F0702030302020204" pitchFamily="66" charset="0"/>
              </a:rPr>
              <a:t>r</a:t>
            </a:r>
            <a:r>
              <a:rPr lang="en-GB" altLang="nl-BE" sz="2400">
                <a:solidFill>
                  <a:schemeClr val="accent2"/>
                </a:solidFill>
                <a:latin typeface="Comic Sans MS" panose="030F0702030302020204" pitchFamily="66" charset="0"/>
              </a:rPr>
              <a:t>² </a:t>
            </a:r>
            <a:r>
              <a:rPr lang="en-GB" altLang="nl-BE" sz="2400">
                <a:solidFill>
                  <a:schemeClr val="accent2"/>
                </a:solidFill>
                <a:latin typeface="Comic Sans MS" panose="030F0702030302020204" pitchFamily="66" charset="0"/>
                <a:sym typeface="Symbol" panose="05050102010706020507" pitchFamily="18" charset="2"/>
              </a:rPr>
              <a:t></a:t>
            </a:r>
            <a:r>
              <a:rPr lang="en-GB" altLang="nl-BE" sz="2400">
                <a:solidFill>
                  <a:schemeClr val="accent2"/>
                </a:solidFill>
                <a:latin typeface="Comic Sans MS" panose="030F0702030302020204" pitchFamily="66" charset="0"/>
              </a:rPr>
              <a:t> 1</a:t>
            </a:r>
            <a:r>
              <a:rPr lang="en-GB" altLang="nl-BE" sz="2400">
                <a:latin typeface="Comic Sans MS" panose="030F0702030302020204" pitchFamily="66" charset="0"/>
              </a:rPr>
              <a:t>; if close to 1-&gt; model explains a high proportion of the variation</a:t>
            </a:r>
          </a:p>
          <a:p>
            <a:pPr marL="0" indent="0">
              <a:buFontTx/>
              <a:buNone/>
              <a:tabLst>
                <a:tab pos="1997075" algn="l"/>
                <a:tab pos="3336925" algn="l"/>
                <a:tab pos="3995738" algn="l"/>
                <a:tab pos="6569075" algn="l"/>
                <a:tab pos="6961188" algn="l"/>
              </a:tabLst>
            </a:pPr>
            <a:endParaRPr lang="en-GB" altLang="nl-BE" sz="2400">
              <a:latin typeface="Comic Sans MS" panose="030F0702030302020204" pitchFamily="66" charset="0"/>
            </a:endParaRPr>
          </a:p>
          <a:p>
            <a:pPr marL="0" indent="0">
              <a:buFontTx/>
              <a:buNone/>
              <a:tabLst>
                <a:tab pos="1997075" algn="l"/>
                <a:tab pos="3336925" algn="l"/>
                <a:tab pos="3995738" algn="l"/>
                <a:tab pos="6569075" algn="l"/>
                <a:tab pos="6961188" algn="l"/>
              </a:tabLst>
            </a:pPr>
            <a:r>
              <a:rPr lang="en-GB" altLang="nl-BE" sz="2400">
                <a:latin typeface="Comic Sans MS" panose="030F0702030302020204" pitchFamily="66" charset="0"/>
              </a:rPr>
              <a:t>Link between coefficient of determination and correlation coefficient:</a:t>
            </a:r>
          </a:p>
          <a:p>
            <a:pPr marL="0" indent="0">
              <a:buFontTx/>
              <a:buNone/>
              <a:tabLst>
                <a:tab pos="1997075" algn="l"/>
                <a:tab pos="3336925" algn="l"/>
                <a:tab pos="3995738" algn="l"/>
                <a:tab pos="6569075" algn="l"/>
                <a:tab pos="6961188" algn="l"/>
              </a:tabLst>
            </a:pPr>
            <a:r>
              <a:rPr lang="en-GB" altLang="nl-BE" i="1"/>
              <a:t>		</a:t>
            </a:r>
            <a:r>
              <a:rPr lang="en-GB" altLang="nl-BE" sz="2000" i="1"/>
              <a:t>r</a:t>
            </a:r>
            <a:r>
              <a:rPr lang="en-GB" altLang="nl-BE" sz="2000"/>
              <a:t> = 	</a:t>
            </a:r>
            <a:r>
              <a:rPr lang="en-GB" altLang="nl-BE" sz="2000">
                <a:sym typeface="Symbol" panose="05050102010706020507" pitchFamily="18" charset="2"/>
              </a:rPr>
              <a:t>  </a:t>
            </a:r>
            <a:r>
              <a:rPr lang="en-GB" altLang="nl-BE" sz="2000" i="1">
                <a:sym typeface="Symbol" panose="05050102010706020507" pitchFamily="18" charset="2"/>
              </a:rPr>
              <a:t>r</a:t>
            </a:r>
            <a:r>
              <a:rPr lang="en-GB" altLang="nl-BE" sz="2000">
                <a:sym typeface="Symbol" panose="05050102010706020507" pitchFamily="18" charset="2"/>
              </a:rPr>
              <a:t>²</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75B47680-3CFD-42F3-953A-3B3B4ABE8856}"/>
              </a:ext>
            </a:extLst>
          </p:cNvPr>
          <p:cNvSpPr>
            <a:spLocks noGrp="1" noChangeArrowheads="1"/>
          </p:cNvSpPr>
          <p:nvPr>
            <p:ph type="title"/>
          </p:nvPr>
        </p:nvSpPr>
        <p:spPr>
          <a:xfrm>
            <a:off x="523568" y="334963"/>
            <a:ext cx="7924800" cy="1143000"/>
          </a:xfrm>
        </p:spPr>
        <p:txBody>
          <a:bodyPr/>
          <a:lstStyle/>
          <a:p>
            <a:r>
              <a:rPr lang="en-GB" altLang="nl-BE" sz="3600" dirty="0">
                <a:latin typeface="Comic Sans MS" panose="030F0702030302020204" pitchFamily="66" charset="0"/>
              </a:rPr>
              <a:t>ANOVA table cholesterol/age</a:t>
            </a:r>
          </a:p>
        </p:txBody>
      </p:sp>
      <p:graphicFrame>
        <p:nvGraphicFramePr>
          <p:cNvPr id="409603" name="Group 3">
            <a:extLst>
              <a:ext uri="{FF2B5EF4-FFF2-40B4-BE49-F238E27FC236}">
                <a16:creationId xmlns:a16="http://schemas.microsoft.com/office/drawing/2014/main" id="{2DA27CDC-ACC1-4EA8-A72C-BD49BE7F1517}"/>
              </a:ext>
            </a:extLst>
          </p:cNvPr>
          <p:cNvGraphicFramePr>
            <a:graphicFrameLocks noGrp="1"/>
          </p:cNvGraphicFramePr>
          <p:nvPr>
            <p:ph type="tbl" idx="1"/>
            <p:extLst>
              <p:ext uri="{D42A27DB-BD31-4B8C-83A1-F6EECF244321}">
                <p14:modId xmlns:p14="http://schemas.microsoft.com/office/powerpoint/2010/main" val="4091027297"/>
              </p:ext>
            </p:extLst>
          </p:nvPr>
        </p:nvGraphicFramePr>
        <p:xfrm>
          <a:off x="599768" y="1473994"/>
          <a:ext cx="7772400" cy="4114800"/>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10287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nl-BE" sz="2400" b="0" i="0" u="none" strike="noStrike" cap="none" normalizeH="0" baseline="0">
                          <a:ln>
                            <a:noFill/>
                          </a:ln>
                          <a:solidFill>
                            <a:schemeClr val="tx1"/>
                          </a:solidFill>
                          <a:effectLst/>
                          <a:latin typeface="Comic Sans MS" pitchFamily="66" charset="0"/>
                        </a:rPr>
                        <a:t>Source</a:t>
                      </a:r>
                      <a:endParaRPr kumimoji="0" lang="nl-NL" sz="2400" b="0" i="0" u="none" strike="noStrike" cap="none" normalizeH="0" baseline="0">
                        <a:ln>
                          <a:noFill/>
                        </a:ln>
                        <a:solidFill>
                          <a:schemeClr val="tx1"/>
                        </a:solidFill>
                        <a:effectLst/>
                        <a:latin typeface="Comic Sans MS" pitchFamily="66"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nl-BE" sz="2400" b="0" i="0" u="none" strike="noStrike" cap="none" normalizeH="0" baseline="0">
                          <a:ln>
                            <a:noFill/>
                          </a:ln>
                          <a:solidFill>
                            <a:schemeClr val="tx1"/>
                          </a:solidFill>
                          <a:effectLst/>
                          <a:latin typeface="Comic Sans MS" pitchFamily="66" charset="0"/>
                        </a:rPr>
                        <a:t>SS</a:t>
                      </a:r>
                      <a:endParaRPr kumimoji="0" lang="nl-NL" sz="2400" b="0" i="0" u="none" strike="noStrike" cap="none" normalizeH="0" baseline="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nl-BE" sz="2400" b="0" i="0" u="none" strike="noStrike" cap="none" normalizeH="0" baseline="0">
                          <a:ln>
                            <a:noFill/>
                          </a:ln>
                          <a:solidFill>
                            <a:schemeClr val="tx1"/>
                          </a:solidFill>
                          <a:effectLst/>
                          <a:latin typeface="Comic Sans MS" pitchFamily="66" charset="0"/>
                        </a:rPr>
                        <a:t>df</a:t>
                      </a:r>
                      <a:endParaRPr kumimoji="0" lang="nl-NL" sz="2400" b="0" i="0" u="none" strike="noStrike" cap="none" normalizeH="0" baseline="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nl-BE" sz="2400" b="0" i="0" u="none" strike="noStrike" cap="none" normalizeH="0" baseline="0">
                          <a:ln>
                            <a:noFill/>
                          </a:ln>
                          <a:solidFill>
                            <a:schemeClr val="tx1"/>
                          </a:solidFill>
                          <a:effectLst/>
                          <a:latin typeface="Comic Sans MS" pitchFamily="66" charset="0"/>
                        </a:rPr>
                        <a:t>MS</a:t>
                      </a:r>
                      <a:endParaRPr kumimoji="0" lang="nl-NL" sz="2400" b="0" i="0" u="none" strike="noStrike" cap="none" normalizeH="0" baseline="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nl-BE" sz="2400" b="0" i="0" u="none" strike="noStrike" cap="none" normalizeH="0" baseline="0">
                          <a:ln>
                            <a:noFill/>
                          </a:ln>
                          <a:solidFill>
                            <a:schemeClr val="tx1"/>
                          </a:solidFill>
                          <a:effectLst/>
                          <a:latin typeface="Comic Sans MS" pitchFamily="66" charset="0"/>
                        </a:rPr>
                        <a:t>Regression</a:t>
                      </a:r>
                      <a:endParaRPr kumimoji="0" lang="nl-NL" sz="2400" b="0" i="0" u="none" strike="noStrike" cap="none" normalizeH="0" baseline="0">
                        <a:ln>
                          <a:noFill/>
                        </a:ln>
                        <a:solidFill>
                          <a:schemeClr val="tx1"/>
                        </a:solidFill>
                        <a:effectLst/>
                        <a:latin typeface="Comic Sans MS" pitchFamily="66"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nl-BE" sz="2400" b="0" i="0" u="none" strike="noStrike" cap="none" normalizeH="0" baseline="0">
                          <a:ln>
                            <a:noFill/>
                          </a:ln>
                          <a:solidFill>
                            <a:schemeClr val="tx1"/>
                          </a:solidFill>
                          <a:effectLst/>
                          <a:latin typeface="Comic Sans MS" pitchFamily="66" charset="0"/>
                        </a:rPr>
                        <a:t>11.47</a:t>
                      </a:r>
                      <a:endParaRPr kumimoji="0" lang="nl-NL" sz="2400" b="0" i="0" u="none" strike="noStrike" cap="none" normalizeH="0" baseline="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nl-BE" sz="2400" b="0" i="0" u="none" strike="noStrike" cap="none" normalizeH="0" baseline="0">
                          <a:ln>
                            <a:noFill/>
                          </a:ln>
                          <a:solidFill>
                            <a:schemeClr val="tx1"/>
                          </a:solidFill>
                          <a:effectLst/>
                          <a:latin typeface="Comic Sans MS" pitchFamily="66" charset="0"/>
                        </a:rPr>
                        <a:t>1</a:t>
                      </a:r>
                      <a:endParaRPr kumimoji="0" lang="nl-NL" sz="2400" b="0" i="0" u="none" strike="noStrike" cap="none" normalizeH="0" baseline="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nl-BE" sz="2400" b="0" i="0" u="none" strike="noStrike" cap="none" normalizeH="0" baseline="0">
                          <a:ln>
                            <a:noFill/>
                          </a:ln>
                          <a:solidFill>
                            <a:schemeClr val="tx1"/>
                          </a:solidFill>
                          <a:effectLst/>
                          <a:latin typeface="Comic Sans MS" pitchFamily="66" charset="0"/>
                        </a:rPr>
                        <a:t>11.47</a:t>
                      </a:r>
                      <a:endParaRPr kumimoji="0" lang="nl-NL" sz="2400" b="0" i="0" u="none" strike="noStrike" cap="none" normalizeH="0" baseline="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nl-BE" sz="2400" b="0" i="0" u="none" strike="noStrike" cap="none" normalizeH="0" baseline="0">
                          <a:ln>
                            <a:noFill/>
                          </a:ln>
                          <a:solidFill>
                            <a:schemeClr val="tx1"/>
                          </a:solidFill>
                          <a:effectLst/>
                          <a:latin typeface="Comic Sans MS" pitchFamily="66" charset="0"/>
                        </a:rPr>
                        <a:t>Residual</a:t>
                      </a:r>
                      <a:endParaRPr kumimoji="0" lang="nl-NL" sz="2400" b="0" i="0" u="none" strike="noStrike" cap="none" normalizeH="0" baseline="0">
                        <a:ln>
                          <a:noFill/>
                        </a:ln>
                        <a:solidFill>
                          <a:schemeClr val="tx1"/>
                        </a:solidFill>
                        <a:effectLst/>
                        <a:latin typeface="Comic Sans MS" pitchFamily="66"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nl-BE" sz="2400" b="0" i="0" u="none" strike="noStrike" cap="none" normalizeH="0" baseline="0">
                          <a:ln>
                            <a:noFill/>
                          </a:ln>
                          <a:solidFill>
                            <a:schemeClr val="tx1"/>
                          </a:solidFill>
                          <a:effectLst/>
                          <a:latin typeface="Comic Sans MS" pitchFamily="66" charset="0"/>
                        </a:rPr>
                        <a:t>2.45</a:t>
                      </a:r>
                      <a:endParaRPr kumimoji="0" lang="nl-NL" sz="2400" b="0" i="0" u="none" strike="noStrike" cap="none" normalizeH="0" baseline="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nl-BE" sz="2400" b="0" i="0" u="none" strike="noStrike" cap="none" normalizeH="0" baseline="0">
                          <a:ln>
                            <a:noFill/>
                          </a:ln>
                          <a:solidFill>
                            <a:schemeClr val="tx1"/>
                          </a:solidFill>
                          <a:effectLst/>
                          <a:latin typeface="Comic Sans MS" pitchFamily="66" charset="0"/>
                        </a:rPr>
                        <a:t>22</a:t>
                      </a:r>
                      <a:endParaRPr kumimoji="0" lang="nl-NL" sz="2400" b="0" i="0" u="none" strike="noStrike" cap="none" normalizeH="0" baseline="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nl-BE" sz="2400" b="0" i="0" u="none" strike="noStrike" cap="none" normalizeH="0" baseline="0">
                          <a:ln>
                            <a:noFill/>
                          </a:ln>
                          <a:solidFill>
                            <a:schemeClr val="tx1"/>
                          </a:solidFill>
                          <a:effectLst/>
                          <a:latin typeface="Comic Sans MS" pitchFamily="66" charset="0"/>
                        </a:rPr>
                        <a:t>0.11</a:t>
                      </a:r>
                      <a:endParaRPr kumimoji="0" lang="nl-NL" sz="2400" b="0" i="0" u="none" strike="noStrike" cap="none" normalizeH="0" baseline="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287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nl-BE" sz="2400" b="0" i="0" u="none" strike="noStrike" cap="none" normalizeH="0" baseline="0">
                          <a:ln>
                            <a:noFill/>
                          </a:ln>
                          <a:solidFill>
                            <a:schemeClr val="tx1"/>
                          </a:solidFill>
                          <a:effectLst/>
                          <a:latin typeface="Comic Sans MS" pitchFamily="66" charset="0"/>
                        </a:rPr>
                        <a:t>Total</a:t>
                      </a:r>
                      <a:endParaRPr kumimoji="0" lang="nl-NL" sz="2400" b="0" i="0" u="none" strike="noStrike" cap="none" normalizeH="0" baseline="0">
                        <a:ln>
                          <a:noFill/>
                        </a:ln>
                        <a:solidFill>
                          <a:schemeClr val="tx1"/>
                        </a:solidFill>
                        <a:effectLst/>
                        <a:latin typeface="Comic Sans MS" pitchFamily="66"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nl-BE" sz="2400" b="0" i="0" u="none" strike="noStrike" cap="none" normalizeH="0" baseline="0">
                          <a:ln>
                            <a:noFill/>
                          </a:ln>
                          <a:solidFill>
                            <a:schemeClr val="tx1"/>
                          </a:solidFill>
                          <a:effectLst/>
                          <a:latin typeface="Comic Sans MS" pitchFamily="66" charset="0"/>
                        </a:rPr>
                        <a:t>13.93</a:t>
                      </a:r>
                      <a:endParaRPr kumimoji="0" lang="nl-NL" sz="2400" b="0" i="0" u="none" strike="noStrike" cap="none" normalizeH="0" baseline="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nl-BE" sz="2400" b="0" i="0" u="none" strike="noStrike" cap="none" normalizeH="0" baseline="0">
                          <a:ln>
                            <a:noFill/>
                          </a:ln>
                          <a:solidFill>
                            <a:schemeClr val="tx1"/>
                          </a:solidFill>
                          <a:effectLst/>
                          <a:latin typeface="Comic Sans MS" pitchFamily="66" charset="0"/>
                        </a:rPr>
                        <a:t>23</a:t>
                      </a:r>
                      <a:endParaRPr kumimoji="0" lang="nl-NL" sz="2400" b="0" i="0" u="none" strike="noStrike" cap="none" normalizeH="0" baseline="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nl-BE" sz="2400" b="0" i="0" u="none" strike="noStrike" cap="none" normalizeH="0" baseline="0" dirty="0">
                          <a:ln>
                            <a:noFill/>
                          </a:ln>
                          <a:solidFill>
                            <a:schemeClr val="tx1"/>
                          </a:solidFill>
                          <a:effectLst/>
                          <a:latin typeface="Comic Sans MS" pitchFamily="66" charset="0"/>
                        </a:rPr>
                        <a:t>-</a:t>
                      </a:r>
                      <a:endParaRPr kumimoji="0" lang="nl-NL" sz="2400" b="0" i="0" u="none" strike="noStrike" cap="none" normalizeH="0" baseline="0" dirty="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4846" name="Oval 30">
            <a:extLst>
              <a:ext uri="{FF2B5EF4-FFF2-40B4-BE49-F238E27FC236}">
                <a16:creationId xmlns:a16="http://schemas.microsoft.com/office/drawing/2014/main" id="{A24F56A2-FD86-4861-9289-748F1411DEF4}"/>
              </a:ext>
            </a:extLst>
          </p:cNvPr>
          <p:cNvSpPr>
            <a:spLocks noChangeArrowheads="1"/>
          </p:cNvSpPr>
          <p:nvPr/>
        </p:nvSpPr>
        <p:spPr bwMode="auto">
          <a:xfrm>
            <a:off x="2514600" y="2774951"/>
            <a:ext cx="1079500" cy="43338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nl-NL" altLang="nl-BE" sz="1800">
              <a:latin typeface="Arial" panose="020B0604020202020204" pitchFamily="34" charset="0"/>
            </a:endParaRPr>
          </a:p>
        </p:txBody>
      </p:sp>
      <p:sp>
        <p:nvSpPr>
          <p:cNvPr id="34847" name="Oval 31">
            <a:extLst>
              <a:ext uri="{FF2B5EF4-FFF2-40B4-BE49-F238E27FC236}">
                <a16:creationId xmlns:a16="http://schemas.microsoft.com/office/drawing/2014/main" id="{C9A0C1ED-E9B2-45E7-AFE7-0939B979A2D8}"/>
              </a:ext>
            </a:extLst>
          </p:cNvPr>
          <p:cNvSpPr>
            <a:spLocks noChangeArrowheads="1"/>
          </p:cNvSpPr>
          <p:nvPr/>
        </p:nvSpPr>
        <p:spPr bwMode="auto">
          <a:xfrm>
            <a:off x="2494935" y="4800600"/>
            <a:ext cx="1079500" cy="4333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nl-NL" altLang="nl-BE" sz="1800">
              <a:latin typeface="Arial" panose="020B0604020202020204" pitchFamily="34" charset="0"/>
            </a:endParaRPr>
          </a:p>
        </p:txBody>
      </p:sp>
      <p:sp>
        <p:nvSpPr>
          <p:cNvPr id="2" name="TextBox 1">
            <a:extLst>
              <a:ext uri="{FF2B5EF4-FFF2-40B4-BE49-F238E27FC236}">
                <a16:creationId xmlns:a16="http://schemas.microsoft.com/office/drawing/2014/main" id="{FAB42D9B-F291-4EB0-8FBA-E429278A8289}"/>
              </a:ext>
            </a:extLst>
          </p:cNvPr>
          <p:cNvSpPr txBox="1"/>
          <p:nvPr/>
        </p:nvSpPr>
        <p:spPr>
          <a:xfrm>
            <a:off x="914400" y="5943600"/>
            <a:ext cx="4953000" cy="523220"/>
          </a:xfrm>
          <a:prstGeom prst="rect">
            <a:avLst/>
          </a:prstGeom>
          <a:noFill/>
        </p:spPr>
        <p:txBody>
          <a:bodyPr wrap="square" rtlCol="0">
            <a:spAutoFit/>
          </a:bodyPr>
          <a:lstStyle/>
          <a:p>
            <a:r>
              <a:rPr lang="fr-FR" sz="2800" dirty="0"/>
              <a:t>R</a:t>
            </a:r>
            <a:r>
              <a:rPr lang="fr-FR" sz="2800" baseline="30000" dirty="0"/>
              <a:t>2</a:t>
            </a:r>
            <a:r>
              <a:rPr lang="fr-FR" sz="2800" dirty="0"/>
              <a:t>= 11.47/13.93 = 82.3%</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2" name="Object 2">
            <a:extLst>
              <a:ext uri="{FF2B5EF4-FFF2-40B4-BE49-F238E27FC236}">
                <a16:creationId xmlns:a16="http://schemas.microsoft.com/office/drawing/2014/main" id="{47C3A3C2-2C3D-40E0-AA8F-67C358E49FD5}"/>
              </a:ext>
            </a:extLst>
          </p:cNvPr>
          <p:cNvGraphicFramePr>
            <a:graphicFrameLocks noChangeAspect="1"/>
          </p:cNvGraphicFramePr>
          <p:nvPr/>
        </p:nvGraphicFramePr>
        <p:xfrm>
          <a:off x="0" y="14288"/>
          <a:ext cx="9144000" cy="5611812"/>
        </p:xfrm>
        <a:graphic>
          <a:graphicData uri="http://schemas.openxmlformats.org/presentationml/2006/ole">
            <mc:AlternateContent xmlns:mc="http://schemas.openxmlformats.org/markup-compatibility/2006">
              <mc:Choice xmlns:v="urn:schemas-microsoft-com:vml" Requires="v">
                <p:oleObj name="Worksheet" r:id="rId3" imgW="9296400" imgH="5715000" progId="Excel.Sheet.8">
                  <p:embed/>
                </p:oleObj>
              </mc:Choice>
              <mc:Fallback>
                <p:oleObj name="Worksheet" r:id="rId3" imgW="9296400" imgH="5715000" progId="Excel.Sheet.8">
                  <p:embed/>
                  <p:pic>
                    <p:nvPicPr>
                      <p:cNvPr id="35842" name="Object 2">
                        <a:extLst>
                          <a:ext uri="{FF2B5EF4-FFF2-40B4-BE49-F238E27FC236}">
                            <a16:creationId xmlns:a16="http://schemas.microsoft.com/office/drawing/2014/main" id="{47C3A3C2-2C3D-40E0-AA8F-67C358E49F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288"/>
                        <a:ext cx="9144000" cy="561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3" name="Text Box 3">
            <a:extLst>
              <a:ext uri="{FF2B5EF4-FFF2-40B4-BE49-F238E27FC236}">
                <a16:creationId xmlns:a16="http://schemas.microsoft.com/office/drawing/2014/main" id="{700157D9-1430-45E1-8330-004A25BAD615}"/>
              </a:ext>
            </a:extLst>
          </p:cNvPr>
          <p:cNvSpPr txBox="1">
            <a:spLocks noChangeArrowheads="1"/>
          </p:cNvSpPr>
          <p:nvPr/>
        </p:nvSpPr>
        <p:spPr bwMode="auto">
          <a:xfrm>
            <a:off x="1185863" y="5229225"/>
            <a:ext cx="70580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nl-BE" altLang="nl-BE" sz="2000">
                <a:latin typeface="Comic Sans MS" panose="030F0702030302020204" pitchFamily="66" charset="0"/>
              </a:rPr>
              <a:t>82.3% of the variation is explained by the regression line, so it is a good model</a:t>
            </a:r>
            <a:endParaRPr lang="nl-NL" altLang="nl-BE" sz="2000">
              <a:latin typeface="Comic Sans MS" panose="030F0702030302020204" pitchFamily="66"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37922" name="Object 2">
            <a:extLst>
              <a:ext uri="{FF2B5EF4-FFF2-40B4-BE49-F238E27FC236}">
                <a16:creationId xmlns:a16="http://schemas.microsoft.com/office/drawing/2014/main" id="{ED6D2308-7149-4F59-B0C6-6533E544CF88}"/>
              </a:ext>
            </a:extLst>
          </p:cNvPr>
          <p:cNvGraphicFramePr>
            <a:graphicFrameLocks noGrp="1" noChangeAspect="1"/>
          </p:cNvGraphicFramePr>
          <p:nvPr>
            <p:ph type="chart" sz="half" idx="1"/>
          </p:nvPr>
        </p:nvGraphicFramePr>
        <p:xfrm>
          <a:off x="381000" y="1752600"/>
          <a:ext cx="3859213" cy="3609975"/>
        </p:xfrm>
        <a:graphic>
          <a:graphicData uri="http://schemas.openxmlformats.org/presentationml/2006/ole">
            <mc:AlternateContent xmlns:mc="http://schemas.openxmlformats.org/markup-compatibility/2006">
              <mc:Choice xmlns:v="urn:schemas-microsoft-com:vml" Requires="v">
                <p:oleObj name="Chart" r:id="rId3" imgW="3095280" imgH="3137760" progId="MSGraph.Chart.8">
                  <p:embed/>
                </p:oleObj>
              </mc:Choice>
              <mc:Fallback>
                <p:oleObj name="Chart" r:id="rId3" imgW="3095280" imgH="3137760" progId="MSGraph.Chart.8">
                  <p:embed/>
                  <p:pic>
                    <p:nvPicPr>
                      <p:cNvPr id="337922" name="Object 2">
                        <a:extLst>
                          <a:ext uri="{FF2B5EF4-FFF2-40B4-BE49-F238E27FC236}">
                            <a16:creationId xmlns:a16="http://schemas.microsoft.com/office/drawing/2014/main" id="{ED6D2308-7149-4F59-B0C6-6533E544CF88}"/>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752600"/>
                        <a:ext cx="3859213"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7923" name="Object 3">
            <a:extLst>
              <a:ext uri="{FF2B5EF4-FFF2-40B4-BE49-F238E27FC236}">
                <a16:creationId xmlns:a16="http://schemas.microsoft.com/office/drawing/2014/main" id="{8BCC241C-9ACB-438A-B985-4D5D52F9468D}"/>
              </a:ext>
            </a:extLst>
          </p:cNvPr>
          <p:cNvGraphicFramePr>
            <a:graphicFrameLocks noChangeAspect="1"/>
          </p:cNvGraphicFramePr>
          <p:nvPr/>
        </p:nvGraphicFramePr>
        <p:xfrm>
          <a:off x="4419600" y="1752600"/>
          <a:ext cx="4038600" cy="3657600"/>
        </p:xfrm>
        <a:graphic>
          <a:graphicData uri="http://schemas.openxmlformats.org/presentationml/2006/ole">
            <mc:AlternateContent xmlns:mc="http://schemas.openxmlformats.org/markup-compatibility/2006">
              <mc:Choice xmlns:v="urn:schemas-microsoft-com:vml" Requires="v">
                <p:oleObj name="Chart" r:id="rId5" imgW="3114360" imgH="3024000" progId="MSGraph.Chart.8">
                  <p:embed/>
                </p:oleObj>
              </mc:Choice>
              <mc:Fallback>
                <p:oleObj name="Chart" r:id="rId5" imgW="3114360" imgH="3024000" progId="MSGraph.Chart.8">
                  <p:embed/>
                  <p:pic>
                    <p:nvPicPr>
                      <p:cNvPr id="337923" name="Object 3">
                        <a:extLst>
                          <a:ext uri="{FF2B5EF4-FFF2-40B4-BE49-F238E27FC236}">
                            <a16:creationId xmlns:a16="http://schemas.microsoft.com/office/drawing/2014/main" id="{8BCC241C-9ACB-438A-B985-4D5D52F9468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1752600"/>
                        <a:ext cx="40386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7924" name="Text Box 4">
            <a:extLst>
              <a:ext uri="{FF2B5EF4-FFF2-40B4-BE49-F238E27FC236}">
                <a16:creationId xmlns:a16="http://schemas.microsoft.com/office/drawing/2014/main" id="{AF931DE2-A597-459D-9641-FDC53F856324}"/>
              </a:ext>
            </a:extLst>
          </p:cNvPr>
          <p:cNvSpPr txBox="1">
            <a:spLocks noChangeArrowheads="1"/>
          </p:cNvSpPr>
          <p:nvPr/>
        </p:nvSpPr>
        <p:spPr bwMode="auto">
          <a:xfrm>
            <a:off x="533400" y="5257800"/>
            <a:ext cx="4038600"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90000"/>
              </a:lnSpc>
              <a:spcBef>
                <a:spcPct val="50000"/>
              </a:spcBef>
              <a:buFontTx/>
              <a:buNone/>
            </a:pPr>
            <a:r>
              <a:rPr lang="en-GB" altLang="nl-BE" sz="2000" i="1">
                <a:latin typeface="Comic Sans MS" panose="030F0702030302020204" pitchFamily="66" charset="0"/>
              </a:rPr>
              <a:t>Good fit </a:t>
            </a:r>
            <a:r>
              <a:rPr lang="en-GB" altLang="nl-BE" sz="2000" i="1">
                <a:latin typeface="Comic Sans MS" panose="030F0702030302020204" pitchFamily="66" charset="0"/>
                <a:sym typeface="Symbol" panose="05050102010706020507" pitchFamily="18" charset="2"/>
              </a:rPr>
              <a:t> R</a:t>
            </a:r>
            <a:r>
              <a:rPr lang="en-GB" altLang="nl-BE" sz="2000" i="1" baseline="30000">
                <a:latin typeface="Comic Sans MS" panose="030F0702030302020204" pitchFamily="66" charset="0"/>
                <a:sym typeface="Symbol" panose="05050102010706020507" pitchFamily="18" charset="2"/>
              </a:rPr>
              <a:t>2</a:t>
            </a:r>
            <a:r>
              <a:rPr lang="en-GB" altLang="nl-BE" sz="2000" i="1">
                <a:latin typeface="Comic Sans MS" panose="030F0702030302020204" pitchFamily="66" charset="0"/>
                <a:sym typeface="Symbol" panose="05050102010706020507" pitchFamily="18" charset="2"/>
              </a:rPr>
              <a:t> high</a:t>
            </a:r>
          </a:p>
          <a:p>
            <a:pPr algn="ctr" eaLnBrk="1" hangingPunct="1">
              <a:lnSpc>
                <a:spcPct val="90000"/>
              </a:lnSpc>
              <a:spcBef>
                <a:spcPct val="50000"/>
              </a:spcBef>
              <a:buFontTx/>
              <a:buNone/>
            </a:pPr>
            <a:r>
              <a:rPr lang="en-GB" altLang="nl-BE" sz="2000" i="1">
                <a:latin typeface="Comic Sans MS" panose="030F0702030302020204" pitchFamily="66" charset="0"/>
                <a:sym typeface="Symbol" panose="05050102010706020507" pitchFamily="18" charset="2"/>
              </a:rPr>
              <a:t>High variance explained</a:t>
            </a:r>
            <a:endParaRPr lang="en-GB" altLang="nl-BE" sz="2000" i="1">
              <a:latin typeface="Comic Sans MS" panose="030F0702030302020204" pitchFamily="66" charset="0"/>
            </a:endParaRPr>
          </a:p>
        </p:txBody>
      </p:sp>
      <p:sp>
        <p:nvSpPr>
          <p:cNvPr id="337925" name="Text Box 5">
            <a:extLst>
              <a:ext uri="{FF2B5EF4-FFF2-40B4-BE49-F238E27FC236}">
                <a16:creationId xmlns:a16="http://schemas.microsoft.com/office/drawing/2014/main" id="{F074D6CE-A435-444C-B544-4AFFACA85435}"/>
              </a:ext>
            </a:extLst>
          </p:cNvPr>
          <p:cNvSpPr txBox="1">
            <a:spLocks noChangeArrowheads="1"/>
          </p:cNvSpPr>
          <p:nvPr/>
        </p:nvSpPr>
        <p:spPr bwMode="auto">
          <a:xfrm>
            <a:off x="5029200" y="5257800"/>
            <a:ext cx="3352800"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50000"/>
              </a:spcBef>
              <a:buFontTx/>
              <a:buNone/>
            </a:pPr>
            <a:r>
              <a:rPr lang="en-GB" altLang="nl-BE" sz="2000" i="1">
                <a:latin typeface="Comic Sans MS" panose="030F0702030302020204" pitchFamily="66" charset="0"/>
              </a:rPr>
              <a:t>Moderate fit </a:t>
            </a:r>
            <a:r>
              <a:rPr lang="en-GB" altLang="nl-BE" sz="2000" i="1">
                <a:latin typeface="Comic Sans MS" panose="030F0702030302020204" pitchFamily="66" charset="0"/>
                <a:sym typeface="Symbol" panose="05050102010706020507" pitchFamily="18" charset="2"/>
              </a:rPr>
              <a:t> R</a:t>
            </a:r>
            <a:r>
              <a:rPr lang="en-GB" altLang="nl-BE" sz="2000" i="1" baseline="30000">
                <a:latin typeface="Comic Sans MS" panose="030F0702030302020204" pitchFamily="66" charset="0"/>
                <a:sym typeface="Symbol" panose="05050102010706020507" pitchFamily="18" charset="2"/>
              </a:rPr>
              <a:t>2</a:t>
            </a:r>
            <a:r>
              <a:rPr lang="en-GB" altLang="nl-BE" sz="2000" i="1">
                <a:latin typeface="Comic Sans MS" panose="030F0702030302020204" pitchFamily="66" charset="0"/>
                <a:sym typeface="Symbol" panose="05050102010706020507" pitchFamily="18" charset="2"/>
              </a:rPr>
              <a:t> lower</a:t>
            </a:r>
          </a:p>
          <a:p>
            <a:pPr eaLnBrk="1" hangingPunct="1">
              <a:lnSpc>
                <a:spcPct val="90000"/>
              </a:lnSpc>
              <a:spcBef>
                <a:spcPct val="50000"/>
              </a:spcBef>
              <a:buFontTx/>
              <a:buNone/>
            </a:pPr>
            <a:r>
              <a:rPr lang="en-GB" altLang="nl-BE" sz="2000" i="1">
                <a:latin typeface="Comic Sans MS" panose="030F0702030302020204" pitchFamily="66" charset="0"/>
                <a:sym typeface="Symbol" panose="05050102010706020507" pitchFamily="18" charset="2"/>
              </a:rPr>
              <a:t>Less variance explained</a:t>
            </a:r>
          </a:p>
        </p:txBody>
      </p:sp>
      <p:sp>
        <p:nvSpPr>
          <p:cNvPr id="36870" name="Rectangle 6">
            <a:extLst>
              <a:ext uri="{FF2B5EF4-FFF2-40B4-BE49-F238E27FC236}">
                <a16:creationId xmlns:a16="http://schemas.microsoft.com/office/drawing/2014/main" id="{927DDEF7-1A95-4123-BFD7-9FE8A622B044}"/>
              </a:ext>
            </a:extLst>
          </p:cNvPr>
          <p:cNvSpPr>
            <a:spLocks noChangeArrowheads="1"/>
          </p:cNvSpPr>
          <p:nvPr/>
        </p:nvSpPr>
        <p:spPr bwMode="auto">
          <a:xfrm>
            <a:off x="685800" y="762000"/>
            <a:ext cx="7772400" cy="609600"/>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90000"/>
              </a:lnSpc>
              <a:spcBef>
                <a:spcPct val="0"/>
              </a:spcBef>
              <a:buFontTx/>
              <a:buNone/>
            </a:pPr>
            <a:br>
              <a:rPr lang="en-GB" altLang="nl-BE" b="1">
                <a:solidFill>
                  <a:schemeClr val="tx2"/>
                </a:solidFill>
                <a:latin typeface="Arial" panose="020B0604020202020204" pitchFamily="34" charset="0"/>
              </a:rPr>
            </a:br>
            <a:r>
              <a:rPr lang="en-GB" altLang="nl-BE" b="1">
                <a:solidFill>
                  <a:schemeClr val="tx2"/>
                </a:solidFill>
                <a:latin typeface="Arial" panose="020B0604020202020204" pitchFamily="34" charset="0"/>
              </a:rPr>
              <a:t> </a:t>
            </a:r>
            <a:r>
              <a:rPr lang="en-GB" altLang="nl-BE" sz="2800" i="1">
                <a:solidFill>
                  <a:schemeClr val="tx2"/>
                </a:solidFill>
                <a:latin typeface="Comic Sans MS" panose="030F0702030302020204" pitchFamily="66" charset="0"/>
              </a:rPr>
              <a:t>R</a:t>
            </a:r>
            <a:r>
              <a:rPr lang="en-GB" altLang="nl-BE" sz="2800" i="1" baseline="30000">
                <a:solidFill>
                  <a:schemeClr val="tx2"/>
                </a:solidFill>
                <a:latin typeface="Comic Sans MS" panose="030F0702030302020204" pitchFamily="66" charset="0"/>
              </a:rPr>
              <a:t>2</a:t>
            </a:r>
            <a:r>
              <a:rPr lang="en-GB" altLang="nl-BE" sz="2800" i="1">
                <a:solidFill>
                  <a:schemeClr val="tx2"/>
                </a:solidFill>
                <a:latin typeface="Comic Sans MS" panose="030F0702030302020204" pitchFamily="66" charset="0"/>
              </a:rPr>
              <a:t> - “Goodness of fit”</a:t>
            </a:r>
            <a:endParaRPr lang="en-GB" altLang="nl-BE" sz="4400" b="1">
              <a:solidFill>
                <a:schemeClr val="tx2"/>
              </a:solidFill>
              <a:latin typeface="Comic Sans MS" panose="030F0702030302020204" pitchFamily="66"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37922"/>
                                        </p:tgtEl>
                                        <p:attrNameLst>
                                          <p:attrName>style.visibility</p:attrName>
                                        </p:attrNameLst>
                                      </p:cBhvr>
                                      <p:to>
                                        <p:strVal val="visible"/>
                                      </p:to>
                                    </p:set>
                                    <p:animEffect transition="in" filter="wipe(down)">
                                      <p:cBhvr>
                                        <p:cTn id="7" dur="500"/>
                                        <p:tgtEl>
                                          <p:spTgt spid="3379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37922"/>
                                        </p:tgtEl>
                                        <p:attrNameLst>
                                          <p:attrName>style.visibility</p:attrName>
                                        </p:attrNameLst>
                                      </p:cBhvr>
                                      <p:to>
                                        <p:strVal val="visible"/>
                                      </p:to>
                                    </p:set>
                                    <p:animEffect transition="in" filter="wipe(down)">
                                      <p:cBhvr>
                                        <p:cTn id="12" dur="500"/>
                                        <p:tgtEl>
                                          <p:spTgt spid="3379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37924"/>
                                        </p:tgtEl>
                                        <p:attrNameLst>
                                          <p:attrName>style.visibility</p:attrName>
                                        </p:attrNameLst>
                                      </p:cBhvr>
                                      <p:to>
                                        <p:strVal val="visible"/>
                                      </p:to>
                                    </p:set>
                                    <p:animEffect transition="in" filter="strips(downRight)">
                                      <p:cBhvr>
                                        <p:cTn id="17" dur="500"/>
                                        <p:tgtEl>
                                          <p:spTgt spid="3379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37923"/>
                                        </p:tgtEl>
                                        <p:attrNameLst>
                                          <p:attrName>style.visibility</p:attrName>
                                        </p:attrNameLst>
                                      </p:cBhvr>
                                      <p:to>
                                        <p:strVal val="visible"/>
                                      </p:to>
                                    </p:set>
                                    <p:animEffect transition="in" filter="wipe(down)">
                                      <p:cBhvr>
                                        <p:cTn id="22" dur="500"/>
                                        <p:tgtEl>
                                          <p:spTgt spid="33792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37923"/>
                                        </p:tgtEl>
                                        <p:attrNameLst>
                                          <p:attrName>style.visibility</p:attrName>
                                        </p:attrNameLst>
                                      </p:cBhvr>
                                      <p:to>
                                        <p:strVal val="visible"/>
                                      </p:to>
                                    </p:set>
                                    <p:animEffect transition="in" filter="wipe(down)">
                                      <p:cBhvr>
                                        <p:cTn id="27" dur="500"/>
                                        <p:tgtEl>
                                          <p:spTgt spid="33792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37925"/>
                                        </p:tgtEl>
                                        <p:attrNameLst>
                                          <p:attrName>style.visibility</p:attrName>
                                        </p:attrNameLst>
                                      </p:cBhvr>
                                      <p:to>
                                        <p:strVal val="visible"/>
                                      </p:to>
                                    </p:set>
                                    <p:animEffect transition="in" filter="strips(downRight)">
                                      <p:cBhvr>
                                        <p:cTn id="32" dur="500"/>
                                        <p:tgtEl>
                                          <p:spTgt spid="3379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337922" grpId="0" bld="series"/>
      <p:bldOleChart spid="337923" grpId="0" bld="series"/>
      <p:bldP spid="337924" grpId="0" autoUpdateAnimBg="0"/>
      <p:bldP spid="337925"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191750BB-7D54-4FB7-9B51-4D244E842AE5}"/>
              </a:ext>
            </a:extLst>
          </p:cNvPr>
          <p:cNvSpPr>
            <a:spLocks noGrp="1" noChangeArrowheads="1"/>
          </p:cNvSpPr>
          <p:nvPr>
            <p:ph type="title"/>
          </p:nvPr>
        </p:nvSpPr>
        <p:spPr/>
        <p:txBody>
          <a:bodyPr/>
          <a:lstStyle/>
          <a:p>
            <a:r>
              <a:rPr lang="en-GB" altLang="nl-BE" sz="3600">
                <a:latin typeface="Comic Sans MS" panose="030F0702030302020204" pitchFamily="66" charset="0"/>
              </a:rPr>
              <a:t>Statistical test</a:t>
            </a:r>
          </a:p>
        </p:txBody>
      </p:sp>
      <p:sp>
        <p:nvSpPr>
          <p:cNvPr id="37891" name="Rectangle 3">
            <a:extLst>
              <a:ext uri="{FF2B5EF4-FFF2-40B4-BE49-F238E27FC236}">
                <a16:creationId xmlns:a16="http://schemas.microsoft.com/office/drawing/2014/main" id="{803BCD5A-3566-43A3-8CF2-37796D1FD423}"/>
              </a:ext>
            </a:extLst>
          </p:cNvPr>
          <p:cNvSpPr>
            <a:spLocks noGrp="1" noChangeArrowheads="1"/>
          </p:cNvSpPr>
          <p:nvPr>
            <p:ph type="body" idx="1"/>
          </p:nvPr>
        </p:nvSpPr>
        <p:spPr>
          <a:xfrm>
            <a:off x="395288" y="1981200"/>
            <a:ext cx="8424862" cy="4114800"/>
          </a:xfrm>
        </p:spPr>
        <p:txBody>
          <a:bodyPr/>
          <a:lstStyle/>
          <a:p>
            <a:pPr marL="0" indent="0">
              <a:buFontTx/>
              <a:buNone/>
            </a:pPr>
            <a:r>
              <a:rPr lang="en-GB" altLang="nl-BE" sz="2400">
                <a:latin typeface="Comic Sans MS" panose="030F0702030302020204" pitchFamily="66" charset="0"/>
              </a:rPr>
              <a:t>Y = α + β X + ε: regression model for the population</a:t>
            </a:r>
          </a:p>
          <a:p>
            <a:pPr marL="0" indent="0">
              <a:buFontTx/>
              <a:buNone/>
            </a:pPr>
            <a:endParaRPr lang="fr-BE" altLang="nl-BE" sz="2400">
              <a:latin typeface="Comic Sans MS" panose="030F0702030302020204" pitchFamily="66" charset="0"/>
            </a:endParaRPr>
          </a:p>
          <a:p>
            <a:pPr marL="0" indent="0">
              <a:buFontTx/>
              <a:buNone/>
            </a:pPr>
            <a:r>
              <a:rPr lang="en-GB" altLang="nl-BE" sz="2400">
                <a:latin typeface="Comic Sans MS" panose="030F0702030302020204" pitchFamily="66" charset="0"/>
              </a:rPr>
              <a:t>H</a:t>
            </a:r>
            <a:r>
              <a:rPr lang="en-GB" altLang="nl-BE" sz="2400" baseline="-25000">
                <a:latin typeface="Comic Sans MS" panose="030F0702030302020204" pitchFamily="66" charset="0"/>
              </a:rPr>
              <a:t>0</a:t>
            </a:r>
            <a:r>
              <a:rPr lang="en-GB" altLang="nl-BE" sz="2400">
                <a:latin typeface="Comic Sans MS" panose="030F0702030302020204" pitchFamily="66" charset="0"/>
              </a:rPr>
              <a:t>:	</a:t>
            </a:r>
            <a:r>
              <a:rPr lang="en-GB" altLang="nl-BE" sz="2400">
                <a:latin typeface="Comic Sans MS" panose="030F0702030302020204" pitchFamily="66" charset="0"/>
                <a:sym typeface="Symbol" panose="05050102010706020507" pitchFamily="18" charset="2"/>
              </a:rPr>
              <a:t></a:t>
            </a:r>
            <a:r>
              <a:rPr lang="en-GB" altLang="nl-BE" sz="2400">
                <a:latin typeface="Comic Sans MS" panose="030F0702030302020204" pitchFamily="66" charset="0"/>
              </a:rPr>
              <a:t> = 0</a:t>
            </a:r>
            <a:br>
              <a:rPr lang="en-GB" altLang="nl-BE" sz="2400">
                <a:latin typeface="Comic Sans MS" panose="030F0702030302020204" pitchFamily="66" charset="0"/>
              </a:rPr>
            </a:br>
            <a:r>
              <a:rPr lang="en-GB" altLang="nl-BE" sz="2400">
                <a:latin typeface="Comic Sans MS" panose="030F0702030302020204" pitchFamily="66" charset="0"/>
              </a:rPr>
              <a:t>H</a:t>
            </a:r>
            <a:r>
              <a:rPr lang="en-GB" altLang="nl-BE" sz="2400" baseline="-25000">
                <a:latin typeface="Comic Sans MS" panose="030F0702030302020204" pitchFamily="66" charset="0"/>
              </a:rPr>
              <a:t>1</a:t>
            </a:r>
            <a:r>
              <a:rPr lang="en-GB" altLang="nl-BE" sz="2400">
                <a:latin typeface="Comic Sans MS" panose="030F0702030302020204" pitchFamily="66" charset="0"/>
              </a:rPr>
              <a:t>:	</a:t>
            </a:r>
            <a:r>
              <a:rPr lang="en-GB" altLang="nl-BE" sz="2400">
                <a:latin typeface="Comic Sans MS" panose="030F0702030302020204" pitchFamily="66" charset="0"/>
                <a:sym typeface="Symbol" panose="05050102010706020507" pitchFamily="18" charset="2"/>
              </a:rPr>
              <a:t></a:t>
            </a:r>
            <a:r>
              <a:rPr lang="en-GB" altLang="nl-BE" sz="2400">
                <a:latin typeface="Comic Sans MS" panose="030F0702030302020204" pitchFamily="66" charset="0"/>
              </a:rPr>
              <a:t> </a:t>
            </a:r>
            <a:r>
              <a:rPr lang="en-GB" altLang="nl-BE" sz="2400">
                <a:latin typeface="Comic Sans MS" panose="030F0702030302020204" pitchFamily="66" charset="0"/>
                <a:sym typeface="Symbol" panose="05050102010706020507" pitchFamily="18" charset="2"/>
              </a:rPr>
              <a:t> 0</a:t>
            </a:r>
          </a:p>
          <a:p>
            <a:pPr marL="0" indent="0">
              <a:buFontTx/>
              <a:buNone/>
            </a:pPr>
            <a:endParaRPr lang="en-GB" altLang="nl-BE" sz="2400">
              <a:latin typeface="Comic Sans MS" panose="030F0702030302020204" pitchFamily="66" charset="0"/>
              <a:sym typeface="Symbol" panose="05050102010706020507" pitchFamily="18" charset="2"/>
            </a:endParaRPr>
          </a:p>
          <a:p>
            <a:pPr marL="0" indent="0">
              <a:buFontTx/>
              <a:buNone/>
            </a:pPr>
            <a:r>
              <a:rPr lang="en-GB" altLang="nl-BE" sz="2400">
                <a:latin typeface="Comic Sans MS" panose="030F0702030302020204" pitchFamily="66" charset="0"/>
              </a:rPr>
              <a:t>	MS regression</a:t>
            </a:r>
          </a:p>
          <a:p>
            <a:pPr marL="0" indent="0">
              <a:lnSpc>
                <a:spcPct val="70000"/>
              </a:lnSpc>
              <a:spcBef>
                <a:spcPct val="0"/>
              </a:spcBef>
              <a:buFontTx/>
              <a:buNone/>
            </a:pPr>
            <a:r>
              <a:rPr lang="en-GB" altLang="nl-BE" sz="2400" i="1">
                <a:latin typeface="Comic Sans MS" panose="030F0702030302020204" pitchFamily="66" charset="0"/>
              </a:rPr>
              <a:t>F</a:t>
            </a:r>
            <a:r>
              <a:rPr lang="en-GB" altLang="nl-BE" sz="2400">
                <a:latin typeface="Comic Sans MS" panose="030F0702030302020204" pitchFamily="66" charset="0"/>
              </a:rPr>
              <a:t> =	–––––––––––– </a:t>
            </a:r>
          </a:p>
          <a:p>
            <a:pPr marL="0" indent="0">
              <a:lnSpc>
                <a:spcPct val="70000"/>
              </a:lnSpc>
              <a:spcBef>
                <a:spcPct val="0"/>
              </a:spcBef>
              <a:buFontTx/>
              <a:buNone/>
            </a:pPr>
            <a:r>
              <a:rPr lang="en-GB" altLang="nl-BE" sz="2400">
                <a:latin typeface="Comic Sans MS" panose="030F0702030302020204" pitchFamily="66" charset="0"/>
              </a:rPr>
              <a:t>	MS residual</a:t>
            </a:r>
          </a:p>
          <a:p>
            <a:pPr marL="0" indent="0">
              <a:lnSpc>
                <a:spcPct val="70000"/>
              </a:lnSpc>
              <a:spcBef>
                <a:spcPct val="0"/>
              </a:spcBef>
              <a:buFontTx/>
              <a:buNone/>
            </a:pPr>
            <a:endParaRPr lang="en-GB" altLang="nl-BE" sz="2400">
              <a:latin typeface="Comic Sans MS" panose="030F0702030302020204" pitchFamily="66" charset="0"/>
            </a:endParaRPr>
          </a:p>
          <a:p>
            <a:pPr marL="0" indent="0">
              <a:lnSpc>
                <a:spcPct val="70000"/>
              </a:lnSpc>
              <a:spcBef>
                <a:spcPct val="0"/>
              </a:spcBef>
              <a:buFontTx/>
              <a:buNone/>
            </a:pPr>
            <a:r>
              <a:rPr lang="en-GB" altLang="nl-BE" sz="2400">
                <a:latin typeface="Comic Sans MS" panose="030F0702030302020204" pitchFamily="66" charset="0"/>
              </a:rPr>
              <a:t>df = (df regression; df residual)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E4639681-7704-4849-9B3F-1400D87D702E}"/>
              </a:ext>
            </a:extLst>
          </p:cNvPr>
          <p:cNvSpPr>
            <a:spLocks noGrp="1" noChangeArrowheads="1"/>
          </p:cNvSpPr>
          <p:nvPr>
            <p:ph type="title"/>
          </p:nvPr>
        </p:nvSpPr>
        <p:spPr>
          <a:xfrm>
            <a:off x="668594" y="207962"/>
            <a:ext cx="7924800" cy="1143000"/>
          </a:xfrm>
        </p:spPr>
        <p:txBody>
          <a:bodyPr/>
          <a:lstStyle/>
          <a:p>
            <a:r>
              <a:rPr lang="en-GB" altLang="nl-BE" sz="3600" dirty="0">
                <a:latin typeface="Comic Sans MS" panose="030F0702030302020204" pitchFamily="66" charset="0"/>
              </a:rPr>
              <a:t>ANOVA table cholesterol/age</a:t>
            </a:r>
          </a:p>
        </p:txBody>
      </p:sp>
      <p:graphicFrame>
        <p:nvGraphicFramePr>
          <p:cNvPr id="411651" name="Group 3">
            <a:extLst>
              <a:ext uri="{FF2B5EF4-FFF2-40B4-BE49-F238E27FC236}">
                <a16:creationId xmlns:a16="http://schemas.microsoft.com/office/drawing/2014/main" id="{CB1CA072-AFCC-47BA-B806-513488BADF40}"/>
              </a:ext>
            </a:extLst>
          </p:cNvPr>
          <p:cNvGraphicFramePr>
            <a:graphicFrameLocks noGrp="1"/>
          </p:cNvGraphicFramePr>
          <p:nvPr>
            <p:ph type="tbl" idx="1"/>
            <p:extLst>
              <p:ext uri="{D42A27DB-BD31-4B8C-83A1-F6EECF244321}">
                <p14:modId xmlns:p14="http://schemas.microsoft.com/office/powerpoint/2010/main" val="2130421655"/>
              </p:ext>
            </p:extLst>
          </p:nvPr>
        </p:nvGraphicFramePr>
        <p:xfrm>
          <a:off x="533400" y="1227138"/>
          <a:ext cx="7772400" cy="4114800"/>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10287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nl-BE" sz="2400" b="0" i="0" u="none" strike="noStrike" cap="none" normalizeH="0" baseline="0">
                          <a:ln>
                            <a:noFill/>
                          </a:ln>
                          <a:solidFill>
                            <a:schemeClr val="tx1"/>
                          </a:solidFill>
                          <a:effectLst/>
                          <a:latin typeface="Comic Sans MS" pitchFamily="66" charset="0"/>
                        </a:rPr>
                        <a:t>Source</a:t>
                      </a:r>
                      <a:endParaRPr kumimoji="0" lang="nl-NL" sz="2400" b="0" i="0" u="none" strike="noStrike" cap="none" normalizeH="0" baseline="0">
                        <a:ln>
                          <a:noFill/>
                        </a:ln>
                        <a:solidFill>
                          <a:schemeClr val="tx1"/>
                        </a:solidFill>
                        <a:effectLst/>
                        <a:latin typeface="Comic Sans MS" pitchFamily="66"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nl-BE" sz="2400" b="0" i="0" u="none" strike="noStrike" cap="none" normalizeH="0" baseline="0">
                          <a:ln>
                            <a:noFill/>
                          </a:ln>
                          <a:solidFill>
                            <a:schemeClr val="tx1"/>
                          </a:solidFill>
                          <a:effectLst/>
                          <a:latin typeface="Comic Sans MS" pitchFamily="66" charset="0"/>
                        </a:rPr>
                        <a:t>SS</a:t>
                      </a:r>
                      <a:endParaRPr kumimoji="0" lang="nl-NL" sz="2400" b="0" i="0" u="none" strike="noStrike" cap="none" normalizeH="0" baseline="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nl-BE" sz="2400" b="0" i="0" u="none" strike="noStrike" cap="none" normalizeH="0" baseline="0">
                          <a:ln>
                            <a:noFill/>
                          </a:ln>
                          <a:solidFill>
                            <a:schemeClr val="tx1"/>
                          </a:solidFill>
                          <a:effectLst/>
                          <a:latin typeface="Comic Sans MS" pitchFamily="66" charset="0"/>
                        </a:rPr>
                        <a:t>df</a:t>
                      </a:r>
                      <a:endParaRPr kumimoji="0" lang="nl-NL" sz="2400" b="0" i="0" u="none" strike="noStrike" cap="none" normalizeH="0" baseline="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nl-BE" sz="2400" b="0" i="0" u="none" strike="noStrike" cap="none" normalizeH="0" baseline="0">
                          <a:ln>
                            <a:noFill/>
                          </a:ln>
                          <a:solidFill>
                            <a:schemeClr val="tx1"/>
                          </a:solidFill>
                          <a:effectLst/>
                          <a:latin typeface="Comic Sans MS" pitchFamily="66" charset="0"/>
                        </a:rPr>
                        <a:t>MS</a:t>
                      </a:r>
                      <a:endParaRPr kumimoji="0" lang="nl-NL" sz="2400" b="0" i="0" u="none" strike="noStrike" cap="none" normalizeH="0" baseline="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nl-BE" sz="2400" b="0" i="0" u="none" strike="noStrike" cap="none" normalizeH="0" baseline="0">
                          <a:ln>
                            <a:noFill/>
                          </a:ln>
                          <a:solidFill>
                            <a:schemeClr val="tx1"/>
                          </a:solidFill>
                          <a:effectLst/>
                          <a:latin typeface="Comic Sans MS" pitchFamily="66" charset="0"/>
                        </a:rPr>
                        <a:t>Regression</a:t>
                      </a:r>
                      <a:endParaRPr kumimoji="0" lang="nl-NL" sz="2400" b="0" i="0" u="none" strike="noStrike" cap="none" normalizeH="0" baseline="0">
                        <a:ln>
                          <a:noFill/>
                        </a:ln>
                        <a:solidFill>
                          <a:schemeClr val="tx1"/>
                        </a:solidFill>
                        <a:effectLst/>
                        <a:latin typeface="Comic Sans MS" pitchFamily="66"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nl-BE" sz="2400" b="0" i="0" u="none" strike="noStrike" cap="none" normalizeH="0" baseline="0">
                          <a:ln>
                            <a:noFill/>
                          </a:ln>
                          <a:solidFill>
                            <a:schemeClr val="tx1"/>
                          </a:solidFill>
                          <a:effectLst/>
                          <a:latin typeface="Comic Sans MS" pitchFamily="66" charset="0"/>
                        </a:rPr>
                        <a:t>11.47</a:t>
                      </a:r>
                      <a:endParaRPr kumimoji="0" lang="nl-NL" sz="2400" b="0" i="0" u="none" strike="noStrike" cap="none" normalizeH="0" baseline="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nl-BE" sz="2400" b="0" i="0" u="none" strike="noStrike" cap="none" normalizeH="0" baseline="0">
                          <a:ln>
                            <a:noFill/>
                          </a:ln>
                          <a:solidFill>
                            <a:schemeClr val="tx1"/>
                          </a:solidFill>
                          <a:effectLst/>
                          <a:latin typeface="Comic Sans MS" pitchFamily="66" charset="0"/>
                        </a:rPr>
                        <a:t>1</a:t>
                      </a:r>
                      <a:endParaRPr kumimoji="0" lang="nl-NL" sz="2400" b="0" i="0" u="none" strike="noStrike" cap="none" normalizeH="0" baseline="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nl-BE" sz="2400" b="0" i="0" u="none" strike="noStrike" cap="none" normalizeH="0" baseline="0">
                          <a:ln>
                            <a:noFill/>
                          </a:ln>
                          <a:solidFill>
                            <a:schemeClr val="tx1"/>
                          </a:solidFill>
                          <a:effectLst/>
                          <a:latin typeface="Comic Sans MS" pitchFamily="66" charset="0"/>
                        </a:rPr>
                        <a:t>11.47</a:t>
                      </a:r>
                      <a:endParaRPr kumimoji="0" lang="nl-NL" sz="2400" b="0" i="0" u="none" strike="noStrike" cap="none" normalizeH="0" baseline="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nl-BE" sz="2400" b="0" i="0" u="none" strike="noStrike" cap="none" normalizeH="0" baseline="0">
                          <a:ln>
                            <a:noFill/>
                          </a:ln>
                          <a:solidFill>
                            <a:schemeClr val="tx1"/>
                          </a:solidFill>
                          <a:effectLst/>
                          <a:latin typeface="Comic Sans MS" pitchFamily="66" charset="0"/>
                        </a:rPr>
                        <a:t>Residual</a:t>
                      </a:r>
                      <a:endParaRPr kumimoji="0" lang="nl-NL" sz="2400" b="0" i="0" u="none" strike="noStrike" cap="none" normalizeH="0" baseline="0">
                        <a:ln>
                          <a:noFill/>
                        </a:ln>
                        <a:solidFill>
                          <a:schemeClr val="tx1"/>
                        </a:solidFill>
                        <a:effectLst/>
                        <a:latin typeface="Comic Sans MS" pitchFamily="66"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nl-BE" sz="2400" b="0" i="0" u="none" strike="noStrike" cap="none" normalizeH="0" baseline="0">
                          <a:ln>
                            <a:noFill/>
                          </a:ln>
                          <a:solidFill>
                            <a:schemeClr val="tx1"/>
                          </a:solidFill>
                          <a:effectLst/>
                          <a:latin typeface="Comic Sans MS" pitchFamily="66" charset="0"/>
                        </a:rPr>
                        <a:t>2.45</a:t>
                      </a:r>
                      <a:endParaRPr kumimoji="0" lang="nl-NL" sz="2400" b="0" i="0" u="none" strike="noStrike" cap="none" normalizeH="0" baseline="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nl-BE" sz="2400" b="0" i="0" u="none" strike="noStrike" cap="none" normalizeH="0" baseline="0">
                          <a:ln>
                            <a:noFill/>
                          </a:ln>
                          <a:solidFill>
                            <a:schemeClr val="tx1"/>
                          </a:solidFill>
                          <a:effectLst/>
                          <a:latin typeface="Comic Sans MS" pitchFamily="66" charset="0"/>
                        </a:rPr>
                        <a:t>22</a:t>
                      </a:r>
                      <a:endParaRPr kumimoji="0" lang="nl-NL" sz="2400" b="0" i="0" u="none" strike="noStrike" cap="none" normalizeH="0" baseline="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nl-BE" sz="2400" b="0" i="0" u="none" strike="noStrike" cap="none" normalizeH="0" baseline="0">
                          <a:ln>
                            <a:noFill/>
                          </a:ln>
                          <a:solidFill>
                            <a:schemeClr val="tx1"/>
                          </a:solidFill>
                          <a:effectLst/>
                          <a:latin typeface="Comic Sans MS" pitchFamily="66" charset="0"/>
                        </a:rPr>
                        <a:t>0.11</a:t>
                      </a:r>
                      <a:endParaRPr kumimoji="0" lang="nl-NL" sz="2400" b="0" i="0" u="none" strike="noStrike" cap="none" normalizeH="0" baseline="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287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nl-BE" sz="2400" b="0" i="0" u="none" strike="noStrike" cap="none" normalizeH="0" baseline="0">
                          <a:ln>
                            <a:noFill/>
                          </a:ln>
                          <a:solidFill>
                            <a:schemeClr val="tx1"/>
                          </a:solidFill>
                          <a:effectLst/>
                          <a:latin typeface="Comic Sans MS" pitchFamily="66" charset="0"/>
                        </a:rPr>
                        <a:t>Total</a:t>
                      </a:r>
                      <a:endParaRPr kumimoji="0" lang="nl-NL" sz="2400" b="0" i="0" u="none" strike="noStrike" cap="none" normalizeH="0" baseline="0">
                        <a:ln>
                          <a:noFill/>
                        </a:ln>
                        <a:solidFill>
                          <a:schemeClr val="tx1"/>
                        </a:solidFill>
                        <a:effectLst/>
                        <a:latin typeface="Comic Sans MS" pitchFamily="66"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nl-BE" sz="2400" b="0" i="0" u="none" strike="noStrike" cap="none" normalizeH="0" baseline="0">
                          <a:ln>
                            <a:noFill/>
                          </a:ln>
                          <a:solidFill>
                            <a:schemeClr val="tx1"/>
                          </a:solidFill>
                          <a:effectLst/>
                          <a:latin typeface="Comic Sans MS" pitchFamily="66" charset="0"/>
                        </a:rPr>
                        <a:t>13.93</a:t>
                      </a:r>
                      <a:endParaRPr kumimoji="0" lang="nl-NL" sz="2400" b="0" i="0" u="none" strike="noStrike" cap="none" normalizeH="0" baseline="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nl-BE" sz="2400" b="0" i="0" u="none" strike="noStrike" cap="none" normalizeH="0" baseline="0">
                          <a:ln>
                            <a:noFill/>
                          </a:ln>
                          <a:solidFill>
                            <a:schemeClr val="tx1"/>
                          </a:solidFill>
                          <a:effectLst/>
                          <a:latin typeface="Comic Sans MS" pitchFamily="66" charset="0"/>
                        </a:rPr>
                        <a:t>23</a:t>
                      </a:r>
                      <a:endParaRPr kumimoji="0" lang="nl-NL" sz="2400" b="0" i="0" u="none" strike="noStrike" cap="none" normalizeH="0" baseline="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nl-BE" sz="2400" b="0" i="0" u="none" strike="noStrike" cap="none" normalizeH="0" baseline="0" dirty="0">
                          <a:ln>
                            <a:noFill/>
                          </a:ln>
                          <a:solidFill>
                            <a:schemeClr val="tx1"/>
                          </a:solidFill>
                          <a:effectLst/>
                          <a:latin typeface="Comic Sans MS" pitchFamily="66" charset="0"/>
                        </a:rPr>
                        <a:t>-</a:t>
                      </a:r>
                      <a:endParaRPr kumimoji="0" lang="nl-NL" sz="2400" b="0" i="0" u="none" strike="noStrike" cap="none" normalizeH="0" baseline="0" dirty="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8942" name="Oval 30">
            <a:extLst>
              <a:ext uri="{FF2B5EF4-FFF2-40B4-BE49-F238E27FC236}">
                <a16:creationId xmlns:a16="http://schemas.microsoft.com/office/drawing/2014/main" id="{08A05C24-FFB3-49EC-B1CD-33DEC9429E8E}"/>
              </a:ext>
            </a:extLst>
          </p:cNvPr>
          <p:cNvSpPr>
            <a:spLocks noChangeArrowheads="1"/>
          </p:cNvSpPr>
          <p:nvPr/>
        </p:nvSpPr>
        <p:spPr bwMode="auto">
          <a:xfrm>
            <a:off x="6324600" y="2558257"/>
            <a:ext cx="1079500" cy="43338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nl-NL" altLang="nl-BE" sz="1800">
              <a:latin typeface="Arial" panose="020B0604020202020204" pitchFamily="34" charset="0"/>
            </a:endParaRPr>
          </a:p>
        </p:txBody>
      </p:sp>
      <p:sp>
        <p:nvSpPr>
          <p:cNvPr id="38943" name="Oval 31">
            <a:extLst>
              <a:ext uri="{FF2B5EF4-FFF2-40B4-BE49-F238E27FC236}">
                <a16:creationId xmlns:a16="http://schemas.microsoft.com/office/drawing/2014/main" id="{1C674A11-315E-428E-AA39-C10195DBDF7A}"/>
              </a:ext>
            </a:extLst>
          </p:cNvPr>
          <p:cNvSpPr>
            <a:spLocks noChangeArrowheads="1"/>
          </p:cNvSpPr>
          <p:nvPr/>
        </p:nvSpPr>
        <p:spPr bwMode="auto">
          <a:xfrm>
            <a:off x="6324600" y="3577433"/>
            <a:ext cx="1079500" cy="43338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nl-NL" altLang="nl-BE" sz="1800">
              <a:latin typeface="Arial" panose="020B0604020202020204" pitchFamily="34" charset="0"/>
            </a:endParaRPr>
          </a:p>
        </p:txBody>
      </p:sp>
      <p:sp>
        <p:nvSpPr>
          <p:cNvPr id="2" name="TextBox 1">
            <a:extLst>
              <a:ext uri="{FF2B5EF4-FFF2-40B4-BE49-F238E27FC236}">
                <a16:creationId xmlns:a16="http://schemas.microsoft.com/office/drawing/2014/main" id="{A2B756C7-B6DD-44AD-B198-4593F356ECBD}"/>
              </a:ext>
            </a:extLst>
          </p:cNvPr>
          <p:cNvSpPr txBox="1"/>
          <p:nvPr/>
        </p:nvSpPr>
        <p:spPr>
          <a:xfrm>
            <a:off x="533400" y="5715000"/>
            <a:ext cx="7543800" cy="646331"/>
          </a:xfrm>
          <a:prstGeom prst="rect">
            <a:avLst/>
          </a:prstGeom>
          <a:noFill/>
        </p:spPr>
        <p:txBody>
          <a:bodyPr wrap="square" rtlCol="0">
            <a:spAutoFit/>
          </a:bodyPr>
          <a:lstStyle/>
          <a:p>
            <a:r>
              <a:rPr lang="fr-FR" dirty="0"/>
              <a:t>F = 11.47/0.11 = 104.3</a:t>
            </a:r>
            <a:br>
              <a:rPr lang="fr-FR" dirty="0"/>
            </a:br>
            <a:r>
              <a:rPr lang="fr-FR" dirty="0"/>
              <a:t> (or </a:t>
            </a:r>
            <a:r>
              <a:rPr lang="fr-FR" dirty="0" err="1"/>
              <a:t>without</a:t>
            </a:r>
            <a:r>
              <a:rPr lang="fr-FR" dirty="0"/>
              <a:t> </a:t>
            </a:r>
            <a:r>
              <a:rPr lang="fr-FR" dirty="0" err="1"/>
              <a:t>rounding</a:t>
            </a:r>
            <a:r>
              <a:rPr lang="fr-FR" dirty="0"/>
              <a:t>  (11.4648/1) / (2.4548/22) = 102.75)</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Fdistr">
            <a:extLst>
              <a:ext uri="{FF2B5EF4-FFF2-40B4-BE49-F238E27FC236}">
                <a16:creationId xmlns:a16="http://schemas.microsoft.com/office/drawing/2014/main" id="{1AF051C3-211D-42DB-9E52-3985017F90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0"/>
            <a:ext cx="53228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Oval 3">
            <a:extLst>
              <a:ext uri="{FF2B5EF4-FFF2-40B4-BE49-F238E27FC236}">
                <a16:creationId xmlns:a16="http://schemas.microsoft.com/office/drawing/2014/main" id="{FB2C14EB-C9A2-4B17-ACC8-5B274CA94FF3}"/>
              </a:ext>
            </a:extLst>
          </p:cNvPr>
          <p:cNvSpPr>
            <a:spLocks noChangeArrowheads="1"/>
          </p:cNvSpPr>
          <p:nvPr/>
        </p:nvSpPr>
        <p:spPr bwMode="auto">
          <a:xfrm>
            <a:off x="4011613" y="3900488"/>
            <a:ext cx="576262" cy="360362"/>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nl-NL" altLang="nl-BE" sz="1800">
              <a:latin typeface="Arial" panose="020B0604020202020204" pitchFamily="34" charset="0"/>
            </a:endParaRPr>
          </a:p>
        </p:txBody>
      </p:sp>
      <p:sp>
        <p:nvSpPr>
          <p:cNvPr id="39940" name="Text Box 5">
            <a:extLst>
              <a:ext uri="{FF2B5EF4-FFF2-40B4-BE49-F238E27FC236}">
                <a16:creationId xmlns:a16="http://schemas.microsoft.com/office/drawing/2014/main" id="{37276624-4F8C-4835-8E93-3C56758ED8D3}"/>
              </a:ext>
            </a:extLst>
          </p:cNvPr>
          <p:cNvSpPr txBox="1">
            <a:spLocks noChangeArrowheads="1"/>
          </p:cNvSpPr>
          <p:nvPr/>
        </p:nvSpPr>
        <p:spPr bwMode="auto">
          <a:xfrm>
            <a:off x="128588" y="3074988"/>
            <a:ext cx="2195512" cy="22352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nl-BE" altLang="nl-BE" sz="2000">
                <a:latin typeface="Comic Sans MS" panose="030F0702030302020204" pitchFamily="66" charset="0"/>
              </a:rPr>
              <a:t>p&lt;&lt;&lt;0.001 -&gt; reject H</a:t>
            </a:r>
            <a:r>
              <a:rPr lang="nl-BE" altLang="nl-BE" sz="2000" baseline="-25000">
                <a:latin typeface="Comic Sans MS" panose="030F0702030302020204" pitchFamily="66" charset="0"/>
              </a:rPr>
              <a:t>0</a:t>
            </a:r>
            <a:r>
              <a:rPr lang="nl-BE" altLang="nl-BE" sz="2000">
                <a:latin typeface="Comic Sans MS" panose="030F0702030302020204" pitchFamily="66" charset="0"/>
              </a:rPr>
              <a:t>, i.e. the slope of the regression line is significantly different from zero</a:t>
            </a:r>
            <a:endParaRPr lang="nl-NL" altLang="nl-BE" sz="2000">
              <a:latin typeface="Comic Sans MS" panose="030F0702030302020204" pitchFamily="66"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286BAB43-3875-4EF8-A77B-8AED59B9088B}"/>
              </a:ext>
            </a:extLst>
          </p:cNvPr>
          <p:cNvSpPr>
            <a:spLocks noGrp="1"/>
          </p:cNvSpPr>
          <p:nvPr>
            <p:ph type="title"/>
          </p:nvPr>
        </p:nvSpPr>
        <p:spPr/>
        <p:txBody>
          <a:bodyPr/>
          <a:lstStyle/>
          <a:p>
            <a:r>
              <a:rPr lang="en-US" altLang="nl-BE"/>
              <a:t>F-test and T-test</a:t>
            </a:r>
            <a:endParaRPr lang="fr-FR" altLang="nl-BE"/>
          </a:p>
        </p:txBody>
      </p:sp>
      <p:sp>
        <p:nvSpPr>
          <p:cNvPr id="40963" name="Content Placeholder 2">
            <a:extLst>
              <a:ext uri="{FF2B5EF4-FFF2-40B4-BE49-F238E27FC236}">
                <a16:creationId xmlns:a16="http://schemas.microsoft.com/office/drawing/2014/main" id="{4C4D39DF-D335-40B6-9E35-96823EB455E0}"/>
              </a:ext>
            </a:extLst>
          </p:cNvPr>
          <p:cNvSpPr>
            <a:spLocks noGrp="1"/>
          </p:cNvSpPr>
          <p:nvPr>
            <p:ph idx="1"/>
          </p:nvPr>
        </p:nvSpPr>
        <p:spPr/>
        <p:txBody>
          <a:bodyPr/>
          <a:lstStyle/>
          <a:p>
            <a:r>
              <a:rPr lang="en-US" altLang="nl-BE"/>
              <a:t>T statistic = √F-statistic</a:t>
            </a:r>
          </a:p>
          <a:p>
            <a:pPr lvl="1"/>
            <a:r>
              <a:rPr lang="en-US" altLang="nl-BE"/>
              <a:t>Only valid for independent variable with 2 levels</a:t>
            </a:r>
          </a:p>
          <a:p>
            <a:pPr lvl="1"/>
            <a:r>
              <a:rPr lang="en-US" altLang="nl-BE"/>
              <a:t>DF numerator = 1</a:t>
            </a:r>
          </a:p>
          <a:p>
            <a:pPr lvl="1"/>
            <a:r>
              <a:rPr lang="en-US" altLang="nl-BE"/>
              <a:t>DF denominator = n-2</a:t>
            </a:r>
            <a:endParaRPr lang="fr-FR" altLang="nl-BE"/>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tdistr">
            <a:extLst>
              <a:ext uri="{FF2B5EF4-FFF2-40B4-BE49-F238E27FC236}">
                <a16:creationId xmlns:a16="http://schemas.microsoft.com/office/drawing/2014/main" id="{BA9637CD-1142-45BF-923B-AB8CEFD2E2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8300" y="0"/>
            <a:ext cx="43307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Oval 3">
            <a:extLst>
              <a:ext uri="{FF2B5EF4-FFF2-40B4-BE49-F238E27FC236}">
                <a16:creationId xmlns:a16="http://schemas.microsoft.com/office/drawing/2014/main" id="{4EDD94C6-B6AF-4537-A328-48A90E2401C3}"/>
              </a:ext>
            </a:extLst>
          </p:cNvPr>
          <p:cNvSpPr>
            <a:spLocks noChangeArrowheads="1"/>
          </p:cNvSpPr>
          <p:nvPr/>
        </p:nvSpPr>
        <p:spPr bwMode="auto">
          <a:xfrm>
            <a:off x="5419725" y="4076700"/>
            <a:ext cx="431800" cy="2159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nl-NL" altLang="nl-BE" sz="1800">
              <a:latin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050">
            <a:extLst>
              <a:ext uri="{FF2B5EF4-FFF2-40B4-BE49-F238E27FC236}">
                <a16:creationId xmlns:a16="http://schemas.microsoft.com/office/drawing/2014/main" id="{A0AF98AC-3847-4900-8B3D-F08E030A69B1}"/>
              </a:ext>
            </a:extLst>
          </p:cNvPr>
          <p:cNvSpPr>
            <a:spLocks noGrp="1" noChangeArrowheads="1"/>
          </p:cNvSpPr>
          <p:nvPr>
            <p:ph type="title"/>
          </p:nvPr>
        </p:nvSpPr>
        <p:spPr>
          <a:xfrm>
            <a:off x="0" y="609600"/>
            <a:ext cx="9144000" cy="1143000"/>
          </a:xfrm>
        </p:spPr>
        <p:txBody>
          <a:bodyPr/>
          <a:lstStyle/>
          <a:p>
            <a:r>
              <a:rPr lang="en-GB" altLang="nl-BE" sz="3600">
                <a:latin typeface="Comic Sans MS" panose="030F0702030302020204" pitchFamily="66" charset="0"/>
              </a:rPr>
              <a:t>Confidence interval</a:t>
            </a:r>
            <a:br>
              <a:rPr lang="en-GB" altLang="nl-BE" sz="3600">
                <a:latin typeface="Comic Sans MS" panose="030F0702030302020204" pitchFamily="66" charset="0"/>
              </a:rPr>
            </a:br>
            <a:r>
              <a:rPr lang="en-GB" altLang="nl-BE" sz="3600">
                <a:latin typeface="Comic Sans MS" panose="030F0702030302020204" pitchFamily="66" charset="0"/>
              </a:rPr>
              <a:t>for the regression line</a:t>
            </a:r>
          </a:p>
        </p:txBody>
      </p:sp>
      <p:sp>
        <p:nvSpPr>
          <p:cNvPr id="43011" name="Rectangle 2051">
            <a:extLst>
              <a:ext uri="{FF2B5EF4-FFF2-40B4-BE49-F238E27FC236}">
                <a16:creationId xmlns:a16="http://schemas.microsoft.com/office/drawing/2014/main" id="{D27BB6E0-D02A-4C82-AECC-6DCF27A46D89}"/>
              </a:ext>
            </a:extLst>
          </p:cNvPr>
          <p:cNvSpPr>
            <a:spLocks noGrp="1" noChangeArrowheads="1"/>
          </p:cNvSpPr>
          <p:nvPr>
            <p:ph type="body" idx="1"/>
          </p:nvPr>
        </p:nvSpPr>
        <p:spPr>
          <a:xfrm>
            <a:off x="685800" y="1981200"/>
            <a:ext cx="7772400" cy="3962400"/>
          </a:xfrm>
        </p:spPr>
        <p:txBody>
          <a:bodyPr/>
          <a:lstStyle/>
          <a:p>
            <a:pPr>
              <a:buFontTx/>
              <a:buNone/>
              <a:tabLst>
                <a:tab pos="7043738" algn="r"/>
              </a:tabLst>
            </a:pPr>
            <a:r>
              <a:rPr lang="en-GB" altLang="nl-BE"/>
              <a:t>95% CI = </a:t>
            </a:r>
            <a:r>
              <a:rPr lang="en-GB" altLang="nl-BE" i="1"/>
              <a:t>y’</a:t>
            </a:r>
            <a:r>
              <a:rPr lang="en-GB" altLang="nl-BE"/>
              <a:t> </a:t>
            </a:r>
            <a:r>
              <a:rPr lang="en-GB" altLang="nl-BE">
                <a:sym typeface="Symbol" panose="05050102010706020507" pitchFamily="18" charset="2"/>
              </a:rPr>
              <a:t> </a:t>
            </a:r>
            <a:r>
              <a:rPr lang="en-GB" altLang="nl-BE" i="1">
                <a:sym typeface="Symbol" panose="05050102010706020507" pitchFamily="18" charset="2"/>
              </a:rPr>
              <a:t>t</a:t>
            </a:r>
            <a:r>
              <a:rPr lang="en-GB" altLang="nl-BE" i="1" baseline="-25000">
                <a:sym typeface="Symbol" panose="05050102010706020507" pitchFamily="18" charset="2"/>
              </a:rPr>
              <a:t>n</a:t>
            </a:r>
            <a:r>
              <a:rPr lang="en-GB" altLang="nl-BE" baseline="-25000">
                <a:sym typeface="Symbol" panose="05050102010706020507" pitchFamily="18" charset="2"/>
              </a:rPr>
              <a:t>-2</a:t>
            </a:r>
            <a:r>
              <a:rPr lang="en-GB" altLang="nl-BE">
                <a:sym typeface="Symbol" panose="05050102010706020507" pitchFamily="18" charset="2"/>
              </a:rPr>
              <a:t> * s.e.(</a:t>
            </a:r>
            <a:r>
              <a:rPr lang="en-GB" altLang="nl-BE" i="1">
                <a:sym typeface="Symbol" panose="05050102010706020507" pitchFamily="18" charset="2"/>
              </a:rPr>
              <a:t>y’</a:t>
            </a:r>
            <a:r>
              <a:rPr lang="en-GB" altLang="nl-BE">
                <a:sym typeface="Symbol" panose="05050102010706020507" pitchFamily="18" charset="2"/>
              </a:rPr>
              <a:t>) with:</a:t>
            </a:r>
            <a:endParaRPr lang="en-GB" altLang="nl-BE"/>
          </a:p>
        </p:txBody>
      </p:sp>
      <p:graphicFrame>
        <p:nvGraphicFramePr>
          <p:cNvPr id="43012" name="Object 2052">
            <a:extLst>
              <a:ext uri="{FF2B5EF4-FFF2-40B4-BE49-F238E27FC236}">
                <a16:creationId xmlns:a16="http://schemas.microsoft.com/office/drawing/2014/main" id="{93AAFB47-54A5-491E-BCA9-14BEFDA192A8}"/>
              </a:ext>
            </a:extLst>
          </p:cNvPr>
          <p:cNvGraphicFramePr>
            <a:graphicFrameLocks noChangeAspect="1"/>
          </p:cNvGraphicFramePr>
          <p:nvPr/>
        </p:nvGraphicFramePr>
        <p:xfrm>
          <a:off x="258763" y="3162300"/>
          <a:ext cx="8397875" cy="2290763"/>
        </p:xfrm>
        <a:graphic>
          <a:graphicData uri="http://schemas.openxmlformats.org/presentationml/2006/ole">
            <mc:AlternateContent xmlns:mc="http://schemas.openxmlformats.org/markup-compatibility/2006">
              <mc:Choice xmlns:v="urn:schemas-microsoft-com:vml" Requires="v">
                <p:oleObj name="Equation" r:id="rId3" imgW="2794000" imgH="762000" progId="Equation.3">
                  <p:embed/>
                </p:oleObj>
              </mc:Choice>
              <mc:Fallback>
                <p:oleObj name="Equation" r:id="rId3" imgW="2794000" imgH="762000" progId="Equation.3">
                  <p:embed/>
                  <p:pic>
                    <p:nvPicPr>
                      <p:cNvPr id="43012" name="Object 2052">
                        <a:extLst>
                          <a:ext uri="{FF2B5EF4-FFF2-40B4-BE49-F238E27FC236}">
                            <a16:creationId xmlns:a16="http://schemas.microsoft.com/office/drawing/2014/main" id="{93AAFB47-54A5-491E-BCA9-14BEFDA192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763" y="3162300"/>
                        <a:ext cx="8397875" cy="2290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3" name="Oval 2053">
            <a:extLst>
              <a:ext uri="{FF2B5EF4-FFF2-40B4-BE49-F238E27FC236}">
                <a16:creationId xmlns:a16="http://schemas.microsoft.com/office/drawing/2014/main" id="{9CD02536-90A9-4193-B701-2C0C97DA4BB6}"/>
              </a:ext>
            </a:extLst>
          </p:cNvPr>
          <p:cNvSpPr>
            <a:spLocks noChangeArrowheads="1"/>
          </p:cNvSpPr>
          <p:nvPr/>
        </p:nvSpPr>
        <p:spPr bwMode="auto">
          <a:xfrm>
            <a:off x="2124075" y="4149725"/>
            <a:ext cx="576263" cy="503238"/>
          </a:xfrm>
          <a:prstGeom prst="ellipse">
            <a:avLst/>
          </a:prstGeom>
          <a:noFill/>
          <a:ln w="9525">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nl-NL" altLang="nl-BE" sz="1800">
              <a:latin typeface="Arial" panose="020B0604020202020204" pitchFamily="34" charset="0"/>
            </a:endParaRPr>
          </a:p>
        </p:txBody>
      </p:sp>
      <p:sp>
        <p:nvSpPr>
          <p:cNvPr id="43014" name="Oval 2054">
            <a:extLst>
              <a:ext uri="{FF2B5EF4-FFF2-40B4-BE49-F238E27FC236}">
                <a16:creationId xmlns:a16="http://schemas.microsoft.com/office/drawing/2014/main" id="{7BD795D6-348B-4E09-ADD3-091C185E9732}"/>
              </a:ext>
            </a:extLst>
          </p:cNvPr>
          <p:cNvSpPr>
            <a:spLocks noChangeArrowheads="1"/>
          </p:cNvSpPr>
          <p:nvPr/>
        </p:nvSpPr>
        <p:spPr bwMode="auto">
          <a:xfrm>
            <a:off x="2987675" y="3463925"/>
            <a:ext cx="576263" cy="503238"/>
          </a:xfrm>
          <a:prstGeom prst="ellipse">
            <a:avLst/>
          </a:prstGeom>
          <a:noFill/>
          <a:ln w="9525">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nl-NL" altLang="nl-BE" sz="1800">
              <a:latin typeface="Arial" panose="020B0604020202020204" pitchFamily="34" charset="0"/>
            </a:endParaRPr>
          </a:p>
        </p:txBody>
      </p:sp>
      <p:sp>
        <p:nvSpPr>
          <p:cNvPr id="43015" name="Oval 2055">
            <a:extLst>
              <a:ext uri="{FF2B5EF4-FFF2-40B4-BE49-F238E27FC236}">
                <a16:creationId xmlns:a16="http://schemas.microsoft.com/office/drawing/2014/main" id="{0F6DEEB1-ABD2-4227-B68D-9734022A61AB}"/>
              </a:ext>
            </a:extLst>
          </p:cNvPr>
          <p:cNvSpPr>
            <a:spLocks noChangeArrowheads="1"/>
          </p:cNvSpPr>
          <p:nvPr/>
        </p:nvSpPr>
        <p:spPr bwMode="auto">
          <a:xfrm>
            <a:off x="1560513" y="3729038"/>
            <a:ext cx="576262" cy="503237"/>
          </a:xfrm>
          <a:prstGeom prst="ellipse">
            <a:avLst/>
          </a:prstGeom>
          <a:noFill/>
          <a:ln w="9525">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nl-NL" altLang="nl-BE" sz="1800">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3">
            <a:extLst>
              <a:ext uri="{FF2B5EF4-FFF2-40B4-BE49-F238E27FC236}">
                <a16:creationId xmlns:a16="http://schemas.microsoft.com/office/drawing/2014/main" id="{F3118FCB-2767-4150-B5A9-EE2A18C5D4D2}"/>
              </a:ext>
            </a:extLst>
          </p:cNvPr>
          <p:cNvSpPr txBox="1">
            <a:spLocks noChangeArrowheads="1"/>
          </p:cNvSpPr>
          <p:nvPr/>
        </p:nvSpPr>
        <p:spPr bwMode="auto">
          <a:xfrm>
            <a:off x="6156325" y="5445125"/>
            <a:ext cx="2232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nl-NL" altLang="nl-BE" sz="2400">
              <a:latin typeface="Times New Roman" panose="02020603050405020304" pitchFamily="18" charset="0"/>
            </a:endParaRPr>
          </a:p>
        </p:txBody>
      </p:sp>
      <p:sp>
        <p:nvSpPr>
          <p:cNvPr id="8196" name="Text Box 7">
            <a:extLst>
              <a:ext uri="{FF2B5EF4-FFF2-40B4-BE49-F238E27FC236}">
                <a16:creationId xmlns:a16="http://schemas.microsoft.com/office/drawing/2014/main" id="{D5EA4279-BBB9-449C-ACFC-6E31C2273B60}"/>
              </a:ext>
            </a:extLst>
          </p:cNvPr>
          <p:cNvSpPr txBox="1">
            <a:spLocks noChangeArrowheads="1"/>
          </p:cNvSpPr>
          <p:nvPr/>
        </p:nvSpPr>
        <p:spPr bwMode="auto">
          <a:xfrm>
            <a:off x="755650" y="404813"/>
            <a:ext cx="54006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fr-BE" altLang="nl-BE" sz="2400" dirty="0" err="1">
                <a:latin typeface="Comic Sans MS" panose="030F0702030302020204" pitchFamily="66" charset="0"/>
              </a:rPr>
              <a:t>Scatter</a:t>
            </a:r>
            <a:r>
              <a:rPr lang="fr-BE" altLang="nl-BE" sz="2400" dirty="0">
                <a:latin typeface="Comic Sans MS" panose="030F0702030302020204" pitchFamily="66" charset="0"/>
              </a:rPr>
              <a:t> plot: </a:t>
            </a:r>
            <a:r>
              <a:rPr lang="fr-BE" altLang="nl-BE" sz="2400" dirty="0" err="1">
                <a:latin typeface="Comic Sans MS" panose="030F0702030302020204" pitchFamily="66" charset="0"/>
              </a:rPr>
              <a:t>Cholesterol</a:t>
            </a:r>
            <a:r>
              <a:rPr lang="fr-BE" altLang="nl-BE" sz="2400" dirty="0">
                <a:latin typeface="Comic Sans MS" panose="030F0702030302020204" pitchFamily="66" charset="0"/>
              </a:rPr>
              <a:t> by </a:t>
            </a:r>
            <a:r>
              <a:rPr lang="fr-BE" altLang="nl-BE" sz="2400" dirty="0" err="1">
                <a:latin typeface="Comic Sans MS" panose="030F0702030302020204" pitchFamily="66" charset="0"/>
              </a:rPr>
              <a:t>age</a:t>
            </a:r>
            <a:endParaRPr lang="en-GB" altLang="nl-BE" sz="2400" dirty="0">
              <a:latin typeface="Comic Sans MS" panose="030F0702030302020204" pitchFamily="66" charset="0"/>
            </a:endParaRPr>
          </a:p>
        </p:txBody>
      </p:sp>
      <p:pic>
        <p:nvPicPr>
          <p:cNvPr id="3" name="Picture 2">
            <a:extLst>
              <a:ext uri="{FF2B5EF4-FFF2-40B4-BE49-F238E27FC236}">
                <a16:creationId xmlns:a16="http://schemas.microsoft.com/office/drawing/2014/main" id="{8458E77F-EF13-427E-86C6-961B951B8060}"/>
              </a:ext>
            </a:extLst>
          </p:cNvPr>
          <p:cNvPicPr>
            <a:picLocks noChangeAspect="1"/>
          </p:cNvPicPr>
          <p:nvPr/>
        </p:nvPicPr>
        <p:blipFill>
          <a:blip r:embed="rId3"/>
          <a:stretch>
            <a:fillRect/>
          </a:stretch>
        </p:blipFill>
        <p:spPr>
          <a:xfrm>
            <a:off x="533399" y="921799"/>
            <a:ext cx="5943601" cy="59362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4" name="Object 2">
            <a:extLst>
              <a:ext uri="{FF2B5EF4-FFF2-40B4-BE49-F238E27FC236}">
                <a16:creationId xmlns:a16="http://schemas.microsoft.com/office/drawing/2014/main" id="{3B6A8069-BA13-4EAC-8E90-E324C246232C}"/>
              </a:ext>
            </a:extLst>
          </p:cNvPr>
          <p:cNvGraphicFramePr>
            <a:graphicFrameLocks noChangeAspect="1"/>
          </p:cNvGraphicFramePr>
          <p:nvPr/>
        </p:nvGraphicFramePr>
        <p:xfrm>
          <a:off x="0" y="1252538"/>
          <a:ext cx="9144000" cy="4205287"/>
        </p:xfrm>
        <a:graphic>
          <a:graphicData uri="http://schemas.openxmlformats.org/presentationml/2006/ole">
            <mc:AlternateContent xmlns:mc="http://schemas.openxmlformats.org/markup-compatibility/2006">
              <mc:Choice xmlns:v="urn:schemas-microsoft-com:vml" Requires="v">
                <p:oleObj name="Worksheet" r:id="rId3" imgW="10417680" imgH="4792680" progId="Excel.Sheet.8">
                  <p:embed/>
                </p:oleObj>
              </mc:Choice>
              <mc:Fallback>
                <p:oleObj name="Worksheet" r:id="rId3" imgW="10417680" imgH="4792680" progId="Excel.Sheet.8">
                  <p:embed/>
                  <p:pic>
                    <p:nvPicPr>
                      <p:cNvPr id="44034" name="Object 2">
                        <a:extLst>
                          <a:ext uri="{FF2B5EF4-FFF2-40B4-BE49-F238E27FC236}">
                            <a16:creationId xmlns:a16="http://schemas.microsoft.com/office/drawing/2014/main" id="{3B6A8069-BA13-4EAC-8E90-E324C24623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52538"/>
                        <a:ext cx="9144000" cy="420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AD4B7A08-0EF1-48DF-A537-36B621D54370}"/>
              </a:ext>
            </a:extLst>
          </p:cNvPr>
          <p:cNvSpPr>
            <a:spLocks noGrp="1" noChangeArrowheads="1"/>
          </p:cNvSpPr>
          <p:nvPr>
            <p:ph type="title"/>
          </p:nvPr>
        </p:nvSpPr>
        <p:spPr/>
        <p:txBody>
          <a:bodyPr/>
          <a:lstStyle/>
          <a:p>
            <a:r>
              <a:rPr lang="en-GB" altLang="nl-BE" sz="3600">
                <a:latin typeface="Comic Sans MS" panose="030F0702030302020204" pitchFamily="66" charset="0"/>
              </a:rPr>
              <a:t>Prediction interval: </a:t>
            </a:r>
            <a:br>
              <a:rPr lang="en-GB" altLang="nl-BE" sz="3600">
                <a:latin typeface="Comic Sans MS" panose="030F0702030302020204" pitchFamily="66" charset="0"/>
              </a:rPr>
            </a:br>
            <a:r>
              <a:rPr lang="en-GB" altLang="nl-BE" sz="3600">
                <a:latin typeface="Comic Sans MS" panose="030F0702030302020204" pitchFamily="66" charset="0"/>
              </a:rPr>
              <a:t>CI for predicted value</a:t>
            </a:r>
          </a:p>
        </p:txBody>
      </p:sp>
      <p:sp>
        <p:nvSpPr>
          <p:cNvPr id="45059" name="Rectangle 3">
            <a:extLst>
              <a:ext uri="{FF2B5EF4-FFF2-40B4-BE49-F238E27FC236}">
                <a16:creationId xmlns:a16="http://schemas.microsoft.com/office/drawing/2014/main" id="{8B2ECDF2-9CBA-4431-96FD-32285FA287FD}"/>
              </a:ext>
            </a:extLst>
          </p:cNvPr>
          <p:cNvSpPr>
            <a:spLocks noGrp="1" noChangeArrowheads="1"/>
          </p:cNvSpPr>
          <p:nvPr>
            <p:ph type="body" idx="1"/>
          </p:nvPr>
        </p:nvSpPr>
        <p:spPr/>
        <p:txBody>
          <a:bodyPr/>
          <a:lstStyle/>
          <a:p>
            <a:pPr>
              <a:buFontTx/>
              <a:buNone/>
              <a:tabLst>
                <a:tab pos="7043738" algn="r"/>
              </a:tabLst>
            </a:pPr>
            <a:r>
              <a:rPr lang="en-GB" altLang="nl-BE"/>
              <a:t>95% CI = </a:t>
            </a:r>
            <a:r>
              <a:rPr lang="en-GB" altLang="nl-BE" i="1"/>
              <a:t>y’</a:t>
            </a:r>
            <a:r>
              <a:rPr lang="en-GB" altLang="nl-BE"/>
              <a:t> </a:t>
            </a:r>
            <a:r>
              <a:rPr lang="en-GB" altLang="nl-BE">
                <a:sym typeface="Symbol" panose="05050102010706020507" pitchFamily="18" charset="2"/>
              </a:rPr>
              <a:t> </a:t>
            </a:r>
            <a:r>
              <a:rPr lang="en-GB" altLang="nl-BE" i="1">
                <a:sym typeface="Symbol" panose="05050102010706020507" pitchFamily="18" charset="2"/>
              </a:rPr>
              <a:t>t</a:t>
            </a:r>
            <a:r>
              <a:rPr lang="en-GB" altLang="nl-BE" i="1" baseline="-25000">
                <a:sym typeface="Symbol" panose="05050102010706020507" pitchFamily="18" charset="2"/>
              </a:rPr>
              <a:t>n</a:t>
            </a:r>
            <a:r>
              <a:rPr lang="en-GB" altLang="nl-BE" baseline="-25000">
                <a:sym typeface="Symbol" panose="05050102010706020507" pitchFamily="18" charset="2"/>
              </a:rPr>
              <a:t>-2</a:t>
            </a:r>
            <a:r>
              <a:rPr lang="en-GB" altLang="nl-BE">
                <a:sym typeface="Symbol" panose="05050102010706020507" pitchFamily="18" charset="2"/>
              </a:rPr>
              <a:t> * s.e.(</a:t>
            </a:r>
            <a:r>
              <a:rPr lang="en-GB" altLang="nl-BE" i="1">
                <a:sym typeface="Symbol" panose="05050102010706020507" pitchFamily="18" charset="2"/>
              </a:rPr>
              <a:t>y’</a:t>
            </a:r>
            <a:r>
              <a:rPr lang="en-GB" altLang="nl-BE">
                <a:sym typeface="Symbol" panose="05050102010706020507" pitchFamily="18" charset="2"/>
              </a:rPr>
              <a:t>), with:</a:t>
            </a:r>
            <a:endParaRPr lang="en-GB" altLang="nl-BE"/>
          </a:p>
        </p:txBody>
      </p:sp>
      <p:graphicFrame>
        <p:nvGraphicFramePr>
          <p:cNvPr id="45060" name="Object 4">
            <a:extLst>
              <a:ext uri="{FF2B5EF4-FFF2-40B4-BE49-F238E27FC236}">
                <a16:creationId xmlns:a16="http://schemas.microsoft.com/office/drawing/2014/main" id="{30509927-1A20-4D24-AF48-7B729F6C74C3}"/>
              </a:ext>
            </a:extLst>
          </p:cNvPr>
          <p:cNvGraphicFramePr>
            <a:graphicFrameLocks noChangeAspect="1"/>
          </p:cNvGraphicFramePr>
          <p:nvPr/>
        </p:nvGraphicFramePr>
        <p:xfrm>
          <a:off x="204788" y="3044825"/>
          <a:ext cx="8507412" cy="2289175"/>
        </p:xfrm>
        <a:graphic>
          <a:graphicData uri="http://schemas.openxmlformats.org/presentationml/2006/ole">
            <mc:AlternateContent xmlns:mc="http://schemas.openxmlformats.org/markup-compatibility/2006">
              <mc:Choice xmlns:v="urn:schemas-microsoft-com:vml" Requires="v">
                <p:oleObj name="Microsoft Equation 3.0" r:id="rId3" imgW="2832100" imgH="762000" progId="Equation.3">
                  <p:embed/>
                </p:oleObj>
              </mc:Choice>
              <mc:Fallback>
                <p:oleObj name="Microsoft Equation 3.0" r:id="rId3" imgW="2832100" imgH="762000" progId="Equation.3">
                  <p:embed/>
                  <p:pic>
                    <p:nvPicPr>
                      <p:cNvPr id="45060" name="Object 4">
                        <a:extLst>
                          <a:ext uri="{FF2B5EF4-FFF2-40B4-BE49-F238E27FC236}">
                            <a16:creationId xmlns:a16="http://schemas.microsoft.com/office/drawing/2014/main" id="{30509927-1A20-4D24-AF48-7B729F6C74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788" y="3044825"/>
                        <a:ext cx="8507412" cy="228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1" name="Rectangle 5">
            <a:extLst>
              <a:ext uri="{FF2B5EF4-FFF2-40B4-BE49-F238E27FC236}">
                <a16:creationId xmlns:a16="http://schemas.microsoft.com/office/drawing/2014/main" id="{76C54FEE-55EA-4749-98EA-C1D8D2A25D7B}"/>
              </a:ext>
            </a:extLst>
          </p:cNvPr>
          <p:cNvSpPr>
            <a:spLocks noChangeArrowheads="1"/>
          </p:cNvSpPr>
          <p:nvPr/>
        </p:nvSpPr>
        <p:spPr bwMode="auto">
          <a:xfrm>
            <a:off x="2819400" y="5562600"/>
            <a:ext cx="2816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nl-BE" sz="1800" b="1">
                <a:solidFill>
                  <a:srgbClr val="FF0000"/>
                </a:solidFill>
                <a:latin typeface="Arial" panose="020B0604020202020204" pitchFamily="34" charset="0"/>
              </a:rPr>
              <a:t>avoid extrapolation!</a:t>
            </a:r>
          </a:p>
        </p:txBody>
      </p:sp>
      <p:sp>
        <p:nvSpPr>
          <p:cNvPr id="45062" name="Oval 6">
            <a:extLst>
              <a:ext uri="{FF2B5EF4-FFF2-40B4-BE49-F238E27FC236}">
                <a16:creationId xmlns:a16="http://schemas.microsoft.com/office/drawing/2014/main" id="{0769A744-FBDB-4B30-AB88-0846134A0A14}"/>
              </a:ext>
            </a:extLst>
          </p:cNvPr>
          <p:cNvSpPr>
            <a:spLocks noChangeArrowheads="1"/>
          </p:cNvSpPr>
          <p:nvPr/>
        </p:nvSpPr>
        <p:spPr bwMode="auto">
          <a:xfrm>
            <a:off x="1489075" y="3586163"/>
            <a:ext cx="576263" cy="503237"/>
          </a:xfrm>
          <a:prstGeom prst="ellipse">
            <a:avLst/>
          </a:prstGeom>
          <a:noFill/>
          <a:ln w="9525">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nl-NL" altLang="nl-BE" sz="1800">
              <a:latin typeface="Arial" panose="020B0604020202020204" pitchFamily="34" charset="0"/>
            </a:endParaRPr>
          </a:p>
        </p:txBody>
      </p:sp>
      <p:sp>
        <p:nvSpPr>
          <p:cNvPr id="45063" name="Oval 7">
            <a:extLst>
              <a:ext uri="{FF2B5EF4-FFF2-40B4-BE49-F238E27FC236}">
                <a16:creationId xmlns:a16="http://schemas.microsoft.com/office/drawing/2014/main" id="{5791DB2B-7143-46FC-97F6-FC582C65B4EC}"/>
              </a:ext>
            </a:extLst>
          </p:cNvPr>
          <p:cNvSpPr>
            <a:spLocks noChangeArrowheads="1"/>
          </p:cNvSpPr>
          <p:nvPr/>
        </p:nvSpPr>
        <p:spPr bwMode="auto">
          <a:xfrm>
            <a:off x="2614613" y="4005263"/>
            <a:ext cx="576262" cy="503237"/>
          </a:xfrm>
          <a:prstGeom prst="ellipse">
            <a:avLst/>
          </a:prstGeom>
          <a:noFill/>
          <a:ln w="9525">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nl-NL" altLang="nl-BE" sz="1800">
              <a:latin typeface="Arial" panose="020B0604020202020204" pitchFamily="34" charset="0"/>
            </a:endParaRPr>
          </a:p>
        </p:txBody>
      </p:sp>
      <p:sp>
        <p:nvSpPr>
          <p:cNvPr id="45064" name="Oval 8">
            <a:extLst>
              <a:ext uri="{FF2B5EF4-FFF2-40B4-BE49-F238E27FC236}">
                <a16:creationId xmlns:a16="http://schemas.microsoft.com/office/drawing/2014/main" id="{DF3B0AC1-A854-45CA-990E-21B234D9A2A2}"/>
              </a:ext>
            </a:extLst>
          </p:cNvPr>
          <p:cNvSpPr>
            <a:spLocks noChangeArrowheads="1"/>
          </p:cNvSpPr>
          <p:nvPr/>
        </p:nvSpPr>
        <p:spPr bwMode="auto">
          <a:xfrm>
            <a:off x="3492500" y="3344863"/>
            <a:ext cx="576263" cy="503237"/>
          </a:xfrm>
          <a:prstGeom prst="ellipse">
            <a:avLst/>
          </a:prstGeom>
          <a:noFill/>
          <a:ln w="9525">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nl-NL" altLang="nl-BE" sz="1800">
              <a:latin typeface="Arial" panose="020B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a:extLst>
              <a:ext uri="{FF2B5EF4-FFF2-40B4-BE49-F238E27FC236}">
                <a16:creationId xmlns:a16="http://schemas.microsoft.com/office/drawing/2014/main" id="{3282E580-D489-490D-A8A5-D341CD190FD2}"/>
              </a:ext>
            </a:extLst>
          </p:cNvPr>
          <p:cNvSpPr txBox="1">
            <a:spLocks noChangeArrowheads="1"/>
          </p:cNvSpPr>
          <p:nvPr/>
        </p:nvSpPr>
        <p:spPr bwMode="auto">
          <a:xfrm>
            <a:off x="827088" y="188913"/>
            <a:ext cx="52816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nl-BE" sz="2400">
                <a:latin typeface="Times New Roman" panose="02020603050405020304" pitchFamily="18" charset="0"/>
              </a:rPr>
              <a:t>ANALYSIS OF VARIANCE</a:t>
            </a:r>
          </a:p>
        </p:txBody>
      </p:sp>
      <p:grpSp>
        <p:nvGrpSpPr>
          <p:cNvPr id="46083" name="Group 3">
            <a:extLst>
              <a:ext uri="{FF2B5EF4-FFF2-40B4-BE49-F238E27FC236}">
                <a16:creationId xmlns:a16="http://schemas.microsoft.com/office/drawing/2014/main" id="{CE2DD021-F61B-460A-A721-66D35F16D3D0}"/>
              </a:ext>
            </a:extLst>
          </p:cNvPr>
          <p:cNvGrpSpPr>
            <a:grpSpLocks noRot="1"/>
          </p:cNvGrpSpPr>
          <p:nvPr/>
        </p:nvGrpSpPr>
        <p:grpSpPr bwMode="auto">
          <a:xfrm>
            <a:off x="539750" y="620713"/>
            <a:ext cx="5664200" cy="1079500"/>
            <a:chOff x="255" y="521"/>
            <a:chExt cx="2676" cy="907"/>
          </a:xfrm>
        </p:grpSpPr>
        <p:sp>
          <p:nvSpPr>
            <p:cNvPr id="46095" name="Rectangle 4">
              <a:extLst>
                <a:ext uri="{FF2B5EF4-FFF2-40B4-BE49-F238E27FC236}">
                  <a16:creationId xmlns:a16="http://schemas.microsoft.com/office/drawing/2014/main" id="{851BAD63-CB77-4D1E-8BF4-294273C54173}"/>
                </a:ext>
              </a:extLst>
            </p:cNvPr>
            <p:cNvSpPr>
              <a:spLocks noChangeArrowheads="1"/>
            </p:cNvSpPr>
            <p:nvPr/>
          </p:nvSpPr>
          <p:spPr bwMode="auto">
            <a:xfrm>
              <a:off x="2262" y="1196"/>
              <a:ext cx="669"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lang="en-US" altLang="nl-BE" sz="1600">
                  <a:latin typeface="Arial" panose="020B0604020202020204" pitchFamily="34" charset="0"/>
                </a:rPr>
                <a:t>-</a:t>
              </a:r>
            </a:p>
          </p:txBody>
        </p:sp>
        <p:sp>
          <p:nvSpPr>
            <p:cNvPr id="46096" name="Rectangle 5">
              <a:extLst>
                <a:ext uri="{FF2B5EF4-FFF2-40B4-BE49-F238E27FC236}">
                  <a16:creationId xmlns:a16="http://schemas.microsoft.com/office/drawing/2014/main" id="{34C01A64-1B5D-4C79-BEB0-9A395DBE5E56}"/>
                </a:ext>
              </a:extLst>
            </p:cNvPr>
            <p:cNvSpPr>
              <a:spLocks noChangeArrowheads="1"/>
            </p:cNvSpPr>
            <p:nvPr/>
          </p:nvSpPr>
          <p:spPr bwMode="auto">
            <a:xfrm>
              <a:off x="1593" y="1196"/>
              <a:ext cx="669"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lang="en-US" altLang="nl-BE" sz="1600">
                  <a:latin typeface="Arial" panose="020B0604020202020204" pitchFamily="34" charset="0"/>
                </a:rPr>
                <a:t>23</a:t>
              </a:r>
            </a:p>
          </p:txBody>
        </p:sp>
        <p:sp>
          <p:nvSpPr>
            <p:cNvPr id="46097" name="Rectangle 6">
              <a:extLst>
                <a:ext uri="{FF2B5EF4-FFF2-40B4-BE49-F238E27FC236}">
                  <a16:creationId xmlns:a16="http://schemas.microsoft.com/office/drawing/2014/main" id="{4B768A20-961B-4661-BB7F-4F885BE4F815}"/>
                </a:ext>
              </a:extLst>
            </p:cNvPr>
            <p:cNvSpPr>
              <a:spLocks noChangeArrowheads="1"/>
            </p:cNvSpPr>
            <p:nvPr/>
          </p:nvSpPr>
          <p:spPr bwMode="auto">
            <a:xfrm>
              <a:off x="1085" y="1196"/>
              <a:ext cx="508"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lang="en-US" altLang="nl-BE" sz="1600">
                  <a:latin typeface="Arial" panose="020B0604020202020204" pitchFamily="34" charset="0"/>
                </a:rPr>
                <a:t>13.92</a:t>
              </a:r>
            </a:p>
          </p:txBody>
        </p:sp>
        <p:sp>
          <p:nvSpPr>
            <p:cNvPr id="46098" name="Rectangle 7">
              <a:extLst>
                <a:ext uri="{FF2B5EF4-FFF2-40B4-BE49-F238E27FC236}">
                  <a16:creationId xmlns:a16="http://schemas.microsoft.com/office/drawing/2014/main" id="{97CFE94B-71CF-4522-8E31-8D40B06578CA}"/>
                </a:ext>
              </a:extLst>
            </p:cNvPr>
            <p:cNvSpPr>
              <a:spLocks noChangeArrowheads="1"/>
            </p:cNvSpPr>
            <p:nvPr/>
          </p:nvSpPr>
          <p:spPr bwMode="auto">
            <a:xfrm>
              <a:off x="255" y="1196"/>
              <a:ext cx="830"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lang="en-US" altLang="nl-BE" sz="1600">
                  <a:latin typeface="Arial" panose="020B0604020202020204" pitchFamily="34" charset="0"/>
                </a:rPr>
                <a:t>Total</a:t>
              </a:r>
            </a:p>
          </p:txBody>
        </p:sp>
        <p:sp>
          <p:nvSpPr>
            <p:cNvPr id="46099" name="Rectangle 8">
              <a:extLst>
                <a:ext uri="{FF2B5EF4-FFF2-40B4-BE49-F238E27FC236}">
                  <a16:creationId xmlns:a16="http://schemas.microsoft.com/office/drawing/2014/main" id="{00D6186A-D0F4-48C0-8040-8D48D57BD920}"/>
                </a:ext>
              </a:extLst>
            </p:cNvPr>
            <p:cNvSpPr>
              <a:spLocks noChangeArrowheads="1"/>
            </p:cNvSpPr>
            <p:nvPr/>
          </p:nvSpPr>
          <p:spPr bwMode="auto">
            <a:xfrm>
              <a:off x="2262" y="965"/>
              <a:ext cx="66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lang="en-US" altLang="nl-BE" sz="1600">
                  <a:latin typeface="Arial" panose="020B0604020202020204" pitchFamily="34" charset="0"/>
                </a:rPr>
                <a:t>0.11</a:t>
              </a:r>
            </a:p>
          </p:txBody>
        </p:sp>
        <p:sp>
          <p:nvSpPr>
            <p:cNvPr id="46100" name="Rectangle 9">
              <a:extLst>
                <a:ext uri="{FF2B5EF4-FFF2-40B4-BE49-F238E27FC236}">
                  <a16:creationId xmlns:a16="http://schemas.microsoft.com/office/drawing/2014/main" id="{D5BCD762-3517-47B4-93E1-93AF5B34154C}"/>
                </a:ext>
              </a:extLst>
            </p:cNvPr>
            <p:cNvSpPr>
              <a:spLocks noChangeArrowheads="1"/>
            </p:cNvSpPr>
            <p:nvPr/>
          </p:nvSpPr>
          <p:spPr bwMode="auto">
            <a:xfrm>
              <a:off x="1593" y="965"/>
              <a:ext cx="66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lang="en-US" altLang="nl-BE" sz="1600">
                  <a:latin typeface="Arial" panose="020B0604020202020204" pitchFamily="34" charset="0"/>
                </a:rPr>
                <a:t>22</a:t>
              </a:r>
            </a:p>
          </p:txBody>
        </p:sp>
        <p:sp>
          <p:nvSpPr>
            <p:cNvPr id="46101" name="Rectangle 10">
              <a:extLst>
                <a:ext uri="{FF2B5EF4-FFF2-40B4-BE49-F238E27FC236}">
                  <a16:creationId xmlns:a16="http://schemas.microsoft.com/office/drawing/2014/main" id="{E7618E48-2326-4841-948D-8B4B5F50309C}"/>
                </a:ext>
              </a:extLst>
            </p:cNvPr>
            <p:cNvSpPr>
              <a:spLocks noChangeArrowheads="1"/>
            </p:cNvSpPr>
            <p:nvPr/>
          </p:nvSpPr>
          <p:spPr bwMode="auto">
            <a:xfrm>
              <a:off x="1085" y="965"/>
              <a:ext cx="5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lang="en-US" altLang="nl-BE" sz="1600">
                  <a:latin typeface="Arial" panose="020B0604020202020204" pitchFamily="34" charset="0"/>
                </a:rPr>
                <a:t>2.45</a:t>
              </a:r>
            </a:p>
          </p:txBody>
        </p:sp>
        <p:sp>
          <p:nvSpPr>
            <p:cNvPr id="46102" name="Rectangle 11">
              <a:extLst>
                <a:ext uri="{FF2B5EF4-FFF2-40B4-BE49-F238E27FC236}">
                  <a16:creationId xmlns:a16="http://schemas.microsoft.com/office/drawing/2014/main" id="{5FEDE1CB-17FE-4481-AD7D-1C47FAF2E514}"/>
                </a:ext>
              </a:extLst>
            </p:cNvPr>
            <p:cNvSpPr>
              <a:spLocks noChangeArrowheads="1"/>
            </p:cNvSpPr>
            <p:nvPr/>
          </p:nvSpPr>
          <p:spPr bwMode="auto">
            <a:xfrm>
              <a:off x="255" y="965"/>
              <a:ext cx="83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lang="en-US" altLang="nl-BE" sz="1600">
                  <a:latin typeface="Arial" panose="020B0604020202020204" pitchFamily="34" charset="0"/>
                </a:rPr>
                <a:t>Residual</a:t>
              </a:r>
            </a:p>
          </p:txBody>
        </p:sp>
        <p:sp>
          <p:nvSpPr>
            <p:cNvPr id="46103" name="Rectangle 12">
              <a:extLst>
                <a:ext uri="{FF2B5EF4-FFF2-40B4-BE49-F238E27FC236}">
                  <a16:creationId xmlns:a16="http://schemas.microsoft.com/office/drawing/2014/main" id="{52E8A5CA-7623-4F80-B7C7-7092F6F95BAD}"/>
                </a:ext>
              </a:extLst>
            </p:cNvPr>
            <p:cNvSpPr>
              <a:spLocks noChangeArrowheads="1"/>
            </p:cNvSpPr>
            <p:nvPr/>
          </p:nvSpPr>
          <p:spPr bwMode="auto">
            <a:xfrm>
              <a:off x="2262" y="732"/>
              <a:ext cx="66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lang="en-US" altLang="nl-BE" sz="1600">
                  <a:latin typeface="Arial" panose="020B0604020202020204" pitchFamily="34" charset="0"/>
                </a:rPr>
                <a:t>11.47</a:t>
              </a:r>
            </a:p>
          </p:txBody>
        </p:sp>
        <p:sp>
          <p:nvSpPr>
            <p:cNvPr id="46104" name="Rectangle 13">
              <a:extLst>
                <a:ext uri="{FF2B5EF4-FFF2-40B4-BE49-F238E27FC236}">
                  <a16:creationId xmlns:a16="http://schemas.microsoft.com/office/drawing/2014/main" id="{45FC7409-B637-4A54-86F2-4F806BD12629}"/>
                </a:ext>
              </a:extLst>
            </p:cNvPr>
            <p:cNvSpPr>
              <a:spLocks noChangeArrowheads="1"/>
            </p:cNvSpPr>
            <p:nvPr/>
          </p:nvSpPr>
          <p:spPr bwMode="auto">
            <a:xfrm>
              <a:off x="1593" y="732"/>
              <a:ext cx="66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lang="en-US" altLang="nl-BE" sz="1600">
                  <a:latin typeface="Arial" panose="020B0604020202020204" pitchFamily="34" charset="0"/>
                </a:rPr>
                <a:t>1</a:t>
              </a:r>
            </a:p>
          </p:txBody>
        </p:sp>
        <p:sp>
          <p:nvSpPr>
            <p:cNvPr id="46105" name="Rectangle 14">
              <a:extLst>
                <a:ext uri="{FF2B5EF4-FFF2-40B4-BE49-F238E27FC236}">
                  <a16:creationId xmlns:a16="http://schemas.microsoft.com/office/drawing/2014/main" id="{D5DBAC96-A6B1-43E5-BE49-D693F77EA286}"/>
                </a:ext>
              </a:extLst>
            </p:cNvPr>
            <p:cNvSpPr>
              <a:spLocks noChangeArrowheads="1"/>
            </p:cNvSpPr>
            <p:nvPr/>
          </p:nvSpPr>
          <p:spPr bwMode="auto">
            <a:xfrm>
              <a:off x="1085" y="732"/>
              <a:ext cx="5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lang="en-US" altLang="nl-BE" sz="1600">
                  <a:latin typeface="Arial" panose="020B0604020202020204" pitchFamily="34" charset="0"/>
                </a:rPr>
                <a:t>11.47</a:t>
              </a:r>
            </a:p>
          </p:txBody>
        </p:sp>
        <p:sp>
          <p:nvSpPr>
            <p:cNvPr id="46106" name="Rectangle 15">
              <a:extLst>
                <a:ext uri="{FF2B5EF4-FFF2-40B4-BE49-F238E27FC236}">
                  <a16:creationId xmlns:a16="http://schemas.microsoft.com/office/drawing/2014/main" id="{7EF4FF03-1F53-49B9-A7CA-8D8423861FF2}"/>
                </a:ext>
              </a:extLst>
            </p:cNvPr>
            <p:cNvSpPr>
              <a:spLocks noChangeArrowheads="1"/>
            </p:cNvSpPr>
            <p:nvPr/>
          </p:nvSpPr>
          <p:spPr bwMode="auto">
            <a:xfrm>
              <a:off x="255" y="732"/>
              <a:ext cx="83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lang="en-US" altLang="nl-BE" sz="1600">
                  <a:latin typeface="Arial" panose="020B0604020202020204" pitchFamily="34" charset="0"/>
                </a:rPr>
                <a:t>Regression</a:t>
              </a:r>
            </a:p>
          </p:txBody>
        </p:sp>
        <p:sp>
          <p:nvSpPr>
            <p:cNvPr id="46107" name="Rectangle 16">
              <a:extLst>
                <a:ext uri="{FF2B5EF4-FFF2-40B4-BE49-F238E27FC236}">
                  <a16:creationId xmlns:a16="http://schemas.microsoft.com/office/drawing/2014/main" id="{78B9A32E-5EED-4A67-BE27-27A72352836B}"/>
                </a:ext>
              </a:extLst>
            </p:cNvPr>
            <p:cNvSpPr>
              <a:spLocks noChangeArrowheads="1"/>
            </p:cNvSpPr>
            <p:nvPr/>
          </p:nvSpPr>
          <p:spPr bwMode="auto">
            <a:xfrm>
              <a:off x="2262" y="521"/>
              <a:ext cx="669"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lang="en-US" altLang="nl-BE" sz="1600">
                  <a:latin typeface="Arial" panose="020B0604020202020204" pitchFamily="34" charset="0"/>
                </a:rPr>
                <a:t>MS</a:t>
              </a:r>
            </a:p>
          </p:txBody>
        </p:sp>
        <p:sp>
          <p:nvSpPr>
            <p:cNvPr id="46108" name="Rectangle 17">
              <a:extLst>
                <a:ext uri="{FF2B5EF4-FFF2-40B4-BE49-F238E27FC236}">
                  <a16:creationId xmlns:a16="http://schemas.microsoft.com/office/drawing/2014/main" id="{846B63F1-68C0-49C7-9E6B-1C957C751E74}"/>
                </a:ext>
              </a:extLst>
            </p:cNvPr>
            <p:cNvSpPr>
              <a:spLocks noChangeArrowheads="1"/>
            </p:cNvSpPr>
            <p:nvPr/>
          </p:nvSpPr>
          <p:spPr bwMode="auto">
            <a:xfrm>
              <a:off x="1593" y="521"/>
              <a:ext cx="669"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lang="en-US" altLang="nl-BE" sz="1600">
                  <a:latin typeface="Arial" panose="020B0604020202020204" pitchFamily="34" charset="0"/>
                </a:rPr>
                <a:t>df</a:t>
              </a:r>
            </a:p>
          </p:txBody>
        </p:sp>
        <p:sp>
          <p:nvSpPr>
            <p:cNvPr id="46109" name="Rectangle 18">
              <a:extLst>
                <a:ext uri="{FF2B5EF4-FFF2-40B4-BE49-F238E27FC236}">
                  <a16:creationId xmlns:a16="http://schemas.microsoft.com/office/drawing/2014/main" id="{E241F3A1-EC7F-4285-98D1-A2A02A2FEBEA}"/>
                </a:ext>
              </a:extLst>
            </p:cNvPr>
            <p:cNvSpPr>
              <a:spLocks noChangeArrowheads="1"/>
            </p:cNvSpPr>
            <p:nvPr/>
          </p:nvSpPr>
          <p:spPr bwMode="auto">
            <a:xfrm>
              <a:off x="1085" y="521"/>
              <a:ext cx="508"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lang="en-US" altLang="nl-BE" sz="1600">
                  <a:latin typeface="Arial" panose="020B0604020202020204" pitchFamily="34" charset="0"/>
                </a:rPr>
                <a:t>SS</a:t>
              </a:r>
            </a:p>
          </p:txBody>
        </p:sp>
        <p:sp>
          <p:nvSpPr>
            <p:cNvPr id="46110" name="Rectangle 19">
              <a:extLst>
                <a:ext uri="{FF2B5EF4-FFF2-40B4-BE49-F238E27FC236}">
                  <a16:creationId xmlns:a16="http://schemas.microsoft.com/office/drawing/2014/main" id="{B2A3EC3A-9EB6-47DF-9AB2-22D584944911}"/>
                </a:ext>
              </a:extLst>
            </p:cNvPr>
            <p:cNvSpPr>
              <a:spLocks noChangeArrowheads="1"/>
            </p:cNvSpPr>
            <p:nvPr/>
          </p:nvSpPr>
          <p:spPr bwMode="auto">
            <a:xfrm>
              <a:off x="255" y="521"/>
              <a:ext cx="83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lang="en-US" altLang="nl-BE" sz="1600">
                  <a:latin typeface="Arial" panose="020B0604020202020204" pitchFamily="34" charset="0"/>
                </a:rPr>
                <a:t>Source</a:t>
              </a:r>
            </a:p>
          </p:txBody>
        </p:sp>
        <p:sp>
          <p:nvSpPr>
            <p:cNvPr id="46111" name="Line 20">
              <a:extLst>
                <a:ext uri="{FF2B5EF4-FFF2-40B4-BE49-F238E27FC236}">
                  <a16:creationId xmlns:a16="http://schemas.microsoft.com/office/drawing/2014/main" id="{6DEF320D-A100-4909-8424-A564148AEDEC}"/>
                </a:ext>
              </a:extLst>
            </p:cNvPr>
            <p:cNvSpPr>
              <a:spLocks noChangeShapeType="1"/>
            </p:cNvSpPr>
            <p:nvPr/>
          </p:nvSpPr>
          <p:spPr bwMode="auto">
            <a:xfrm>
              <a:off x="255" y="521"/>
              <a:ext cx="267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46112" name="Line 21">
              <a:extLst>
                <a:ext uri="{FF2B5EF4-FFF2-40B4-BE49-F238E27FC236}">
                  <a16:creationId xmlns:a16="http://schemas.microsoft.com/office/drawing/2014/main" id="{02673C00-8C77-4484-A0A5-8A1ACD0C50EF}"/>
                </a:ext>
              </a:extLst>
            </p:cNvPr>
            <p:cNvSpPr>
              <a:spLocks noChangeShapeType="1"/>
            </p:cNvSpPr>
            <p:nvPr/>
          </p:nvSpPr>
          <p:spPr bwMode="auto">
            <a:xfrm>
              <a:off x="255" y="732"/>
              <a:ext cx="26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46113" name="Line 22">
              <a:extLst>
                <a:ext uri="{FF2B5EF4-FFF2-40B4-BE49-F238E27FC236}">
                  <a16:creationId xmlns:a16="http://schemas.microsoft.com/office/drawing/2014/main" id="{81A786EE-ACC3-4DD3-A0E7-DEFFB57799A7}"/>
                </a:ext>
              </a:extLst>
            </p:cNvPr>
            <p:cNvSpPr>
              <a:spLocks noChangeShapeType="1"/>
            </p:cNvSpPr>
            <p:nvPr/>
          </p:nvSpPr>
          <p:spPr bwMode="auto">
            <a:xfrm>
              <a:off x="255" y="965"/>
              <a:ext cx="26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46114" name="Line 23">
              <a:extLst>
                <a:ext uri="{FF2B5EF4-FFF2-40B4-BE49-F238E27FC236}">
                  <a16:creationId xmlns:a16="http://schemas.microsoft.com/office/drawing/2014/main" id="{1E4608AE-3392-486F-AF10-1FA2C4116C8F}"/>
                </a:ext>
              </a:extLst>
            </p:cNvPr>
            <p:cNvSpPr>
              <a:spLocks noChangeShapeType="1"/>
            </p:cNvSpPr>
            <p:nvPr/>
          </p:nvSpPr>
          <p:spPr bwMode="auto">
            <a:xfrm>
              <a:off x="255" y="1196"/>
              <a:ext cx="26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46115" name="Line 24">
              <a:extLst>
                <a:ext uri="{FF2B5EF4-FFF2-40B4-BE49-F238E27FC236}">
                  <a16:creationId xmlns:a16="http://schemas.microsoft.com/office/drawing/2014/main" id="{FE07D351-E426-401D-80C7-B08551323BC9}"/>
                </a:ext>
              </a:extLst>
            </p:cNvPr>
            <p:cNvSpPr>
              <a:spLocks noChangeShapeType="1"/>
            </p:cNvSpPr>
            <p:nvPr/>
          </p:nvSpPr>
          <p:spPr bwMode="auto">
            <a:xfrm>
              <a:off x="255" y="1428"/>
              <a:ext cx="267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46116" name="Line 25">
              <a:extLst>
                <a:ext uri="{FF2B5EF4-FFF2-40B4-BE49-F238E27FC236}">
                  <a16:creationId xmlns:a16="http://schemas.microsoft.com/office/drawing/2014/main" id="{5959FA94-CA9D-4AB5-A338-DFEF0AFEA20A}"/>
                </a:ext>
              </a:extLst>
            </p:cNvPr>
            <p:cNvSpPr>
              <a:spLocks noChangeShapeType="1"/>
            </p:cNvSpPr>
            <p:nvPr/>
          </p:nvSpPr>
          <p:spPr bwMode="auto">
            <a:xfrm>
              <a:off x="255" y="521"/>
              <a:ext cx="0" cy="90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46117" name="Line 26">
              <a:extLst>
                <a:ext uri="{FF2B5EF4-FFF2-40B4-BE49-F238E27FC236}">
                  <a16:creationId xmlns:a16="http://schemas.microsoft.com/office/drawing/2014/main" id="{3C96B1F3-9010-48FA-A2AA-B9562982489A}"/>
                </a:ext>
              </a:extLst>
            </p:cNvPr>
            <p:cNvSpPr>
              <a:spLocks noChangeShapeType="1"/>
            </p:cNvSpPr>
            <p:nvPr/>
          </p:nvSpPr>
          <p:spPr bwMode="auto">
            <a:xfrm>
              <a:off x="1085" y="521"/>
              <a:ext cx="0" cy="90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46118" name="Line 27">
              <a:extLst>
                <a:ext uri="{FF2B5EF4-FFF2-40B4-BE49-F238E27FC236}">
                  <a16:creationId xmlns:a16="http://schemas.microsoft.com/office/drawing/2014/main" id="{1886A09C-806C-4566-8B1B-CF48725DD210}"/>
                </a:ext>
              </a:extLst>
            </p:cNvPr>
            <p:cNvSpPr>
              <a:spLocks noChangeShapeType="1"/>
            </p:cNvSpPr>
            <p:nvPr/>
          </p:nvSpPr>
          <p:spPr bwMode="auto">
            <a:xfrm>
              <a:off x="1593" y="521"/>
              <a:ext cx="0" cy="90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46119" name="Line 28">
              <a:extLst>
                <a:ext uri="{FF2B5EF4-FFF2-40B4-BE49-F238E27FC236}">
                  <a16:creationId xmlns:a16="http://schemas.microsoft.com/office/drawing/2014/main" id="{2FC28FEA-C67B-49D6-9434-1B6511484C6E}"/>
                </a:ext>
              </a:extLst>
            </p:cNvPr>
            <p:cNvSpPr>
              <a:spLocks noChangeShapeType="1"/>
            </p:cNvSpPr>
            <p:nvPr/>
          </p:nvSpPr>
          <p:spPr bwMode="auto">
            <a:xfrm>
              <a:off x="2262" y="521"/>
              <a:ext cx="0" cy="90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46120" name="Line 29">
              <a:extLst>
                <a:ext uri="{FF2B5EF4-FFF2-40B4-BE49-F238E27FC236}">
                  <a16:creationId xmlns:a16="http://schemas.microsoft.com/office/drawing/2014/main" id="{8916EB8D-EA11-4B26-B7C3-954EE1DD0B6C}"/>
                </a:ext>
              </a:extLst>
            </p:cNvPr>
            <p:cNvSpPr>
              <a:spLocks noChangeShapeType="1"/>
            </p:cNvSpPr>
            <p:nvPr/>
          </p:nvSpPr>
          <p:spPr bwMode="auto">
            <a:xfrm>
              <a:off x="2931" y="521"/>
              <a:ext cx="0" cy="90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sp>
        <p:nvSpPr>
          <p:cNvPr id="46084" name="Oval 30">
            <a:extLst>
              <a:ext uri="{FF2B5EF4-FFF2-40B4-BE49-F238E27FC236}">
                <a16:creationId xmlns:a16="http://schemas.microsoft.com/office/drawing/2014/main" id="{9B07D6D1-BFC9-4EE1-A66A-25E05DFC531C}"/>
              </a:ext>
            </a:extLst>
          </p:cNvPr>
          <p:cNvSpPr>
            <a:spLocks noChangeArrowheads="1"/>
          </p:cNvSpPr>
          <p:nvPr/>
        </p:nvSpPr>
        <p:spPr bwMode="auto">
          <a:xfrm>
            <a:off x="4764088" y="1108075"/>
            <a:ext cx="768350" cy="323850"/>
          </a:xfrm>
          <a:prstGeom prst="ellipse">
            <a:avLst/>
          </a:prstGeom>
          <a:noFill/>
          <a:ln w="127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nl-NL" altLang="nl-BE" sz="1800">
              <a:latin typeface="Arial" panose="020B0604020202020204" pitchFamily="34" charset="0"/>
            </a:endParaRPr>
          </a:p>
        </p:txBody>
      </p:sp>
      <p:sp>
        <p:nvSpPr>
          <p:cNvPr id="46085" name="Text Box 31">
            <a:extLst>
              <a:ext uri="{FF2B5EF4-FFF2-40B4-BE49-F238E27FC236}">
                <a16:creationId xmlns:a16="http://schemas.microsoft.com/office/drawing/2014/main" id="{E5E33EA1-70D8-410A-8281-08AAA9C52730}"/>
              </a:ext>
            </a:extLst>
          </p:cNvPr>
          <p:cNvSpPr txBox="1">
            <a:spLocks noChangeArrowheads="1"/>
          </p:cNvSpPr>
          <p:nvPr/>
        </p:nvSpPr>
        <p:spPr bwMode="auto">
          <a:xfrm>
            <a:off x="6248400" y="1066800"/>
            <a:ext cx="2895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nl-BE" sz="2000">
                <a:solidFill>
                  <a:srgbClr val="FF0000"/>
                </a:solidFill>
                <a:latin typeface="Comic Sans MS" panose="030F0702030302020204" pitchFamily="66" charset="0"/>
              </a:rPr>
              <a:t>Residual mean square = residual variance</a:t>
            </a:r>
          </a:p>
        </p:txBody>
      </p:sp>
      <p:sp>
        <p:nvSpPr>
          <p:cNvPr id="46086" name="Text Box 32">
            <a:extLst>
              <a:ext uri="{FF2B5EF4-FFF2-40B4-BE49-F238E27FC236}">
                <a16:creationId xmlns:a16="http://schemas.microsoft.com/office/drawing/2014/main" id="{7979571D-BE62-495C-B133-768338333618}"/>
              </a:ext>
            </a:extLst>
          </p:cNvPr>
          <p:cNvSpPr txBox="1">
            <a:spLocks noChangeArrowheads="1"/>
          </p:cNvSpPr>
          <p:nvPr/>
        </p:nvSpPr>
        <p:spPr bwMode="auto">
          <a:xfrm>
            <a:off x="2459038" y="2565400"/>
            <a:ext cx="55689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nl-BE" sz="2400">
                <a:solidFill>
                  <a:srgbClr val="FF0000"/>
                </a:solidFill>
                <a:latin typeface="Times New Roman" panose="02020603050405020304" pitchFamily="18" charset="0"/>
              </a:rPr>
              <a:t>95 % C.I. for regression line</a:t>
            </a:r>
          </a:p>
        </p:txBody>
      </p:sp>
      <p:sp>
        <p:nvSpPr>
          <p:cNvPr id="46087" name="Text Box 33">
            <a:extLst>
              <a:ext uri="{FF2B5EF4-FFF2-40B4-BE49-F238E27FC236}">
                <a16:creationId xmlns:a16="http://schemas.microsoft.com/office/drawing/2014/main" id="{B9DF3815-40EE-4B8E-AF1F-3C91E1794BC5}"/>
              </a:ext>
            </a:extLst>
          </p:cNvPr>
          <p:cNvSpPr txBox="1">
            <a:spLocks noChangeArrowheads="1"/>
          </p:cNvSpPr>
          <p:nvPr/>
        </p:nvSpPr>
        <p:spPr bwMode="auto">
          <a:xfrm>
            <a:off x="2457450" y="4402138"/>
            <a:ext cx="55689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nl-BE" sz="2400">
                <a:solidFill>
                  <a:srgbClr val="FF0000"/>
                </a:solidFill>
                <a:latin typeface="Times New Roman" panose="02020603050405020304" pitchFamily="18" charset="0"/>
              </a:rPr>
              <a:t>95 % C.I. for predicted value</a:t>
            </a:r>
          </a:p>
        </p:txBody>
      </p:sp>
      <p:sp>
        <p:nvSpPr>
          <p:cNvPr id="46088" name="Rectangle 34">
            <a:extLst>
              <a:ext uri="{FF2B5EF4-FFF2-40B4-BE49-F238E27FC236}">
                <a16:creationId xmlns:a16="http://schemas.microsoft.com/office/drawing/2014/main" id="{A1C42BD4-F5F6-44B9-9D62-EA0FCF28F757}"/>
              </a:ext>
            </a:extLst>
          </p:cNvPr>
          <p:cNvSpPr>
            <a:spLocks noChangeArrowheads="1"/>
          </p:cNvSpPr>
          <p:nvPr/>
        </p:nvSpPr>
        <p:spPr bwMode="auto">
          <a:xfrm>
            <a:off x="0" y="3054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nl-NL" altLang="nl-BE" sz="1800">
              <a:latin typeface="Arial" panose="020B0604020202020204" pitchFamily="34" charset="0"/>
            </a:endParaRPr>
          </a:p>
        </p:txBody>
      </p:sp>
      <p:graphicFrame>
        <p:nvGraphicFramePr>
          <p:cNvPr id="46089" name="Object 35">
            <a:extLst>
              <a:ext uri="{FF2B5EF4-FFF2-40B4-BE49-F238E27FC236}">
                <a16:creationId xmlns:a16="http://schemas.microsoft.com/office/drawing/2014/main" id="{50CD169A-1FAB-46A5-9B91-25DBE7F90405}"/>
              </a:ext>
            </a:extLst>
          </p:cNvPr>
          <p:cNvGraphicFramePr>
            <a:graphicFrameLocks noChangeAspect="1"/>
          </p:cNvGraphicFramePr>
          <p:nvPr/>
        </p:nvGraphicFramePr>
        <p:xfrm>
          <a:off x="3983038" y="2997200"/>
          <a:ext cx="3098800" cy="1198563"/>
        </p:xfrm>
        <a:graphic>
          <a:graphicData uri="http://schemas.openxmlformats.org/presentationml/2006/ole">
            <mc:AlternateContent xmlns:mc="http://schemas.openxmlformats.org/markup-compatibility/2006">
              <mc:Choice xmlns:v="urn:schemas-microsoft-com:vml" Requires="v">
                <p:oleObj name="Equation" r:id="rId3" imgW="2590800" imgH="1003300" progId="Equation.3">
                  <p:embed/>
                </p:oleObj>
              </mc:Choice>
              <mc:Fallback>
                <p:oleObj name="Equation" r:id="rId3" imgW="2590800" imgH="1003300" progId="Equation.3">
                  <p:embed/>
                  <p:pic>
                    <p:nvPicPr>
                      <p:cNvPr id="46089" name="Object 35">
                        <a:extLst>
                          <a:ext uri="{FF2B5EF4-FFF2-40B4-BE49-F238E27FC236}">
                            <a16:creationId xmlns:a16="http://schemas.microsoft.com/office/drawing/2014/main" id="{50CD169A-1FAB-46A5-9B91-25DBE7F904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3038" y="2997200"/>
                        <a:ext cx="30988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90" name="Object 36">
            <a:extLst>
              <a:ext uri="{FF2B5EF4-FFF2-40B4-BE49-F238E27FC236}">
                <a16:creationId xmlns:a16="http://schemas.microsoft.com/office/drawing/2014/main" id="{1A842FEC-6A9A-4E57-AA65-97158604CC82}"/>
              </a:ext>
            </a:extLst>
          </p:cNvPr>
          <p:cNvGraphicFramePr>
            <a:graphicFrameLocks noGrp="1" noChangeAspect="1"/>
          </p:cNvGraphicFramePr>
          <p:nvPr>
            <p:ph/>
          </p:nvPr>
        </p:nvGraphicFramePr>
        <p:xfrm>
          <a:off x="4130675" y="4954588"/>
          <a:ext cx="3152775" cy="1104900"/>
        </p:xfrm>
        <a:graphic>
          <a:graphicData uri="http://schemas.openxmlformats.org/presentationml/2006/ole">
            <mc:AlternateContent xmlns:mc="http://schemas.openxmlformats.org/markup-compatibility/2006">
              <mc:Choice xmlns:v="urn:schemas-microsoft-com:vml" Requires="v">
                <p:oleObj name="Equation" r:id="rId5" imgW="2857500" imgH="1003300" progId="Equation.3">
                  <p:embed/>
                </p:oleObj>
              </mc:Choice>
              <mc:Fallback>
                <p:oleObj name="Equation" r:id="rId5" imgW="2857500" imgH="1003300" progId="Equation.3">
                  <p:embed/>
                  <p:pic>
                    <p:nvPicPr>
                      <p:cNvPr id="46090" name="Object 36">
                        <a:extLst>
                          <a:ext uri="{FF2B5EF4-FFF2-40B4-BE49-F238E27FC236}">
                            <a16:creationId xmlns:a16="http://schemas.microsoft.com/office/drawing/2014/main" id="{1A842FEC-6A9A-4E57-AA65-97158604CC82}"/>
                          </a:ext>
                        </a:extLst>
                      </p:cNvPr>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0675" y="4954588"/>
                        <a:ext cx="315277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91" name="Line 37">
            <a:extLst>
              <a:ext uri="{FF2B5EF4-FFF2-40B4-BE49-F238E27FC236}">
                <a16:creationId xmlns:a16="http://schemas.microsoft.com/office/drawing/2014/main" id="{60EA4DEE-D24E-494A-BF43-417D7A02F281}"/>
              </a:ext>
            </a:extLst>
          </p:cNvPr>
          <p:cNvSpPr>
            <a:spLocks noChangeShapeType="1"/>
          </p:cNvSpPr>
          <p:nvPr/>
        </p:nvSpPr>
        <p:spPr bwMode="auto">
          <a:xfrm flipV="1">
            <a:off x="5486400" y="762000"/>
            <a:ext cx="190500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6092" name="Text Box 38">
            <a:extLst>
              <a:ext uri="{FF2B5EF4-FFF2-40B4-BE49-F238E27FC236}">
                <a16:creationId xmlns:a16="http://schemas.microsoft.com/office/drawing/2014/main" id="{DF15AE2A-1858-469E-A46B-3A31DAC8C505}"/>
              </a:ext>
            </a:extLst>
          </p:cNvPr>
          <p:cNvSpPr txBox="1">
            <a:spLocks noChangeArrowheads="1"/>
          </p:cNvSpPr>
          <p:nvPr/>
        </p:nvSpPr>
        <p:spPr bwMode="auto">
          <a:xfrm>
            <a:off x="7391400" y="457200"/>
            <a:ext cx="1676400" cy="4667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fr-BE" altLang="nl-BE" sz="2400">
                <a:solidFill>
                  <a:srgbClr val="FF0000"/>
                </a:solidFill>
                <a:latin typeface="Comic Sans MS" panose="030F0702030302020204" pitchFamily="66" charset="0"/>
              </a:rPr>
              <a:t>RMS =S²</a:t>
            </a:r>
          </a:p>
        </p:txBody>
      </p:sp>
      <p:sp>
        <p:nvSpPr>
          <p:cNvPr id="46093" name="Line 39">
            <a:extLst>
              <a:ext uri="{FF2B5EF4-FFF2-40B4-BE49-F238E27FC236}">
                <a16:creationId xmlns:a16="http://schemas.microsoft.com/office/drawing/2014/main" id="{2E44BE36-37EE-4722-A2F0-B062B8191C8B}"/>
              </a:ext>
            </a:extLst>
          </p:cNvPr>
          <p:cNvSpPr>
            <a:spLocks noChangeShapeType="1"/>
          </p:cNvSpPr>
          <p:nvPr/>
        </p:nvSpPr>
        <p:spPr bwMode="auto">
          <a:xfrm flipH="1">
            <a:off x="5867400" y="2057400"/>
            <a:ext cx="1828800" cy="1676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6094" name="Line 40">
            <a:extLst>
              <a:ext uri="{FF2B5EF4-FFF2-40B4-BE49-F238E27FC236}">
                <a16:creationId xmlns:a16="http://schemas.microsoft.com/office/drawing/2014/main" id="{070166A3-4E48-475B-B197-5362AA713659}"/>
              </a:ext>
            </a:extLst>
          </p:cNvPr>
          <p:cNvSpPr>
            <a:spLocks noChangeShapeType="1"/>
          </p:cNvSpPr>
          <p:nvPr/>
        </p:nvSpPr>
        <p:spPr bwMode="auto">
          <a:xfrm flipH="1">
            <a:off x="5791200" y="2133600"/>
            <a:ext cx="2133600" cy="3581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6" name="Object 2">
            <a:extLst>
              <a:ext uri="{FF2B5EF4-FFF2-40B4-BE49-F238E27FC236}">
                <a16:creationId xmlns:a16="http://schemas.microsoft.com/office/drawing/2014/main" id="{75D28AB3-FCF5-4C28-B144-4BC3E6A243C9}"/>
              </a:ext>
            </a:extLst>
          </p:cNvPr>
          <p:cNvGraphicFramePr>
            <a:graphicFrameLocks noChangeAspect="1"/>
          </p:cNvGraphicFramePr>
          <p:nvPr/>
        </p:nvGraphicFramePr>
        <p:xfrm>
          <a:off x="1676400" y="6350"/>
          <a:ext cx="7162800" cy="6843713"/>
        </p:xfrm>
        <a:graphic>
          <a:graphicData uri="http://schemas.openxmlformats.org/presentationml/2006/ole">
            <mc:AlternateContent xmlns:mc="http://schemas.openxmlformats.org/markup-compatibility/2006">
              <mc:Choice xmlns:v="urn:schemas-microsoft-com:vml" Requires="v">
                <p:oleObj name="Worksheet" r:id="rId3" imgW="10417680" imgH="9956160" progId="Excel.Sheet.8">
                  <p:embed/>
                </p:oleObj>
              </mc:Choice>
              <mc:Fallback>
                <p:oleObj name="Worksheet" r:id="rId3" imgW="10417680" imgH="9956160" progId="Excel.Sheet.8">
                  <p:embed/>
                  <p:pic>
                    <p:nvPicPr>
                      <p:cNvPr id="47106" name="Object 2">
                        <a:extLst>
                          <a:ext uri="{FF2B5EF4-FFF2-40B4-BE49-F238E27FC236}">
                            <a16:creationId xmlns:a16="http://schemas.microsoft.com/office/drawing/2014/main" id="{75D28AB3-FCF5-4C28-B144-4BC3E6A243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6350"/>
                        <a:ext cx="7162800" cy="684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0371CEB7-84F4-43BF-B8EC-070A7CA0633C}"/>
              </a:ext>
            </a:extLst>
          </p:cNvPr>
          <p:cNvSpPr>
            <a:spLocks noGrp="1" noChangeArrowheads="1"/>
          </p:cNvSpPr>
          <p:nvPr>
            <p:ph type="title"/>
          </p:nvPr>
        </p:nvSpPr>
        <p:spPr/>
        <p:txBody>
          <a:bodyPr/>
          <a:lstStyle/>
          <a:p>
            <a:r>
              <a:rPr lang="en-GB" altLang="nl-BE" sz="3600">
                <a:latin typeface="Comic Sans MS" panose="030F0702030302020204" pitchFamily="66" charset="0"/>
              </a:rPr>
              <a:t>…what we’ve learnt so far:</a:t>
            </a:r>
          </a:p>
        </p:txBody>
      </p:sp>
      <p:sp>
        <p:nvSpPr>
          <p:cNvPr id="48131" name="Rectangle 3">
            <a:extLst>
              <a:ext uri="{FF2B5EF4-FFF2-40B4-BE49-F238E27FC236}">
                <a16:creationId xmlns:a16="http://schemas.microsoft.com/office/drawing/2014/main" id="{770AB47D-8693-440B-B94F-6625C3CEFFFE}"/>
              </a:ext>
            </a:extLst>
          </p:cNvPr>
          <p:cNvSpPr>
            <a:spLocks noGrp="1" noChangeArrowheads="1"/>
          </p:cNvSpPr>
          <p:nvPr>
            <p:ph type="body" idx="1"/>
          </p:nvPr>
        </p:nvSpPr>
        <p:spPr>
          <a:xfrm>
            <a:off x="685800" y="1752600"/>
            <a:ext cx="7772400" cy="4114800"/>
          </a:xfrm>
          <a:ln>
            <a:solidFill>
              <a:schemeClr val="accent2"/>
            </a:solidFill>
            <a:miter lim="800000"/>
            <a:headEnd/>
            <a:tailEnd/>
          </a:ln>
        </p:spPr>
        <p:txBody>
          <a:bodyPr/>
          <a:lstStyle/>
          <a:p>
            <a:pPr marL="473075" indent="-473075">
              <a:buFont typeface="Wingdings" panose="05000000000000000000" pitchFamily="2" charset="2"/>
              <a:buChar char="A"/>
            </a:pPr>
            <a:r>
              <a:rPr lang="en-GB" altLang="nl-BE" sz="2400">
                <a:latin typeface="Comic Sans MS" panose="030F0702030302020204" pitchFamily="66" charset="0"/>
              </a:rPr>
              <a:t>Scatter plot</a:t>
            </a:r>
          </a:p>
          <a:p>
            <a:pPr marL="473075" indent="-473075">
              <a:buFont typeface="Wingdings" panose="05000000000000000000" pitchFamily="2" charset="2"/>
              <a:buChar char="A"/>
            </a:pPr>
            <a:r>
              <a:rPr lang="en-GB" altLang="nl-BE" sz="2400">
                <a:latin typeface="Comic Sans MS" panose="030F0702030302020204" pitchFamily="66" charset="0"/>
              </a:rPr>
              <a:t>Linear equation</a:t>
            </a:r>
          </a:p>
          <a:p>
            <a:pPr marL="473075" indent="-473075">
              <a:buFont typeface="Wingdings" panose="05000000000000000000" pitchFamily="2" charset="2"/>
              <a:buChar char="A"/>
            </a:pPr>
            <a:r>
              <a:rPr lang="en-GB" altLang="nl-BE" sz="2400">
                <a:latin typeface="Comic Sans MS" panose="030F0702030302020204" pitchFamily="66" charset="0"/>
              </a:rPr>
              <a:t>Residual variation</a:t>
            </a:r>
          </a:p>
          <a:p>
            <a:pPr marL="473075" indent="-473075">
              <a:buFont typeface="Wingdings" panose="05000000000000000000" pitchFamily="2" charset="2"/>
              <a:buChar char="A"/>
            </a:pPr>
            <a:r>
              <a:rPr lang="en-GB" altLang="nl-BE" sz="2400">
                <a:latin typeface="Comic Sans MS" panose="030F0702030302020204" pitchFamily="66" charset="0"/>
              </a:rPr>
              <a:t>Table of analysis of variance</a:t>
            </a:r>
          </a:p>
          <a:p>
            <a:pPr marL="473075" indent="-473075">
              <a:buFont typeface="Wingdings" panose="05000000000000000000" pitchFamily="2" charset="2"/>
              <a:buChar char="A"/>
            </a:pPr>
            <a:r>
              <a:rPr lang="en-GB" altLang="nl-BE" sz="2400">
                <a:latin typeface="Comic Sans MS" panose="030F0702030302020204" pitchFamily="66" charset="0"/>
              </a:rPr>
              <a:t>Coefficient of determination</a:t>
            </a:r>
          </a:p>
          <a:p>
            <a:pPr marL="473075" indent="-473075">
              <a:buFont typeface="Wingdings" panose="05000000000000000000" pitchFamily="2" charset="2"/>
              <a:buChar char="A"/>
            </a:pPr>
            <a:r>
              <a:rPr lang="en-GB" altLang="nl-BE" sz="2400">
                <a:latin typeface="Comic Sans MS" panose="030F0702030302020204" pitchFamily="66" charset="0"/>
              </a:rPr>
              <a:t>Correlation coefficient</a:t>
            </a:r>
          </a:p>
          <a:p>
            <a:pPr marL="473075" indent="-473075">
              <a:buFont typeface="Wingdings" panose="05000000000000000000" pitchFamily="2" charset="2"/>
              <a:buChar char="A"/>
            </a:pPr>
            <a:r>
              <a:rPr lang="en-GB" altLang="nl-BE" sz="2400">
                <a:latin typeface="Comic Sans MS" panose="030F0702030302020204" pitchFamily="66" charset="0"/>
              </a:rPr>
              <a:t>Statistical test: F-test</a:t>
            </a:r>
          </a:p>
          <a:p>
            <a:pPr marL="473075" indent="-473075">
              <a:buFont typeface="Wingdings" panose="05000000000000000000" pitchFamily="2" charset="2"/>
              <a:buChar char="A"/>
            </a:pPr>
            <a:r>
              <a:rPr lang="en-GB" altLang="nl-BE" sz="2400">
                <a:latin typeface="Comic Sans MS" panose="030F0702030302020204" pitchFamily="66" charset="0"/>
              </a:rPr>
              <a:t>Confidence intervals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BF1350F6-0A17-4BCE-BF93-87686733ED92}"/>
              </a:ext>
            </a:extLst>
          </p:cNvPr>
          <p:cNvSpPr>
            <a:spLocks noGrp="1" noChangeArrowheads="1"/>
          </p:cNvSpPr>
          <p:nvPr>
            <p:ph type="body" sz="half" idx="1"/>
          </p:nvPr>
        </p:nvSpPr>
        <p:spPr>
          <a:xfrm>
            <a:off x="685800" y="1268413"/>
            <a:ext cx="5614988" cy="4114800"/>
          </a:xfrm>
        </p:spPr>
        <p:txBody>
          <a:bodyPr/>
          <a:lstStyle/>
          <a:p>
            <a:pPr>
              <a:buFontTx/>
              <a:buNone/>
            </a:pPr>
            <a:r>
              <a:rPr lang="en-GB" altLang="nl-BE" sz="2800">
                <a:latin typeface="Comic Sans MS" panose="030F0702030302020204" pitchFamily="66" charset="0"/>
              </a:rPr>
              <a:t>What we don’t know yet…</a:t>
            </a:r>
          </a:p>
          <a:p>
            <a:endParaRPr lang="en-GB" altLang="nl-BE" sz="2800">
              <a:latin typeface="Comic Sans MS" panose="030F0702030302020204" pitchFamily="66" charset="0"/>
            </a:endParaRPr>
          </a:p>
          <a:p>
            <a:r>
              <a:rPr lang="en-GB" altLang="nl-BE" sz="2800">
                <a:solidFill>
                  <a:schemeClr val="accent2"/>
                </a:solidFill>
                <a:latin typeface="Comic Sans MS" panose="030F0702030302020204" pitchFamily="66" charset="0"/>
              </a:rPr>
              <a:t>What will be the cholesterol level of a person of 42 years old?…….</a:t>
            </a:r>
            <a:endParaRPr lang="en-GB" altLang="nl-BE" sz="2800">
              <a:latin typeface="Comic Sans MS" panose="030F0702030302020204" pitchFamily="66" charset="0"/>
            </a:endParaRPr>
          </a:p>
        </p:txBody>
      </p:sp>
      <p:graphicFrame>
        <p:nvGraphicFramePr>
          <p:cNvPr id="9219" name="Object 3">
            <a:extLst>
              <a:ext uri="{FF2B5EF4-FFF2-40B4-BE49-F238E27FC236}">
                <a16:creationId xmlns:a16="http://schemas.microsoft.com/office/drawing/2014/main" id="{1D3DFE32-2247-4C4E-AC54-D1BDDFFAAB0F}"/>
              </a:ext>
            </a:extLst>
          </p:cNvPr>
          <p:cNvGraphicFramePr>
            <a:graphicFrameLocks noGrp="1" noChangeAspect="1"/>
          </p:cNvGraphicFramePr>
          <p:nvPr>
            <p:ph sz="half" idx="2"/>
          </p:nvPr>
        </p:nvGraphicFramePr>
        <p:xfrm>
          <a:off x="7019925" y="2781300"/>
          <a:ext cx="1238250" cy="2663825"/>
        </p:xfrm>
        <a:graphic>
          <a:graphicData uri="http://schemas.openxmlformats.org/presentationml/2006/ole">
            <mc:AlternateContent xmlns:mc="http://schemas.openxmlformats.org/markup-compatibility/2006">
              <mc:Choice xmlns:v="urn:schemas-microsoft-com:vml" Requires="v">
                <p:oleObj name="Clip" r:id="rId3" imgW="1857375" imgH="3995738" progId="MS_ClipArt_Gallery.2">
                  <p:embed/>
                </p:oleObj>
              </mc:Choice>
              <mc:Fallback>
                <p:oleObj name="Clip" r:id="rId3" imgW="1857375" imgH="3995738" progId="MS_ClipArt_Gallery.2">
                  <p:embed/>
                  <p:pic>
                    <p:nvPicPr>
                      <p:cNvPr id="9219" name="Object 3">
                        <a:extLst>
                          <a:ext uri="{FF2B5EF4-FFF2-40B4-BE49-F238E27FC236}">
                            <a16:creationId xmlns:a16="http://schemas.microsoft.com/office/drawing/2014/main" id="{1D3DFE32-2247-4C4E-AC54-D1BDDFFAAB0F}"/>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9925" y="2781300"/>
                        <a:ext cx="1238250" cy="2663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7E86DEDA-EA23-438F-8739-DFA6686632DA}"/>
              </a:ext>
            </a:extLst>
          </p:cNvPr>
          <p:cNvSpPr>
            <a:spLocks noGrp="1" noChangeArrowheads="1"/>
          </p:cNvSpPr>
          <p:nvPr>
            <p:ph type="title"/>
          </p:nvPr>
        </p:nvSpPr>
        <p:spPr/>
        <p:txBody>
          <a:bodyPr/>
          <a:lstStyle/>
          <a:p>
            <a:r>
              <a:rPr lang="en-GB" altLang="nl-BE" sz="3600">
                <a:latin typeface="Comic Sans MS" panose="030F0702030302020204" pitchFamily="66" charset="0"/>
              </a:rPr>
              <a:t>Regression</a:t>
            </a:r>
          </a:p>
        </p:txBody>
      </p:sp>
      <p:sp>
        <p:nvSpPr>
          <p:cNvPr id="10243" name="Rectangle 3">
            <a:extLst>
              <a:ext uri="{FF2B5EF4-FFF2-40B4-BE49-F238E27FC236}">
                <a16:creationId xmlns:a16="http://schemas.microsoft.com/office/drawing/2014/main" id="{BBF4AE8B-53A5-45F1-84D7-9CE3DC74F44F}"/>
              </a:ext>
            </a:extLst>
          </p:cNvPr>
          <p:cNvSpPr>
            <a:spLocks noGrp="1" noChangeArrowheads="1"/>
          </p:cNvSpPr>
          <p:nvPr>
            <p:ph type="body" idx="1"/>
          </p:nvPr>
        </p:nvSpPr>
        <p:spPr>
          <a:xfrm>
            <a:off x="685800" y="1892300"/>
            <a:ext cx="7772400" cy="4129088"/>
          </a:xfrm>
        </p:spPr>
        <p:txBody>
          <a:bodyPr/>
          <a:lstStyle/>
          <a:p>
            <a:r>
              <a:rPr lang="en-GB" altLang="nl-BE" sz="2400">
                <a:latin typeface="Comic Sans MS" panose="030F0702030302020204" pitchFamily="66" charset="0"/>
              </a:rPr>
              <a:t>To </a:t>
            </a:r>
            <a:r>
              <a:rPr lang="en-GB" altLang="nl-BE" sz="2400">
                <a:solidFill>
                  <a:schemeClr val="accent2"/>
                </a:solidFill>
                <a:latin typeface="Comic Sans MS" panose="030F0702030302020204" pitchFamily="66" charset="0"/>
              </a:rPr>
              <a:t>describe</a:t>
            </a:r>
            <a:r>
              <a:rPr lang="en-GB" altLang="nl-BE" sz="2400">
                <a:latin typeface="Comic Sans MS" panose="030F0702030302020204" pitchFamily="66" charset="0"/>
              </a:rPr>
              <a:t> the relation between variables</a:t>
            </a:r>
          </a:p>
          <a:p>
            <a:endParaRPr lang="en-GB" altLang="nl-BE" sz="2400">
              <a:latin typeface="Comic Sans MS" panose="030F0702030302020204" pitchFamily="66" charset="0"/>
            </a:endParaRPr>
          </a:p>
          <a:p>
            <a:r>
              <a:rPr lang="en-GB" altLang="nl-BE" sz="2400">
                <a:latin typeface="Comic Sans MS" panose="030F0702030302020204" pitchFamily="66" charset="0"/>
              </a:rPr>
              <a:t>x </a:t>
            </a:r>
            <a:r>
              <a:rPr lang="en-GB" altLang="nl-BE" sz="2400">
                <a:latin typeface="Comic Sans MS" panose="030F0702030302020204" pitchFamily="66" charset="0"/>
                <a:sym typeface="Symbol" panose="05050102010706020507" pitchFamily="18" charset="2"/>
              </a:rPr>
              <a:t> statistical relation  </a:t>
            </a:r>
            <a:r>
              <a:rPr lang="en-GB" altLang="nl-BE" sz="2400">
                <a:latin typeface="Comic Sans MS" panose="030F0702030302020204" pitchFamily="66" charset="0"/>
              </a:rPr>
              <a:t>y</a:t>
            </a:r>
          </a:p>
          <a:p>
            <a:pPr>
              <a:buFontTx/>
              <a:buNone/>
            </a:pPr>
            <a:r>
              <a:rPr lang="en-GB" altLang="nl-BE" sz="2400">
                <a:latin typeface="Comic Sans MS" panose="030F0702030302020204" pitchFamily="66" charset="0"/>
              </a:rPr>
              <a:t>	</a:t>
            </a:r>
          </a:p>
          <a:p>
            <a:pPr>
              <a:buFontTx/>
              <a:buNone/>
            </a:pPr>
            <a:r>
              <a:rPr lang="en-GB" altLang="nl-BE" sz="2400">
                <a:latin typeface="Comic Sans MS" panose="030F0702030302020204" pitchFamily="66" charset="0"/>
              </a:rPr>
              <a:t>	</a:t>
            </a:r>
            <a:r>
              <a:rPr lang="en-GB" altLang="nl-BE" sz="2400">
                <a:solidFill>
                  <a:schemeClr val="accent2"/>
                </a:solidFill>
                <a:latin typeface="Comic Sans MS" panose="030F0702030302020204" pitchFamily="66" charset="0"/>
              </a:rPr>
              <a:t>x </a:t>
            </a:r>
            <a:r>
              <a:rPr lang="en-GB" altLang="nl-BE" sz="2400">
                <a:latin typeface="Comic Sans MS" panose="030F0702030302020204" pitchFamily="66" charset="0"/>
              </a:rPr>
              <a:t>= predictor / explanatory / </a:t>
            </a:r>
            <a:r>
              <a:rPr lang="en-GB" altLang="nl-BE" sz="2400">
                <a:solidFill>
                  <a:schemeClr val="accent2"/>
                </a:solidFill>
                <a:latin typeface="Comic Sans MS" panose="030F0702030302020204" pitchFamily="66" charset="0"/>
              </a:rPr>
              <a:t>independent variable</a:t>
            </a:r>
          </a:p>
          <a:p>
            <a:pPr>
              <a:buFontTx/>
              <a:buNone/>
            </a:pPr>
            <a:r>
              <a:rPr lang="en-GB" altLang="nl-BE" sz="2400">
                <a:latin typeface="Comic Sans MS" panose="030F0702030302020204" pitchFamily="66" charset="0"/>
              </a:rPr>
              <a:t>	</a:t>
            </a:r>
            <a:r>
              <a:rPr lang="en-GB" altLang="nl-BE" sz="2400">
                <a:solidFill>
                  <a:schemeClr val="accent2"/>
                </a:solidFill>
                <a:latin typeface="Comic Sans MS" panose="030F0702030302020204" pitchFamily="66" charset="0"/>
              </a:rPr>
              <a:t>y</a:t>
            </a:r>
            <a:r>
              <a:rPr lang="en-GB" altLang="nl-BE" sz="2400">
                <a:latin typeface="Comic Sans MS" panose="030F0702030302020204" pitchFamily="66" charset="0"/>
              </a:rPr>
              <a:t> = response / outcome / </a:t>
            </a:r>
            <a:r>
              <a:rPr lang="en-GB" altLang="nl-BE" sz="2400">
                <a:solidFill>
                  <a:schemeClr val="accent2"/>
                </a:solidFill>
                <a:latin typeface="Comic Sans MS" panose="030F0702030302020204" pitchFamily="66" charset="0"/>
              </a:rPr>
              <a:t>dependent variable</a:t>
            </a:r>
          </a:p>
          <a:p>
            <a:pPr>
              <a:buFontTx/>
              <a:buNone/>
            </a:pPr>
            <a:endParaRPr lang="en-GB" altLang="nl-BE" sz="2400">
              <a:solidFill>
                <a:schemeClr val="accent2"/>
              </a:solidFill>
              <a:latin typeface="Comic Sans MS" panose="030F0702030302020204" pitchFamily="66" charset="0"/>
            </a:endParaRPr>
          </a:p>
          <a:p>
            <a:r>
              <a:rPr lang="en-GB" altLang="nl-BE" sz="2400">
                <a:latin typeface="Comic Sans MS" panose="030F0702030302020204" pitchFamily="66" charset="0"/>
              </a:rPr>
              <a:t>Different types of regression, depending on y and nr. of variables x</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F823984D-4094-4CE7-9A13-566660D8AD9F}"/>
              </a:ext>
            </a:extLst>
          </p:cNvPr>
          <p:cNvSpPr>
            <a:spLocks noGrp="1" noChangeArrowheads="1"/>
          </p:cNvSpPr>
          <p:nvPr>
            <p:ph type="title"/>
          </p:nvPr>
        </p:nvSpPr>
        <p:spPr/>
        <p:txBody>
          <a:bodyPr/>
          <a:lstStyle/>
          <a:p>
            <a:r>
              <a:rPr lang="en-GB" altLang="nl-BE" sz="3600">
                <a:latin typeface="Comic Sans MS" panose="030F0702030302020204" pitchFamily="66" charset="0"/>
              </a:rPr>
              <a:t>Simple linear regression</a:t>
            </a:r>
          </a:p>
        </p:txBody>
      </p:sp>
      <p:sp>
        <p:nvSpPr>
          <p:cNvPr id="11267" name="Rectangle 3">
            <a:extLst>
              <a:ext uri="{FF2B5EF4-FFF2-40B4-BE49-F238E27FC236}">
                <a16:creationId xmlns:a16="http://schemas.microsoft.com/office/drawing/2014/main" id="{1A900C15-0D3D-4DDF-87E1-E7B7B8DF88BF}"/>
              </a:ext>
            </a:extLst>
          </p:cNvPr>
          <p:cNvSpPr>
            <a:spLocks noGrp="1" noChangeArrowheads="1"/>
          </p:cNvSpPr>
          <p:nvPr>
            <p:ph type="body" idx="1"/>
          </p:nvPr>
        </p:nvSpPr>
        <p:spPr>
          <a:xfrm>
            <a:off x="685800" y="2032000"/>
            <a:ext cx="7772400" cy="3844925"/>
          </a:xfrm>
        </p:spPr>
        <p:txBody>
          <a:bodyPr/>
          <a:lstStyle/>
          <a:p>
            <a:pPr>
              <a:lnSpc>
                <a:spcPct val="90000"/>
              </a:lnSpc>
            </a:pPr>
            <a:r>
              <a:rPr lang="en-GB" altLang="nl-BE" sz="2400">
                <a:solidFill>
                  <a:srgbClr val="FF0000"/>
                </a:solidFill>
                <a:latin typeface="Comic Sans MS" panose="030F0702030302020204" pitchFamily="66" charset="0"/>
              </a:rPr>
              <a:t>Only one independent </a:t>
            </a:r>
            <a:r>
              <a:rPr lang="en-GB" altLang="nl-BE" sz="2400">
                <a:latin typeface="Comic Sans MS" panose="030F0702030302020204" pitchFamily="66" charset="0"/>
              </a:rPr>
              <a:t>variable x and one dependent y</a:t>
            </a:r>
          </a:p>
          <a:p>
            <a:pPr>
              <a:lnSpc>
                <a:spcPct val="90000"/>
              </a:lnSpc>
            </a:pPr>
            <a:endParaRPr lang="en-GB" altLang="nl-BE" sz="2400">
              <a:latin typeface="Comic Sans MS" panose="030F0702030302020204" pitchFamily="66" charset="0"/>
            </a:endParaRPr>
          </a:p>
          <a:p>
            <a:pPr>
              <a:lnSpc>
                <a:spcPct val="90000"/>
              </a:lnSpc>
            </a:pPr>
            <a:r>
              <a:rPr lang="en-GB" altLang="nl-BE" sz="2400">
                <a:latin typeface="Comic Sans MS" panose="030F0702030302020204" pitchFamily="66" charset="0"/>
              </a:rPr>
              <a:t>Describe the relation between the two variables by fitting a straight line to the data that gives the ‘best’ prediction of y for any value of x</a:t>
            </a:r>
          </a:p>
          <a:p>
            <a:pPr>
              <a:lnSpc>
                <a:spcPct val="90000"/>
              </a:lnSpc>
            </a:pPr>
            <a:endParaRPr lang="en-GB" altLang="nl-BE" sz="2400">
              <a:latin typeface="Comic Sans MS" panose="030F0702030302020204" pitchFamily="66" charset="0"/>
            </a:endParaRPr>
          </a:p>
          <a:p>
            <a:pPr>
              <a:lnSpc>
                <a:spcPct val="90000"/>
              </a:lnSpc>
            </a:pPr>
            <a:r>
              <a:rPr lang="en-GB" altLang="nl-BE" sz="2400">
                <a:latin typeface="Comic Sans MS" panose="030F0702030302020204" pitchFamily="66" charset="0"/>
              </a:rPr>
              <a:t>The equation of this regression line is: </a:t>
            </a:r>
          </a:p>
          <a:p>
            <a:pPr>
              <a:lnSpc>
                <a:spcPct val="90000"/>
              </a:lnSpc>
              <a:buFontTx/>
              <a:buNone/>
            </a:pPr>
            <a:r>
              <a:rPr lang="en-GB" altLang="nl-BE" sz="2400" b="1" i="1">
                <a:solidFill>
                  <a:srgbClr val="FF0000"/>
                </a:solidFill>
                <a:latin typeface="Comic Sans MS" panose="030F0702030302020204" pitchFamily="66" charset="0"/>
              </a:rPr>
              <a:t>	</a:t>
            </a:r>
            <a:r>
              <a:rPr lang="en-GB" altLang="nl-BE" sz="2400" i="1">
                <a:solidFill>
                  <a:srgbClr val="FF0000"/>
                </a:solidFill>
                <a:latin typeface="Comic Sans MS" panose="030F0702030302020204" pitchFamily="66" charset="0"/>
              </a:rPr>
              <a:t>y = </a:t>
            </a:r>
            <a:r>
              <a:rPr lang="en-GB" altLang="nl-BE" sz="2400">
                <a:solidFill>
                  <a:srgbClr val="FF0000"/>
                </a:solidFill>
                <a:latin typeface="Comic Sans MS" panose="030F0702030302020204" pitchFamily="66" charset="0"/>
              </a:rPr>
              <a:t>a</a:t>
            </a:r>
            <a:r>
              <a:rPr lang="en-GB" altLang="nl-BE" sz="2400" i="1">
                <a:solidFill>
                  <a:srgbClr val="FF0000"/>
                </a:solidFill>
                <a:latin typeface="Comic Sans MS" panose="030F0702030302020204" pitchFamily="66" charset="0"/>
              </a:rPr>
              <a:t> + </a:t>
            </a:r>
            <a:r>
              <a:rPr lang="en-GB" altLang="nl-BE" sz="2400">
                <a:solidFill>
                  <a:srgbClr val="FF0000"/>
                </a:solidFill>
                <a:latin typeface="Comic Sans MS" panose="030F0702030302020204" pitchFamily="66" charset="0"/>
              </a:rPr>
              <a:t>b</a:t>
            </a:r>
            <a:r>
              <a:rPr lang="en-GB" altLang="nl-BE" sz="2400" i="1">
                <a:solidFill>
                  <a:srgbClr val="FF0000"/>
                </a:solidFill>
                <a:latin typeface="Comic Sans MS" panose="030F0702030302020204" pitchFamily="66" charset="0"/>
              </a:rPr>
              <a:t>x, </a:t>
            </a:r>
            <a:r>
              <a:rPr lang="en-GB" altLang="nl-BE" sz="2400">
                <a:latin typeface="Comic Sans MS" panose="030F0702030302020204" pitchFamily="66" charset="0"/>
              </a:rPr>
              <a:t>whereby</a:t>
            </a:r>
            <a:r>
              <a:rPr lang="en-GB" altLang="nl-BE" sz="2400" b="1" i="1">
                <a:solidFill>
                  <a:srgbClr val="FF0000"/>
                </a:solidFill>
                <a:latin typeface="Comic Sans MS" panose="030F0702030302020204" pitchFamily="66" charset="0"/>
              </a:rPr>
              <a:t> </a:t>
            </a:r>
            <a:r>
              <a:rPr lang="en-GB" altLang="nl-BE" sz="2400">
                <a:latin typeface="Comic Sans MS" panose="030F0702030302020204" pitchFamily="66" charset="0"/>
              </a:rPr>
              <a:t>a = </a:t>
            </a:r>
            <a:r>
              <a:rPr lang="en-GB" altLang="nl-BE" sz="2400">
                <a:solidFill>
                  <a:srgbClr val="FF0000"/>
                </a:solidFill>
                <a:latin typeface="Comic Sans MS" panose="030F0702030302020204" pitchFamily="66" charset="0"/>
              </a:rPr>
              <a:t>intercept</a:t>
            </a:r>
            <a:r>
              <a:rPr lang="en-GB" altLang="nl-BE" sz="2400">
                <a:latin typeface="Comic Sans MS" panose="030F0702030302020204" pitchFamily="66" charset="0"/>
              </a:rPr>
              <a:t>, b = </a:t>
            </a:r>
            <a:r>
              <a:rPr lang="en-GB" altLang="nl-BE" sz="2400">
                <a:solidFill>
                  <a:srgbClr val="FF0000"/>
                </a:solidFill>
                <a:latin typeface="Comic Sans MS" panose="030F0702030302020204" pitchFamily="66" charset="0"/>
              </a:rPr>
              <a:t>slope</a:t>
            </a:r>
            <a:endParaRPr lang="en-GB" altLang="nl-BE" sz="2400">
              <a:latin typeface="Comic Sans MS" panose="030F0702030302020204" pitchFamily="66" charset="0"/>
            </a:endParaRPr>
          </a:p>
          <a:p>
            <a:pPr>
              <a:lnSpc>
                <a:spcPct val="90000"/>
              </a:lnSpc>
              <a:buFontTx/>
              <a:buNone/>
            </a:pPr>
            <a:endParaRPr lang="en-GB" altLang="nl-BE" sz="2400">
              <a:latin typeface="Comic Sans MS" panose="030F0702030302020204" pitchFamily="66"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725961B-EE30-4E7A-B0B7-9FB5064BE552}"/>
              </a:ext>
            </a:extLst>
          </p:cNvPr>
          <p:cNvPicPr>
            <a:picLocks noChangeAspect="1"/>
          </p:cNvPicPr>
          <p:nvPr/>
        </p:nvPicPr>
        <p:blipFill>
          <a:blip r:embed="rId3"/>
          <a:stretch>
            <a:fillRect/>
          </a:stretch>
        </p:blipFill>
        <p:spPr>
          <a:xfrm>
            <a:off x="1066800" y="893243"/>
            <a:ext cx="5566876" cy="5559944"/>
          </a:xfrm>
          <a:prstGeom prst="rect">
            <a:avLst/>
          </a:prstGeom>
        </p:spPr>
      </p:pic>
      <p:sp>
        <p:nvSpPr>
          <p:cNvPr id="4" name="Text Box 7">
            <a:extLst>
              <a:ext uri="{FF2B5EF4-FFF2-40B4-BE49-F238E27FC236}">
                <a16:creationId xmlns:a16="http://schemas.microsoft.com/office/drawing/2014/main" id="{3E0FE146-B586-4730-8753-D6C80265D7E2}"/>
              </a:ext>
            </a:extLst>
          </p:cNvPr>
          <p:cNvSpPr txBox="1">
            <a:spLocks noChangeArrowheads="1"/>
          </p:cNvSpPr>
          <p:nvPr/>
        </p:nvSpPr>
        <p:spPr bwMode="auto">
          <a:xfrm>
            <a:off x="755650" y="404813"/>
            <a:ext cx="74739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fr-BE" altLang="nl-BE" sz="2400" dirty="0" err="1">
                <a:latin typeface="Comic Sans MS" panose="030F0702030302020204" pitchFamily="66" charset="0"/>
              </a:rPr>
              <a:t>Scatter</a:t>
            </a:r>
            <a:r>
              <a:rPr lang="fr-BE" altLang="nl-BE" sz="2400" dirty="0">
                <a:latin typeface="Comic Sans MS" panose="030F0702030302020204" pitchFamily="66" charset="0"/>
              </a:rPr>
              <a:t> plot: </a:t>
            </a:r>
            <a:r>
              <a:rPr lang="fr-BE" altLang="nl-BE" sz="2400" dirty="0" err="1">
                <a:latin typeface="Comic Sans MS" panose="030F0702030302020204" pitchFamily="66" charset="0"/>
              </a:rPr>
              <a:t>Cholesterol</a:t>
            </a:r>
            <a:r>
              <a:rPr lang="fr-BE" altLang="nl-BE" sz="2400" dirty="0">
                <a:latin typeface="Comic Sans MS" panose="030F0702030302020204" pitchFamily="66" charset="0"/>
              </a:rPr>
              <a:t> by </a:t>
            </a:r>
            <a:r>
              <a:rPr lang="fr-BE" altLang="nl-BE" sz="2400" dirty="0" err="1">
                <a:latin typeface="Comic Sans MS" panose="030F0702030302020204" pitchFamily="66" charset="0"/>
              </a:rPr>
              <a:t>age</a:t>
            </a:r>
            <a:r>
              <a:rPr lang="fr-BE" altLang="nl-BE" sz="2400" dirty="0">
                <a:latin typeface="Comic Sans MS" panose="030F0702030302020204" pitchFamily="66" charset="0"/>
              </a:rPr>
              <a:t> </a:t>
            </a:r>
            <a:r>
              <a:rPr lang="fr-BE" altLang="nl-BE" sz="2400" dirty="0" err="1">
                <a:latin typeface="Comic Sans MS" panose="030F0702030302020204" pitchFamily="66" charset="0"/>
              </a:rPr>
              <a:t>with</a:t>
            </a:r>
            <a:r>
              <a:rPr lang="fr-BE" altLang="nl-BE" sz="2400" dirty="0">
                <a:latin typeface="Comic Sans MS" panose="030F0702030302020204" pitchFamily="66" charset="0"/>
              </a:rPr>
              <a:t> trend line</a:t>
            </a:r>
            <a:endParaRPr lang="en-GB" altLang="nl-BE" sz="2400" dirty="0">
              <a:latin typeface="Comic Sans MS" panose="030F0702030302020204" pitchFamily="66"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2">
            <a:extLst>
              <a:ext uri="{FF2B5EF4-FFF2-40B4-BE49-F238E27FC236}">
                <a16:creationId xmlns:a16="http://schemas.microsoft.com/office/drawing/2014/main" id="{0FD5702B-B23C-4944-8CE0-1AFFF3B9E1CD}"/>
              </a:ext>
            </a:extLst>
          </p:cNvPr>
          <p:cNvGraphicFramePr>
            <a:graphicFrameLocks noChangeAspect="1"/>
          </p:cNvGraphicFramePr>
          <p:nvPr/>
        </p:nvGraphicFramePr>
        <p:xfrm>
          <a:off x="0" y="14288"/>
          <a:ext cx="9144000" cy="5611812"/>
        </p:xfrm>
        <a:graphic>
          <a:graphicData uri="http://schemas.openxmlformats.org/presentationml/2006/ole">
            <mc:AlternateContent xmlns:mc="http://schemas.openxmlformats.org/markup-compatibility/2006">
              <mc:Choice xmlns:v="urn:schemas-microsoft-com:vml" Requires="v">
                <p:oleObj name="Worksheet" r:id="rId3" imgW="9267749" imgH="5705551" progId="Excel.Sheet.8">
                  <p:embed/>
                </p:oleObj>
              </mc:Choice>
              <mc:Fallback>
                <p:oleObj name="Worksheet" r:id="rId3" imgW="9267749" imgH="5705551" progId="Excel.Sheet.8">
                  <p:embed/>
                  <p:pic>
                    <p:nvPicPr>
                      <p:cNvPr id="13314" name="Object 2">
                        <a:extLst>
                          <a:ext uri="{FF2B5EF4-FFF2-40B4-BE49-F238E27FC236}">
                            <a16:creationId xmlns:a16="http://schemas.microsoft.com/office/drawing/2014/main" id="{0FD5702B-B23C-4944-8CE0-1AFFF3B9E1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288"/>
                        <a:ext cx="9144000" cy="561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5" name="Text Box 3">
            <a:extLst>
              <a:ext uri="{FF2B5EF4-FFF2-40B4-BE49-F238E27FC236}">
                <a16:creationId xmlns:a16="http://schemas.microsoft.com/office/drawing/2014/main" id="{8728CE9E-D266-4993-BF01-CCF655AAFFFB}"/>
              </a:ext>
            </a:extLst>
          </p:cNvPr>
          <p:cNvSpPr txBox="1">
            <a:spLocks noChangeArrowheads="1"/>
          </p:cNvSpPr>
          <p:nvPr/>
        </p:nvSpPr>
        <p:spPr bwMode="auto">
          <a:xfrm>
            <a:off x="611188" y="5535613"/>
            <a:ext cx="8208962"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fr-BE" altLang="nl-BE" sz="2000">
                <a:solidFill>
                  <a:schemeClr val="accent1"/>
                </a:solidFill>
                <a:latin typeface="Comic Sans MS" panose="030F0702030302020204" pitchFamily="66" charset="0"/>
              </a:rPr>
              <a:t>Intercept a</a:t>
            </a:r>
            <a:r>
              <a:rPr lang="fr-BE" altLang="nl-BE" sz="2000">
                <a:latin typeface="Comic Sans MS" panose="030F0702030302020204" pitchFamily="66" charset="0"/>
              </a:rPr>
              <a:t>: fitted value of y where the line crosses the y axis</a:t>
            </a:r>
          </a:p>
          <a:p>
            <a:pPr eaLnBrk="1" hangingPunct="1">
              <a:spcBef>
                <a:spcPct val="50000"/>
              </a:spcBef>
              <a:buFontTx/>
              <a:buNone/>
            </a:pPr>
            <a:r>
              <a:rPr lang="fr-BE" altLang="nl-BE" sz="2000">
                <a:solidFill>
                  <a:schemeClr val="accent2"/>
                </a:solidFill>
                <a:latin typeface="Comic Sans MS" panose="030F0702030302020204" pitchFamily="66" charset="0"/>
              </a:rPr>
              <a:t>Slope b</a:t>
            </a:r>
            <a:r>
              <a:rPr lang="fr-BE" altLang="nl-BE" sz="2000">
                <a:latin typeface="Comic Sans MS" panose="030F0702030302020204" pitchFamily="66" charset="0"/>
              </a:rPr>
              <a:t>: slope of the regression line</a:t>
            </a:r>
            <a:r>
              <a:rPr lang="fr-BE" altLang="nl-BE" sz="2000">
                <a:solidFill>
                  <a:schemeClr val="accent2"/>
                </a:solidFill>
                <a:latin typeface="Comic Sans MS" panose="030F0702030302020204" pitchFamily="66" charset="0"/>
              </a:rPr>
              <a:t> </a:t>
            </a:r>
            <a:endParaRPr lang="en-GB" altLang="nl-BE" sz="2000">
              <a:solidFill>
                <a:schemeClr val="accent2"/>
              </a:solidFill>
              <a:latin typeface="Comic Sans MS" panose="030F0702030302020204" pitchFamily="66"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2186</TotalTime>
  <Words>3742</Words>
  <Application>Microsoft Office PowerPoint</Application>
  <PresentationFormat>On-screen Show (4:3)</PresentationFormat>
  <Paragraphs>726</Paragraphs>
  <Slides>44</Slides>
  <Notes>39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7</vt:i4>
      </vt:variant>
      <vt:variant>
        <vt:lpstr>Slide Titles</vt:lpstr>
      </vt:variant>
      <vt:variant>
        <vt:i4>44</vt:i4>
      </vt:variant>
    </vt:vector>
  </HeadingPairs>
  <TitlesOfParts>
    <vt:vector size="58" baseType="lpstr">
      <vt:lpstr>Arial</vt:lpstr>
      <vt:lpstr>Calibri</vt:lpstr>
      <vt:lpstr>Comic Sans MS</vt:lpstr>
      <vt:lpstr>Courier New</vt:lpstr>
      <vt:lpstr>Times New Roman</vt:lpstr>
      <vt:lpstr>Wingdings</vt:lpstr>
      <vt:lpstr>Office Theme</vt:lpstr>
      <vt:lpstr>Clip</vt:lpstr>
      <vt:lpstr>Worksheet</vt:lpstr>
      <vt:lpstr>Equation</vt:lpstr>
      <vt:lpstr>Werkblad</vt:lpstr>
      <vt:lpstr>Document</vt:lpstr>
      <vt:lpstr>Chart</vt:lpstr>
      <vt:lpstr>Microsoft Equation 3.0</vt:lpstr>
      <vt:lpstr>Linear regression</vt:lpstr>
      <vt:lpstr>Session 2: The principles of linear regression </vt:lpstr>
      <vt:lpstr>PowerPoint Presentation</vt:lpstr>
      <vt:lpstr>PowerPoint Presentation</vt:lpstr>
      <vt:lpstr>PowerPoint Presentation</vt:lpstr>
      <vt:lpstr>Regression</vt:lpstr>
      <vt:lpstr>Simple linear regression</vt:lpstr>
      <vt:lpstr>PowerPoint Presentation</vt:lpstr>
      <vt:lpstr>PowerPoint Presentation</vt:lpstr>
      <vt:lpstr>Simple linear regression (ctnd)</vt:lpstr>
      <vt:lpstr>PowerPoint Presentation</vt:lpstr>
      <vt:lpstr>Mathematical symbols</vt:lpstr>
      <vt:lpstr>Calculation of the slope and intercept  of the least squares regression line</vt:lpstr>
      <vt:lpstr>How does this work?</vt:lpstr>
      <vt:lpstr>Your turn….</vt:lpstr>
      <vt:lpstr>Looking for  a and b </vt:lpstr>
      <vt:lpstr>Looking for   a and b </vt:lpstr>
      <vt:lpstr>PowerPoint Presentation</vt:lpstr>
      <vt:lpstr>Can R do this?</vt:lpstr>
      <vt:lpstr>R output cholesterol &amp; age</vt:lpstr>
      <vt:lpstr>PowerPoint Presentation</vt:lpstr>
      <vt:lpstr>PowerPoint Presentation</vt:lpstr>
      <vt:lpstr>PowerPoint Presentation</vt:lpstr>
      <vt:lpstr>Simple linear regression (ctnd)</vt:lpstr>
      <vt:lpstr>PowerPoint Presentation</vt:lpstr>
      <vt:lpstr>Calculation of residual variation</vt:lpstr>
      <vt:lpstr>Table of analysis of variance</vt:lpstr>
      <vt:lpstr>ANOVA table cholesterol vs age</vt:lpstr>
      <vt:lpstr>ANOVA table cholesterol vs age</vt:lpstr>
      <vt:lpstr>Determination coefficient</vt:lpstr>
      <vt:lpstr>ANOVA table cholesterol/age</vt:lpstr>
      <vt:lpstr>PowerPoint Presentation</vt:lpstr>
      <vt:lpstr>PowerPoint Presentation</vt:lpstr>
      <vt:lpstr>Statistical test</vt:lpstr>
      <vt:lpstr>ANOVA table cholesterol/age</vt:lpstr>
      <vt:lpstr>PowerPoint Presentation</vt:lpstr>
      <vt:lpstr>F-test and T-test</vt:lpstr>
      <vt:lpstr>PowerPoint Presentation</vt:lpstr>
      <vt:lpstr>Confidence interval for the regression line</vt:lpstr>
      <vt:lpstr>PowerPoint Presentation</vt:lpstr>
      <vt:lpstr>Prediction interval:  CI for predicted value</vt:lpstr>
      <vt:lpstr>PowerPoint Presentation</vt:lpstr>
      <vt:lpstr>PowerPoint Presentation</vt:lpstr>
      <vt:lpstr>…what we’ve learnt so far:</vt:lpstr>
    </vt:vector>
  </TitlesOfParts>
  <Company>ITG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Méthodes avancés</dc:title>
  <dc:creator>.</dc:creator>
  <cp:lastModifiedBy>Tom Smekens</cp:lastModifiedBy>
  <cp:revision>102</cp:revision>
  <dcterms:created xsi:type="dcterms:W3CDTF">2011-01-06T13:55:18Z</dcterms:created>
  <dcterms:modified xsi:type="dcterms:W3CDTF">2022-12-05T10:25:56Z</dcterms:modified>
</cp:coreProperties>
</file>