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5"/>
  </p:notesMasterIdLst>
  <p:sldIdLst>
    <p:sldId id="344" r:id="rId2"/>
    <p:sldId id="345" r:id="rId3"/>
    <p:sldId id="357" r:id="rId4"/>
    <p:sldId id="358" r:id="rId5"/>
    <p:sldId id="359" r:id="rId6"/>
    <p:sldId id="360" r:id="rId7"/>
    <p:sldId id="361" r:id="rId8"/>
    <p:sldId id="362" r:id="rId9"/>
    <p:sldId id="363" r:id="rId10"/>
    <p:sldId id="364" r:id="rId11"/>
    <p:sldId id="365" r:id="rId12"/>
    <p:sldId id="367" r:id="rId13"/>
    <p:sldId id="368" r:id="rId14"/>
    <p:sldId id="369" r:id="rId15"/>
    <p:sldId id="370" r:id="rId16"/>
    <p:sldId id="371" r:id="rId17"/>
    <p:sldId id="378" r:id="rId18"/>
    <p:sldId id="396" r:id="rId19"/>
    <p:sldId id="395" r:id="rId20"/>
    <p:sldId id="379" r:id="rId21"/>
    <p:sldId id="383" r:id="rId22"/>
    <p:sldId id="384" r:id="rId23"/>
    <p:sldId id="385" r:id="rId24"/>
    <p:sldId id="397" r:id="rId25"/>
    <p:sldId id="398" r:id="rId26"/>
    <p:sldId id="375" r:id="rId27"/>
    <p:sldId id="376" r:id="rId28"/>
    <p:sldId id="377" r:id="rId29"/>
    <p:sldId id="388" r:id="rId30"/>
    <p:sldId id="389" r:id="rId31"/>
    <p:sldId id="390" r:id="rId32"/>
    <p:sldId id="394" r:id="rId33"/>
    <p:sldId id="356" r:id="rId34"/>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EAF827-22C4-423F-AE84-F0DA3F2D3F60}" v="1" dt="2022-12-05T10:30:50.3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20" autoAdjust="0"/>
    <p:restoredTop sz="94660"/>
  </p:normalViewPr>
  <p:slideViewPr>
    <p:cSldViewPr>
      <p:cViewPr varScale="1">
        <p:scale>
          <a:sx n="104" d="100"/>
          <a:sy n="104" d="100"/>
        </p:scale>
        <p:origin x="2064" y="108"/>
      </p:cViewPr>
      <p:guideLst>
        <p:guide orient="horz" pos="2160"/>
        <p:guide pos="2880"/>
      </p:guideLst>
    </p:cSldViewPr>
  </p:slideViewPr>
  <p:notesTextViewPr>
    <p:cViewPr>
      <p:scale>
        <a:sx n="100" d="100"/>
        <a:sy n="100" d="100"/>
      </p:scale>
      <p:origin x="0" y="0"/>
    </p:cViewPr>
  </p:notesTextViewPr>
  <p:notesViewPr>
    <p:cSldViewPr>
      <p:cViewPr varScale="1">
        <p:scale>
          <a:sx n="65" d="100"/>
          <a:sy n="65" d="100"/>
        </p:scale>
        <p:origin x="-270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Smekens" userId="7c71761e-b165-42e6-82e1-b4146a2e8c36" providerId="ADAL" clId="{35EAF827-22C4-423F-AE84-F0DA3F2D3F60}"/>
    <pc:docChg chg="undo custSel modSld">
      <pc:chgData name="Tom Smekens" userId="7c71761e-b165-42e6-82e1-b4146a2e8c36" providerId="ADAL" clId="{35EAF827-22C4-423F-AE84-F0DA3F2D3F60}" dt="2022-12-14T09:42:24.359" v="176" actId="20577"/>
      <pc:docMkLst>
        <pc:docMk/>
      </pc:docMkLst>
      <pc:sldChg chg="modSp mod">
        <pc:chgData name="Tom Smekens" userId="7c71761e-b165-42e6-82e1-b4146a2e8c36" providerId="ADAL" clId="{35EAF827-22C4-423F-AE84-F0DA3F2D3F60}" dt="2022-12-05T10:31:07.319" v="167" actId="255"/>
        <pc:sldMkLst>
          <pc:docMk/>
          <pc:sldMk cId="0" sldId="379"/>
        </pc:sldMkLst>
        <pc:spChg chg="mod">
          <ac:chgData name="Tom Smekens" userId="7c71761e-b165-42e6-82e1-b4146a2e8c36" providerId="ADAL" clId="{35EAF827-22C4-423F-AE84-F0DA3F2D3F60}" dt="2022-12-05T10:31:07.319" v="167" actId="255"/>
          <ac:spMkLst>
            <pc:docMk/>
            <pc:sldMk cId="0" sldId="379"/>
            <ac:spMk id="2" creationId="{1A34C08C-5235-4E15-B0E5-1DD292F75D85}"/>
          </ac:spMkLst>
        </pc:spChg>
        <pc:graphicFrameChg chg="mod modGraphic">
          <ac:chgData name="Tom Smekens" userId="7c71761e-b165-42e6-82e1-b4146a2e8c36" providerId="ADAL" clId="{35EAF827-22C4-423F-AE84-F0DA3F2D3F60}" dt="2022-12-05T10:30:50.303" v="160"/>
          <ac:graphicFrameMkLst>
            <pc:docMk/>
            <pc:sldMk cId="0" sldId="379"/>
            <ac:graphicFrameMk id="5" creationId="{0C365D16-85BD-4417-A5AF-5174B0308AC0}"/>
          </ac:graphicFrameMkLst>
        </pc:graphicFrameChg>
      </pc:sldChg>
      <pc:sldChg chg="modSp mod">
        <pc:chgData name="Tom Smekens" userId="7c71761e-b165-42e6-82e1-b4146a2e8c36" providerId="ADAL" clId="{35EAF827-22C4-423F-AE84-F0DA3F2D3F60}" dt="2022-12-14T09:42:24.359" v="176" actId="20577"/>
        <pc:sldMkLst>
          <pc:docMk/>
          <pc:sldMk cId="0" sldId="390"/>
        </pc:sldMkLst>
        <pc:spChg chg="mod">
          <ac:chgData name="Tom Smekens" userId="7c71761e-b165-42e6-82e1-b4146a2e8c36" providerId="ADAL" clId="{35EAF827-22C4-423F-AE84-F0DA3F2D3F60}" dt="2022-12-14T09:42:24.359" v="176" actId="20577"/>
          <ac:spMkLst>
            <pc:docMk/>
            <pc:sldMk cId="0" sldId="390"/>
            <ac:spMk id="33795" creationId="{57C4A8FF-5E9A-4921-8B11-D689772341C9}"/>
          </ac:spMkLst>
        </pc:sp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Worksheet%20in%20LINREG3.ppt%20(Compatibility%20Mode)"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350" b="1" i="0" u="none" strike="noStrike" baseline="0">
                <a:solidFill>
                  <a:srgbClr val="000000"/>
                </a:solidFill>
                <a:latin typeface="Arial"/>
                <a:ea typeface="Arial"/>
                <a:cs typeface="Arial"/>
              </a:defRPr>
            </a:pPr>
            <a:r>
              <a:rPr lang="fr-FR"/>
              <a:t>Distribution of residuals</a:t>
            </a:r>
          </a:p>
        </c:rich>
      </c:tx>
      <c:layout>
        <c:manualLayout>
          <c:xMode val="edge"/>
          <c:yMode val="edge"/>
          <c:x val="0.28131445043238501"/>
          <c:y val="3.3419023136246784E-2"/>
        </c:manualLayout>
      </c:layout>
      <c:overlay val="0"/>
      <c:spPr>
        <a:noFill/>
        <a:ln w="25400">
          <a:noFill/>
        </a:ln>
      </c:spPr>
    </c:title>
    <c:autoTitleDeleted val="0"/>
    <c:plotArea>
      <c:layout>
        <c:manualLayout>
          <c:layoutTarget val="inner"/>
          <c:xMode val="edge"/>
          <c:yMode val="edge"/>
          <c:x val="0.14579070058904625"/>
          <c:y val="0.17994858611825193"/>
          <c:w val="0.83778318084973058"/>
          <c:h val="0.5758354755784062"/>
        </c:manualLayout>
      </c:layout>
      <c:barChart>
        <c:barDir val="col"/>
        <c:grouping val="clustered"/>
        <c:varyColors val="0"/>
        <c:ser>
          <c:idx val="0"/>
          <c:order val="0"/>
          <c:spPr>
            <a:solidFill>
              <a:srgbClr val="9999FF"/>
            </a:solidFill>
            <a:ln w="12700">
              <a:solidFill>
                <a:srgbClr val="000000"/>
              </a:solidFill>
              <a:prstDash val="solid"/>
            </a:ln>
          </c:spPr>
          <c:invertIfNegative val="0"/>
          <c:cat>
            <c:strRef>
              <c:f>'[Worksheet in LINREG3.ppt (Compatibility Mode)]Norm Hist Polyg'!$F$5:$F$11</c:f>
              <c:strCache>
                <c:ptCount val="7"/>
                <c:pt idx="0">
                  <c:v>-0,69 to -0,5</c:v>
                </c:pt>
                <c:pt idx="1">
                  <c:v>-0,49 to -0,3</c:v>
                </c:pt>
                <c:pt idx="2">
                  <c:v>-0,29 to -0,1</c:v>
                </c:pt>
                <c:pt idx="3">
                  <c:v>-0,09 to 0,09</c:v>
                </c:pt>
                <c:pt idx="4">
                  <c:v>0,1 to 0,29</c:v>
                </c:pt>
                <c:pt idx="5">
                  <c:v>0,3 to 0,49</c:v>
                </c:pt>
                <c:pt idx="6">
                  <c:v>0,5 to 0,69</c:v>
                </c:pt>
              </c:strCache>
            </c:strRef>
          </c:cat>
          <c:val>
            <c:numRef>
              <c:f>'[Worksheet in LINREG3.ppt (Compatibility Mode)]Norm Hist Polyg'!$G$5:$G$11</c:f>
              <c:numCache>
                <c:formatCode>General</c:formatCode>
                <c:ptCount val="7"/>
                <c:pt idx="0">
                  <c:v>1</c:v>
                </c:pt>
                <c:pt idx="1">
                  <c:v>4</c:v>
                </c:pt>
                <c:pt idx="2">
                  <c:v>4</c:v>
                </c:pt>
                <c:pt idx="3">
                  <c:v>5</c:v>
                </c:pt>
                <c:pt idx="4">
                  <c:v>6</c:v>
                </c:pt>
                <c:pt idx="5">
                  <c:v>3</c:v>
                </c:pt>
                <c:pt idx="6">
                  <c:v>1</c:v>
                </c:pt>
              </c:numCache>
            </c:numRef>
          </c:val>
          <c:extLst>
            <c:ext xmlns:c16="http://schemas.microsoft.com/office/drawing/2014/chart" uri="{C3380CC4-5D6E-409C-BE32-E72D297353CC}">
              <c16:uniqueId val="{00000000-36C2-4D23-85DA-718F504E41BD}"/>
            </c:ext>
          </c:extLst>
        </c:ser>
        <c:dLbls>
          <c:showLegendKey val="0"/>
          <c:showVal val="0"/>
          <c:showCatName val="0"/>
          <c:showSerName val="0"/>
          <c:showPercent val="0"/>
          <c:showBubbleSize val="0"/>
        </c:dLbls>
        <c:gapWidth val="0"/>
        <c:axId val="89523712"/>
        <c:axId val="89525632"/>
      </c:barChart>
      <c:catAx>
        <c:axId val="89523712"/>
        <c:scaling>
          <c:orientation val="minMax"/>
        </c:scaling>
        <c:delete val="0"/>
        <c:axPos val="b"/>
        <c:title>
          <c:tx>
            <c:rich>
              <a:bodyPr/>
              <a:lstStyle/>
              <a:p>
                <a:pPr>
                  <a:defRPr sz="1150" b="1" i="0" u="none" strike="noStrike" baseline="0">
                    <a:solidFill>
                      <a:srgbClr val="000000"/>
                    </a:solidFill>
                    <a:latin typeface="Arial"/>
                    <a:ea typeface="Arial"/>
                    <a:cs typeface="Arial"/>
                  </a:defRPr>
                </a:pPr>
                <a:r>
                  <a:rPr lang="fr-FR"/>
                  <a:t>category of residuals</a:t>
                </a:r>
              </a:p>
            </c:rich>
          </c:tx>
          <c:layout>
            <c:manualLayout>
              <c:xMode val="edge"/>
              <c:yMode val="edge"/>
              <c:x val="0.40657124953001628"/>
              <c:y val="0.89203084832904889"/>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150" b="0" i="0" u="none" strike="noStrike" baseline="0">
                <a:solidFill>
                  <a:srgbClr val="000000"/>
                </a:solidFill>
                <a:latin typeface="Arial"/>
                <a:ea typeface="Arial"/>
                <a:cs typeface="Arial"/>
              </a:defRPr>
            </a:pPr>
            <a:endParaRPr lang="nl-BE"/>
          </a:p>
        </c:txPr>
        <c:crossAx val="89525632"/>
        <c:crosses val="autoZero"/>
        <c:auto val="1"/>
        <c:lblAlgn val="ctr"/>
        <c:lblOffset val="100"/>
        <c:tickLblSkip val="1"/>
        <c:tickMarkSkip val="1"/>
        <c:noMultiLvlLbl val="0"/>
      </c:catAx>
      <c:valAx>
        <c:axId val="89525632"/>
        <c:scaling>
          <c:orientation val="minMax"/>
        </c:scaling>
        <c:delete val="0"/>
        <c:axPos val="l"/>
        <c:majorGridlines>
          <c:spPr>
            <a:ln w="3175">
              <a:solidFill>
                <a:srgbClr val="000000"/>
              </a:solidFill>
              <a:prstDash val="solid"/>
            </a:ln>
          </c:spPr>
        </c:majorGridlines>
        <c:title>
          <c:tx>
            <c:rich>
              <a:bodyPr/>
              <a:lstStyle/>
              <a:p>
                <a:pPr>
                  <a:defRPr sz="1150" b="1" i="0" u="none" strike="noStrike" baseline="0">
                    <a:solidFill>
                      <a:srgbClr val="000000"/>
                    </a:solidFill>
                    <a:latin typeface="Arial"/>
                    <a:ea typeface="Arial"/>
                    <a:cs typeface="Arial"/>
                  </a:defRPr>
                </a:pPr>
                <a:r>
                  <a:rPr lang="fr-FR"/>
                  <a:t>number of residuals</a:t>
                </a:r>
              </a:p>
            </c:rich>
          </c:tx>
          <c:layout>
            <c:manualLayout>
              <c:xMode val="edge"/>
              <c:yMode val="edge"/>
              <c:x val="4.1067802982829929E-2"/>
              <c:y val="0.28020565552699228"/>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150" b="0" i="0" u="none" strike="noStrike" baseline="0">
                <a:solidFill>
                  <a:srgbClr val="000000"/>
                </a:solidFill>
                <a:latin typeface="Arial"/>
                <a:ea typeface="Arial"/>
                <a:cs typeface="Arial"/>
              </a:defRPr>
            </a:pPr>
            <a:endParaRPr lang="nl-BE"/>
          </a:p>
        </c:txPr>
        <c:crossAx val="89523712"/>
        <c:crosses val="autoZero"/>
        <c:crossBetween val="between"/>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100" b="0" i="0" u="none" strike="noStrike" baseline="0">
          <a:solidFill>
            <a:srgbClr val="000000"/>
          </a:solidFill>
          <a:latin typeface="Arial"/>
          <a:ea typeface="Arial"/>
          <a:cs typeface="Arial"/>
        </a:defRPr>
      </a:pPr>
      <a:endParaRPr lang="nl-BE"/>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82A772-CD52-45C6-A37E-D6AD3B78EFE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fr-FR"/>
          </a:p>
        </p:txBody>
      </p:sp>
      <p:sp>
        <p:nvSpPr>
          <p:cNvPr id="3" name="Date Placeholder 2">
            <a:extLst>
              <a:ext uri="{FF2B5EF4-FFF2-40B4-BE49-F238E27FC236}">
                <a16:creationId xmlns:a16="http://schemas.microsoft.com/office/drawing/2014/main" id="{9FEBF171-8588-4548-8863-D892F740469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6BEA368D-B4E8-468D-BD87-712EB28EDD16}" type="datetimeFigureOut">
              <a:rPr lang="fr-FR"/>
              <a:pPr>
                <a:defRPr/>
              </a:pPr>
              <a:t>14/12/2022</a:t>
            </a:fld>
            <a:endParaRPr lang="fr-FR"/>
          </a:p>
        </p:txBody>
      </p:sp>
      <p:sp>
        <p:nvSpPr>
          <p:cNvPr id="4" name="Slide Image Placeholder 3">
            <a:extLst>
              <a:ext uri="{FF2B5EF4-FFF2-40B4-BE49-F238E27FC236}">
                <a16:creationId xmlns:a16="http://schemas.microsoft.com/office/drawing/2014/main" id="{88FAC146-E9AF-4F3F-9B8C-0A9624B0CEA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Notes Placeholder 4">
            <a:extLst>
              <a:ext uri="{FF2B5EF4-FFF2-40B4-BE49-F238E27FC236}">
                <a16:creationId xmlns:a16="http://schemas.microsoft.com/office/drawing/2014/main" id="{3E7B6149-220A-43C2-B2D9-8B95BA0F729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a:p>
        </p:txBody>
      </p:sp>
      <p:sp>
        <p:nvSpPr>
          <p:cNvPr id="6" name="Footer Placeholder 5">
            <a:extLst>
              <a:ext uri="{FF2B5EF4-FFF2-40B4-BE49-F238E27FC236}">
                <a16:creationId xmlns:a16="http://schemas.microsoft.com/office/drawing/2014/main" id="{9645BFF3-6931-4391-B293-70CFA3A818E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fr-FR"/>
          </a:p>
        </p:txBody>
      </p:sp>
      <p:sp>
        <p:nvSpPr>
          <p:cNvPr id="7" name="Slide Number Placeholder 6">
            <a:extLst>
              <a:ext uri="{FF2B5EF4-FFF2-40B4-BE49-F238E27FC236}">
                <a16:creationId xmlns:a16="http://schemas.microsoft.com/office/drawing/2014/main" id="{1427F684-D660-4F26-A5BF-2E803A0C925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84499FE-72F5-4ABB-B289-95CA9B06C618}" type="slidenum">
              <a:rPr lang="fr-FR" altLang="nl-BE"/>
              <a:pPr/>
              <a:t>‹#›</a:t>
            </a:fld>
            <a:endParaRPr lang="fr-FR" altLang="nl-B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5B241812-DD39-4972-BFF9-BF8CF5C19815}"/>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467790-A429-4C1F-BFAE-688B7E3C2E36}" type="slidenum">
              <a:rPr lang="fr-FR" altLang="nl-BE">
                <a:latin typeface="Times New Roman" panose="02020603050405020304" pitchFamily="18" charset="0"/>
              </a:rPr>
              <a:pPr eaLnBrk="1" hangingPunct="1"/>
              <a:t>2</a:t>
            </a:fld>
            <a:endParaRPr lang="fr-FR" altLang="nl-BE">
              <a:latin typeface="Times New Roman" panose="02020603050405020304" pitchFamily="18" charset="0"/>
            </a:endParaRPr>
          </a:p>
        </p:txBody>
      </p:sp>
      <p:sp>
        <p:nvSpPr>
          <p:cNvPr id="40963" name="Rectangle 2">
            <a:extLst>
              <a:ext uri="{FF2B5EF4-FFF2-40B4-BE49-F238E27FC236}">
                <a16:creationId xmlns:a16="http://schemas.microsoft.com/office/drawing/2014/main" id="{3FC7E496-8FE8-4CD4-8568-6FBB2DF26AA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a:extLst>
              <a:ext uri="{FF2B5EF4-FFF2-40B4-BE49-F238E27FC236}">
                <a16:creationId xmlns:a16="http://schemas.microsoft.com/office/drawing/2014/main" id="{B5954400-916F-4288-9647-3FB0FFE8DE7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The term “multiple” in “multiple regression” is explained by the fact that the number of independent variables in the model is larger than 1.</a:t>
            </a:r>
          </a:p>
          <a:p>
            <a:r>
              <a:rPr lang="en-GB" altLang="nl-BE"/>
              <a:t>The analysis of variance will help us to determine the “goodness of fit”, the technical term for what might also be called “precision” of the model. It will clarify the role of each variable, and help to decide which variable(s) to put into the model, taking the principle of parsimony into account.</a:t>
            </a:r>
          </a:p>
          <a:p>
            <a:r>
              <a:rPr lang="en-GB" altLang="nl-BE"/>
              <a:t>We shall see that a strategy is needed to define the most appropriate order by which terms are introduced into the model. </a:t>
            </a:r>
          </a:p>
          <a:p>
            <a:r>
              <a:rPr lang="en-GB" altLang="nl-BE"/>
              <a:t>See further!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90B06D54-3D92-43E7-9712-FB1D866727DB}"/>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9CAE31-0A88-4EC5-93D8-2AD6DA1E5D65}" type="slidenum">
              <a:rPr lang="fr-FR" altLang="nl-BE">
                <a:latin typeface="Times New Roman" panose="02020603050405020304" pitchFamily="18" charset="0"/>
              </a:rPr>
              <a:pPr eaLnBrk="1" hangingPunct="1"/>
              <a:t>11</a:t>
            </a:fld>
            <a:endParaRPr lang="fr-FR" altLang="nl-BE">
              <a:latin typeface="Times New Roman" panose="02020603050405020304" pitchFamily="18" charset="0"/>
            </a:endParaRPr>
          </a:p>
        </p:txBody>
      </p:sp>
      <p:sp>
        <p:nvSpPr>
          <p:cNvPr id="50179" name="Rectangle 2">
            <a:extLst>
              <a:ext uri="{FF2B5EF4-FFF2-40B4-BE49-F238E27FC236}">
                <a16:creationId xmlns:a16="http://schemas.microsoft.com/office/drawing/2014/main" id="{2D31914F-B8D9-45CF-9B8A-593ED2F8776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a:extLst>
              <a:ext uri="{FF2B5EF4-FFF2-40B4-BE49-F238E27FC236}">
                <a16:creationId xmlns:a16="http://schemas.microsoft.com/office/drawing/2014/main" id="{14EB2A3C-2B3E-4FDD-8E96-3F0808873D8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dirty="0"/>
              <a:t>Third question: residuals should be distributed normally. The normality can be checked directly by inspection of a histogram. </a:t>
            </a:r>
          </a:p>
          <a:p>
            <a:r>
              <a:rPr lang="en-GB" altLang="nl-BE" dirty="0"/>
              <a:t>The normal plot offers another way to check the normality of a distribution.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AB7D47E6-E951-4A06-AF1C-CB87A6E48423}"/>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0CCAD1-8FFB-486E-B110-E6B6973E4400}" type="slidenum">
              <a:rPr lang="fr-FR" altLang="nl-BE">
                <a:latin typeface="Times New Roman" panose="02020603050405020304" pitchFamily="18" charset="0"/>
              </a:rPr>
              <a:pPr eaLnBrk="1" hangingPunct="1"/>
              <a:t>12</a:t>
            </a:fld>
            <a:endParaRPr lang="fr-FR" altLang="nl-BE">
              <a:latin typeface="Times New Roman" panose="02020603050405020304" pitchFamily="18" charset="0"/>
            </a:endParaRPr>
          </a:p>
        </p:txBody>
      </p:sp>
      <p:sp>
        <p:nvSpPr>
          <p:cNvPr id="51203" name="Rectangle 2">
            <a:extLst>
              <a:ext uri="{FF2B5EF4-FFF2-40B4-BE49-F238E27FC236}">
                <a16:creationId xmlns:a16="http://schemas.microsoft.com/office/drawing/2014/main" id="{29DA0A27-1736-4DF2-95A4-A2432FAC4D8E}"/>
              </a:ext>
            </a:extLst>
          </p:cNvPr>
          <p:cNvSpPr>
            <a:spLocks noGrp="1" noRot="1" noChangeAspect="1" noChangeArrowheads="1" noTextEdit="1"/>
          </p:cNvSpPr>
          <p:nvPr>
            <p:ph type="sldImg"/>
          </p:nvPr>
        </p:nvSpPr>
        <p:spPr bwMode="auto">
          <a:xfrm>
            <a:off x="1141413" y="703263"/>
            <a:ext cx="4565650" cy="34242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a:extLst>
              <a:ext uri="{FF2B5EF4-FFF2-40B4-BE49-F238E27FC236}">
                <a16:creationId xmlns:a16="http://schemas.microsoft.com/office/drawing/2014/main" id="{27FD7CB1-C2B4-4A82-86AC-AA09445888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Four: are the observations independent? In practice this means that there should be only one observation per individual. In case of sequential observations, an auto-correlation can exist. This means that the result of observation </a:t>
            </a:r>
            <a:r>
              <a:rPr lang="en-GB" altLang="nl-BE" i="1"/>
              <a:t>i </a:t>
            </a:r>
            <a:r>
              <a:rPr lang="en-GB" altLang="nl-BE"/>
              <a:t>influences the result of observation </a:t>
            </a:r>
            <a:r>
              <a:rPr lang="en-GB" altLang="nl-BE" i="1"/>
              <a:t>j</a:t>
            </a:r>
            <a:r>
              <a:rPr lang="en-GB" altLang="nl-BE"/>
              <a:t>.</a:t>
            </a:r>
          </a:p>
          <a:p>
            <a:r>
              <a:rPr lang="en-GB" altLang="nl-BE"/>
              <a:t>An example for observations that are sequential in time: measurements of blood pressure in the same individual, once an hour. Observing one pathological value at the </a:t>
            </a:r>
            <a:r>
              <a:rPr lang="en-GB" altLang="nl-BE" i="1"/>
              <a:t>i</a:t>
            </a:r>
            <a:r>
              <a:rPr lang="en-GB" altLang="nl-BE"/>
              <a:t>th hour increases the probability to observe another pathological value in the hour </a:t>
            </a:r>
            <a:r>
              <a:rPr lang="en-GB" altLang="nl-BE" i="1"/>
              <a:t>i</a:t>
            </a:r>
            <a:r>
              <a:rPr lang="en-GB" altLang="nl-BE"/>
              <a:t> + 1.</a:t>
            </a:r>
          </a:p>
          <a:p>
            <a:r>
              <a:rPr lang="en-GB" altLang="nl-BE"/>
              <a:t>The same problem may exist in case of observations that are sequential in space.</a:t>
            </a:r>
          </a:p>
          <a:p>
            <a:r>
              <a:rPr lang="en-GB" altLang="nl-BE"/>
              <a:t>There are several statistics that check for auto-correlation, for example the one of Durbin-Watson.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0362CBA0-34EF-466E-BD77-A243022D93D8}"/>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ABF79E-14B8-4A7C-8B7E-CC091E559C2F}" type="slidenum">
              <a:rPr lang="fr-FR" altLang="nl-BE">
                <a:latin typeface="Times New Roman" panose="02020603050405020304" pitchFamily="18" charset="0"/>
              </a:rPr>
              <a:pPr eaLnBrk="1" hangingPunct="1"/>
              <a:t>13</a:t>
            </a:fld>
            <a:endParaRPr lang="fr-FR" altLang="nl-BE">
              <a:latin typeface="Times New Roman" panose="02020603050405020304" pitchFamily="18" charset="0"/>
            </a:endParaRPr>
          </a:p>
        </p:txBody>
      </p:sp>
      <p:sp>
        <p:nvSpPr>
          <p:cNvPr id="52227" name="Rectangle 2">
            <a:extLst>
              <a:ext uri="{FF2B5EF4-FFF2-40B4-BE49-F238E27FC236}">
                <a16:creationId xmlns:a16="http://schemas.microsoft.com/office/drawing/2014/main" id="{3EAF7621-43BF-4535-823E-79EF4C66CA7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a:extLst>
              <a:ext uri="{FF2B5EF4-FFF2-40B4-BE49-F238E27FC236}">
                <a16:creationId xmlns:a16="http://schemas.microsoft.com/office/drawing/2014/main" id="{D6725CA6-F176-4A2A-A7A6-14C57A90FDC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Other diagnostic checks that we can make by analysis of residuals: outliers and influential observations.</a:t>
            </a:r>
          </a:p>
          <a:p>
            <a:r>
              <a:rPr lang="en-GB" altLang="nl-BE"/>
              <a:t>An exceptional value </a:t>
            </a:r>
            <a:r>
              <a:rPr lang="en-GB" altLang="nl-BE" i="1"/>
              <a:t>y</a:t>
            </a:r>
            <a:r>
              <a:rPr lang="en-GB" altLang="nl-BE"/>
              <a:t>, also called outlier, is a value that is much larger or smaller than the value </a:t>
            </a:r>
            <a:r>
              <a:rPr lang="en-GB" altLang="nl-BE" i="1"/>
              <a:t>y^</a:t>
            </a:r>
            <a:r>
              <a:rPr lang="en-GB" altLang="nl-BE"/>
              <a:t> estimated by the linear regression. Such a value can easily be recognised by a scatter plot of </a:t>
            </a:r>
            <a:r>
              <a:rPr lang="el-GR" altLang="nl-BE">
                <a:cs typeface="Times New Roman" panose="02020603050405020304" pitchFamily="18" charset="0"/>
              </a:rPr>
              <a:t>ε</a:t>
            </a:r>
            <a:r>
              <a:rPr lang="en-GB" altLang="nl-BE"/>
              <a:t> depending on </a:t>
            </a:r>
            <a:r>
              <a:rPr lang="en-GB" altLang="nl-BE" i="1"/>
              <a:t>y^</a:t>
            </a:r>
            <a:r>
              <a:rPr lang="en-GB" altLang="nl-BE"/>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EFDC28DE-B337-480D-8AEC-C298F344D706}"/>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3BBD68D-FC26-40B9-A916-EF9A2201ECE5}" type="slidenum">
              <a:rPr lang="fr-FR" altLang="nl-BE">
                <a:latin typeface="Times New Roman" panose="02020603050405020304" pitchFamily="18" charset="0"/>
              </a:rPr>
              <a:pPr eaLnBrk="1" hangingPunct="1"/>
              <a:t>14</a:t>
            </a:fld>
            <a:endParaRPr lang="fr-FR" altLang="nl-BE">
              <a:latin typeface="Times New Roman" panose="02020603050405020304" pitchFamily="18" charset="0"/>
            </a:endParaRPr>
          </a:p>
        </p:txBody>
      </p:sp>
      <p:sp>
        <p:nvSpPr>
          <p:cNvPr id="53251" name="Rectangle 2">
            <a:extLst>
              <a:ext uri="{FF2B5EF4-FFF2-40B4-BE49-F238E27FC236}">
                <a16:creationId xmlns:a16="http://schemas.microsoft.com/office/drawing/2014/main" id="{F1326972-EB31-4081-B6DB-9C548C7FCAF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a:extLst>
              <a:ext uri="{FF2B5EF4-FFF2-40B4-BE49-F238E27FC236}">
                <a16:creationId xmlns:a16="http://schemas.microsoft.com/office/drawing/2014/main" id="{AC4E6756-E46B-410E-AC2D-9E18454D13F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latin typeface="Courier New" panose="02070309020205020404" pitchFamily="49" charset="0"/>
              </a:rPr>
              <a:t>&lt;scatter plot: exceptional value&gt;</a:t>
            </a:r>
          </a:p>
          <a:p>
            <a:r>
              <a:rPr lang="en-GB" altLang="nl-BE"/>
              <a:t>NB: Outliers may represent an error - or the most interesting finding of your study! Therefore: very careful consideration must be made before removing them from the data set!</a:t>
            </a:r>
          </a:p>
          <a:p>
            <a:endParaRPr lang="en-GB" altLang="nl-B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B9CD18C0-0E85-4980-86C2-80E7A638F7D5}"/>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DF1848-7983-4FA6-A1F3-A74A7B56FE53}" type="slidenum">
              <a:rPr lang="fr-FR" altLang="nl-BE">
                <a:latin typeface="Times New Roman" panose="02020603050405020304" pitchFamily="18" charset="0"/>
              </a:rPr>
              <a:pPr eaLnBrk="1" hangingPunct="1"/>
              <a:t>15</a:t>
            </a:fld>
            <a:endParaRPr lang="fr-FR" altLang="nl-BE">
              <a:latin typeface="Times New Roman" panose="02020603050405020304" pitchFamily="18" charset="0"/>
            </a:endParaRPr>
          </a:p>
        </p:txBody>
      </p:sp>
      <p:sp>
        <p:nvSpPr>
          <p:cNvPr id="54275" name="Rectangle 2">
            <a:extLst>
              <a:ext uri="{FF2B5EF4-FFF2-40B4-BE49-F238E27FC236}">
                <a16:creationId xmlns:a16="http://schemas.microsoft.com/office/drawing/2014/main" id="{815F5704-E96D-4DD7-A11D-000677CA1DA6}"/>
              </a:ext>
            </a:extLst>
          </p:cNvPr>
          <p:cNvSpPr>
            <a:spLocks noGrp="1" noRot="1" noChangeAspect="1" noChangeArrowheads="1" noTextEdit="1"/>
          </p:cNvSpPr>
          <p:nvPr>
            <p:ph type="sldImg"/>
          </p:nvPr>
        </p:nvSpPr>
        <p:spPr bwMode="auto">
          <a:xfrm>
            <a:off x="1141413" y="703263"/>
            <a:ext cx="4565650" cy="34242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a:extLst>
              <a:ext uri="{FF2B5EF4-FFF2-40B4-BE49-F238E27FC236}">
                <a16:creationId xmlns:a16="http://schemas.microsoft.com/office/drawing/2014/main" id="{8CF92D05-568B-4A2B-9F6F-CC7E95BE353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Influential observations are those that are far from the majority of observations. They can have a considerable impact on the regression line. To recognise them, a scatter plot of </a:t>
            </a:r>
            <a:r>
              <a:rPr lang="el-GR" altLang="nl-BE">
                <a:cs typeface="Times New Roman" panose="02020603050405020304" pitchFamily="18" charset="0"/>
              </a:rPr>
              <a:t>ε</a:t>
            </a:r>
            <a:r>
              <a:rPr lang="en-GB" altLang="nl-BE"/>
              <a:t> depending on </a:t>
            </a:r>
            <a:r>
              <a:rPr lang="en-GB" altLang="nl-BE" i="1"/>
              <a:t>x </a:t>
            </a:r>
            <a:r>
              <a:rPr lang="en-GB" altLang="nl-BE"/>
              <a:t>is appropriate. </a:t>
            </a:r>
          </a:p>
          <a:p>
            <a:r>
              <a:rPr lang="en-GB" altLang="nl-BE"/>
              <a:t>Statistics can quantify the role of influential observations (e.g. statistic of Cook) </a:t>
            </a:r>
          </a:p>
          <a:p>
            <a:endParaRPr lang="fr-FR" altLang="nl-B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810D04FE-D830-4156-8EE2-1AD8931CC965}"/>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F1E2C2-894C-4262-969E-673FE41F8EFC}" type="slidenum">
              <a:rPr lang="fr-FR" altLang="nl-BE">
                <a:latin typeface="Times New Roman" panose="02020603050405020304" pitchFamily="18" charset="0"/>
              </a:rPr>
              <a:pPr eaLnBrk="1" hangingPunct="1"/>
              <a:t>16</a:t>
            </a:fld>
            <a:endParaRPr lang="fr-FR" altLang="nl-BE">
              <a:latin typeface="Times New Roman" panose="02020603050405020304" pitchFamily="18" charset="0"/>
            </a:endParaRPr>
          </a:p>
        </p:txBody>
      </p:sp>
      <p:sp>
        <p:nvSpPr>
          <p:cNvPr id="55299" name="Rectangle 2">
            <a:extLst>
              <a:ext uri="{FF2B5EF4-FFF2-40B4-BE49-F238E27FC236}">
                <a16:creationId xmlns:a16="http://schemas.microsoft.com/office/drawing/2014/main" id="{CF9B298C-CB43-4C5F-8367-9FAF4702C6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E117678F-D012-436C-BC45-D02C1EFD9A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latin typeface="Courier New" panose="02070309020205020404" pitchFamily="49" charset="0"/>
              </a:rPr>
              <a:t>&lt;scatter plot influential observation&gt;</a:t>
            </a:r>
          </a:p>
          <a:p>
            <a:endParaRPr lang="en-GB" altLang="nl-BE">
              <a:latin typeface="Courier New" panose="02070309020205020404" pitchFamily="49" charset="0"/>
            </a:endParaRPr>
          </a:p>
          <a:p>
            <a:endParaRPr lang="en-GB" altLang="nl-B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29E88259-ADEE-4246-80A7-10B30ABBA7CD}"/>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01870BF-9084-4AD0-8CD6-687C738BA539}" type="slidenum">
              <a:rPr lang="fr-FR" altLang="nl-BE">
                <a:latin typeface="Times New Roman" panose="02020603050405020304" pitchFamily="18" charset="0"/>
              </a:rPr>
              <a:pPr eaLnBrk="1" hangingPunct="1"/>
              <a:t>26</a:t>
            </a:fld>
            <a:endParaRPr lang="fr-FR" altLang="nl-BE">
              <a:latin typeface="Times New Roman" panose="02020603050405020304" pitchFamily="18" charset="0"/>
            </a:endParaRPr>
          </a:p>
        </p:txBody>
      </p:sp>
      <p:sp>
        <p:nvSpPr>
          <p:cNvPr id="56323" name="Rectangle 2">
            <a:extLst>
              <a:ext uri="{FF2B5EF4-FFF2-40B4-BE49-F238E27FC236}">
                <a16:creationId xmlns:a16="http://schemas.microsoft.com/office/drawing/2014/main" id="{3BE37439-558A-460D-9C36-1300265FE4A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4420D616-EA62-47E2-80B9-1D8BEABF95E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We can try and and correct anomalies in our model by means of transformations.</a:t>
            </a:r>
          </a:p>
          <a:p>
            <a:r>
              <a:rPr lang="en-GB" altLang="nl-BE"/>
              <a:t>If the relationship between </a:t>
            </a:r>
            <a:r>
              <a:rPr lang="en-GB" altLang="nl-BE" i="1"/>
              <a:t>x</a:t>
            </a:r>
            <a:r>
              <a:rPr lang="en-GB" altLang="nl-BE"/>
              <a:t> and </a:t>
            </a:r>
            <a:r>
              <a:rPr lang="en-GB" altLang="nl-BE" i="1"/>
              <a:t>y</a:t>
            </a:r>
            <a:r>
              <a:rPr lang="en-GB" altLang="nl-BE"/>
              <a:t> is not linear, a transformation of the </a:t>
            </a:r>
            <a:r>
              <a:rPr lang="en-GB" altLang="nl-BE" i="1"/>
              <a:t>x</a:t>
            </a:r>
            <a:r>
              <a:rPr lang="en-GB" altLang="nl-BE"/>
              <a:t> values can possibly help to make them linear enough so that the linear regression becomes valid. The most frequently used transformation is the logarithmic one: </a:t>
            </a:r>
            <a:r>
              <a:rPr lang="en-GB" altLang="nl-BE" i="1"/>
              <a:t>u</a:t>
            </a:r>
            <a:r>
              <a:rPr lang="en-GB" altLang="nl-BE"/>
              <a:t> = log </a:t>
            </a:r>
            <a:r>
              <a:rPr lang="en-GB" altLang="nl-BE" i="1"/>
              <a:t>x</a:t>
            </a:r>
            <a:r>
              <a:rPr lang="en-GB" altLang="nl-BE"/>
              <a:t>, but other transformations also exist (e.g. reciprocal transformation </a:t>
            </a:r>
            <a:r>
              <a:rPr lang="en-GB" altLang="nl-BE" i="1"/>
              <a:t>u</a:t>
            </a:r>
            <a:r>
              <a:rPr lang="en-GB" altLang="nl-BE"/>
              <a:t> = 1/</a:t>
            </a:r>
            <a:r>
              <a:rPr lang="en-GB" altLang="nl-BE" i="1"/>
              <a:t>x,</a:t>
            </a:r>
            <a:r>
              <a:rPr lang="en-GB" altLang="nl-BE"/>
              <a:t> quadratic transformation </a:t>
            </a:r>
            <a:r>
              <a:rPr lang="en-GB" altLang="nl-BE" i="1"/>
              <a:t>u</a:t>
            </a:r>
            <a:r>
              <a:rPr lang="en-GB" altLang="nl-BE"/>
              <a:t> = </a:t>
            </a:r>
            <a:r>
              <a:rPr lang="en-GB" altLang="nl-BE" i="1"/>
              <a:t>x</a:t>
            </a:r>
            <a:r>
              <a:rPr lang="en-GB" altLang="nl-BE"/>
              <a:t>², arcsine square root transformation etc.)</a:t>
            </a:r>
          </a:p>
          <a:p>
            <a:r>
              <a:rPr lang="en-GB" altLang="nl-BE"/>
              <a:t>Transforming the </a:t>
            </a:r>
            <a:r>
              <a:rPr lang="en-GB" altLang="nl-BE" i="1"/>
              <a:t>y</a:t>
            </a:r>
            <a:r>
              <a:rPr lang="en-GB" altLang="nl-BE"/>
              <a:t> values may correct for heterogeneous variance.</a:t>
            </a:r>
          </a:p>
          <a:p>
            <a:endParaRPr lang="en-GB" altLang="nl-B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8674446E-ECAF-4AAA-AF7A-E31D9FCEDBED}"/>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76C1D3-E8E9-4256-95EE-4CA5E2FA6823}" type="slidenum">
              <a:rPr lang="fr-FR" altLang="nl-BE">
                <a:latin typeface="Times New Roman" panose="02020603050405020304" pitchFamily="18" charset="0"/>
              </a:rPr>
              <a:pPr eaLnBrk="1" hangingPunct="1"/>
              <a:t>27</a:t>
            </a:fld>
            <a:endParaRPr lang="fr-FR" altLang="nl-BE">
              <a:latin typeface="Times New Roman" panose="02020603050405020304" pitchFamily="18" charset="0"/>
            </a:endParaRPr>
          </a:p>
        </p:txBody>
      </p:sp>
      <p:sp>
        <p:nvSpPr>
          <p:cNvPr id="57347" name="Rectangle 2">
            <a:extLst>
              <a:ext uri="{FF2B5EF4-FFF2-40B4-BE49-F238E27FC236}">
                <a16:creationId xmlns:a16="http://schemas.microsoft.com/office/drawing/2014/main" id="{1E58EA7E-8745-4E40-8419-02BDE2FF08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a:extLst>
              <a:ext uri="{FF2B5EF4-FFF2-40B4-BE49-F238E27FC236}">
                <a16:creationId xmlns:a16="http://schemas.microsoft.com/office/drawing/2014/main" id="{E101C482-6266-4A04-B31D-4C0F4F12269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latin typeface="Courier New" panose="02070309020205020404" pitchFamily="49" charset="0"/>
              </a:rPr>
              <a:t>&lt;logarithmic transformation &gt;</a:t>
            </a:r>
          </a:p>
          <a:p>
            <a:r>
              <a:rPr lang="en-GB" altLang="nl-BE"/>
              <a:t>This is an example of a logarithmic transformation. </a:t>
            </a:r>
          </a:p>
          <a:p>
            <a:r>
              <a:rPr lang="en-GB" altLang="nl-BE"/>
              <a:t>On the left: a graph of diameter against concentration. Taking logs of the concentration (x) gives the new graph on the right, for which a linear regression model would be appropriate.</a:t>
            </a:r>
            <a:endParaRPr lang="en-GB" altLang="nl-BE">
              <a:latin typeface="Courier New" panose="02070309020205020404" pitchFamily="49" charset="0"/>
            </a:endParaRPr>
          </a:p>
          <a:p>
            <a:endParaRPr lang="en-GB" altLang="nl-BE">
              <a:latin typeface="Courier New" panose="02070309020205020404" pitchFamily="49" charset="0"/>
            </a:endParaRPr>
          </a:p>
          <a:p>
            <a:endParaRPr lang="en-GB" altLang="nl-BE">
              <a:latin typeface="Courier New" panose="02070309020205020404" pitchFamily="49"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265AAE2D-3658-4257-BC5F-04E3BF01718A}"/>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376258-9178-4438-BE82-0EA55448563B}" type="slidenum">
              <a:rPr lang="fr-FR" altLang="nl-BE">
                <a:latin typeface="Times New Roman" panose="02020603050405020304" pitchFamily="18" charset="0"/>
              </a:rPr>
              <a:pPr eaLnBrk="1" hangingPunct="1"/>
              <a:t>28</a:t>
            </a:fld>
            <a:endParaRPr lang="fr-FR" altLang="nl-BE">
              <a:latin typeface="Times New Roman" panose="02020603050405020304" pitchFamily="18" charset="0"/>
            </a:endParaRPr>
          </a:p>
        </p:txBody>
      </p:sp>
      <p:sp>
        <p:nvSpPr>
          <p:cNvPr id="58371" name="Rectangle 2">
            <a:extLst>
              <a:ext uri="{FF2B5EF4-FFF2-40B4-BE49-F238E27FC236}">
                <a16:creationId xmlns:a16="http://schemas.microsoft.com/office/drawing/2014/main" id="{69F235D4-2076-4DA5-B309-4C81DFB96C4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a:extLst>
              <a:ext uri="{FF2B5EF4-FFF2-40B4-BE49-F238E27FC236}">
                <a16:creationId xmlns:a16="http://schemas.microsoft.com/office/drawing/2014/main" id="{09908DAB-3DEF-40AF-A8DD-6057D1071E5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latin typeface="Courier New" panose="02070309020205020404" pitchFamily="49" charset="0"/>
              </a:rPr>
              <a:t>&lt;“the abused pig”&gt;</a:t>
            </a:r>
          </a:p>
          <a:p>
            <a:r>
              <a:rPr lang="en-GB" altLang="nl-BE"/>
              <a:t>NB: The transformation of values needs to be done with consideration and should not be abused to force significant results!</a:t>
            </a:r>
          </a:p>
          <a:p>
            <a:endParaRPr lang="en-GB" altLang="nl-B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1E0CA53E-1DD2-4435-89DD-F1CE68B957A6}"/>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25D476-E0F5-4942-8D3F-6C7BDB738A38}" type="slidenum">
              <a:rPr lang="fr-FR" altLang="nl-BE">
                <a:latin typeface="Times New Roman" panose="02020603050405020304" pitchFamily="18" charset="0"/>
              </a:rPr>
              <a:pPr eaLnBrk="1" hangingPunct="1"/>
              <a:t>29</a:t>
            </a:fld>
            <a:endParaRPr lang="fr-FR" altLang="nl-BE">
              <a:latin typeface="Times New Roman" panose="02020603050405020304" pitchFamily="18" charset="0"/>
            </a:endParaRPr>
          </a:p>
        </p:txBody>
      </p:sp>
      <p:sp>
        <p:nvSpPr>
          <p:cNvPr id="59395" name="Rectangle 2">
            <a:extLst>
              <a:ext uri="{FF2B5EF4-FFF2-40B4-BE49-F238E27FC236}">
                <a16:creationId xmlns:a16="http://schemas.microsoft.com/office/drawing/2014/main" id="{A85A86BD-F03F-474D-A6A3-56BB20D531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a:extLst>
              <a:ext uri="{FF2B5EF4-FFF2-40B4-BE49-F238E27FC236}">
                <a16:creationId xmlns:a16="http://schemas.microsoft.com/office/drawing/2014/main" id="{26A2824C-5A16-42CC-B4C1-4A32C590AED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Multiple regression is an extension of the simple linear regression, and deals with examining the influence of  </a:t>
            </a:r>
            <a:r>
              <a:rPr lang="en-GB" altLang="nl-BE" i="1"/>
              <a:t>several </a:t>
            </a:r>
            <a:r>
              <a:rPr lang="en-GB" altLang="nl-BE"/>
              <a:t>independent variables at the same time on one dependent variable, e.g: the influence of weight </a:t>
            </a:r>
            <a:r>
              <a:rPr lang="en-GB" altLang="nl-BE" i="1"/>
              <a:t>and </a:t>
            </a:r>
            <a:r>
              <a:rPr lang="en-GB" altLang="nl-BE"/>
              <a:t>age</a:t>
            </a:r>
            <a:r>
              <a:rPr lang="en-GB" altLang="nl-BE" i="1"/>
              <a:t> at the same time </a:t>
            </a:r>
            <a:r>
              <a:rPr lang="en-GB" altLang="nl-BE"/>
              <a:t>on blood pressure.</a:t>
            </a:r>
          </a:p>
          <a:p>
            <a:r>
              <a:rPr lang="en-GB" altLang="nl-BE"/>
              <a:t>The coefficient </a:t>
            </a:r>
            <a:r>
              <a:rPr lang="en-GB" altLang="nl-BE" i="1"/>
              <a:t>b</a:t>
            </a:r>
            <a:r>
              <a:rPr lang="en-GB" altLang="nl-BE" baseline="-25000"/>
              <a:t>0</a:t>
            </a:r>
            <a:r>
              <a:rPr lang="en-GB" altLang="nl-BE"/>
              <a:t> corresponds to the intercept </a:t>
            </a:r>
            <a:r>
              <a:rPr lang="en-GB" altLang="nl-BE" i="1"/>
              <a:t>a</a:t>
            </a:r>
            <a:r>
              <a:rPr lang="en-GB" altLang="nl-BE"/>
              <a:t> of the simple linear regression, while the coefficients </a:t>
            </a:r>
            <a:r>
              <a:rPr lang="en-GB" altLang="nl-BE" i="1"/>
              <a:t>b</a:t>
            </a:r>
            <a:r>
              <a:rPr lang="en-GB" altLang="nl-BE" baseline="-25000"/>
              <a:t>1</a:t>
            </a:r>
            <a:r>
              <a:rPr lang="en-GB" altLang="nl-BE"/>
              <a:t> to  </a:t>
            </a:r>
            <a:r>
              <a:rPr lang="en-GB" altLang="nl-BE" i="1"/>
              <a:t>b</a:t>
            </a:r>
            <a:r>
              <a:rPr lang="en-GB" altLang="nl-BE" baseline="-25000"/>
              <a:t>k</a:t>
            </a:r>
            <a:r>
              <a:rPr lang="en-GB" altLang="nl-BE"/>
              <a:t> correspond to the slope </a:t>
            </a:r>
            <a:r>
              <a:rPr lang="en-GB" altLang="nl-BE" i="1"/>
              <a:t>b</a:t>
            </a:r>
            <a:r>
              <a:rPr lang="en-GB" altLang="nl-BE"/>
              <a:t> of the simple linear regression. However, this is only an imperfect analogy; in multiple regression there are no such things as a straight (regression) line, an intercept and a slope. A multiple regression does not have a straightforward graphical representation.</a:t>
            </a:r>
          </a:p>
          <a:p>
            <a:r>
              <a:rPr lang="en-GB" altLang="nl-BE"/>
              <a:t>The principle for determining the coefficients </a:t>
            </a:r>
            <a:r>
              <a:rPr lang="en-GB" altLang="nl-BE" i="1"/>
              <a:t>b</a:t>
            </a:r>
            <a:r>
              <a:rPr lang="en-GB" altLang="nl-BE"/>
              <a:t> is the same as in simple linear regression: minimise the sum of squared distances between the observed values of the dependent variable and the values fitted by the regression, or, in other words: minimise the residual variance.</a:t>
            </a:r>
          </a:p>
          <a:p>
            <a:r>
              <a:rPr lang="en-GB" altLang="nl-BE"/>
              <a:t>As the calculation of the sums of squares is rather complex, the formulas will not be presented here. In general, one makes use of a computer to perform these calculations.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D4A7D57-0CFD-4FB1-9B25-39566DC4FE9F}"/>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F0D7AE6-7EFA-4EBF-8FBB-0259D4CBA417}" type="slidenum">
              <a:rPr lang="fr-FR" altLang="nl-BE">
                <a:latin typeface="Times New Roman" panose="02020603050405020304" pitchFamily="18" charset="0"/>
              </a:rPr>
              <a:pPr eaLnBrk="1" hangingPunct="1"/>
              <a:t>3</a:t>
            </a:fld>
            <a:endParaRPr lang="fr-FR" altLang="nl-BE">
              <a:latin typeface="Times New Roman" panose="02020603050405020304" pitchFamily="18" charset="0"/>
            </a:endParaRPr>
          </a:p>
        </p:txBody>
      </p:sp>
      <p:sp>
        <p:nvSpPr>
          <p:cNvPr id="41987" name="Rectangle 2">
            <a:extLst>
              <a:ext uri="{FF2B5EF4-FFF2-40B4-BE49-F238E27FC236}">
                <a16:creationId xmlns:a16="http://schemas.microsoft.com/office/drawing/2014/main" id="{8020BBEB-AE00-4CF3-9C3D-FD464FD26C3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a:extLst>
              <a:ext uri="{FF2B5EF4-FFF2-40B4-BE49-F238E27FC236}">
                <a16:creationId xmlns:a16="http://schemas.microsoft.com/office/drawing/2014/main" id="{DFF3A2CB-539E-4E5B-AE45-D2D1E9A5E72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When we do a regression analysis it is important to consider the assumptions that underlie the method, these are:</a:t>
            </a:r>
          </a:p>
          <a:p>
            <a:r>
              <a:rPr lang="en-GB" altLang="nl-BE"/>
              <a:t>-the relation between the two variables should be linear</a:t>
            </a:r>
          </a:p>
          <a:p>
            <a:r>
              <a:rPr lang="en-GB" altLang="nl-BE"/>
              <a:t>-the variability of y, as assessed by the variance or standard deviation, should be the same for each value of x</a:t>
            </a:r>
          </a:p>
          <a:p>
            <a:r>
              <a:rPr lang="en-GB" altLang="nl-BE"/>
              <a:t>-the values of y should have a Normal distribution for each value of x</a:t>
            </a:r>
          </a:p>
          <a:p>
            <a:r>
              <a:rPr lang="en-GB" altLang="nl-BE"/>
              <a:t>-the observations should be independent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1D3D9C0B-036D-46D3-B8E7-209BA4C5355D}"/>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8AC8FC-D7D6-49F1-AB2E-B7C6D565F7BC}" type="slidenum">
              <a:rPr lang="fr-FR" altLang="nl-BE">
                <a:latin typeface="Times New Roman" panose="02020603050405020304" pitchFamily="18" charset="0"/>
              </a:rPr>
              <a:pPr eaLnBrk="1" hangingPunct="1"/>
              <a:t>33</a:t>
            </a:fld>
            <a:endParaRPr lang="fr-FR" altLang="nl-BE">
              <a:latin typeface="Times New Roman" panose="02020603050405020304" pitchFamily="18" charset="0"/>
            </a:endParaRPr>
          </a:p>
        </p:txBody>
      </p:sp>
      <p:sp>
        <p:nvSpPr>
          <p:cNvPr id="60419" name="Rectangle 2">
            <a:extLst>
              <a:ext uri="{FF2B5EF4-FFF2-40B4-BE49-F238E27FC236}">
                <a16:creationId xmlns:a16="http://schemas.microsoft.com/office/drawing/2014/main" id="{B928EFE7-A8F8-49F5-880C-588DE4C2FBC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AFF90A41-69B6-45F2-81E6-0988219B8CB0}"/>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1ECF5B-D648-4320-8C73-99AA582A01B0}" type="slidenum">
              <a:rPr lang="fr-FR" altLang="nl-BE">
                <a:latin typeface="Times New Roman" panose="02020603050405020304" pitchFamily="18" charset="0"/>
              </a:rPr>
              <a:pPr eaLnBrk="1" hangingPunct="1"/>
              <a:t>4</a:t>
            </a:fld>
            <a:endParaRPr lang="fr-FR" altLang="nl-BE">
              <a:latin typeface="Times New Roman" panose="02020603050405020304" pitchFamily="18" charset="0"/>
            </a:endParaRPr>
          </a:p>
        </p:txBody>
      </p:sp>
      <p:sp>
        <p:nvSpPr>
          <p:cNvPr id="43011" name="Rectangle 2">
            <a:extLst>
              <a:ext uri="{FF2B5EF4-FFF2-40B4-BE49-F238E27FC236}">
                <a16:creationId xmlns:a16="http://schemas.microsoft.com/office/drawing/2014/main" id="{08DD6FAC-A728-4F32-BF97-539CFA232B9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a:extLst>
              <a:ext uri="{FF2B5EF4-FFF2-40B4-BE49-F238E27FC236}">
                <a16:creationId xmlns:a16="http://schemas.microsoft.com/office/drawing/2014/main" id="{5735DD2F-D7F4-4AE9-9690-87572CCEDED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Some of these conditions, e.g. linearity, homogeneity, can usually be checked in a reasonable way  from a scatter diagram, so before the regression analysis. Other assumptions have to be checked after the regression analysis has been completed. To do this, we use the residuals. The analysis of the residuals allows us to check whether anomalies are present. In fact, the role of this analysis is to make these anomalies more visible, like a magnifying glass.</a:t>
            </a:r>
          </a:p>
          <a:p>
            <a:endParaRPr lang="fr-FR" altLang="nl-BE" baseline="-25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F95CE230-DCDF-4161-80D9-A4D5818433DA}"/>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30F145D-6A96-4360-A5A8-F496ABC6F5D7}" type="slidenum">
              <a:rPr lang="fr-FR" altLang="nl-BE">
                <a:latin typeface="Times New Roman" panose="02020603050405020304" pitchFamily="18" charset="0"/>
              </a:rPr>
              <a:pPr eaLnBrk="1" hangingPunct="1"/>
              <a:t>5</a:t>
            </a:fld>
            <a:endParaRPr lang="fr-FR" altLang="nl-BE">
              <a:latin typeface="Times New Roman" panose="02020603050405020304" pitchFamily="18" charset="0"/>
            </a:endParaRPr>
          </a:p>
        </p:txBody>
      </p:sp>
      <p:sp>
        <p:nvSpPr>
          <p:cNvPr id="44035" name="Rectangle 2">
            <a:extLst>
              <a:ext uri="{FF2B5EF4-FFF2-40B4-BE49-F238E27FC236}">
                <a16:creationId xmlns:a16="http://schemas.microsoft.com/office/drawing/2014/main" id="{1BB32B3B-5135-467D-9715-2D0369AACC6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a:extLst>
              <a:ext uri="{FF2B5EF4-FFF2-40B4-BE49-F238E27FC236}">
                <a16:creationId xmlns:a16="http://schemas.microsoft.com/office/drawing/2014/main" id="{0E8CE2A4-D92F-4B92-86F9-8D57435541B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nl-BE" baseline="-25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12CDF15A-0637-4770-8773-CBE73CB4C6CC}"/>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7E7F85-8117-4662-9BAE-47FEA53B2489}" type="slidenum">
              <a:rPr lang="fr-FR" altLang="nl-BE">
                <a:latin typeface="Times New Roman" panose="02020603050405020304" pitchFamily="18" charset="0"/>
              </a:rPr>
              <a:pPr eaLnBrk="1" hangingPunct="1"/>
              <a:t>6</a:t>
            </a:fld>
            <a:endParaRPr lang="fr-FR" altLang="nl-BE">
              <a:latin typeface="Times New Roman" panose="02020603050405020304" pitchFamily="18" charset="0"/>
            </a:endParaRPr>
          </a:p>
        </p:txBody>
      </p:sp>
      <p:sp>
        <p:nvSpPr>
          <p:cNvPr id="45059" name="Rectangle 2">
            <a:extLst>
              <a:ext uri="{FF2B5EF4-FFF2-40B4-BE49-F238E27FC236}">
                <a16:creationId xmlns:a16="http://schemas.microsoft.com/office/drawing/2014/main" id="{37CA844F-C168-4AAC-BAD8-9849F34B474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a:extLst>
              <a:ext uri="{FF2B5EF4-FFF2-40B4-BE49-F238E27FC236}">
                <a16:creationId xmlns:a16="http://schemas.microsoft.com/office/drawing/2014/main" id="{BD47AC99-9E29-40DA-AD88-E83081E8BE6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fr-FR" altLang="nl-BE">
                <a:latin typeface="Courier New" panose="02070309020205020404" pitchFamily="49" charset="0"/>
              </a:rPr>
              <a:t>&lt;scatter plot age -&gt; cholest with residuals&gt;</a:t>
            </a:r>
          </a:p>
          <a:p>
            <a:r>
              <a:rPr lang="en-GB" altLang="nl-BE"/>
              <a:t>To remind you: the residuals </a:t>
            </a:r>
            <a:r>
              <a:rPr lang="en-GB" altLang="nl-BE">
                <a:latin typeface="Symbol" panose="05050102010706020507" pitchFamily="18" charset="2"/>
                <a:sym typeface="Symbol" panose="05050102010706020507" pitchFamily="18" charset="2"/>
              </a:rPr>
              <a:t></a:t>
            </a:r>
            <a:r>
              <a:rPr lang="en-GB" altLang="nl-BE" baseline="-25000"/>
              <a:t>i</a:t>
            </a:r>
            <a:r>
              <a:rPr lang="en-GB" altLang="nl-BE"/>
              <a:t> are the distances between the observed values </a:t>
            </a:r>
            <a:r>
              <a:rPr lang="en-GB" altLang="nl-BE" i="1"/>
              <a:t>y</a:t>
            </a:r>
            <a:r>
              <a:rPr lang="en-GB" altLang="nl-BE" i="1" baseline="-25000"/>
              <a:t>i</a:t>
            </a:r>
            <a:r>
              <a:rPr lang="en-GB" altLang="nl-BE"/>
              <a:t>  and the values </a:t>
            </a:r>
            <a:r>
              <a:rPr lang="en-GB" altLang="nl-BE" i="1"/>
              <a:t>y</a:t>
            </a:r>
            <a:r>
              <a:rPr lang="en-GB" altLang="nl-BE" i="1" baseline="-25000"/>
              <a:t>i</a:t>
            </a:r>
            <a:r>
              <a:rPr lang="en-GB" altLang="nl-BE" i="1"/>
              <a:t>^</a:t>
            </a:r>
            <a:r>
              <a:rPr lang="en-GB" altLang="nl-BE"/>
              <a:t> estimated by the regression.</a:t>
            </a:r>
            <a:endParaRPr lang="fr-FR" altLang="nl-BE"/>
          </a:p>
          <a:p>
            <a:endParaRPr lang="en-GB" altLang="nl-B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7953B9D8-2A49-4D11-A5F2-434EEFAA6C04}"/>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338C5C-97A8-4CA7-9923-946C349D1022}" type="slidenum">
              <a:rPr lang="fr-FR" altLang="nl-BE">
                <a:latin typeface="Times New Roman" panose="02020603050405020304" pitchFamily="18" charset="0"/>
              </a:rPr>
              <a:pPr eaLnBrk="1" hangingPunct="1"/>
              <a:t>7</a:t>
            </a:fld>
            <a:endParaRPr lang="fr-FR" altLang="nl-BE">
              <a:latin typeface="Times New Roman" panose="02020603050405020304" pitchFamily="18" charset="0"/>
            </a:endParaRPr>
          </a:p>
        </p:txBody>
      </p:sp>
      <p:sp>
        <p:nvSpPr>
          <p:cNvPr id="46083" name="Rectangle 2">
            <a:extLst>
              <a:ext uri="{FF2B5EF4-FFF2-40B4-BE49-F238E27FC236}">
                <a16:creationId xmlns:a16="http://schemas.microsoft.com/office/drawing/2014/main" id="{B0D1CD1F-892B-48CD-B95E-A93A90B444E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a:extLst>
              <a:ext uri="{FF2B5EF4-FFF2-40B4-BE49-F238E27FC236}">
                <a16:creationId xmlns:a16="http://schemas.microsoft.com/office/drawing/2014/main" id="{989E3829-6F18-434A-BE59-00F43F5795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The first question to be answered by the analysis of residuals: is the relationship between </a:t>
            </a:r>
            <a:r>
              <a:rPr lang="en-GB" altLang="nl-BE" i="1"/>
              <a:t>x</a:t>
            </a:r>
            <a:r>
              <a:rPr lang="en-GB" altLang="nl-BE"/>
              <a:t> and </a:t>
            </a:r>
            <a:r>
              <a:rPr lang="en-GB" altLang="nl-BE" i="1"/>
              <a:t>y</a:t>
            </a:r>
            <a:r>
              <a:rPr lang="en-GB" altLang="nl-BE"/>
              <a:t> linear? If yes, one expects a random distribution of the residuals depending on </a:t>
            </a:r>
            <a:r>
              <a:rPr lang="en-GB" altLang="nl-BE" i="1"/>
              <a:t>x</a:t>
            </a:r>
            <a:r>
              <a:rPr lang="en-GB" altLang="nl-BE"/>
              <a:t>, like a cloud.</a:t>
            </a:r>
          </a:p>
          <a:p>
            <a:r>
              <a:rPr lang="en-GB" altLang="nl-BE"/>
              <a:t>If the relationship between </a:t>
            </a:r>
            <a:r>
              <a:rPr lang="en-GB" altLang="nl-BE" i="1"/>
              <a:t>x</a:t>
            </a:r>
            <a:r>
              <a:rPr lang="en-GB" altLang="nl-BE"/>
              <a:t> and </a:t>
            </a:r>
            <a:r>
              <a:rPr lang="en-GB" altLang="nl-BE" i="1"/>
              <a:t>y</a:t>
            </a:r>
            <a:r>
              <a:rPr lang="en-GB" altLang="nl-BE"/>
              <a:t> is non-linear, this non-linearity becomes more visible in the scatter plot </a:t>
            </a:r>
            <a:r>
              <a:rPr lang="en-GB" altLang="nl-BE" i="1"/>
              <a:t>x</a:t>
            </a:r>
            <a:r>
              <a:rPr lang="en-GB" altLang="nl-BE"/>
              <a:t> </a:t>
            </a:r>
            <a:r>
              <a:rPr lang="en-GB" altLang="nl-BE">
                <a:sym typeface="Symbol" panose="05050102010706020507" pitchFamily="18" charset="2"/>
              </a:rPr>
              <a:t></a:t>
            </a:r>
            <a:r>
              <a:rPr lang="en-GB" altLang="nl-BE"/>
              <a:t> </a:t>
            </a:r>
            <a:r>
              <a:rPr lang="el-GR" altLang="nl-BE">
                <a:cs typeface="Times New Roman" panose="02020603050405020304" pitchFamily="18" charset="0"/>
              </a:rPr>
              <a:t>ε</a:t>
            </a:r>
            <a:r>
              <a:rPr lang="en-GB" altLang="nl-BE">
                <a:latin typeface="Symbol" panose="05050102010706020507" pitchFamily="18" charset="2"/>
              </a:rPr>
              <a:t> </a:t>
            </a:r>
            <a:r>
              <a:rPr lang="en-GB" altLang="nl-BE"/>
              <a:t>than in the original scatter plot </a:t>
            </a:r>
            <a:r>
              <a:rPr lang="en-GB" altLang="nl-BE" i="1"/>
              <a:t>x</a:t>
            </a:r>
            <a:r>
              <a:rPr lang="en-GB" altLang="nl-BE"/>
              <a:t> </a:t>
            </a:r>
            <a:r>
              <a:rPr lang="en-GB" altLang="nl-BE">
                <a:sym typeface="Symbol" panose="05050102010706020507" pitchFamily="18" charset="2"/>
              </a:rPr>
              <a:t></a:t>
            </a:r>
            <a:r>
              <a:rPr lang="en-GB" altLang="nl-BE"/>
              <a:t> y.</a:t>
            </a:r>
          </a:p>
          <a:p>
            <a:pPr algn="ctr"/>
            <a:endParaRPr lang="en-GB" altLang="nl-BE"/>
          </a:p>
          <a:p>
            <a:endParaRPr lang="fr-FR" altLang="nl-B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C0BACB39-322F-4D29-AC72-9B4AFDFF2896}"/>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B46C93-B517-425C-9D2A-4054010496CE}" type="slidenum">
              <a:rPr lang="fr-FR" altLang="nl-BE">
                <a:latin typeface="Times New Roman" panose="02020603050405020304" pitchFamily="18" charset="0"/>
              </a:rPr>
              <a:pPr eaLnBrk="1" hangingPunct="1"/>
              <a:t>8</a:t>
            </a:fld>
            <a:endParaRPr lang="fr-FR" altLang="nl-BE">
              <a:latin typeface="Times New Roman" panose="02020603050405020304" pitchFamily="18" charset="0"/>
            </a:endParaRPr>
          </a:p>
        </p:txBody>
      </p:sp>
      <p:sp>
        <p:nvSpPr>
          <p:cNvPr id="47107" name="Rectangle 2">
            <a:extLst>
              <a:ext uri="{FF2B5EF4-FFF2-40B4-BE49-F238E27FC236}">
                <a16:creationId xmlns:a16="http://schemas.microsoft.com/office/drawing/2014/main" id="{23471E83-3CC5-4258-9B6E-B0876E1ECA6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a:extLst>
              <a:ext uri="{FF2B5EF4-FFF2-40B4-BE49-F238E27FC236}">
                <a16:creationId xmlns:a16="http://schemas.microsoft.com/office/drawing/2014/main" id="{938B2EF2-6E81-4573-810B-92CD137563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latin typeface="Courier New" panose="02070309020205020404" pitchFamily="49" charset="0"/>
              </a:rPr>
              <a:t>&lt;Scatter plots </a:t>
            </a:r>
            <a:r>
              <a:rPr lang="en-GB" altLang="nl-BE" i="1">
                <a:latin typeface="Courier New" panose="02070309020205020404" pitchFamily="49" charset="0"/>
              </a:rPr>
              <a:t>x</a:t>
            </a:r>
            <a:r>
              <a:rPr lang="en-GB" altLang="nl-BE">
                <a:latin typeface="Courier New" panose="02070309020205020404" pitchFamily="49" charset="0"/>
              </a:rPr>
              <a:t> </a:t>
            </a:r>
            <a:r>
              <a:rPr lang="en-GB" altLang="nl-BE">
                <a:latin typeface="Courier New" panose="02070309020205020404" pitchFamily="49" charset="0"/>
                <a:sym typeface="Symbol" panose="05050102010706020507" pitchFamily="18" charset="2"/>
              </a:rPr>
              <a:t></a:t>
            </a:r>
            <a:r>
              <a:rPr lang="en-GB" altLang="nl-BE">
                <a:latin typeface="Courier New" panose="02070309020205020404" pitchFamily="49" charset="0"/>
              </a:rPr>
              <a:t> </a:t>
            </a:r>
            <a:r>
              <a:rPr lang="en-GB" altLang="nl-BE" i="1">
                <a:latin typeface="Courier New" panose="02070309020205020404" pitchFamily="49" charset="0"/>
              </a:rPr>
              <a:t>y  </a:t>
            </a:r>
            <a:r>
              <a:rPr lang="en-GB" altLang="nl-BE">
                <a:latin typeface="Courier New" panose="02070309020205020404" pitchFamily="49" charset="0"/>
              </a:rPr>
              <a:t>and </a:t>
            </a:r>
            <a:r>
              <a:rPr lang="en-GB" altLang="nl-BE" i="1">
                <a:latin typeface="Courier New" panose="02070309020205020404" pitchFamily="49" charset="0"/>
              </a:rPr>
              <a:t>x</a:t>
            </a:r>
            <a:r>
              <a:rPr lang="en-GB" altLang="nl-BE">
                <a:latin typeface="Courier New" panose="02070309020205020404" pitchFamily="49" charset="0"/>
              </a:rPr>
              <a:t> </a:t>
            </a:r>
            <a:r>
              <a:rPr lang="en-GB" altLang="nl-BE">
                <a:latin typeface="Courier New" panose="02070309020205020404" pitchFamily="49" charset="0"/>
                <a:sym typeface="Symbol" panose="05050102010706020507" pitchFamily="18" charset="2"/>
              </a:rPr>
              <a:t></a:t>
            </a:r>
            <a:r>
              <a:rPr lang="en-GB" altLang="nl-BE">
                <a:latin typeface="Courier New" panose="02070309020205020404" pitchFamily="49" charset="0"/>
              </a:rPr>
              <a:t> </a:t>
            </a:r>
            <a:r>
              <a:rPr lang="el-GR" altLang="nl-BE">
                <a:latin typeface="Courier New" panose="02070309020205020404" pitchFamily="49" charset="0"/>
                <a:cs typeface="Courier New" panose="02070309020205020404" pitchFamily="49" charset="0"/>
              </a:rPr>
              <a:t>ε</a:t>
            </a:r>
            <a:r>
              <a:rPr lang="en-GB" altLang="nl-BE">
                <a:latin typeface="Courier New" panose="02070309020205020404" pitchFamily="49" charset="0"/>
              </a:rPr>
              <a:t>, linear and non-linear&gt;</a:t>
            </a:r>
          </a:p>
          <a:p>
            <a:r>
              <a:rPr lang="en-GB" altLang="nl-BE">
                <a:latin typeface="Courier New" panose="02070309020205020404" pitchFamily="49" charset="0"/>
              </a:rP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FCEA6D2B-5E6A-45A9-9D99-52F20A7E0FCB}"/>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445D30-578F-4601-BE0E-0D7FC7D62421}" type="slidenum">
              <a:rPr lang="fr-FR" altLang="nl-BE">
                <a:latin typeface="Times New Roman" panose="02020603050405020304" pitchFamily="18" charset="0"/>
              </a:rPr>
              <a:pPr eaLnBrk="1" hangingPunct="1"/>
              <a:t>9</a:t>
            </a:fld>
            <a:endParaRPr lang="fr-FR" altLang="nl-BE">
              <a:latin typeface="Times New Roman" panose="02020603050405020304" pitchFamily="18" charset="0"/>
            </a:endParaRPr>
          </a:p>
        </p:txBody>
      </p:sp>
      <p:sp>
        <p:nvSpPr>
          <p:cNvPr id="48131" name="Rectangle 2">
            <a:extLst>
              <a:ext uri="{FF2B5EF4-FFF2-40B4-BE49-F238E27FC236}">
                <a16:creationId xmlns:a16="http://schemas.microsoft.com/office/drawing/2014/main" id="{04E22BCA-EE29-4353-8DBB-02242EEBACD6}"/>
              </a:ext>
            </a:extLst>
          </p:cNvPr>
          <p:cNvSpPr>
            <a:spLocks noGrp="1" noRot="1" noChangeAspect="1" noChangeArrowheads="1" noTextEdit="1"/>
          </p:cNvSpPr>
          <p:nvPr>
            <p:ph type="sldImg"/>
          </p:nvPr>
        </p:nvSpPr>
        <p:spPr bwMode="auto">
          <a:xfrm>
            <a:off x="1150938" y="712788"/>
            <a:ext cx="4570412" cy="34274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a:extLst>
              <a:ext uri="{FF2B5EF4-FFF2-40B4-BE49-F238E27FC236}">
                <a16:creationId xmlns:a16="http://schemas.microsoft.com/office/drawing/2014/main" id="{A2150CD1-BD1E-4969-8E87-0E267099AF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The second question to be answered by the analysis of the residuals concerns the homogeneity of variance. This question can be answered by a scatter plot </a:t>
            </a:r>
            <a:r>
              <a:rPr lang="en-GB" altLang="nl-BE" i="1"/>
              <a:t>y^</a:t>
            </a:r>
            <a:r>
              <a:rPr lang="en-GB" altLang="nl-BE"/>
              <a:t> </a:t>
            </a:r>
            <a:r>
              <a:rPr lang="en-GB" altLang="nl-BE">
                <a:sym typeface="Symbol" panose="05050102010706020507" pitchFamily="18" charset="2"/>
              </a:rPr>
              <a:t></a:t>
            </a:r>
            <a:r>
              <a:rPr lang="en-GB" altLang="nl-BE"/>
              <a:t> </a:t>
            </a:r>
            <a:r>
              <a:rPr lang="el-GR" altLang="nl-BE">
                <a:cs typeface="Times New Roman" panose="02020603050405020304" pitchFamily="18" charset="0"/>
              </a:rPr>
              <a:t>ε</a:t>
            </a:r>
            <a:r>
              <a:rPr lang="en-GB" altLang="nl-BE"/>
              <a:t>.</a:t>
            </a:r>
          </a:p>
          <a:p>
            <a:r>
              <a:rPr lang="en-GB" altLang="nl-BE"/>
              <a:t>If the variance of </a:t>
            </a:r>
            <a:r>
              <a:rPr lang="en-GB" altLang="nl-BE" i="1"/>
              <a:t>y</a:t>
            </a:r>
            <a:r>
              <a:rPr lang="en-GB" altLang="nl-BE" i="1" baseline="-25000"/>
              <a:t>i</a:t>
            </a:r>
            <a:r>
              <a:rPr lang="en-GB" altLang="nl-BE"/>
              <a:t> is homogenous, the residuals should be distributed at random depending on the estimated dependent variable </a:t>
            </a:r>
            <a:r>
              <a:rPr lang="en-GB" altLang="nl-BE" i="1"/>
              <a:t>y^.</a:t>
            </a:r>
          </a:p>
          <a:p>
            <a:endParaRPr lang="fr-FR" altLang="nl-BE">
              <a:latin typeface="Symbol" panose="05050102010706020507" pitchFamily="18" charset="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7B1B097-1717-4EFD-9283-DA5B279F562A}"/>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2AF276-78BD-4D4C-AEB4-B77E1C7DC69E}" type="slidenum">
              <a:rPr lang="fr-FR" altLang="nl-BE">
                <a:latin typeface="Times New Roman" panose="02020603050405020304" pitchFamily="18" charset="0"/>
              </a:rPr>
              <a:pPr eaLnBrk="1" hangingPunct="1"/>
              <a:t>10</a:t>
            </a:fld>
            <a:endParaRPr lang="fr-FR" altLang="nl-BE">
              <a:latin typeface="Times New Roman" panose="02020603050405020304" pitchFamily="18" charset="0"/>
            </a:endParaRPr>
          </a:p>
        </p:txBody>
      </p:sp>
      <p:sp>
        <p:nvSpPr>
          <p:cNvPr id="49155" name="Rectangle 2">
            <a:extLst>
              <a:ext uri="{FF2B5EF4-FFF2-40B4-BE49-F238E27FC236}">
                <a16:creationId xmlns:a16="http://schemas.microsoft.com/office/drawing/2014/main" id="{FF0966B7-7111-4622-B5B6-CF5296C891D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a:extLst>
              <a:ext uri="{FF2B5EF4-FFF2-40B4-BE49-F238E27FC236}">
                <a16:creationId xmlns:a16="http://schemas.microsoft.com/office/drawing/2014/main" id="{93D82212-0BE1-46ED-B7A8-115320DE2E7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latin typeface="Courier New" panose="02070309020205020404" pitchFamily="49" charset="0"/>
              </a:rPr>
              <a:t>&lt;Scatter plot </a:t>
            </a:r>
            <a:r>
              <a:rPr lang="en-GB" altLang="nl-BE" i="1">
                <a:latin typeface="Courier New" panose="02070309020205020404" pitchFamily="49" charset="0"/>
              </a:rPr>
              <a:t>x</a:t>
            </a:r>
            <a:r>
              <a:rPr lang="en-GB" altLang="nl-BE">
                <a:latin typeface="Courier New" panose="02070309020205020404" pitchFamily="49" charset="0"/>
              </a:rPr>
              <a:t> </a:t>
            </a:r>
            <a:r>
              <a:rPr lang="en-GB" altLang="nl-BE">
                <a:latin typeface="Courier New" panose="02070309020205020404" pitchFamily="49" charset="0"/>
                <a:sym typeface="Symbol" panose="05050102010706020507" pitchFamily="18" charset="2"/>
              </a:rPr>
              <a:t></a:t>
            </a:r>
            <a:r>
              <a:rPr lang="en-GB" altLang="nl-BE">
                <a:latin typeface="Courier New" panose="02070309020205020404" pitchFamily="49" charset="0"/>
              </a:rPr>
              <a:t> </a:t>
            </a:r>
            <a:r>
              <a:rPr lang="en-GB" altLang="nl-BE" i="1">
                <a:latin typeface="Courier New" panose="02070309020205020404" pitchFamily="49" charset="0"/>
              </a:rPr>
              <a:t>y  </a:t>
            </a:r>
            <a:r>
              <a:rPr lang="en-GB" altLang="nl-BE">
                <a:latin typeface="Courier New" panose="02070309020205020404" pitchFamily="49" charset="0"/>
              </a:rPr>
              <a:t>and </a:t>
            </a:r>
            <a:r>
              <a:rPr lang="en-GB" altLang="nl-BE" i="1">
                <a:latin typeface="Courier New" panose="02070309020205020404" pitchFamily="49" charset="0"/>
              </a:rPr>
              <a:t>y^</a:t>
            </a:r>
            <a:r>
              <a:rPr lang="en-GB" altLang="nl-BE">
                <a:latin typeface="Courier New" panose="02070309020205020404" pitchFamily="49" charset="0"/>
              </a:rPr>
              <a:t> </a:t>
            </a:r>
            <a:r>
              <a:rPr lang="en-GB" altLang="nl-BE">
                <a:latin typeface="Courier New" panose="02070309020205020404" pitchFamily="49" charset="0"/>
                <a:sym typeface="Symbol" panose="05050102010706020507" pitchFamily="18" charset="2"/>
              </a:rPr>
              <a:t></a:t>
            </a:r>
            <a:r>
              <a:rPr lang="en-GB" altLang="nl-BE">
                <a:latin typeface="Courier New" panose="02070309020205020404" pitchFamily="49" charset="0"/>
              </a:rPr>
              <a:t> </a:t>
            </a:r>
            <a:r>
              <a:rPr lang="el-GR" altLang="nl-BE">
                <a:latin typeface="Courier New" panose="02070309020205020404" pitchFamily="49" charset="0"/>
                <a:cs typeface="Courier New" panose="02070309020205020404" pitchFamily="49" charset="0"/>
              </a:rPr>
              <a:t>ε</a:t>
            </a:r>
            <a:r>
              <a:rPr lang="en-GB" altLang="nl-BE">
                <a:latin typeface="Courier New" panose="02070309020205020404" pitchFamily="49" charset="0"/>
              </a:rPr>
              <a:t>, variance homogenous / heterogeneous&gt;</a:t>
            </a:r>
          </a:p>
          <a:p>
            <a:endParaRPr lang="en-GB" altLang="nl-B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E7066815-94A8-431E-BEB9-A1B534304B62}"/>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ACE35AE0-5345-476E-A866-C91FA28E1C1D}"/>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7495262D-08B8-4F61-8B85-9AF9D14DE576}"/>
              </a:ext>
            </a:extLst>
          </p:cNvPr>
          <p:cNvSpPr>
            <a:spLocks noGrp="1"/>
          </p:cNvSpPr>
          <p:nvPr>
            <p:ph type="sldNum" sz="quarter" idx="12"/>
          </p:nvPr>
        </p:nvSpPr>
        <p:spPr/>
        <p:txBody>
          <a:bodyPr/>
          <a:lstStyle>
            <a:lvl1pPr>
              <a:defRPr/>
            </a:lvl1pPr>
          </a:lstStyle>
          <a:p>
            <a:fld id="{F782622A-E56D-4F04-9E54-E58945772AEA}" type="slidenum">
              <a:rPr lang="en-GB" altLang="nl-BE"/>
              <a:pPr/>
              <a:t>‹#›</a:t>
            </a:fld>
            <a:endParaRPr lang="en-GB" altLang="nl-BE"/>
          </a:p>
        </p:txBody>
      </p:sp>
    </p:spTree>
    <p:extLst>
      <p:ext uri="{BB962C8B-B14F-4D97-AF65-F5344CB8AC3E}">
        <p14:creationId xmlns:p14="http://schemas.microsoft.com/office/powerpoint/2010/main" val="2124607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9E6CAF2-37E2-45F1-8998-4A7816F5F45C}"/>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97D6BEA3-C20E-4D2B-A860-79091FBB113F}"/>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FB9D8FAD-F80C-49FE-B5D8-EA6674A8BD9C}"/>
              </a:ext>
            </a:extLst>
          </p:cNvPr>
          <p:cNvSpPr>
            <a:spLocks noGrp="1"/>
          </p:cNvSpPr>
          <p:nvPr>
            <p:ph type="sldNum" sz="quarter" idx="12"/>
          </p:nvPr>
        </p:nvSpPr>
        <p:spPr/>
        <p:txBody>
          <a:bodyPr/>
          <a:lstStyle>
            <a:lvl1pPr>
              <a:defRPr/>
            </a:lvl1pPr>
          </a:lstStyle>
          <a:p>
            <a:fld id="{B72F1E08-E608-4416-9044-9AD5125C3A0E}" type="slidenum">
              <a:rPr lang="en-GB" altLang="nl-BE"/>
              <a:pPr/>
              <a:t>‹#›</a:t>
            </a:fld>
            <a:endParaRPr lang="en-GB" altLang="nl-BE"/>
          </a:p>
        </p:txBody>
      </p:sp>
    </p:spTree>
    <p:extLst>
      <p:ext uri="{BB962C8B-B14F-4D97-AF65-F5344CB8AC3E}">
        <p14:creationId xmlns:p14="http://schemas.microsoft.com/office/powerpoint/2010/main" val="784713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3369F60-D165-4AD4-A916-1B0F4E13E1A3}"/>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24547EDD-8A1D-4A9D-9B35-9EFDF1C98538}"/>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B1B6EDAF-EEAF-45B5-8E8F-9046D9F15C7E}"/>
              </a:ext>
            </a:extLst>
          </p:cNvPr>
          <p:cNvSpPr>
            <a:spLocks noGrp="1"/>
          </p:cNvSpPr>
          <p:nvPr>
            <p:ph type="sldNum" sz="quarter" idx="12"/>
          </p:nvPr>
        </p:nvSpPr>
        <p:spPr/>
        <p:txBody>
          <a:bodyPr/>
          <a:lstStyle>
            <a:lvl1pPr>
              <a:defRPr/>
            </a:lvl1pPr>
          </a:lstStyle>
          <a:p>
            <a:fld id="{BBFFF8E7-07CA-42FE-867C-4F78563E7FDD}" type="slidenum">
              <a:rPr lang="en-GB" altLang="nl-BE"/>
              <a:pPr/>
              <a:t>‹#›</a:t>
            </a:fld>
            <a:endParaRPr lang="en-GB" altLang="nl-BE"/>
          </a:p>
        </p:txBody>
      </p:sp>
    </p:spTree>
    <p:extLst>
      <p:ext uri="{BB962C8B-B14F-4D97-AF65-F5344CB8AC3E}">
        <p14:creationId xmlns:p14="http://schemas.microsoft.com/office/powerpoint/2010/main" val="309991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A2F1633-FDB7-4476-B877-801D2FC0CAEA}"/>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55C4814A-279E-439C-97BB-DD1CAAE4D751}"/>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CAED3E95-91A4-4F42-BC14-10DF52CEF39A}"/>
              </a:ext>
            </a:extLst>
          </p:cNvPr>
          <p:cNvSpPr>
            <a:spLocks noGrp="1"/>
          </p:cNvSpPr>
          <p:nvPr>
            <p:ph type="sldNum" sz="quarter" idx="12"/>
          </p:nvPr>
        </p:nvSpPr>
        <p:spPr/>
        <p:txBody>
          <a:bodyPr/>
          <a:lstStyle>
            <a:lvl1pPr>
              <a:defRPr/>
            </a:lvl1pPr>
          </a:lstStyle>
          <a:p>
            <a:fld id="{FFF1473A-FD5C-48D0-B6F0-5CCD22886E31}" type="slidenum">
              <a:rPr lang="en-GB" altLang="nl-BE"/>
              <a:pPr/>
              <a:t>‹#›</a:t>
            </a:fld>
            <a:endParaRPr lang="en-GB" altLang="nl-BE"/>
          </a:p>
        </p:txBody>
      </p:sp>
    </p:spTree>
    <p:extLst>
      <p:ext uri="{BB962C8B-B14F-4D97-AF65-F5344CB8AC3E}">
        <p14:creationId xmlns:p14="http://schemas.microsoft.com/office/powerpoint/2010/main" val="192931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A4C6E2-BA79-4B8E-86DE-77DF6E62FA3C}"/>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320A30D2-1B98-4374-8E3B-C8627E42105A}"/>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0DAE797B-37A6-43C5-A112-B7D9604A38A5}"/>
              </a:ext>
            </a:extLst>
          </p:cNvPr>
          <p:cNvSpPr>
            <a:spLocks noGrp="1"/>
          </p:cNvSpPr>
          <p:nvPr>
            <p:ph type="sldNum" sz="quarter" idx="12"/>
          </p:nvPr>
        </p:nvSpPr>
        <p:spPr/>
        <p:txBody>
          <a:bodyPr/>
          <a:lstStyle>
            <a:lvl1pPr>
              <a:defRPr/>
            </a:lvl1pPr>
          </a:lstStyle>
          <a:p>
            <a:fld id="{86361989-367B-4222-86B8-90D955420544}" type="slidenum">
              <a:rPr lang="en-GB" altLang="nl-BE"/>
              <a:pPr/>
              <a:t>‹#›</a:t>
            </a:fld>
            <a:endParaRPr lang="en-GB" altLang="nl-BE"/>
          </a:p>
        </p:txBody>
      </p:sp>
    </p:spTree>
    <p:extLst>
      <p:ext uri="{BB962C8B-B14F-4D97-AF65-F5344CB8AC3E}">
        <p14:creationId xmlns:p14="http://schemas.microsoft.com/office/powerpoint/2010/main" val="535519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3">
            <a:extLst>
              <a:ext uri="{FF2B5EF4-FFF2-40B4-BE49-F238E27FC236}">
                <a16:creationId xmlns:a16="http://schemas.microsoft.com/office/drawing/2014/main" id="{97A6DE37-D612-4ECE-8021-F61BCDF3741F}"/>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1799F140-3EC5-43B4-868F-F2A12F4C4AB4}"/>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1F8BAE89-A716-46FF-AC2F-A8F8FDE70E68}"/>
              </a:ext>
            </a:extLst>
          </p:cNvPr>
          <p:cNvSpPr>
            <a:spLocks noGrp="1"/>
          </p:cNvSpPr>
          <p:nvPr>
            <p:ph type="sldNum" sz="quarter" idx="12"/>
          </p:nvPr>
        </p:nvSpPr>
        <p:spPr/>
        <p:txBody>
          <a:bodyPr/>
          <a:lstStyle>
            <a:lvl1pPr>
              <a:defRPr/>
            </a:lvl1pPr>
          </a:lstStyle>
          <a:p>
            <a:fld id="{79D72ABD-01A9-4728-BE4C-EBCD18296AB6}" type="slidenum">
              <a:rPr lang="en-GB" altLang="nl-BE"/>
              <a:pPr/>
              <a:t>‹#›</a:t>
            </a:fld>
            <a:endParaRPr lang="en-GB" altLang="nl-BE"/>
          </a:p>
        </p:txBody>
      </p:sp>
    </p:spTree>
    <p:extLst>
      <p:ext uri="{BB962C8B-B14F-4D97-AF65-F5344CB8AC3E}">
        <p14:creationId xmlns:p14="http://schemas.microsoft.com/office/powerpoint/2010/main" val="321738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3">
            <a:extLst>
              <a:ext uri="{FF2B5EF4-FFF2-40B4-BE49-F238E27FC236}">
                <a16:creationId xmlns:a16="http://schemas.microsoft.com/office/drawing/2014/main" id="{37F1FA41-AAC0-464C-8BE3-7BF45CAF5D90}"/>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B0B13CA9-2365-4783-BD1F-C9A81091DFFB}"/>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94A7E44E-9A42-47D7-B6B3-7A4075D5661A}"/>
              </a:ext>
            </a:extLst>
          </p:cNvPr>
          <p:cNvSpPr>
            <a:spLocks noGrp="1"/>
          </p:cNvSpPr>
          <p:nvPr>
            <p:ph type="sldNum" sz="quarter" idx="12"/>
          </p:nvPr>
        </p:nvSpPr>
        <p:spPr/>
        <p:txBody>
          <a:bodyPr/>
          <a:lstStyle>
            <a:lvl1pPr>
              <a:defRPr/>
            </a:lvl1pPr>
          </a:lstStyle>
          <a:p>
            <a:fld id="{50AEEC28-1D72-486A-9357-5910CF8D3376}" type="slidenum">
              <a:rPr lang="en-GB" altLang="nl-BE"/>
              <a:pPr/>
              <a:t>‹#›</a:t>
            </a:fld>
            <a:endParaRPr lang="en-GB" altLang="nl-BE"/>
          </a:p>
        </p:txBody>
      </p:sp>
    </p:spTree>
    <p:extLst>
      <p:ext uri="{BB962C8B-B14F-4D97-AF65-F5344CB8AC3E}">
        <p14:creationId xmlns:p14="http://schemas.microsoft.com/office/powerpoint/2010/main" val="3278806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3">
            <a:extLst>
              <a:ext uri="{FF2B5EF4-FFF2-40B4-BE49-F238E27FC236}">
                <a16:creationId xmlns:a16="http://schemas.microsoft.com/office/drawing/2014/main" id="{F25A41BD-795F-46BB-9B73-AA8A41F7AB01}"/>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B00449C4-E677-486D-9EF1-E8959A46DAA7}"/>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3FEF74E7-C01E-48F7-87A0-996F543FDA3D}"/>
              </a:ext>
            </a:extLst>
          </p:cNvPr>
          <p:cNvSpPr>
            <a:spLocks noGrp="1"/>
          </p:cNvSpPr>
          <p:nvPr>
            <p:ph type="sldNum" sz="quarter" idx="12"/>
          </p:nvPr>
        </p:nvSpPr>
        <p:spPr/>
        <p:txBody>
          <a:bodyPr/>
          <a:lstStyle>
            <a:lvl1pPr>
              <a:defRPr/>
            </a:lvl1pPr>
          </a:lstStyle>
          <a:p>
            <a:fld id="{4553C624-7ED4-4317-B348-54D790FCBD8D}" type="slidenum">
              <a:rPr lang="en-GB" altLang="nl-BE"/>
              <a:pPr/>
              <a:t>‹#›</a:t>
            </a:fld>
            <a:endParaRPr lang="en-GB" altLang="nl-BE"/>
          </a:p>
        </p:txBody>
      </p:sp>
    </p:spTree>
    <p:extLst>
      <p:ext uri="{BB962C8B-B14F-4D97-AF65-F5344CB8AC3E}">
        <p14:creationId xmlns:p14="http://schemas.microsoft.com/office/powerpoint/2010/main" val="3349393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EDEC9E9-6688-468A-9484-A540EF325756}"/>
              </a:ext>
            </a:extLst>
          </p:cNvPr>
          <p:cNvSpPr>
            <a:spLocks noGrp="1"/>
          </p:cNvSpPr>
          <p:nvPr>
            <p:ph type="dt" sz="half" idx="10"/>
          </p:nvPr>
        </p:nvSpPr>
        <p:spPr/>
        <p:txBody>
          <a:bodyPr/>
          <a:lstStyle>
            <a:lvl1pPr>
              <a:defRPr/>
            </a:lvl1pPr>
          </a:lstStyle>
          <a:p>
            <a:pPr>
              <a:defRPr/>
            </a:pPr>
            <a:endParaRPr lang="en-GB"/>
          </a:p>
        </p:txBody>
      </p:sp>
      <p:sp>
        <p:nvSpPr>
          <p:cNvPr id="3" name="Footer Placeholder 4">
            <a:extLst>
              <a:ext uri="{FF2B5EF4-FFF2-40B4-BE49-F238E27FC236}">
                <a16:creationId xmlns:a16="http://schemas.microsoft.com/office/drawing/2014/main" id="{382E907F-F066-49FE-9B37-4F6FE213205B}"/>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CD2F882E-7183-48C4-B025-0466F56AA64E}"/>
              </a:ext>
            </a:extLst>
          </p:cNvPr>
          <p:cNvSpPr>
            <a:spLocks noGrp="1"/>
          </p:cNvSpPr>
          <p:nvPr>
            <p:ph type="sldNum" sz="quarter" idx="12"/>
          </p:nvPr>
        </p:nvSpPr>
        <p:spPr/>
        <p:txBody>
          <a:bodyPr/>
          <a:lstStyle>
            <a:lvl1pPr>
              <a:defRPr/>
            </a:lvl1pPr>
          </a:lstStyle>
          <a:p>
            <a:fld id="{764076FF-2236-4801-BB8F-521523CD8518}" type="slidenum">
              <a:rPr lang="en-GB" altLang="nl-BE"/>
              <a:pPr/>
              <a:t>‹#›</a:t>
            </a:fld>
            <a:endParaRPr lang="en-GB" altLang="nl-BE"/>
          </a:p>
        </p:txBody>
      </p:sp>
    </p:spTree>
    <p:extLst>
      <p:ext uri="{BB962C8B-B14F-4D97-AF65-F5344CB8AC3E}">
        <p14:creationId xmlns:p14="http://schemas.microsoft.com/office/powerpoint/2010/main" val="430849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FC4B898-091E-4BD3-A16B-BDCF82D20C09}"/>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F8D9BE10-D873-4C6A-A02E-B6B9384CB0FF}"/>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76D0070E-D4A5-4B07-9FDB-775BB20B1D50}"/>
              </a:ext>
            </a:extLst>
          </p:cNvPr>
          <p:cNvSpPr>
            <a:spLocks noGrp="1"/>
          </p:cNvSpPr>
          <p:nvPr>
            <p:ph type="sldNum" sz="quarter" idx="12"/>
          </p:nvPr>
        </p:nvSpPr>
        <p:spPr/>
        <p:txBody>
          <a:bodyPr/>
          <a:lstStyle>
            <a:lvl1pPr>
              <a:defRPr/>
            </a:lvl1pPr>
          </a:lstStyle>
          <a:p>
            <a:fld id="{47EBCCB6-EAA6-42CD-B347-3D16FA9A6C32}" type="slidenum">
              <a:rPr lang="en-GB" altLang="nl-BE"/>
              <a:pPr/>
              <a:t>‹#›</a:t>
            </a:fld>
            <a:endParaRPr lang="en-GB" altLang="nl-BE"/>
          </a:p>
        </p:txBody>
      </p:sp>
    </p:spTree>
    <p:extLst>
      <p:ext uri="{BB962C8B-B14F-4D97-AF65-F5344CB8AC3E}">
        <p14:creationId xmlns:p14="http://schemas.microsoft.com/office/powerpoint/2010/main" val="216621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3E6F53B-2FB6-4430-AFAE-C83CDD72351A}"/>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7926C405-3F5B-4CE6-ABDF-B12501C756B1}"/>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ED0714AF-5B41-4CA2-BB47-D2841FE29B54}"/>
              </a:ext>
            </a:extLst>
          </p:cNvPr>
          <p:cNvSpPr>
            <a:spLocks noGrp="1"/>
          </p:cNvSpPr>
          <p:nvPr>
            <p:ph type="sldNum" sz="quarter" idx="12"/>
          </p:nvPr>
        </p:nvSpPr>
        <p:spPr/>
        <p:txBody>
          <a:bodyPr/>
          <a:lstStyle>
            <a:lvl1pPr>
              <a:defRPr/>
            </a:lvl1pPr>
          </a:lstStyle>
          <a:p>
            <a:fld id="{45A6FD24-05C2-4BC2-B5B4-350355C27CB8}" type="slidenum">
              <a:rPr lang="en-GB" altLang="nl-BE"/>
              <a:pPr/>
              <a:t>‹#›</a:t>
            </a:fld>
            <a:endParaRPr lang="en-GB" altLang="nl-BE"/>
          </a:p>
        </p:txBody>
      </p:sp>
    </p:spTree>
    <p:extLst>
      <p:ext uri="{BB962C8B-B14F-4D97-AF65-F5344CB8AC3E}">
        <p14:creationId xmlns:p14="http://schemas.microsoft.com/office/powerpoint/2010/main" val="234716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8EAC5D8-8743-4C7D-A9BE-4412B1929B4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a:t>Click to edit Master title style</a:t>
            </a:r>
            <a:endParaRPr lang="fr-FR" altLang="nl-BE"/>
          </a:p>
        </p:txBody>
      </p:sp>
      <p:sp>
        <p:nvSpPr>
          <p:cNvPr id="1027" name="Text Placeholder 2">
            <a:extLst>
              <a:ext uri="{FF2B5EF4-FFF2-40B4-BE49-F238E27FC236}">
                <a16:creationId xmlns:a16="http://schemas.microsoft.com/office/drawing/2014/main" id="{1563D143-91A8-4E7A-BCD3-17FE9CC8720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a:t>Click to edit Master text styles</a:t>
            </a:r>
          </a:p>
          <a:p>
            <a:pPr lvl="1"/>
            <a:r>
              <a:rPr lang="en-US" altLang="nl-BE"/>
              <a:t>Second level</a:t>
            </a:r>
          </a:p>
          <a:p>
            <a:pPr lvl="2"/>
            <a:r>
              <a:rPr lang="en-US" altLang="nl-BE"/>
              <a:t>Third level</a:t>
            </a:r>
          </a:p>
          <a:p>
            <a:pPr lvl="3"/>
            <a:r>
              <a:rPr lang="en-US" altLang="nl-BE"/>
              <a:t>Fourth level</a:t>
            </a:r>
          </a:p>
          <a:p>
            <a:pPr lvl="4"/>
            <a:r>
              <a:rPr lang="en-US" altLang="nl-BE"/>
              <a:t>Fifth level</a:t>
            </a:r>
            <a:endParaRPr lang="fr-FR" altLang="nl-BE"/>
          </a:p>
        </p:txBody>
      </p:sp>
      <p:sp>
        <p:nvSpPr>
          <p:cNvPr id="4" name="Date Placeholder 3">
            <a:extLst>
              <a:ext uri="{FF2B5EF4-FFF2-40B4-BE49-F238E27FC236}">
                <a16:creationId xmlns:a16="http://schemas.microsoft.com/office/drawing/2014/main" id="{B4EB5A85-2920-4092-A2CE-88A353AB7CF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mn-cs"/>
              </a:defRPr>
            </a:lvl1pPr>
          </a:lstStyle>
          <a:p>
            <a:pPr>
              <a:defRPr/>
            </a:pPr>
            <a:endParaRPr lang="en-GB"/>
          </a:p>
        </p:txBody>
      </p:sp>
      <p:sp>
        <p:nvSpPr>
          <p:cNvPr id="5" name="Footer Placeholder 4">
            <a:extLst>
              <a:ext uri="{FF2B5EF4-FFF2-40B4-BE49-F238E27FC236}">
                <a16:creationId xmlns:a16="http://schemas.microsoft.com/office/drawing/2014/main" id="{7E9F6CEA-FA29-4335-944A-039658623B7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mn-cs"/>
              </a:defRPr>
            </a:lvl1pPr>
          </a:lstStyle>
          <a:p>
            <a:pPr>
              <a:defRPr/>
            </a:pPr>
            <a:endParaRPr lang="en-GB"/>
          </a:p>
        </p:txBody>
      </p:sp>
      <p:sp>
        <p:nvSpPr>
          <p:cNvPr id="6" name="Slide Number Placeholder 5">
            <a:extLst>
              <a:ext uri="{FF2B5EF4-FFF2-40B4-BE49-F238E27FC236}">
                <a16:creationId xmlns:a16="http://schemas.microsoft.com/office/drawing/2014/main" id="{222F6E29-EAA6-4E8C-AC21-A25039113F8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2FB812AF-6530-4FB7-A07B-312B96D56C8D}" type="slidenum">
              <a:rPr lang="en-GB" altLang="nl-BE"/>
              <a:pPr/>
              <a:t>‹#›</a:t>
            </a:fld>
            <a:endParaRPr lang="en-GB" altLang="nl-BE"/>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1D87A326-A1CF-4A09-BDC5-779079B90165}"/>
              </a:ext>
            </a:extLst>
          </p:cNvPr>
          <p:cNvSpPr>
            <a:spLocks noGrp="1"/>
          </p:cNvSpPr>
          <p:nvPr>
            <p:ph type="ctrTitle"/>
          </p:nvPr>
        </p:nvSpPr>
        <p:spPr/>
        <p:txBody>
          <a:bodyPr/>
          <a:lstStyle/>
          <a:p>
            <a:r>
              <a:rPr lang="en-US" altLang="nl-BE"/>
              <a:t>Linear regression</a:t>
            </a:r>
            <a:endParaRPr lang="fr-FR" altLang="nl-BE"/>
          </a:p>
        </p:txBody>
      </p:sp>
      <p:sp>
        <p:nvSpPr>
          <p:cNvPr id="3" name="Subtitle 2">
            <a:extLst>
              <a:ext uri="{FF2B5EF4-FFF2-40B4-BE49-F238E27FC236}">
                <a16:creationId xmlns:a16="http://schemas.microsoft.com/office/drawing/2014/main" id="{3E4EA155-3AF2-47F6-ABA9-FF9A02F92EA9}"/>
              </a:ext>
            </a:extLst>
          </p:cNvPr>
          <p:cNvSpPr>
            <a:spLocks noGrp="1"/>
          </p:cNvSpPr>
          <p:nvPr>
            <p:ph type="subTitle" idx="1"/>
          </p:nvPr>
        </p:nvSpPr>
        <p:spPr>
          <a:xfrm>
            <a:off x="1371600" y="3886200"/>
            <a:ext cx="6781800" cy="1752600"/>
          </a:xfrm>
        </p:spPr>
        <p:txBody>
          <a:bodyPr/>
          <a:lstStyle/>
          <a:p>
            <a:pPr>
              <a:buFont typeface="Arial" charset="0"/>
              <a:buNone/>
              <a:defRPr/>
            </a:pPr>
            <a:r>
              <a:rPr lang="en-US" dirty="0"/>
              <a:t>Session 3:</a:t>
            </a:r>
          </a:p>
          <a:p>
            <a:pPr>
              <a:buFont typeface="Arial" charset="0"/>
              <a:buNone/>
              <a:defRPr/>
            </a:pPr>
            <a:r>
              <a:rPr lang="en-US" dirty="0"/>
              <a:t>Checking the assumptions</a:t>
            </a:r>
          </a:p>
          <a:p>
            <a:pPr>
              <a:buFont typeface="Arial" charset="0"/>
              <a:buNone/>
              <a:defRPr/>
            </a:pPr>
            <a:r>
              <a:rPr lang="en-US" dirty="0"/>
              <a:t>Multiple linear regression</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a:extLst>
              <a:ext uri="{FF2B5EF4-FFF2-40B4-BE49-F238E27FC236}">
                <a16:creationId xmlns:a16="http://schemas.microsoft.com/office/drawing/2014/main" id="{DFEF6502-2554-42D8-8332-D81CDCD20096}"/>
              </a:ext>
            </a:extLst>
          </p:cNvPr>
          <p:cNvGraphicFramePr>
            <a:graphicFrameLocks noChangeAspect="1"/>
          </p:cNvGraphicFramePr>
          <p:nvPr/>
        </p:nvGraphicFramePr>
        <p:xfrm>
          <a:off x="0" y="7938"/>
          <a:ext cx="9144000" cy="6423025"/>
        </p:xfrm>
        <a:graphic>
          <a:graphicData uri="http://schemas.openxmlformats.org/presentationml/2006/ole">
            <mc:AlternateContent xmlns:mc="http://schemas.openxmlformats.org/markup-compatibility/2006">
              <mc:Choice xmlns:v="urn:schemas-microsoft-com:vml" Requires="v">
                <p:oleObj name="Worksheet" r:id="rId3" imgW="8544154" imgH="6001207" progId="Excel.Sheet.8">
                  <p:embed/>
                </p:oleObj>
              </mc:Choice>
              <mc:Fallback>
                <p:oleObj name="Worksheet" r:id="rId3" imgW="8544154" imgH="6001207" progId="Excel.Sheet.8">
                  <p:embed/>
                  <p:pic>
                    <p:nvPicPr>
                      <p:cNvPr id="11266" name="Object 2">
                        <a:extLst>
                          <a:ext uri="{FF2B5EF4-FFF2-40B4-BE49-F238E27FC236}">
                            <a16:creationId xmlns:a16="http://schemas.microsoft.com/office/drawing/2014/main" id="{DFEF6502-2554-42D8-8332-D81CDCD200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938"/>
                        <a:ext cx="9144000" cy="642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65323A9-7B5F-465B-AE3C-1D2B421538EC}"/>
              </a:ext>
            </a:extLst>
          </p:cNvPr>
          <p:cNvSpPr>
            <a:spLocks noGrp="1" noChangeArrowheads="1"/>
          </p:cNvSpPr>
          <p:nvPr>
            <p:ph type="title"/>
          </p:nvPr>
        </p:nvSpPr>
        <p:spPr/>
        <p:txBody>
          <a:bodyPr/>
          <a:lstStyle/>
          <a:p>
            <a:r>
              <a:rPr lang="en-GB" altLang="nl-BE" sz="3200">
                <a:latin typeface="Comic Sans MS" panose="030F0702030302020204" pitchFamily="66" charset="0"/>
              </a:rPr>
              <a:t>Normality</a:t>
            </a:r>
          </a:p>
        </p:txBody>
      </p:sp>
      <p:sp>
        <p:nvSpPr>
          <p:cNvPr id="12291" name="Rectangle 3">
            <a:extLst>
              <a:ext uri="{FF2B5EF4-FFF2-40B4-BE49-F238E27FC236}">
                <a16:creationId xmlns:a16="http://schemas.microsoft.com/office/drawing/2014/main" id="{1215AE40-E583-4A6F-A854-93AFE3B1D00E}"/>
              </a:ext>
            </a:extLst>
          </p:cNvPr>
          <p:cNvSpPr>
            <a:spLocks noGrp="1" noChangeArrowheads="1"/>
          </p:cNvSpPr>
          <p:nvPr>
            <p:ph type="body" idx="1"/>
          </p:nvPr>
        </p:nvSpPr>
        <p:spPr/>
        <p:txBody>
          <a:bodyPr/>
          <a:lstStyle/>
          <a:p>
            <a:pPr>
              <a:buFontTx/>
              <a:buNone/>
            </a:pPr>
            <a:endParaRPr lang="en-GB" altLang="nl-BE"/>
          </a:p>
          <a:p>
            <a:pPr>
              <a:buFontTx/>
              <a:buNone/>
            </a:pPr>
            <a:r>
              <a:rPr lang="en-GB" altLang="nl-BE" sz="2800" i="1">
                <a:latin typeface="Comic Sans MS" panose="030F0702030302020204" pitchFamily="66" charset="0"/>
              </a:rPr>
              <a:t>Are residuals normally distributed?</a:t>
            </a:r>
            <a:r>
              <a:rPr lang="en-GB" altLang="nl-BE" sz="2800">
                <a:latin typeface="Comic Sans MS" panose="030F0702030302020204" pitchFamily="66" charset="0"/>
              </a:rPr>
              <a:t> Verify by…</a:t>
            </a:r>
          </a:p>
          <a:p>
            <a:pPr>
              <a:buFontTx/>
              <a:buNone/>
            </a:pPr>
            <a:endParaRPr lang="en-GB" altLang="nl-BE" sz="2800">
              <a:latin typeface="Comic Sans MS" panose="030F0702030302020204" pitchFamily="66" charset="0"/>
            </a:endParaRPr>
          </a:p>
          <a:p>
            <a:r>
              <a:rPr lang="en-GB" altLang="nl-BE" sz="2800">
                <a:latin typeface="Comic Sans MS" panose="030F0702030302020204" pitchFamily="66" charset="0"/>
              </a:rPr>
              <a:t>histogram</a:t>
            </a:r>
          </a:p>
        </p:txBody>
      </p:sp>
      <p:graphicFrame>
        <p:nvGraphicFramePr>
          <p:cNvPr id="4" name="Chart 3">
            <a:extLst>
              <a:ext uri="{FF2B5EF4-FFF2-40B4-BE49-F238E27FC236}">
                <a16:creationId xmlns:a16="http://schemas.microsoft.com/office/drawing/2014/main" id="{15CB50D2-C5F5-419E-AC6B-B937F9EDD693}"/>
              </a:ext>
            </a:extLst>
          </p:cNvPr>
          <p:cNvGraphicFramePr>
            <a:graphicFrameLocks/>
          </p:cNvGraphicFramePr>
          <p:nvPr/>
        </p:nvGraphicFramePr>
        <p:xfrm>
          <a:off x="2819400" y="2895600"/>
          <a:ext cx="4648739" cy="37010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E3507CB-40D5-430A-BE6B-0F30F0F4F775}"/>
              </a:ext>
            </a:extLst>
          </p:cNvPr>
          <p:cNvSpPr>
            <a:spLocks noGrp="1" noChangeArrowheads="1"/>
          </p:cNvSpPr>
          <p:nvPr>
            <p:ph type="title"/>
          </p:nvPr>
        </p:nvSpPr>
        <p:spPr/>
        <p:txBody>
          <a:bodyPr/>
          <a:lstStyle/>
          <a:p>
            <a:r>
              <a:rPr lang="en-GB" altLang="nl-BE" sz="3600">
                <a:latin typeface="Comic Sans MS" panose="030F0702030302020204" pitchFamily="66" charset="0"/>
              </a:rPr>
              <a:t>Independence of observations</a:t>
            </a:r>
          </a:p>
        </p:txBody>
      </p:sp>
      <p:sp>
        <p:nvSpPr>
          <p:cNvPr id="13315" name="Rectangle 3">
            <a:extLst>
              <a:ext uri="{FF2B5EF4-FFF2-40B4-BE49-F238E27FC236}">
                <a16:creationId xmlns:a16="http://schemas.microsoft.com/office/drawing/2014/main" id="{E37B00DF-CACD-46C5-98DA-6F38E9EB0DA2}"/>
              </a:ext>
            </a:extLst>
          </p:cNvPr>
          <p:cNvSpPr>
            <a:spLocks noGrp="1" noChangeArrowheads="1"/>
          </p:cNvSpPr>
          <p:nvPr>
            <p:ph type="body" idx="1"/>
          </p:nvPr>
        </p:nvSpPr>
        <p:spPr>
          <a:xfrm>
            <a:off x="685800" y="2057400"/>
            <a:ext cx="7772400" cy="4395788"/>
          </a:xfrm>
        </p:spPr>
        <p:txBody>
          <a:bodyPr/>
          <a:lstStyle/>
          <a:p>
            <a:r>
              <a:rPr lang="en-GB" altLang="nl-BE" sz="2800" i="1">
                <a:latin typeface="Comic Sans MS" panose="030F0702030302020204" pitchFamily="66" charset="0"/>
              </a:rPr>
              <a:t>The observations should be independent</a:t>
            </a:r>
            <a:r>
              <a:rPr lang="en-GB" altLang="nl-BE" sz="2800">
                <a:latin typeface="Comic Sans MS" panose="030F0702030302020204" pitchFamily="66" charset="0"/>
              </a:rPr>
              <a:t>, i.e. one observation must not influence another one</a:t>
            </a:r>
          </a:p>
          <a:p>
            <a:pPr>
              <a:buFontTx/>
              <a:buNone/>
            </a:pPr>
            <a:endParaRPr lang="en-GB" altLang="nl-BE" sz="2800">
              <a:latin typeface="Comic Sans MS" panose="030F0702030302020204" pitchFamily="66" charset="0"/>
            </a:endParaRPr>
          </a:p>
          <a:p>
            <a:r>
              <a:rPr lang="en-GB" altLang="nl-BE" sz="2800">
                <a:latin typeface="Comic Sans MS" panose="030F0702030302020204" pitchFamily="66" charset="0"/>
              </a:rPr>
              <a:t>Problematic in case of sequential observations (in time or space). </a:t>
            </a:r>
          </a:p>
          <a:p>
            <a:pPr>
              <a:buFontTx/>
              <a:buNone/>
            </a:pPr>
            <a:endParaRPr lang="en-GB" altLang="nl-BE" sz="2800">
              <a:latin typeface="Comic Sans MS" panose="030F0702030302020204" pitchFamily="66"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E57AEE3-6409-4072-B0B7-AD26F0D77BE9}"/>
              </a:ext>
            </a:extLst>
          </p:cNvPr>
          <p:cNvSpPr>
            <a:spLocks noGrp="1" noChangeArrowheads="1"/>
          </p:cNvSpPr>
          <p:nvPr>
            <p:ph type="title"/>
          </p:nvPr>
        </p:nvSpPr>
        <p:spPr/>
        <p:txBody>
          <a:bodyPr/>
          <a:lstStyle/>
          <a:p>
            <a:r>
              <a:rPr lang="en-GB" altLang="nl-BE" sz="3600">
                <a:latin typeface="Comic Sans MS" panose="030F0702030302020204" pitchFamily="66" charset="0"/>
              </a:rPr>
              <a:t>Exceptional values = outliers</a:t>
            </a:r>
          </a:p>
        </p:txBody>
      </p:sp>
      <p:sp>
        <p:nvSpPr>
          <p:cNvPr id="14339" name="Rectangle 3">
            <a:extLst>
              <a:ext uri="{FF2B5EF4-FFF2-40B4-BE49-F238E27FC236}">
                <a16:creationId xmlns:a16="http://schemas.microsoft.com/office/drawing/2014/main" id="{85652E18-691F-4D10-8175-E60907863552}"/>
              </a:ext>
            </a:extLst>
          </p:cNvPr>
          <p:cNvSpPr>
            <a:spLocks noGrp="1" noChangeArrowheads="1"/>
          </p:cNvSpPr>
          <p:nvPr>
            <p:ph type="body" idx="1"/>
          </p:nvPr>
        </p:nvSpPr>
        <p:spPr/>
        <p:txBody>
          <a:bodyPr/>
          <a:lstStyle/>
          <a:p>
            <a:pPr>
              <a:buFontTx/>
              <a:buNone/>
            </a:pPr>
            <a:endParaRPr lang="en-GB" altLang="nl-BE"/>
          </a:p>
          <a:p>
            <a:pPr>
              <a:buFontTx/>
              <a:buNone/>
            </a:pPr>
            <a:r>
              <a:rPr lang="en-GB" altLang="nl-BE"/>
              <a:t>	</a:t>
            </a:r>
            <a:r>
              <a:rPr lang="en-GB" altLang="nl-BE" sz="2800">
                <a:latin typeface="Comic Sans MS" panose="030F0702030302020204" pitchFamily="66" charset="0"/>
              </a:rPr>
              <a:t>Values of </a:t>
            </a:r>
            <a:r>
              <a:rPr lang="en-GB" altLang="nl-BE" sz="2800" i="1">
                <a:latin typeface="Comic Sans MS" panose="030F0702030302020204" pitchFamily="66" charset="0"/>
              </a:rPr>
              <a:t>y</a:t>
            </a:r>
            <a:r>
              <a:rPr lang="en-GB" altLang="nl-BE" sz="2800">
                <a:latin typeface="Comic Sans MS" panose="030F0702030302020204" pitchFamily="66" charset="0"/>
              </a:rPr>
              <a:t> that are far from the linear regression line. To be recognised by...</a:t>
            </a:r>
          </a:p>
          <a:p>
            <a:pPr>
              <a:buFontTx/>
              <a:buNone/>
            </a:pPr>
            <a:endParaRPr lang="en-GB" altLang="nl-BE" sz="2800">
              <a:latin typeface="Comic Sans MS" panose="030F0702030302020204" pitchFamily="66" charset="0"/>
            </a:endParaRPr>
          </a:p>
          <a:p>
            <a:pPr>
              <a:buFontTx/>
              <a:buNone/>
            </a:pPr>
            <a:r>
              <a:rPr lang="en-GB" altLang="nl-BE" sz="2800">
                <a:latin typeface="Comic Sans MS" panose="030F0702030302020204" pitchFamily="66" charset="0"/>
              </a:rPr>
              <a:t>		scatter plot: </a:t>
            </a:r>
            <a:r>
              <a:rPr lang="en-GB" altLang="nl-BE" sz="2800">
                <a:latin typeface="Comic Sans MS" panose="030F0702030302020204" pitchFamily="66" charset="0"/>
                <a:sym typeface="Symbol" panose="05050102010706020507" pitchFamily="18" charset="2"/>
              </a:rPr>
              <a:t> depending on </a:t>
            </a:r>
          </a:p>
        </p:txBody>
      </p:sp>
      <p:graphicFrame>
        <p:nvGraphicFramePr>
          <p:cNvPr id="14340" name="Object 4">
            <a:extLst>
              <a:ext uri="{FF2B5EF4-FFF2-40B4-BE49-F238E27FC236}">
                <a16:creationId xmlns:a16="http://schemas.microsoft.com/office/drawing/2014/main" id="{E607464E-D718-4E13-AE08-FC050DC0969F}"/>
              </a:ext>
            </a:extLst>
          </p:cNvPr>
          <p:cNvGraphicFramePr>
            <a:graphicFrameLocks noChangeAspect="1"/>
          </p:cNvGraphicFramePr>
          <p:nvPr/>
        </p:nvGraphicFramePr>
        <p:xfrm>
          <a:off x="6437313" y="4017963"/>
          <a:ext cx="439737" cy="635000"/>
        </p:xfrm>
        <a:graphic>
          <a:graphicData uri="http://schemas.openxmlformats.org/presentationml/2006/ole">
            <mc:AlternateContent xmlns:mc="http://schemas.openxmlformats.org/markup-compatibility/2006">
              <mc:Choice xmlns:v="urn:schemas-microsoft-com:vml" Requires="v">
                <p:oleObj name="Equation" r:id="rId3" imgW="139639" imgH="203112" progId="Equation.3">
                  <p:embed/>
                </p:oleObj>
              </mc:Choice>
              <mc:Fallback>
                <p:oleObj name="Equation" r:id="rId3" imgW="139639" imgH="203112" progId="Equation.3">
                  <p:embed/>
                  <p:pic>
                    <p:nvPicPr>
                      <p:cNvPr id="14340" name="Object 4">
                        <a:extLst>
                          <a:ext uri="{FF2B5EF4-FFF2-40B4-BE49-F238E27FC236}">
                            <a16:creationId xmlns:a16="http://schemas.microsoft.com/office/drawing/2014/main" id="{E607464E-D718-4E13-AE08-FC050DC096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7313" y="4017963"/>
                        <a:ext cx="439737" cy="6350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a:extLst>
              <a:ext uri="{FF2B5EF4-FFF2-40B4-BE49-F238E27FC236}">
                <a16:creationId xmlns:a16="http://schemas.microsoft.com/office/drawing/2014/main" id="{61696493-2BFF-4A5A-83F8-0EABD3868AEE}"/>
              </a:ext>
            </a:extLst>
          </p:cNvPr>
          <p:cNvGraphicFramePr>
            <a:graphicFrameLocks noChangeAspect="1"/>
          </p:cNvGraphicFramePr>
          <p:nvPr/>
        </p:nvGraphicFramePr>
        <p:xfrm>
          <a:off x="0" y="26988"/>
          <a:ext cx="9144000" cy="6594475"/>
        </p:xfrm>
        <a:graphic>
          <a:graphicData uri="http://schemas.openxmlformats.org/presentationml/2006/ole">
            <mc:AlternateContent xmlns:mc="http://schemas.openxmlformats.org/markup-compatibility/2006">
              <mc:Choice xmlns:v="urn:schemas-microsoft-com:vml" Requires="v">
                <p:oleObj name="Worksheet" r:id="rId3" imgW="8544154" imgH="6163056" progId="Excel.Sheet.8">
                  <p:embed/>
                </p:oleObj>
              </mc:Choice>
              <mc:Fallback>
                <p:oleObj name="Worksheet" r:id="rId3" imgW="8544154" imgH="6163056" progId="Excel.Sheet.8">
                  <p:embed/>
                  <p:pic>
                    <p:nvPicPr>
                      <p:cNvPr id="15362" name="Object 2">
                        <a:extLst>
                          <a:ext uri="{FF2B5EF4-FFF2-40B4-BE49-F238E27FC236}">
                            <a16:creationId xmlns:a16="http://schemas.microsoft.com/office/drawing/2014/main" id="{61696493-2BFF-4A5A-83F8-0EABD3868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988"/>
                        <a:ext cx="9144000" cy="659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E7B764F-36CA-448C-A819-7223F97CE144}"/>
              </a:ext>
            </a:extLst>
          </p:cNvPr>
          <p:cNvSpPr>
            <a:spLocks noGrp="1" noChangeArrowheads="1"/>
          </p:cNvSpPr>
          <p:nvPr>
            <p:ph type="title"/>
          </p:nvPr>
        </p:nvSpPr>
        <p:spPr>
          <a:xfrm>
            <a:off x="685800" y="381000"/>
            <a:ext cx="7772400" cy="1143000"/>
          </a:xfrm>
        </p:spPr>
        <p:txBody>
          <a:bodyPr/>
          <a:lstStyle/>
          <a:p>
            <a:r>
              <a:rPr lang="en-GB" altLang="nl-BE" sz="3600">
                <a:latin typeface="Comic Sans MS" panose="030F0702030302020204" pitchFamily="66" charset="0"/>
              </a:rPr>
              <a:t>Influential observations</a:t>
            </a:r>
          </a:p>
        </p:txBody>
      </p:sp>
      <p:sp>
        <p:nvSpPr>
          <p:cNvPr id="16387" name="Rectangle 3">
            <a:extLst>
              <a:ext uri="{FF2B5EF4-FFF2-40B4-BE49-F238E27FC236}">
                <a16:creationId xmlns:a16="http://schemas.microsoft.com/office/drawing/2014/main" id="{E3C4DBB2-C844-4BBD-ABDE-DF07807DCDFC}"/>
              </a:ext>
            </a:extLst>
          </p:cNvPr>
          <p:cNvSpPr>
            <a:spLocks noGrp="1" noChangeArrowheads="1"/>
          </p:cNvSpPr>
          <p:nvPr>
            <p:ph type="body" idx="1"/>
          </p:nvPr>
        </p:nvSpPr>
        <p:spPr>
          <a:xfrm>
            <a:off x="685800" y="1676400"/>
            <a:ext cx="7772400" cy="4419600"/>
          </a:xfrm>
        </p:spPr>
        <p:txBody>
          <a:bodyPr/>
          <a:lstStyle/>
          <a:p>
            <a:pPr>
              <a:buFontTx/>
              <a:buNone/>
            </a:pPr>
            <a:r>
              <a:rPr lang="en-GB" altLang="nl-BE"/>
              <a:t>	</a:t>
            </a:r>
          </a:p>
          <a:p>
            <a:pPr>
              <a:buFontTx/>
              <a:buNone/>
            </a:pPr>
            <a:r>
              <a:rPr lang="en-GB" altLang="nl-BE"/>
              <a:t>	</a:t>
            </a:r>
            <a:r>
              <a:rPr lang="en-GB" altLang="nl-BE" sz="2800">
                <a:latin typeface="Comic Sans MS" panose="030F0702030302020204" pitchFamily="66" charset="0"/>
              </a:rPr>
              <a:t>Observation of an </a:t>
            </a:r>
            <a:r>
              <a:rPr lang="en-GB" altLang="nl-BE" sz="2800" i="1">
                <a:latin typeface="Comic Sans MS" panose="030F0702030302020204" pitchFamily="66" charset="0"/>
              </a:rPr>
              <a:t>x</a:t>
            </a:r>
            <a:r>
              <a:rPr lang="en-GB" altLang="nl-BE" sz="2800">
                <a:latin typeface="Comic Sans MS" panose="030F0702030302020204" pitchFamily="66" charset="0"/>
              </a:rPr>
              <a:t> that is far from the other </a:t>
            </a:r>
            <a:r>
              <a:rPr lang="en-GB" altLang="nl-BE" sz="2800" i="1">
                <a:latin typeface="Comic Sans MS" panose="030F0702030302020204" pitchFamily="66" charset="0"/>
              </a:rPr>
              <a:t>x </a:t>
            </a:r>
            <a:r>
              <a:rPr lang="en-GB" altLang="nl-BE" sz="2800">
                <a:latin typeface="Comic Sans MS" panose="030F0702030302020204" pitchFamily="66" charset="0"/>
              </a:rPr>
              <a:t>values. Easily recognised by…</a:t>
            </a:r>
          </a:p>
          <a:p>
            <a:pPr>
              <a:buFontTx/>
              <a:buNone/>
            </a:pPr>
            <a:endParaRPr lang="en-GB" altLang="nl-BE" sz="2800">
              <a:latin typeface="Comic Sans MS" panose="030F0702030302020204" pitchFamily="66" charset="0"/>
            </a:endParaRPr>
          </a:p>
          <a:p>
            <a:pPr>
              <a:buFontTx/>
              <a:buNone/>
            </a:pPr>
            <a:r>
              <a:rPr lang="en-GB" altLang="nl-BE" sz="2800">
                <a:latin typeface="Comic Sans MS" panose="030F0702030302020204" pitchFamily="66" charset="0"/>
              </a:rPr>
              <a:t>		scatter plot: </a:t>
            </a:r>
            <a:r>
              <a:rPr lang="en-GB" altLang="nl-BE" sz="2800">
                <a:latin typeface="Comic Sans MS" panose="030F0702030302020204" pitchFamily="66" charset="0"/>
                <a:sym typeface="Symbol" panose="05050102010706020507" pitchFamily="18" charset="2"/>
              </a:rPr>
              <a:t> depending on</a:t>
            </a:r>
            <a:endParaRPr lang="en-GB" altLang="nl-BE" sz="2800" i="1">
              <a:latin typeface="Comic Sans MS" panose="030F0702030302020204" pitchFamily="66" charset="0"/>
              <a:sym typeface="Symbol" panose="05050102010706020507" pitchFamily="18" charset="2"/>
            </a:endParaRPr>
          </a:p>
          <a:p>
            <a:pPr>
              <a:buFontTx/>
              <a:buNone/>
            </a:pPr>
            <a:endParaRPr lang="en-GB" altLang="nl-BE" sz="2800">
              <a:latin typeface="Comic Sans MS" panose="030F0702030302020204" pitchFamily="66" charset="0"/>
            </a:endParaRPr>
          </a:p>
          <a:p>
            <a:pPr>
              <a:buFontTx/>
              <a:buNone/>
            </a:pPr>
            <a:r>
              <a:rPr lang="en-GB" altLang="nl-BE" sz="2800">
                <a:latin typeface="Comic Sans MS" panose="030F0702030302020204" pitchFamily="66" charset="0"/>
              </a:rPr>
              <a:t>	</a:t>
            </a:r>
          </a:p>
        </p:txBody>
      </p:sp>
      <p:graphicFrame>
        <p:nvGraphicFramePr>
          <p:cNvPr id="16388" name="Object 4">
            <a:extLst>
              <a:ext uri="{FF2B5EF4-FFF2-40B4-BE49-F238E27FC236}">
                <a16:creationId xmlns:a16="http://schemas.microsoft.com/office/drawing/2014/main" id="{749D7B99-5541-4E42-8119-F8A25C41E03B}"/>
              </a:ext>
            </a:extLst>
          </p:cNvPr>
          <p:cNvGraphicFramePr>
            <a:graphicFrameLocks noChangeAspect="1"/>
          </p:cNvGraphicFramePr>
          <p:nvPr/>
        </p:nvGraphicFramePr>
        <p:xfrm>
          <a:off x="6408738" y="3860800"/>
          <a:ext cx="395287" cy="439738"/>
        </p:xfrm>
        <a:graphic>
          <a:graphicData uri="http://schemas.openxmlformats.org/presentationml/2006/ole">
            <mc:AlternateContent xmlns:mc="http://schemas.openxmlformats.org/markup-compatibility/2006">
              <mc:Choice xmlns:v="urn:schemas-microsoft-com:vml" Requires="v">
                <p:oleObj name="Equation" r:id="rId3" imgW="126835" imgH="139518" progId="Equation.3">
                  <p:embed/>
                </p:oleObj>
              </mc:Choice>
              <mc:Fallback>
                <p:oleObj name="Equation" r:id="rId3" imgW="126835" imgH="139518" progId="Equation.3">
                  <p:embed/>
                  <p:pic>
                    <p:nvPicPr>
                      <p:cNvPr id="16388" name="Object 4">
                        <a:extLst>
                          <a:ext uri="{FF2B5EF4-FFF2-40B4-BE49-F238E27FC236}">
                            <a16:creationId xmlns:a16="http://schemas.microsoft.com/office/drawing/2014/main" id="{749D7B99-5541-4E42-8119-F8A25C41E0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8738" y="3860800"/>
                        <a:ext cx="395287" cy="439738"/>
                      </a:xfrm>
                      <a:prstGeom prst="rect">
                        <a:avLst/>
                      </a:prstGeom>
                      <a:solidFill>
                        <a:srgbClr val="FF99CC">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a:extLst>
              <a:ext uri="{FF2B5EF4-FFF2-40B4-BE49-F238E27FC236}">
                <a16:creationId xmlns:a16="http://schemas.microsoft.com/office/drawing/2014/main" id="{DACF4BDF-28F8-490E-B9BF-62EF6444E8D1}"/>
              </a:ext>
            </a:extLst>
          </p:cNvPr>
          <p:cNvGraphicFramePr>
            <a:graphicFrameLocks noChangeAspect="1"/>
          </p:cNvGraphicFramePr>
          <p:nvPr/>
        </p:nvGraphicFramePr>
        <p:xfrm>
          <a:off x="0" y="26988"/>
          <a:ext cx="9144000" cy="6594475"/>
        </p:xfrm>
        <a:graphic>
          <a:graphicData uri="http://schemas.openxmlformats.org/presentationml/2006/ole">
            <mc:AlternateContent xmlns:mc="http://schemas.openxmlformats.org/markup-compatibility/2006">
              <mc:Choice xmlns:v="urn:schemas-microsoft-com:vml" Requires="v">
                <p:oleObj name="Worksheet" r:id="rId3" imgW="8544154" imgH="6163056" progId="Excel.Sheet.8">
                  <p:embed/>
                </p:oleObj>
              </mc:Choice>
              <mc:Fallback>
                <p:oleObj name="Worksheet" r:id="rId3" imgW="8544154" imgH="6163056" progId="Excel.Sheet.8">
                  <p:embed/>
                  <p:pic>
                    <p:nvPicPr>
                      <p:cNvPr id="17410" name="Object 2">
                        <a:extLst>
                          <a:ext uri="{FF2B5EF4-FFF2-40B4-BE49-F238E27FC236}">
                            <a16:creationId xmlns:a16="http://schemas.microsoft.com/office/drawing/2014/main" id="{DACF4BDF-28F8-490E-B9BF-62EF6444E8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988"/>
                        <a:ext cx="9144000" cy="659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66" name="Title 2">
            <a:extLst>
              <a:ext uri="{FF2B5EF4-FFF2-40B4-BE49-F238E27FC236}">
                <a16:creationId xmlns:a16="http://schemas.microsoft.com/office/drawing/2014/main" id="{A7930A64-80F1-4EDD-8C94-69400DC6B5DA}"/>
              </a:ext>
            </a:extLst>
          </p:cNvPr>
          <p:cNvSpPr>
            <a:spLocks noGrp="1"/>
          </p:cNvSpPr>
          <p:nvPr>
            <p:ph type="title"/>
          </p:nvPr>
        </p:nvSpPr>
        <p:spPr>
          <a:xfrm>
            <a:off x="449826" y="228600"/>
            <a:ext cx="8313174" cy="609600"/>
          </a:xfrm>
        </p:spPr>
        <p:txBody>
          <a:bodyPr/>
          <a:lstStyle/>
          <a:p>
            <a:r>
              <a:rPr lang="en-US" altLang="nl-BE" sz="2800" b="1" dirty="0"/>
              <a:t>Checking the assumptions, fitted values and residuals</a:t>
            </a:r>
            <a:endParaRPr lang="fr-FR" altLang="nl-BE" sz="2800" b="1" dirty="0"/>
          </a:p>
        </p:txBody>
      </p:sp>
      <p:graphicFrame>
        <p:nvGraphicFramePr>
          <p:cNvPr id="4" name="Table 3">
            <a:extLst>
              <a:ext uri="{FF2B5EF4-FFF2-40B4-BE49-F238E27FC236}">
                <a16:creationId xmlns:a16="http://schemas.microsoft.com/office/drawing/2014/main" id="{F501A1BD-5FA7-414E-B521-965D9C36F12F}"/>
              </a:ext>
            </a:extLst>
          </p:cNvPr>
          <p:cNvGraphicFramePr>
            <a:graphicFrameLocks noGrp="1"/>
          </p:cNvGraphicFramePr>
          <p:nvPr>
            <p:extLst>
              <p:ext uri="{D42A27DB-BD31-4B8C-83A1-F6EECF244321}">
                <p14:modId xmlns:p14="http://schemas.microsoft.com/office/powerpoint/2010/main" val="3506320424"/>
              </p:ext>
            </p:extLst>
          </p:nvPr>
        </p:nvGraphicFramePr>
        <p:xfrm>
          <a:off x="762000" y="850490"/>
          <a:ext cx="4953002" cy="5524500"/>
        </p:xfrm>
        <a:graphic>
          <a:graphicData uri="http://schemas.openxmlformats.org/drawingml/2006/table">
            <a:tbl>
              <a:tblPr>
                <a:tableStyleId>{5940675A-B579-460E-94D1-54222C63F5DA}</a:tableStyleId>
              </a:tblPr>
              <a:tblGrid>
                <a:gridCol w="609600">
                  <a:extLst>
                    <a:ext uri="{9D8B030D-6E8A-4147-A177-3AD203B41FA5}">
                      <a16:colId xmlns:a16="http://schemas.microsoft.com/office/drawing/2014/main" val="299649563"/>
                    </a:ext>
                  </a:extLst>
                </a:gridCol>
                <a:gridCol w="1066800">
                  <a:extLst>
                    <a:ext uri="{9D8B030D-6E8A-4147-A177-3AD203B41FA5}">
                      <a16:colId xmlns:a16="http://schemas.microsoft.com/office/drawing/2014/main" val="3375085128"/>
                    </a:ext>
                  </a:extLst>
                </a:gridCol>
                <a:gridCol w="1123122">
                  <a:extLst>
                    <a:ext uri="{9D8B030D-6E8A-4147-A177-3AD203B41FA5}">
                      <a16:colId xmlns:a16="http://schemas.microsoft.com/office/drawing/2014/main" val="4039213893"/>
                    </a:ext>
                  </a:extLst>
                </a:gridCol>
                <a:gridCol w="1076740">
                  <a:extLst>
                    <a:ext uri="{9D8B030D-6E8A-4147-A177-3AD203B41FA5}">
                      <a16:colId xmlns:a16="http://schemas.microsoft.com/office/drawing/2014/main" val="302358962"/>
                    </a:ext>
                  </a:extLst>
                </a:gridCol>
                <a:gridCol w="1076740">
                  <a:extLst>
                    <a:ext uri="{9D8B030D-6E8A-4147-A177-3AD203B41FA5}">
                      <a16:colId xmlns:a16="http://schemas.microsoft.com/office/drawing/2014/main" val="2657204893"/>
                    </a:ext>
                  </a:extLst>
                </a:gridCol>
              </a:tblGrid>
              <a:tr h="213360">
                <a:tc>
                  <a:txBody>
                    <a:bodyPr/>
                    <a:lstStyle/>
                    <a:p>
                      <a:pPr algn="l" fontAlgn="b"/>
                      <a:r>
                        <a:rPr lang="nl-BE" sz="1400" b="1" i="0" u="none" strike="noStrike">
                          <a:solidFill>
                            <a:srgbClr val="000000"/>
                          </a:solidFill>
                          <a:effectLst/>
                          <a:latin typeface="Calibri" panose="020F0502020204030204" pitchFamily="34" charset="0"/>
                        </a:rPr>
                        <a:t>age</a:t>
                      </a:r>
                    </a:p>
                  </a:txBody>
                  <a:tcPr marL="7620" marR="7620" marT="7620" marB="0" anchor="b"/>
                </a:tc>
                <a:tc>
                  <a:txBody>
                    <a:bodyPr/>
                    <a:lstStyle/>
                    <a:p>
                      <a:pPr algn="l" fontAlgn="b"/>
                      <a:r>
                        <a:rPr lang="nl-BE" sz="1400" b="1" i="0" u="none" strike="noStrike">
                          <a:solidFill>
                            <a:srgbClr val="000000"/>
                          </a:solidFill>
                          <a:effectLst/>
                          <a:latin typeface="Calibri" panose="020F0502020204030204" pitchFamily="34" charset="0"/>
                        </a:rPr>
                        <a:t>cholesterol</a:t>
                      </a:r>
                    </a:p>
                  </a:txBody>
                  <a:tcPr marL="7620" marR="7620" marT="7620" marB="0" anchor="b"/>
                </a:tc>
                <a:tc>
                  <a:txBody>
                    <a:bodyPr/>
                    <a:lstStyle/>
                    <a:p>
                      <a:pPr algn="l" fontAlgn="b"/>
                      <a:endParaRPr lang="nl-BE"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dirty="0">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666409689"/>
                  </a:ext>
                </a:extLst>
              </a:tr>
              <a:tr h="213360">
                <a:tc>
                  <a:txBody>
                    <a:bodyPr/>
                    <a:lstStyle/>
                    <a:p>
                      <a:pPr algn="r" fontAlgn="b"/>
                      <a:r>
                        <a:rPr lang="nl-BE" sz="1400" b="1" i="0" u="none" strike="noStrike">
                          <a:solidFill>
                            <a:srgbClr val="000000"/>
                          </a:solidFill>
                          <a:effectLst/>
                          <a:latin typeface="Calibri" panose="020F0502020204030204" pitchFamily="34" charset="0"/>
                        </a:rPr>
                        <a:t>20</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1.9</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1097209141"/>
                  </a:ext>
                </a:extLst>
              </a:tr>
              <a:tr h="213360">
                <a:tc>
                  <a:txBody>
                    <a:bodyPr/>
                    <a:lstStyle/>
                    <a:p>
                      <a:pPr algn="r" fontAlgn="b"/>
                      <a:r>
                        <a:rPr lang="nl-BE" sz="1400" b="1" i="0" u="none" strike="noStrike">
                          <a:solidFill>
                            <a:srgbClr val="000000"/>
                          </a:solidFill>
                          <a:effectLst/>
                          <a:latin typeface="Calibri" panose="020F0502020204030204" pitchFamily="34" charset="0"/>
                        </a:rPr>
                        <a:t>22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2.1</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43903619"/>
                  </a:ext>
                </a:extLst>
              </a:tr>
              <a:tr h="213360">
                <a:tc>
                  <a:txBody>
                    <a:bodyPr/>
                    <a:lstStyle/>
                    <a:p>
                      <a:pPr algn="r" fontAlgn="b"/>
                      <a:r>
                        <a:rPr lang="nl-BE" sz="1400" b="1" i="0" u="none" strike="noStrike">
                          <a:solidFill>
                            <a:srgbClr val="000000"/>
                          </a:solidFill>
                          <a:effectLst/>
                          <a:latin typeface="Calibri" panose="020F0502020204030204" pitchFamily="34" charset="0"/>
                        </a:rPr>
                        <a:t>28</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2.3</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1475380748"/>
                  </a:ext>
                </a:extLst>
              </a:tr>
              <a:tr h="213360">
                <a:tc>
                  <a:txBody>
                    <a:bodyPr/>
                    <a:lstStyle/>
                    <a:p>
                      <a:pPr algn="r" fontAlgn="b"/>
                      <a:r>
                        <a:rPr lang="nl-BE" sz="1400" b="1" i="0" u="none" strike="noStrike">
                          <a:solidFill>
                            <a:srgbClr val="000000"/>
                          </a:solidFill>
                          <a:effectLst/>
                          <a:latin typeface="Calibri" panose="020F0502020204030204" pitchFamily="34" charset="0"/>
                        </a:rPr>
                        <a:t>22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2.5</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743600984"/>
                  </a:ext>
                </a:extLst>
              </a:tr>
              <a:tr h="213360">
                <a:tc>
                  <a:txBody>
                    <a:bodyPr/>
                    <a:lstStyle/>
                    <a:p>
                      <a:pPr algn="r" fontAlgn="b"/>
                      <a:r>
                        <a:rPr lang="nl-BE" sz="1400" b="1" i="0" u="none" strike="noStrike">
                          <a:solidFill>
                            <a:srgbClr val="000000"/>
                          </a:solidFill>
                          <a:effectLst/>
                          <a:latin typeface="Calibri" panose="020F0502020204030204" pitchFamily="34" charset="0"/>
                        </a:rPr>
                        <a:t>24</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2.5</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252790465"/>
                  </a:ext>
                </a:extLst>
              </a:tr>
              <a:tr h="213360">
                <a:tc>
                  <a:txBody>
                    <a:bodyPr/>
                    <a:lstStyle/>
                    <a:p>
                      <a:pPr algn="r" fontAlgn="b"/>
                      <a:r>
                        <a:rPr lang="nl-BE" sz="1400" b="1" i="0" u="none" strike="noStrike">
                          <a:solidFill>
                            <a:srgbClr val="000000"/>
                          </a:solidFill>
                          <a:effectLst/>
                          <a:latin typeface="Calibri" panose="020F0502020204030204" pitchFamily="34" charset="0"/>
                        </a:rPr>
                        <a:t>30</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2.6</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900539131"/>
                  </a:ext>
                </a:extLst>
              </a:tr>
              <a:tr h="213360">
                <a:tc>
                  <a:txBody>
                    <a:bodyPr/>
                    <a:lstStyle/>
                    <a:p>
                      <a:pPr algn="r" fontAlgn="b"/>
                      <a:r>
                        <a:rPr lang="nl-BE" sz="1400" b="1" i="0" u="none" strike="noStrike">
                          <a:solidFill>
                            <a:srgbClr val="000000"/>
                          </a:solidFill>
                          <a:effectLst/>
                          <a:latin typeface="Calibri" panose="020F0502020204030204" pitchFamily="34" charset="0"/>
                        </a:rPr>
                        <a:t>28</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2.9</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669713268"/>
                  </a:ext>
                </a:extLst>
              </a:tr>
              <a:tr h="213360">
                <a:tc>
                  <a:txBody>
                    <a:bodyPr/>
                    <a:lstStyle/>
                    <a:p>
                      <a:pPr algn="r" fontAlgn="b"/>
                      <a:r>
                        <a:rPr lang="nl-BE" sz="1400" b="1" i="0" u="none" strike="noStrike">
                          <a:solidFill>
                            <a:srgbClr val="000000"/>
                          </a:solidFill>
                          <a:effectLst/>
                          <a:latin typeface="Calibri" panose="020F0502020204030204" pitchFamily="34" charset="0"/>
                        </a:rPr>
                        <a:t>25</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1960839957"/>
                  </a:ext>
                </a:extLst>
              </a:tr>
              <a:tr h="213360">
                <a:tc>
                  <a:txBody>
                    <a:bodyPr/>
                    <a:lstStyle/>
                    <a:p>
                      <a:pPr algn="r" fontAlgn="b"/>
                      <a:r>
                        <a:rPr lang="nl-BE" sz="1400" b="1" i="0" u="none" strike="noStrike">
                          <a:solidFill>
                            <a:srgbClr val="000000"/>
                          </a:solidFill>
                          <a:effectLst/>
                          <a:latin typeface="Calibri" panose="020F0502020204030204" pitchFamily="34" charset="0"/>
                        </a:rPr>
                        <a:t>33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526312939"/>
                  </a:ext>
                </a:extLst>
              </a:tr>
              <a:tr h="213360">
                <a:tc>
                  <a:txBody>
                    <a:bodyPr/>
                    <a:lstStyle/>
                    <a:p>
                      <a:pPr algn="r" fontAlgn="b"/>
                      <a:r>
                        <a:rPr lang="nl-BE" sz="1400" b="1" i="0" u="none" strike="noStrike">
                          <a:solidFill>
                            <a:srgbClr val="000000"/>
                          </a:solidFill>
                          <a:effectLst/>
                          <a:latin typeface="Calibri" panose="020F0502020204030204" pitchFamily="34" charset="0"/>
                        </a:rPr>
                        <a:t>34</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3.2</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1584579318"/>
                  </a:ext>
                </a:extLst>
              </a:tr>
              <a:tr h="213360">
                <a:tc>
                  <a:txBody>
                    <a:bodyPr/>
                    <a:lstStyle/>
                    <a:p>
                      <a:pPr algn="r" fontAlgn="b"/>
                      <a:r>
                        <a:rPr lang="nl-BE" sz="1400" b="1" i="0" u="none" strike="noStrike">
                          <a:solidFill>
                            <a:srgbClr val="000000"/>
                          </a:solidFill>
                          <a:effectLst/>
                          <a:latin typeface="Calibri" panose="020F0502020204030204" pitchFamily="34" charset="0"/>
                        </a:rPr>
                        <a:t>40</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3.2</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1200483316"/>
                  </a:ext>
                </a:extLst>
              </a:tr>
              <a:tr h="213360">
                <a:tc>
                  <a:txBody>
                    <a:bodyPr/>
                    <a:lstStyle/>
                    <a:p>
                      <a:pPr algn="r" fontAlgn="b"/>
                      <a:r>
                        <a:rPr lang="nl-BE" sz="1400" b="1" i="0" u="none" strike="noStrike">
                          <a:solidFill>
                            <a:srgbClr val="000000"/>
                          </a:solidFill>
                          <a:effectLst/>
                          <a:latin typeface="Calibri" panose="020F0502020204030204" pitchFamily="34" charset="0"/>
                        </a:rPr>
                        <a:t>29</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3.3</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671952165"/>
                  </a:ext>
                </a:extLst>
              </a:tr>
              <a:tr h="213360">
                <a:tc>
                  <a:txBody>
                    <a:bodyPr/>
                    <a:lstStyle/>
                    <a:p>
                      <a:pPr algn="r" fontAlgn="b"/>
                      <a:r>
                        <a:rPr lang="nl-BE" sz="1400" b="1" i="0" u="none" strike="noStrike">
                          <a:solidFill>
                            <a:srgbClr val="000000"/>
                          </a:solidFill>
                          <a:effectLst/>
                          <a:latin typeface="Calibri" panose="020F0502020204030204" pitchFamily="34" charset="0"/>
                        </a:rPr>
                        <a:t>50</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3.3</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2786748506"/>
                  </a:ext>
                </a:extLst>
              </a:tr>
              <a:tr h="213360">
                <a:tc>
                  <a:txBody>
                    <a:bodyPr/>
                    <a:lstStyle/>
                    <a:p>
                      <a:pPr algn="r" fontAlgn="b"/>
                      <a:r>
                        <a:rPr lang="nl-BE" sz="1400" b="1" i="0" u="none" strike="noStrike">
                          <a:solidFill>
                            <a:srgbClr val="000000"/>
                          </a:solidFill>
                          <a:effectLst/>
                          <a:latin typeface="Calibri" panose="020F0502020204030204" pitchFamily="34" charset="0"/>
                        </a:rPr>
                        <a:t>46</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3.5</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483376784"/>
                  </a:ext>
                </a:extLst>
              </a:tr>
              <a:tr h="213360">
                <a:tc>
                  <a:txBody>
                    <a:bodyPr/>
                    <a:lstStyle/>
                    <a:p>
                      <a:pPr algn="r" fontAlgn="b"/>
                      <a:r>
                        <a:rPr lang="nl-BE" sz="1400" b="1" i="0" u="none" strike="noStrike">
                          <a:solidFill>
                            <a:srgbClr val="000000"/>
                          </a:solidFill>
                          <a:effectLst/>
                          <a:latin typeface="Calibri" panose="020F0502020204030204" pitchFamily="34" charset="0"/>
                        </a:rPr>
                        <a:t>36</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3.8</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4103047735"/>
                  </a:ext>
                </a:extLst>
              </a:tr>
              <a:tr h="213360">
                <a:tc>
                  <a:txBody>
                    <a:bodyPr/>
                    <a:lstStyle/>
                    <a:p>
                      <a:pPr algn="r" fontAlgn="b"/>
                      <a:r>
                        <a:rPr lang="nl-BE" sz="1400" b="1" i="0" u="none" strike="noStrike">
                          <a:solidFill>
                            <a:srgbClr val="000000"/>
                          </a:solidFill>
                          <a:effectLst/>
                          <a:latin typeface="Calibri" panose="020F0502020204030204" pitchFamily="34" charset="0"/>
                        </a:rPr>
                        <a:t>43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3.8</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dirty="0">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880291314"/>
                  </a:ext>
                </a:extLst>
              </a:tr>
              <a:tr h="213360">
                <a:tc>
                  <a:txBody>
                    <a:bodyPr/>
                    <a:lstStyle/>
                    <a:p>
                      <a:pPr algn="r" fontAlgn="b"/>
                      <a:r>
                        <a:rPr lang="nl-BE" sz="1400" b="1" i="0" u="none" strike="noStrike">
                          <a:solidFill>
                            <a:srgbClr val="000000"/>
                          </a:solidFill>
                          <a:effectLst/>
                          <a:latin typeface="Calibri" panose="020F0502020204030204" pitchFamily="34" charset="0"/>
                        </a:rPr>
                        <a:t>58</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3.9</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232193955"/>
                  </a:ext>
                </a:extLst>
              </a:tr>
              <a:tr h="213360">
                <a:tc>
                  <a:txBody>
                    <a:bodyPr/>
                    <a:lstStyle/>
                    <a:p>
                      <a:pPr algn="r" fontAlgn="b"/>
                      <a:r>
                        <a:rPr lang="nl-BE" sz="1400" b="1" i="0" u="none" strike="noStrike">
                          <a:solidFill>
                            <a:srgbClr val="000000"/>
                          </a:solidFill>
                          <a:effectLst/>
                          <a:latin typeface="Calibri" panose="020F0502020204030204" pitchFamily="34" charset="0"/>
                        </a:rPr>
                        <a:t>49</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dirty="0">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236532070"/>
                  </a:ext>
                </a:extLst>
              </a:tr>
              <a:tr h="213360">
                <a:tc>
                  <a:txBody>
                    <a:bodyPr/>
                    <a:lstStyle/>
                    <a:p>
                      <a:pPr algn="r" fontAlgn="b"/>
                      <a:r>
                        <a:rPr lang="nl-BE" sz="1400" b="1" i="0" u="none" strike="noStrike">
                          <a:solidFill>
                            <a:srgbClr val="000000"/>
                          </a:solidFill>
                          <a:effectLst/>
                          <a:latin typeface="Calibri" panose="020F0502020204030204" pitchFamily="34" charset="0"/>
                        </a:rPr>
                        <a:t>52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dirty="0">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725373330"/>
                  </a:ext>
                </a:extLst>
              </a:tr>
              <a:tr h="213360">
                <a:tc>
                  <a:txBody>
                    <a:bodyPr/>
                    <a:lstStyle/>
                    <a:p>
                      <a:pPr algn="r" fontAlgn="b"/>
                      <a:r>
                        <a:rPr lang="nl-BE" sz="1400" b="1" i="0" u="none" strike="noStrike">
                          <a:solidFill>
                            <a:srgbClr val="000000"/>
                          </a:solidFill>
                          <a:effectLst/>
                          <a:latin typeface="Calibri" panose="020F0502020204030204" pitchFamily="34" charset="0"/>
                        </a:rPr>
                        <a:t>57</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4.1</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193952183"/>
                  </a:ext>
                </a:extLst>
              </a:tr>
              <a:tr h="213360">
                <a:tc>
                  <a:txBody>
                    <a:bodyPr/>
                    <a:lstStyle/>
                    <a:p>
                      <a:pPr algn="r" fontAlgn="b"/>
                      <a:r>
                        <a:rPr lang="nl-BE" sz="1400" b="1" i="0" u="none" strike="noStrike">
                          <a:solidFill>
                            <a:srgbClr val="000000"/>
                          </a:solidFill>
                          <a:effectLst/>
                          <a:latin typeface="Calibri" panose="020F0502020204030204" pitchFamily="34" charset="0"/>
                        </a:rPr>
                        <a:t>48</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4.2</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172773711"/>
                  </a:ext>
                </a:extLst>
              </a:tr>
              <a:tr h="213360">
                <a:tc>
                  <a:txBody>
                    <a:bodyPr/>
                    <a:lstStyle/>
                    <a:p>
                      <a:pPr algn="r" fontAlgn="b"/>
                      <a:r>
                        <a:rPr lang="nl-BE" sz="1400" b="1" i="0" u="none" strike="noStrike">
                          <a:solidFill>
                            <a:srgbClr val="000000"/>
                          </a:solidFill>
                          <a:effectLst/>
                          <a:latin typeface="Calibri" panose="020F0502020204030204" pitchFamily="34" charset="0"/>
                        </a:rPr>
                        <a:t>52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4.3</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dirty="0">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276583130"/>
                  </a:ext>
                </a:extLst>
              </a:tr>
              <a:tr h="213360">
                <a:tc>
                  <a:txBody>
                    <a:bodyPr/>
                    <a:lstStyle/>
                    <a:p>
                      <a:pPr algn="r" fontAlgn="b"/>
                      <a:r>
                        <a:rPr lang="nl-BE" sz="1400" b="1" i="0" u="none" strike="noStrike">
                          <a:solidFill>
                            <a:srgbClr val="000000"/>
                          </a:solidFill>
                          <a:effectLst/>
                          <a:latin typeface="Calibri" panose="020F0502020204030204" pitchFamily="34" charset="0"/>
                        </a:rPr>
                        <a:t>57</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4.5</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dirty="0">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2938813691"/>
                  </a:ext>
                </a:extLst>
              </a:tr>
              <a:tr h="213360">
                <a:tc>
                  <a:txBody>
                    <a:bodyPr/>
                    <a:lstStyle/>
                    <a:p>
                      <a:pPr algn="r" fontAlgn="b"/>
                      <a:r>
                        <a:rPr lang="nl-BE" sz="1400" b="1" i="0" u="none" strike="noStrike">
                          <a:solidFill>
                            <a:srgbClr val="000000"/>
                          </a:solidFill>
                          <a:effectLst/>
                          <a:latin typeface="Calibri" panose="020F0502020204030204" pitchFamily="34" charset="0"/>
                        </a:rPr>
                        <a:t>63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4.6</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nl-BE"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dirty="0">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74258771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501A1BD-5FA7-414E-B521-965D9C36F12F}"/>
              </a:ext>
            </a:extLst>
          </p:cNvPr>
          <p:cNvGraphicFramePr>
            <a:graphicFrameLocks noGrp="1"/>
          </p:cNvGraphicFramePr>
          <p:nvPr>
            <p:extLst>
              <p:ext uri="{D42A27DB-BD31-4B8C-83A1-F6EECF244321}">
                <p14:modId xmlns:p14="http://schemas.microsoft.com/office/powerpoint/2010/main" val="3414241048"/>
              </p:ext>
            </p:extLst>
          </p:nvPr>
        </p:nvGraphicFramePr>
        <p:xfrm>
          <a:off x="762000" y="850490"/>
          <a:ext cx="4953002" cy="5524500"/>
        </p:xfrm>
        <a:graphic>
          <a:graphicData uri="http://schemas.openxmlformats.org/drawingml/2006/table">
            <a:tbl>
              <a:tblPr>
                <a:tableStyleId>{5940675A-B579-460E-94D1-54222C63F5DA}</a:tableStyleId>
              </a:tblPr>
              <a:tblGrid>
                <a:gridCol w="609600">
                  <a:extLst>
                    <a:ext uri="{9D8B030D-6E8A-4147-A177-3AD203B41FA5}">
                      <a16:colId xmlns:a16="http://schemas.microsoft.com/office/drawing/2014/main" val="299649563"/>
                    </a:ext>
                  </a:extLst>
                </a:gridCol>
                <a:gridCol w="1066800">
                  <a:extLst>
                    <a:ext uri="{9D8B030D-6E8A-4147-A177-3AD203B41FA5}">
                      <a16:colId xmlns:a16="http://schemas.microsoft.com/office/drawing/2014/main" val="3375085128"/>
                    </a:ext>
                  </a:extLst>
                </a:gridCol>
                <a:gridCol w="1123122">
                  <a:extLst>
                    <a:ext uri="{9D8B030D-6E8A-4147-A177-3AD203B41FA5}">
                      <a16:colId xmlns:a16="http://schemas.microsoft.com/office/drawing/2014/main" val="4039213893"/>
                    </a:ext>
                  </a:extLst>
                </a:gridCol>
                <a:gridCol w="1076740">
                  <a:extLst>
                    <a:ext uri="{9D8B030D-6E8A-4147-A177-3AD203B41FA5}">
                      <a16:colId xmlns:a16="http://schemas.microsoft.com/office/drawing/2014/main" val="302358962"/>
                    </a:ext>
                  </a:extLst>
                </a:gridCol>
                <a:gridCol w="1076740">
                  <a:extLst>
                    <a:ext uri="{9D8B030D-6E8A-4147-A177-3AD203B41FA5}">
                      <a16:colId xmlns:a16="http://schemas.microsoft.com/office/drawing/2014/main" val="2657204893"/>
                    </a:ext>
                  </a:extLst>
                </a:gridCol>
              </a:tblGrid>
              <a:tr h="213360">
                <a:tc>
                  <a:txBody>
                    <a:bodyPr/>
                    <a:lstStyle/>
                    <a:p>
                      <a:pPr algn="l" fontAlgn="b"/>
                      <a:r>
                        <a:rPr lang="nl-BE" sz="1400" b="1" i="0" u="none" strike="noStrike">
                          <a:solidFill>
                            <a:srgbClr val="000000"/>
                          </a:solidFill>
                          <a:effectLst/>
                          <a:latin typeface="Calibri" panose="020F0502020204030204" pitchFamily="34" charset="0"/>
                        </a:rPr>
                        <a:t>age</a:t>
                      </a:r>
                    </a:p>
                  </a:txBody>
                  <a:tcPr marL="7620" marR="7620" marT="7620" marB="0" anchor="b"/>
                </a:tc>
                <a:tc>
                  <a:txBody>
                    <a:bodyPr/>
                    <a:lstStyle/>
                    <a:p>
                      <a:pPr algn="l" fontAlgn="b"/>
                      <a:r>
                        <a:rPr lang="nl-BE" sz="1400" b="1" i="0" u="none" strike="noStrike">
                          <a:solidFill>
                            <a:srgbClr val="000000"/>
                          </a:solidFill>
                          <a:effectLst/>
                          <a:latin typeface="Calibri" panose="020F0502020204030204" pitchFamily="34" charset="0"/>
                        </a:rPr>
                        <a:t>cholesterol</a:t>
                      </a:r>
                    </a:p>
                  </a:txBody>
                  <a:tcPr marL="7620" marR="7620" marT="7620" marB="0" anchor="b"/>
                </a:tc>
                <a:tc>
                  <a:txBody>
                    <a:bodyPr/>
                    <a:lstStyle/>
                    <a:p>
                      <a:pPr algn="l" fontAlgn="b"/>
                      <a:r>
                        <a:rPr lang="nl-BE" sz="1400" b="1" i="0" u="none" strike="noStrike" dirty="0" err="1">
                          <a:solidFill>
                            <a:srgbClr val="000000"/>
                          </a:solidFill>
                          <a:effectLst/>
                          <a:latin typeface="Calibri" panose="020F0502020204030204" pitchFamily="34" charset="0"/>
                        </a:rPr>
                        <a:t>Fitted</a:t>
                      </a:r>
                      <a:r>
                        <a:rPr lang="nl-BE" sz="14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b"/>
                      <a:endParaRPr lang="nl-BE"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dirty="0">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666409689"/>
                  </a:ext>
                </a:extLst>
              </a:tr>
              <a:tr h="213360">
                <a:tc>
                  <a:txBody>
                    <a:bodyPr/>
                    <a:lstStyle/>
                    <a:p>
                      <a:pPr algn="r" fontAlgn="b"/>
                      <a:r>
                        <a:rPr lang="nl-BE" sz="1400" b="1" i="0" u="none" strike="noStrike">
                          <a:solidFill>
                            <a:srgbClr val="000000"/>
                          </a:solidFill>
                          <a:effectLst/>
                          <a:latin typeface="Calibri" panose="020F0502020204030204" pitchFamily="34" charset="0"/>
                        </a:rPr>
                        <a:t>20</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1.9</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2.33</a:t>
                      </a:r>
                    </a:p>
                  </a:txBody>
                  <a:tcPr marL="7620" marR="7620" marT="7620" marB="0" anchor="b"/>
                </a:tc>
                <a:tc>
                  <a:txBody>
                    <a:bodyPr/>
                    <a:lstStyle/>
                    <a:p>
                      <a:pPr algn="r" fontAlgn="b"/>
                      <a:endParaRPr lang="nl-BE"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1097209141"/>
                  </a:ext>
                </a:extLst>
              </a:tr>
              <a:tr h="213360">
                <a:tc>
                  <a:txBody>
                    <a:bodyPr/>
                    <a:lstStyle/>
                    <a:p>
                      <a:pPr algn="r" fontAlgn="b"/>
                      <a:r>
                        <a:rPr lang="nl-BE" sz="1400" b="1" i="0" u="none" strike="noStrike">
                          <a:solidFill>
                            <a:srgbClr val="000000"/>
                          </a:solidFill>
                          <a:effectLst/>
                          <a:latin typeface="Calibri" panose="020F0502020204030204" pitchFamily="34" charset="0"/>
                        </a:rPr>
                        <a:t>22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2.1</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2.44</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43903619"/>
                  </a:ext>
                </a:extLst>
              </a:tr>
              <a:tr h="213360">
                <a:tc>
                  <a:txBody>
                    <a:bodyPr/>
                    <a:lstStyle/>
                    <a:p>
                      <a:pPr algn="r" fontAlgn="b"/>
                      <a:r>
                        <a:rPr lang="nl-BE" sz="1400" b="1" i="0" u="none" strike="noStrike">
                          <a:solidFill>
                            <a:srgbClr val="000000"/>
                          </a:solidFill>
                          <a:effectLst/>
                          <a:latin typeface="Calibri" panose="020F0502020204030204" pitchFamily="34" charset="0"/>
                        </a:rPr>
                        <a:t>28</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2.75</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1475380748"/>
                  </a:ext>
                </a:extLst>
              </a:tr>
              <a:tr h="213360">
                <a:tc>
                  <a:txBody>
                    <a:bodyPr/>
                    <a:lstStyle/>
                    <a:p>
                      <a:pPr algn="r" fontAlgn="b"/>
                      <a:r>
                        <a:rPr lang="nl-BE" sz="1400" b="1" i="0" u="none" strike="noStrike">
                          <a:solidFill>
                            <a:srgbClr val="000000"/>
                          </a:solidFill>
                          <a:effectLst/>
                          <a:latin typeface="Calibri" panose="020F0502020204030204" pitchFamily="34" charset="0"/>
                        </a:rPr>
                        <a:t>22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2.5</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2.44</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743600984"/>
                  </a:ext>
                </a:extLst>
              </a:tr>
              <a:tr h="213360">
                <a:tc>
                  <a:txBody>
                    <a:bodyPr/>
                    <a:lstStyle/>
                    <a:p>
                      <a:pPr algn="r" fontAlgn="b"/>
                      <a:r>
                        <a:rPr lang="nl-BE" sz="1400" b="1" i="0" u="none" strike="noStrike">
                          <a:solidFill>
                            <a:srgbClr val="000000"/>
                          </a:solidFill>
                          <a:effectLst/>
                          <a:latin typeface="Calibri" panose="020F0502020204030204" pitchFamily="34" charset="0"/>
                        </a:rPr>
                        <a:t>24</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2.5</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2.54</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252790465"/>
                  </a:ext>
                </a:extLst>
              </a:tr>
              <a:tr h="213360">
                <a:tc>
                  <a:txBody>
                    <a:bodyPr/>
                    <a:lstStyle/>
                    <a:p>
                      <a:pPr algn="r" fontAlgn="b"/>
                      <a:r>
                        <a:rPr lang="nl-BE" sz="1400" b="1" i="0" u="none" strike="noStrike">
                          <a:solidFill>
                            <a:srgbClr val="000000"/>
                          </a:solidFill>
                          <a:effectLst/>
                          <a:latin typeface="Calibri" panose="020F0502020204030204" pitchFamily="34" charset="0"/>
                        </a:rPr>
                        <a:t>30</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2.6</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2.86</a:t>
                      </a:r>
                    </a:p>
                  </a:txBody>
                  <a:tcPr marL="7620" marR="7620" marT="7620" marB="0" anchor="b"/>
                </a:tc>
                <a:tc>
                  <a:txBody>
                    <a:bodyPr/>
                    <a:lstStyle/>
                    <a:p>
                      <a:pPr algn="r" fontAlgn="b"/>
                      <a:endParaRPr lang="nl-BE"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900539131"/>
                  </a:ext>
                </a:extLst>
              </a:tr>
              <a:tr h="213360">
                <a:tc>
                  <a:txBody>
                    <a:bodyPr/>
                    <a:lstStyle/>
                    <a:p>
                      <a:pPr algn="r" fontAlgn="b"/>
                      <a:r>
                        <a:rPr lang="nl-BE" sz="1400" b="1" i="0" u="none" strike="noStrike">
                          <a:solidFill>
                            <a:srgbClr val="000000"/>
                          </a:solidFill>
                          <a:effectLst/>
                          <a:latin typeface="Calibri" panose="020F0502020204030204" pitchFamily="34" charset="0"/>
                        </a:rPr>
                        <a:t>28</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2.9</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2.75</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669713268"/>
                  </a:ext>
                </a:extLst>
              </a:tr>
              <a:tr h="213360">
                <a:tc>
                  <a:txBody>
                    <a:bodyPr/>
                    <a:lstStyle/>
                    <a:p>
                      <a:pPr algn="r" fontAlgn="b"/>
                      <a:r>
                        <a:rPr lang="nl-BE" sz="1400" b="1" i="0" u="none" strike="noStrike">
                          <a:solidFill>
                            <a:srgbClr val="000000"/>
                          </a:solidFill>
                          <a:effectLst/>
                          <a:latin typeface="Calibri" panose="020F0502020204030204" pitchFamily="34" charset="0"/>
                        </a:rPr>
                        <a:t>25</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2.60</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1960839957"/>
                  </a:ext>
                </a:extLst>
              </a:tr>
              <a:tr h="213360">
                <a:tc>
                  <a:txBody>
                    <a:bodyPr/>
                    <a:lstStyle/>
                    <a:p>
                      <a:pPr algn="r" fontAlgn="b"/>
                      <a:r>
                        <a:rPr lang="nl-BE" sz="1400" b="1" i="0" u="none" strike="noStrike">
                          <a:solidFill>
                            <a:srgbClr val="000000"/>
                          </a:solidFill>
                          <a:effectLst/>
                          <a:latin typeface="Calibri" panose="020F0502020204030204" pitchFamily="34" charset="0"/>
                        </a:rPr>
                        <a:t>33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3.02</a:t>
                      </a:r>
                    </a:p>
                  </a:txBody>
                  <a:tcPr marL="7620" marR="7620" marT="7620" marB="0" anchor="b"/>
                </a:tc>
                <a:tc>
                  <a:txBody>
                    <a:bodyPr/>
                    <a:lstStyle/>
                    <a:p>
                      <a:pPr algn="r" fontAlgn="b"/>
                      <a:endParaRPr lang="nl-BE"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526312939"/>
                  </a:ext>
                </a:extLst>
              </a:tr>
              <a:tr h="213360">
                <a:tc>
                  <a:txBody>
                    <a:bodyPr/>
                    <a:lstStyle/>
                    <a:p>
                      <a:pPr algn="r" fontAlgn="b"/>
                      <a:r>
                        <a:rPr lang="nl-BE" sz="1400" b="1" i="0" u="none" strike="noStrike">
                          <a:solidFill>
                            <a:srgbClr val="000000"/>
                          </a:solidFill>
                          <a:effectLst/>
                          <a:latin typeface="Calibri" panose="020F0502020204030204" pitchFamily="34" charset="0"/>
                        </a:rPr>
                        <a:t>34</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3.07</a:t>
                      </a:r>
                    </a:p>
                  </a:txBody>
                  <a:tcPr marL="7620" marR="7620" marT="7620" marB="0" anchor="b"/>
                </a:tc>
                <a:tc>
                  <a:txBody>
                    <a:bodyPr/>
                    <a:lstStyle/>
                    <a:p>
                      <a:pPr algn="r" fontAlgn="b"/>
                      <a:endParaRPr lang="nl-BE"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1584579318"/>
                  </a:ext>
                </a:extLst>
              </a:tr>
              <a:tr h="213360">
                <a:tc>
                  <a:txBody>
                    <a:bodyPr/>
                    <a:lstStyle/>
                    <a:p>
                      <a:pPr algn="r" fontAlgn="b"/>
                      <a:r>
                        <a:rPr lang="nl-BE" sz="1400" b="1" i="0" u="none" strike="noStrike">
                          <a:solidFill>
                            <a:srgbClr val="000000"/>
                          </a:solidFill>
                          <a:effectLst/>
                          <a:latin typeface="Calibri" panose="020F0502020204030204" pitchFamily="34" charset="0"/>
                        </a:rPr>
                        <a:t>40</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3.38</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1200483316"/>
                  </a:ext>
                </a:extLst>
              </a:tr>
              <a:tr h="213360">
                <a:tc>
                  <a:txBody>
                    <a:bodyPr/>
                    <a:lstStyle/>
                    <a:p>
                      <a:pPr algn="r" fontAlgn="b"/>
                      <a:r>
                        <a:rPr lang="nl-BE" sz="1400" b="1" i="0" u="none" strike="noStrike">
                          <a:solidFill>
                            <a:srgbClr val="000000"/>
                          </a:solidFill>
                          <a:effectLst/>
                          <a:latin typeface="Calibri" panose="020F0502020204030204" pitchFamily="34" charset="0"/>
                        </a:rPr>
                        <a:t>29</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2.81</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671952165"/>
                  </a:ext>
                </a:extLst>
              </a:tr>
              <a:tr h="213360">
                <a:tc>
                  <a:txBody>
                    <a:bodyPr/>
                    <a:lstStyle/>
                    <a:p>
                      <a:pPr algn="r" fontAlgn="b"/>
                      <a:r>
                        <a:rPr lang="nl-BE" sz="1400" b="1" i="0" u="none" strike="noStrike">
                          <a:solidFill>
                            <a:srgbClr val="000000"/>
                          </a:solidFill>
                          <a:effectLst/>
                          <a:latin typeface="Calibri" panose="020F0502020204030204" pitchFamily="34" charset="0"/>
                        </a:rPr>
                        <a:t>50</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3.91</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2786748506"/>
                  </a:ext>
                </a:extLst>
              </a:tr>
              <a:tr h="213360">
                <a:tc>
                  <a:txBody>
                    <a:bodyPr/>
                    <a:lstStyle/>
                    <a:p>
                      <a:pPr algn="r" fontAlgn="b"/>
                      <a:r>
                        <a:rPr lang="nl-BE" sz="1400" b="1" i="0" u="none" strike="noStrike">
                          <a:solidFill>
                            <a:srgbClr val="000000"/>
                          </a:solidFill>
                          <a:effectLst/>
                          <a:latin typeface="Calibri" panose="020F0502020204030204" pitchFamily="34" charset="0"/>
                        </a:rPr>
                        <a:t>46</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3.5</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3.70</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483376784"/>
                  </a:ext>
                </a:extLst>
              </a:tr>
              <a:tr h="213360">
                <a:tc>
                  <a:txBody>
                    <a:bodyPr/>
                    <a:lstStyle/>
                    <a:p>
                      <a:pPr algn="r" fontAlgn="b"/>
                      <a:r>
                        <a:rPr lang="nl-BE" sz="1400" b="1" i="0" u="none" strike="noStrike">
                          <a:solidFill>
                            <a:srgbClr val="000000"/>
                          </a:solidFill>
                          <a:effectLst/>
                          <a:latin typeface="Calibri" panose="020F0502020204030204" pitchFamily="34" charset="0"/>
                        </a:rPr>
                        <a:t>36</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3.8</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3.17</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4103047735"/>
                  </a:ext>
                </a:extLst>
              </a:tr>
              <a:tr h="213360">
                <a:tc>
                  <a:txBody>
                    <a:bodyPr/>
                    <a:lstStyle/>
                    <a:p>
                      <a:pPr algn="r" fontAlgn="b"/>
                      <a:r>
                        <a:rPr lang="nl-BE" sz="1400" b="1" i="0" u="none" strike="noStrike">
                          <a:solidFill>
                            <a:srgbClr val="000000"/>
                          </a:solidFill>
                          <a:effectLst/>
                          <a:latin typeface="Calibri" panose="020F0502020204030204" pitchFamily="34" charset="0"/>
                        </a:rPr>
                        <a:t>43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3.8</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3.54</a:t>
                      </a:r>
                    </a:p>
                  </a:txBody>
                  <a:tcPr marL="7620" marR="7620" marT="7620" marB="0" anchor="b"/>
                </a:tc>
                <a:tc>
                  <a:txBody>
                    <a:bodyPr/>
                    <a:lstStyle/>
                    <a:p>
                      <a:pPr algn="r" fontAlgn="b"/>
                      <a:endParaRPr lang="nl-BE"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dirty="0">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880291314"/>
                  </a:ext>
                </a:extLst>
              </a:tr>
              <a:tr h="213360">
                <a:tc>
                  <a:txBody>
                    <a:bodyPr/>
                    <a:lstStyle/>
                    <a:p>
                      <a:pPr algn="r" fontAlgn="b"/>
                      <a:r>
                        <a:rPr lang="nl-BE" sz="1400" b="1" i="0" u="none" strike="noStrike">
                          <a:solidFill>
                            <a:srgbClr val="000000"/>
                          </a:solidFill>
                          <a:effectLst/>
                          <a:latin typeface="Calibri" panose="020F0502020204030204" pitchFamily="34" charset="0"/>
                        </a:rPr>
                        <a:t>58</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3.9</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4.33</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232193955"/>
                  </a:ext>
                </a:extLst>
              </a:tr>
              <a:tr h="213360">
                <a:tc>
                  <a:txBody>
                    <a:bodyPr/>
                    <a:lstStyle/>
                    <a:p>
                      <a:pPr algn="r" fontAlgn="b"/>
                      <a:r>
                        <a:rPr lang="nl-BE" sz="1400" b="1" i="0" u="none" strike="noStrike">
                          <a:solidFill>
                            <a:srgbClr val="000000"/>
                          </a:solidFill>
                          <a:effectLst/>
                          <a:latin typeface="Calibri" panose="020F0502020204030204" pitchFamily="34" charset="0"/>
                        </a:rPr>
                        <a:t>49</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3.86</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dirty="0">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236532070"/>
                  </a:ext>
                </a:extLst>
              </a:tr>
              <a:tr h="213360">
                <a:tc>
                  <a:txBody>
                    <a:bodyPr/>
                    <a:lstStyle/>
                    <a:p>
                      <a:pPr algn="r" fontAlgn="b"/>
                      <a:r>
                        <a:rPr lang="nl-BE" sz="1400" b="1" i="0" u="none" strike="noStrike">
                          <a:solidFill>
                            <a:srgbClr val="000000"/>
                          </a:solidFill>
                          <a:effectLst/>
                          <a:latin typeface="Calibri" panose="020F0502020204030204" pitchFamily="34" charset="0"/>
                        </a:rPr>
                        <a:t>52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4.02</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dirty="0">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725373330"/>
                  </a:ext>
                </a:extLst>
              </a:tr>
              <a:tr h="213360">
                <a:tc>
                  <a:txBody>
                    <a:bodyPr/>
                    <a:lstStyle/>
                    <a:p>
                      <a:pPr algn="r" fontAlgn="b"/>
                      <a:r>
                        <a:rPr lang="nl-BE" sz="1400" b="1" i="0" u="none" strike="noStrike">
                          <a:solidFill>
                            <a:srgbClr val="000000"/>
                          </a:solidFill>
                          <a:effectLst/>
                          <a:latin typeface="Calibri" panose="020F0502020204030204" pitchFamily="34" charset="0"/>
                        </a:rPr>
                        <a:t>57</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4.1</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4.28</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193952183"/>
                  </a:ext>
                </a:extLst>
              </a:tr>
              <a:tr h="213360">
                <a:tc>
                  <a:txBody>
                    <a:bodyPr/>
                    <a:lstStyle/>
                    <a:p>
                      <a:pPr algn="r" fontAlgn="b"/>
                      <a:r>
                        <a:rPr lang="nl-BE" sz="1400" b="1" i="0" u="none" strike="noStrike">
                          <a:solidFill>
                            <a:srgbClr val="000000"/>
                          </a:solidFill>
                          <a:effectLst/>
                          <a:latin typeface="Calibri" panose="020F0502020204030204" pitchFamily="34" charset="0"/>
                        </a:rPr>
                        <a:t>48</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3.81</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172773711"/>
                  </a:ext>
                </a:extLst>
              </a:tr>
              <a:tr h="213360">
                <a:tc>
                  <a:txBody>
                    <a:bodyPr/>
                    <a:lstStyle/>
                    <a:p>
                      <a:pPr algn="r" fontAlgn="b"/>
                      <a:r>
                        <a:rPr lang="nl-BE" sz="1400" b="1" i="0" u="none" strike="noStrike">
                          <a:solidFill>
                            <a:srgbClr val="000000"/>
                          </a:solidFill>
                          <a:effectLst/>
                          <a:latin typeface="Calibri" panose="020F0502020204030204" pitchFamily="34" charset="0"/>
                        </a:rPr>
                        <a:t>52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4.02</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dirty="0">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276583130"/>
                  </a:ext>
                </a:extLst>
              </a:tr>
              <a:tr h="213360">
                <a:tc>
                  <a:txBody>
                    <a:bodyPr/>
                    <a:lstStyle/>
                    <a:p>
                      <a:pPr algn="r" fontAlgn="b"/>
                      <a:r>
                        <a:rPr lang="nl-BE" sz="1400" b="1" i="0" u="none" strike="noStrike">
                          <a:solidFill>
                            <a:srgbClr val="000000"/>
                          </a:solidFill>
                          <a:effectLst/>
                          <a:latin typeface="Calibri" panose="020F0502020204030204" pitchFamily="34" charset="0"/>
                        </a:rPr>
                        <a:t>57</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4.5</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4.28</a:t>
                      </a:r>
                    </a:p>
                  </a:txBody>
                  <a:tcPr marL="7620" marR="7620" marT="7620" marB="0" anchor="b"/>
                </a:tc>
                <a:tc>
                  <a:txBody>
                    <a:bodyPr/>
                    <a:lstStyle/>
                    <a:p>
                      <a:pPr algn="r" fontAlgn="b"/>
                      <a:endParaRPr lang="nl-BE"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dirty="0">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2938813691"/>
                  </a:ext>
                </a:extLst>
              </a:tr>
              <a:tr h="213360">
                <a:tc>
                  <a:txBody>
                    <a:bodyPr/>
                    <a:lstStyle/>
                    <a:p>
                      <a:pPr algn="r" fontAlgn="b"/>
                      <a:r>
                        <a:rPr lang="nl-BE" sz="1400" b="1" i="0" u="none" strike="noStrike">
                          <a:solidFill>
                            <a:srgbClr val="000000"/>
                          </a:solidFill>
                          <a:effectLst/>
                          <a:latin typeface="Calibri" panose="020F0502020204030204" pitchFamily="34" charset="0"/>
                        </a:rPr>
                        <a:t>63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4.6</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4.60</a:t>
                      </a:r>
                    </a:p>
                  </a:txBody>
                  <a:tcPr marL="7620" marR="7620" marT="7620" marB="0" anchor="b"/>
                </a:tc>
                <a:tc>
                  <a:txBody>
                    <a:bodyPr/>
                    <a:lstStyle/>
                    <a:p>
                      <a:pPr algn="r" fontAlgn="b"/>
                      <a:endParaRPr lang="nl-BE"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nl-BE" sz="1400" b="1" i="0" u="none" strike="noStrike" dirty="0">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742587713"/>
                  </a:ext>
                </a:extLst>
              </a:tr>
            </a:tbl>
          </a:graphicData>
        </a:graphic>
      </p:graphicFrame>
      <p:sp>
        <p:nvSpPr>
          <p:cNvPr id="5" name="Title 2">
            <a:extLst>
              <a:ext uri="{FF2B5EF4-FFF2-40B4-BE49-F238E27FC236}">
                <a16:creationId xmlns:a16="http://schemas.microsoft.com/office/drawing/2014/main" id="{7C743D11-24D1-4298-AC29-51AC2C0B47CE}"/>
              </a:ext>
            </a:extLst>
          </p:cNvPr>
          <p:cNvSpPr txBox="1">
            <a:spLocks/>
          </p:cNvSpPr>
          <p:nvPr/>
        </p:nvSpPr>
        <p:spPr bwMode="auto">
          <a:xfrm>
            <a:off x="449826" y="228600"/>
            <a:ext cx="8313174"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nl-BE" sz="2800" b="1"/>
              <a:t>Checking the assumptions, fitted values and residuals</a:t>
            </a:r>
            <a:endParaRPr lang="fr-FR" altLang="nl-BE" sz="2800" b="1" dirty="0"/>
          </a:p>
        </p:txBody>
      </p:sp>
      <p:sp>
        <p:nvSpPr>
          <p:cNvPr id="3" name="TextBox 2">
            <a:extLst>
              <a:ext uri="{FF2B5EF4-FFF2-40B4-BE49-F238E27FC236}">
                <a16:creationId xmlns:a16="http://schemas.microsoft.com/office/drawing/2014/main" id="{D5E3CC97-AAD2-4A33-902D-53C283ACEB00}"/>
              </a:ext>
            </a:extLst>
          </p:cNvPr>
          <p:cNvSpPr txBox="1"/>
          <p:nvPr/>
        </p:nvSpPr>
        <p:spPr>
          <a:xfrm>
            <a:off x="6096000" y="1219200"/>
            <a:ext cx="2895600" cy="646331"/>
          </a:xfrm>
          <a:prstGeom prst="rect">
            <a:avLst/>
          </a:prstGeom>
          <a:noFill/>
        </p:spPr>
        <p:txBody>
          <a:bodyPr wrap="square" rtlCol="0">
            <a:spAutoFit/>
          </a:bodyPr>
          <a:lstStyle/>
          <a:p>
            <a:r>
              <a:rPr lang="fr-FR" dirty="0"/>
              <a:t>*Fill in the </a:t>
            </a:r>
            <a:r>
              <a:rPr lang="fr-FR" dirty="0" err="1"/>
              <a:t>equation</a:t>
            </a:r>
            <a:r>
              <a:rPr lang="fr-FR" dirty="0"/>
              <a:t>:</a:t>
            </a:r>
          </a:p>
          <a:p>
            <a:r>
              <a:rPr lang="fr-FR" dirty="0" err="1"/>
              <a:t>Fitted</a:t>
            </a:r>
            <a:r>
              <a:rPr lang="fr-FR" dirty="0"/>
              <a:t> = 1.28 + 0.053*Age</a:t>
            </a:r>
          </a:p>
        </p:txBody>
      </p:sp>
    </p:spTree>
    <p:extLst>
      <p:ext uri="{BB962C8B-B14F-4D97-AF65-F5344CB8AC3E}">
        <p14:creationId xmlns:p14="http://schemas.microsoft.com/office/powerpoint/2010/main" val="1619955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501A1BD-5FA7-414E-B521-965D9C36F12F}"/>
              </a:ext>
            </a:extLst>
          </p:cNvPr>
          <p:cNvGraphicFramePr>
            <a:graphicFrameLocks noGrp="1"/>
          </p:cNvGraphicFramePr>
          <p:nvPr>
            <p:extLst>
              <p:ext uri="{D42A27DB-BD31-4B8C-83A1-F6EECF244321}">
                <p14:modId xmlns:p14="http://schemas.microsoft.com/office/powerpoint/2010/main" val="1027838769"/>
              </p:ext>
            </p:extLst>
          </p:nvPr>
        </p:nvGraphicFramePr>
        <p:xfrm>
          <a:off x="762000" y="850490"/>
          <a:ext cx="4953002" cy="5524500"/>
        </p:xfrm>
        <a:graphic>
          <a:graphicData uri="http://schemas.openxmlformats.org/drawingml/2006/table">
            <a:tbl>
              <a:tblPr>
                <a:tableStyleId>{5940675A-B579-460E-94D1-54222C63F5DA}</a:tableStyleId>
              </a:tblPr>
              <a:tblGrid>
                <a:gridCol w="609600">
                  <a:extLst>
                    <a:ext uri="{9D8B030D-6E8A-4147-A177-3AD203B41FA5}">
                      <a16:colId xmlns:a16="http://schemas.microsoft.com/office/drawing/2014/main" val="299649563"/>
                    </a:ext>
                  </a:extLst>
                </a:gridCol>
                <a:gridCol w="1066800">
                  <a:extLst>
                    <a:ext uri="{9D8B030D-6E8A-4147-A177-3AD203B41FA5}">
                      <a16:colId xmlns:a16="http://schemas.microsoft.com/office/drawing/2014/main" val="3375085128"/>
                    </a:ext>
                  </a:extLst>
                </a:gridCol>
                <a:gridCol w="1123122">
                  <a:extLst>
                    <a:ext uri="{9D8B030D-6E8A-4147-A177-3AD203B41FA5}">
                      <a16:colId xmlns:a16="http://schemas.microsoft.com/office/drawing/2014/main" val="4039213893"/>
                    </a:ext>
                  </a:extLst>
                </a:gridCol>
                <a:gridCol w="1076740">
                  <a:extLst>
                    <a:ext uri="{9D8B030D-6E8A-4147-A177-3AD203B41FA5}">
                      <a16:colId xmlns:a16="http://schemas.microsoft.com/office/drawing/2014/main" val="302358962"/>
                    </a:ext>
                  </a:extLst>
                </a:gridCol>
                <a:gridCol w="1076740">
                  <a:extLst>
                    <a:ext uri="{9D8B030D-6E8A-4147-A177-3AD203B41FA5}">
                      <a16:colId xmlns:a16="http://schemas.microsoft.com/office/drawing/2014/main" val="2657204893"/>
                    </a:ext>
                  </a:extLst>
                </a:gridCol>
              </a:tblGrid>
              <a:tr h="213360">
                <a:tc>
                  <a:txBody>
                    <a:bodyPr/>
                    <a:lstStyle/>
                    <a:p>
                      <a:pPr algn="l" fontAlgn="b"/>
                      <a:r>
                        <a:rPr lang="nl-BE" sz="1400" b="1" i="0" u="none" strike="noStrike">
                          <a:solidFill>
                            <a:srgbClr val="000000"/>
                          </a:solidFill>
                          <a:effectLst/>
                          <a:latin typeface="Calibri" panose="020F0502020204030204" pitchFamily="34" charset="0"/>
                        </a:rPr>
                        <a:t>age</a:t>
                      </a:r>
                    </a:p>
                  </a:txBody>
                  <a:tcPr marL="7620" marR="7620" marT="7620" marB="0" anchor="b"/>
                </a:tc>
                <a:tc>
                  <a:txBody>
                    <a:bodyPr/>
                    <a:lstStyle/>
                    <a:p>
                      <a:pPr algn="l" fontAlgn="b"/>
                      <a:r>
                        <a:rPr lang="nl-BE" sz="1400" b="1" i="0" u="none" strike="noStrike">
                          <a:solidFill>
                            <a:srgbClr val="000000"/>
                          </a:solidFill>
                          <a:effectLst/>
                          <a:latin typeface="Calibri" panose="020F0502020204030204" pitchFamily="34" charset="0"/>
                        </a:rPr>
                        <a:t>cholesterol</a:t>
                      </a:r>
                    </a:p>
                  </a:txBody>
                  <a:tcPr marL="7620" marR="7620" marT="7620" marB="0" anchor="b"/>
                </a:tc>
                <a:tc>
                  <a:txBody>
                    <a:bodyPr/>
                    <a:lstStyle/>
                    <a:p>
                      <a:pPr algn="l" fontAlgn="b"/>
                      <a:r>
                        <a:rPr lang="nl-BE" sz="1400" b="1" i="0" u="none" strike="noStrike">
                          <a:solidFill>
                            <a:srgbClr val="000000"/>
                          </a:solidFill>
                          <a:effectLst/>
                          <a:latin typeface="Calibri" panose="020F0502020204030204" pitchFamily="34" charset="0"/>
                        </a:rPr>
                        <a:t>fitted</a:t>
                      </a:r>
                    </a:p>
                  </a:txBody>
                  <a:tcPr marL="7620" marR="7620" marT="7620" marB="0" anchor="b"/>
                </a:tc>
                <a:tc>
                  <a:txBody>
                    <a:bodyPr/>
                    <a:lstStyle/>
                    <a:p>
                      <a:pPr algn="l" fontAlgn="b"/>
                      <a:r>
                        <a:rPr lang="nl-BE" sz="1400" b="1" i="0" u="none" strike="noStrike" dirty="0" err="1">
                          <a:solidFill>
                            <a:srgbClr val="000000"/>
                          </a:solidFill>
                          <a:effectLst/>
                          <a:latin typeface="Calibri" panose="020F0502020204030204" pitchFamily="34" charset="0"/>
                        </a:rPr>
                        <a:t>Residual</a:t>
                      </a:r>
                      <a:r>
                        <a:rPr lang="nl-BE" sz="14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b"/>
                      <a:endParaRPr lang="nl-BE" sz="1400" b="1" i="0" u="none" strike="noStrike" dirty="0">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666409689"/>
                  </a:ext>
                </a:extLst>
              </a:tr>
              <a:tr h="213360">
                <a:tc>
                  <a:txBody>
                    <a:bodyPr/>
                    <a:lstStyle/>
                    <a:p>
                      <a:pPr algn="r" fontAlgn="b"/>
                      <a:r>
                        <a:rPr lang="nl-BE" sz="1400" b="1" i="0" u="none" strike="noStrike">
                          <a:solidFill>
                            <a:srgbClr val="000000"/>
                          </a:solidFill>
                          <a:effectLst/>
                          <a:latin typeface="Calibri" panose="020F0502020204030204" pitchFamily="34" charset="0"/>
                        </a:rPr>
                        <a:t>20</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1.9</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2.33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-0.43</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1097209141"/>
                  </a:ext>
                </a:extLst>
              </a:tr>
              <a:tr h="213360">
                <a:tc>
                  <a:txBody>
                    <a:bodyPr/>
                    <a:lstStyle/>
                    <a:p>
                      <a:pPr algn="r" fontAlgn="b"/>
                      <a:r>
                        <a:rPr lang="nl-BE" sz="1400" b="1" i="0" u="none" strike="noStrike">
                          <a:solidFill>
                            <a:srgbClr val="000000"/>
                          </a:solidFill>
                          <a:effectLst/>
                          <a:latin typeface="Calibri" panose="020F0502020204030204" pitchFamily="34" charset="0"/>
                        </a:rPr>
                        <a:t>22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2.1</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2.44</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-0.34</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43903619"/>
                  </a:ext>
                </a:extLst>
              </a:tr>
              <a:tr h="213360">
                <a:tc>
                  <a:txBody>
                    <a:bodyPr/>
                    <a:lstStyle/>
                    <a:p>
                      <a:pPr algn="r" fontAlgn="b"/>
                      <a:r>
                        <a:rPr lang="nl-BE" sz="1400" b="1" i="0" u="none" strike="noStrike">
                          <a:solidFill>
                            <a:srgbClr val="000000"/>
                          </a:solidFill>
                          <a:effectLst/>
                          <a:latin typeface="Calibri" panose="020F0502020204030204" pitchFamily="34" charset="0"/>
                        </a:rPr>
                        <a:t>28</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2.75</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-0.45</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1475380748"/>
                  </a:ext>
                </a:extLst>
              </a:tr>
              <a:tr h="213360">
                <a:tc>
                  <a:txBody>
                    <a:bodyPr/>
                    <a:lstStyle/>
                    <a:p>
                      <a:pPr algn="r" fontAlgn="b"/>
                      <a:r>
                        <a:rPr lang="nl-BE" sz="1400" b="1" i="0" u="none" strike="noStrike">
                          <a:solidFill>
                            <a:srgbClr val="000000"/>
                          </a:solidFill>
                          <a:effectLst/>
                          <a:latin typeface="Calibri" panose="020F0502020204030204" pitchFamily="34" charset="0"/>
                        </a:rPr>
                        <a:t>22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2.5</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2.44</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0.06</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743600984"/>
                  </a:ext>
                </a:extLst>
              </a:tr>
              <a:tr h="213360">
                <a:tc>
                  <a:txBody>
                    <a:bodyPr/>
                    <a:lstStyle/>
                    <a:p>
                      <a:pPr algn="r" fontAlgn="b"/>
                      <a:r>
                        <a:rPr lang="nl-BE" sz="1400" b="1" i="0" u="none" strike="noStrike">
                          <a:solidFill>
                            <a:srgbClr val="000000"/>
                          </a:solidFill>
                          <a:effectLst/>
                          <a:latin typeface="Calibri" panose="020F0502020204030204" pitchFamily="34" charset="0"/>
                        </a:rPr>
                        <a:t>24</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2.5</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2.54</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-0.04</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252790465"/>
                  </a:ext>
                </a:extLst>
              </a:tr>
              <a:tr h="213360">
                <a:tc>
                  <a:txBody>
                    <a:bodyPr/>
                    <a:lstStyle/>
                    <a:p>
                      <a:pPr algn="r" fontAlgn="b"/>
                      <a:r>
                        <a:rPr lang="nl-BE" sz="1400" b="1" i="0" u="none" strike="noStrike">
                          <a:solidFill>
                            <a:srgbClr val="000000"/>
                          </a:solidFill>
                          <a:effectLst/>
                          <a:latin typeface="Calibri" panose="020F0502020204030204" pitchFamily="34" charset="0"/>
                        </a:rPr>
                        <a:t>30</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2.6</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2.86</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-0.26</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900539131"/>
                  </a:ext>
                </a:extLst>
              </a:tr>
              <a:tr h="213360">
                <a:tc>
                  <a:txBody>
                    <a:bodyPr/>
                    <a:lstStyle/>
                    <a:p>
                      <a:pPr algn="r" fontAlgn="b"/>
                      <a:r>
                        <a:rPr lang="nl-BE" sz="1400" b="1" i="0" u="none" strike="noStrike">
                          <a:solidFill>
                            <a:srgbClr val="000000"/>
                          </a:solidFill>
                          <a:effectLst/>
                          <a:latin typeface="Calibri" panose="020F0502020204030204" pitchFamily="34" charset="0"/>
                        </a:rPr>
                        <a:t>28</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2.9</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2.75</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0.15</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669713268"/>
                  </a:ext>
                </a:extLst>
              </a:tr>
              <a:tr h="213360">
                <a:tc>
                  <a:txBody>
                    <a:bodyPr/>
                    <a:lstStyle/>
                    <a:p>
                      <a:pPr algn="r" fontAlgn="b"/>
                      <a:r>
                        <a:rPr lang="nl-BE" sz="1400" b="1" i="0" u="none" strike="noStrike">
                          <a:solidFill>
                            <a:srgbClr val="000000"/>
                          </a:solidFill>
                          <a:effectLst/>
                          <a:latin typeface="Calibri" panose="020F0502020204030204" pitchFamily="34" charset="0"/>
                        </a:rPr>
                        <a:t>25</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2.60</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0.40</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1960839957"/>
                  </a:ext>
                </a:extLst>
              </a:tr>
              <a:tr h="213360">
                <a:tc>
                  <a:txBody>
                    <a:bodyPr/>
                    <a:lstStyle/>
                    <a:p>
                      <a:pPr algn="r" fontAlgn="b"/>
                      <a:r>
                        <a:rPr lang="nl-BE" sz="1400" b="1" i="0" u="none" strike="noStrike">
                          <a:solidFill>
                            <a:srgbClr val="000000"/>
                          </a:solidFill>
                          <a:effectLst/>
                          <a:latin typeface="Calibri" panose="020F0502020204030204" pitchFamily="34" charset="0"/>
                        </a:rPr>
                        <a:t>33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3.02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-0.02</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526312939"/>
                  </a:ext>
                </a:extLst>
              </a:tr>
              <a:tr h="213360">
                <a:tc>
                  <a:txBody>
                    <a:bodyPr/>
                    <a:lstStyle/>
                    <a:p>
                      <a:pPr algn="r" fontAlgn="b"/>
                      <a:r>
                        <a:rPr lang="nl-BE" sz="1400" b="1" i="0" u="none" strike="noStrike">
                          <a:solidFill>
                            <a:srgbClr val="000000"/>
                          </a:solidFill>
                          <a:effectLst/>
                          <a:latin typeface="Calibri" panose="020F0502020204030204" pitchFamily="34" charset="0"/>
                        </a:rPr>
                        <a:t>34</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3.07</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0.13</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1584579318"/>
                  </a:ext>
                </a:extLst>
              </a:tr>
              <a:tr h="213360">
                <a:tc>
                  <a:txBody>
                    <a:bodyPr/>
                    <a:lstStyle/>
                    <a:p>
                      <a:pPr algn="r" fontAlgn="b"/>
                      <a:r>
                        <a:rPr lang="nl-BE" sz="1400" b="1" i="0" u="none" strike="noStrike">
                          <a:solidFill>
                            <a:srgbClr val="000000"/>
                          </a:solidFill>
                          <a:effectLst/>
                          <a:latin typeface="Calibri" panose="020F0502020204030204" pitchFamily="34" charset="0"/>
                        </a:rPr>
                        <a:t>40</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3.38</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-0.18</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1200483316"/>
                  </a:ext>
                </a:extLst>
              </a:tr>
              <a:tr h="213360">
                <a:tc>
                  <a:txBody>
                    <a:bodyPr/>
                    <a:lstStyle/>
                    <a:p>
                      <a:pPr algn="r" fontAlgn="b"/>
                      <a:r>
                        <a:rPr lang="nl-BE" sz="1400" b="1" i="0" u="none" strike="noStrike">
                          <a:solidFill>
                            <a:srgbClr val="000000"/>
                          </a:solidFill>
                          <a:effectLst/>
                          <a:latin typeface="Calibri" panose="020F0502020204030204" pitchFamily="34" charset="0"/>
                        </a:rPr>
                        <a:t>29</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2.81</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0.49</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671952165"/>
                  </a:ext>
                </a:extLst>
              </a:tr>
              <a:tr h="213360">
                <a:tc>
                  <a:txBody>
                    <a:bodyPr/>
                    <a:lstStyle/>
                    <a:p>
                      <a:pPr algn="r" fontAlgn="b"/>
                      <a:r>
                        <a:rPr lang="nl-BE" sz="1400" b="1" i="0" u="none" strike="noStrike">
                          <a:solidFill>
                            <a:srgbClr val="000000"/>
                          </a:solidFill>
                          <a:effectLst/>
                          <a:latin typeface="Calibri" panose="020F0502020204030204" pitchFamily="34" charset="0"/>
                        </a:rPr>
                        <a:t>50</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3.91</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-0.61</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2786748506"/>
                  </a:ext>
                </a:extLst>
              </a:tr>
              <a:tr h="213360">
                <a:tc>
                  <a:txBody>
                    <a:bodyPr/>
                    <a:lstStyle/>
                    <a:p>
                      <a:pPr algn="r" fontAlgn="b"/>
                      <a:r>
                        <a:rPr lang="nl-BE" sz="1400" b="1" i="0" u="none" strike="noStrike">
                          <a:solidFill>
                            <a:srgbClr val="000000"/>
                          </a:solidFill>
                          <a:effectLst/>
                          <a:latin typeface="Calibri" panose="020F0502020204030204" pitchFamily="34" charset="0"/>
                        </a:rPr>
                        <a:t>46</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3.5</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3.70</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-0.20</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483376784"/>
                  </a:ext>
                </a:extLst>
              </a:tr>
              <a:tr h="213360">
                <a:tc>
                  <a:txBody>
                    <a:bodyPr/>
                    <a:lstStyle/>
                    <a:p>
                      <a:pPr algn="r" fontAlgn="b"/>
                      <a:r>
                        <a:rPr lang="nl-BE" sz="1400" b="1" i="0" u="none" strike="noStrike">
                          <a:solidFill>
                            <a:srgbClr val="000000"/>
                          </a:solidFill>
                          <a:effectLst/>
                          <a:latin typeface="Calibri" panose="020F0502020204030204" pitchFamily="34" charset="0"/>
                        </a:rPr>
                        <a:t>36</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3.8</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3.17</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0.63</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4103047735"/>
                  </a:ext>
                </a:extLst>
              </a:tr>
              <a:tr h="213360">
                <a:tc>
                  <a:txBody>
                    <a:bodyPr/>
                    <a:lstStyle/>
                    <a:p>
                      <a:pPr algn="r" fontAlgn="b"/>
                      <a:r>
                        <a:rPr lang="nl-BE" sz="1400" b="1" i="0" u="none" strike="noStrike">
                          <a:solidFill>
                            <a:srgbClr val="000000"/>
                          </a:solidFill>
                          <a:effectLst/>
                          <a:latin typeface="Calibri" panose="020F0502020204030204" pitchFamily="34" charset="0"/>
                        </a:rPr>
                        <a:t>43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3.8</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3.54</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0.26</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880291314"/>
                  </a:ext>
                </a:extLst>
              </a:tr>
              <a:tr h="213360">
                <a:tc>
                  <a:txBody>
                    <a:bodyPr/>
                    <a:lstStyle/>
                    <a:p>
                      <a:pPr algn="r" fontAlgn="b"/>
                      <a:r>
                        <a:rPr lang="nl-BE" sz="1400" b="1" i="0" u="none" strike="noStrike">
                          <a:solidFill>
                            <a:srgbClr val="000000"/>
                          </a:solidFill>
                          <a:effectLst/>
                          <a:latin typeface="Calibri" panose="020F0502020204030204" pitchFamily="34" charset="0"/>
                        </a:rPr>
                        <a:t>58</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3.9</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4.33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-0.43</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232193955"/>
                  </a:ext>
                </a:extLst>
              </a:tr>
              <a:tr h="213360">
                <a:tc>
                  <a:txBody>
                    <a:bodyPr/>
                    <a:lstStyle/>
                    <a:p>
                      <a:pPr algn="r" fontAlgn="b"/>
                      <a:r>
                        <a:rPr lang="nl-BE" sz="1400" b="1" i="0" u="none" strike="noStrike">
                          <a:solidFill>
                            <a:srgbClr val="000000"/>
                          </a:solidFill>
                          <a:effectLst/>
                          <a:latin typeface="Calibri" panose="020F0502020204030204" pitchFamily="34" charset="0"/>
                        </a:rPr>
                        <a:t>49</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3.86</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0.14</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236532070"/>
                  </a:ext>
                </a:extLst>
              </a:tr>
              <a:tr h="213360">
                <a:tc>
                  <a:txBody>
                    <a:bodyPr/>
                    <a:lstStyle/>
                    <a:p>
                      <a:pPr algn="r" fontAlgn="b"/>
                      <a:r>
                        <a:rPr lang="nl-BE" sz="1400" b="1" i="0" u="none" strike="noStrike">
                          <a:solidFill>
                            <a:srgbClr val="000000"/>
                          </a:solidFill>
                          <a:effectLst/>
                          <a:latin typeface="Calibri" panose="020F0502020204030204" pitchFamily="34" charset="0"/>
                        </a:rPr>
                        <a:t>52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4.02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-0.02</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725373330"/>
                  </a:ext>
                </a:extLst>
              </a:tr>
              <a:tr h="213360">
                <a:tc>
                  <a:txBody>
                    <a:bodyPr/>
                    <a:lstStyle/>
                    <a:p>
                      <a:pPr algn="r" fontAlgn="b"/>
                      <a:r>
                        <a:rPr lang="nl-BE" sz="1400" b="1" i="0" u="none" strike="noStrike">
                          <a:solidFill>
                            <a:srgbClr val="000000"/>
                          </a:solidFill>
                          <a:effectLst/>
                          <a:latin typeface="Calibri" panose="020F0502020204030204" pitchFamily="34" charset="0"/>
                        </a:rPr>
                        <a:t>57</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4.1</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4.28</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-0.18</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193952183"/>
                  </a:ext>
                </a:extLst>
              </a:tr>
              <a:tr h="213360">
                <a:tc>
                  <a:txBody>
                    <a:bodyPr/>
                    <a:lstStyle/>
                    <a:p>
                      <a:pPr algn="r" fontAlgn="b"/>
                      <a:r>
                        <a:rPr lang="nl-BE" sz="1400" b="1" i="0" u="none" strike="noStrike">
                          <a:solidFill>
                            <a:srgbClr val="000000"/>
                          </a:solidFill>
                          <a:effectLst/>
                          <a:latin typeface="Calibri" panose="020F0502020204030204" pitchFamily="34" charset="0"/>
                        </a:rPr>
                        <a:t>48</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3.81</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0.39</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172773711"/>
                  </a:ext>
                </a:extLst>
              </a:tr>
              <a:tr h="213360">
                <a:tc>
                  <a:txBody>
                    <a:bodyPr/>
                    <a:lstStyle/>
                    <a:p>
                      <a:pPr algn="r" fontAlgn="b"/>
                      <a:r>
                        <a:rPr lang="nl-BE" sz="1400" b="1" i="0" u="none" strike="noStrike">
                          <a:solidFill>
                            <a:srgbClr val="000000"/>
                          </a:solidFill>
                          <a:effectLst/>
                          <a:latin typeface="Calibri" panose="020F0502020204030204" pitchFamily="34" charset="0"/>
                        </a:rPr>
                        <a:t>52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4.02</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0.28</a:t>
                      </a:r>
                    </a:p>
                  </a:txBody>
                  <a:tcPr marL="7620" marR="7620" marT="7620" marB="0" anchor="b"/>
                </a:tc>
                <a:tc>
                  <a:txBody>
                    <a:bodyPr/>
                    <a:lstStyle/>
                    <a:p>
                      <a:pPr algn="l" fontAlgn="b"/>
                      <a:endParaRPr lang="nl-BE" sz="1400" b="1" i="0" u="none" strike="noStrike">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3276583130"/>
                  </a:ext>
                </a:extLst>
              </a:tr>
              <a:tr h="213360">
                <a:tc>
                  <a:txBody>
                    <a:bodyPr/>
                    <a:lstStyle/>
                    <a:p>
                      <a:pPr algn="r" fontAlgn="b"/>
                      <a:r>
                        <a:rPr lang="nl-BE" sz="1400" b="1" i="0" u="none" strike="noStrike">
                          <a:solidFill>
                            <a:srgbClr val="000000"/>
                          </a:solidFill>
                          <a:effectLst/>
                          <a:latin typeface="Calibri" panose="020F0502020204030204" pitchFamily="34" charset="0"/>
                        </a:rPr>
                        <a:t>57</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4.5</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4.28</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0.22</a:t>
                      </a:r>
                    </a:p>
                  </a:txBody>
                  <a:tcPr marL="7620" marR="7620" marT="7620" marB="0" anchor="b"/>
                </a:tc>
                <a:tc>
                  <a:txBody>
                    <a:bodyPr/>
                    <a:lstStyle/>
                    <a:p>
                      <a:pPr algn="l" fontAlgn="b"/>
                      <a:endParaRPr lang="nl-BE" sz="1400" b="1" i="0" u="none" strike="noStrike" dirty="0">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2938813691"/>
                  </a:ext>
                </a:extLst>
              </a:tr>
              <a:tr h="213360">
                <a:tc>
                  <a:txBody>
                    <a:bodyPr/>
                    <a:lstStyle/>
                    <a:p>
                      <a:pPr algn="r" fontAlgn="b"/>
                      <a:r>
                        <a:rPr lang="nl-BE" sz="1400" b="1" i="0" u="none" strike="noStrike">
                          <a:solidFill>
                            <a:srgbClr val="000000"/>
                          </a:solidFill>
                          <a:effectLst/>
                          <a:latin typeface="Calibri" panose="020F0502020204030204" pitchFamily="34" charset="0"/>
                        </a:rPr>
                        <a:t>63</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4.6</a:t>
                      </a:r>
                    </a:p>
                  </a:txBody>
                  <a:tcPr marL="7620" marR="7620" marT="7620" marB="0" anchor="b"/>
                </a:tc>
                <a:tc>
                  <a:txBody>
                    <a:bodyPr/>
                    <a:lstStyle/>
                    <a:p>
                      <a:pPr algn="r" fontAlgn="b"/>
                      <a:r>
                        <a:rPr lang="nl-BE" sz="1400" b="1" i="0" u="none" strike="noStrike">
                          <a:solidFill>
                            <a:srgbClr val="000000"/>
                          </a:solidFill>
                          <a:effectLst/>
                          <a:latin typeface="Calibri" panose="020F0502020204030204" pitchFamily="34" charset="0"/>
                        </a:rPr>
                        <a:t>4.60</a:t>
                      </a:r>
                    </a:p>
                  </a:txBody>
                  <a:tcPr marL="7620" marR="7620" marT="7620" marB="0" anchor="b"/>
                </a:tc>
                <a:tc>
                  <a:txBody>
                    <a:bodyPr/>
                    <a:lstStyle/>
                    <a:p>
                      <a:pPr algn="r" fontAlgn="b"/>
                      <a:r>
                        <a:rPr lang="nl-BE" sz="1400" b="1" i="0" u="none" strike="noStrike" dirty="0">
                          <a:solidFill>
                            <a:srgbClr val="000000"/>
                          </a:solidFill>
                          <a:effectLst/>
                          <a:latin typeface="Calibri" panose="020F0502020204030204" pitchFamily="34" charset="0"/>
                        </a:rPr>
                        <a:t>0.00</a:t>
                      </a:r>
                    </a:p>
                  </a:txBody>
                  <a:tcPr marL="7620" marR="7620" marT="7620" marB="0" anchor="b"/>
                </a:tc>
                <a:tc>
                  <a:txBody>
                    <a:bodyPr/>
                    <a:lstStyle/>
                    <a:p>
                      <a:pPr algn="l" fontAlgn="b"/>
                      <a:endParaRPr lang="nl-BE" sz="1400" b="1" i="0" u="none" strike="noStrike" dirty="0">
                        <a:solidFill>
                          <a:srgbClr val="000000"/>
                        </a:solidFill>
                        <a:effectLst/>
                        <a:latin typeface="Calibri" panose="020F0502020204030204" pitchFamily="34" charset="0"/>
                      </a:endParaRPr>
                    </a:p>
                  </a:txBody>
                  <a:tcPr marL="7543" marR="7543" marT="7543" marB="0" anchor="b"/>
                </a:tc>
                <a:extLst>
                  <a:ext uri="{0D108BD9-81ED-4DB2-BD59-A6C34878D82A}">
                    <a16:rowId xmlns:a16="http://schemas.microsoft.com/office/drawing/2014/main" val="742587713"/>
                  </a:ext>
                </a:extLst>
              </a:tr>
            </a:tbl>
          </a:graphicData>
        </a:graphic>
      </p:graphicFrame>
      <p:sp>
        <p:nvSpPr>
          <p:cNvPr id="6" name="Title 2">
            <a:extLst>
              <a:ext uri="{FF2B5EF4-FFF2-40B4-BE49-F238E27FC236}">
                <a16:creationId xmlns:a16="http://schemas.microsoft.com/office/drawing/2014/main" id="{26526ED0-5BDE-423D-B362-A512EFAF8984}"/>
              </a:ext>
            </a:extLst>
          </p:cNvPr>
          <p:cNvSpPr txBox="1">
            <a:spLocks/>
          </p:cNvSpPr>
          <p:nvPr/>
        </p:nvSpPr>
        <p:spPr bwMode="auto">
          <a:xfrm>
            <a:off x="449826" y="228600"/>
            <a:ext cx="8313174"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nl-BE" sz="2800" b="1" dirty="0"/>
              <a:t>Checking the assumptions, fitted values and residuals</a:t>
            </a:r>
            <a:endParaRPr lang="fr-FR" altLang="nl-BE" sz="2800" b="1" dirty="0"/>
          </a:p>
        </p:txBody>
      </p:sp>
      <p:sp>
        <p:nvSpPr>
          <p:cNvPr id="3" name="TextBox 2">
            <a:extLst>
              <a:ext uri="{FF2B5EF4-FFF2-40B4-BE49-F238E27FC236}">
                <a16:creationId xmlns:a16="http://schemas.microsoft.com/office/drawing/2014/main" id="{1D53BBEC-2B04-4EA9-BA0E-C4FE7CA20EB0}"/>
              </a:ext>
            </a:extLst>
          </p:cNvPr>
          <p:cNvSpPr txBox="1"/>
          <p:nvPr/>
        </p:nvSpPr>
        <p:spPr>
          <a:xfrm>
            <a:off x="5867400" y="1066800"/>
            <a:ext cx="3276600" cy="369332"/>
          </a:xfrm>
          <a:prstGeom prst="rect">
            <a:avLst/>
          </a:prstGeom>
          <a:noFill/>
        </p:spPr>
        <p:txBody>
          <a:bodyPr wrap="square" rtlCol="0">
            <a:spAutoFit/>
          </a:bodyPr>
          <a:lstStyle/>
          <a:p>
            <a:r>
              <a:rPr lang="fr-FR" dirty="0"/>
              <a:t>*</a:t>
            </a:r>
            <a:r>
              <a:rPr lang="fr-FR" dirty="0" err="1"/>
              <a:t>Residual</a:t>
            </a:r>
            <a:r>
              <a:rPr lang="fr-FR" dirty="0"/>
              <a:t>= </a:t>
            </a:r>
            <a:r>
              <a:rPr lang="fr-FR" dirty="0" err="1"/>
              <a:t>Cholesterol</a:t>
            </a:r>
            <a:r>
              <a:rPr lang="fr-FR" dirty="0"/>
              <a:t> - </a:t>
            </a:r>
            <a:r>
              <a:rPr lang="fr-FR" dirty="0" err="1"/>
              <a:t>fitted</a:t>
            </a:r>
            <a:endParaRPr lang="fr-FR" dirty="0"/>
          </a:p>
        </p:txBody>
      </p:sp>
    </p:spTree>
    <p:extLst>
      <p:ext uri="{BB962C8B-B14F-4D97-AF65-F5344CB8AC3E}">
        <p14:creationId xmlns:p14="http://schemas.microsoft.com/office/powerpoint/2010/main" val="2707186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B022ABB-EEC0-4747-9BCE-131EFD6FF956}"/>
              </a:ext>
            </a:extLst>
          </p:cNvPr>
          <p:cNvSpPr>
            <a:spLocks noGrp="1" noChangeArrowheads="1"/>
          </p:cNvSpPr>
          <p:nvPr>
            <p:ph type="title"/>
          </p:nvPr>
        </p:nvSpPr>
        <p:spPr>
          <a:xfrm>
            <a:off x="304800" y="304800"/>
            <a:ext cx="8686800" cy="1143000"/>
          </a:xfrm>
        </p:spPr>
        <p:txBody>
          <a:bodyPr/>
          <a:lstStyle/>
          <a:p>
            <a:r>
              <a:rPr lang="en-GB" altLang="nl-BE" sz="3200">
                <a:latin typeface="Comic Sans MS" panose="030F0702030302020204" pitchFamily="66" charset="0"/>
              </a:rPr>
              <a:t>Session 3: </a:t>
            </a:r>
            <a:r>
              <a:rPr lang="en-US" altLang="nl-BE" sz="3200"/>
              <a:t>Simple and multiple linear regression,</a:t>
            </a:r>
            <a:br>
              <a:rPr lang="en-US" altLang="nl-BE" sz="3200"/>
            </a:br>
            <a:r>
              <a:rPr lang="en-US" altLang="nl-BE" sz="3200"/>
              <a:t>Checking the assumptions</a:t>
            </a:r>
            <a:br>
              <a:rPr lang="fr-FR" altLang="nl-BE" sz="3200"/>
            </a:br>
            <a:endParaRPr lang="en-GB" altLang="nl-BE" sz="3200">
              <a:latin typeface="Comic Sans MS" panose="030F0702030302020204" pitchFamily="66" charset="0"/>
            </a:endParaRPr>
          </a:p>
        </p:txBody>
      </p:sp>
      <p:sp>
        <p:nvSpPr>
          <p:cNvPr id="3075" name="Rectangle 3">
            <a:extLst>
              <a:ext uri="{FF2B5EF4-FFF2-40B4-BE49-F238E27FC236}">
                <a16:creationId xmlns:a16="http://schemas.microsoft.com/office/drawing/2014/main" id="{A937134E-C784-4223-B2A5-332222063B7F}"/>
              </a:ext>
            </a:extLst>
          </p:cNvPr>
          <p:cNvSpPr>
            <a:spLocks noGrp="1" noChangeArrowheads="1"/>
          </p:cNvSpPr>
          <p:nvPr>
            <p:ph type="body" idx="1"/>
          </p:nvPr>
        </p:nvSpPr>
        <p:spPr>
          <a:xfrm>
            <a:off x="685800" y="1524000"/>
            <a:ext cx="7772400" cy="4038600"/>
          </a:xfrm>
          <a:ln>
            <a:solidFill>
              <a:schemeClr val="accent2"/>
            </a:solidFill>
            <a:miter lim="800000"/>
            <a:headEnd/>
            <a:tailEnd/>
          </a:ln>
        </p:spPr>
        <p:txBody>
          <a:bodyPr/>
          <a:lstStyle/>
          <a:p>
            <a:pPr>
              <a:buFont typeface="Wingdings" panose="05000000000000000000" pitchFamily="2" charset="2"/>
              <a:buChar char="F"/>
            </a:pPr>
            <a:r>
              <a:rPr lang="en-GB" altLang="nl-BE" sz="2400">
                <a:latin typeface="Comic Sans MS" panose="030F0702030302020204" pitchFamily="66" charset="0"/>
              </a:rPr>
              <a:t>Testing the assumptions:</a:t>
            </a:r>
          </a:p>
          <a:p>
            <a:pPr lvl="1">
              <a:buFont typeface="Wingdings" panose="05000000000000000000" pitchFamily="2" charset="2"/>
              <a:buChar char="F"/>
            </a:pPr>
            <a:r>
              <a:rPr lang="en-GB" altLang="nl-BE" sz="2000">
                <a:latin typeface="Comic Sans MS" panose="030F0702030302020204" pitchFamily="66" charset="0"/>
              </a:rPr>
              <a:t>Linearity</a:t>
            </a:r>
          </a:p>
          <a:p>
            <a:pPr lvl="1">
              <a:buFont typeface="Wingdings" panose="05000000000000000000" pitchFamily="2" charset="2"/>
              <a:buChar char="F"/>
            </a:pPr>
            <a:r>
              <a:rPr lang="en-GB" altLang="nl-BE" sz="2000">
                <a:latin typeface="Comic Sans MS" panose="030F0702030302020204" pitchFamily="66" charset="0"/>
              </a:rPr>
              <a:t>Homogeneity of variance </a:t>
            </a:r>
          </a:p>
          <a:p>
            <a:pPr lvl="1">
              <a:buFont typeface="Wingdings" panose="05000000000000000000" pitchFamily="2" charset="2"/>
              <a:buChar char="F"/>
            </a:pPr>
            <a:r>
              <a:rPr lang="en-GB" altLang="nl-BE" sz="2000">
                <a:latin typeface="Comic Sans MS" panose="030F0702030302020204" pitchFamily="66" charset="0"/>
              </a:rPr>
              <a:t>Normality</a:t>
            </a:r>
          </a:p>
          <a:p>
            <a:pPr lvl="1">
              <a:buFont typeface="Wingdings" panose="05000000000000000000" pitchFamily="2" charset="2"/>
              <a:buChar char="F"/>
            </a:pPr>
            <a:r>
              <a:rPr lang="en-GB" altLang="nl-BE" sz="2000">
                <a:latin typeface="Comic Sans MS" panose="030F0702030302020204" pitchFamily="66" charset="0"/>
              </a:rPr>
              <a:t>Independence of observations</a:t>
            </a:r>
          </a:p>
          <a:p>
            <a:pPr>
              <a:buFont typeface="Wingdings" panose="05000000000000000000" pitchFamily="2" charset="2"/>
              <a:buChar char="F"/>
            </a:pPr>
            <a:r>
              <a:rPr lang="en-GB" altLang="nl-BE" sz="2400">
                <a:latin typeface="Comic Sans MS" panose="030F0702030302020204" pitchFamily="66" charset="0"/>
              </a:rPr>
              <a:t>Exceptional values = outliers</a:t>
            </a:r>
          </a:p>
          <a:p>
            <a:pPr>
              <a:buFont typeface="Wingdings" panose="05000000000000000000" pitchFamily="2" charset="2"/>
              <a:buChar char="F"/>
            </a:pPr>
            <a:r>
              <a:rPr lang="en-GB" altLang="nl-BE" sz="2400">
                <a:latin typeface="Comic Sans MS" panose="030F0702030302020204" pitchFamily="66" charset="0"/>
              </a:rPr>
              <a:t>Influential observations</a:t>
            </a:r>
          </a:p>
          <a:p>
            <a:pPr>
              <a:buFont typeface="Wingdings" panose="05000000000000000000" pitchFamily="2" charset="2"/>
              <a:buChar char="F"/>
            </a:pPr>
            <a:r>
              <a:rPr lang="en-GB" altLang="nl-BE" sz="2400">
                <a:latin typeface="Comic Sans MS" panose="030F0702030302020204" pitchFamily="66" charset="0"/>
              </a:rPr>
              <a:t>Transformation</a:t>
            </a:r>
          </a:p>
          <a:p>
            <a:pPr>
              <a:buFont typeface="Wingdings" panose="05000000000000000000" pitchFamily="2" charset="2"/>
              <a:buChar char="F"/>
            </a:pPr>
            <a:endParaRPr lang="en-GB" altLang="nl-BE" sz="2400">
              <a:latin typeface="Comic Sans MS" panose="030F0702030302020204" pitchFamily="66" charset="0"/>
            </a:endParaRPr>
          </a:p>
          <a:p>
            <a:pPr>
              <a:buFont typeface="Wingdings" panose="05000000000000000000" pitchFamily="2" charset="2"/>
              <a:buChar char="F"/>
            </a:pPr>
            <a:endParaRPr lang="en-GB" altLang="nl-BE" sz="2400">
              <a:latin typeface="Comic Sans MS" panose="030F0702030302020204"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a:extLst>
              <a:ext uri="{FF2B5EF4-FFF2-40B4-BE49-F238E27FC236}">
                <a16:creationId xmlns:a16="http://schemas.microsoft.com/office/drawing/2014/main" id="{BF70820F-6F92-4531-8665-855E8A827196}"/>
              </a:ext>
            </a:extLst>
          </p:cNvPr>
          <p:cNvSpPr>
            <a:spLocks noGrp="1"/>
          </p:cNvSpPr>
          <p:nvPr>
            <p:ph type="title"/>
          </p:nvPr>
        </p:nvSpPr>
        <p:spPr/>
        <p:txBody>
          <a:bodyPr/>
          <a:lstStyle/>
          <a:p>
            <a:r>
              <a:rPr lang="en-US" altLang="nl-BE" sz="3600" dirty="0"/>
              <a:t>Checking the assumptions R</a:t>
            </a:r>
            <a:br>
              <a:rPr lang="fr-FR" altLang="nl-BE" sz="2800" dirty="0"/>
            </a:br>
            <a:endParaRPr lang="fr-FR" altLang="nl-BE" sz="2800" dirty="0"/>
          </a:p>
        </p:txBody>
      </p:sp>
      <p:sp>
        <p:nvSpPr>
          <p:cNvPr id="2" name="Content Placeholder 1">
            <a:extLst>
              <a:ext uri="{FF2B5EF4-FFF2-40B4-BE49-F238E27FC236}">
                <a16:creationId xmlns:a16="http://schemas.microsoft.com/office/drawing/2014/main" id="{1A34C08C-5235-4E15-B0E5-1DD292F75D85}"/>
              </a:ext>
            </a:extLst>
          </p:cNvPr>
          <p:cNvSpPr>
            <a:spLocks noGrp="1"/>
          </p:cNvSpPr>
          <p:nvPr>
            <p:ph idx="1"/>
          </p:nvPr>
        </p:nvSpPr>
        <p:spPr/>
        <p:txBody>
          <a:bodyPr/>
          <a:lstStyle/>
          <a:p>
            <a:pPr marL="0" indent="0">
              <a:buNone/>
            </a:pPr>
            <a:r>
              <a:rPr lang="fr-FR" sz="1600" dirty="0">
                <a:latin typeface="Courier New" panose="02070309020205020404" pitchFamily="49" charset="0"/>
                <a:cs typeface="Courier New" panose="02070309020205020404" pitchFamily="49" charset="0"/>
              </a:rPr>
              <a:t>Cholesterol$fitted.LinearModel.2  &lt;- </a:t>
            </a:r>
            <a:r>
              <a:rPr lang="fr-FR" sz="1600" dirty="0" err="1">
                <a:latin typeface="Courier New" panose="02070309020205020404" pitchFamily="49" charset="0"/>
                <a:cs typeface="Courier New" panose="02070309020205020404" pitchFamily="49" charset="0"/>
              </a:rPr>
              <a:t>fitted</a:t>
            </a:r>
            <a:r>
              <a:rPr lang="fr-FR" sz="1600" dirty="0">
                <a:latin typeface="Courier New" panose="02070309020205020404" pitchFamily="49" charset="0"/>
                <a:cs typeface="Courier New" panose="02070309020205020404" pitchFamily="49" charset="0"/>
              </a:rPr>
              <a:t>(LinearModel.2)</a:t>
            </a:r>
          </a:p>
          <a:p>
            <a:pPr marL="0" indent="0">
              <a:buNone/>
            </a:pPr>
            <a:r>
              <a:rPr lang="fr-FR" sz="1600" dirty="0">
                <a:latin typeface="Courier New" panose="02070309020205020404" pitchFamily="49" charset="0"/>
                <a:cs typeface="Courier New" panose="02070309020205020404" pitchFamily="49" charset="0"/>
              </a:rPr>
              <a:t>Cholesterol$residuals.LinearModel.2  &lt;- </a:t>
            </a:r>
            <a:r>
              <a:rPr lang="fr-FR" sz="1600" dirty="0" err="1">
                <a:latin typeface="Courier New" panose="02070309020205020404" pitchFamily="49" charset="0"/>
                <a:cs typeface="Courier New" panose="02070309020205020404" pitchFamily="49" charset="0"/>
              </a:rPr>
              <a:t>residuals</a:t>
            </a:r>
            <a:r>
              <a:rPr lang="fr-FR" sz="1600" dirty="0">
                <a:latin typeface="Courier New" panose="02070309020205020404" pitchFamily="49" charset="0"/>
                <a:cs typeface="Courier New" panose="02070309020205020404" pitchFamily="49" charset="0"/>
              </a:rPr>
              <a:t>(LinearModel.2) </a:t>
            </a:r>
          </a:p>
          <a:p>
            <a:pPr marL="0" indent="0">
              <a:buNone/>
            </a:pPr>
            <a:endParaRPr lang="fr-FR" sz="1800" dirty="0">
              <a:latin typeface="Courier New" panose="02070309020205020404" pitchFamily="49" charset="0"/>
              <a:cs typeface="Courier New" panose="02070309020205020404" pitchFamily="49" charset="0"/>
            </a:endParaRPr>
          </a:p>
          <a:p>
            <a:pPr marL="0" indent="0">
              <a:buNone/>
            </a:pPr>
            <a:endParaRPr lang="fr-FR" sz="1800" dirty="0">
              <a:latin typeface="Courier New" panose="02070309020205020404" pitchFamily="49" charset="0"/>
              <a:cs typeface="Courier New" panose="02070309020205020404" pitchFamily="49" charset="0"/>
            </a:endParaRPr>
          </a:p>
          <a:p>
            <a:pPr marL="0" indent="0">
              <a:buNone/>
            </a:pPr>
            <a:endParaRPr lang="fr-FR" sz="1800"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0C365D16-85BD-4417-A5AF-5174B0308AC0}"/>
              </a:ext>
            </a:extLst>
          </p:cNvPr>
          <p:cNvGraphicFramePr>
            <a:graphicFrameLocks noGrp="1"/>
          </p:cNvGraphicFramePr>
          <p:nvPr>
            <p:extLst>
              <p:ext uri="{D42A27DB-BD31-4B8C-83A1-F6EECF244321}">
                <p14:modId xmlns:p14="http://schemas.microsoft.com/office/powerpoint/2010/main" val="989387513"/>
              </p:ext>
            </p:extLst>
          </p:nvPr>
        </p:nvGraphicFramePr>
        <p:xfrm>
          <a:off x="0" y="3429000"/>
          <a:ext cx="8610600" cy="1729740"/>
        </p:xfrm>
        <a:graphic>
          <a:graphicData uri="http://schemas.openxmlformats.org/drawingml/2006/table">
            <a:tbl>
              <a:tblPr/>
              <a:tblGrid>
                <a:gridCol w="831607">
                  <a:extLst>
                    <a:ext uri="{9D8B030D-6E8A-4147-A177-3AD203B41FA5}">
                      <a16:colId xmlns:a16="http://schemas.microsoft.com/office/drawing/2014/main" val="1962619567"/>
                    </a:ext>
                  </a:extLst>
                </a:gridCol>
                <a:gridCol w="831607">
                  <a:extLst>
                    <a:ext uri="{9D8B030D-6E8A-4147-A177-3AD203B41FA5}">
                      <a16:colId xmlns:a16="http://schemas.microsoft.com/office/drawing/2014/main" val="3648934975"/>
                    </a:ext>
                  </a:extLst>
                </a:gridCol>
                <a:gridCol w="831607">
                  <a:extLst>
                    <a:ext uri="{9D8B030D-6E8A-4147-A177-3AD203B41FA5}">
                      <a16:colId xmlns:a16="http://schemas.microsoft.com/office/drawing/2014/main" val="3320026572"/>
                    </a:ext>
                  </a:extLst>
                </a:gridCol>
                <a:gridCol w="831607">
                  <a:extLst>
                    <a:ext uri="{9D8B030D-6E8A-4147-A177-3AD203B41FA5}">
                      <a16:colId xmlns:a16="http://schemas.microsoft.com/office/drawing/2014/main" val="1245337323"/>
                    </a:ext>
                  </a:extLst>
                </a:gridCol>
                <a:gridCol w="831607">
                  <a:extLst>
                    <a:ext uri="{9D8B030D-6E8A-4147-A177-3AD203B41FA5}">
                      <a16:colId xmlns:a16="http://schemas.microsoft.com/office/drawing/2014/main" val="1501155176"/>
                    </a:ext>
                  </a:extLst>
                </a:gridCol>
                <a:gridCol w="831607">
                  <a:extLst>
                    <a:ext uri="{9D8B030D-6E8A-4147-A177-3AD203B41FA5}">
                      <a16:colId xmlns:a16="http://schemas.microsoft.com/office/drawing/2014/main" val="1688098236"/>
                    </a:ext>
                  </a:extLst>
                </a:gridCol>
                <a:gridCol w="1923093">
                  <a:extLst>
                    <a:ext uri="{9D8B030D-6E8A-4147-A177-3AD203B41FA5}">
                      <a16:colId xmlns:a16="http://schemas.microsoft.com/office/drawing/2014/main" val="2609322534"/>
                    </a:ext>
                  </a:extLst>
                </a:gridCol>
                <a:gridCol w="1697865">
                  <a:extLst>
                    <a:ext uri="{9D8B030D-6E8A-4147-A177-3AD203B41FA5}">
                      <a16:colId xmlns:a16="http://schemas.microsoft.com/office/drawing/2014/main" val="2364615753"/>
                    </a:ext>
                  </a:extLst>
                </a:gridCol>
              </a:tblGrid>
              <a:tr h="182880">
                <a:tc>
                  <a:txBody>
                    <a:bodyPr/>
                    <a:lstStyle/>
                    <a:p>
                      <a:pPr algn="ctr" fontAlgn="b"/>
                      <a:r>
                        <a:rPr lang="nl-BE" sz="1400" b="0" i="0" u="none" strike="noStrike" dirty="0" err="1">
                          <a:solidFill>
                            <a:srgbClr val="000000"/>
                          </a:solidFill>
                          <a:effectLst/>
                          <a:latin typeface="Calibri" panose="020F0502020204030204" pitchFamily="34" charset="0"/>
                        </a:rPr>
                        <a:t>age</a:t>
                      </a:r>
                      <a:endParaRPr lang="nl-BE" sz="14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nl-BE" sz="1400" b="0" i="0" u="none" strike="noStrike" dirty="0">
                          <a:solidFill>
                            <a:srgbClr val="000000"/>
                          </a:solidFill>
                          <a:effectLst/>
                          <a:latin typeface="Calibri" panose="020F0502020204030204" pitchFamily="34" charset="0"/>
                        </a:rPr>
                        <a:t>cholesterol</a:t>
                      </a:r>
                    </a:p>
                  </a:txBody>
                  <a:tcPr marL="7620" marR="7620" marT="7620" marB="0" anchor="b">
                    <a:lnL>
                      <a:noFill/>
                    </a:lnL>
                    <a:lnR>
                      <a:noFill/>
                    </a:lnR>
                    <a:lnT>
                      <a:noFill/>
                    </a:lnT>
                    <a:lnB>
                      <a:noFill/>
                    </a:lnB>
                  </a:tcPr>
                </a:tc>
                <a:tc>
                  <a:txBody>
                    <a:bodyPr/>
                    <a:lstStyle/>
                    <a:p>
                      <a:pPr algn="ctr" fontAlgn="b"/>
                      <a:r>
                        <a:rPr lang="nl-BE" sz="1400" b="0" i="0" u="none" strike="noStrike" dirty="0" err="1">
                          <a:solidFill>
                            <a:srgbClr val="000000"/>
                          </a:solidFill>
                          <a:effectLst/>
                          <a:latin typeface="Calibri" panose="020F0502020204030204" pitchFamily="34" charset="0"/>
                        </a:rPr>
                        <a:t>sex</a:t>
                      </a:r>
                      <a:endParaRPr lang="nl-BE" sz="14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nl-BE" sz="1400" b="0" i="0" u="none" strike="noStrike" dirty="0" err="1">
                          <a:solidFill>
                            <a:srgbClr val="000000"/>
                          </a:solidFill>
                          <a:effectLst/>
                          <a:latin typeface="Calibri" panose="020F0502020204030204" pitchFamily="34" charset="0"/>
                        </a:rPr>
                        <a:t>occupation</a:t>
                      </a:r>
                      <a:endParaRPr lang="nl-BE" sz="14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nl-BE" sz="1400" b="0" i="0" u="none" strike="noStrike" dirty="0" err="1">
                          <a:solidFill>
                            <a:srgbClr val="000000"/>
                          </a:solidFill>
                          <a:effectLst/>
                          <a:latin typeface="Calibri" panose="020F0502020204030204" pitchFamily="34" charset="0"/>
                        </a:rPr>
                        <a:t>bmi</a:t>
                      </a:r>
                      <a:endParaRPr lang="nl-BE" sz="14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nl-BE" sz="1400" b="0" i="0" u="none" strike="noStrike" dirty="0" err="1">
                          <a:solidFill>
                            <a:srgbClr val="000000"/>
                          </a:solidFill>
                          <a:effectLst/>
                          <a:latin typeface="Calibri" panose="020F0502020204030204" pitchFamily="34" charset="0"/>
                        </a:rPr>
                        <a:t>activity</a:t>
                      </a:r>
                      <a:endParaRPr lang="nl-BE" sz="14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nl-BE" sz="1400" b="0" i="0" u="none" strike="noStrike" dirty="0">
                          <a:solidFill>
                            <a:srgbClr val="000000"/>
                          </a:solidFill>
                          <a:effectLst/>
                          <a:latin typeface="Calibri" panose="020F0502020204030204" pitchFamily="34" charset="0"/>
                        </a:rPr>
                        <a:t>residuals.LinearModel.2 </a:t>
                      </a:r>
                    </a:p>
                  </a:txBody>
                  <a:tcPr marL="7620" marR="7620" marT="7620" marB="0" anchor="b">
                    <a:lnL>
                      <a:noFill/>
                    </a:lnL>
                    <a:lnR>
                      <a:noFill/>
                    </a:lnR>
                    <a:lnT>
                      <a:noFill/>
                    </a:lnT>
                    <a:lnB>
                      <a:noFill/>
                    </a:lnB>
                  </a:tcPr>
                </a:tc>
                <a:tc>
                  <a:txBody>
                    <a:bodyPr/>
                    <a:lstStyle/>
                    <a:p>
                      <a:pPr algn="ctr" fontAlgn="b"/>
                      <a:r>
                        <a:rPr lang="nl-BE" sz="1400" b="0" i="0" u="none" strike="noStrike" dirty="0">
                          <a:solidFill>
                            <a:srgbClr val="000000"/>
                          </a:solidFill>
                          <a:effectLst/>
                          <a:latin typeface="Calibri" panose="020F0502020204030204" pitchFamily="34" charset="0"/>
                        </a:rPr>
                        <a:t>fitted.LinearModel.2</a:t>
                      </a:r>
                    </a:p>
                  </a:txBody>
                  <a:tcPr marL="7620" marR="7620" marT="7620" marB="0" anchor="b">
                    <a:lnL>
                      <a:noFill/>
                    </a:lnL>
                    <a:lnR>
                      <a:noFill/>
                    </a:lnR>
                    <a:lnT>
                      <a:noFill/>
                    </a:lnT>
                    <a:lnB>
                      <a:noFill/>
                    </a:lnB>
                  </a:tcPr>
                </a:tc>
                <a:extLst>
                  <a:ext uri="{0D108BD9-81ED-4DB2-BD59-A6C34878D82A}">
                    <a16:rowId xmlns:a16="http://schemas.microsoft.com/office/drawing/2014/main" val="3935497340"/>
                  </a:ext>
                </a:extLst>
              </a:tr>
              <a:tr h="182880">
                <a:tc>
                  <a:txBody>
                    <a:bodyPr/>
                    <a:lstStyle/>
                    <a:p>
                      <a:pPr algn="r" fontAlgn="b"/>
                      <a:r>
                        <a:rPr lang="nl-BE" sz="16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tc>
                  <a:txBody>
                    <a:bodyPr/>
                    <a:lstStyle/>
                    <a:p>
                      <a:pPr algn="r" fontAlgn="b"/>
                      <a:r>
                        <a:rPr lang="nl-BE" sz="1600" b="0" i="0" u="none" strike="noStrike" dirty="0">
                          <a:solidFill>
                            <a:srgbClr val="000000"/>
                          </a:solidFill>
                          <a:effectLst/>
                          <a:latin typeface="Calibri" panose="020F0502020204030204" pitchFamily="34" charset="0"/>
                        </a:rPr>
                        <a:t>1.9</a:t>
                      </a:r>
                    </a:p>
                  </a:txBody>
                  <a:tcPr marL="7620" marR="7620" marT="7620" marB="0" anchor="b">
                    <a:lnL>
                      <a:noFill/>
                    </a:lnL>
                    <a:lnR>
                      <a:noFill/>
                    </a:lnR>
                    <a:lnT>
                      <a:noFill/>
                    </a:lnT>
                    <a:lnB>
                      <a:noFill/>
                    </a:lnB>
                  </a:tcPr>
                </a:tc>
                <a:tc>
                  <a:txBody>
                    <a:bodyPr/>
                    <a:lstStyle/>
                    <a:p>
                      <a:pPr algn="ctr" fontAlgn="b"/>
                      <a:r>
                        <a:rPr lang="nl-BE" sz="1600" b="0" i="0" u="none" strike="noStrike" dirty="0">
                          <a:solidFill>
                            <a:srgbClr val="000000"/>
                          </a:solidFill>
                          <a:effectLst/>
                          <a:latin typeface="Calibri" panose="020F0502020204030204" pitchFamily="34" charset="0"/>
                        </a:rPr>
                        <a:t>M</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16.7</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-0.43236644</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2.332366</a:t>
                      </a:r>
                    </a:p>
                  </a:txBody>
                  <a:tcPr marL="7620" marR="7620" marT="7620" marB="0" anchor="b">
                    <a:lnL>
                      <a:noFill/>
                    </a:lnL>
                    <a:lnR>
                      <a:noFill/>
                    </a:lnR>
                    <a:lnT>
                      <a:noFill/>
                    </a:lnT>
                    <a:lnB>
                      <a:noFill/>
                    </a:lnB>
                  </a:tcPr>
                </a:tc>
                <a:extLst>
                  <a:ext uri="{0D108BD9-81ED-4DB2-BD59-A6C34878D82A}">
                    <a16:rowId xmlns:a16="http://schemas.microsoft.com/office/drawing/2014/main" val="17559058"/>
                  </a:ext>
                </a:extLst>
              </a:tr>
              <a:tr h="182880">
                <a:tc>
                  <a:txBody>
                    <a:bodyPr/>
                    <a:lstStyle/>
                    <a:p>
                      <a:pPr algn="r" fontAlgn="b"/>
                      <a:r>
                        <a:rPr lang="nl-BE" sz="1600" b="0" i="0" u="none" strike="noStrike">
                          <a:solidFill>
                            <a:srgbClr val="000000"/>
                          </a:solidFill>
                          <a:effectLst/>
                          <a:latin typeface="Calibri" panose="020F0502020204030204" pitchFamily="34" charset="0"/>
                        </a:rPr>
                        <a:t>22</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2.1</a:t>
                      </a:r>
                    </a:p>
                  </a:txBody>
                  <a:tcPr marL="7620" marR="7620" marT="7620" marB="0" anchor="b">
                    <a:lnL>
                      <a:noFill/>
                    </a:lnL>
                    <a:lnR>
                      <a:noFill/>
                    </a:lnR>
                    <a:lnT>
                      <a:noFill/>
                    </a:lnT>
                    <a:lnB>
                      <a:noFill/>
                    </a:lnB>
                  </a:tcPr>
                </a:tc>
                <a:tc>
                  <a:txBody>
                    <a:bodyPr/>
                    <a:lstStyle/>
                    <a:p>
                      <a:pPr algn="ctr" fontAlgn="b"/>
                      <a:r>
                        <a:rPr lang="nl-BE" sz="1600" b="0" i="0" u="none" strike="noStrike" dirty="0">
                          <a:solidFill>
                            <a:srgbClr val="000000"/>
                          </a:solidFill>
                          <a:effectLst/>
                          <a:latin typeface="Calibri" panose="020F0502020204030204" pitchFamily="34" charset="0"/>
                        </a:rPr>
                        <a:t>F</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4.00</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19.2</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22</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-0.337616249</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2.437616</a:t>
                      </a:r>
                    </a:p>
                  </a:txBody>
                  <a:tcPr marL="7620" marR="7620" marT="7620" marB="0" anchor="b">
                    <a:lnL>
                      <a:noFill/>
                    </a:lnL>
                    <a:lnR>
                      <a:noFill/>
                    </a:lnR>
                    <a:lnT>
                      <a:noFill/>
                    </a:lnT>
                    <a:lnB>
                      <a:noFill/>
                    </a:lnB>
                  </a:tcPr>
                </a:tc>
                <a:extLst>
                  <a:ext uri="{0D108BD9-81ED-4DB2-BD59-A6C34878D82A}">
                    <a16:rowId xmlns:a16="http://schemas.microsoft.com/office/drawing/2014/main" val="1231323321"/>
                  </a:ext>
                </a:extLst>
              </a:tr>
              <a:tr h="182880">
                <a:tc>
                  <a:txBody>
                    <a:bodyPr/>
                    <a:lstStyle/>
                    <a:p>
                      <a:pPr algn="r" fontAlgn="b"/>
                      <a:r>
                        <a:rPr lang="nl-BE" sz="1600" b="0" i="0" u="none" strike="noStrike">
                          <a:solidFill>
                            <a:srgbClr val="000000"/>
                          </a:solidFill>
                          <a:effectLst/>
                          <a:latin typeface="Calibri" panose="020F0502020204030204" pitchFamily="34" charset="0"/>
                        </a:rPr>
                        <a:t>28</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2.3</a:t>
                      </a:r>
                    </a:p>
                  </a:txBody>
                  <a:tcPr marL="7620" marR="7620" marT="7620" marB="0" anchor="b">
                    <a:lnL>
                      <a:noFill/>
                    </a:lnL>
                    <a:lnR>
                      <a:noFill/>
                    </a:lnR>
                    <a:lnT>
                      <a:noFill/>
                    </a:lnT>
                    <a:lnB>
                      <a:noFill/>
                    </a:lnB>
                  </a:tcPr>
                </a:tc>
                <a:tc>
                  <a:txBody>
                    <a:bodyPr/>
                    <a:lstStyle/>
                    <a:p>
                      <a:pPr algn="ctr" fontAlgn="b"/>
                      <a:r>
                        <a:rPr lang="nl-BE" sz="1600" b="0" i="0" u="none" strike="noStrike" dirty="0">
                          <a:solidFill>
                            <a:srgbClr val="000000"/>
                          </a:solidFill>
                          <a:effectLst/>
                          <a:latin typeface="Calibri" panose="020F0502020204030204" pitchFamily="34" charset="0"/>
                        </a:rPr>
                        <a:t>M</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2.00</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22.1</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-0.453365675</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2.753366</a:t>
                      </a:r>
                    </a:p>
                  </a:txBody>
                  <a:tcPr marL="7620" marR="7620" marT="7620" marB="0" anchor="b">
                    <a:lnL>
                      <a:noFill/>
                    </a:lnL>
                    <a:lnR>
                      <a:noFill/>
                    </a:lnR>
                    <a:lnT>
                      <a:noFill/>
                    </a:lnT>
                    <a:lnB>
                      <a:noFill/>
                    </a:lnB>
                  </a:tcPr>
                </a:tc>
                <a:extLst>
                  <a:ext uri="{0D108BD9-81ED-4DB2-BD59-A6C34878D82A}">
                    <a16:rowId xmlns:a16="http://schemas.microsoft.com/office/drawing/2014/main" val="1181185512"/>
                  </a:ext>
                </a:extLst>
              </a:tr>
              <a:tr h="182880">
                <a:tc>
                  <a:txBody>
                    <a:bodyPr/>
                    <a:lstStyle/>
                    <a:p>
                      <a:pPr algn="r" fontAlgn="b"/>
                      <a:r>
                        <a:rPr lang="nl-BE" sz="1600" b="0" i="0" u="none" strike="noStrike">
                          <a:solidFill>
                            <a:srgbClr val="000000"/>
                          </a:solidFill>
                          <a:effectLst/>
                          <a:latin typeface="Calibri" panose="020F0502020204030204" pitchFamily="34" charset="0"/>
                        </a:rPr>
                        <a:t>22</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2.5</a:t>
                      </a:r>
                    </a:p>
                  </a:txBody>
                  <a:tcPr marL="7620" marR="7620" marT="7620" marB="0" anchor="b">
                    <a:lnL>
                      <a:noFill/>
                    </a:lnL>
                    <a:lnR>
                      <a:noFill/>
                    </a:lnR>
                    <a:lnT>
                      <a:noFill/>
                    </a:lnT>
                    <a:lnB>
                      <a:noFill/>
                    </a:lnB>
                  </a:tcPr>
                </a:tc>
                <a:tc>
                  <a:txBody>
                    <a:bodyPr/>
                    <a:lstStyle/>
                    <a:p>
                      <a:pPr algn="ctr" fontAlgn="b"/>
                      <a:r>
                        <a:rPr lang="nl-BE" sz="1600" b="0" i="0" u="none" strike="noStrike">
                          <a:solidFill>
                            <a:srgbClr val="000000"/>
                          </a:solidFill>
                          <a:effectLst/>
                          <a:latin typeface="Calibri" panose="020F0502020204030204" pitchFamily="34" charset="0"/>
                        </a:rPr>
                        <a:t>M</a:t>
                      </a:r>
                    </a:p>
                  </a:txBody>
                  <a:tcPr marL="7620" marR="7620" marT="7620" marB="0" anchor="b">
                    <a:lnL>
                      <a:noFill/>
                    </a:lnL>
                    <a:lnR>
                      <a:noFill/>
                    </a:lnR>
                    <a:lnT>
                      <a:noFill/>
                    </a:lnT>
                    <a:lnB>
                      <a:noFill/>
                    </a:lnB>
                  </a:tcPr>
                </a:tc>
                <a:tc>
                  <a:txBody>
                    <a:bodyPr/>
                    <a:lstStyle/>
                    <a:p>
                      <a:pPr algn="r" fontAlgn="b"/>
                      <a:r>
                        <a:rPr lang="nl-BE" sz="1600" b="0" i="0" u="none" strike="noStrike" dirty="0">
                          <a:solidFill>
                            <a:srgbClr val="000000"/>
                          </a:solidFill>
                          <a:effectLst/>
                          <a:latin typeface="Calibri" panose="020F0502020204030204" pitchFamily="34" charset="0"/>
                        </a:rPr>
                        <a:t>1.00</a:t>
                      </a:r>
                    </a:p>
                  </a:txBody>
                  <a:tcPr marL="7620" marR="7620" marT="7620" marB="0" anchor="b">
                    <a:lnL>
                      <a:noFill/>
                    </a:lnL>
                    <a:lnR>
                      <a:noFill/>
                    </a:lnR>
                    <a:lnT>
                      <a:noFill/>
                    </a:lnT>
                    <a:lnB>
                      <a:noFill/>
                    </a:lnB>
                  </a:tcPr>
                </a:tc>
                <a:tc>
                  <a:txBody>
                    <a:bodyPr/>
                    <a:lstStyle/>
                    <a:p>
                      <a:pPr algn="r" fontAlgn="b"/>
                      <a:r>
                        <a:rPr lang="nl-BE" sz="1600" b="0" i="0" u="none" strike="noStrike" dirty="0">
                          <a:solidFill>
                            <a:srgbClr val="000000"/>
                          </a:solidFill>
                          <a:effectLst/>
                          <a:latin typeface="Calibri" panose="020F0502020204030204" pitchFamily="34" charset="0"/>
                        </a:rPr>
                        <a:t>20.8</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26</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0.062383751</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2.437616</a:t>
                      </a:r>
                    </a:p>
                  </a:txBody>
                  <a:tcPr marL="7620" marR="7620" marT="7620" marB="0" anchor="b">
                    <a:lnL>
                      <a:noFill/>
                    </a:lnL>
                    <a:lnR>
                      <a:noFill/>
                    </a:lnR>
                    <a:lnT>
                      <a:noFill/>
                    </a:lnT>
                    <a:lnB>
                      <a:noFill/>
                    </a:lnB>
                  </a:tcPr>
                </a:tc>
                <a:extLst>
                  <a:ext uri="{0D108BD9-81ED-4DB2-BD59-A6C34878D82A}">
                    <a16:rowId xmlns:a16="http://schemas.microsoft.com/office/drawing/2014/main" val="2125898265"/>
                  </a:ext>
                </a:extLst>
              </a:tr>
              <a:tr h="182880">
                <a:tc>
                  <a:txBody>
                    <a:bodyPr/>
                    <a:lstStyle/>
                    <a:p>
                      <a:pPr algn="r" fontAlgn="b"/>
                      <a:r>
                        <a:rPr lang="nl-BE" sz="16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2.5</a:t>
                      </a:r>
                    </a:p>
                  </a:txBody>
                  <a:tcPr marL="7620" marR="7620" marT="7620" marB="0" anchor="b">
                    <a:lnL>
                      <a:noFill/>
                    </a:lnL>
                    <a:lnR>
                      <a:noFill/>
                    </a:lnR>
                    <a:lnT>
                      <a:noFill/>
                    </a:lnT>
                    <a:lnB>
                      <a:noFill/>
                    </a:lnB>
                  </a:tcPr>
                </a:tc>
                <a:tc>
                  <a:txBody>
                    <a:bodyPr/>
                    <a:lstStyle/>
                    <a:p>
                      <a:pPr algn="ctr" fontAlgn="b"/>
                      <a:r>
                        <a:rPr lang="nl-BE" sz="1600" b="0" i="0" u="none" strike="noStrike" dirty="0">
                          <a:solidFill>
                            <a:srgbClr val="000000"/>
                          </a:solidFill>
                          <a:effectLst/>
                          <a:latin typeface="Calibri" panose="020F0502020204030204" pitchFamily="34" charset="0"/>
                        </a:rPr>
                        <a:t>F</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4.00</a:t>
                      </a:r>
                    </a:p>
                  </a:txBody>
                  <a:tcPr marL="7620" marR="7620" marT="7620" marB="0" anchor="b">
                    <a:lnL>
                      <a:noFill/>
                    </a:lnL>
                    <a:lnR>
                      <a:noFill/>
                    </a:lnR>
                    <a:lnT>
                      <a:noFill/>
                    </a:lnT>
                    <a:lnB>
                      <a:noFill/>
                    </a:lnB>
                  </a:tcPr>
                </a:tc>
                <a:tc>
                  <a:txBody>
                    <a:bodyPr/>
                    <a:lstStyle/>
                    <a:p>
                      <a:pPr algn="r" fontAlgn="b"/>
                      <a:r>
                        <a:rPr lang="nl-BE" sz="1600" b="0" i="0" u="none" strike="noStrike" dirty="0">
                          <a:solidFill>
                            <a:srgbClr val="000000"/>
                          </a:solidFill>
                          <a:effectLst/>
                          <a:latin typeface="Calibri" panose="020F0502020204030204" pitchFamily="34" charset="0"/>
                        </a:rPr>
                        <a:t>20.9</a:t>
                      </a:r>
                    </a:p>
                  </a:txBody>
                  <a:tcPr marL="7620" marR="7620" marT="7620" marB="0" anchor="b">
                    <a:lnL>
                      <a:noFill/>
                    </a:lnL>
                    <a:lnR>
                      <a:noFill/>
                    </a:lnR>
                    <a:lnT>
                      <a:noFill/>
                    </a:lnT>
                    <a:lnB>
                      <a:noFill/>
                    </a:lnB>
                  </a:tcPr>
                </a:tc>
                <a:tc>
                  <a:txBody>
                    <a:bodyPr/>
                    <a:lstStyle/>
                    <a:p>
                      <a:pPr algn="r" fontAlgn="b"/>
                      <a:r>
                        <a:rPr lang="nl-BE" sz="1600" b="0" i="0" u="none" strike="noStrike" dirty="0">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r" fontAlgn="b"/>
                      <a:r>
                        <a:rPr lang="nl-BE" sz="1600" b="0" i="0" u="none" strike="noStrike" dirty="0">
                          <a:solidFill>
                            <a:srgbClr val="000000"/>
                          </a:solidFill>
                          <a:effectLst/>
                          <a:latin typeface="Calibri" panose="020F0502020204030204" pitchFamily="34" charset="0"/>
                        </a:rPr>
                        <a:t>-0.042866057</a:t>
                      </a:r>
                    </a:p>
                  </a:txBody>
                  <a:tcPr marL="7620" marR="7620" marT="7620" marB="0" anchor="b">
                    <a:lnL>
                      <a:noFill/>
                    </a:lnL>
                    <a:lnR>
                      <a:noFill/>
                    </a:lnR>
                    <a:lnT>
                      <a:noFill/>
                    </a:lnT>
                    <a:lnB>
                      <a:noFill/>
                    </a:lnB>
                  </a:tcPr>
                </a:tc>
                <a:tc>
                  <a:txBody>
                    <a:bodyPr/>
                    <a:lstStyle/>
                    <a:p>
                      <a:pPr algn="r" fontAlgn="b"/>
                      <a:r>
                        <a:rPr lang="nl-BE" sz="1600" b="0" i="0" u="none" strike="noStrike" dirty="0">
                          <a:solidFill>
                            <a:srgbClr val="000000"/>
                          </a:solidFill>
                          <a:effectLst/>
                          <a:latin typeface="Calibri" panose="020F0502020204030204" pitchFamily="34" charset="0"/>
                        </a:rPr>
                        <a:t>2.542866</a:t>
                      </a:r>
                    </a:p>
                  </a:txBody>
                  <a:tcPr marL="7620" marR="7620" marT="7620" marB="0" anchor="b">
                    <a:lnL>
                      <a:noFill/>
                    </a:lnL>
                    <a:lnR>
                      <a:noFill/>
                    </a:lnR>
                    <a:lnT>
                      <a:noFill/>
                    </a:lnT>
                    <a:lnB>
                      <a:noFill/>
                    </a:lnB>
                  </a:tcPr>
                </a:tc>
                <a:extLst>
                  <a:ext uri="{0D108BD9-81ED-4DB2-BD59-A6C34878D82A}">
                    <a16:rowId xmlns:a16="http://schemas.microsoft.com/office/drawing/2014/main" val="2200307350"/>
                  </a:ext>
                </a:extLst>
              </a:tr>
              <a:tr h="182880">
                <a:tc>
                  <a:txBody>
                    <a:bodyPr/>
                    <a:lstStyle/>
                    <a:p>
                      <a:pPr algn="r" fontAlgn="b"/>
                      <a:r>
                        <a:rPr lang="nl-BE" sz="1600" b="0" i="0" u="none" strike="noStrike">
                          <a:solidFill>
                            <a:srgbClr val="000000"/>
                          </a:solidFill>
                          <a:effectLst/>
                          <a:latin typeface="Calibri" panose="020F0502020204030204" pitchFamily="34" charset="0"/>
                        </a:rPr>
                        <a:t>30</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2.6</a:t>
                      </a:r>
                    </a:p>
                  </a:txBody>
                  <a:tcPr marL="7620" marR="7620" marT="7620" marB="0" anchor="b">
                    <a:lnL>
                      <a:noFill/>
                    </a:lnL>
                    <a:lnR>
                      <a:noFill/>
                    </a:lnR>
                    <a:lnT>
                      <a:noFill/>
                    </a:lnT>
                    <a:lnB>
                      <a:noFill/>
                    </a:lnB>
                  </a:tcPr>
                </a:tc>
                <a:tc>
                  <a:txBody>
                    <a:bodyPr/>
                    <a:lstStyle/>
                    <a:p>
                      <a:pPr algn="ctr" fontAlgn="b"/>
                      <a:r>
                        <a:rPr lang="nl-BE" sz="1600" b="0" i="0" u="none" strike="noStrike" dirty="0">
                          <a:solidFill>
                            <a:srgbClr val="000000"/>
                          </a:solidFill>
                          <a:effectLst/>
                          <a:latin typeface="Calibri" panose="020F0502020204030204" pitchFamily="34" charset="0"/>
                        </a:rPr>
                        <a:t>M</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2.00</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18.7</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13</a:t>
                      </a:r>
                    </a:p>
                  </a:txBody>
                  <a:tcPr marL="7620" marR="7620" marT="7620" marB="0" anchor="b">
                    <a:lnL>
                      <a:noFill/>
                    </a:lnL>
                    <a:lnR>
                      <a:noFill/>
                    </a:lnR>
                    <a:lnT>
                      <a:noFill/>
                    </a:lnT>
                    <a:lnB>
                      <a:noFill/>
                    </a:lnB>
                  </a:tcPr>
                </a:tc>
                <a:tc>
                  <a:txBody>
                    <a:bodyPr/>
                    <a:lstStyle/>
                    <a:p>
                      <a:pPr algn="r" fontAlgn="b"/>
                      <a:r>
                        <a:rPr lang="nl-BE" sz="1600" b="0" i="0" u="none" strike="noStrike">
                          <a:solidFill>
                            <a:srgbClr val="000000"/>
                          </a:solidFill>
                          <a:effectLst/>
                          <a:latin typeface="Calibri" panose="020F0502020204030204" pitchFamily="34" charset="0"/>
                        </a:rPr>
                        <a:t>-0.258615484</a:t>
                      </a:r>
                    </a:p>
                  </a:txBody>
                  <a:tcPr marL="7620" marR="7620" marT="7620" marB="0" anchor="b">
                    <a:lnL>
                      <a:noFill/>
                    </a:lnL>
                    <a:lnR>
                      <a:noFill/>
                    </a:lnR>
                    <a:lnT>
                      <a:noFill/>
                    </a:lnT>
                    <a:lnB>
                      <a:noFill/>
                    </a:lnB>
                  </a:tcPr>
                </a:tc>
                <a:tc>
                  <a:txBody>
                    <a:bodyPr/>
                    <a:lstStyle/>
                    <a:p>
                      <a:pPr algn="r" fontAlgn="b"/>
                      <a:r>
                        <a:rPr lang="nl-BE" sz="1600" b="0" i="0" u="none" strike="noStrike" dirty="0">
                          <a:solidFill>
                            <a:srgbClr val="000000"/>
                          </a:solidFill>
                          <a:effectLst/>
                          <a:latin typeface="Calibri" panose="020F0502020204030204" pitchFamily="34" charset="0"/>
                        </a:rPr>
                        <a:t>2.858615</a:t>
                      </a:r>
                    </a:p>
                  </a:txBody>
                  <a:tcPr marL="7620" marR="7620" marT="7620" marB="0" anchor="b">
                    <a:lnL>
                      <a:noFill/>
                    </a:lnL>
                    <a:lnR>
                      <a:noFill/>
                    </a:lnR>
                    <a:lnT>
                      <a:noFill/>
                    </a:lnT>
                    <a:lnB>
                      <a:noFill/>
                    </a:lnB>
                  </a:tcPr>
                </a:tc>
                <a:extLst>
                  <a:ext uri="{0D108BD9-81ED-4DB2-BD59-A6C34878D82A}">
                    <a16:rowId xmlns:a16="http://schemas.microsoft.com/office/drawing/2014/main" val="45296602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CB4AD599-D4A5-4C1F-888B-ECC902DE3A2A}"/>
              </a:ext>
            </a:extLst>
          </p:cNvPr>
          <p:cNvSpPr>
            <a:spLocks noGrp="1"/>
          </p:cNvSpPr>
          <p:nvPr>
            <p:ph type="title"/>
          </p:nvPr>
        </p:nvSpPr>
        <p:spPr/>
        <p:txBody>
          <a:bodyPr/>
          <a:lstStyle/>
          <a:p>
            <a:r>
              <a:rPr lang="en-US" altLang="nl-BE"/>
              <a:t>Histogram of residuals</a:t>
            </a:r>
            <a:br>
              <a:rPr lang="en-US" altLang="nl-BE"/>
            </a:br>
            <a:r>
              <a:rPr lang="en-US" altLang="nl-BE" sz="3600"/>
              <a:t>Normal distribution?</a:t>
            </a:r>
            <a:endParaRPr lang="fr-FR" altLang="nl-BE" sz="3600"/>
          </a:p>
        </p:txBody>
      </p:sp>
      <p:pic>
        <p:nvPicPr>
          <p:cNvPr id="2" name="Picture 1">
            <a:extLst>
              <a:ext uri="{FF2B5EF4-FFF2-40B4-BE49-F238E27FC236}">
                <a16:creationId xmlns:a16="http://schemas.microsoft.com/office/drawing/2014/main" id="{4E299660-326A-4BC8-BD4F-F28BF08D5607}"/>
              </a:ext>
            </a:extLst>
          </p:cNvPr>
          <p:cNvPicPr>
            <a:picLocks noChangeAspect="1"/>
          </p:cNvPicPr>
          <p:nvPr/>
        </p:nvPicPr>
        <p:blipFill>
          <a:blip r:embed="rId2"/>
          <a:stretch>
            <a:fillRect/>
          </a:stretch>
        </p:blipFill>
        <p:spPr>
          <a:xfrm>
            <a:off x="1138725" y="1374161"/>
            <a:ext cx="5490675" cy="548383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EFDC022-535B-43BD-BC8A-BA902A75BAC2}"/>
              </a:ext>
            </a:extLst>
          </p:cNvPr>
          <p:cNvSpPr>
            <a:spLocks noGrp="1"/>
          </p:cNvSpPr>
          <p:nvPr>
            <p:ph type="title"/>
          </p:nvPr>
        </p:nvSpPr>
        <p:spPr/>
        <p:txBody>
          <a:bodyPr/>
          <a:lstStyle/>
          <a:p>
            <a:r>
              <a:rPr lang="en-US" altLang="nl-BE"/>
              <a:t>Residuals against Age</a:t>
            </a:r>
            <a:br>
              <a:rPr lang="en-US" altLang="nl-BE"/>
            </a:br>
            <a:r>
              <a:rPr lang="en-US" altLang="nl-BE" sz="3600"/>
              <a:t>linearity?</a:t>
            </a:r>
            <a:endParaRPr lang="fr-FR" altLang="nl-BE" sz="3600"/>
          </a:p>
        </p:txBody>
      </p:sp>
      <p:pic>
        <p:nvPicPr>
          <p:cNvPr id="2" name="Picture 1">
            <a:extLst>
              <a:ext uri="{FF2B5EF4-FFF2-40B4-BE49-F238E27FC236}">
                <a16:creationId xmlns:a16="http://schemas.microsoft.com/office/drawing/2014/main" id="{2300A7FB-CA4C-49EF-BA30-4B4DC8008043}"/>
              </a:ext>
            </a:extLst>
          </p:cNvPr>
          <p:cNvPicPr>
            <a:picLocks noChangeAspect="1"/>
          </p:cNvPicPr>
          <p:nvPr/>
        </p:nvPicPr>
        <p:blipFill>
          <a:blip r:embed="rId2"/>
          <a:stretch>
            <a:fillRect/>
          </a:stretch>
        </p:blipFill>
        <p:spPr>
          <a:xfrm>
            <a:off x="1143000" y="1477307"/>
            <a:ext cx="5414475" cy="540773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C997B18-AE78-46B5-B54E-23EDDFFEF9CB}"/>
              </a:ext>
            </a:extLst>
          </p:cNvPr>
          <p:cNvSpPr>
            <a:spLocks noGrp="1"/>
          </p:cNvSpPr>
          <p:nvPr>
            <p:ph type="title"/>
          </p:nvPr>
        </p:nvSpPr>
        <p:spPr/>
        <p:txBody>
          <a:bodyPr/>
          <a:lstStyle/>
          <a:p>
            <a:r>
              <a:rPr lang="en-US" altLang="nl-BE" dirty="0"/>
              <a:t>Residuals against fitted</a:t>
            </a:r>
            <a:br>
              <a:rPr lang="en-US" altLang="nl-BE" dirty="0"/>
            </a:br>
            <a:r>
              <a:rPr lang="en-US" altLang="nl-BE" sz="3600" dirty="0"/>
              <a:t>Homogeneity of variance?</a:t>
            </a:r>
            <a:endParaRPr lang="fr-FR" altLang="nl-BE" sz="3600" dirty="0"/>
          </a:p>
        </p:txBody>
      </p:sp>
      <p:pic>
        <p:nvPicPr>
          <p:cNvPr id="2" name="Picture 1">
            <a:extLst>
              <a:ext uri="{FF2B5EF4-FFF2-40B4-BE49-F238E27FC236}">
                <a16:creationId xmlns:a16="http://schemas.microsoft.com/office/drawing/2014/main" id="{DE4F50EB-68B3-4B8F-AE18-94B08FFB5F90}"/>
              </a:ext>
            </a:extLst>
          </p:cNvPr>
          <p:cNvPicPr>
            <a:picLocks noChangeAspect="1"/>
          </p:cNvPicPr>
          <p:nvPr/>
        </p:nvPicPr>
        <p:blipFill>
          <a:blip r:embed="rId2"/>
          <a:stretch>
            <a:fillRect/>
          </a:stretch>
        </p:blipFill>
        <p:spPr>
          <a:xfrm>
            <a:off x="1138725" y="1523999"/>
            <a:ext cx="5340649" cy="533399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EFDC022-535B-43BD-BC8A-BA902A75BAC2}"/>
              </a:ext>
            </a:extLst>
          </p:cNvPr>
          <p:cNvSpPr>
            <a:spLocks noGrp="1"/>
          </p:cNvSpPr>
          <p:nvPr>
            <p:ph type="title"/>
          </p:nvPr>
        </p:nvSpPr>
        <p:spPr/>
        <p:txBody>
          <a:bodyPr/>
          <a:lstStyle/>
          <a:p>
            <a:r>
              <a:rPr lang="en-US" altLang="nl-BE" dirty="0"/>
              <a:t>Residuals against Age</a:t>
            </a:r>
            <a:br>
              <a:rPr lang="en-US" altLang="nl-BE" dirty="0"/>
            </a:br>
            <a:r>
              <a:rPr lang="en-US" altLang="nl-BE" sz="3600" dirty="0"/>
              <a:t>influential observations?</a:t>
            </a:r>
            <a:endParaRPr lang="fr-FR" altLang="nl-BE" sz="3600" dirty="0"/>
          </a:p>
        </p:txBody>
      </p:sp>
      <p:pic>
        <p:nvPicPr>
          <p:cNvPr id="2" name="Picture 1">
            <a:extLst>
              <a:ext uri="{FF2B5EF4-FFF2-40B4-BE49-F238E27FC236}">
                <a16:creationId xmlns:a16="http://schemas.microsoft.com/office/drawing/2014/main" id="{2300A7FB-CA4C-49EF-BA30-4B4DC8008043}"/>
              </a:ext>
            </a:extLst>
          </p:cNvPr>
          <p:cNvPicPr>
            <a:picLocks noChangeAspect="1"/>
          </p:cNvPicPr>
          <p:nvPr/>
        </p:nvPicPr>
        <p:blipFill>
          <a:blip r:embed="rId2"/>
          <a:stretch>
            <a:fillRect/>
          </a:stretch>
        </p:blipFill>
        <p:spPr>
          <a:xfrm>
            <a:off x="1143000" y="1484681"/>
            <a:ext cx="5414475" cy="5407732"/>
          </a:xfrm>
          <a:prstGeom prst="rect">
            <a:avLst/>
          </a:prstGeom>
        </p:spPr>
      </p:pic>
    </p:spTree>
    <p:extLst>
      <p:ext uri="{BB962C8B-B14F-4D97-AF65-F5344CB8AC3E}">
        <p14:creationId xmlns:p14="http://schemas.microsoft.com/office/powerpoint/2010/main" val="2151404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C997B18-AE78-46B5-B54E-23EDDFFEF9CB}"/>
              </a:ext>
            </a:extLst>
          </p:cNvPr>
          <p:cNvSpPr>
            <a:spLocks noGrp="1"/>
          </p:cNvSpPr>
          <p:nvPr>
            <p:ph type="title"/>
          </p:nvPr>
        </p:nvSpPr>
        <p:spPr/>
        <p:txBody>
          <a:bodyPr/>
          <a:lstStyle/>
          <a:p>
            <a:r>
              <a:rPr lang="en-US" altLang="nl-BE" dirty="0"/>
              <a:t>Residuals against fitted</a:t>
            </a:r>
            <a:br>
              <a:rPr lang="en-US" altLang="nl-BE" dirty="0"/>
            </a:br>
            <a:r>
              <a:rPr lang="en-US" altLang="nl-BE" sz="3600" dirty="0"/>
              <a:t>outliers?</a:t>
            </a:r>
            <a:endParaRPr lang="fr-FR" altLang="nl-BE" sz="3600" dirty="0"/>
          </a:p>
        </p:txBody>
      </p:sp>
      <p:pic>
        <p:nvPicPr>
          <p:cNvPr id="2" name="Picture 1">
            <a:extLst>
              <a:ext uri="{FF2B5EF4-FFF2-40B4-BE49-F238E27FC236}">
                <a16:creationId xmlns:a16="http://schemas.microsoft.com/office/drawing/2014/main" id="{DE4F50EB-68B3-4B8F-AE18-94B08FFB5F90}"/>
              </a:ext>
            </a:extLst>
          </p:cNvPr>
          <p:cNvPicPr>
            <a:picLocks noChangeAspect="1"/>
          </p:cNvPicPr>
          <p:nvPr/>
        </p:nvPicPr>
        <p:blipFill>
          <a:blip r:embed="rId2"/>
          <a:stretch>
            <a:fillRect/>
          </a:stretch>
        </p:blipFill>
        <p:spPr>
          <a:xfrm>
            <a:off x="1143000" y="1524000"/>
            <a:ext cx="5490675" cy="5483838"/>
          </a:xfrm>
          <a:prstGeom prst="rect">
            <a:avLst/>
          </a:prstGeom>
        </p:spPr>
      </p:pic>
    </p:spTree>
    <p:extLst>
      <p:ext uri="{BB962C8B-B14F-4D97-AF65-F5344CB8AC3E}">
        <p14:creationId xmlns:p14="http://schemas.microsoft.com/office/powerpoint/2010/main" val="2372317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C558737-9DA8-41E5-A154-5A4DC0F41E3D}"/>
              </a:ext>
            </a:extLst>
          </p:cNvPr>
          <p:cNvSpPr>
            <a:spLocks noGrp="1" noChangeArrowheads="1"/>
          </p:cNvSpPr>
          <p:nvPr>
            <p:ph type="title"/>
          </p:nvPr>
        </p:nvSpPr>
        <p:spPr/>
        <p:txBody>
          <a:bodyPr/>
          <a:lstStyle/>
          <a:p>
            <a:r>
              <a:rPr lang="en-GB" altLang="nl-BE" sz="3600">
                <a:latin typeface="Comic Sans MS" panose="030F0702030302020204" pitchFamily="66" charset="0"/>
              </a:rPr>
              <a:t>Transformations</a:t>
            </a:r>
          </a:p>
        </p:txBody>
      </p:sp>
      <p:sp>
        <p:nvSpPr>
          <p:cNvPr id="28675" name="Rectangle 3">
            <a:extLst>
              <a:ext uri="{FF2B5EF4-FFF2-40B4-BE49-F238E27FC236}">
                <a16:creationId xmlns:a16="http://schemas.microsoft.com/office/drawing/2014/main" id="{602A8140-119E-45D4-9A4E-1BB0BD08DF86}"/>
              </a:ext>
            </a:extLst>
          </p:cNvPr>
          <p:cNvSpPr>
            <a:spLocks noGrp="1" noChangeArrowheads="1"/>
          </p:cNvSpPr>
          <p:nvPr>
            <p:ph type="body" idx="1"/>
          </p:nvPr>
        </p:nvSpPr>
        <p:spPr/>
        <p:txBody>
          <a:bodyPr/>
          <a:lstStyle/>
          <a:p>
            <a:pPr>
              <a:lnSpc>
                <a:spcPct val="110000"/>
              </a:lnSpc>
              <a:buFontTx/>
              <a:buNone/>
            </a:pPr>
            <a:r>
              <a:rPr lang="en-GB" altLang="nl-BE" sz="2800">
                <a:latin typeface="Comic Sans MS" panose="030F0702030302020204" pitchFamily="66" charset="0"/>
              </a:rPr>
              <a:t>Correct for non-linearity:</a:t>
            </a:r>
            <a:br>
              <a:rPr lang="en-GB" altLang="nl-BE" sz="2800">
                <a:latin typeface="Comic Sans MS" panose="030F0702030302020204" pitchFamily="66" charset="0"/>
              </a:rPr>
            </a:br>
            <a:r>
              <a:rPr lang="en-GB" altLang="nl-BE" sz="2800">
                <a:latin typeface="Comic Sans MS" panose="030F0702030302020204" pitchFamily="66" charset="0"/>
              </a:rPr>
              <a:t>transformation of </a:t>
            </a:r>
            <a:r>
              <a:rPr lang="en-GB" altLang="nl-BE" sz="2800" i="1">
                <a:latin typeface="Comic Sans MS" panose="030F0702030302020204" pitchFamily="66" charset="0"/>
              </a:rPr>
              <a:t>x</a:t>
            </a:r>
            <a:r>
              <a:rPr lang="en-GB" altLang="nl-BE" sz="2800">
                <a:latin typeface="Comic Sans MS" panose="030F0702030302020204" pitchFamily="66" charset="0"/>
              </a:rPr>
              <a:t> variable,</a:t>
            </a:r>
            <a:br>
              <a:rPr lang="en-GB" altLang="nl-BE" sz="2800" i="1">
                <a:latin typeface="Comic Sans MS" panose="030F0702030302020204" pitchFamily="66" charset="0"/>
              </a:rPr>
            </a:br>
            <a:r>
              <a:rPr lang="en-GB" altLang="nl-BE" sz="2800">
                <a:latin typeface="Comic Sans MS" panose="030F0702030302020204" pitchFamily="66" charset="0"/>
              </a:rPr>
              <a:t>most frequently is logarithmic transformation</a:t>
            </a:r>
            <a:endParaRPr lang="en-GB" altLang="nl-BE" sz="2800" i="1">
              <a:latin typeface="Comic Sans MS" panose="030F0702030302020204" pitchFamily="66" charset="0"/>
            </a:endParaRPr>
          </a:p>
          <a:p>
            <a:pPr>
              <a:lnSpc>
                <a:spcPct val="110000"/>
              </a:lnSpc>
              <a:buFontTx/>
              <a:buNone/>
            </a:pPr>
            <a:endParaRPr lang="en-GB" altLang="nl-BE" sz="2800">
              <a:latin typeface="Comic Sans MS" panose="030F0702030302020204" pitchFamily="66" charset="0"/>
            </a:endParaRPr>
          </a:p>
          <a:p>
            <a:pPr>
              <a:lnSpc>
                <a:spcPct val="110000"/>
              </a:lnSpc>
              <a:buFontTx/>
              <a:buNone/>
            </a:pPr>
            <a:r>
              <a:rPr lang="en-GB" altLang="nl-BE" sz="2800">
                <a:latin typeface="Comic Sans MS" panose="030F0702030302020204" pitchFamily="66" charset="0"/>
              </a:rPr>
              <a:t>Correct for heterogeneity of variance:</a:t>
            </a:r>
            <a:br>
              <a:rPr lang="en-GB" altLang="nl-BE" sz="2800">
                <a:latin typeface="Comic Sans MS" panose="030F0702030302020204" pitchFamily="66" charset="0"/>
              </a:rPr>
            </a:br>
            <a:r>
              <a:rPr lang="en-GB" altLang="nl-BE" sz="2800">
                <a:latin typeface="Comic Sans MS" panose="030F0702030302020204" pitchFamily="66" charset="0"/>
              </a:rPr>
              <a:t>transformation of </a:t>
            </a:r>
            <a:r>
              <a:rPr lang="en-GB" altLang="nl-BE" sz="2800" i="1">
                <a:latin typeface="Comic Sans MS" panose="030F0702030302020204" pitchFamily="66" charset="0"/>
              </a:rPr>
              <a:t>y</a:t>
            </a:r>
            <a:r>
              <a:rPr lang="en-GB" altLang="nl-BE" sz="2800">
                <a:latin typeface="Comic Sans MS" panose="030F0702030302020204" pitchFamily="66" charset="0"/>
              </a:rPr>
              <a:t> variable</a:t>
            </a:r>
          </a:p>
          <a:p>
            <a:pPr>
              <a:lnSpc>
                <a:spcPct val="110000"/>
              </a:lnSpc>
              <a:buFontTx/>
              <a:buNone/>
            </a:pPr>
            <a:r>
              <a:rPr lang="en-GB" altLang="nl-BE" sz="2800">
                <a:latin typeface="Comic Sans MS" panose="030F0702030302020204" pitchFamily="66" charset="0"/>
              </a:rPr>
              <a:t>   log transformations are useful for count data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a:extLst>
              <a:ext uri="{FF2B5EF4-FFF2-40B4-BE49-F238E27FC236}">
                <a16:creationId xmlns:a16="http://schemas.microsoft.com/office/drawing/2014/main" id="{DE77163C-F899-44A7-B987-E50BDAB15F4F}"/>
              </a:ext>
            </a:extLst>
          </p:cNvPr>
          <p:cNvGraphicFramePr>
            <a:graphicFrameLocks noChangeAspect="1"/>
          </p:cNvGraphicFramePr>
          <p:nvPr/>
        </p:nvGraphicFramePr>
        <p:xfrm>
          <a:off x="0" y="0"/>
          <a:ext cx="9144000" cy="5708650"/>
        </p:xfrm>
        <a:graphic>
          <a:graphicData uri="http://schemas.openxmlformats.org/presentationml/2006/ole">
            <mc:AlternateContent xmlns:mc="http://schemas.openxmlformats.org/markup-compatibility/2006">
              <mc:Choice xmlns:v="urn:schemas-microsoft-com:vml" Requires="v">
                <p:oleObj name="Worksheet" r:id="rId3" imgW="8544154" imgH="5334305" progId="Excel.Sheet.8">
                  <p:embed/>
                </p:oleObj>
              </mc:Choice>
              <mc:Fallback>
                <p:oleObj name="Worksheet" r:id="rId3" imgW="8544154" imgH="5334305" progId="Excel.Sheet.8">
                  <p:embed/>
                  <p:pic>
                    <p:nvPicPr>
                      <p:cNvPr id="29698" name="Object 2">
                        <a:extLst>
                          <a:ext uri="{FF2B5EF4-FFF2-40B4-BE49-F238E27FC236}">
                            <a16:creationId xmlns:a16="http://schemas.microsoft.com/office/drawing/2014/main" id="{DE77163C-F899-44A7-B987-E50BDAB15F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70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7529484-24F5-4D5A-BD3F-6801362E22A7}"/>
              </a:ext>
            </a:extLst>
          </p:cNvPr>
          <p:cNvSpPr>
            <a:spLocks noGrp="1" noChangeArrowheads="1"/>
          </p:cNvSpPr>
          <p:nvPr>
            <p:ph type="title"/>
          </p:nvPr>
        </p:nvSpPr>
        <p:spPr/>
        <p:txBody>
          <a:bodyPr/>
          <a:lstStyle/>
          <a:p>
            <a:r>
              <a:rPr lang="en-GB" altLang="nl-BE"/>
              <a:t>… </a:t>
            </a:r>
            <a:r>
              <a:rPr lang="en-GB" altLang="nl-BE" sz="4000"/>
              <a:t>but call a pig a pig!</a:t>
            </a:r>
            <a:endParaRPr lang="en-GB" altLang="nl-BE"/>
          </a:p>
        </p:txBody>
      </p:sp>
      <p:pic>
        <p:nvPicPr>
          <p:cNvPr id="30723" name="Picture 3" descr="fig1">
            <a:extLst>
              <a:ext uri="{FF2B5EF4-FFF2-40B4-BE49-F238E27FC236}">
                <a16:creationId xmlns:a16="http://schemas.microsoft.com/office/drawing/2014/main" id="{ECDC55AC-2CBA-4E60-8036-5D7286EA7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05113"/>
            <a:ext cx="8672513"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4">
            <a:extLst>
              <a:ext uri="{FF2B5EF4-FFF2-40B4-BE49-F238E27FC236}">
                <a16:creationId xmlns:a16="http://schemas.microsoft.com/office/drawing/2014/main" id="{A83EF27A-BE78-4F8C-9713-DA40D6D2408F}"/>
              </a:ext>
            </a:extLst>
          </p:cNvPr>
          <p:cNvSpPr txBox="1">
            <a:spLocks noChangeArrowheads="1"/>
          </p:cNvSpPr>
          <p:nvPr/>
        </p:nvSpPr>
        <p:spPr bwMode="auto">
          <a:xfrm>
            <a:off x="838200" y="5116513"/>
            <a:ext cx="7459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nl-BE" sz="1400">
                <a:latin typeface="Times New Roman" panose="02020603050405020304" pitchFamily="18" charset="0"/>
              </a:rPr>
              <a:t>from: Andersen, B. </a:t>
            </a:r>
            <a:r>
              <a:rPr lang="en-GB" altLang="nl-BE" sz="1400" i="1">
                <a:latin typeface="Times New Roman" panose="02020603050405020304" pitchFamily="18" charset="0"/>
              </a:rPr>
              <a:t>Methodological errors in medical research</a:t>
            </a:r>
            <a:r>
              <a:rPr lang="en-GB" altLang="nl-BE" sz="1400">
                <a:latin typeface="Times New Roman" panose="02020603050405020304" pitchFamily="18" charset="0"/>
              </a:rPr>
              <a:t>, Blackwell Science Publications, 1990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5E41D1F-CD36-4EAE-84DD-B86344816B27}"/>
              </a:ext>
            </a:extLst>
          </p:cNvPr>
          <p:cNvSpPr>
            <a:spLocks noGrp="1" noChangeArrowheads="1"/>
          </p:cNvSpPr>
          <p:nvPr>
            <p:ph type="title"/>
          </p:nvPr>
        </p:nvSpPr>
        <p:spPr>
          <a:xfrm>
            <a:off x="685800" y="609600"/>
            <a:ext cx="7772400" cy="990600"/>
          </a:xfrm>
        </p:spPr>
        <p:txBody>
          <a:bodyPr/>
          <a:lstStyle/>
          <a:p>
            <a:r>
              <a:rPr lang="en-GB" altLang="nl-BE" sz="3600">
                <a:latin typeface="Comic Sans MS" panose="030F0702030302020204" pitchFamily="66" charset="0"/>
              </a:rPr>
              <a:t>Multiple regression</a:t>
            </a:r>
          </a:p>
        </p:txBody>
      </p:sp>
      <p:sp>
        <p:nvSpPr>
          <p:cNvPr id="31747" name="Rectangle 3">
            <a:extLst>
              <a:ext uri="{FF2B5EF4-FFF2-40B4-BE49-F238E27FC236}">
                <a16:creationId xmlns:a16="http://schemas.microsoft.com/office/drawing/2014/main" id="{C49D12A2-FCD5-4764-998B-3AF18D031FB7}"/>
              </a:ext>
            </a:extLst>
          </p:cNvPr>
          <p:cNvSpPr>
            <a:spLocks noGrp="1" noChangeArrowheads="1"/>
          </p:cNvSpPr>
          <p:nvPr>
            <p:ph type="body" idx="1"/>
          </p:nvPr>
        </p:nvSpPr>
        <p:spPr>
          <a:xfrm>
            <a:off x="990600" y="2122488"/>
            <a:ext cx="7467600" cy="3467100"/>
          </a:xfrm>
        </p:spPr>
        <p:txBody>
          <a:bodyPr/>
          <a:lstStyle/>
          <a:p>
            <a:pPr marL="0" indent="0">
              <a:buFontTx/>
              <a:buNone/>
            </a:pPr>
            <a:r>
              <a:rPr lang="en-GB" altLang="nl-BE" sz="2400">
                <a:latin typeface="Comic Sans MS" panose="030F0702030302020204" pitchFamily="66" charset="0"/>
              </a:rPr>
              <a:t>Number of </a:t>
            </a:r>
            <a:r>
              <a:rPr lang="en-GB" altLang="nl-BE" sz="2400">
                <a:solidFill>
                  <a:srgbClr val="FF0000"/>
                </a:solidFill>
                <a:latin typeface="Comic Sans MS" panose="030F0702030302020204" pitchFamily="66" charset="0"/>
              </a:rPr>
              <a:t>independent variables &gt; 1</a:t>
            </a:r>
          </a:p>
          <a:p>
            <a:pPr marL="0" indent="0">
              <a:buFontTx/>
              <a:buNone/>
            </a:pPr>
            <a:endParaRPr lang="en-GB" altLang="nl-BE" sz="2400" i="1">
              <a:latin typeface="Comic Sans MS" panose="030F0702030302020204" pitchFamily="66" charset="0"/>
            </a:endParaRPr>
          </a:p>
          <a:p>
            <a:pPr marL="0" indent="0">
              <a:buFontTx/>
              <a:buNone/>
            </a:pPr>
            <a:r>
              <a:rPr lang="en-GB" altLang="nl-BE" sz="2400">
                <a:latin typeface="Comic Sans MS" panose="030F0702030302020204" pitchFamily="66" charset="0"/>
              </a:rPr>
              <a:t>Equation:</a:t>
            </a:r>
            <a:r>
              <a:rPr lang="en-GB" altLang="nl-BE" sz="2400" i="1">
                <a:latin typeface="Comic Sans MS" panose="030F0702030302020204" pitchFamily="66" charset="0"/>
              </a:rPr>
              <a:t> y</a:t>
            </a:r>
            <a:r>
              <a:rPr lang="en-GB" altLang="nl-BE" sz="2400">
                <a:latin typeface="Comic Sans MS" panose="030F0702030302020204" pitchFamily="66" charset="0"/>
              </a:rPr>
              <a:t> = a + b</a:t>
            </a:r>
            <a:r>
              <a:rPr lang="en-GB" altLang="nl-BE" sz="2400" baseline="-25000">
                <a:latin typeface="Comic Sans MS" panose="030F0702030302020204" pitchFamily="66" charset="0"/>
              </a:rPr>
              <a:t>1</a:t>
            </a:r>
            <a:r>
              <a:rPr lang="en-GB" altLang="nl-BE" sz="2400" i="1">
                <a:latin typeface="Comic Sans MS" panose="030F0702030302020204" pitchFamily="66" charset="0"/>
              </a:rPr>
              <a:t>x</a:t>
            </a:r>
            <a:r>
              <a:rPr lang="en-GB" altLang="nl-BE" sz="2400" baseline="-25000">
                <a:latin typeface="Comic Sans MS" panose="030F0702030302020204" pitchFamily="66" charset="0"/>
              </a:rPr>
              <a:t>1</a:t>
            </a:r>
            <a:r>
              <a:rPr lang="en-GB" altLang="nl-BE" sz="2400">
                <a:latin typeface="Comic Sans MS" panose="030F0702030302020204" pitchFamily="66" charset="0"/>
              </a:rPr>
              <a:t> </a:t>
            </a:r>
            <a:endParaRPr lang="en-GB" altLang="nl-BE" sz="2400" baseline="-25000">
              <a:latin typeface="Comic Sans MS" panose="030F0702030302020204" pitchFamily="66" charset="0"/>
            </a:endParaRPr>
          </a:p>
          <a:p>
            <a:pPr marL="0" indent="0">
              <a:buFontTx/>
              <a:buNone/>
            </a:pPr>
            <a:endParaRPr lang="en-GB" altLang="nl-BE" sz="2400">
              <a:latin typeface="Comic Sans MS" panose="030F0702030302020204" pitchFamily="66" charset="0"/>
            </a:endParaRPr>
          </a:p>
          <a:p>
            <a:pPr marL="0" indent="0">
              <a:buFontTx/>
              <a:buNone/>
            </a:pPr>
            <a:r>
              <a:rPr lang="en-GB" altLang="nl-BE" sz="2400">
                <a:latin typeface="Comic Sans MS" panose="030F0702030302020204" pitchFamily="66" charset="0"/>
              </a:rPr>
              <a:t>To determine a/b</a:t>
            </a:r>
            <a:r>
              <a:rPr lang="en-GB" altLang="nl-BE" sz="2400" baseline="-25000">
                <a:latin typeface="Comic Sans MS" panose="030F0702030302020204" pitchFamily="66" charset="0"/>
              </a:rPr>
              <a:t>0</a:t>
            </a:r>
            <a:r>
              <a:rPr lang="en-GB" altLang="nl-BE" sz="2400">
                <a:latin typeface="Comic Sans MS" panose="030F0702030302020204" pitchFamily="66" charset="0"/>
              </a:rPr>
              <a:t> to b</a:t>
            </a:r>
            <a:r>
              <a:rPr lang="en-GB" altLang="nl-BE" sz="2400" baseline="-25000">
                <a:latin typeface="Comic Sans MS" panose="030F0702030302020204" pitchFamily="66" charset="0"/>
              </a:rPr>
              <a:t>k</a:t>
            </a:r>
            <a:r>
              <a:rPr lang="en-GB" altLang="nl-BE" sz="2400">
                <a:latin typeface="Comic Sans MS" panose="030F0702030302020204" pitchFamily="66" charset="0"/>
              </a:rPr>
              <a:t> -&gt; </a:t>
            </a:r>
            <a:r>
              <a:rPr lang="en-GB" altLang="nl-BE" sz="2400">
                <a:solidFill>
                  <a:schemeClr val="accent2"/>
                </a:solidFill>
                <a:latin typeface="Comic Sans MS" panose="030F0702030302020204" pitchFamily="66" charset="0"/>
              </a:rPr>
              <a:t>least squares method</a:t>
            </a:r>
            <a:r>
              <a:rPr lang="en-GB" altLang="nl-BE" sz="2400">
                <a:latin typeface="Comic Sans MS" panose="030F0702030302020204" pitchFamily="66" charset="0"/>
              </a:rPr>
              <a:t>: minimize the sum of squares of the residuals</a:t>
            </a:r>
          </a:p>
        </p:txBody>
      </p:sp>
      <p:sp>
        <p:nvSpPr>
          <p:cNvPr id="31748" name="Text Box 5">
            <a:extLst>
              <a:ext uri="{FF2B5EF4-FFF2-40B4-BE49-F238E27FC236}">
                <a16:creationId xmlns:a16="http://schemas.microsoft.com/office/drawing/2014/main" id="{922DF59B-9817-4815-86B9-BD6DD802629E}"/>
              </a:ext>
            </a:extLst>
          </p:cNvPr>
          <p:cNvSpPr txBox="1">
            <a:spLocks noChangeArrowheads="1"/>
          </p:cNvSpPr>
          <p:nvPr/>
        </p:nvSpPr>
        <p:spPr bwMode="auto">
          <a:xfrm>
            <a:off x="4183063" y="2997200"/>
            <a:ext cx="3581400" cy="457200"/>
          </a:xfrm>
          <a:prstGeom prst="rect">
            <a:avLst/>
          </a:prstGeom>
          <a:solidFill>
            <a:srgbClr val="FFFF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altLang="nl-BE" sz="2400">
                <a:latin typeface="Comic Sans MS" panose="030F0702030302020204" pitchFamily="66" charset="0"/>
              </a:rPr>
              <a:t>+ b</a:t>
            </a:r>
            <a:r>
              <a:rPr lang="fr-FR" altLang="nl-BE" sz="2400" baseline="-25000">
                <a:latin typeface="Comic Sans MS" panose="030F0702030302020204" pitchFamily="66" charset="0"/>
              </a:rPr>
              <a:t>2</a:t>
            </a:r>
            <a:r>
              <a:rPr lang="fr-FR" altLang="nl-BE" sz="2400" i="1">
                <a:latin typeface="Comic Sans MS" panose="030F0702030302020204" pitchFamily="66" charset="0"/>
              </a:rPr>
              <a:t>x</a:t>
            </a:r>
            <a:r>
              <a:rPr lang="fr-FR" altLang="nl-BE" sz="2400" baseline="-25000">
                <a:latin typeface="Comic Sans MS" panose="030F0702030302020204" pitchFamily="66" charset="0"/>
              </a:rPr>
              <a:t>2</a:t>
            </a:r>
            <a:r>
              <a:rPr lang="fr-FR" altLang="nl-BE" sz="2400">
                <a:latin typeface="Comic Sans MS" panose="030F0702030302020204" pitchFamily="66" charset="0"/>
              </a:rPr>
              <a:t> + b</a:t>
            </a:r>
            <a:r>
              <a:rPr lang="fr-FR" altLang="nl-BE" sz="2400" baseline="-25000">
                <a:latin typeface="Comic Sans MS" panose="030F0702030302020204" pitchFamily="66" charset="0"/>
              </a:rPr>
              <a:t>3</a:t>
            </a:r>
            <a:r>
              <a:rPr lang="fr-FR" altLang="nl-BE" sz="2400" i="1">
                <a:latin typeface="Comic Sans MS" panose="030F0702030302020204" pitchFamily="66" charset="0"/>
              </a:rPr>
              <a:t>x</a:t>
            </a:r>
            <a:r>
              <a:rPr lang="fr-FR" altLang="nl-BE" sz="2400" baseline="-25000">
                <a:latin typeface="Comic Sans MS" panose="030F0702030302020204" pitchFamily="66" charset="0"/>
              </a:rPr>
              <a:t>3</a:t>
            </a:r>
            <a:r>
              <a:rPr lang="fr-FR" altLang="nl-BE" sz="2400">
                <a:latin typeface="Comic Sans MS" panose="030F0702030302020204" pitchFamily="66" charset="0"/>
              </a:rPr>
              <a:t> +…+ b</a:t>
            </a:r>
            <a:r>
              <a:rPr lang="fr-FR" altLang="nl-BE" sz="2400" baseline="-25000">
                <a:latin typeface="Comic Sans MS" panose="030F0702030302020204" pitchFamily="66" charset="0"/>
              </a:rPr>
              <a:t>k</a:t>
            </a:r>
            <a:r>
              <a:rPr lang="fr-FR" altLang="nl-BE" sz="2400" i="1">
                <a:latin typeface="Comic Sans MS" panose="030F0702030302020204" pitchFamily="66" charset="0"/>
              </a:rPr>
              <a:t>x</a:t>
            </a:r>
            <a:r>
              <a:rPr lang="fr-FR" altLang="nl-BE" sz="2400" baseline="-25000">
                <a:latin typeface="Comic Sans MS" panose="030F0702030302020204" pitchFamily="66" charset="0"/>
              </a:rPr>
              <a:t>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F541395-B881-430C-9B41-531ACE97E5B8}"/>
              </a:ext>
            </a:extLst>
          </p:cNvPr>
          <p:cNvSpPr>
            <a:spLocks noGrp="1" noChangeArrowheads="1"/>
          </p:cNvSpPr>
          <p:nvPr>
            <p:ph type="title"/>
          </p:nvPr>
        </p:nvSpPr>
        <p:spPr>
          <a:xfrm>
            <a:off x="685800" y="609600"/>
            <a:ext cx="7772400" cy="1600200"/>
          </a:xfrm>
        </p:spPr>
        <p:txBody>
          <a:bodyPr/>
          <a:lstStyle/>
          <a:p>
            <a:r>
              <a:rPr lang="en-GB" altLang="nl-BE" sz="3600">
                <a:latin typeface="Comic Sans MS" panose="030F0702030302020204" pitchFamily="66" charset="0"/>
              </a:rPr>
              <a:t>Checking the assumptions</a:t>
            </a:r>
            <a:br>
              <a:rPr lang="en-GB" altLang="nl-BE" sz="3600"/>
            </a:br>
            <a:endParaRPr lang="en-GB" altLang="nl-BE" sz="3600"/>
          </a:p>
        </p:txBody>
      </p:sp>
      <p:sp>
        <p:nvSpPr>
          <p:cNvPr id="4099" name="Rectangle 3">
            <a:extLst>
              <a:ext uri="{FF2B5EF4-FFF2-40B4-BE49-F238E27FC236}">
                <a16:creationId xmlns:a16="http://schemas.microsoft.com/office/drawing/2014/main" id="{7617C350-B37B-4CCD-9DF1-B12BDEF0933A}"/>
              </a:ext>
            </a:extLst>
          </p:cNvPr>
          <p:cNvSpPr>
            <a:spLocks noGrp="1" noChangeArrowheads="1"/>
          </p:cNvSpPr>
          <p:nvPr>
            <p:ph type="body" idx="1"/>
          </p:nvPr>
        </p:nvSpPr>
        <p:spPr>
          <a:xfrm>
            <a:off x="685800" y="1846263"/>
            <a:ext cx="7772400" cy="4103687"/>
          </a:xfrm>
          <a:extLst>
            <a:ext uri="{91240B29-F687-4F45-9708-019B960494DF}">
              <a14:hiddenLine xmlns:a14="http://schemas.microsoft.com/office/drawing/2010/main" w="9525">
                <a:solidFill>
                  <a:schemeClr val="accent2"/>
                </a:solidFill>
                <a:miter lim="800000"/>
                <a:headEnd/>
                <a:tailEnd/>
              </a14:hiddenLine>
            </a:ext>
          </a:extLst>
        </p:spPr>
        <p:txBody>
          <a:bodyPr/>
          <a:lstStyle/>
          <a:p>
            <a:pPr marL="0" indent="0">
              <a:lnSpc>
                <a:spcPct val="80000"/>
              </a:lnSpc>
              <a:buFont typeface="Wingdings" panose="05000000000000000000" pitchFamily="2" charset="2"/>
              <a:buNone/>
            </a:pPr>
            <a:r>
              <a:rPr lang="en-GB" altLang="nl-BE" sz="2400">
                <a:latin typeface="Comic Sans MS" panose="030F0702030302020204" pitchFamily="66" charset="0"/>
              </a:rPr>
              <a:t>Before we do a regression analysis, it is important to consider the </a:t>
            </a:r>
            <a:r>
              <a:rPr lang="en-GB" altLang="nl-BE" sz="2400">
                <a:solidFill>
                  <a:schemeClr val="accent2"/>
                </a:solidFill>
                <a:latin typeface="Comic Sans MS" panose="030F0702030302020204" pitchFamily="66" charset="0"/>
              </a:rPr>
              <a:t>assumptions </a:t>
            </a:r>
            <a:r>
              <a:rPr lang="en-GB" altLang="nl-BE" sz="2400">
                <a:latin typeface="Comic Sans MS" panose="030F0702030302020204" pitchFamily="66" charset="0"/>
              </a:rPr>
              <a:t>that underlie the method: </a:t>
            </a:r>
          </a:p>
          <a:p>
            <a:pPr marL="0" indent="0">
              <a:lnSpc>
                <a:spcPct val="80000"/>
              </a:lnSpc>
              <a:buFont typeface="Wingdings" panose="05000000000000000000" pitchFamily="2" charset="2"/>
              <a:buNone/>
            </a:pPr>
            <a:endParaRPr lang="en-GB" altLang="nl-BE" sz="2400">
              <a:latin typeface="Comic Sans MS" panose="030F0702030302020204" pitchFamily="66" charset="0"/>
            </a:endParaRPr>
          </a:p>
          <a:p>
            <a:pPr marL="0" indent="0">
              <a:lnSpc>
                <a:spcPct val="80000"/>
              </a:lnSpc>
              <a:buFont typeface="Wingdings" panose="05000000000000000000" pitchFamily="2" charset="2"/>
              <a:buChar char="§"/>
            </a:pPr>
            <a:r>
              <a:rPr lang="en-GB" altLang="nl-BE" sz="2400">
                <a:latin typeface="Comic Sans MS" panose="030F0702030302020204" pitchFamily="66" charset="0"/>
              </a:rPr>
              <a:t>The relation between the two variables should be linear -&gt;</a:t>
            </a:r>
            <a:r>
              <a:rPr lang="en-GB" altLang="nl-BE" sz="2400">
                <a:solidFill>
                  <a:schemeClr val="accent2"/>
                </a:solidFill>
                <a:latin typeface="Comic Sans MS" panose="030F0702030302020204" pitchFamily="66" charset="0"/>
              </a:rPr>
              <a:t> </a:t>
            </a:r>
            <a:r>
              <a:rPr lang="en-GB" altLang="nl-BE" sz="2400">
                <a:solidFill>
                  <a:srgbClr val="FF0000"/>
                </a:solidFill>
                <a:latin typeface="Comic Sans MS" panose="030F0702030302020204" pitchFamily="66" charset="0"/>
              </a:rPr>
              <a:t>linearity</a:t>
            </a:r>
          </a:p>
          <a:p>
            <a:pPr marL="0" indent="0">
              <a:lnSpc>
                <a:spcPct val="80000"/>
              </a:lnSpc>
              <a:buFont typeface="Wingdings" panose="05000000000000000000" pitchFamily="2" charset="2"/>
              <a:buChar char="§"/>
            </a:pPr>
            <a:r>
              <a:rPr lang="en-GB" altLang="nl-BE" sz="2400">
                <a:latin typeface="Comic Sans MS" panose="030F0702030302020204" pitchFamily="66" charset="0"/>
              </a:rPr>
              <a:t>The variability of y, as assessed by the variance or standard deviation, should be the same for each value of x -&gt;</a:t>
            </a:r>
            <a:r>
              <a:rPr lang="en-GB" altLang="nl-BE" sz="2400">
                <a:solidFill>
                  <a:schemeClr val="accent2"/>
                </a:solidFill>
                <a:latin typeface="Comic Sans MS" panose="030F0702030302020204" pitchFamily="66" charset="0"/>
              </a:rPr>
              <a:t> </a:t>
            </a:r>
            <a:r>
              <a:rPr lang="en-GB" altLang="nl-BE" sz="2400">
                <a:solidFill>
                  <a:srgbClr val="FF0000"/>
                </a:solidFill>
                <a:latin typeface="Comic Sans MS" panose="030F0702030302020204" pitchFamily="66" charset="0"/>
              </a:rPr>
              <a:t>homogeneity</a:t>
            </a:r>
          </a:p>
          <a:p>
            <a:pPr marL="0" indent="0">
              <a:lnSpc>
                <a:spcPct val="80000"/>
              </a:lnSpc>
              <a:buFont typeface="Wingdings" panose="05000000000000000000" pitchFamily="2" charset="2"/>
              <a:buChar char="§"/>
            </a:pPr>
            <a:r>
              <a:rPr lang="en-GB" altLang="nl-BE" sz="2400">
                <a:latin typeface="Comic Sans MS" panose="030F0702030302020204" pitchFamily="66" charset="0"/>
              </a:rPr>
              <a:t>The values of variable y should have a Normal distribution for each value of variable x -&gt;</a:t>
            </a:r>
            <a:r>
              <a:rPr lang="en-GB" altLang="nl-BE" sz="2400">
                <a:solidFill>
                  <a:schemeClr val="accent2"/>
                </a:solidFill>
                <a:latin typeface="Comic Sans MS" panose="030F0702030302020204" pitchFamily="66" charset="0"/>
              </a:rPr>
              <a:t> </a:t>
            </a:r>
            <a:r>
              <a:rPr lang="en-GB" altLang="nl-BE" sz="2400">
                <a:solidFill>
                  <a:srgbClr val="FF0000"/>
                </a:solidFill>
                <a:latin typeface="Comic Sans MS" panose="030F0702030302020204" pitchFamily="66" charset="0"/>
              </a:rPr>
              <a:t>normality</a:t>
            </a:r>
          </a:p>
          <a:p>
            <a:pPr marL="0" indent="0">
              <a:lnSpc>
                <a:spcPct val="80000"/>
              </a:lnSpc>
              <a:buFont typeface="Wingdings" panose="05000000000000000000" pitchFamily="2" charset="2"/>
              <a:buChar char="§"/>
            </a:pPr>
            <a:r>
              <a:rPr lang="en-GB" altLang="nl-BE" sz="2400">
                <a:latin typeface="Comic Sans MS" panose="030F0702030302020204" pitchFamily="66" charset="0"/>
              </a:rPr>
              <a:t>The observations should be</a:t>
            </a:r>
            <a:r>
              <a:rPr lang="en-GB" altLang="nl-BE" sz="2400">
                <a:solidFill>
                  <a:schemeClr val="accent2"/>
                </a:solidFill>
                <a:latin typeface="Comic Sans MS" panose="030F0702030302020204" pitchFamily="66" charset="0"/>
              </a:rPr>
              <a:t> </a:t>
            </a:r>
            <a:r>
              <a:rPr lang="en-GB" altLang="nl-BE" sz="2400">
                <a:solidFill>
                  <a:srgbClr val="FF0000"/>
                </a:solidFill>
                <a:latin typeface="Comic Sans MS" panose="030F0702030302020204" pitchFamily="66" charset="0"/>
              </a:rPr>
              <a:t>independent</a:t>
            </a:r>
          </a:p>
          <a:p>
            <a:pPr marL="0" indent="0">
              <a:lnSpc>
                <a:spcPct val="80000"/>
              </a:lnSpc>
              <a:buFont typeface="Wingdings" panose="05000000000000000000" pitchFamily="2" charset="2"/>
              <a:buChar char="§"/>
            </a:pPr>
            <a:endParaRPr lang="en-GB" altLang="nl-BE" sz="2400">
              <a:solidFill>
                <a:srgbClr val="FF0000"/>
              </a:solidFill>
              <a:latin typeface="Comic Sans MS" panose="030F0702030302020204" pitchFamily="66"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02" name="Title 2">
            <a:extLst>
              <a:ext uri="{FF2B5EF4-FFF2-40B4-BE49-F238E27FC236}">
                <a16:creationId xmlns:a16="http://schemas.microsoft.com/office/drawing/2014/main" id="{3BA2CE85-F7FF-42BA-8566-9312CE67DED5}"/>
              </a:ext>
            </a:extLst>
          </p:cNvPr>
          <p:cNvSpPr>
            <a:spLocks noGrp="1"/>
          </p:cNvSpPr>
          <p:nvPr>
            <p:ph type="title"/>
          </p:nvPr>
        </p:nvSpPr>
        <p:spPr>
          <a:xfrm>
            <a:off x="228600" y="28575"/>
            <a:ext cx="7772400" cy="428625"/>
          </a:xfrm>
        </p:spPr>
        <p:txBody>
          <a:bodyPr/>
          <a:lstStyle/>
          <a:p>
            <a:r>
              <a:rPr lang="en-US" altLang="nl-BE" sz="3200" dirty="0"/>
              <a:t>Multiple linear regression in R</a:t>
            </a:r>
            <a:endParaRPr lang="fr-FR" altLang="nl-BE" sz="3200" dirty="0"/>
          </a:p>
        </p:txBody>
      </p:sp>
      <p:graphicFrame>
        <p:nvGraphicFramePr>
          <p:cNvPr id="5" name="Table 4">
            <a:extLst>
              <a:ext uri="{FF2B5EF4-FFF2-40B4-BE49-F238E27FC236}">
                <a16:creationId xmlns:a16="http://schemas.microsoft.com/office/drawing/2014/main" id="{FF389346-3CAA-4FF3-8974-DA6AF9B3809B}"/>
              </a:ext>
            </a:extLst>
          </p:cNvPr>
          <p:cNvGraphicFramePr>
            <a:graphicFrameLocks noGrp="1"/>
          </p:cNvGraphicFramePr>
          <p:nvPr>
            <p:extLst>
              <p:ext uri="{D42A27DB-BD31-4B8C-83A1-F6EECF244321}">
                <p14:modId xmlns:p14="http://schemas.microsoft.com/office/powerpoint/2010/main" val="1449711825"/>
              </p:ext>
            </p:extLst>
          </p:nvPr>
        </p:nvGraphicFramePr>
        <p:xfrm>
          <a:off x="533400" y="350274"/>
          <a:ext cx="7010400" cy="6534927"/>
        </p:xfrm>
        <a:graphic>
          <a:graphicData uri="http://schemas.openxmlformats.org/drawingml/2006/table">
            <a:tbl>
              <a:tblPr/>
              <a:tblGrid>
                <a:gridCol w="1168400">
                  <a:extLst>
                    <a:ext uri="{9D8B030D-6E8A-4147-A177-3AD203B41FA5}">
                      <a16:colId xmlns:a16="http://schemas.microsoft.com/office/drawing/2014/main" val="748992080"/>
                    </a:ext>
                  </a:extLst>
                </a:gridCol>
                <a:gridCol w="1168400">
                  <a:extLst>
                    <a:ext uri="{9D8B030D-6E8A-4147-A177-3AD203B41FA5}">
                      <a16:colId xmlns:a16="http://schemas.microsoft.com/office/drawing/2014/main" val="795998204"/>
                    </a:ext>
                  </a:extLst>
                </a:gridCol>
                <a:gridCol w="1168400">
                  <a:extLst>
                    <a:ext uri="{9D8B030D-6E8A-4147-A177-3AD203B41FA5}">
                      <a16:colId xmlns:a16="http://schemas.microsoft.com/office/drawing/2014/main" val="3950123052"/>
                    </a:ext>
                  </a:extLst>
                </a:gridCol>
                <a:gridCol w="1168400">
                  <a:extLst>
                    <a:ext uri="{9D8B030D-6E8A-4147-A177-3AD203B41FA5}">
                      <a16:colId xmlns:a16="http://schemas.microsoft.com/office/drawing/2014/main" val="4288439447"/>
                    </a:ext>
                  </a:extLst>
                </a:gridCol>
                <a:gridCol w="1168400">
                  <a:extLst>
                    <a:ext uri="{9D8B030D-6E8A-4147-A177-3AD203B41FA5}">
                      <a16:colId xmlns:a16="http://schemas.microsoft.com/office/drawing/2014/main" val="2203373281"/>
                    </a:ext>
                  </a:extLst>
                </a:gridCol>
                <a:gridCol w="1168400">
                  <a:extLst>
                    <a:ext uri="{9D8B030D-6E8A-4147-A177-3AD203B41FA5}">
                      <a16:colId xmlns:a16="http://schemas.microsoft.com/office/drawing/2014/main" val="2315624429"/>
                    </a:ext>
                  </a:extLst>
                </a:gridCol>
              </a:tblGrid>
              <a:tr h="454143">
                <a:tc>
                  <a:txBody>
                    <a:bodyPr/>
                    <a:lstStyle/>
                    <a:p>
                      <a:pPr algn="ctr" fontAlgn="b"/>
                      <a:r>
                        <a:rPr lang="nl-BE" sz="1600" b="1" i="0" u="none" strike="noStrike" dirty="0" err="1">
                          <a:solidFill>
                            <a:srgbClr val="000000"/>
                          </a:solidFill>
                          <a:effectLst/>
                          <a:latin typeface="Calibri"/>
                        </a:rPr>
                        <a:t>age</a:t>
                      </a:r>
                      <a:endParaRPr lang="nl-BE" sz="1600" b="1" i="0" u="none" strike="noStrike" dirty="0">
                        <a:solidFill>
                          <a:srgbClr val="000000"/>
                        </a:solidFill>
                        <a:effectLst/>
                        <a:latin typeface="Calibri"/>
                      </a:endParaRP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cholesterol</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sex</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occupation</a:t>
                      </a:r>
                    </a:p>
                  </a:txBody>
                  <a:tcPr marL="9525" marR="9525" marT="9526" marB="0" anchor="b">
                    <a:lnL>
                      <a:noFill/>
                    </a:lnL>
                    <a:lnR>
                      <a:noFill/>
                    </a:lnR>
                    <a:lnT>
                      <a:noFill/>
                    </a:lnT>
                    <a:lnB>
                      <a:noFill/>
                    </a:lnB>
                  </a:tcPr>
                </a:tc>
                <a:tc>
                  <a:txBody>
                    <a:bodyPr/>
                    <a:lstStyle/>
                    <a:p>
                      <a:pPr algn="ctr" fontAlgn="b"/>
                      <a:r>
                        <a:rPr lang="nl-BE" sz="1600" b="1" i="0" u="none" strike="noStrike" dirty="0" err="1">
                          <a:solidFill>
                            <a:srgbClr val="FF0000"/>
                          </a:solidFill>
                          <a:effectLst/>
                          <a:latin typeface="Calibri"/>
                        </a:rPr>
                        <a:t>bmi</a:t>
                      </a:r>
                      <a:endParaRPr lang="nl-BE" sz="1600" b="1" i="0" u="none" strike="noStrike" dirty="0">
                        <a:solidFill>
                          <a:srgbClr val="FF0000"/>
                        </a:solidFill>
                        <a:effectLst/>
                        <a:latin typeface="Calibri"/>
                      </a:endParaRP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activity</a:t>
                      </a:r>
                    </a:p>
                  </a:txBody>
                  <a:tcPr marL="9525" marR="9525" marT="9526" marB="0" anchor="b">
                    <a:lnL>
                      <a:noFill/>
                    </a:lnL>
                    <a:lnR>
                      <a:noFill/>
                    </a:lnR>
                    <a:lnT>
                      <a:noFill/>
                    </a:lnT>
                    <a:lnB>
                      <a:noFill/>
                    </a:lnB>
                  </a:tcPr>
                </a:tc>
                <a:extLst>
                  <a:ext uri="{0D108BD9-81ED-4DB2-BD59-A6C34878D82A}">
                    <a16:rowId xmlns:a16="http://schemas.microsoft.com/office/drawing/2014/main" val="4151601763"/>
                  </a:ext>
                </a:extLst>
              </a:tr>
              <a:tr h="231902">
                <a:tc>
                  <a:txBody>
                    <a:bodyPr/>
                    <a:lstStyle/>
                    <a:p>
                      <a:pPr algn="ctr" fontAlgn="b"/>
                      <a:r>
                        <a:rPr lang="nl-BE" sz="1600" b="1" i="0" u="none" strike="noStrike" dirty="0">
                          <a:solidFill>
                            <a:srgbClr val="000000"/>
                          </a:solidFill>
                          <a:effectLst/>
                          <a:latin typeface="Calibri"/>
                        </a:rPr>
                        <a:t>20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16.7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24</a:t>
                      </a:r>
                    </a:p>
                  </a:txBody>
                  <a:tcPr marL="9525" marR="9525" marT="9526" marB="0" anchor="b">
                    <a:lnL>
                      <a:noFill/>
                    </a:lnL>
                    <a:lnR>
                      <a:noFill/>
                    </a:lnR>
                    <a:lnT>
                      <a:noFill/>
                    </a:lnT>
                    <a:lnB>
                      <a:noFill/>
                    </a:lnB>
                  </a:tcPr>
                </a:tc>
                <a:extLst>
                  <a:ext uri="{0D108BD9-81ED-4DB2-BD59-A6C34878D82A}">
                    <a16:rowId xmlns:a16="http://schemas.microsoft.com/office/drawing/2014/main" val="2145583711"/>
                  </a:ext>
                </a:extLst>
              </a:tr>
              <a:tr h="231902">
                <a:tc>
                  <a:txBody>
                    <a:bodyPr/>
                    <a:lstStyle/>
                    <a:p>
                      <a:pPr algn="ctr" fontAlgn="b"/>
                      <a:r>
                        <a:rPr lang="nl-BE" sz="1600" b="1" i="0" u="none" strike="noStrike" dirty="0">
                          <a:solidFill>
                            <a:srgbClr val="000000"/>
                          </a:solidFill>
                          <a:effectLst/>
                          <a:latin typeface="Calibri"/>
                        </a:rPr>
                        <a:t>22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2.1</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19.2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22</a:t>
                      </a:r>
                    </a:p>
                  </a:txBody>
                  <a:tcPr marL="9525" marR="9525" marT="9526" marB="0" anchor="b">
                    <a:lnL>
                      <a:noFill/>
                    </a:lnL>
                    <a:lnR>
                      <a:noFill/>
                    </a:lnR>
                    <a:lnT>
                      <a:noFill/>
                    </a:lnT>
                    <a:lnB>
                      <a:noFill/>
                    </a:lnB>
                  </a:tcPr>
                </a:tc>
                <a:extLst>
                  <a:ext uri="{0D108BD9-81ED-4DB2-BD59-A6C34878D82A}">
                    <a16:rowId xmlns:a16="http://schemas.microsoft.com/office/drawing/2014/main" val="3738215327"/>
                  </a:ext>
                </a:extLst>
              </a:tr>
              <a:tr h="231902">
                <a:tc>
                  <a:txBody>
                    <a:bodyPr/>
                    <a:lstStyle/>
                    <a:p>
                      <a:pPr algn="ctr" fontAlgn="b"/>
                      <a:r>
                        <a:rPr lang="nl-BE" sz="1600" b="1" i="0" u="none" strike="noStrike" dirty="0">
                          <a:solidFill>
                            <a:srgbClr val="000000"/>
                          </a:solidFill>
                          <a:effectLst/>
                          <a:latin typeface="Calibri"/>
                        </a:rPr>
                        <a:t>28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22.1</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24</a:t>
                      </a:r>
                    </a:p>
                  </a:txBody>
                  <a:tcPr marL="9525" marR="9525" marT="9526" marB="0" anchor="b">
                    <a:lnL>
                      <a:noFill/>
                    </a:lnL>
                    <a:lnR>
                      <a:noFill/>
                    </a:lnR>
                    <a:lnT>
                      <a:noFill/>
                    </a:lnT>
                    <a:lnB>
                      <a:noFill/>
                    </a:lnB>
                  </a:tcPr>
                </a:tc>
                <a:extLst>
                  <a:ext uri="{0D108BD9-81ED-4DB2-BD59-A6C34878D82A}">
                    <a16:rowId xmlns:a16="http://schemas.microsoft.com/office/drawing/2014/main" val="3377751659"/>
                  </a:ext>
                </a:extLst>
              </a:tr>
              <a:tr h="231902">
                <a:tc>
                  <a:txBody>
                    <a:bodyPr/>
                    <a:lstStyle/>
                    <a:p>
                      <a:pPr algn="ctr" fontAlgn="b"/>
                      <a:r>
                        <a:rPr lang="nl-BE" sz="1600" b="1" i="0" u="none" strike="noStrike">
                          <a:solidFill>
                            <a:srgbClr val="000000"/>
                          </a:solidFill>
                          <a:effectLst/>
                          <a:latin typeface="Calibri"/>
                        </a:rPr>
                        <a:t>22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20.8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26</a:t>
                      </a:r>
                    </a:p>
                  </a:txBody>
                  <a:tcPr marL="9525" marR="9525" marT="9526" marB="0" anchor="b">
                    <a:lnL>
                      <a:noFill/>
                    </a:lnL>
                    <a:lnR>
                      <a:noFill/>
                    </a:lnR>
                    <a:lnT>
                      <a:noFill/>
                    </a:lnT>
                    <a:lnB>
                      <a:noFill/>
                    </a:lnB>
                  </a:tcPr>
                </a:tc>
                <a:extLst>
                  <a:ext uri="{0D108BD9-81ED-4DB2-BD59-A6C34878D82A}">
                    <a16:rowId xmlns:a16="http://schemas.microsoft.com/office/drawing/2014/main" val="1226528791"/>
                  </a:ext>
                </a:extLst>
              </a:tr>
              <a:tr h="231902">
                <a:tc>
                  <a:txBody>
                    <a:bodyPr/>
                    <a:lstStyle/>
                    <a:p>
                      <a:pPr algn="ctr" fontAlgn="b"/>
                      <a:r>
                        <a:rPr lang="nl-BE" sz="1600" b="1" i="0" u="none" strike="noStrike">
                          <a:solidFill>
                            <a:srgbClr val="000000"/>
                          </a:solidFill>
                          <a:effectLst/>
                          <a:latin typeface="Calibri"/>
                        </a:rPr>
                        <a:t>24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20.9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18</a:t>
                      </a:r>
                    </a:p>
                  </a:txBody>
                  <a:tcPr marL="9525" marR="9525" marT="9526" marB="0" anchor="b">
                    <a:lnL>
                      <a:noFill/>
                    </a:lnL>
                    <a:lnR>
                      <a:noFill/>
                    </a:lnR>
                    <a:lnT>
                      <a:noFill/>
                    </a:lnT>
                    <a:lnB>
                      <a:noFill/>
                    </a:lnB>
                  </a:tcPr>
                </a:tc>
                <a:extLst>
                  <a:ext uri="{0D108BD9-81ED-4DB2-BD59-A6C34878D82A}">
                    <a16:rowId xmlns:a16="http://schemas.microsoft.com/office/drawing/2014/main" val="4073461877"/>
                  </a:ext>
                </a:extLst>
              </a:tr>
              <a:tr h="231902">
                <a:tc>
                  <a:txBody>
                    <a:bodyPr/>
                    <a:lstStyle/>
                    <a:p>
                      <a:pPr algn="ctr" fontAlgn="b"/>
                      <a:r>
                        <a:rPr lang="nl-BE" sz="1600" b="1" i="0" u="none" strike="noStrike">
                          <a:solidFill>
                            <a:srgbClr val="000000"/>
                          </a:solidFill>
                          <a:effectLst/>
                          <a:latin typeface="Calibri"/>
                        </a:rPr>
                        <a:t>30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2.6</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18.7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13</a:t>
                      </a:r>
                    </a:p>
                  </a:txBody>
                  <a:tcPr marL="9525" marR="9525" marT="9526" marB="0" anchor="b">
                    <a:lnL>
                      <a:noFill/>
                    </a:lnL>
                    <a:lnR>
                      <a:noFill/>
                    </a:lnR>
                    <a:lnT>
                      <a:noFill/>
                    </a:lnT>
                    <a:lnB>
                      <a:noFill/>
                    </a:lnB>
                  </a:tcPr>
                </a:tc>
                <a:extLst>
                  <a:ext uri="{0D108BD9-81ED-4DB2-BD59-A6C34878D82A}">
                    <a16:rowId xmlns:a16="http://schemas.microsoft.com/office/drawing/2014/main" val="28975362"/>
                  </a:ext>
                </a:extLst>
              </a:tr>
              <a:tr h="231902">
                <a:tc>
                  <a:txBody>
                    <a:bodyPr/>
                    <a:lstStyle/>
                    <a:p>
                      <a:pPr algn="ctr" fontAlgn="b"/>
                      <a:r>
                        <a:rPr lang="nl-BE" sz="1600" b="1" i="0" u="none" strike="noStrike">
                          <a:solidFill>
                            <a:srgbClr val="000000"/>
                          </a:solidFill>
                          <a:effectLst/>
                          <a:latin typeface="Calibri"/>
                        </a:rPr>
                        <a:t>28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22.9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6</a:t>
                      </a:r>
                    </a:p>
                  </a:txBody>
                  <a:tcPr marL="9525" marR="9525" marT="9526" marB="0" anchor="b">
                    <a:lnL>
                      <a:noFill/>
                    </a:lnL>
                    <a:lnR>
                      <a:noFill/>
                    </a:lnR>
                    <a:lnT>
                      <a:noFill/>
                    </a:lnT>
                    <a:lnB>
                      <a:noFill/>
                    </a:lnB>
                  </a:tcPr>
                </a:tc>
                <a:extLst>
                  <a:ext uri="{0D108BD9-81ED-4DB2-BD59-A6C34878D82A}">
                    <a16:rowId xmlns:a16="http://schemas.microsoft.com/office/drawing/2014/main" val="1778455735"/>
                  </a:ext>
                </a:extLst>
              </a:tr>
              <a:tr h="231902">
                <a:tc>
                  <a:txBody>
                    <a:bodyPr/>
                    <a:lstStyle/>
                    <a:p>
                      <a:pPr algn="ctr" fontAlgn="b"/>
                      <a:r>
                        <a:rPr lang="nl-BE" sz="1600" b="1" i="0" u="none" strike="noStrike">
                          <a:solidFill>
                            <a:srgbClr val="000000"/>
                          </a:solidFill>
                          <a:effectLst/>
                          <a:latin typeface="Calibri"/>
                        </a:rPr>
                        <a:t>25</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22.3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8</a:t>
                      </a:r>
                    </a:p>
                  </a:txBody>
                  <a:tcPr marL="9525" marR="9525" marT="9526" marB="0" anchor="b">
                    <a:lnL>
                      <a:noFill/>
                    </a:lnL>
                    <a:lnR>
                      <a:noFill/>
                    </a:lnR>
                    <a:lnT>
                      <a:noFill/>
                    </a:lnT>
                    <a:lnB>
                      <a:noFill/>
                    </a:lnB>
                  </a:tcPr>
                </a:tc>
                <a:extLst>
                  <a:ext uri="{0D108BD9-81ED-4DB2-BD59-A6C34878D82A}">
                    <a16:rowId xmlns:a16="http://schemas.microsoft.com/office/drawing/2014/main" val="3924536913"/>
                  </a:ext>
                </a:extLst>
              </a:tr>
              <a:tr h="231902">
                <a:tc>
                  <a:txBody>
                    <a:bodyPr/>
                    <a:lstStyle/>
                    <a:p>
                      <a:pPr algn="ctr" fontAlgn="b"/>
                      <a:r>
                        <a:rPr lang="nl-BE" sz="1600" b="1" i="0" u="none" strike="noStrike">
                          <a:solidFill>
                            <a:srgbClr val="000000"/>
                          </a:solidFill>
                          <a:effectLst/>
                          <a:latin typeface="Calibri"/>
                        </a:rPr>
                        <a:t>33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24.8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9</a:t>
                      </a:r>
                    </a:p>
                  </a:txBody>
                  <a:tcPr marL="9525" marR="9525" marT="9526" marB="0" anchor="b">
                    <a:lnL>
                      <a:noFill/>
                    </a:lnL>
                    <a:lnR>
                      <a:noFill/>
                    </a:lnR>
                    <a:lnT>
                      <a:noFill/>
                    </a:lnT>
                    <a:lnB>
                      <a:noFill/>
                    </a:lnB>
                  </a:tcPr>
                </a:tc>
                <a:extLst>
                  <a:ext uri="{0D108BD9-81ED-4DB2-BD59-A6C34878D82A}">
                    <a16:rowId xmlns:a16="http://schemas.microsoft.com/office/drawing/2014/main" val="222532781"/>
                  </a:ext>
                </a:extLst>
              </a:tr>
              <a:tr h="231902">
                <a:tc>
                  <a:txBody>
                    <a:bodyPr/>
                    <a:lstStyle/>
                    <a:p>
                      <a:pPr algn="ctr" fontAlgn="b"/>
                      <a:r>
                        <a:rPr lang="nl-BE" sz="1600" b="1" i="0" u="none" strike="noStrike">
                          <a:solidFill>
                            <a:srgbClr val="000000"/>
                          </a:solidFill>
                          <a:effectLst/>
                          <a:latin typeface="Calibri"/>
                        </a:rPr>
                        <a:t>34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22.9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0</a:t>
                      </a:r>
                    </a:p>
                  </a:txBody>
                  <a:tcPr marL="9525" marR="9525" marT="9526" marB="0" anchor="b">
                    <a:lnL>
                      <a:noFill/>
                    </a:lnL>
                    <a:lnR>
                      <a:noFill/>
                    </a:lnR>
                    <a:lnT>
                      <a:noFill/>
                    </a:lnT>
                    <a:lnB>
                      <a:noFill/>
                    </a:lnB>
                  </a:tcPr>
                </a:tc>
                <a:extLst>
                  <a:ext uri="{0D108BD9-81ED-4DB2-BD59-A6C34878D82A}">
                    <a16:rowId xmlns:a16="http://schemas.microsoft.com/office/drawing/2014/main" val="2416140865"/>
                  </a:ext>
                </a:extLst>
              </a:tr>
              <a:tr h="231902">
                <a:tc>
                  <a:txBody>
                    <a:bodyPr/>
                    <a:lstStyle/>
                    <a:p>
                      <a:pPr algn="ctr" fontAlgn="b"/>
                      <a:r>
                        <a:rPr lang="nl-BE" sz="1600" b="1" i="0" u="none" strike="noStrike">
                          <a:solidFill>
                            <a:srgbClr val="000000"/>
                          </a:solidFill>
                          <a:effectLst/>
                          <a:latin typeface="Calibri"/>
                        </a:rPr>
                        <a:t>40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21.4</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8</a:t>
                      </a:r>
                    </a:p>
                  </a:txBody>
                  <a:tcPr marL="9525" marR="9525" marT="9526" marB="0" anchor="b">
                    <a:lnL>
                      <a:noFill/>
                    </a:lnL>
                    <a:lnR>
                      <a:noFill/>
                    </a:lnR>
                    <a:lnT>
                      <a:noFill/>
                    </a:lnT>
                    <a:lnB>
                      <a:noFill/>
                    </a:lnB>
                  </a:tcPr>
                </a:tc>
                <a:extLst>
                  <a:ext uri="{0D108BD9-81ED-4DB2-BD59-A6C34878D82A}">
                    <a16:rowId xmlns:a16="http://schemas.microsoft.com/office/drawing/2014/main" val="2757103518"/>
                  </a:ext>
                </a:extLst>
              </a:tr>
              <a:tr h="231902">
                <a:tc>
                  <a:txBody>
                    <a:bodyPr/>
                    <a:lstStyle/>
                    <a:p>
                      <a:pPr algn="ctr" fontAlgn="b"/>
                      <a:r>
                        <a:rPr lang="nl-BE" sz="1600" b="1" i="0" u="none" strike="noStrike">
                          <a:solidFill>
                            <a:srgbClr val="000000"/>
                          </a:solidFill>
                          <a:effectLst/>
                          <a:latin typeface="Calibri"/>
                        </a:rPr>
                        <a:t>29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23.8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17</a:t>
                      </a:r>
                    </a:p>
                  </a:txBody>
                  <a:tcPr marL="9525" marR="9525" marT="9526" marB="0" anchor="b">
                    <a:lnL>
                      <a:noFill/>
                    </a:lnL>
                    <a:lnR>
                      <a:noFill/>
                    </a:lnR>
                    <a:lnT>
                      <a:noFill/>
                    </a:lnT>
                    <a:lnB>
                      <a:noFill/>
                    </a:lnB>
                  </a:tcPr>
                </a:tc>
                <a:extLst>
                  <a:ext uri="{0D108BD9-81ED-4DB2-BD59-A6C34878D82A}">
                    <a16:rowId xmlns:a16="http://schemas.microsoft.com/office/drawing/2014/main" val="954255936"/>
                  </a:ext>
                </a:extLst>
              </a:tr>
              <a:tr h="231902">
                <a:tc>
                  <a:txBody>
                    <a:bodyPr/>
                    <a:lstStyle/>
                    <a:p>
                      <a:pPr algn="ctr" fontAlgn="b"/>
                      <a:r>
                        <a:rPr lang="nl-BE" sz="1600" b="1" i="0" u="none" strike="noStrike">
                          <a:solidFill>
                            <a:srgbClr val="000000"/>
                          </a:solidFill>
                          <a:effectLst/>
                          <a:latin typeface="Calibri"/>
                        </a:rPr>
                        <a:t>50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23.0</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5</a:t>
                      </a:r>
                    </a:p>
                  </a:txBody>
                  <a:tcPr marL="9525" marR="9525" marT="9526" marB="0" anchor="b">
                    <a:lnL>
                      <a:noFill/>
                    </a:lnL>
                    <a:lnR>
                      <a:noFill/>
                    </a:lnR>
                    <a:lnT>
                      <a:noFill/>
                    </a:lnT>
                    <a:lnB>
                      <a:noFill/>
                    </a:lnB>
                  </a:tcPr>
                </a:tc>
                <a:extLst>
                  <a:ext uri="{0D108BD9-81ED-4DB2-BD59-A6C34878D82A}">
                    <a16:rowId xmlns:a16="http://schemas.microsoft.com/office/drawing/2014/main" val="703593266"/>
                  </a:ext>
                </a:extLst>
              </a:tr>
              <a:tr h="231902">
                <a:tc>
                  <a:txBody>
                    <a:bodyPr/>
                    <a:lstStyle/>
                    <a:p>
                      <a:pPr algn="ctr" fontAlgn="b"/>
                      <a:r>
                        <a:rPr lang="nl-BE" sz="1600" b="1" i="0" u="none" strike="noStrike">
                          <a:solidFill>
                            <a:srgbClr val="000000"/>
                          </a:solidFill>
                          <a:effectLst/>
                          <a:latin typeface="Calibri"/>
                        </a:rPr>
                        <a:t>46</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3.5</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22.7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12</a:t>
                      </a:r>
                    </a:p>
                  </a:txBody>
                  <a:tcPr marL="9525" marR="9525" marT="9526" marB="0" anchor="b">
                    <a:lnL>
                      <a:noFill/>
                    </a:lnL>
                    <a:lnR>
                      <a:noFill/>
                    </a:lnR>
                    <a:lnT>
                      <a:noFill/>
                    </a:lnT>
                    <a:lnB>
                      <a:noFill/>
                    </a:lnB>
                  </a:tcPr>
                </a:tc>
                <a:extLst>
                  <a:ext uri="{0D108BD9-81ED-4DB2-BD59-A6C34878D82A}">
                    <a16:rowId xmlns:a16="http://schemas.microsoft.com/office/drawing/2014/main" val="2656245173"/>
                  </a:ext>
                </a:extLst>
              </a:tr>
              <a:tr h="231902">
                <a:tc>
                  <a:txBody>
                    <a:bodyPr/>
                    <a:lstStyle/>
                    <a:p>
                      <a:pPr algn="ctr" fontAlgn="b"/>
                      <a:r>
                        <a:rPr lang="nl-BE" sz="1600" b="1" i="0" u="none" strike="noStrike">
                          <a:solidFill>
                            <a:srgbClr val="000000"/>
                          </a:solidFill>
                          <a:effectLst/>
                          <a:latin typeface="Calibri"/>
                        </a:rPr>
                        <a:t>36</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24.8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extLst>
                  <a:ext uri="{0D108BD9-81ED-4DB2-BD59-A6C34878D82A}">
                    <a16:rowId xmlns:a16="http://schemas.microsoft.com/office/drawing/2014/main" val="1239596428"/>
                  </a:ext>
                </a:extLst>
              </a:tr>
              <a:tr h="231902">
                <a:tc>
                  <a:txBody>
                    <a:bodyPr/>
                    <a:lstStyle/>
                    <a:p>
                      <a:pPr algn="ctr" fontAlgn="b"/>
                      <a:r>
                        <a:rPr lang="nl-BE" sz="1600" b="1" i="0" u="none" strike="noStrike">
                          <a:solidFill>
                            <a:srgbClr val="000000"/>
                          </a:solidFill>
                          <a:effectLst/>
                          <a:latin typeface="Calibri"/>
                        </a:rPr>
                        <a:t>43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25.7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extLst>
                  <a:ext uri="{0D108BD9-81ED-4DB2-BD59-A6C34878D82A}">
                    <a16:rowId xmlns:a16="http://schemas.microsoft.com/office/drawing/2014/main" val="439420544"/>
                  </a:ext>
                </a:extLst>
              </a:tr>
              <a:tr h="231902">
                <a:tc>
                  <a:txBody>
                    <a:bodyPr/>
                    <a:lstStyle/>
                    <a:p>
                      <a:pPr algn="ctr" fontAlgn="b"/>
                      <a:r>
                        <a:rPr lang="nl-BE" sz="1600" b="1" i="0" u="none" strike="noStrike">
                          <a:solidFill>
                            <a:srgbClr val="000000"/>
                          </a:solidFill>
                          <a:effectLst/>
                          <a:latin typeface="Calibri"/>
                        </a:rPr>
                        <a:t>58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25.7</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6</a:t>
                      </a:r>
                    </a:p>
                  </a:txBody>
                  <a:tcPr marL="9525" marR="9525" marT="9526" marB="0" anchor="b">
                    <a:lnL>
                      <a:noFill/>
                    </a:lnL>
                    <a:lnR>
                      <a:noFill/>
                    </a:lnR>
                    <a:lnT>
                      <a:noFill/>
                    </a:lnT>
                    <a:lnB>
                      <a:noFill/>
                    </a:lnB>
                  </a:tcPr>
                </a:tc>
                <a:extLst>
                  <a:ext uri="{0D108BD9-81ED-4DB2-BD59-A6C34878D82A}">
                    <a16:rowId xmlns:a16="http://schemas.microsoft.com/office/drawing/2014/main" val="2550319230"/>
                  </a:ext>
                </a:extLst>
              </a:tr>
              <a:tr h="231902">
                <a:tc>
                  <a:txBody>
                    <a:bodyPr/>
                    <a:lstStyle/>
                    <a:p>
                      <a:pPr algn="ctr" fontAlgn="b"/>
                      <a:r>
                        <a:rPr lang="nl-BE" sz="1600" b="1" i="0" u="none" strike="noStrike">
                          <a:solidFill>
                            <a:srgbClr val="000000"/>
                          </a:solidFill>
                          <a:effectLst/>
                          <a:latin typeface="Calibri"/>
                        </a:rPr>
                        <a:t>49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4.0</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8</a:t>
                      </a:r>
                    </a:p>
                  </a:txBody>
                  <a:tcPr marL="9525" marR="9525" marT="9526" marB="0" anchor="b">
                    <a:lnL>
                      <a:noFill/>
                    </a:lnL>
                    <a:lnR>
                      <a:noFill/>
                    </a:lnR>
                    <a:lnT>
                      <a:noFill/>
                    </a:lnT>
                    <a:lnB>
                      <a:noFill/>
                    </a:lnB>
                  </a:tcPr>
                </a:tc>
                <a:extLst>
                  <a:ext uri="{0D108BD9-81ED-4DB2-BD59-A6C34878D82A}">
                    <a16:rowId xmlns:a16="http://schemas.microsoft.com/office/drawing/2014/main" val="4169997048"/>
                  </a:ext>
                </a:extLst>
              </a:tr>
              <a:tr h="231902">
                <a:tc>
                  <a:txBody>
                    <a:bodyPr/>
                    <a:lstStyle/>
                    <a:p>
                      <a:pPr algn="ctr" fontAlgn="b"/>
                      <a:r>
                        <a:rPr lang="nl-BE" sz="1600" b="1" i="0" u="none" strike="noStrike">
                          <a:solidFill>
                            <a:srgbClr val="000000"/>
                          </a:solidFill>
                          <a:effectLst/>
                          <a:latin typeface="Calibri"/>
                        </a:rPr>
                        <a:t>52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4.0</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25.3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a:t>
                      </a:r>
                    </a:p>
                  </a:txBody>
                  <a:tcPr marL="9525" marR="9525" marT="9526" marB="0" anchor="b">
                    <a:lnL>
                      <a:noFill/>
                    </a:lnL>
                    <a:lnR>
                      <a:noFill/>
                    </a:lnR>
                    <a:lnT>
                      <a:noFill/>
                    </a:lnT>
                    <a:lnB>
                      <a:noFill/>
                    </a:lnB>
                  </a:tcPr>
                </a:tc>
                <a:extLst>
                  <a:ext uri="{0D108BD9-81ED-4DB2-BD59-A6C34878D82A}">
                    <a16:rowId xmlns:a16="http://schemas.microsoft.com/office/drawing/2014/main" val="431689879"/>
                  </a:ext>
                </a:extLst>
              </a:tr>
              <a:tr h="231902">
                <a:tc>
                  <a:txBody>
                    <a:bodyPr/>
                    <a:lstStyle/>
                    <a:p>
                      <a:pPr algn="ctr" fontAlgn="b"/>
                      <a:r>
                        <a:rPr lang="nl-BE" sz="1600" b="1" i="0" u="none" strike="noStrike">
                          <a:solidFill>
                            <a:srgbClr val="000000"/>
                          </a:solidFill>
                          <a:effectLst/>
                          <a:latin typeface="Calibri"/>
                        </a:rPr>
                        <a:t>57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4.1</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30.3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5</a:t>
                      </a:r>
                    </a:p>
                  </a:txBody>
                  <a:tcPr marL="9525" marR="9525" marT="9526" marB="0" anchor="b">
                    <a:lnL>
                      <a:noFill/>
                    </a:lnL>
                    <a:lnR>
                      <a:noFill/>
                    </a:lnR>
                    <a:lnT>
                      <a:noFill/>
                    </a:lnT>
                    <a:lnB>
                      <a:noFill/>
                    </a:lnB>
                  </a:tcPr>
                </a:tc>
                <a:extLst>
                  <a:ext uri="{0D108BD9-81ED-4DB2-BD59-A6C34878D82A}">
                    <a16:rowId xmlns:a16="http://schemas.microsoft.com/office/drawing/2014/main" val="1340027435"/>
                  </a:ext>
                </a:extLst>
              </a:tr>
              <a:tr h="231902">
                <a:tc>
                  <a:txBody>
                    <a:bodyPr/>
                    <a:lstStyle/>
                    <a:p>
                      <a:pPr algn="ctr" fontAlgn="b"/>
                      <a:r>
                        <a:rPr lang="nl-BE" sz="1600" b="1" i="0" u="none" strike="noStrike">
                          <a:solidFill>
                            <a:srgbClr val="000000"/>
                          </a:solidFill>
                          <a:effectLst/>
                          <a:latin typeface="Calibri"/>
                        </a:rPr>
                        <a:t>48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27.1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13</a:t>
                      </a:r>
                    </a:p>
                  </a:txBody>
                  <a:tcPr marL="9525" marR="9525" marT="9526" marB="0" anchor="b">
                    <a:lnL>
                      <a:noFill/>
                    </a:lnL>
                    <a:lnR>
                      <a:noFill/>
                    </a:lnR>
                    <a:lnT>
                      <a:noFill/>
                    </a:lnT>
                    <a:lnB>
                      <a:noFill/>
                    </a:lnB>
                  </a:tcPr>
                </a:tc>
                <a:extLst>
                  <a:ext uri="{0D108BD9-81ED-4DB2-BD59-A6C34878D82A}">
                    <a16:rowId xmlns:a16="http://schemas.microsoft.com/office/drawing/2014/main" val="33360344"/>
                  </a:ext>
                </a:extLst>
              </a:tr>
              <a:tr h="231902">
                <a:tc>
                  <a:txBody>
                    <a:bodyPr/>
                    <a:lstStyle/>
                    <a:p>
                      <a:pPr algn="ctr" fontAlgn="b"/>
                      <a:r>
                        <a:rPr lang="nl-BE" sz="1600" b="1" i="0" u="none" strike="noStrike">
                          <a:solidFill>
                            <a:srgbClr val="000000"/>
                          </a:solidFill>
                          <a:effectLst/>
                          <a:latin typeface="Calibri"/>
                        </a:rPr>
                        <a:t>52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30.1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15</a:t>
                      </a:r>
                    </a:p>
                  </a:txBody>
                  <a:tcPr marL="9525" marR="9525" marT="9526" marB="0" anchor="b">
                    <a:lnL>
                      <a:noFill/>
                    </a:lnL>
                    <a:lnR>
                      <a:noFill/>
                    </a:lnR>
                    <a:lnT>
                      <a:noFill/>
                    </a:lnT>
                    <a:lnB>
                      <a:noFill/>
                    </a:lnB>
                  </a:tcPr>
                </a:tc>
                <a:extLst>
                  <a:ext uri="{0D108BD9-81ED-4DB2-BD59-A6C34878D82A}">
                    <a16:rowId xmlns:a16="http://schemas.microsoft.com/office/drawing/2014/main" val="349535643"/>
                  </a:ext>
                </a:extLst>
              </a:tr>
              <a:tr h="231902">
                <a:tc>
                  <a:txBody>
                    <a:bodyPr/>
                    <a:lstStyle/>
                    <a:p>
                      <a:pPr algn="ctr" fontAlgn="b"/>
                      <a:r>
                        <a:rPr lang="nl-BE" sz="1600" b="1" i="0" u="none" strike="noStrike">
                          <a:solidFill>
                            <a:srgbClr val="000000"/>
                          </a:solidFill>
                          <a:effectLst/>
                          <a:latin typeface="Calibri"/>
                        </a:rPr>
                        <a:t>57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4.5</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27.9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extLst>
                  <a:ext uri="{0D108BD9-81ED-4DB2-BD59-A6C34878D82A}">
                    <a16:rowId xmlns:a16="http://schemas.microsoft.com/office/drawing/2014/main" val="1543122806"/>
                  </a:ext>
                </a:extLst>
              </a:tr>
              <a:tr h="231902">
                <a:tc>
                  <a:txBody>
                    <a:bodyPr/>
                    <a:lstStyle/>
                    <a:p>
                      <a:pPr algn="ctr" fontAlgn="b"/>
                      <a:r>
                        <a:rPr lang="nl-BE" sz="1600" b="1" i="0" u="none" strike="noStrike">
                          <a:solidFill>
                            <a:srgbClr val="000000"/>
                          </a:solidFill>
                          <a:effectLst/>
                          <a:latin typeface="Calibri"/>
                        </a:rPr>
                        <a:t>63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4.6</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31.7</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11</a:t>
                      </a:r>
                    </a:p>
                  </a:txBody>
                  <a:tcPr marL="9525" marR="9525" marT="9526" marB="0" anchor="b">
                    <a:lnL>
                      <a:noFill/>
                    </a:lnL>
                    <a:lnR>
                      <a:noFill/>
                    </a:lnR>
                    <a:lnT>
                      <a:noFill/>
                    </a:lnT>
                    <a:lnB>
                      <a:noFill/>
                    </a:lnB>
                  </a:tcPr>
                </a:tc>
                <a:extLst>
                  <a:ext uri="{0D108BD9-81ED-4DB2-BD59-A6C34878D82A}">
                    <a16:rowId xmlns:a16="http://schemas.microsoft.com/office/drawing/2014/main" val="439421538"/>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228F2DE0-046E-4A90-8586-DA397C015769}"/>
              </a:ext>
            </a:extLst>
          </p:cNvPr>
          <p:cNvSpPr>
            <a:spLocks noGrp="1"/>
          </p:cNvSpPr>
          <p:nvPr>
            <p:ph type="title"/>
          </p:nvPr>
        </p:nvSpPr>
        <p:spPr/>
        <p:txBody>
          <a:bodyPr/>
          <a:lstStyle/>
          <a:p>
            <a:r>
              <a:rPr lang="en-US" altLang="nl-BE" sz="3600" dirty="0"/>
              <a:t>Multiple linear regression in R</a:t>
            </a:r>
            <a:endParaRPr lang="fr-FR" altLang="nl-BE" sz="3600" dirty="0"/>
          </a:p>
        </p:txBody>
      </p:sp>
      <p:sp>
        <p:nvSpPr>
          <p:cNvPr id="33795" name="Content Placeholder 2">
            <a:extLst>
              <a:ext uri="{FF2B5EF4-FFF2-40B4-BE49-F238E27FC236}">
                <a16:creationId xmlns:a16="http://schemas.microsoft.com/office/drawing/2014/main" id="{57C4A8FF-5E9A-4921-8B11-D689772341C9}"/>
              </a:ext>
            </a:extLst>
          </p:cNvPr>
          <p:cNvSpPr>
            <a:spLocks noGrp="1"/>
          </p:cNvSpPr>
          <p:nvPr>
            <p:ph idx="1"/>
          </p:nvPr>
        </p:nvSpPr>
        <p:spPr/>
        <p:txBody>
          <a:bodyPr/>
          <a:lstStyle/>
          <a:p>
            <a:pPr marL="0" indent="0">
              <a:buNone/>
            </a:pPr>
            <a:r>
              <a:rPr lang="en-US" altLang="nl-BE" sz="1800" dirty="0">
                <a:latin typeface="Courier New" panose="02070309020205020404" pitchFamily="49" charset="0"/>
                <a:cs typeface="Courier New" panose="02070309020205020404" pitchFamily="49" charset="0"/>
              </a:rPr>
              <a:t>&gt; LinearModel.3 &lt;- </a:t>
            </a:r>
            <a:r>
              <a:rPr lang="en-US" altLang="nl-BE" sz="1800" dirty="0" err="1">
                <a:latin typeface="Courier New" panose="02070309020205020404" pitchFamily="49" charset="0"/>
                <a:cs typeface="Courier New" panose="02070309020205020404" pitchFamily="49" charset="0"/>
              </a:rPr>
              <a:t>lm</a:t>
            </a:r>
            <a:r>
              <a:rPr lang="en-US" altLang="nl-BE" sz="1800" dirty="0">
                <a:latin typeface="Courier New" panose="02070309020205020404" pitchFamily="49" charset="0"/>
                <a:cs typeface="Courier New" panose="02070309020205020404" pitchFamily="49" charset="0"/>
              </a:rPr>
              <a:t>(cholesterol ~ age + </a:t>
            </a:r>
            <a:r>
              <a:rPr lang="en-US" altLang="nl-BE" sz="1800" dirty="0" err="1">
                <a:latin typeface="Courier New" panose="02070309020205020404" pitchFamily="49" charset="0"/>
                <a:cs typeface="Courier New" panose="02070309020205020404" pitchFamily="49" charset="0"/>
              </a:rPr>
              <a:t>bmi</a:t>
            </a:r>
            <a:r>
              <a:rPr lang="en-US" altLang="nl-BE" sz="1800" dirty="0">
                <a:latin typeface="Courier New" panose="02070309020205020404" pitchFamily="49" charset="0"/>
                <a:cs typeface="Courier New" panose="02070309020205020404" pitchFamily="49" charset="0"/>
              </a:rPr>
              <a:t>, data=Cholesterol)</a:t>
            </a:r>
          </a:p>
          <a:p>
            <a:pPr marL="0" indent="0">
              <a:buNone/>
            </a:pPr>
            <a:r>
              <a:rPr lang="en-US" altLang="nl-BE" sz="1800">
                <a:latin typeface="Courier New" panose="02070309020205020404" pitchFamily="49" charset="0"/>
                <a:cs typeface="Courier New" panose="02070309020205020404" pitchFamily="49" charset="0"/>
              </a:rPr>
              <a:t>&gt; summary</a:t>
            </a:r>
            <a:r>
              <a:rPr lang="en-US" altLang="nl-BE" sz="1800" dirty="0">
                <a:latin typeface="Courier New" panose="02070309020205020404" pitchFamily="49" charset="0"/>
                <a:cs typeface="Courier New" panose="02070309020205020404" pitchFamily="49" charset="0"/>
              </a:rPr>
              <a:t>(LinearModel.3)</a:t>
            </a:r>
          </a:p>
          <a:p>
            <a:pPr marL="0" indent="0">
              <a:buNone/>
            </a:pPr>
            <a:r>
              <a:rPr lang="fr-FR" altLang="nl-BE" sz="1800" dirty="0">
                <a:latin typeface="Courier New" panose="02070309020205020404" pitchFamily="49" charset="0"/>
                <a:cs typeface="Courier New" panose="02070309020205020404" pitchFamily="49" charset="0"/>
              </a:rPr>
              <a:t>Coefficients:</a:t>
            </a:r>
          </a:p>
          <a:p>
            <a:pPr marL="0" indent="0">
              <a:buNone/>
            </a:pPr>
            <a:r>
              <a:rPr lang="fr-FR" altLang="nl-BE" sz="1800" dirty="0">
                <a:latin typeface="Courier New" panose="02070309020205020404" pitchFamily="49" charset="0"/>
                <a:cs typeface="Courier New" panose="02070309020205020404" pitchFamily="49" charset="0"/>
              </a:rPr>
              <a:t>             </a:t>
            </a:r>
            <a:r>
              <a:rPr lang="fr-FR" altLang="nl-BE" sz="1800" dirty="0" err="1">
                <a:latin typeface="Courier New" panose="02070309020205020404" pitchFamily="49" charset="0"/>
                <a:cs typeface="Courier New" panose="02070309020205020404" pitchFamily="49" charset="0"/>
              </a:rPr>
              <a:t>Estimate</a:t>
            </a:r>
            <a:r>
              <a:rPr lang="fr-FR" altLang="nl-BE" sz="1800" dirty="0">
                <a:latin typeface="Courier New" panose="02070309020205020404" pitchFamily="49" charset="0"/>
                <a:cs typeface="Courier New" panose="02070309020205020404" pitchFamily="49" charset="0"/>
              </a:rPr>
              <a:t> Std. </a:t>
            </a:r>
            <a:r>
              <a:rPr lang="fr-FR" altLang="nl-BE" sz="1800" dirty="0" err="1">
                <a:latin typeface="Courier New" panose="02070309020205020404" pitchFamily="49" charset="0"/>
                <a:cs typeface="Courier New" panose="02070309020205020404" pitchFamily="49" charset="0"/>
              </a:rPr>
              <a:t>Error</a:t>
            </a:r>
            <a:r>
              <a:rPr lang="fr-FR" altLang="nl-BE" sz="1800" dirty="0">
                <a:latin typeface="Courier New" panose="02070309020205020404" pitchFamily="49" charset="0"/>
                <a:cs typeface="Courier New" panose="02070309020205020404" pitchFamily="49" charset="0"/>
              </a:rPr>
              <a:t> t value Pr(&gt;|t|)    </a:t>
            </a:r>
          </a:p>
          <a:p>
            <a:pPr marL="0" indent="0">
              <a:buNone/>
            </a:pPr>
            <a:r>
              <a:rPr lang="fr-FR" altLang="nl-BE" sz="1800" dirty="0">
                <a:latin typeface="Courier New" panose="02070309020205020404" pitchFamily="49" charset="0"/>
                <a:cs typeface="Courier New" panose="02070309020205020404" pitchFamily="49" charset="0"/>
              </a:rPr>
              <a:t>(Intercept) -0.316695   0.405733  -0.781 0.443777    </a:t>
            </a:r>
          </a:p>
          <a:p>
            <a:pPr marL="0" indent="0">
              <a:buNone/>
            </a:pPr>
            <a:r>
              <a:rPr lang="fr-FR" altLang="nl-BE" sz="1800" dirty="0" err="1">
                <a:latin typeface="Courier New" panose="02070309020205020404" pitchFamily="49" charset="0"/>
                <a:cs typeface="Courier New" panose="02070309020205020404" pitchFamily="49" charset="0"/>
              </a:rPr>
              <a:t>age</a:t>
            </a:r>
            <a:r>
              <a:rPr lang="fr-FR" altLang="nl-BE" sz="1800" dirty="0">
                <a:latin typeface="Courier New" panose="02070309020205020404" pitchFamily="49" charset="0"/>
                <a:cs typeface="Courier New" panose="02070309020205020404" pitchFamily="49" charset="0"/>
              </a:rPr>
              <a:t>          0.027329   0.007061   3.870 0.000885 ***</a:t>
            </a:r>
          </a:p>
          <a:p>
            <a:pPr marL="0" indent="0">
              <a:buNone/>
            </a:pPr>
            <a:r>
              <a:rPr lang="fr-FR" altLang="nl-BE" sz="1800" dirty="0" err="1">
                <a:latin typeface="Courier New" panose="02070309020205020404" pitchFamily="49" charset="0"/>
                <a:cs typeface="Courier New" panose="02070309020205020404" pitchFamily="49" charset="0"/>
              </a:rPr>
              <a:t>bmi</a:t>
            </a:r>
            <a:r>
              <a:rPr lang="fr-FR" altLang="nl-BE" sz="1800" dirty="0">
                <a:latin typeface="Courier New" panose="02070309020205020404" pitchFamily="49" charset="0"/>
                <a:cs typeface="Courier New" panose="02070309020205020404" pitchFamily="49" charset="0"/>
              </a:rPr>
              <a:t>          0.107546   0.025081   4.288 0.000326 ***</a:t>
            </a:r>
          </a:p>
          <a:p>
            <a:pPr marL="0" indent="0">
              <a:buNone/>
            </a:pPr>
            <a:r>
              <a:rPr lang="fr-FR" altLang="nl-BE" sz="1800" dirty="0">
                <a:latin typeface="Courier New" panose="02070309020205020404" pitchFamily="49" charset="0"/>
                <a:cs typeface="Courier New" panose="02070309020205020404" pitchFamily="49" charset="0"/>
              </a:rPr>
              <a:t>---</a:t>
            </a:r>
          </a:p>
          <a:p>
            <a:pPr marL="0" indent="0">
              <a:buNone/>
            </a:pPr>
            <a:r>
              <a:rPr lang="fr-FR" altLang="nl-BE" sz="1800" dirty="0" err="1">
                <a:latin typeface="Courier New" panose="02070309020205020404" pitchFamily="49" charset="0"/>
                <a:cs typeface="Courier New" panose="02070309020205020404" pitchFamily="49" charset="0"/>
              </a:rPr>
              <a:t>Residual</a:t>
            </a:r>
            <a:r>
              <a:rPr lang="fr-FR" altLang="nl-BE" sz="1800" dirty="0">
                <a:latin typeface="Courier New" panose="02070309020205020404" pitchFamily="49" charset="0"/>
                <a:cs typeface="Courier New" panose="02070309020205020404" pitchFamily="49" charset="0"/>
              </a:rPr>
              <a:t> standard </a:t>
            </a:r>
            <a:r>
              <a:rPr lang="fr-FR" altLang="nl-BE" sz="1800" dirty="0" err="1">
                <a:latin typeface="Courier New" panose="02070309020205020404" pitchFamily="49" charset="0"/>
                <a:cs typeface="Courier New" panose="02070309020205020404" pitchFamily="49" charset="0"/>
              </a:rPr>
              <a:t>error</a:t>
            </a:r>
            <a:r>
              <a:rPr lang="fr-FR" altLang="nl-BE" sz="1800" dirty="0">
                <a:latin typeface="Courier New" panose="02070309020205020404" pitchFamily="49" charset="0"/>
                <a:cs typeface="Courier New" panose="02070309020205020404" pitchFamily="49" charset="0"/>
              </a:rPr>
              <a:t>: 0.2497 on 21 </a:t>
            </a:r>
            <a:r>
              <a:rPr lang="fr-FR" altLang="nl-BE" sz="1800" dirty="0" err="1">
                <a:latin typeface="Courier New" panose="02070309020205020404" pitchFamily="49" charset="0"/>
                <a:cs typeface="Courier New" panose="02070309020205020404" pitchFamily="49" charset="0"/>
              </a:rPr>
              <a:t>degrees</a:t>
            </a:r>
            <a:r>
              <a:rPr lang="fr-FR" altLang="nl-BE" sz="1800" dirty="0">
                <a:latin typeface="Courier New" panose="02070309020205020404" pitchFamily="49" charset="0"/>
                <a:cs typeface="Courier New" panose="02070309020205020404" pitchFamily="49" charset="0"/>
              </a:rPr>
              <a:t> of </a:t>
            </a:r>
            <a:r>
              <a:rPr lang="fr-FR" altLang="nl-BE" sz="1800" dirty="0" err="1">
                <a:latin typeface="Courier New" panose="02070309020205020404" pitchFamily="49" charset="0"/>
                <a:cs typeface="Courier New" panose="02070309020205020404" pitchFamily="49" charset="0"/>
              </a:rPr>
              <a:t>freedom</a:t>
            </a:r>
            <a:endParaRPr lang="fr-FR" altLang="nl-BE" sz="1800" dirty="0">
              <a:latin typeface="Courier New" panose="02070309020205020404" pitchFamily="49" charset="0"/>
              <a:cs typeface="Courier New" panose="02070309020205020404" pitchFamily="49" charset="0"/>
            </a:endParaRPr>
          </a:p>
          <a:p>
            <a:pPr marL="0" indent="0">
              <a:buNone/>
            </a:pPr>
            <a:r>
              <a:rPr lang="fr-FR" altLang="nl-BE" sz="1800" dirty="0">
                <a:latin typeface="Courier New" panose="02070309020205020404" pitchFamily="49" charset="0"/>
                <a:cs typeface="Courier New" panose="02070309020205020404" pitchFamily="49" charset="0"/>
              </a:rPr>
              <a:t>Multiple R-</a:t>
            </a:r>
            <a:r>
              <a:rPr lang="fr-FR" altLang="nl-BE" sz="1800" dirty="0" err="1">
                <a:latin typeface="Courier New" panose="02070309020205020404" pitchFamily="49" charset="0"/>
                <a:cs typeface="Courier New" panose="02070309020205020404" pitchFamily="49" charset="0"/>
              </a:rPr>
              <a:t>squared</a:t>
            </a:r>
            <a:r>
              <a:rPr lang="fr-FR" altLang="nl-BE" sz="1800" dirty="0">
                <a:latin typeface="Courier New" panose="02070309020205020404" pitchFamily="49" charset="0"/>
                <a:cs typeface="Courier New" panose="02070309020205020404" pitchFamily="49" charset="0"/>
              </a:rPr>
              <a:t>:  0.906,	</a:t>
            </a:r>
            <a:r>
              <a:rPr lang="fr-FR" altLang="nl-BE" sz="1800" dirty="0" err="1">
                <a:latin typeface="Courier New" panose="02070309020205020404" pitchFamily="49" charset="0"/>
                <a:cs typeface="Courier New" panose="02070309020205020404" pitchFamily="49" charset="0"/>
              </a:rPr>
              <a:t>Adjusted</a:t>
            </a:r>
            <a:r>
              <a:rPr lang="fr-FR" altLang="nl-BE" sz="1800" dirty="0">
                <a:latin typeface="Courier New" panose="02070309020205020404" pitchFamily="49" charset="0"/>
                <a:cs typeface="Courier New" panose="02070309020205020404" pitchFamily="49" charset="0"/>
              </a:rPr>
              <a:t> R-</a:t>
            </a:r>
            <a:r>
              <a:rPr lang="fr-FR" altLang="nl-BE" sz="1800" dirty="0" err="1">
                <a:latin typeface="Courier New" panose="02070309020205020404" pitchFamily="49" charset="0"/>
                <a:cs typeface="Courier New" panose="02070309020205020404" pitchFamily="49" charset="0"/>
              </a:rPr>
              <a:t>squared</a:t>
            </a:r>
            <a:r>
              <a:rPr lang="fr-FR" altLang="nl-BE" sz="1800" dirty="0">
                <a:latin typeface="Courier New" panose="02070309020205020404" pitchFamily="49" charset="0"/>
                <a:cs typeface="Courier New" panose="02070309020205020404" pitchFamily="49" charset="0"/>
              </a:rPr>
              <a:t>:  0.897 </a:t>
            </a:r>
          </a:p>
          <a:p>
            <a:pPr marL="0" indent="0">
              <a:buNone/>
            </a:pPr>
            <a:r>
              <a:rPr lang="fr-FR" altLang="nl-BE" sz="1800" dirty="0">
                <a:latin typeface="Courier New" panose="02070309020205020404" pitchFamily="49" charset="0"/>
                <a:cs typeface="Courier New" panose="02070309020205020404" pitchFamily="49" charset="0"/>
              </a:rPr>
              <a:t>F-</a:t>
            </a:r>
            <a:r>
              <a:rPr lang="fr-FR" altLang="nl-BE" sz="1800" dirty="0" err="1">
                <a:latin typeface="Courier New" panose="02070309020205020404" pitchFamily="49" charset="0"/>
                <a:cs typeface="Courier New" panose="02070309020205020404" pitchFamily="49" charset="0"/>
              </a:rPr>
              <a:t>statistic</a:t>
            </a:r>
            <a:r>
              <a:rPr lang="fr-FR" altLang="nl-BE" sz="1800" dirty="0">
                <a:latin typeface="Courier New" panose="02070309020205020404" pitchFamily="49" charset="0"/>
                <a:cs typeface="Courier New" panose="02070309020205020404" pitchFamily="49" charset="0"/>
              </a:rPr>
              <a:t>: 101.2 on 2 and 21 DF,  p-value: 1.657e-11</a:t>
            </a:r>
          </a:p>
        </p:txBody>
      </p:sp>
      <p:sp>
        <p:nvSpPr>
          <p:cNvPr id="2" name="Arrow: Right 1">
            <a:extLst>
              <a:ext uri="{FF2B5EF4-FFF2-40B4-BE49-F238E27FC236}">
                <a16:creationId xmlns:a16="http://schemas.microsoft.com/office/drawing/2014/main" id="{16753D33-7C81-41F1-BD0A-3F537E03816E}"/>
              </a:ext>
            </a:extLst>
          </p:cNvPr>
          <p:cNvSpPr/>
          <p:nvPr/>
        </p:nvSpPr>
        <p:spPr>
          <a:xfrm>
            <a:off x="36871" y="3927091"/>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B4BA42D9-B3D7-4CB2-9087-D774387AF928}"/>
              </a:ext>
            </a:extLst>
          </p:cNvPr>
          <p:cNvSpPr>
            <a:spLocks noGrp="1"/>
          </p:cNvSpPr>
          <p:nvPr>
            <p:ph type="title"/>
          </p:nvPr>
        </p:nvSpPr>
        <p:spPr/>
        <p:txBody>
          <a:bodyPr/>
          <a:lstStyle/>
          <a:p>
            <a:r>
              <a:rPr lang="en-US" altLang="nl-BE" sz="3600"/>
              <a:t>Multiple linear regression equation</a:t>
            </a:r>
            <a:endParaRPr lang="fr-FR" altLang="nl-BE" sz="3600"/>
          </a:p>
        </p:txBody>
      </p:sp>
      <p:sp>
        <p:nvSpPr>
          <p:cNvPr id="37891" name="Content Placeholder 2">
            <a:extLst>
              <a:ext uri="{FF2B5EF4-FFF2-40B4-BE49-F238E27FC236}">
                <a16:creationId xmlns:a16="http://schemas.microsoft.com/office/drawing/2014/main" id="{54BB36D0-DD4D-423B-BC36-9EFD444960F3}"/>
              </a:ext>
            </a:extLst>
          </p:cNvPr>
          <p:cNvSpPr>
            <a:spLocks noGrp="1"/>
          </p:cNvSpPr>
          <p:nvPr>
            <p:ph idx="1"/>
          </p:nvPr>
        </p:nvSpPr>
        <p:spPr/>
        <p:txBody>
          <a:bodyPr/>
          <a:lstStyle/>
          <a:p>
            <a:pPr marL="0" indent="0">
              <a:buFontTx/>
              <a:buNone/>
            </a:pPr>
            <a:r>
              <a:rPr lang="en-US" altLang="nl-BE" dirty="0">
                <a:latin typeface="Comic Sans MS" panose="030F0702030302020204" pitchFamily="66" charset="0"/>
              </a:rPr>
              <a:t>Cholesterol (mmol/l)= </a:t>
            </a:r>
            <a:br>
              <a:rPr lang="en-US" altLang="nl-BE" dirty="0">
                <a:latin typeface="Comic Sans MS" panose="030F0702030302020204" pitchFamily="66" charset="0"/>
              </a:rPr>
            </a:br>
            <a:r>
              <a:rPr lang="fr-FR" altLang="nl-BE" dirty="0">
                <a:latin typeface="Comic Sans MS" panose="030F0702030302020204" pitchFamily="66" charset="0"/>
              </a:rPr>
              <a:t>-0.316695 </a:t>
            </a:r>
            <a:r>
              <a:rPr lang="en-GB" altLang="nl-BE" dirty="0">
                <a:latin typeface="Comic Sans MS" panose="030F0702030302020204" pitchFamily="66" charset="0"/>
              </a:rPr>
              <a:t>+ </a:t>
            </a:r>
            <a:r>
              <a:rPr lang="fr-FR" altLang="nl-BE" dirty="0">
                <a:latin typeface="Comic Sans MS" panose="030F0702030302020204" pitchFamily="66" charset="0"/>
              </a:rPr>
              <a:t>0.027329</a:t>
            </a:r>
            <a:r>
              <a:rPr lang="en-GB" altLang="nl-BE" dirty="0">
                <a:latin typeface="Comic Sans MS" panose="030F0702030302020204" pitchFamily="66" charset="0"/>
              </a:rPr>
              <a:t> * Age (</a:t>
            </a:r>
            <a:r>
              <a:rPr lang="en-GB" altLang="nl-BE" dirty="0" err="1">
                <a:latin typeface="Comic Sans MS" panose="030F0702030302020204" pitchFamily="66" charset="0"/>
              </a:rPr>
              <a:t>yrs</a:t>
            </a:r>
            <a:r>
              <a:rPr lang="en-GB" altLang="nl-BE" dirty="0">
                <a:latin typeface="Comic Sans MS" panose="030F0702030302020204" pitchFamily="66" charset="0"/>
              </a:rPr>
              <a:t>) + 0.107546 * BMI</a:t>
            </a:r>
            <a:endParaRPr lang="fr-FR" altLang="nl-BE" dirty="0">
              <a:latin typeface="Comic Sans MS" panose="030F0702030302020204" pitchFamily="66"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B744339-69A8-493B-B631-5075C5D793BE}"/>
              </a:ext>
            </a:extLst>
          </p:cNvPr>
          <p:cNvSpPr>
            <a:spLocks noGrp="1" noChangeArrowheads="1"/>
          </p:cNvSpPr>
          <p:nvPr>
            <p:ph type="title"/>
          </p:nvPr>
        </p:nvSpPr>
        <p:spPr>
          <a:xfrm>
            <a:off x="533400" y="609600"/>
            <a:ext cx="8153400" cy="1143000"/>
          </a:xfrm>
        </p:spPr>
        <p:txBody>
          <a:bodyPr/>
          <a:lstStyle/>
          <a:p>
            <a:r>
              <a:rPr lang="en-GB" altLang="nl-BE"/>
              <a:t>…</a:t>
            </a:r>
            <a:r>
              <a:rPr lang="en-GB" altLang="nl-BE" sz="3200">
                <a:latin typeface="Comic Sans MS" panose="030F0702030302020204" pitchFamily="66" charset="0"/>
              </a:rPr>
              <a:t>what have we learnt so far:</a:t>
            </a:r>
          </a:p>
        </p:txBody>
      </p:sp>
      <p:sp>
        <p:nvSpPr>
          <p:cNvPr id="38915" name="Rectangle 3">
            <a:extLst>
              <a:ext uri="{FF2B5EF4-FFF2-40B4-BE49-F238E27FC236}">
                <a16:creationId xmlns:a16="http://schemas.microsoft.com/office/drawing/2014/main" id="{C902AC3B-9BF6-4303-A665-1A850CD23E52}"/>
              </a:ext>
            </a:extLst>
          </p:cNvPr>
          <p:cNvSpPr>
            <a:spLocks noGrp="1" noChangeArrowheads="1"/>
          </p:cNvSpPr>
          <p:nvPr>
            <p:ph type="body" idx="1"/>
          </p:nvPr>
        </p:nvSpPr>
        <p:spPr>
          <a:xfrm>
            <a:off x="685800" y="1600200"/>
            <a:ext cx="7772400" cy="4495800"/>
          </a:xfrm>
          <a:ln>
            <a:solidFill>
              <a:schemeClr val="accent2"/>
            </a:solidFill>
            <a:miter lim="800000"/>
            <a:headEnd/>
            <a:tailEnd/>
          </a:ln>
        </p:spPr>
        <p:txBody>
          <a:bodyPr/>
          <a:lstStyle/>
          <a:p>
            <a:pPr>
              <a:buFont typeface="Wingdings" panose="05000000000000000000" pitchFamily="2" charset="2"/>
              <a:buChar char="F"/>
            </a:pPr>
            <a:r>
              <a:rPr lang="en-GB" altLang="nl-BE" sz="2800">
                <a:latin typeface="Comic Sans MS" panose="030F0702030302020204" pitchFamily="66" charset="0"/>
              </a:rPr>
              <a:t>Testing the Assumptions</a:t>
            </a:r>
          </a:p>
          <a:p>
            <a:pPr lvl="1">
              <a:buFont typeface="Wingdings" panose="05000000000000000000" pitchFamily="2" charset="2"/>
              <a:buChar char="F"/>
            </a:pPr>
            <a:r>
              <a:rPr lang="en-GB" altLang="nl-BE" sz="2400">
                <a:latin typeface="Comic Sans MS" panose="030F0702030302020204" pitchFamily="66" charset="0"/>
              </a:rPr>
              <a:t>Linearity</a:t>
            </a:r>
          </a:p>
          <a:p>
            <a:pPr lvl="1">
              <a:buFont typeface="Wingdings" panose="05000000000000000000" pitchFamily="2" charset="2"/>
              <a:buChar char="F"/>
            </a:pPr>
            <a:r>
              <a:rPr lang="en-GB" altLang="nl-BE" sz="2400">
                <a:latin typeface="Comic Sans MS" panose="030F0702030302020204" pitchFamily="66" charset="0"/>
              </a:rPr>
              <a:t>Homogeneity of variance </a:t>
            </a:r>
          </a:p>
          <a:p>
            <a:pPr lvl="1">
              <a:buFont typeface="Wingdings" panose="05000000000000000000" pitchFamily="2" charset="2"/>
              <a:buChar char="F"/>
            </a:pPr>
            <a:r>
              <a:rPr lang="en-GB" altLang="nl-BE" sz="2400">
                <a:latin typeface="Comic Sans MS" panose="030F0702030302020204" pitchFamily="66" charset="0"/>
              </a:rPr>
              <a:t>Normality</a:t>
            </a:r>
          </a:p>
          <a:p>
            <a:pPr lvl="1">
              <a:buFont typeface="Wingdings" panose="05000000000000000000" pitchFamily="2" charset="2"/>
              <a:buChar char="F"/>
            </a:pPr>
            <a:r>
              <a:rPr lang="en-GB" altLang="nl-BE" sz="2400">
                <a:latin typeface="Comic Sans MS" panose="030F0702030302020204" pitchFamily="66" charset="0"/>
              </a:rPr>
              <a:t>Independence of observations</a:t>
            </a:r>
          </a:p>
          <a:p>
            <a:pPr>
              <a:buFont typeface="Wingdings" panose="05000000000000000000" pitchFamily="2" charset="2"/>
              <a:buChar char="F"/>
            </a:pPr>
            <a:r>
              <a:rPr lang="en-GB" altLang="nl-BE" sz="2800">
                <a:latin typeface="Comic Sans MS" panose="030F0702030302020204" pitchFamily="66" charset="0"/>
              </a:rPr>
              <a:t>Exceptional values = outliers</a:t>
            </a:r>
          </a:p>
          <a:p>
            <a:pPr>
              <a:buFont typeface="Wingdings" panose="05000000000000000000" pitchFamily="2" charset="2"/>
              <a:buChar char="F"/>
            </a:pPr>
            <a:r>
              <a:rPr lang="en-GB" altLang="nl-BE" sz="2800">
                <a:latin typeface="Comic Sans MS" panose="030F0702030302020204" pitchFamily="66" charset="0"/>
              </a:rPr>
              <a:t>Influential observations</a:t>
            </a:r>
          </a:p>
          <a:p>
            <a:pPr>
              <a:buFont typeface="Wingdings" panose="05000000000000000000" pitchFamily="2" charset="2"/>
              <a:buChar char="F"/>
            </a:pPr>
            <a:r>
              <a:rPr lang="en-GB" altLang="nl-BE" sz="2800">
                <a:latin typeface="Comic Sans MS" panose="030F0702030302020204" pitchFamily="66" charset="0"/>
              </a:rPr>
              <a:t>Transformation</a:t>
            </a:r>
          </a:p>
          <a:p>
            <a:pPr>
              <a:buFont typeface="Wingdings" panose="05000000000000000000" pitchFamily="2" charset="2"/>
              <a:buChar char="F"/>
            </a:pPr>
            <a:r>
              <a:rPr lang="en-GB" altLang="nl-BE" sz="2800">
                <a:latin typeface="Comic Sans MS" panose="030F0702030302020204" pitchFamily="66" charset="0"/>
              </a:rPr>
              <a:t>Multiple linear regression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8787F73-7BD9-401B-BE1A-4B6BD16AE516}"/>
              </a:ext>
            </a:extLst>
          </p:cNvPr>
          <p:cNvSpPr>
            <a:spLocks noGrp="1" noChangeArrowheads="1"/>
          </p:cNvSpPr>
          <p:nvPr>
            <p:ph type="title"/>
          </p:nvPr>
        </p:nvSpPr>
        <p:spPr>
          <a:xfrm>
            <a:off x="685800" y="609600"/>
            <a:ext cx="7772400" cy="1600200"/>
          </a:xfrm>
        </p:spPr>
        <p:txBody>
          <a:bodyPr/>
          <a:lstStyle/>
          <a:p>
            <a:r>
              <a:rPr lang="en-GB" altLang="nl-BE" sz="3600">
                <a:latin typeface="Comic Sans MS" panose="030F0702030302020204" pitchFamily="66" charset="0"/>
              </a:rPr>
              <a:t>Checking the assumptions</a:t>
            </a:r>
            <a:br>
              <a:rPr lang="en-GB" altLang="nl-BE" sz="3600"/>
            </a:br>
            <a:endParaRPr lang="en-GB" altLang="nl-BE" sz="3600"/>
          </a:p>
        </p:txBody>
      </p:sp>
      <p:sp>
        <p:nvSpPr>
          <p:cNvPr id="5123" name="Rectangle 3">
            <a:extLst>
              <a:ext uri="{FF2B5EF4-FFF2-40B4-BE49-F238E27FC236}">
                <a16:creationId xmlns:a16="http://schemas.microsoft.com/office/drawing/2014/main" id="{1DCA345E-9151-4CFA-9083-62B402CA0629}"/>
              </a:ext>
            </a:extLst>
          </p:cNvPr>
          <p:cNvSpPr>
            <a:spLocks noGrp="1" noChangeArrowheads="1"/>
          </p:cNvSpPr>
          <p:nvPr>
            <p:ph type="body" idx="1"/>
          </p:nvPr>
        </p:nvSpPr>
        <p:spPr>
          <a:xfrm>
            <a:off x="685800" y="1895475"/>
            <a:ext cx="7772400" cy="3765550"/>
          </a:xfrm>
          <a:extLst>
            <a:ext uri="{91240B29-F687-4F45-9708-019B960494DF}">
              <a14:hiddenLine xmlns:a14="http://schemas.microsoft.com/office/drawing/2010/main" w="9525">
                <a:solidFill>
                  <a:schemeClr val="accent2"/>
                </a:solidFill>
                <a:miter lim="800000"/>
                <a:headEnd/>
                <a:tailEnd/>
              </a14:hiddenLine>
            </a:ext>
          </a:extLst>
        </p:spPr>
        <p:txBody>
          <a:bodyPr/>
          <a:lstStyle/>
          <a:p>
            <a:pPr marL="0" indent="0">
              <a:lnSpc>
                <a:spcPct val="80000"/>
              </a:lnSpc>
              <a:buFont typeface="Wingdings" panose="05000000000000000000" pitchFamily="2" charset="2"/>
              <a:buNone/>
            </a:pPr>
            <a:r>
              <a:rPr lang="en-GB" altLang="nl-BE" sz="2400">
                <a:latin typeface="Comic Sans MS" panose="030F0702030302020204" pitchFamily="66" charset="0"/>
              </a:rPr>
              <a:t>If the assumptions do not hold, the outcome of the regression analysis is </a:t>
            </a:r>
            <a:r>
              <a:rPr lang="en-GB" altLang="nl-BE" sz="2400">
                <a:solidFill>
                  <a:srgbClr val="FF0000"/>
                </a:solidFill>
                <a:latin typeface="Comic Sans MS" panose="030F0702030302020204" pitchFamily="66" charset="0"/>
              </a:rPr>
              <a:t>not valid</a:t>
            </a:r>
            <a:r>
              <a:rPr lang="en-GB" altLang="nl-BE" sz="2400">
                <a:latin typeface="Comic Sans MS" panose="030F0702030302020204" pitchFamily="66" charset="0"/>
              </a:rPr>
              <a:t> / does not make sense!</a:t>
            </a:r>
          </a:p>
          <a:p>
            <a:pPr marL="0" indent="0">
              <a:lnSpc>
                <a:spcPct val="80000"/>
              </a:lnSpc>
              <a:buFont typeface="Wingdings" panose="05000000000000000000" pitchFamily="2" charset="2"/>
              <a:buNone/>
            </a:pPr>
            <a:endParaRPr lang="en-GB" altLang="nl-BE" sz="2400">
              <a:solidFill>
                <a:srgbClr val="FF0000"/>
              </a:solidFill>
              <a:latin typeface="Comic Sans MS" panose="030F0702030302020204" pitchFamily="66" charset="0"/>
            </a:endParaRPr>
          </a:p>
          <a:p>
            <a:pPr marL="0" indent="0">
              <a:lnSpc>
                <a:spcPct val="80000"/>
              </a:lnSpc>
              <a:buFont typeface="Wingdings" panose="05000000000000000000" pitchFamily="2" charset="2"/>
              <a:buNone/>
            </a:pPr>
            <a:r>
              <a:rPr lang="en-GB" altLang="nl-BE" sz="2400">
                <a:latin typeface="Comic Sans MS" panose="030F0702030302020204" pitchFamily="66" charset="0"/>
              </a:rPr>
              <a:t>Some of these conditions can be checked from a scatter diagram, so </a:t>
            </a:r>
            <a:r>
              <a:rPr lang="en-GB" altLang="nl-BE" sz="2400">
                <a:solidFill>
                  <a:schemeClr val="accent2"/>
                </a:solidFill>
                <a:latin typeface="Comic Sans MS" panose="030F0702030302020204" pitchFamily="66" charset="0"/>
              </a:rPr>
              <a:t>before</a:t>
            </a:r>
            <a:r>
              <a:rPr lang="en-GB" altLang="nl-BE" sz="2400">
                <a:latin typeface="Comic Sans MS" panose="030F0702030302020204" pitchFamily="66" charset="0"/>
              </a:rPr>
              <a:t> the regression analysis. </a:t>
            </a:r>
          </a:p>
          <a:p>
            <a:pPr marL="0" indent="0">
              <a:lnSpc>
                <a:spcPct val="80000"/>
              </a:lnSpc>
              <a:buFont typeface="Wingdings" panose="05000000000000000000" pitchFamily="2" charset="2"/>
              <a:buNone/>
            </a:pPr>
            <a:endParaRPr lang="en-GB" altLang="nl-BE" sz="2400">
              <a:latin typeface="Comic Sans MS" panose="030F0702030302020204" pitchFamily="66" charset="0"/>
            </a:endParaRPr>
          </a:p>
          <a:p>
            <a:pPr marL="0" indent="0">
              <a:lnSpc>
                <a:spcPct val="80000"/>
              </a:lnSpc>
              <a:buFont typeface="Wingdings" panose="05000000000000000000" pitchFamily="2" charset="2"/>
              <a:buNone/>
            </a:pPr>
            <a:r>
              <a:rPr lang="en-GB" altLang="nl-BE" sz="2400">
                <a:latin typeface="Comic Sans MS" panose="030F0702030302020204" pitchFamily="66" charset="0"/>
              </a:rPr>
              <a:t>Other assumptions have to be checked </a:t>
            </a:r>
            <a:r>
              <a:rPr lang="en-GB" altLang="nl-BE" sz="2400">
                <a:solidFill>
                  <a:schemeClr val="accent2"/>
                </a:solidFill>
                <a:latin typeface="Comic Sans MS" panose="030F0702030302020204" pitchFamily="66" charset="0"/>
              </a:rPr>
              <a:t>after</a:t>
            </a:r>
            <a:r>
              <a:rPr lang="en-GB" altLang="nl-BE" sz="2400">
                <a:latin typeface="Comic Sans MS" panose="030F0702030302020204" pitchFamily="66" charset="0"/>
              </a:rPr>
              <a:t> the regression analysis has been completed. To do this, we analyse the </a:t>
            </a:r>
            <a:r>
              <a:rPr lang="en-GB" altLang="nl-BE" sz="2400">
                <a:solidFill>
                  <a:srgbClr val="FF0000"/>
                </a:solidFill>
                <a:latin typeface="Comic Sans MS" panose="030F0702030302020204" pitchFamily="66" charset="0"/>
              </a:rPr>
              <a:t>residuals </a:t>
            </a:r>
            <a:r>
              <a:rPr lang="en-GB" altLang="nl-BE" sz="2400">
                <a:latin typeface="Comic Sans MS" panose="030F0702030302020204" pitchFamily="66" charset="0"/>
              </a:rPr>
              <a:t>-&gt; makes anomalies more visible (‘magnifying glass’). </a:t>
            </a:r>
          </a:p>
          <a:p>
            <a:pPr marL="0" indent="0">
              <a:lnSpc>
                <a:spcPct val="80000"/>
              </a:lnSpc>
              <a:buFont typeface="Wingdings" panose="05000000000000000000" pitchFamily="2" charset="2"/>
              <a:buNone/>
            </a:pPr>
            <a:endParaRPr lang="en-GB" altLang="nl-BE" sz="2400">
              <a:latin typeface="Comic Sans MS" panose="030F0702030302020204" pitchFamily="66" charset="0"/>
            </a:endParaRPr>
          </a:p>
          <a:p>
            <a:pPr marL="0" indent="0">
              <a:lnSpc>
                <a:spcPct val="80000"/>
              </a:lnSpc>
              <a:buFont typeface="Wingdings" panose="05000000000000000000" pitchFamily="2" charset="2"/>
              <a:buNone/>
            </a:pPr>
            <a:endParaRPr lang="en-GB" altLang="nl-BE" sz="2400">
              <a:latin typeface="Comic Sans MS" panose="030F0702030302020204"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54D7E62-2232-4456-AF48-316929D6BCD6}"/>
              </a:ext>
            </a:extLst>
          </p:cNvPr>
          <p:cNvSpPr>
            <a:spLocks noGrp="1" noChangeArrowheads="1"/>
          </p:cNvSpPr>
          <p:nvPr>
            <p:ph type="title"/>
          </p:nvPr>
        </p:nvSpPr>
        <p:spPr>
          <a:xfrm>
            <a:off x="685800" y="609600"/>
            <a:ext cx="7772400" cy="1600200"/>
          </a:xfrm>
        </p:spPr>
        <p:txBody>
          <a:bodyPr/>
          <a:lstStyle/>
          <a:p>
            <a:r>
              <a:rPr lang="en-GB" altLang="nl-BE" sz="3600">
                <a:latin typeface="Comic Sans MS" panose="030F0702030302020204" pitchFamily="66" charset="0"/>
              </a:rPr>
              <a:t>Checking the assumptions</a:t>
            </a:r>
            <a:br>
              <a:rPr lang="en-GB" altLang="nl-BE" sz="3600"/>
            </a:br>
            <a:endParaRPr lang="en-GB" altLang="nl-BE" sz="3600"/>
          </a:p>
        </p:txBody>
      </p:sp>
      <p:sp>
        <p:nvSpPr>
          <p:cNvPr id="6147" name="Rectangle 3">
            <a:extLst>
              <a:ext uri="{FF2B5EF4-FFF2-40B4-BE49-F238E27FC236}">
                <a16:creationId xmlns:a16="http://schemas.microsoft.com/office/drawing/2014/main" id="{268F1409-E078-460E-8AE3-ADA26F80C1E7}"/>
              </a:ext>
            </a:extLst>
          </p:cNvPr>
          <p:cNvSpPr>
            <a:spLocks noGrp="1" noChangeArrowheads="1"/>
          </p:cNvSpPr>
          <p:nvPr>
            <p:ph type="body" idx="1"/>
          </p:nvPr>
        </p:nvSpPr>
        <p:spPr>
          <a:xfrm>
            <a:off x="685800" y="1752600"/>
            <a:ext cx="7772400" cy="3962400"/>
          </a:xfrm>
          <a:extLst>
            <a:ext uri="{91240B29-F687-4F45-9708-019B960494DF}">
              <a14:hiddenLine xmlns:a14="http://schemas.microsoft.com/office/drawing/2010/main" w="9525">
                <a:solidFill>
                  <a:schemeClr val="accent2"/>
                </a:solidFill>
                <a:miter lim="800000"/>
                <a:headEnd/>
                <a:tailEnd/>
              </a14:hiddenLine>
            </a:ext>
          </a:extLst>
        </p:spPr>
        <p:txBody>
          <a:bodyPr/>
          <a:lstStyle/>
          <a:p>
            <a:pPr marL="576263" indent="-576263">
              <a:lnSpc>
                <a:spcPct val="90000"/>
              </a:lnSpc>
              <a:buFont typeface="Wingdings" panose="05000000000000000000" pitchFamily="2" charset="2"/>
              <a:buNone/>
            </a:pPr>
            <a:r>
              <a:rPr lang="en-GB" altLang="nl-BE" sz="2400"/>
              <a:t>	</a:t>
            </a:r>
            <a:r>
              <a:rPr lang="en-GB" altLang="nl-BE" sz="2400">
                <a:solidFill>
                  <a:schemeClr val="accent2"/>
                </a:solidFill>
                <a:latin typeface="Comic Sans MS" panose="030F0702030302020204" pitchFamily="66" charset="0"/>
              </a:rPr>
              <a:t>Analysis of residuals to check for:</a:t>
            </a:r>
          </a:p>
          <a:p>
            <a:pPr marL="576263" indent="-576263">
              <a:lnSpc>
                <a:spcPct val="90000"/>
              </a:lnSpc>
              <a:buFont typeface="Wingdings" panose="05000000000000000000" pitchFamily="2" charset="2"/>
              <a:buChar char="F"/>
            </a:pPr>
            <a:r>
              <a:rPr lang="en-GB" altLang="nl-BE" sz="2400">
                <a:latin typeface="Comic Sans MS" panose="030F0702030302020204" pitchFamily="66" charset="0"/>
              </a:rPr>
              <a:t>linearity </a:t>
            </a:r>
          </a:p>
          <a:p>
            <a:pPr marL="576263" indent="-576263">
              <a:lnSpc>
                <a:spcPct val="90000"/>
              </a:lnSpc>
              <a:buFont typeface="Wingdings" panose="05000000000000000000" pitchFamily="2" charset="2"/>
              <a:buChar char="F"/>
            </a:pPr>
            <a:r>
              <a:rPr lang="en-GB" altLang="nl-BE" sz="2400">
                <a:latin typeface="Comic Sans MS" panose="030F0702030302020204" pitchFamily="66" charset="0"/>
              </a:rPr>
              <a:t>homogeneity of variance</a:t>
            </a:r>
          </a:p>
          <a:p>
            <a:pPr marL="576263" indent="-576263">
              <a:lnSpc>
                <a:spcPct val="90000"/>
              </a:lnSpc>
              <a:buFont typeface="Wingdings" panose="05000000000000000000" pitchFamily="2" charset="2"/>
              <a:buChar char="F"/>
            </a:pPr>
            <a:r>
              <a:rPr lang="en-GB" altLang="nl-BE" sz="2400">
                <a:latin typeface="Comic Sans MS" panose="030F0702030302020204" pitchFamily="66" charset="0"/>
              </a:rPr>
              <a:t>normality </a:t>
            </a:r>
          </a:p>
          <a:p>
            <a:pPr marL="576263" indent="-576263">
              <a:lnSpc>
                <a:spcPct val="90000"/>
              </a:lnSpc>
              <a:buFont typeface="Wingdings" panose="05000000000000000000" pitchFamily="2" charset="2"/>
              <a:buChar char="F"/>
            </a:pPr>
            <a:r>
              <a:rPr lang="en-GB" altLang="nl-BE" sz="2400">
                <a:latin typeface="Comic Sans MS" panose="030F0702030302020204" pitchFamily="66" charset="0"/>
              </a:rPr>
              <a:t>independence of observations</a:t>
            </a:r>
          </a:p>
          <a:p>
            <a:pPr marL="576263" indent="-576263">
              <a:lnSpc>
                <a:spcPct val="90000"/>
              </a:lnSpc>
              <a:buFont typeface="Wingdings" panose="05000000000000000000" pitchFamily="2" charset="2"/>
              <a:buChar char="F"/>
            </a:pPr>
            <a:r>
              <a:rPr lang="en-GB" altLang="nl-BE" sz="2400">
                <a:latin typeface="Comic Sans MS" panose="030F0702030302020204" pitchFamily="66" charset="0"/>
              </a:rPr>
              <a:t>Other diagnostic checks: exceptional values, influential observations</a:t>
            </a:r>
          </a:p>
          <a:p>
            <a:pPr marL="576263" indent="-576263">
              <a:lnSpc>
                <a:spcPct val="90000"/>
              </a:lnSpc>
              <a:buFont typeface="Wingdings" panose="05000000000000000000" pitchFamily="2" charset="2"/>
              <a:buNone/>
            </a:pPr>
            <a:r>
              <a:rPr lang="en-GB" altLang="nl-BE" sz="2400">
                <a:latin typeface="Comic Sans MS" panose="030F0702030302020204" pitchFamily="66" charset="0"/>
              </a:rPr>
              <a:t>	</a:t>
            </a:r>
            <a:br>
              <a:rPr lang="en-GB" altLang="nl-BE" sz="2400">
                <a:latin typeface="Comic Sans MS" panose="030F0702030302020204" pitchFamily="66" charset="0"/>
              </a:rPr>
            </a:br>
            <a:r>
              <a:rPr lang="en-GB" altLang="nl-BE" sz="2400">
                <a:solidFill>
                  <a:schemeClr val="accent2"/>
                </a:solidFill>
                <a:latin typeface="Comic Sans MS" panose="030F0702030302020204" pitchFamily="66" charset="0"/>
              </a:rPr>
              <a:t>Correct certain anomalies by:</a:t>
            </a:r>
          </a:p>
          <a:p>
            <a:pPr marL="576263" indent="-576263">
              <a:lnSpc>
                <a:spcPct val="90000"/>
              </a:lnSpc>
              <a:buFont typeface="Wingdings" panose="05000000000000000000" pitchFamily="2" charset="2"/>
              <a:buChar char="F"/>
            </a:pPr>
            <a:r>
              <a:rPr lang="en-GB" altLang="nl-BE" sz="2400">
                <a:latin typeface="Comic Sans MS" panose="030F0702030302020204" pitchFamily="66" charset="0"/>
              </a:rPr>
              <a:t>Transformation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a:extLst>
              <a:ext uri="{FF2B5EF4-FFF2-40B4-BE49-F238E27FC236}">
                <a16:creationId xmlns:a16="http://schemas.microsoft.com/office/drawing/2014/main" id="{688F1C64-CA19-4D3B-A355-73D0B149655D}"/>
              </a:ext>
            </a:extLst>
          </p:cNvPr>
          <p:cNvGraphicFramePr>
            <a:graphicFrameLocks noChangeAspect="1"/>
          </p:cNvGraphicFramePr>
          <p:nvPr/>
        </p:nvGraphicFramePr>
        <p:xfrm>
          <a:off x="0" y="14288"/>
          <a:ext cx="9144000" cy="5611812"/>
        </p:xfrm>
        <a:graphic>
          <a:graphicData uri="http://schemas.openxmlformats.org/presentationml/2006/ole">
            <mc:AlternateContent xmlns:mc="http://schemas.openxmlformats.org/markup-compatibility/2006">
              <mc:Choice xmlns:v="urn:schemas-microsoft-com:vml" Requires="v">
                <p:oleObj name="Worksheet" r:id="rId3" imgW="9296400" imgH="5715000" progId="Excel.Sheet.8">
                  <p:embed/>
                </p:oleObj>
              </mc:Choice>
              <mc:Fallback>
                <p:oleObj name="Worksheet" r:id="rId3" imgW="9296400" imgH="5715000" progId="Excel.Sheet.8">
                  <p:embed/>
                  <p:pic>
                    <p:nvPicPr>
                      <p:cNvPr id="7170" name="Object 2">
                        <a:extLst>
                          <a:ext uri="{FF2B5EF4-FFF2-40B4-BE49-F238E27FC236}">
                            <a16:creationId xmlns:a16="http://schemas.microsoft.com/office/drawing/2014/main" id="{688F1C64-CA19-4D3B-A355-73D0B14965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9144000" cy="561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4239DB4-3A27-4752-A609-B5014D3B803A}"/>
              </a:ext>
            </a:extLst>
          </p:cNvPr>
          <p:cNvSpPr>
            <a:spLocks noGrp="1" noChangeArrowheads="1"/>
          </p:cNvSpPr>
          <p:nvPr>
            <p:ph type="title"/>
          </p:nvPr>
        </p:nvSpPr>
        <p:spPr>
          <a:xfrm>
            <a:off x="685800" y="457200"/>
            <a:ext cx="7772400" cy="1143000"/>
          </a:xfrm>
        </p:spPr>
        <p:txBody>
          <a:bodyPr/>
          <a:lstStyle/>
          <a:p>
            <a:r>
              <a:rPr lang="en-GB" altLang="nl-BE" sz="3600">
                <a:latin typeface="Comic Sans MS" panose="030F0702030302020204" pitchFamily="66" charset="0"/>
              </a:rPr>
              <a:t>Linearity</a:t>
            </a:r>
          </a:p>
        </p:txBody>
      </p:sp>
      <p:sp>
        <p:nvSpPr>
          <p:cNvPr id="8195" name="Rectangle 3">
            <a:extLst>
              <a:ext uri="{FF2B5EF4-FFF2-40B4-BE49-F238E27FC236}">
                <a16:creationId xmlns:a16="http://schemas.microsoft.com/office/drawing/2014/main" id="{10E46897-3EAD-4BC4-B63E-D63AF3E3DDE9}"/>
              </a:ext>
            </a:extLst>
          </p:cNvPr>
          <p:cNvSpPr>
            <a:spLocks noGrp="1" noChangeArrowheads="1"/>
          </p:cNvSpPr>
          <p:nvPr>
            <p:ph type="body" idx="1"/>
          </p:nvPr>
        </p:nvSpPr>
        <p:spPr>
          <a:xfrm>
            <a:off x="684213" y="1916113"/>
            <a:ext cx="7772400" cy="4114800"/>
          </a:xfrm>
        </p:spPr>
        <p:txBody>
          <a:bodyPr/>
          <a:lstStyle/>
          <a:p>
            <a:pPr>
              <a:buFontTx/>
              <a:buNone/>
            </a:pPr>
            <a:endParaRPr lang="en-GB" altLang="nl-BE" sz="2800" i="1">
              <a:latin typeface="Comic Sans MS" panose="030F0702030302020204" pitchFamily="66" charset="0"/>
            </a:endParaRPr>
          </a:p>
          <a:p>
            <a:pPr>
              <a:buFontTx/>
              <a:buNone/>
            </a:pPr>
            <a:r>
              <a:rPr lang="en-GB" altLang="nl-BE" sz="2800" i="1">
                <a:latin typeface="Comic Sans MS" panose="030F0702030302020204" pitchFamily="66" charset="0"/>
              </a:rPr>
              <a:t>Relationship x </a:t>
            </a:r>
            <a:r>
              <a:rPr lang="en-GB" altLang="nl-BE" sz="2800" i="1">
                <a:latin typeface="Comic Sans MS" panose="030F0702030302020204" pitchFamily="66" charset="0"/>
                <a:sym typeface="Symbol" panose="05050102010706020507" pitchFamily="18" charset="2"/>
              </a:rPr>
              <a:t> y linear?</a:t>
            </a:r>
            <a:r>
              <a:rPr lang="en-GB" altLang="nl-BE" sz="2800">
                <a:latin typeface="Comic Sans MS" panose="030F0702030302020204" pitchFamily="66" charset="0"/>
                <a:sym typeface="Symbol" panose="05050102010706020507" pitchFamily="18" charset="2"/>
              </a:rPr>
              <a:t> </a:t>
            </a:r>
            <a:r>
              <a:rPr lang="en-GB" altLang="nl-BE" sz="2800">
                <a:latin typeface="Comic Sans MS" panose="030F0702030302020204" pitchFamily="66" charset="0"/>
              </a:rPr>
              <a:t>Verify by... </a:t>
            </a:r>
          </a:p>
          <a:p>
            <a:pPr>
              <a:buFontTx/>
              <a:buNone/>
            </a:pPr>
            <a:r>
              <a:rPr lang="en-GB" altLang="nl-BE" sz="2800">
                <a:latin typeface="Comic Sans MS" panose="030F0702030302020204" pitchFamily="66" charset="0"/>
              </a:rPr>
              <a:t>	scatter plot: </a:t>
            </a:r>
            <a:r>
              <a:rPr lang="en-GB" altLang="nl-BE" sz="2800">
                <a:latin typeface="Comic Sans MS" panose="030F0702030302020204" pitchFamily="66" charset="0"/>
                <a:sym typeface="Symbol" panose="05050102010706020507" pitchFamily="18" charset="2"/>
              </a:rPr>
              <a:t> depending on </a:t>
            </a:r>
          </a:p>
          <a:p>
            <a:pPr>
              <a:buFontTx/>
              <a:buNone/>
            </a:pPr>
            <a:endParaRPr lang="en-GB" altLang="nl-BE" sz="2800" i="1">
              <a:latin typeface="Comic Sans MS" panose="030F0702030302020204" pitchFamily="66" charset="0"/>
              <a:sym typeface="Symbol" panose="05050102010706020507" pitchFamily="18" charset="2"/>
            </a:endParaRPr>
          </a:p>
          <a:p>
            <a:pPr>
              <a:buFontTx/>
              <a:buNone/>
            </a:pPr>
            <a:r>
              <a:rPr lang="en-GB" altLang="nl-BE" sz="2800">
                <a:latin typeface="Comic Sans MS" panose="030F0702030302020204" pitchFamily="66" charset="0"/>
                <a:sym typeface="Symbol" panose="05050102010706020507" pitchFamily="18" charset="2"/>
              </a:rPr>
              <a:t>Relationship linear if:</a:t>
            </a:r>
            <a:br>
              <a:rPr lang="en-GB" altLang="nl-BE" sz="2800">
                <a:latin typeface="Comic Sans MS" panose="030F0702030302020204" pitchFamily="66" charset="0"/>
                <a:sym typeface="Symbol" panose="05050102010706020507" pitchFamily="18" charset="2"/>
              </a:rPr>
            </a:br>
            <a:r>
              <a:rPr lang="en-GB" altLang="nl-BE" sz="2800">
                <a:latin typeface="Comic Sans MS" panose="030F0702030302020204" pitchFamily="66" charset="0"/>
                <a:sym typeface="Symbol" panose="05050102010706020507" pitchFamily="18" charset="2"/>
              </a:rPr>
              <a:t>random distribution of </a:t>
            </a:r>
            <a:r>
              <a:rPr lang="en-GB" altLang="nl-BE" sz="2800" i="1" baseline="-25000">
                <a:latin typeface="Comic Sans MS" panose="030F0702030302020204" pitchFamily="66" charset="0"/>
                <a:sym typeface="Symbol" panose="05050102010706020507" pitchFamily="18" charset="2"/>
              </a:rPr>
              <a:t>i </a:t>
            </a:r>
            <a:r>
              <a:rPr lang="en-GB" altLang="nl-BE" sz="2800">
                <a:latin typeface="Comic Sans MS" panose="030F0702030302020204" pitchFamily="66" charset="0"/>
                <a:sym typeface="Symbol" panose="05050102010706020507" pitchFamily="18" charset="2"/>
              </a:rPr>
              <a:t>around the horizontal axis</a:t>
            </a:r>
          </a:p>
          <a:p>
            <a:pPr>
              <a:buFontTx/>
              <a:buNone/>
            </a:pPr>
            <a:endParaRPr lang="en-GB" altLang="nl-BE" i="1">
              <a:latin typeface="Comic Sans MS" panose="030F0702030302020204" pitchFamily="66" charset="0"/>
              <a:sym typeface="Symbol" panose="05050102010706020507" pitchFamily="18" charset="2"/>
            </a:endParaRPr>
          </a:p>
        </p:txBody>
      </p:sp>
      <p:graphicFrame>
        <p:nvGraphicFramePr>
          <p:cNvPr id="8196" name="Object 5">
            <a:extLst>
              <a:ext uri="{FF2B5EF4-FFF2-40B4-BE49-F238E27FC236}">
                <a16:creationId xmlns:a16="http://schemas.microsoft.com/office/drawing/2014/main" id="{D6E034A4-DBA6-4FF3-A33A-9150CEA54C79}"/>
              </a:ext>
            </a:extLst>
          </p:cNvPr>
          <p:cNvGraphicFramePr>
            <a:graphicFrameLocks noChangeAspect="1"/>
          </p:cNvGraphicFramePr>
          <p:nvPr/>
        </p:nvGraphicFramePr>
        <p:xfrm>
          <a:off x="5832475" y="3933825"/>
          <a:ext cx="395288" cy="439738"/>
        </p:xfrm>
        <a:graphic>
          <a:graphicData uri="http://schemas.openxmlformats.org/presentationml/2006/ole">
            <mc:AlternateContent xmlns:mc="http://schemas.openxmlformats.org/markup-compatibility/2006">
              <mc:Choice xmlns:v="urn:schemas-microsoft-com:vml" Requires="v">
                <p:oleObj name="Equation" r:id="rId3" imgW="126835" imgH="139518" progId="Equation.3">
                  <p:embed/>
                </p:oleObj>
              </mc:Choice>
              <mc:Fallback>
                <p:oleObj name="Equation" r:id="rId3" imgW="126835" imgH="139518" progId="Equation.3">
                  <p:embed/>
                  <p:pic>
                    <p:nvPicPr>
                      <p:cNvPr id="8196" name="Object 5">
                        <a:extLst>
                          <a:ext uri="{FF2B5EF4-FFF2-40B4-BE49-F238E27FC236}">
                            <a16:creationId xmlns:a16="http://schemas.microsoft.com/office/drawing/2014/main" id="{D6E034A4-DBA6-4FF3-A33A-9150CEA54C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2475" y="3933825"/>
                        <a:ext cx="395288" cy="439738"/>
                      </a:xfrm>
                      <a:prstGeom prst="rect">
                        <a:avLst/>
                      </a:prstGeom>
                      <a:solidFill>
                        <a:srgbClr val="FF99CC">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a:extLst>
              <a:ext uri="{FF2B5EF4-FFF2-40B4-BE49-F238E27FC236}">
                <a16:creationId xmlns:a16="http://schemas.microsoft.com/office/drawing/2014/main" id="{CCDFAAD3-7150-4E9B-B58B-A011D6BC2BC7}"/>
              </a:ext>
            </a:extLst>
          </p:cNvPr>
          <p:cNvGraphicFramePr>
            <a:graphicFrameLocks noChangeAspect="1"/>
          </p:cNvGraphicFramePr>
          <p:nvPr/>
        </p:nvGraphicFramePr>
        <p:xfrm>
          <a:off x="0" y="26988"/>
          <a:ext cx="9144000" cy="6594475"/>
        </p:xfrm>
        <a:graphic>
          <a:graphicData uri="http://schemas.openxmlformats.org/presentationml/2006/ole">
            <mc:AlternateContent xmlns:mc="http://schemas.openxmlformats.org/markup-compatibility/2006">
              <mc:Choice xmlns:v="urn:schemas-microsoft-com:vml" Requires="v">
                <p:oleObj name="Worksheet" r:id="rId3" imgW="8544154" imgH="6163056" progId="Excel.Sheet.8">
                  <p:embed/>
                </p:oleObj>
              </mc:Choice>
              <mc:Fallback>
                <p:oleObj name="Worksheet" r:id="rId3" imgW="8544154" imgH="6163056" progId="Excel.Sheet.8">
                  <p:embed/>
                  <p:pic>
                    <p:nvPicPr>
                      <p:cNvPr id="9218" name="Object 2">
                        <a:extLst>
                          <a:ext uri="{FF2B5EF4-FFF2-40B4-BE49-F238E27FC236}">
                            <a16:creationId xmlns:a16="http://schemas.microsoft.com/office/drawing/2014/main" id="{CCDFAAD3-7150-4E9B-B58B-A011D6BC2B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988"/>
                        <a:ext cx="9144000" cy="659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24C2973-B7F7-476D-866E-CC641126A7FC}"/>
              </a:ext>
            </a:extLst>
          </p:cNvPr>
          <p:cNvSpPr>
            <a:spLocks noGrp="1" noChangeArrowheads="1"/>
          </p:cNvSpPr>
          <p:nvPr>
            <p:ph type="title"/>
          </p:nvPr>
        </p:nvSpPr>
        <p:spPr/>
        <p:txBody>
          <a:bodyPr/>
          <a:lstStyle/>
          <a:p>
            <a:r>
              <a:rPr lang="en-GB" altLang="nl-BE" sz="3600">
                <a:latin typeface="Comic Sans MS" panose="030F0702030302020204" pitchFamily="66" charset="0"/>
              </a:rPr>
              <a:t>Homogeneity of variance</a:t>
            </a:r>
          </a:p>
        </p:txBody>
      </p:sp>
      <p:sp>
        <p:nvSpPr>
          <p:cNvPr id="10243" name="Rectangle 3">
            <a:extLst>
              <a:ext uri="{FF2B5EF4-FFF2-40B4-BE49-F238E27FC236}">
                <a16:creationId xmlns:a16="http://schemas.microsoft.com/office/drawing/2014/main" id="{002FA9A6-250D-4CFC-87C5-8EFEFB2F4FBF}"/>
              </a:ext>
            </a:extLst>
          </p:cNvPr>
          <p:cNvSpPr>
            <a:spLocks noGrp="1" noChangeArrowheads="1"/>
          </p:cNvSpPr>
          <p:nvPr>
            <p:ph type="body" idx="1"/>
          </p:nvPr>
        </p:nvSpPr>
        <p:spPr/>
        <p:txBody>
          <a:bodyPr/>
          <a:lstStyle/>
          <a:p>
            <a:pPr>
              <a:buFontTx/>
              <a:buNone/>
            </a:pPr>
            <a:endParaRPr lang="en-GB" altLang="nl-BE" sz="2800">
              <a:latin typeface="Comic Sans MS" panose="030F0702030302020204" pitchFamily="66" charset="0"/>
            </a:endParaRPr>
          </a:p>
          <a:p>
            <a:pPr>
              <a:buFontTx/>
              <a:buNone/>
            </a:pPr>
            <a:r>
              <a:rPr lang="en-GB" altLang="nl-BE" sz="2800" i="1">
                <a:latin typeface="Comic Sans MS" panose="030F0702030302020204" pitchFamily="66" charset="0"/>
              </a:rPr>
              <a:t>Is the variance of y homogenous?</a:t>
            </a:r>
            <a:r>
              <a:rPr lang="en-GB" altLang="nl-BE" sz="2800">
                <a:latin typeface="Comic Sans MS" panose="030F0702030302020204" pitchFamily="66" charset="0"/>
              </a:rPr>
              <a:t> Verify by... </a:t>
            </a:r>
          </a:p>
          <a:p>
            <a:pPr>
              <a:buFontTx/>
              <a:buNone/>
            </a:pPr>
            <a:r>
              <a:rPr lang="en-GB" altLang="nl-BE" sz="2800">
                <a:latin typeface="Comic Sans MS" panose="030F0702030302020204" pitchFamily="66" charset="0"/>
              </a:rPr>
              <a:t>	scatter plot: </a:t>
            </a:r>
            <a:r>
              <a:rPr lang="en-GB" altLang="nl-BE" sz="2800">
                <a:latin typeface="Comic Sans MS" panose="030F0702030302020204" pitchFamily="66" charset="0"/>
                <a:sym typeface="Symbol" panose="05050102010706020507" pitchFamily="18" charset="2"/>
              </a:rPr>
              <a:t> depending on</a:t>
            </a:r>
          </a:p>
          <a:p>
            <a:pPr>
              <a:buFontTx/>
              <a:buNone/>
            </a:pPr>
            <a:endParaRPr lang="en-GB" altLang="nl-BE" sz="2800">
              <a:latin typeface="Comic Sans MS" panose="030F0702030302020204" pitchFamily="66" charset="0"/>
              <a:sym typeface="Symbol" panose="05050102010706020507" pitchFamily="18" charset="2"/>
            </a:endParaRPr>
          </a:p>
          <a:p>
            <a:pPr>
              <a:buFontTx/>
              <a:buNone/>
            </a:pPr>
            <a:r>
              <a:rPr lang="en-GB" altLang="nl-BE" sz="2800">
                <a:latin typeface="Comic Sans MS" panose="030F0702030302020204" pitchFamily="66" charset="0"/>
                <a:sym typeface="Symbol" panose="05050102010706020507" pitchFamily="18" charset="2"/>
              </a:rPr>
              <a:t> Variance homogenous if:</a:t>
            </a:r>
            <a:br>
              <a:rPr lang="en-GB" altLang="nl-BE" sz="2800">
                <a:latin typeface="Comic Sans MS" panose="030F0702030302020204" pitchFamily="66" charset="0"/>
                <a:sym typeface="Symbol" panose="05050102010706020507" pitchFamily="18" charset="2"/>
              </a:rPr>
            </a:br>
            <a:r>
              <a:rPr lang="en-GB" altLang="nl-BE" sz="2800">
                <a:latin typeface="Comic Sans MS" panose="030F0702030302020204" pitchFamily="66" charset="0"/>
                <a:sym typeface="Symbol" panose="05050102010706020507" pitchFamily="18" charset="2"/>
              </a:rPr>
              <a:t>random distribution of </a:t>
            </a:r>
            <a:r>
              <a:rPr lang="en-GB" altLang="nl-BE" sz="2800" i="1" baseline="-25000">
                <a:latin typeface="Comic Sans MS" panose="030F0702030302020204" pitchFamily="66" charset="0"/>
                <a:sym typeface="Symbol" panose="05050102010706020507" pitchFamily="18" charset="2"/>
              </a:rPr>
              <a:t>i</a:t>
            </a:r>
            <a:r>
              <a:rPr lang="en-GB" altLang="nl-BE" sz="2800">
                <a:latin typeface="Comic Sans MS" panose="030F0702030302020204" pitchFamily="66" charset="0"/>
                <a:sym typeface="Symbol" panose="05050102010706020507" pitchFamily="18" charset="2"/>
              </a:rPr>
              <a:t> around the horizontal axis</a:t>
            </a:r>
          </a:p>
        </p:txBody>
      </p:sp>
      <p:graphicFrame>
        <p:nvGraphicFramePr>
          <p:cNvPr id="10244" name="Object 4">
            <a:extLst>
              <a:ext uri="{FF2B5EF4-FFF2-40B4-BE49-F238E27FC236}">
                <a16:creationId xmlns:a16="http://schemas.microsoft.com/office/drawing/2014/main" id="{FD6F0838-D12A-474A-AA73-3952DD693A29}"/>
              </a:ext>
            </a:extLst>
          </p:cNvPr>
          <p:cNvGraphicFramePr>
            <a:graphicFrameLocks noChangeAspect="1"/>
          </p:cNvGraphicFramePr>
          <p:nvPr/>
        </p:nvGraphicFramePr>
        <p:xfrm>
          <a:off x="5867400" y="2997200"/>
          <a:ext cx="439738" cy="635000"/>
        </p:xfrm>
        <a:graphic>
          <a:graphicData uri="http://schemas.openxmlformats.org/presentationml/2006/ole">
            <mc:AlternateContent xmlns:mc="http://schemas.openxmlformats.org/markup-compatibility/2006">
              <mc:Choice xmlns:v="urn:schemas-microsoft-com:vml" Requires="v">
                <p:oleObj name="Equation" r:id="rId3" imgW="139639" imgH="203112" progId="Equation.3">
                  <p:embed/>
                </p:oleObj>
              </mc:Choice>
              <mc:Fallback>
                <p:oleObj name="Equation" r:id="rId3" imgW="139639" imgH="203112" progId="Equation.3">
                  <p:embed/>
                  <p:pic>
                    <p:nvPicPr>
                      <p:cNvPr id="10244" name="Object 4">
                        <a:extLst>
                          <a:ext uri="{FF2B5EF4-FFF2-40B4-BE49-F238E27FC236}">
                            <a16:creationId xmlns:a16="http://schemas.microsoft.com/office/drawing/2014/main" id="{FD6F0838-D12A-474A-AA73-3952DD693A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997200"/>
                        <a:ext cx="439738" cy="6350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1762</TotalTime>
  <Words>2446</Words>
  <Application>Microsoft Office PowerPoint</Application>
  <PresentationFormat>On-screen Show (4:3)</PresentationFormat>
  <Paragraphs>620</Paragraphs>
  <Slides>33</Slides>
  <Notes>20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43" baseType="lpstr">
      <vt:lpstr>Arial</vt:lpstr>
      <vt:lpstr>Calibri</vt:lpstr>
      <vt:lpstr>Comic Sans MS</vt:lpstr>
      <vt:lpstr>Courier New</vt:lpstr>
      <vt:lpstr>Symbol</vt:lpstr>
      <vt:lpstr>Times New Roman</vt:lpstr>
      <vt:lpstr>Wingdings</vt:lpstr>
      <vt:lpstr>Office Theme</vt:lpstr>
      <vt:lpstr>Worksheet</vt:lpstr>
      <vt:lpstr>Equation</vt:lpstr>
      <vt:lpstr>Linear regression</vt:lpstr>
      <vt:lpstr>Session 3: Simple and multiple linear regression, Checking the assumptions </vt:lpstr>
      <vt:lpstr>Checking the assumptions </vt:lpstr>
      <vt:lpstr>Checking the assumptions </vt:lpstr>
      <vt:lpstr>Checking the assumptions </vt:lpstr>
      <vt:lpstr>PowerPoint Presentation</vt:lpstr>
      <vt:lpstr>Linearity</vt:lpstr>
      <vt:lpstr>PowerPoint Presentation</vt:lpstr>
      <vt:lpstr>Homogeneity of variance</vt:lpstr>
      <vt:lpstr>PowerPoint Presentation</vt:lpstr>
      <vt:lpstr>Normality</vt:lpstr>
      <vt:lpstr>Independence of observations</vt:lpstr>
      <vt:lpstr>Exceptional values = outliers</vt:lpstr>
      <vt:lpstr>PowerPoint Presentation</vt:lpstr>
      <vt:lpstr>Influential observations</vt:lpstr>
      <vt:lpstr>PowerPoint Presentation</vt:lpstr>
      <vt:lpstr>Checking the assumptions, fitted values and residuals</vt:lpstr>
      <vt:lpstr>PowerPoint Presentation</vt:lpstr>
      <vt:lpstr>PowerPoint Presentation</vt:lpstr>
      <vt:lpstr>Checking the assumptions R </vt:lpstr>
      <vt:lpstr>Histogram of residuals Normal distribution?</vt:lpstr>
      <vt:lpstr>Residuals against Age linearity?</vt:lpstr>
      <vt:lpstr>Residuals against fitted Homogeneity of variance?</vt:lpstr>
      <vt:lpstr>Residuals against Age influential observations?</vt:lpstr>
      <vt:lpstr>Residuals against fitted outliers?</vt:lpstr>
      <vt:lpstr>Transformations</vt:lpstr>
      <vt:lpstr>PowerPoint Presentation</vt:lpstr>
      <vt:lpstr>… but call a pig a pig!</vt:lpstr>
      <vt:lpstr>Multiple regression</vt:lpstr>
      <vt:lpstr>Multiple linear regression in R</vt:lpstr>
      <vt:lpstr>Multiple linear regression in R</vt:lpstr>
      <vt:lpstr>Multiple linear regression equation</vt:lpstr>
      <vt:lpstr>…what have we learnt so far:</vt:lpstr>
    </vt:vector>
  </TitlesOfParts>
  <Company>ITG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Méthodes avancés</dc:title>
  <dc:creator>.</dc:creator>
  <cp:lastModifiedBy>Tom Smekens</cp:lastModifiedBy>
  <cp:revision>116</cp:revision>
  <dcterms:created xsi:type="dcterms:W3CDTF">2011-01-06T13:55:18Z</dcterms:created>
  <dcterms:modified xsi:type="dcterms:W3CDTF">2022-12-14T09:42:26Z</dcterms:modified>
</cp:coreProperties>
</file>