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418" r:id="rId2"/>
    <p:sldId id="417" r:id="rId3"/>
    <p:sldId id="391" r:id="rId4"/>
    <p:sldId id="299" r:id="rId5"/>
    <p:sldId id="370" r:id="rId6"/>
    <p:sldId id="421" r:id="rId7"/>
    <p:sldId id="372" r:id="rId8"/>
    <p:sldId id="379" r:id="rId9"/>
    <p:sldId id="422" r:id="rId10"/>
    <p:sldId id="382" r:id="rId11"/>
    <p:sldId id="424" r:id="rId12"/>
    <p:sldId id="380" r:id="rId13"/>
    <p:sldId id="405" r:id="rId14"/>
    <p:sldId id="423" r:id="rId15"/>
    <p:sldId id="426" r:id="rId16"/>
    <p:sldId id="432" r:id="rId17"/>
    <p:sldId id="434" r:id="rId18"/>
    <p:sldId id="435" r:id="rId19"/>
    <p:sldId id="428" r:id="rId20"/>
    <p:sldId id="438" r:id="rId21"/>
    <p:sldId id="437" r:id="rId22"/>
    <p:sldId id="440" r:id="rId23"/>
    <p:sldId id="439" r:id="rId24"/>
    <p:sldId id="413" r:id="rId25"/>
    <p:sldId id="384" r:id="rId26"/>
    <p:sldId id="385" r:id="rId27"/>
    <p:sldId id="388" r:id="rId28"/>
    <p:sldId id="441" r:id="rId29"/>
    <p:sldId id="383" r:id="rId30"/>
    <p:sldId id="378" r:id="rId31"/>
    <p:sldId id="443" r:id="rId32"/>
    <p:sldId id="390" r:id="rId33"/>
    <p:sldId id="386" r:id="rId34"/>
    <p:sldId id="403" r:id="rId35"/>
    <p:sldId id="393" r:id="rId36"/>
    <p:sldId id="397" r:id="rId37"/>
    <p:sldId id="320" r:id="rId38"/>
  </p:sldIdLst>
  <p:sldSz cx="9144000" cy="6858000" type="screen4x3"/>
  <p:notesSz cx="6669088" cy="989647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33399"/>
    <a:srgbClr val="0033CC"/>
    <a:srgbClr val="FF3399"/>
    <a:srgbClr val="CC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C01A0-B0C3-49F5-B57C-419188A58A9E}" v="22" dt="2022-12-06T14:46:12.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39" autoAdjust="0"/>
  </p:normalViewPr>
  <p:slideViewPr>
    <p:cSldViewPr>
      <p:cViewPr varScale="1">
        <p:scale>
          <a:sx n="99" d="100"/>
          <a:sy n="99" d="100"/>
        </p:scale>
        <p:origin x="19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16" y="504"/>
      </p:cViewPr>
      <p:guideLst>
        <p:guide orient="horz" pos="311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Smekens" userId="7c71761e-b165-42e6-82e1-b4146a2e8c36" providerId="ADAL" clId="{797C01A0-B0C3-49F5-B57C-419188A58A9E}"/>
    <pc:docChg chg="undo custSel addSld delSld modSld">
      <pc:chgData name="Tom Smekens" userId="7c71761e-b165-42e6-82e1-b4146a2e8c36" providerId="ADAL" clId="{797C01A0-B0C3-49F5-B57C-419188A58A9E}" dt="2022-12-06T14:50:06.628" v="906" actId="20577"/>
      <pc:docMkLst>
        <pc:docMk/>
      </pc:docMkLst>
      <pc:sldChg chg="delSp modSp mod modNotesTx">
        <pc:chgData name="Tom Smekens" userId="7c71761e-b165-42e6-82e1-b4146a2e8c36" providerId="ADAL" clId="{797C01A0-B0C3-49F5-B57C-419188A58A9E}" dt="2022-12-05T10:42:08.255" v="351" actId="20577"/>
        <pc:sldMkLst>
          <pc:docMk/>
          <pc:sldMk cId="0" sldId="372"/>
        </pc:sldMkLst>
        <pc:spChg chg="mod">
          <ac:chgData name="Tom Smekens" userId="7c71761e-b165-42e6-82e1-b4146a2e8c36" providerId="ADAL" clId="{797C01A0-B0C3-49F5-B57C-419188A58A9E}" dt="2022-12-05T10:38:23.173" v="278" actId="20577"/>
          <ac:spMkLst>
            <pc:docMk/>
            <pc:sldMk cId="0" sldId="372"/>
            <ac:spMk id="11266" creationId="{4FAF04C4-FD71-4B99-BCAF-2CF46B26E04D}"/>
          </ac:spMkLst>
        </pc:spChg>
        <pc:spChg chg="mod">
          <ac:chgData name="Tom Smekens" userId="7c71761e-b165-42e6-82e1-b4146a2e8c36" providerId="ADAL" clId="{797C01A0-B0C3-49F5-B57C-419188A58A9E}" dt="2022-12-05T10:42:08.255" v="351" actId="20577"/>
          <ac:spMkLst>
            <pc:docMk/>
            <pc:sldMk cId="0" sldId="372"/>
            <ac:spMk id="11267" creationId="{9E6238BD-DE22-4F8F-9A0B-55FA81901610}"/>
          </ac:spMkLst>
        </pc:spChg>
        <pc:picChg chg="del">
          <ac:chgData name="Tom Smekens" userId="7c71761e-b165-42e6-82e1-b4146a2e8c36" providerId="ADAL" clId="{797C01A0-B0C3-49F5-B57C-419188A58A9E}" dt="2022-12-05T10:37:21.604" v="259" actId="478"/>
          <ac:picMkLst>
            <pc:docMk/>
            <pc:sldMk cId="0" sldId="372"/>
            <ac:picMk id="2" creationId="{A2557C36-C164-4E8C-AD8A-61D6352D244C}"/>
          </ac:picMkLst>
        </pc:picChg>
      </pc:sldChg>
      <pc:sldChg chg="del">
        <pc:chgData name="Tom Smekens" userId="7c71761e-b165-42e6-82e1-b4146a2e8c36" providerId="ADAL" clId="{797C01A0-B0C3-49F5-B57C-419188A58A9E}" dt="2022-12-06T14:44:18.863" v="823" actId="47"/>
        <pc:sldMkLst>
          <pc:docMk/>
          <pc:sldMk cId="0" sldId="377"/>
        </pc:sldMkLst>
      </pc:sldChg>
      <pc:sldChg chg="addSp delSp modSp mod">
        <pc:chgData name="Tom Smekens" userId="7c71761e-b165-42e6-82e1-b4146a2e8c36" providerId="ADAL" clId="{797C01A0-B0C3-49F5-B57C-419188A58A9E}" dt="2022-12-06T14:45:56.097" v="834"/>
        <pc:sldMkLst>
          <pc:docMk/>
          <pc:sldMk cId="0" sldId="378"/>
        </pc:sldMkLst>
        <pc:spChg chg="mod">
          <ac:chgData name="Tom Smekens" userId="7c71761e-b165-42e6-82e1-b4146a2e8c36" providerId="ADAL" clId="{797C01A0-B0C3-49F5-B57C-419188A58A9E}" dt="2022-12-06T14:45:56.097" v="834"/>
          <ac:spMkLst>
            <pc:docMk/>
            <pc:sldMk cId="0" sldId="378"/>
            <ac:spMk id="33795" creationId="{FEF718B2-D954-4C24-B6F0-1917F4EB55CF}"/>
          </ac:spMkLst>
        </pc:spChg>
        <pc:cxnChg chg="add del mod">
          <ac:chgData name="Tom Smekens" userId="7c71761e-b165-42e6-82e1-b4146a2e8c36" providerId="ADAL" clId="{797C01A0-B0C3-49F5-B57C-419188A58A9E}" dt="2022-12-06T14:45:08.786" v="830" actId="478"/>
          <ac:cxnSpMkLst>
            <pc:docMk/>
            <pc:sldMk cId="0" sldId="378"/>
            <ac:cxnSpMk id="3" creationId="{0D0B1A31-CED0-36BD-CFD2-FD0A97ADACEC}"/>
          </ac:cxnSpMkLst>
        </pc:cxnChg>
        <pc:cxnChg chg="add mod">
          <ac:chgData name="Tom Smekens" userId="7c71761e-b165-42e6-82e1-b4146a2e8c36" providerId="ADAL" clId="{797C01A0-B0C3-49F5-B57C-419188A58A9E}" dt="2022-12-06T14:45:35.540" v="833" actId="1076"/>
          <ac:cxnSpMkLst>
            <pc:docMk/>
            <pc:sldMk cId="0" sldId="378"/>
            <ac:cxnSpMk id="5" creationId="{38011C01-82CB-CB46-FC99-DDC35F15EDBC}"/>
          </ac:cxnSpMkLst>
        </pc:cxnChg>
      </pc:sldChg>
      <pc:sldChg chg="addSp delSp modSp mod modNotesTx">
        <pc:chgData name="Tom Smekens" userId="7c71761e-b165-42e6-82e1-b4146a2e8c36" providerId="ADAL" clId="{797C01A0-B0C3-49F5-B57C-419188A58A9E}" dt="2022-12-06T14:48:56.336" v="897" actId="6549"/>
        <pc:sldMkLst>
          <pc:docMk/>
          <pc:sldMk cId="0" sldId="383"/>
        </pc:sldMkLst>
        <pc:spChg chg="mod">
          <ac:chgData name="Tom Smekens" userId="7c71761e-b165-42e6-82e1-b4146a2e8c36" providerId="ADAL" clId="{797C01A0-B0C3-49F5-B57C-419188A58A9E}" dt="2022-12-06T14:48:53.632" v="896" actId="1076"/>
          <ac:spMkLst>
            <pc:docMk/>
            <pc:sldMk cId="0" sldId="383"/>
            <ac:spMk id="3" creationId="{8D796EF3-046E-4895-B1E2-6630F29E307B}"/>
          </ac:spMkLst>
        </pc:spChg>
        <pc:picChg chg="del">
          <ac:chgData name="Tom Smekens" userId="7c71761e-b165-42e6-82e1-b4146a2e8c36" providerId="ADAL" clId="{797C01A0-B0C3-49F5-B57C-419188A58A9E}" dt="2022-12-06T14:39:25.823" v="739" actId="478"/>
          <ac:picMkLst>
            <pc:docMk/>
            <pc:sldMk cId="0" sldId="383"/>
            <ac:picMk id="2" creationId="{9900EF3F-11C8-4542-B7CC-7095873D863B}"/>
          </ac:picMkLst>
        </pc:picChg>
        <pc:picChg chg="add del mod">
          <ac:chgData name="Tom Smekens" userId="7c71761e-b165-42e6-82e1-b4146a2e8c36" providerId="ADAL" clId="{797C01A0-B0C3-49F5-B57C-419188A58A9E}" dt="2022-12-06T14:41:05.739" v="742" actId="478"/>
          <ac:picMkLst>
            <pc:docMk/>
            <pc:sldMk cId="0" sldId="383"/>
            <ac:picMk id="5" creationId="{29D611AA-4160-A5CD-9772-1175F2243769}"/>
          </ac:picMkLst>
        </pc:picChg>
        <pc:picChg chg="add del mod">
          <ac:chgData name="Tom Smekens" userId="7c71761e-b165-42e6-82e1-b4146a2e8c36" providerId="ADAL" clId="{797C01A0-B0C3-49F5-B57C-419188A58A9E}" dt="2022-12-06T14:42:14.463" v="752" actId="478"/>
          <ac:picMkLst>
            <pc:docMk/>
            <pc:sldMk cId="0" sldId="383"/>
            <ac:picMk id="7" creationId="{F20AE64A-559D-C33D-5D29-65A07CA61163}"/>
          </ac:picMkLst>
        </pc:picChg>
        <pc:picChg chg="add mod">
          <ac:chgData name="Tom Smekens" userId="7c71761e-b165-42e6-82e1-b4146a2e8c36" providerId="ADAL" clId="{797C01A0-B0C3-49F5-B57C-419188A58A9E}" dt="2022-12-06T14:42:16.331" v="754" actId="1076"/>
          <ac:picMkLst>
            <pc:docMk/>
            <pc:sldMk cId="0" sldId="383"/>
            <ac:picMk id="9" creationId="{86534E6F-483A-7730-4D8C-07496E7885A9}"/>
          </ac:picMkLst>
        </pc:picChg>
      </pc:sldChg>
      <pc:sldChg chg="addSp delSp modSp mod modNotesTx">
        <pc:chgData name="Tom Smekens" userId="7c71761e-b165-42e6-82e1-b4146a2e8c36" providerId="ADAL" clId="{797C01A0-B0C3-49F5-B57C-419188A58A9E}" dt="2022-12-06T10:57:14.561" v="645" actId="20577"/>
        <pc:sldMkLst>
          <pc:docMk/>
          <pc:sldMk cId="0" sldId="384"/>
        </pc:sldMkLst>
        <pc:spChg chg="add mod">
          <ac:chgData name="Tom Smekens" userId="7c71761e-b165-42e6-82e1-b4146a2e8c36" providerId="ADAL" clId="{797C01A0-B0C3-49F5-B57C-419188A58A9E}" dt="2022-12-05T10:58:04.759" v="628" actId="20577"/>
          <ac:spMkLst>
            <pc:docMk/>
            <pc:sldMk cId="0" sldId="384"/>
            <ac:spMk id="3" creationId="{912A48D1-02C4-8E46-9CEA-A2CA599DA832}"/>
          </ac:spMkLst>
        </pc:spChg>
        <pc:picChg chg="del">
          <ac:chgData name="Tom Smekens" userId="7c71761e-b165-42e6-82e1-b4146a2e8c36" providerId="ADAL" clId="{797C01A0-B0C3-49F5-B57C-419188A58A9E}" dt="2022-12-05T10:53:55.125" v="526" actId="478"/>
          <ac:picMkLst>
            <pc:docMk/>
            <pc:sldMk cId="0" sldId="384"/>
            <ac:picMk id="2" creationId="{DC831224-A31D-4147-85CF-853EA4AABDD7}"/>
          </ac:picMkLst>
        </pc:picChg>
      </pc:sldChg>
      <pc:sldChg chg="modSp mod">
        <pc:chgData name="Tom Smekens" userId="7c71761e-b165-42e6-82e1-b4146a2e8c36" providerId="ADAL" clId="{797C01A0-B0C3-49F5-B57C-419188A58A9E}" dt="2022-12-06T14:43:44.551" v="806" actId="14100"/>
        <pc:sldMkLst>
          <pc:docMk/>
          <pc:sldMk cId="0" sldId="385"/>
        </pc:sldMkLst>
        <pc:spChg chg="mod">
          <ac:chgData name="Tom Smekens" userId="7c71761e-b165-42e6-82e1-b4146a2e8c36" providerId="ADAL" clId="{797C01A0-B0C3-49F5-B57C-419188A58A9E}" dt="2022-12-06T14:43:44.551" v="806" actId="14100"/>
          <ac:spMkLst>
            <pc:docMk/>
            <pc:sldMk cId="0" sldId="385"/>
            <ac:spMk id="29699" creationId="{ED71BE76-F4FB-4A56-B7F6-3D8F779CC644}"/>
          </ac:spMkLst>
        </pc:spChg>
      </pc:sldChg>
      <pc:sldChg chg="addSp delSp modSp mod">
        <pc:chgData name="Tom Smekens" userId="7c71761e-b165-42e6-82e1-b4146a2e8c36" providerId="ADAL" clId="{797C01A0-B0C3-49F5-B57C-419188A58A9E}" dt="2022-12-06T14:48:49.660" v="895" actId="1076"/>
        <pc:sldMkLst>
          <pc:docMk/>
          <pc:sldMk cId="0" sldId="386"/>
        </pc:sldMkLst>
        <pc:spChg chg="mod">
          <ac:chgData name="Tom Smekens" userId="7c71761e-b165-42e6-82e1-b4146a2e8c36" providerId="ADAL" clId="{797C01A0-B0C3-49F5-B57C-419188A58A9E}" dt="2022-12-06T14:48:49.660" v="895" actId="1076"/>
          <ac:spMkLst>
            <pc:docMk/>
            <pc:sldMk cId="0" sldId="386"/>
            <ac:spMk id="4" creationId="{4E4345E9-6D91-4114-9BCF-0A933D42BD66}"/>
          </ac:spMkLst>
        </pc:spChg>
        <pc:picChg chg="del">
          <ac:chgData name="Tom Smekens" userId="7c71761e-b165-42e6-82e1-b4146a2e8c36" providerId="ADAL" clId="{797C01A0-B0C3-49F5-B57C-419188A58A9E}" dt="2022-12-06T14:46:58.782" v="843" actId="478"/>
          <ac:picMkLst>
            <pc:docMk/>
            <pc:sldMk cId="0" sldId="386"/>
            <ac:picMk id="3" creationId="{DAAFB222-D099-46B9-A921-5918075721CD}"/>
          </ac:picMkLst>
        </pc:picChg>
        <pc:picChg chg="add mod">
          <ac:chgData name="Tom Smekens" userId="7c71761e-b165-42e6-82e1-b4146a2e8c36" providerId="ADAL" clId="{797C01A0-B0C3-49F5-B57C-419188A58A9E}" dt="2022-12-06T14:47:02.348" v="845" actId="1076"/>
          <ac:picMkLst>
            <pc:docMk/>
            <pc:sldMk cId="0" sldId="386"/>
            <ac:picMk id="5" creationId="{FAB34A8F-F86A-046D-46B5-0A79A57EAA3D}"/>
          </ac:picMkLst>
        </pc:picChg>
      </pc:sldChg>
      <pc:sldChg chg="del">
        <pc:chgData name="Tom Smekens" userId="7c71761e-b165-42e6-82e1-b4146a2e8c36" providerId="ADAL" clId="{797C01A0-B0C3-49F5-B57C-419188A58A9E}" dt="2022-12-05T10:39:54.567" v="307" actId="47"/>
        <pc:sldMkLst>
          <pc:docMk/>
          <pc:sldMk cId="0" sldId="387"/>
        </pc:sldMkLst>
      </pc:sldChg>
      <pc:sldChg chg="delSp modSp mod">
        <pc:chgData name="Tom Smekens" userId="7c71761e-b165-42e6-82e1-b4146a2e8c36" providerId="ADAL" clId="{797C01A0-B0C3-49F5-B57C-419188A58A9E}" dt="2022-12-06T14:50:06.628" v="906" actId="20577"/>
        <pc:sldMkLst>
          <pc:docMk/>
          <pc:sldMk cId="0" sldId="397"/>
        </pc:sldMkLst>
        <pc:spChg chg="mod">
          <ac:chgData name="Tom Smekens" userId="7c71761e-b165-42e6-82e1-b4146a2e8c36" providerId="ADAL" clId="{797C01A0-B0C3-49F5-B57C-419188A58A9E}" dt="2022-12-06T14:50:06.628" v="906" actId="20577"/>
          <ac:spMkLst>
            <pc:docMk/>
            <pc:sldMk cId="0" sldId="397"/>
            <ac:spMk id="8" creationId="{4B686A69-4F0C-464B-8A32-E4195575E3DD}"/>
          </ac:spMkLst>
        </pc:spChg>
        <pc:picChg chg="del">
          <ac:chgData name="Tom Smekens" userId="7c71761e-b165-42e6-82e1-b4146a2e8c36" providerId="ADAL" clId="{797C01A0-B0C3-49F5-B57C-419188A58A9E}" dt="2022-12-06T14:49:50.300" v="898" actId="478"/>
          <ac:picMkLst>
            <pc:docMk/>
            <pc:sldMk cId="0" sldId="397"/>
            <ac:picMk id="6" creationId="{5C650CC4-17C1-4CD4-BE60-1F31653E4E72}"/>
          </ac:picMkLst>
        </pc:picChg>
      </pc:sldChg>
      <pc:sldChg chg="modSp mod">
        <pc:chgData name="Tom Smekens" userId="7c71761e-b165-42e6-82e1-b4146a2e8c36" providerId="ADAL" clId="{797C01A0-B0C3-49F5-B57C-419188A58A9E}" dt="2022-12-06T14:48:30.040" v="893" actId="14100"/>
        <pc:sldMkLst>
          <pc:docMk/>
          <pc:sldMk cId="0" sldId="403"/>
        </pc:sldMkLst>
        <pc:spChg chg="mod">
          <ac:chgData name="Tom Smekens" userId="7c71761e-b165-42e6-82e1-b4146a2e8c36" providerId="ADAL" clId="{797C01A0-B0C3-49F5-B57C-419188A58A9E}" dt="2022-12-06T14:48:30.040" v="893" actId="14100"/>
          <ac:spMkLst>
            <pc:docMk/>
            <pc:sldMk cId="0" sldId="403"/>
            <ac:spMk id="7" creationId="{6CCA0B8E-5D3A-4C42-9237-79B084B6DFB3}"/>
          </ac:spMkLst>
        </pc:spChg>
        <pc:spChg chg="mod">
          <ac:chgData name="Tom Smekens" userId="7c71761e-b165-42e6-82e1-b4146a2e8c36" providerId="ADAL" clId="{797C01A0-B0C3-49F5-B57C-419188A58A9E}" dt="2022-12-06T14:48:20.386" v="891" actId="20577"/>
          <ac:spMkLst>
            <pc:docMk/>
            <pc:sldMk cId="0" sldId="403"/>
            <ac:spMk id="36867" creationId="{A59B8056-AE69-4DF9-9BF2-322B3900C0EB}"/>
          </ac:spMkLst>
        </pc:spChg>
      </pc:sldChg>
      <pc:sldChg chg="del modNotesTx">
        <pc:chgData name="Tom Smekens" userId="7c71761e-b165-42e6-82e1-b4146a2e8c36" providerId="ADAL" clId="{797C01A0-B0C3-49F5-B57C-419188A58A9E}" dt="2022-12-05T10:39:45.149" v="306" actId="47"/>
        <pc:sldMkLst>
          <pc:docMk/>
          <pc:sldMk cId="1460656060" sldId="419"/>
        </pc:sldMkLst>
      </pc:sldChg>
      <pc:sldChg chg="addSp delSp modSp del mod">
        <pc:chgData name="Tom Smekens" userId="7c71761e-b165-42e6-82e1-b4146a2e8c36" providerId="ADAL" clId="{797C01A0-B0C3-49F5-B57C-419188A58A9E}" dt="2022-12-05T10:34:15.212" v="79" actId="47"/>
        <pc:sldMkLst>
          <pc:docMk/>
          <pc:sldMk cId="949956217" sldId="420"/>
        </pc:sldMkLst>
        <pc:spChg chg="del mod">
          <ac:chgData name="Tom Smekens" userId="7c71761e-b165-42e6-82e1-b4146a2e8c36" providerId="ADAL" clId="{797C01A0-B0C3-49F5-B57C-419188A58A9E}" dt="2022-12-05T10:34:10.571" v="76"/>
          <ac:spMkLst>
            <pc:docMk/>
            <pc:sldMk cId="949956217" sldId="420"/>
            <ac:spMk id="3" creationId="{F8B8FE41-F3CD-4EDC-AEF7-644D4E93B4C6}"/>
          </ac:spMkLst>
        </pc:spChg>
        <pc:spChg chg="add del mod">
          <ac:chgData name="Tom Smekens" userId="7c71761e-b165-42e6-82e1-b4146a2e8c36" providerId="ADAL" clId="{797C01A0-B0C3-49F5-B57C-419188A58A9E}" dt="2022-12-05T10:33:45.671" v="69" actId="21"/>
          <ac:spMkLst>
            <pc:docMk/>
            <pc:sldMk cId="949956217" sldId="420"/>
            <ac:spMk id="4" creationId="{619ED92E-272D-702F-A3A9-2D81406C05AA}"/>
          </ac:spMkLst>
        </pc:spChg>
        <pc:picChg chg="del">
          <ac:chgData name="Tom Smekens" userId="7c71761e-b165-42e6-82e1-b4146a2e8c36" providerId="ADAL" clId="{797C01A0-B0C3-49F5-B57C-419188A58A9E}" dt="2022-12-05T10:32:58.739" v="59" actId="478"/>
          <ac:picMkLst>
            <pc:docMk/>
            <pc:sldMk cId="949956217" sldId="420"/>
            <ac:picMk id="2" creationId="{7566A6FF-4B9C-4812-A74C-587715F6EDC8}"/>
          </ac:picMkLst>
        </pc:picChg>
      </pc:sldChg>
      <pc:sldChg chg="addSp modSp mod modNotesTx">
        <pc:chgData name="Tom Smekens" userId="7c71761e-b165-42e6-82e1-b4146a2e8c36" providerId="ADAL" clId="{797C01A0-B0C3-49F5-B57C-419188A58A9E}" dt="2022-12-05T10:34:12.737" v="78"/>
        <pc:sldMkLst>
          <pc:docMk/>
          <pc:sldMk cId="1957376899" sldId="421"/>
        </pc:sldMkLst>
        <pc:spChg chg="mod">
          <ac:chgData name="Tom Smekens" userId="7c71761e-b165-42e6-82e1-b4146a2e8c36" providerId="ADAL" clId="{797C01A0-B0C3-49F5-B57C-419188A58A9E}" dt="2022-12-05T10:34:12.737" v="78"/>
          <ac:spMkLst>
            <pc:docMk/>
            <pc:sldMk cId="1957376899" sldId="421"/>
            <ac:spMk id="3" creationId="{0A3CB005-25D0-4FBF-8352-A0380E85FC50}"/>
          </ac:spMkLst>
        </pc:spChg>
        <pc:spChg chg="add mod">
          <ac:chgData name="Tom Smekens" userId="7c71761e-b165-42e6-82e1-b4146a2e8c36" providerId="ADAL" clId="{797C01A0-B0C3-49F5-B57C-419188A58A9E}" dt="2022-12-05T10:33:52.782" v="71" actId="1076"/>
          <ac:spMkLst>
            <pc:docMk/>
            <pc:sldMk cId="1957376899" sldId="421"/>
            <ac:spMk id="4" creationId="{35B03B25-5A0F-E011-49FF-A831C837C1F4}"/>
          </ac:spMkLst>
        </pc:spChg>
        <pc:spChg chg="add mod">
          <ac:chgData name="Tom Smekens" userId="7c71761e-b165-42e6-82e1-b4146a2e8c36" providerId="ADAL" clId="{797C01A0-B0C3-49F5-B57C-419188A58A9E}" dt="2022-12-05T10:34:08.059" v="73" actId="1076"/>
          <ac:spMkLst>
            <pc:docMk/>
            <pc:sldMk cId="1957376899" sldId="421"/>
            <ac:spMk id="5" creationId="{1B3781CA-3C84-E108-C68A-1DB9200C12B7}"/>
          </ac:spMkLst>
        </pc:spChg>
      </pc:sldChg>
      <pc:sldChg chg="addSp delSp modSp mod">
        <pc:chgData name="Tom Smekens" userId="7c71761e-b165-42e6-82e1-b4146a2e8c36" providerId="ADAL" clId="{797C01A0-B0C3-49F5-B57C-419188A58A9E}" dt="2022-12-05T10:45:09.654" v="373" actId="1076"/>
        <pc:sldMkLst>
          <pc:docMk/>
          <pc:sldMk cId="2637329478" sldId="422"/>
        </pc:sldMkLst>
        <pc:spChg chg="mod">
          <ac:chgData name="Tom Smekens" userId="7c71761e-b165-42e6-82e1-b4146a2e8c36" providerId="ADAL" clId="{797C01A0-B0C3-49F5-B57C-419188A58A9E}" dt="2022-12-05T10:43:27.026" v="363"/>
          <ac:spMkLst>
            <pc:docMk/>
            <pc:sldMk cId="2637329478" sldId="422"/>
            <ac:spMk id="3" creationId="{202F5BE8-645B-482C-901B-AA495B2B13D3}"/>
          </ac:spMkLst>
        </pc:spChg>
        <pc:spChg chg="add mod">
          <ac:chgData name="Tom Smekens" userId="7c71761e-b165-42e6-82e1-b4146a2e8c36" providerId="ADAL" clId="{797C01A0-B0C3-49F5-B57C-419188A58A9E}" dt="2022-12-05T10:45:09.654" v="373" actId="1076"/>
          <ac:spMkLst>
            <pc:docMk/>
            <pc:sldMk cId="2637329478" sldId="422"/>
            <ac:spMk id="7" creationId="{F8933435-2394-FF36-0ADB-56135DFEF81C}"/>
          </ac:spMkLst>
        </pc:spChg>
        <pc:picChg chg="del mod">
          <ac:chgData name="Tom Smekens" userId="7c71761e-b165-42e6-82e1-b4146a2e8c36" providerId="ADAL" clId="{797C01A0-B0C3-49F5-B57C-419188A58A9E}" dt="2022-12-05T10:43:02.750" v="359" actId="478"/>
          <ac:picMkLst>
            <pc:docMk/>
            <pc:sldMk cId="2637329478" sldId="422"/>
            <ac:picMk id="4" creationId="{0BF6C64A-23C9-40DF-80DD-D4946FF6EF5E}"/>
          </ac:picMkLst>
        </pc:picChg>
        <pc:picChg chg="add mod">
          <ac:chgData name="Tom Smekens" userId="7c71761e-b165-42e6-82e1-b4146a2e8c36" providerId="ADAL" clId="{797C01A0-B0C3-49F5-B57C-419188A58A9E}" dt="2022-12-05T10:44:01.373" v="366" actId="14100"/>
          <ac:picMkLst>
            <pc:docMk/>
            <pc:sldMk cId="2637329478" sldId="422"/>
            <ac:picMk id="6" creationId="{141309AA-596E-6668-4500-A03F344F08B2}"/>
          </ac:picMkLst>
        </pc:picChg>
      </pc:sldChg>
      <pc:sldChg chg="modSp mod">
        <pc:chgData name="Tom Smekens" userId="7c71761e-b165-42e6-82e1-b4146a2e8c36" providerId="ADAL" clId="{797C01A0-B0C3-49F5-B57C-419188A58A9E}" dt="2022-12-05T10:46:13.919" v="381" actId="20577"/>
        <pc:sldMkLst>
          <pc:docMk/>
          <pc:sldMk cId="3367444995" sldId="423"/>
        </pc:sldMkLst>
        <pc:spChg chg="mod">
          <ac:chgData name="Tom Smekens" userId="7c71761e-b165-42e6-82e1-b4146a2e8c36" providerId="ADAL" clId="{797C01A0-B0C3-49F5-B57C-419188A58A9E}" dt="2022-12-05T10:46:13.919" v="381" actId="20577"/>
          <ac:spMkLst>
            <pc:docMk/>
            <pc:sldMk cId="3367444995" sldId="423"/>
            <ac:spMk id="3" creationId="{3083CC5E-08DB-4481-B5C3-AB7A45D327C1}"/>
          </ac:spMkLst>
        </pc:spChg>
      </pc:sldChg>
      <pc:sldChg chg="modSp mod">
        <pc:chgData name="Tom Smekens" userId="7c71761e-b165-42e6-82e1-b4146a2e8c36" providerId="ADAL" clId="{797C01A0-B0C3-49F5-B57C-419188A58A9E}" dt="2022-12-05T10:46:37.910" v="389" actId="20577"/>
        <pc:sldMkLst>
          <pc:docMk/>
          <pc:sldMk cId="1483204767" sldId="426"/>
        </pc:sldMkLst>
        <pc:spChg chg="mod">
          <ac:chgData name="Tom Smekens" userId="7c71761e-b165-42e6-82e1-b4146a2e8c36" providerId="ADAL" clId="{797C01A0-B0C3-49F5-B57C-419188A58A9E}" dt="2022-12-05T10:46:37.910" v="389" actId="20577"/>
          <ac:spMkLst>
            <pc:docMk/>
            <pc:sldMk cId="1483204767" sldId="426"/>
            <ac:spMk id="3" creationId="{3083CC5E-08DB-4481-B5C3-AB7A45D327C1}"/>
          </ac:spMkLst>
        </pc:spChg>
      </pc:sldChg>
      <pc:sldChg chg="modSp mod">
        <pc:chgData name="Tom Smekens" userId="7c71761e-b165-42e6-82e1-b4146a2e8c36" providerId="ADAL" clId="{797C01A0-B0C3-49F5-B57C-419188A58A9E}" dt="2022-12-05T10:47:00.343" v="397" actId="20577"/>
        <pc:sldMkLst>
          <pc:docMk/>
          <pc:sldMk cId="2951556441" sldId="438"/>
        </pc:sldMkLst>
        <pc:spChg chg="mod">
          <ac:chgData name="Tom Smekens" userId="7c71761e-b165-42e6-82e1-b4146a2e8c36" providerId="ADAL" clId="{797C01A0-B0C3-49F5-B57C-419188A58A9E}" dt="2022-12-05T10:47:00.343" v="397" actId="20577"/>
          <ac:spMkLst>
            <pc:docMk/>
            <pc:sldMk cId="2951556441" sldId="438"/>
            <ac:spMk id="4" creationId="{2FCFE898-823C-4B06-90E1-CF66722B5507}"/>
          </ac:spMkLst>
        </pc:spChg>
      </pc:sldChg>
      <pc:sldChg chg="modSp mod">
        <pc:chgData name="Tom Smekens" userId="7c71761e-b165-42e6-82e1-b4146a2e8c36" providerId="ADAL" clId="{797C01A0-B0C3-49F5-B57C-419188A58A9E}" dt="2022-12-05T10:47:24.671" v="413" actId="20577"/>
        <pc:sldMkLst>
          <pc:docMk/>
          <pc:sldMk cId="422098162" sldId="439"/>
        </pc:sldMkLst>
        <pc:spChg chg="mod">
          <ac:chgData name="Tom Smekens" userId="7c71761e-b165-42e6-82e1-b4146a2e8c36" providerId="ADAL" clId="{797C01A0-B0C3-49F5-B57C-419188A58A9E}" dt="2022-12-05T10:47:24.671" v="413" actId="20577"/>
          <ac:spMkLst>
            <pc:docMk/>
            <pc:sldMk cId="422098162" sldId="439"/>
            <ac:spMk id="4" creationId="{2FCFE898-823C-4B06-90E1-CF66722B5507}"/>
          </ac:spMkLst>
        </pc:spChg>
      </pc:sldChg>
      <pc:sldChg chg="modSp mod">
        <pc:chgData name="Tom Smekens" userId="7c71761e-b165-42e6-82e1-b4146a2e8c36" providerId="ADAL" clId="{797C01A0-B0C3-49F5-B57C-419188A58A9E}" dt="2022-12-05T10:47:16.002" v="405" actId="20577"/>
        <pc:sldMkLst>
          <pc:docMk/>
          <pc:sldMk cId="1711688978" sldId="440"/>
        </pc:sldMkLst>
        <pc:spChg chg="mod">
          <ac:chgData name="Tom Smekens" userId="7c71761e-b165-42e6-82e1-b4146a2e8c36" providerId="ADAL" clId="{797C01A0-B0C3-49F5-B57C-419188A58A9E}" dt="2022-12-05T10:47:16.002" v="405" actId="20577"/>
          <ac:spMkLst>
            <pc:docMk/>
            <pc:sldMk cId="1711688978" sldId="440"/>
            <ac:spMk id="4" creationId="{2FCFE898-823C-4B06-90E1-CF66722B5507}"/>
          </ac:spMkLst>
        </pc:spChg>
      </pc:sldChg>
      <pc:sldChg chg="del">
        <pc:chgData name="Tom Smekens" userId="7c71761e-b165-42e6-82e1-b4146a2e8c36" providerId="ADAL" clId="{797C01A0-B0C3-49F5-B57C-419188A58A9E}" dt="2022-12-06T14:46:29.788" v="842" actId="47"/>
        <pc:sldMkLst>
          <pc:docMk/>
          <pc:sldMk cId="1364289654" sldId="442"/>
        </pc:sldMkLst>
      </pc:sldChg>
      <pc:sldChg chg="addSp modSp add mod">
        <pc:chgData name="Tom Smekens" userId="7c71761e-b165-42e6-82e1-b4146a2e8c36" providerId="ADAL" clId="{797C01A0-B0C3-49F5-B57C-419188A58A9E}" dt="2022-12-06T14:46:26.550" v="841" actId="14100"/>
        <pc:sldMkLst>
          <pc:docMk/>
          <pc:sldMk cId="1065431789" sldId="443"/>
        </pc:sldMkLst>
        <pc:spChg chg="add mod">
          <ac:chgData name="Tom Smekens" userId="7c71761e-b165-42e6-82e1-b4146a2e8c36" providerId="ADAL" clId="{797C01A0-B0C3-49F5-B57C-419188A58A9E}" dt="2022-12-06T14:46:26.550" v="841" actId="14100"/>
          <ac:spMkLst>
            <pc:docMk/>
            <pc:sldMk cId="1065431789" sldId="443"/>
            <ac:spMk id="2" creationId="{9B90D245-0C2B-6EEE-3A26-5399D47CB79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E5C9AE1-6113-4F2E-8879-ECA9A228B7D1}"/>
              </a:ext>
            </a:extLst>
          </p:cNvPr>
          <p:cNvSpPr>
            <a:spLocks noGrp="1" noChangeArrowheads="1"/>
          </p:cNvSpPr>
          <p:nvPr>
            <p:ph type="hdr" sz="quarter"/>
          </p:nvPr>
        </p:nvSpPr>
        <p:spPr bwMode="auto">
          <a:xfrm>
            <a:off x="0" y="0"/>
            <a:ext cx="28908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defTabSz="893763">
              <a:defRPr sz="1200"/>
            </a:lvl1pPr>
          </a:lstStyle>
          <a:p>
            <a:pPr>
              <a:defRPr/>
            </a:pPr>
            <a:endParaRPr lang="fr-FR"/>
          </a:p>
        </p:txBody>
      </p:sp>
      <p:sp>
        <p:nvSpPr>
          <p:cNvPr id="19459" name="Rectangle 3">
            <a:extLst>
              <a:ext uri="{FF2B5EF4-FFF2-40B4-BE49-F238E27FC236}">
                <a16:creationId xmlns:a16="http://schemas.microsoft.com/office/drawing/2014/main" id="{9CE72272-FD3C-4545-8D19-253A10884744}"/>
              </a:ext>
            </a:extLst>
          </p:cNvPr>
          <p:cNvSpPr>
            <a:spLocks noGrp="1" noChangeArrowheads="1"/>
          </p:cNvSpPr>
          <p:nvPr>
            <p:ph type="dt" sz="quarter" idx="1"/>
          </p:nvPr>
        </p:nvSpPr>
        <p:spPr bwMode="auto">
          <a:xfrm>
            <a:off x="3778250" y="0"/>
            <a:ext cx="28908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algn="r" defTabSz="893763">
              <a:defRPr sz="1200"/>
            </a:lvl1pPr>
          </a:lstStyle>
          <a:p>
            <a:pPr>
              <a:defRPr/>
            </a:pPr>
            <a:fld id="{2BB08302-13CF-4D08-84D7-030C27D6F1F1}" type="datetime1">
              <a:rPr lang="fr-FR"/>
              <a:pPr>
                <a:defRPr/>
              </a:pPr>
              <a:t>06/12/2022</a:t>
            </a:fld>
            <a:endParaRPr lang="fr-FR"/>
          </a:p>
        </p:txBody>
      </p:sp>
      <p:sp>
        <p:nvSpPr>
          <p:cNvPr id="19460" name="Rectangle 4">
            <a:extLst>
              <a:ext uri="{FF2B5EF4-FFF2-40B4-BE49-F238E27FC236}">
                <a16:creationId xmlns:a16="http://schemas.microsoft.com/office/drawing/2014/main" id="{E3753758-1D98-447F-8229-483B91054846}"/>
              </a:ext>
            </a:extLst>
          </p:cNvPr>
          <p:cNvSpPr>
            <a:spLocks noGrp="1" noChangeArrowheads="1"/>
          </p:cNvSpPr>
          <p:nvPr>
            <p:ph type="ftr" sz="quarter" idx="2"/>
          </p:nvPr>
        </p:nvSpPr>
        <p:spPr bwMode="auto">
          <a:xfrm>
            <a:off x="0" y="9412288"/>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defTabSz="893763">
              <a:defRPr sz="1200"/>
            </a:lvl1pPr>
          </a:lstStyle>
          <a:p>
            <a:pPr>
              <a:defRPr/>
            </a:pPr>
            <a:r>
              <a:rPr lang="fr-FR"/>
              <a:t>LINREG_E_TR.ppt</a:t>
            </a:r>
          </a:p>
        </p:txBody>
      </p:sp>
      <p:sp>
        <p:nvSpPr>
          <p:cNvPr id="19461" name="Rectangle 5">
            <a:extLst>
              <a:ext uri="{FF2B5EF4-FFF2-40B4-BE49-F238E27FC236}">
                <a16:creationId xmlns:a16="http://schemas.microsoft.com/office/drawing/2014/main" id="{FA27F2AE-1ED0-4815-9DDE-A95A612BF8A3}"/>
              </a:ext>
            </a:extLst>
          </p:cNvPr>
          <p:cNvSpPr>
            <a:spLocks noGrp="1" noChangeArrowheads="1"/>
          </p:cNvSpPr>
          <p:nvPr>
            <p:ph type="sldNum" sz="quarter" idx="3"/>
          </p:nvPr>
        </p:nvSpPr>
        <p:spPr bwMode="auto">
          <a:xfrm>
            <a:off x="3778250" y="9412288"/>
            <a:ext cx="28908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algn="r" defTabSz="893763">
              <a:defRPr sz="1200" smtClean="0"/>
            </a:lvl1pPr>
          </a:lstStyle>
          <a:p>
            <a:pPr>
              <a:defRPr/>
            </a:pPr>
            <a:fld id="{749C3E89-65BA-4302-8841-5C2240A72F89}" type="slidenum">
              <a:rPr lang="fr-FR" altLang="nl-BE"/>
              <a:pPr>
                <a:defRPr/>
              </a:pPr>
              <a:t>‹#›</a:t>
            </a:fld>
            <a:endParaRPr lang="fr-FR" altLang="nl-B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F835F20-B2C6-4A53-BF24-19DAA630D04C}"/>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defTabSz="893763">
              <a:defRPr sz="1200"/>
            </a:lvl1pPr>
          </a:lstStyle>
          <a:p>
            <a:pPr>
              <a:defRPr/>
            </a:pPr>
            <a:endParaRPr lang="fr-FR"/>
          </a:p>
        </p:txBody>
      </p:sp>
      <p:sp>
        <p:nvSpPr>
          <p:cNvPr id="7171" name="Rectangle 3">
            <a:extLst>
              <a:ext uri="{FF2B5EF4-FFF2-40B4-BE49-F238E27FC236}">
                <a16:creationId xmlns:a16="http://schemas.microsoft.com/office/drawing/2014/main" id="{9133662F-8F3F-4E16-B43F-A9DA87B46AF9}"/>
              </a:ext>
            </a:extLst>
          </p:cNvPr>
          <p:cNvSpPr>
            <a:spLocks noGrp="1" noChangeArrowheads="1"/>
          </p:cNvSpPr>
          <p:nvPr>
            <p:ph type="dt"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lvl1pPr algn="r" defTabSz="893763">
              <a:defRPr sz="1200"/>
            </a:lvl1pPr>
          </a:lstStyle>
          <a:p>
            <a:pPr>
              <a:defRPr/>
            </a:pPr>
            <a:fld id="{ACC12330-2586-47FF-9E3A-F0F08AF19F37}" type="datetime1">
              <a:rPr lang="fr-FR"/>
              <a:pPr>
                <a:defRPr/>
              </a:pPr>
              <a:t>06/12/2022</a:t>
            </a:fld>
            <a:endParaRPr lang="fr-FR"/>
          </a:p>
        </p:txBody>
      </p:sp>
      <p:sp>
        <p:nvSpPr>
          <p:cNvPr id="2052" name="Rectangle 4">
            <a:extLst>
              <a:ext uri="{FF2B5EF4-FFF2-40B4-BE49-F238E27FC236}">
                <a16:creationId xmlns:a16="http://schemas.microsoft.com/office/drawing/2014/main" id="{AE942C6B-1FDB-46E5-A1BE-F37745E0B3C7}"/>
              </a:ext>
            </a:extLst>
          </p:cNvPr>
          <p:cNvSpPr>
            <a:spLocks noGrp="1" noRot="1" noChangeAspect="1" noChangeArrowheads="1" noTextEdit="1"/>
          </p:cNvSpPr>
          <p:nvPr>
            <p:ph type="sldImg" idx="2"/>
          </p:nvPr>
        </p:nvSpPr>
        <p:spPr bwMode="auto">
          <a:xfrm>
            <a:off x="866775" y="744538"/>
            <a:ext cx="4941888" cy="37068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53119AAE-F663-4A79-866A-5AFDFA34653D}"/>
              </a:ext>
            </a:extLst>
          </p:cNvPr>
          <p:cNvSpPr>
            <a:spLocks noGrp="1" noChangeArrowheads="1"/>
          </p:cNvSpPr>
          <p:nvPr>
            <p:ph type="body" sz="quarter" idx="3"/>
          </p:nvPr>
        </p:nvSpPr>
        <p:spPr bwMode="auto">
          <a:xfrm>
            <a:off x="887413" y="4702175"/>
            <a:ext cx="4894262"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t" anchorCtr="0" compatLnSpc="1">
            <a:prstTxWarp prst="textNoShape">
              <a:avLst/>
            </a:prstTxWarp>
          </a:bodyPr>
          <a:lstStyle/>
          <a:p>
            <a:pPr lvl="0"/>
            <a:r>
              <a:rPr lang="en-GB" noProof="0"/>
              <a:t>Klicken Sie, um die Formate des Vorlagentextes zu bearbeiten</a:t>
            </a:r>
          </a:p>
          <a:p>
            <a:pPr lvl="1"/>
            <a:r>
              <a:rPr lang="en-GB" noProof="0"/>
              <a:t>Zweite Ebene</a:t>
            </a:r>
          </a:p>
          <a:p>
            <a:pPr lvl="2"/>
            <a:r>
              <a:rPr lang="en-GB" noProof="0"/>
              <a:t>Dritte Ebene</a:t>
            </a:r>
          </a:p>
          <a:p>
            <a:pPr lvl="3"/>
            <a:r>
              <a:rPr lang="en-GB" noProof="0"/>
              <a:t>Vierte Ebene</a:t>
            </a:r>
          </a:p>
          <a:p>
            <a:pPr lvl="4"/>
            <a:r>
              <a:rPr lang="en-GB" noProof="0"/>
              <a:t>Fünfte Ebene</a:t>
            </a:r>
          </a:p>
        </p:txBody>
      </p:sp>
      <p:sp>
        <p:nvSpPr>
          <p:cNvPr id="7174" name="Rectangle 6">
            <a:extLst>
              <a:ext uri="{FF2B5EF4-FFF2-40B4-BE49-F238E27FC236}">
                <a16:creationId xmlns:a16="http://schemas.microsoft.com/office/drawing/2014/main" id="{55730685-3D08-4CED-907B-B57D72C705DE}"/>
              </a:ext>
            </a:extLst>
          </p:cNvPr>
          <p:cNvSpPr>
            <a:spLocks noGrp="1" noChangeArrowheads="1"/>
          </p:cNvSpPr>
          <p:nvPr>
            <p:ph type="ftr" sz="quarter" idx="4"/>
          </p:nvPr>
        </p:nvSpPr>
        <p:spPr bwMode="auto">
          <a:xfrm>
            <a:off x="0" y="939958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defTabSz="893763">
              <a:defRPr sz="1200"/>
            </a:lvl1pPr>
          </a:lstStyle>
          <a:p>
            <a:pPr>
              <a:defRPr/>
            </a:pPr>
            <a:r>
              <a:rPr lang="fr-FR"/>
              <a:t>LINREG_E_TR.ppt</a:t>
            </a:r>
          </a:p>
        </p:txBody>
      </p:sp>
      <p:sp>
        <p:nvSpPr>
          <p:cNvPr id="7175" name="Rectangle 7">
            <a:extLst>
              <a:ext uri="{FF2B5EF4-FFF2-40B4-BE49-F238E27FC236}">
                <a16:creationId xmlns:a16="http://schemas.microsoft.com/office/drawing/2014/main" id="{383483F6-32B0-47E5-8191-ADABC105D04A}"/>
              </a:ext>
            </a:extLst>
          </p:cNvPr>
          <p:cNvSpPr>
            <a:spLocks noGrp="1" noChangeArrowheads="1"/>
          </p:cNvSpPr>
          <p:nvPr>
            <p:ph type="sldNum" sz="quarter" idx="5"/>
          </p:nvPr>
        </p:nvSpPr>
        <p:spPr bwMode="auto">
          <a:xfrm>
            <a:off x="3778250" y="939958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54" tIns="44626" rIns="89254" bIns="44626" numCol="1" anchor="b" anchorCtr="0" compatLnSpc="1">
            <a:prstTxWarp prst="textNoShape">
              <a:avLst/>
            </a:prstTxWarp>
          </a:bodyPr>
          <a:lstStyle>
            <a:lvl1pPr algn="r" defTabSz="893763">
              <a:defRPr sz="1200" smtClean="0"/>
            </a:lvl1pPr>
          </a:lstStyle>
          <a:p>
            <a:pPr>
              <a:defRPr/>
            </a:pPr>
            <a:fld id="{A9A682ED-7CDF-4A82-BDAD-E859EBCB0784}" type="slidenum">
              <a:rPr lang="fr-FR" altLang="nl-BE"/>
              <a:pPr>
                <a:defRPr/>
              </a:pPr>
              <a:t>‹#›</a:t>
            </a:fld>
            <a:endParaRPr lang="fr-FR"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37605EC-6D2F-4222-8860-274F7B649736}"/>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C42A3B4A-7452-4670-9604-FB725CD4F3FA}" type="slidenum">
              <a:rPr lang="fr-FR" altLang="nl-BE" sz="1200"/>
              <a:pPr/>
              <a:t>2</a:t>
            </a:fld>
            <a:endParaRPr lang="fr-FR" altLang="nl-BE" sz="1200"/>
          </a:p>
        </p:txBody>
      </p:sp>
      <p:sp>
        <p:nvSpPr>
          <p:cNvPr id="6147" name="Rectangle 2">
            <a:extLst>
              <a:ext uri="{FF2B5EF4-FFF2-40B4-BE49-F238E27FC236}">
                <a16:creationId xmlns:a16="http://schemas.microsoft.com/office/drawing/2014/main" id="{870A5CA4-1491-4EF8-AFB3-233B5042DE35}"/>
              </a:ext>
            </a:extLst>
          </p:cNvPr>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2E6D57B-9CF2-4A72-88B6-90CDA9F968CE}"/>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539E2D93-FA0A-4396-89C8-C78596DB8B8A}" type="slidenum">
              <a:rPr lang="fr-FR" altLang="nl-BE" sz="1200"/>
              <a:pPr/>
              <a:t>3</a:t>
            </a:fld>
            <a:endParaRPr lang="fr-FR" altLang="nl-BE" sz="1200"/>
          </a:p>
        </p:txBody>
      </p:sp>
      <p:sp>
        <p:nvSpPr>
          <p:cNvPr id="8195" name="Rectangle 2">
            <a:extLst>
              <a:ext uri="{FF2B5EF4-FFF2-40B4-BE49-F238E27FC236}">
                <a16:creationId xmlns:a16="http://schemas.microsoft.com/office/drawing/2014/main" id="{512F6E5C-9754-400A-929C-726AE32868BF}"/>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FE71DA7A-23BC-4DC1-A937-1A1CEA804D45}"/>
              </a:ext>
            </a:extLst>
          </p:cNvPr>
          <p:cNvSpPr>
            <a:spLocks noGrp="1" noChangeArrowheads="1"/>
          </p:cNvSpPr>
          <p:nvPr>
            <p:ph type="body" idx="1"/>
          </p:nvPr>
        </p:nvSpPr>
        <p:spPr>
          <a:noFill/>
        </p:spPr>
        <p:txBody>
          <a:bodyPr/>
          <a:lstStyle/>
          <a:p>
            <a:r>
              <a:rPr lang="en-GB" altLang="nl-BE"/>
              <a:t>So far, all explanatory (/independent/predictor) variables in our models have been quantitative ones, as it is typically the case in regression.</a:t>
            </a:r>
          </a:p>
          <a:p>
            <a:r>
              <a:rPr lang="en-GB" altLang="nl-BE"/>
              <a:t>Occasionally, however, one may wish to integrate qualitative or categorical variables like sex, nationality, profession. As these values are not quantitative ones, they cannot be put directly into the equation of the regression model; e.g. how would you calculate something like cholesterol = 100 + 2 * age + 1.5 * female?</a:t>
            </a:r>
          </a:p>
          <a:p>
            <a:r>
              <a:rPr lang="en-GB" altLang="nl-BE"/>
              <a:t>We deal with this by replacing the qualitative variable by a (quantitative) indicator or dummy variable.</a:t>
            </a:r>
          </a:p>
          <a:p>
            <a:endParaRPr lang="en-GB"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F5C9FD3-D9A2-478A-BDAE-2AA81A459B20}"/>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eaLnBrk="0" hangingPunct="0">
              <a:spcBef>
                <a:spcPct val="30000"/>
              </a:spcBef>
              <a:defRPr sz="1200">
                <a:solidFill>
                  <a:schemeClr val="tx1"/>
                </a:solidFill>
                <a:latin typeface="Calibri" panose="020F0502020204030204" pitchFamily="34" charset="0"/>
              </a:defRPr>
            </a:lvl1pPr>
            <a:lvl2pPr marL="742950" indent="-285750" defTabSz="893763" eaLnBrk="0" hangingPunct="0">
              <a:spcBef>
                <a:spcPct val="30000"/>
              </a:spcBef>
              <a:defRPr sz="1200">
                <a:solidFill>
                  <a:schemeClr val="tx1"/>
                </a:solidFill>
                <a:latin typeface="Calibri" panose="020F0502020204030204" pitchFamily="34" charset="0"/>
              </a:defRPr>
            </a:lvl2pPr>
            <a:lvl3pPr marL="1143000" indent="-228600" defTabSz="893763" eaLnBrk="0" hangingPunct="0">
              <a:spcBef>
                <a:spcPct val="30000"/>
              </a:spcBef>
              <a:defRPr sz="1200">
                <a:solidFill>
                  <a:schemeClr val="tx1"/>
                </a:solidFill>
                <a:latin typeface="Calibri" panose="020F0502020204030204" pitchFamily="34" charset="0"/>
              </a:defRPr>
            </a:lvl3pPr>
            <a:lvl4pPr marL="1600200" indent="-228600" defTabSz="893763" eaLnBrk="0" hangingPunct="0">
              <a:spcBef>
                <a:spcPct val="30000"/>
              </a:spcBef>
              <a:defRPr sz="1200">
                <a:solidFill>
                  <a:schemeClr val="tx1"/>
                </a:solidFill>
                <a:latin typeface="Calibri" panose="020F0502020204030204" pitchFamily="34" charset="0"/>
              </a:defRPr>
            </a:lvl4pPr>
            <a:lvl5pPr marL="2057400" indent="-228600" defTabSz="893763" eaLnBrk="0" hangingPunct="0">
              <a:spcBef>
                <a:spcPct val="30000"/>
              </a:spcBef>
              <a:defRPr sz="1200">
                <a:solidFill>
                  <a:schemeClr val="tx1"/>
                </a:solidFill>
                <a:latin typeface="Calibri" panose="020F0502020204030204" pitchFamily="34" charset="0"/>
              </a:defRPr>
            </a:lvl5pPr>
            <a:lvl6pPr marL="2514600" indent="-228600" defTabSz="893763"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893763"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893763"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893763"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9540EAE-6A94-4A58-A3A6-83B6F8455192}" type="slidenum">
              <a:rPr lang="fr-FR" altLang="nl-BE">
                <a:latin typeface="Times New Roman" panose="02020603050405020304" pitchFamily="18" charset="0"/>
              </a:rPr>
              <a:pPr eaLnBrk="1" hangingPunct="1">
                <a:spcBef>
                  <a:spcPct val="0"/>
                </a:spcBef>
              </a:pPr>
              <a:t>4</a:t>
            </a:fld>
            <a:endParaRPr lang="fr-FR" altLang="nl-BE">
              <a:latin typeface="Times New Roman" panose="02020603050405020304" pitchFamily="18" charset="0"/>
            </a:endParaRPr>
          </a:p>
        </p:txBody>
      </p:sp>
      <p:sp>
        <p:nvSpPr>
          <p:cNvPr id="51203" name="Rectangle 2">
            <a:extLst>
              <a:ext uri="{FF2B5EF4-FFF2-40B4-BE49-F238E27FC236}">
                <a16:creationId xmlns:a16="http://schemas.microsoft.com/office/drawing/2014/main" id="{128BFE80-4E82-420A-B8BE-8A5EC46068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a:extLst>
              <a:ext uri="{FF2B5EF4-FFF2-40B4-BE49-F238E27FC236}">
                <a16:creationId xmlns:a16="http://schemas.microsoft.com/office/drawing/2014/main" id="{7810C25A-8910-483C-AEF2-4E8FAE4859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nl-BE">
                <a:latin typeface="Courier New" panose="02070309020205020404" pitchFamily="49" charset="0"/>
              </a:rPr>
              <a:t>&lt;table cholesterol depending on age, raw and sorted&gt;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pPr>
              <a:defRPr/>
            </a:pPr>
            <a:fld id="{A9A682ED-7CDF-4A82-BDAD-E859EBCB0784}" type="slidenum">
              <a:rPr lang="fr-FR" altLang="nl-BE" smtClean="0"/>
              <a:pPr>
                <a:defRPr/>
              </a:pPr>
              <a:t>6</a:t>
            </a:fld>
            <a:endParaRPr lang="fr-FR" altLang="nl-BE"/>
          </a:p>
        </p:txBody>
      </p:sp>
    </p:spTree>
    <p:extLst>
      <p:ext uri="{BB962C8B-B14F-4D97-AF65-F5344CB8AC3E}">
        <p14:creationId xmlns:p14="http://schemas.microsoft.com/office/powerpoint/2010/main" val="207330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pPr>
              <a:defRPr/>
            </a:pPr>
            <a:fld id="{A9A682ED-7CDF-4A82-BDAD-E859EBCB0784}" type="slidenum">
              <a:rPr lang="fr-FR" altLang="nl-BE" smtClean="0"/>
              <a:pPr>
                <a:defRPr/>
              </a:pPr>
              <a:t>7</a:t>
            </a:fld>
            <a:endParaRPr lang="fr-FR" altLang="nl-BE"/>
          </a:p>
        </p:txBody>
      </p:sp>
    </p:spTree>
    <p:extLst>
      <p:ext uri="{BB962C8B-B14F-4D97-AF65-F5344CB8AC3E}">
        <p14:creationId xmlns:p14="http://schemas.microsoft.com/office/powerpoint/2010/main" val="4293775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pPr>
              <a:defRPr/>
            </a:pPr>
            <a:fld id="{A9A682ED-7CDF-4A82-BDAD-E859EBCB0784}" type="slidenum">
              <a:rPr lang="fr-FR" altLang="nl-BE" smtClean="0"/>
              <a:pPr>
                <a:defRPr/>
              </a:pPr>
              <a:t>25</a:t>
            </a:fld>
            <a:endParaRPr lang="fr-FR" altLang="nl-BE"/>
          </a:p>
        </p:txBody>
      </p:sp>
    </p:spTree>
    <p:extLst>
      <p:ext uri="{BB962C8B-B14F-4D97-AF65-F5344CB8AC3E}">
        <p14:creationId xmlns:p14="http://schemas.microsoft.com/office/powerpoint/2010/main" val="204887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pPr>
              <a:defRPr/>
            </a:pPr>
            <a:fld id="{A9A682ED-7CDF-4A82-BDAD-E859EBCB0784}" type="slidenum">
              <a:rPr lang="fr-FR" altLang="nl-BE" smtClean="0"/>
              <a:pPr>
                <a:defRPr/>
              </a:pPr>
              <a:t>29</a:t>
            </a:fld>
            <a:endParaRPr lang="fr-FR" altLang="nl-BE"/>
          </a:p>
        </p:txBody>
      </p:sp>
    </p:spTree>
    <p:extLst>
      <p:ext uri="{BB962C8B-B14F-4D97-AF65-F5344CB8AC3E}">
        <p14:creationId xmlns:p14="http://schemas.microsoft.com/office/powerpoint/2010/main" val="2006022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64A92A8F-EAE8-4558-8FAC-AC9BFDD9D580}"/>
              </a:ext>
            </a:extLst>
          </p:cNvPr>
          <p:cNvSpPr>
            <a:spLocks noGrp="1" noChangeArrowheads="1"/>
          </p:cNvSpPr>
          <p:nvPr>
            <p:ph type="sldNum" sz="quarter" idx="5"/>
          </p:nvPr>
        </p:nvSpPr>
        <p:spPr>
          <a:noFill/>
        </p:spPr>
        <p:txBody>
          <a:bodyPr/>
          <a:lstStyle>
            <a:lvl1pPr defTabSz="893763">
              <a:defRPr sz="2400">
                <a:solidFill>
                  <a:schemeClr val="tx1"/>
                </a:solidFill>
                <a:latin typeface="Times New Roman" panose="02020603050405020304" pitchFamily="18" charset="0"/>
              </a:defRPr>
            </a:lvl1pPr>
            <a:lvl2pPr marL="742950" indent="-285750" defTabSz="893763">
              <a:defRPr sz="2400">
                <a:solidFill>
                  <a:schemeClr val="tx1"/>
                </a:solidFill>
                <a:latin typeface="Times New Roman" panose="02020603050405020304" pitchFamily="18" charset="0"/>
              </a:defRPr>
            </a:lvl2pPr>
            <a:lvl3pPr marL="1143000" indent="-228600" defTabSz="893763">
              <a:defRPr sz="2400">
                <a:solidFill>
                  <a:schemeClr val="tx1"/>
                </a:solidFill>
                <a:latin typeface="Times New Roman" panose="02020603050405020304" pitchFamily="18" charset="0"/>
              </a:defRPr>
            </a:lvl3pPr>
            <a:lvl4pPr marL="1600200" indent="-228600" defTabSz="893763">
              <a:defRPr sz="2400">
                <a:solidFill>
                  <a:schemeClr val="tx1"/>
                </a:solidFill>
                <a:latin typeface="Times New Roman" panose="02020603050405020304" pitchFamily="18" charset="0"/>
              </a:defRPr>
            </a:lvl4pPr>
            <a:lvl5pPr marL="2057400" indent="-228600" defTabSz="893763">
              <a:defRPr sz="2400">
                <a:solidFill>
                  <a:schemeClr val="tx1"/>
                </a:solidFill>
                <a:latin typeface="Times New Roman" panose="02020603050405020304" pitchFamily="18" charset="0"/>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defRPr>
            </a:lvl9pPr>
          </a:lstStyle>
          <a:p>
            <a:fld id="{526AAF80-41E6-4383-8558-4AA5D87CA6E9}" type="slidenum">
              <a:rPr lang="fr-FR" altLang="nl-BE" sz="1200"/>
              <a:pPr/>
              <a:t>37</a:t>
            </a:fld>
            <a:endParaRPr lang="fr-FR" altLang="nl-BE" sz="1200"/>
          </a:p>
        </p:txBody>
      </p:sp>
      <p:sp>
        <p:nvSpPr>
          <p:cNvPr id="46083" name="Rectangle 2">
            <a:extLst>
              <a:ext uri="{FF2B5EF4-FFF2-40B4-BE49-F238E27FC236}">
                <a16:creationId xmlns:a16="http://schemas.microsoft.com/office/drawing/2014/main" id="{506E99B9-08CC-4F23-9BA6-40679ED25063}"/>
              </a:ext>
            </a:extLst>
          </p:cNvPr>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nl-NL"/>
          </a:p>
        </p:txBody>
      </p:sp>
      <p:sp>
        <p:nvSpPr>
          <p:cNvPr id="4" name="Rectangle 4">
            <a:extLst>
              <a:ext uri="{FF2B5EF4-FFF2-40B4-BE49-F238E27FC236}">
                <a16:creationId xmlns:a16="http://schemas.microsoft.com/office/drawing/2014/main" id="{A37E3B7C-48A7-4B4F-9798-332391A44C6E}"/>
              </a:ext>
            </a:extLst>
          </p:cNvPr>
          <p:cNvSpPr>
            <a:spLocks noGrp="1" noChangeArrowheads="1"/>
          </p:cNvSpPr>
          <p:nvPr>
            <p:ph type="dt" sz="half" idx="10"/>
          </p:nvPr>
        </p:nvSpPr>
        <p:spPr>
          <a:ln/>
        </p:spPr>
        <p:txBody>
          <a:bodyPr/>
          <a:lstStyle>
            <a:lvl1pPr>
              <a:defRPr/>
            </a:lvl1pPr>
          </a:lstStyle>
          <a:p>
            <a:pPr>
              <a:defRPr/>
            </a:pPr>
            <a:fld id="{B370D155-FC8C-4F59-B7D1-E69FDD6A0BE7}" type="datetime1">
              <a:rPr lang="fr-FR"/>
              <a:pPr>
                <a:defRPr/>
              </a:pPr>
              <a:t>06/12/2022</a:t>
            </a:fld>
            <a:endParaRPr lang="fr-FR"/>
          </a:p>
        </p:txBody>
      </p:sp>
      <p:sp>
        <p:nvSpPr>
          <p:cNvPr id="5" name="Rectangle 5">
            <a:extLst>
              <a:ext uri="{FF2B5EF4-FFF2-40B4-BE49-F238E27FC236}">
                <a16:creationId xmlns:a16="http://schemas.microsoft.com/office/drawing/2014/main" id="{D09259ED-C688-4991-9866-697545FF2A47}"/>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20B8D7D2-1634-43F3-9496-55960CFF9FA3}"/>
              </a:ext>
            </a:extLst>
          </p:cNvPr>
          <p:cNvSpPr>
            <a:spLocks noGrp="1" noChangeArrowheads="1"/>
          </p:cNvSpPr>
          <p:nvPr>
            <p:ph type="sldNum" sz="quarter" idx="12"/>
          </p:nvPr>
        </p:nvSpPr>
        <p:spPr>
          <a:ln/>
        </p:spPr>
        <p:txBody>
          <a:bodyPr/>
          <a:lstStyle>
            <a:lvl1pPr>
              <a:defRPr/>
            </a:lvl1pPr>
          </a:lstStyle>
          <a:p>
            <a:pPr>
              <a:defRPr/>
            </a:pPr>
            <a:fld id="{AA633F15-5B98-4A69-88DF-D30754AD63E0}" type="slidenum">
              <a:rPr lang="fr-FR" altLang="nl-BE"/>
              <a:pPr>
                <a:defRPr/>
              </a:pPr>
              <a:t>‹#›</a:t>
            </a:fld>
            <a:endParaRPr lang="fr-FR" altLang="nl-BE"/>
          </a:p>
        </p:txBody>
      </p:sp>
    </p:spTree>
    <p:extLst>
      <p:ext uri="{BB962C8B-B14F-4D97-AF65-F5344CB8AC3E}">
        <p14:creationId xmlns:p14="http://schemas.microsoft.com/office/powerpoint/2010/main" val="134296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459FAF8F-42C8-477B-82ED-0BDBA2EC0092}"/>
              </a:ext>
            </a:extLst>
          </p:cNvPr>
          <p:cNvSpPr>
            <a:spLocks noGrp="1" noChangeArrowheads="1"/>
          </p:cNvSpPr>
          <p:nvPr>
            <p:ph type="dt" sz="half" idx="10"/>
          </p:nvPr>
        </p:nvSpPr>
        <p:spPr>
          <a:ln/>
        </p:spPr>
        <p:txBody>
          <a:bodyPr/>
          <a:lstStyle>
            <a:lvl1pPr>
              <a:defRPr/>
            </a:lvl1pPr>
          </a:lstStyle>
          <a:p>
            <a:pPr>
              <a:defRPr/>
            </a:pPr>
            <a:fld id="{CA265488-8D2B-4A3E-8A28-AE429B675123}" type="datetime1">
              <a:rPr lang="fr-FR"/>
              <a:pPr>
                <a:defRPr/>
              </a:pPr>
              <a:t>06/12/2022</a:t>
            </a:fld>
            <a:endParaRPr lang="fr-FR"/>
          </a:p>
        </p:txBody>
      </p:sp>
      <p:sp>
        <p:nvSpPr>
          <p:cNvPr id="5" name="Rectangle 5">
            <a:extLst>
              <a:ext uri="{FF2B5EF4-FFF2-40B4-BE49-F238E27FC236}">
                <a16:creationId xmlns:a16="http://schemas.microsoft.com/office/drawing/2014/main" id="{6DB922CD-7ED8-47BA-A79D-8D0620F6D387}"/>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6D251EA7-998D-4ECE-93A9-9CA1DEFBB7C8}"/>
              </a:ext>
            </a:extLst>
          </p:cNvPr>
          <p:cNvSpPr>
            <a:spLocks noGrp="1" noChangeArrowheads="1"/>
          </p:cNvSpPr>
          <p:nvPr>
            <p:ph type="sldNum" sz="quarter" idx="12"/>
          </p:nvPr>
        </p:nvSpPr>
        <p:spPr>
          <a:ln/>
        </p:spPr>
        <p:txBody>
          <a:bodyPr/>
          <a:lstStyle>
            <a:lvl1pPr>
              <a:defRPr/>
            </a:lvl1pPr>
          </a:lstStyle>
          <a:p>
            <a:pPr>
              <a:defRPr/>
            </a:pPr>
            <a:fld id="{8C20CAD0-3487-4035-AFAA-C8864125FBC8}" type="slidenum">
              <a:rPr lang="fr-FR" altLang="nl-BE"/>
              <a:pPr>
                <a:defRPr/>
              </a:pPr>
              <a:t>‹#›</a:t>
            </a:fld>
            <a:endParaRPr lang="fr-FR" altLang="nl-BE"/>
          </a:p>
        </p:txBody>
      </p:sp>
    </p:spTree>
    <p:extLst>
      <p:ext uri="{BB962C8B-B14F-4D97-AF65-F5344CB8AC3E}">
        <p14:creationId xmlns:p14="http://schemas.microsoft.com/office/powerpoint/2010/main" val="391790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F41FD3CC-9403-4486-9C70-778CF10895F6}"/>
              </a:ext>
            </a:extLst>
          </p:cNvPr>
          <p:cNvSpPr>
            <a:spLocks noGrp="1" noChangeArrowheads="1"/>
          </p:cNvSpPr>
          <p:nvPr>
            <p:ph type="dt" sz="half" idx="10"/>
          </p:nvPr>
        </p:nvSpPr>
        <p:spPr>
          <a:ln/>
        </p:spPr>
        <p:txBody>
          <a:bodyPr/>
          <a:lstStyle>
            <a:lvl1pPr>
              <a:defRPr/>
            </a:lvl1pPr>
          </a:lstStyle>
          <a:p>
            <a:pPr>
              <a:defRPr/>
            </a:pPr>
            <a:fld id="{B0D8D684-3A84-44C8-8AF1-7B7BC7C984EC}" type="datetime1">
              <a:rPr lang="fr-FR"/>
              <a:pPr>
                <a:defRPr/>
              </a:pPr>
              <a:t>06/12/2022</a:t>
            </a:fld>
            <a:endParaRPr lang="fr-FR"/>
          </a:p>
        </p:txBody>
      </p:sp>
      <p:sp>
        <p:nvSpPr>
          <p:cNvPr id="5" name="Rectangle 5">
            <a:extLst>
              <a:ext uri="{FF2B5EF4-FFF2-40B4-BE49-F238E27FC236}">
                <a16:creationId xmlns:a16="http://schemas.microsoft.com/office/drawing/2014/main" id="{A566E7AC-C64D-4512-B8B8-69CCA17C0D88}"/>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E47D6F0E-F17C-43E9-A377-4DE60439300F}"/>
              </a:ext>
            </a:extLst>
          </p:cNvPr>
          <p:cNvSpPr>
            <a:spLocks noGrp="1" noChangeArrowheads="1"/>
          </p:cNvSpPr>
          <p:nvPr>
            <p:ph type="sldNum" sz="quarter" idx="12"/>
          </p:nvPr>
        </p:nvSpPr>
        <p:spPr>
          <a:ln/>
        </p:spPr>
        <p:txBody>
          <a:bodyPr/>
          <a:lstStyle>
            <a:lvl1pPr>
              <a:defRPr/>
            </a:lvl1pPr>
          </a:lstStyle>
          <a:p>
            <a:pPr>
              <a:defRPr/>
            </a:pPr>
            <a:fld id="{736C7E36-2582-44C0-8100-CE3266D9B372}" type="slidenum">
              <a:rPr lang="fr-FR" altLang="nl-BE"/>
              <a:pPr>
                <a:defRPr/>
              </a:pPr>
              <a:t>‹#›</a:t>
            </a:fld>
            <a:endParaRPr lang="fr-FR" altLang="nl-BE"/>
          </a:p>
        </p:txBody>
      </p:sp>
    </p:spTree>
    <p:extLst>
      <p:ext uri="{BB962C8B-B14F-4D97-AF65-F5344CB8AC3E}">
        <p14:creationId xmlns:p14="http://schemas.microsoft.com/office/powerpoint/2010/main" val="105041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4">
            <a:extLst>
              <a:ext uri="{FF2B5EF4-FFF2-40B4-BE49-F238E27FC236}">
                <a16:creationId xmlns:a16="http://schemas.microsoft.com/office/drawing/2014/main" id="{D3469D7D-2B61-4537-BF37-8B5989907414}"/>
              </a:ext>
            </a:extLst>
          </p:cNvPr>
          <p:cNvSpPr>
            <a:spLocks noGrp="1" noChangeArrowheads="1"/>
          </p:cNvSpPr>
          <p:nvPr>
            <p:ph type="dt" sz="half" idx="10"/>
          </p:nvPr>
        </p:nvSpPr>
        <p:spPr>
          <a:ln/>
        </p:spPr>
        <p:txBody>
          <a:bodyPr/>
          <a:lstStyle>
            <a:lvl1pPr>
              <a:defRPr/>
            </a:lvl1pPr>
          </a:lstStyle>
          <a:p>
            <a:pPr>
              <a:defRPr/>
            </a:pPr>
            <a:fld id="{C51DE54B-728E-4937-8E43-D67442169CA8}" type="datetime1">
              <a:rPr lang="fr-FR"/>
              <a:pPr>
                <a:defRPr/>
              </a:pPr>
              <a:t>06/12/2022</a:t>
            </a:fld>
            <a:endParaRPr lang="fr-FR"/>
          </a:p>
        </p:txBody>
      </p:sp>
      <p:sp>
        <p:nvSpPr>
          <p:cNvPr id="5" name="Rectangle 5">
            <a:extLst>
              <a:ext uri="{FF2B5EF4-FFF2-40B4-BE49-F238E27FC236}">
                <a16:creationId xmlns:a16="http://schemas.microsoft.com/office/drawing/2014/main" id="{ECE993DA-AB2C-4117-A4E8-32170F40868D}"/>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1BAF10B3-A6AA-40B0-A3C4-71E1061D62A2}"/>
              </a:ext>
            </a:extLst>
          </p:cNvPr>
          <p:cNvSpPr>
            <a:spLocks noGrp="1" noChangeArrowheads="1"/>
          </p:cNvSpPr>
          <p:nvPr>
            <p:ph type="sldNum" sz="quarter" idx="12"/>
          </p:nvPr>
        </p:nvSpPr>
        <p:spPr>
          <a:ln/>
        </p:spPr>
        <p:txBody>
          <a:bodyPr/>
          <a:lstStyle>
            <a:lvl1pPr>
              <a:defRPr/>
            </a:lvl1pPr>
          </a:lstStyle>
          <a:p>
            <a:pPr>
              <a:defRPr/>
            </a:pPr>
            <a:fld id="{7C846E72-8FF6-47E2-BE1A-5C2E2C9B47C1}" type="slidenum">
              <a:rPr lang="fr-FR" altLang="nl-BE"/>
              <a:pPr>
                <a:defRPr/>
              </a:pPr>
              <a:t>‹#›</a:t>
            </a:fld>
            <a:endParaRPr lang="fr-FR" altLang="nl-BE"/>
          </a:p>
        </p:txBody>
      </p:sp>
    </p:spTree>
    <p:extLst>
      <p:ext uri="{BB962C8B-B14F-4D97-AF65-F5344CB8AC3E}">
        <p14:creationId xmlns:p14="http://schemas.microsoft.com/office/powerpoint/2010/main" val="190102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16D455D-7491-48F0-85C2-85E52A0A3B1D}"/>
              </a:ext>
            </a:extLst>
          </p:cNvPr>
          <p:cNvSpPr>
            <a:spLocks noGrp="1" noChangeArrowheads="1"/>
          </p:cNvSpPr>
          <p:nvPr>
            <p:ph type="dt" sz="half" idx="10"/>
          </p:nvPr>
        </p:nvSpPr>
        <p:spPr>
          <a:ln/>
        </p:spPr>
        <p:txBody>
          <a:bodyPr/>
          <a:lstStyle>
            <a:lvl1pPr>
              <a:defRPr/>
            </a:lvl1pPr>
          </a:lstStyle>
          <a:p>
            <a:pPr>
              <a:defRPr/>
            </a:pPr>
            <a:fld id="{BCB3FCBE-2935-4710-93CC-18BB8A6EA4DE}" type="datetime1">
              <a:rPr lang="fr-FR"/>
              <a:pPr>
                <a:defRPr/>
              </a:pPr>
              <a:t>06/12/2022</a:t>
            </a:fld>
            <a:endParaRPr lang="fr-FR"/>
          </a:p>
        </p:txBody>
      </p:sp>
      <p:sp>
        <p:nvSpPr>
          <p:cNvPr id="5" name="Rectangle 5">
            <a:extLst>
              <a:ext uri="{FF2B5EF4-FFF2-40B4-BE49-F238E27FC236}">
                <a16:creationId xmlns:a16="http://schemas.microsoft.com/office/drawing/2014/main" id="{6B75E07D-6107-4D83-9F31-B1EF4B9DAB31}"/>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6" name="Rectangle 6">
            <a:extLst>
              <a:ext uri="{FF2B5EF4-FFF2-40B4-BE49-F238E27FC236}">
                <a16:creationId xmlns:a16="http://schemas.microsoft.com/office/drawing/2014/main" id="{00C44D65-645E-4EB8-A8E3-C9A07EFD066A}"/>
              </a:ext>
            </a:extLst>
          </p:cNvPr>
          <p:cNvSpPr>
            <a:spLocks noGrp="1" noChangeArrowheads="1"/>
          </p:cNvSpPr>
          <p:nvPr>
            <p:ph type="sldNum" sz="quarter" idx="12"/>
          </p:nvPr>
        </p:nvSpPr>
        <p:spPr>
          <a:ln/>
        </p:spPr>
        <p:txBody>
          <a:bodyPr/>
          <a:lstStyle>
            <a:lvl1pPr>
              <a:defRPr/>
            </a:lvl1pPr>
          </a:lstStyle>
          <a:p>
            <a:pPr>
              <a:defRPr/>
            </a:pPr>
            <a:fld id="{9359588F-30B3-4338-AA16-82CF527BC07A}" type="slidenum">
              <a:rPr lang="fr-FR" altLang="nl-BE"/>
              <a:pPr>
                <a:defRPr/>
              </a:pPr>
              <a:t>‹#›</a:t>
            </a:fld>
            <a:endParaRPr lang="fr-FR" altLang="nl-BE"/>
          </a:p>
        </p:txBody>
      </p:sp>
    </p:spTree>
    <p:extLst>
      <p:ext uri="{BB962C8B-B14F-4D97-AF65-F5344CB8AC3E}">
        <p14:creationId xmlns:p14="http://schemas.microsoft.com/office/powerpoint/2010/main" val="21650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4">
            <a:extLst>
              <a:ext uri="{FF2B5EF4-FFF2-40B4-BE49-F238E27FC236}">
                <a16:creationId xmlns:a16="http://schemas.microsoft.com/office/drawing/2014/main" id="{50D564A8-DAE8-4124-959D-15275444BC6B}"/>
              </a:ext>
            </a:extLst>
          </p:cNvPr>
          <p:cNvSpPr>
            <a:spLocks noGrp="1" noChangeArrowheads="1"/>
          </p:cNvSpPr>
          <p:nvPr>
            <p:ph type="dt" sz="half" idx="10"/>
          </p:nvPr>
        </p:nvSpPr>
        <p:spPr>
          <a:ln/>
        </p:spPr>
        <p:txBody>
          <a:bodyPr/>
          <a:lstStyle>
            <a:lvl1pPr>
              <a:defRPr/>
            </a:lvl1pPr>
          </a:lstStyle>
          <a:p>
            <a:pPr>
              <a:defRPr/>
            </a:pPr>
            <a:fld id="{B989B500-1193-4BD5-918C-E03192861909}" type="datetime1">
              <a:rPr lang="fr-FR"/>
              <a:pPr>
                <a:defRPr/>
              </a:pPr>
              <a:t>06/12/2022</a:t>
            </a:fld>
            <a:endParaRPr lang="fr-FR"/>
          </a:p>
        </p:txBody>
      </p:sp>
      <p:sp>
        <p:nvSpPr>
          <p:cNvPr id="6" name="Rectangle 5">
            <a:extLst>
              <a:ext uri="{FF2B5EF4-FFF2-40B4-BE49-F238E27FC236}">
                <a16:creationId xmlns:a16="http://schemas.microsoft.com/office/drawing/2014/main" id="{E7469698-B1D0-4872-9AAC-48CF98B3F8C3}"/>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7" name="Rectangle 6">
            <a:extLst>
              <a:ext uri="{FF2B5EF4-FFF2-40B4-BE49-F238E27FC236}">
                <a16:creationId xmlns:a16="http://schemas.microsoft.com/office/drawing/2014/main" id="{D26EA3B3-348B-40C4-9ADC-596DD1C72AC2}"/>
              </a:ext>
            </a:extLst>
          </p:cNvPr>
          <p:cNvSpPr>
            <a:spLocks noGrp="1" noChangeArrowheads="1"/>
          </p:cNvSpPr>
          <p:nvPr>
            <p:ph type="sldNum" sz="quarter" idx="12"/>
          </p:nvPr>
        </p:nvSpPr>
        <p:spPr>
          <a:ln/>
        </p:spPr>
        <p:txBody>
          <a:bodyPr/>
          <a:lstStyle>
            <a:lvl1pPr>
              <a:defRPr/>
            </a:lvl1pPr>
          </a:lstStyle>
          <a:p>
            <a:pPr>
              <a:defRPr/>
            </a:pPr>
            <a:fld id="{1F3EB9F6-71BD-444B-88E7-9CA7CE351518}" type="slidenum">
              <a:rPr lang="fr-FR" altLang="nl-BE"/>
              <a:pPr>
                <a:defRPr/>
              </a:pPr>
              <a:t>‹#›</a:t>
            </a:fld>
            <a:endParaRPr lang="fr-FR" altLang="nl-BE"/>
          </a:p>
        </p:txBody>
      </p:sp>
    </p:spTree>
    <p:extLst>
      <p:ext uri="{BB962C8B-B14F-4D97-AF65-F5344CB8AC3E}">
        <p14:creationId xmlns:p14="http://schemas.microsoft.com/office/powerpoint/2010/main" val="38253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Rectangle 4">
            <a:extLst>
              <a:ext uri="{FF2B5EF4-FFF2-40B4-BE49-F238E27FC236}">
                <a16:creationId xmlns:a16="http://schemas.microsoft.com/office/drawing/2014/main" id="{5DF23680-B167-41BF-BC62-D6C413B53C0C}"/>
              </a:ext>
            </a:extLst>
          </p:cNvPr>
          <p:cNvSpPr>
            <a:spLocks noGrp="1" noChangeArrowheads="1"/>
          </p:cNvSpPr>
          <p:nvPr>
            <p:ph type="dt" sz="half" idx="10"/>
          </p:nvPr>
        </p:nvSpPr>
        <p:spPr>
          <a:ln/>
        </p:spPr>
        <p:txBody>
          <a:bodyPr/>
          <a:lstStyle>
            <a:lvl1pPr>
              <a:defRPr/>
            </a:lvl1pPr>
          </a:lstStyle>
          <a:p>
            <a:pPr>
              <a:defRPr/>
            </a:pPr>
            <a:fld id="{3389F0E0-8ED0-4F9E-8567-FEEA07E323C6}" type="datetime1">
              <a:rPr lang="fr-FR"/>
              <a:pPr>
                <a:defRPr/>
              </a:pPr>
              <a:t>06/12/2022</a:t>
            </a:fld>
            <a:endParaRPr lang="fr-FR"/>
          </a:p>
        </p:txBody>
      </p:sp>
      <p:sp>
        <p:nvSpPr>
          <p:cNvPr id="8" name="Rectangle 5">
            <a:extLst>
              <a:ext uri="{FF2B5EF4-FFF2-40B4-BE49-F238E27FC236}">
                <a16:creationId xmlns:a16="http://schemas.microsoft.com/office/drawing/2014/main" id="{07897F76-CD38-492B-A36C-EE64FE4648F5}"/>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9" name="Rectangle 6">
            <a:extLst>
              <a:ext uri="{FF2B5EF4-FFF2-40B4-BE49-F238E27FC236}">
                <a16:creationId xmlns:a16="http://schemas.microsoft.com/office/drawing/2014/main" id="{CBE18E16-067C-4E48-80AE-611440FE144B}"/>
              </a:ext>
            </a:extLst>
          </p:cNvPr>
          <p:cNvSpPr>
            <a:spLocks noGrp="1" noChangeArrowheads="1"/>
          </p:cNvSpPr>
          <p:nvPr>
            <p:ph type="sldNum" sz="quarter" idx="12"/>
          </p:nvPr>
        </p:nvSpPr>
        <p:spPr>
          <a:ln/>
        </p:spPr>
        <p:txBody>
          <a:bodyPr/>
          <a:lstStyle>
            <a:lvl1pPr>
              <a:defRPr/>
            </a:lvl1pPr>
          </a:lstStyle>
          <a:p>
            <a:pPr>
              <a:defRPr/>
            </a:pPr>
            <a:fld id="{8BF9ABE2-8F5F-4271-9B97-0825151744A0}" type="slidenum">
              <a:rPr lang="fr-FR" altLang="nl-BE"/>
              <a:pPr>
                <a:defRPr/>
              </a:pPr>
              <a:t>‹#›</a:t>
            </a:fld>
            <a:endParaRPr lang="fr-FR" altLang="nl-BE"/>
          </a:p>
        </p:txBody>
      </p:sp>
    </p:spTree>
    <p:extLst>
      <p:ext uri="{BB962C8B-B14F-4D97-AF65-F5344CB8AC3E}">
        <p14:creationId xmlns:p14="http://schemas.microsoft.com/office/powerpoint/2010/main" val="222292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Rectangle 4">
            <a:extLst>
              <a:ext uri="{FF2B5EF4-FFF2-40B4-BE49-F238E27FC236}">
                <a16:creationId xmlns:a16="http://schemas.microsoft.com/office/drawing/2014/main" id="{5ED1CF59-76EE-4542-9F95-A70881FCFE5D}"/>
              </a:ext>
            </a:extLst>
          </p:cNvPr>
          <p:cNvSpPr>
            <a:spLocks noGrp="1" noChangeArrowheads="1"/>
          </p:cNvSpPr>
          <p:nvPr>
            <p:ph type="dt" sz="half" idx="10"/>
          </p:nvPr>
        </p:nvSpPr>
        <p:spPr>
          <a:ln/>
        </p:spPr>
        <p:txBody>
          <a:bodyPr/>
          <a:lstStyle>
            <a:lvl1pPr>
              <a:defRPr/>
            </a:lvl1pPr>
          </a:lstStyle>
          <a:p>
            <a:pPr>
              <a:defRPr/>
            </a:pPr>
            <a:fld id="{72A3CD71-1533-4348-85A3-A37AD8E71E41}" type="datetime1">
              <a:rPr lang="fr-FR"/>
              <a:pPr>
                <a:defRPr/>
              </a:pPr>
              <a:t>06/12/2022</a:t>
            </a:fld>
            <a:endParaRPr lang="fr-FR"/>
          </a:p>
        </p:txBody>
      </p:sp>
      <p:sp>
        <p:nvSpPr>
          <p:cNvPr id="4" name="Rectangle 5">
            <a:extLst>
              <a:ext uri="{FF2B5EF4-FFF2-40B4-BE49-F238E27FC236}">
                <a16:creationId xmlns:a16="http://schemas.microsoft.com/office/drawing/2014/main" id="{30941615-2866-4C88-BD42-06090E07C9DA}"/>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5" name="Rectangle 6">
            <a:extLst>
              <a:ext uri="{FF2B5EF4-FFF2-40B4-BE49-F238E27FC236}">
                <a16:creationId xmlns:a16="http://schemas.microsoft.com/office/drawing/2014/main" id="{06D92E23-994E-4309-A44F-8AA9B49733B7}"/>
              </a:ext>
            </a:extLst>
          </p:cNvPr>
          <p:cNvSpPr>
            <a:spLocks noGrp="1" noChangeArrowheads="1"/>
          </p:cNvSpPr>
          <p:nvPr>
            <p:ph type="sldNum" sz="quarter" idx="12"/>
          </p:nvPr>
        </p:nvSpPr>
        <p:spPr>
          <a:ln/>
        </p:spPr>
        <p:txBody>
          <a:bodyPr/>
          <a:lstStyle>
            <a:lvl1pPr>
              <a:defRPr/>
            </a:lvl1pPr>
          </a:lstStyle>
          <a:p>
            <a:pPr>
              <a:defRPr/>
            </a:pPr>
            <a:fld id="{D90D8BD0-5630-4057-B3C8-9F88002969F7}" type="slidenum">
              <a:rPr lang="fr-FR" altLang="nl-BE"/>
              <a:pPr>
                <a:defRPr/>
              </a:pPr>
              <a:t>‹#›</a:t>
            </a:fld>
            <a:endParaRPr lang="fr-FR" altLang="nl-BE"/>
          </a:p>
        </p:txBody>
      </p:sp>
    </p:spTree>
    <p:extLst>
      <p:ext uri="{BB962C8B-B14F-4D97-AF65-F5344CB8AC3E}">
        <p14:creationId xmlns:p14="http://schemas.microsoft.com/office/powerpoint/2010/main" val="208990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8DA14E7-2CA3-4AD2-B783-26FAED80E15A}"/>
              </a:ext>
            </a:extLst>
          </p:cNvPr>
          <p:cNvSpPr>
            <a:spLocks noGrp="1" noChangeArrowheads="1"/>
          </p:cNvSpPr>
          <p:nvPr>
            <p:ph type="dt" sz="half" idx="10"/>
          </p:nvPr>
        </p:nvSpPr>
        <p:spPr>
          <a:ln/>
        </p:spPr>
        <p:txBody>
          <a:bodyPr/>
          <a:lstStyle>
            <a:lvl1pPr>
              <a:defRPr/>
            </a:lvl1pPr>
          </a:lstStyle>
          <a:p>
            <a:pPr>
              <a:defRPr/>
            </a:pPr>
            <a:fld id="{11BE9A90-5675-4161-9659-3FADE5C11D97}" type="datetime1">
              <a:rPr lang="fr-FR"/>
              <a:pPr>
                <a:defRPr/>
              </a:pPr>
              <a:t>06/12/2022</a:t>
            </a:fld>
            <a:endParaRPr lang="fr-FR"/>
          </a:p>
        </p:txBody>
      </p:sp>
      <p:sp>
        <p:nvSpPr>
          <p:cNvPr id="3" name="Rectangle 5">
            <a:extLst>
              <a:ext uri="{FF2B5EF4-FFF2-40B4-BE49-F238E27FC236}">
                <a16:creationId xmlns:a16="http://schemas.microsoft.com/office/drawing/2014/main" id="{934A098D-F464-4B12-B6F6-10919EB3583E}"/>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4" name="Rectangle 6">
            <a:extLst>
              <a:ext uri="{FF2B5EF4-FFF2-40B4-BE49-F238E27FC236}">
                <a16:creationId xmlns:a16="http://schemas.microsoft.com/office/drawing/2014/main" id="{B8A4B940-68EE-4563-8661-AA5DE48D0D7F}"/>
              </a:ext>
            </a:extLst>
          </p:cNvPr>
          <p:cNvSpPr>
            <a:spLocks noGrp="1" noChangeArrowheads="1"/>
          </p:cNvSpPr>
          <p:nvPr>
            <p:ph type="sldNum" sz="quarter" idx="12"/>
          </p:nvPr>
        </p:nvSpPr>
        <p:spPr>
          <a:ln/>
        </p:spPr>
        <p:txBody>
          <a:bodyPr/>
          <a:lstStyle>
            <a:lvl1pPr>
              <a:defRPr/>
            </a:lvl1pPr>
          </a:lstStyle>
          <a:p>
            <a:pPr>
              <a:defRPr/>
            </a:pPr>
            <a:fld id="{4B0F9BC7-3CEA-428A-9D49-8C5CB6526454}" type="slidenum">
              <a:rPr lang="fr-FR" altLang="nl-BE"/>
              <a:pPr>
                <a:defRPr/>
              </a:pPr>
              <a:t>‹#›</a:t>
            </a:fld>
            <a:endParaRPr lang="fr-FR" altLang="nl-BE"/>
          </a:p>
        </p:txBody>
      </p:sp>
    </p:spTree>
    <p:extLst>
      <p:ext uri="{BB962C8B-B14F-4D97-AF65-F5344CB8AC3E}">
        <p14:creationId xmlns:p14="http://schemas.microsoft.com/office/powerpoint/2010/main" val="127824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DEC160D-4FD6-493C-AEE7-0A4B657F507A}"/>
              </a:ext>
            </a:extLst>
          </p:cNvPr>
          <p:cNvSpPr>
            <a:spLocks noGrp="1" noChangeArrowheads="1"/>
          </p:cNvSpPr>
          <p:nvPr>
            <p:ph type="dt" sz="half" idx="10"/>
          </p:nvPr>
        </p:nvSpPr>
        <p:spPr>
          <a:ln/>
        </p:spPr>
        <p:txBody>
          <a:bodyPr/>
          <a:lstStyle>
            <a:lvl1pPr>
              <a:defRPr/>
            </a:lvl1pPr>
          </a:lstStyle>
          <a:p>
            <a:pPr>
              <a:defRPr/>
            </a:pPr>
            <a:fld id="{2B30FAD1-F6FA-464C-8C43-D99DA4AAE1D9}" type="datetime1">
              <a:rPr lang="fr-FR"/>
              <a:pPr>
                <a:defRPr/>
              </a:pPr>
              <a:t>06/12/2022</a:t>
            </a:fld>
            <a:endParaRPr lang="fr-FR"/>
          </a:p>
        </p:txBody>
      </p:sp>
      <p:sp>
        <p:nvSpPr>
          <p:cNvPr id="6" name="Rectangle 5">
            <a:extLst>
              <a:ext uri="{FF2B5EF4-FFF2-40B4-BE49-F238E27FC236}">
                <a16:creationId xmlns:a16="http://schemas.microsoft.com/office/drawing/2014/main" id="{2EA47AD7-7736-4F50-92B1-137439AD9DE3}"/>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7" name="Rectangle 6">
            <a:extLst>
              <a:ext uri="{FF2B5EF4-FFF2-40B4-BE49-F238E27FC236}">
                <a16:creationId xmlns:a16="http://schemas.microsoft.com/office/drawing/2014/main" id="{AD488BA3-6A62-4ECB-8461-467B5C5DA2A8}"/>
              </a:ext>
            </a:extLst>
          </p:cNvPr>
          <p:cNvSpPr>
            <a:spLocks noGrp="1" noChangeArrowheads="1"/>
          </p:cNvSpPr>
          <p:nvPr>
            <p:ph type="sldNum" sz="quarter" idx="12"/>
          </p:nvPr>
        </p:nvSpPr>
        <p:spPr>
          <a:ln/>
        </p:spPr>
        <p:txBody>
          <a:bodyPr/>
          <a:lstStyle>
            <a:lvl1pPr>
              <a:defRPr/>
            </a:lvl1pPr>
          </a:lstStyle>
          <a:p>
            <a:pPr>
              <a:defRPr/>
            </a:pPr>
            <a:fld id="{64FE4883-D7DB-4C66-BCD0-8863A17F7771}" type="slidenum">
              <a:rPr lang="fr-FR" altLang="nl-BE"/>
              <a:pPr>
                <a:defRPr/>
              </a:pPr>
              <a:t>‹#›</a:t>
            </a:fld>
            <a:endParaRPr lang="fr-FR" altLang="nl-BE"/>
          </a:p>
        </p:txBody>
      </p:sp>
    </p:spTree>
    <p:extLst>
      <p:ext uri="{BB962C8B-B14F-4D97-AF65-F5344CB8AC3E}">
        <p14:creationId xmlns:p14="http://schemas.microsoft.com/office/powerpoint/2010/main" val="264018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4A8F8A0-E082-485A-8822-2D16205AF745}"/>
              </a:ext>
            </a:extLst>
          </p:cNvPr>
          <p:cNvSpPr>
            <a:spLocks noGrp="1" noChangeArrowheads="1"/>
          </p:cNvSpPr>
          <p:nvPr>
            <p:ph type="dt" sz="half" idx="10"/>
          </p:nvPr>
        </p:nvSpPr>
        <p:spPr>
          <a:ln/>
        </p:spPr>
        <p:txBody>
          <a:bodyPr/>
          <a:lstStyle>
            <a:lvl1pPr>
              <a:defRPr/>
            </a:lvl1pPr>
          </a:lstStyle>
          <a:p>
            <a:pPr>
              <a:defRPr/>
            </a:pPr>
            <a:fld id="{CA95F736-ACFF-43F9-BB13-C4C63BE7070F}" type="datetime1">
              <a:rPr lang="fr-FR"/>
              <a:pPr>
                <a:defRPr/>
              </a:pPr>
              <a:t>06/12/2022</a:t>
            </a:fld>
            <a:endParaRPr lang="fr-FR"/>
          </a:p>
        </p:txBody>
      </p:sp>
      <p:sp>
        <p:nvSpPr>
          <p:cNvPr id="6" name="Rectangle 5">
            <a:extLst>
              <a:ext uri="{FF2B5EF4-FFF2-40B4-BE49-F238E27FC236}">
                <a16:creationId xmlns:a16="http://schemas.microsoft.com/office/drawing/2014/main" id="{B6ABBA0E-E5A1-4C11-A415-BB0587ABB7DE}"/>
              </a:ext>
            </a:extLst>
          </p:cNvPr>
          <p:cNvSpPr>
            <a:spLocks noGrp="1" noChangeArrowheads="1"/>
          </p:cNvSpPr>
          <p:nvPr>
            <p:ph type="ftr" sz="quarter" idx="11"/>
          </p:nvPr>
        </p:nvSpPr>
        <p:spPr>
          <a:ln/>
        </p:spPr>
        <p:txBody>
          <a:bodyPr/>
          <a:lstStyle>
            <a:lvl1pPr>
              <a:defRPr/>
            </a:lvl1pPr>
          </a:lstStyle>
          <a:p>
            <a:pPr>
              <a:defRPr/>
            </a:pPr>
            <a:r>
              <a:rPr lang="fr-FR"/>
              <a:t>LINREG_E_TR.ppt</a:t>
            </a:r>
          </a:p>
        </p:txBody>
      </p:sp>
      <p:sp>
        <p:nvSpPr>
          <p:cNvPr id="7" name="Rectangle 6">
            <a:extLst>
              <a:ext uri="{FF2B5EF4-FFF2-40B4-BE49-F238E27FC236}">
                <a16:creationId xmlns:a16="http://schemas.microsoft.com/office/drawing/2014/main" id="{68C84DBA-DE3F-45DF-A8DE-2E5402B2A562}"/>
              </a:ext>
            </a:extLst>
          </p:cNvPr>
          <p:cNvSpPr>
            <a:spLocks noGrp="1" noChangeArrowheads="1"/>
          </p:cNvSpPr>
          <p:nvPr>
            <p:ph type="sldNum" sz="quarter" idx="12"/>
          </p:nvPr>
        </p:nvSpPr>
        <p:spPr>
          <a:ln/>
        </p:spPr>
        <p:txBody>
          <a:bodyPr/>
          <a:lstStyle>
            <a:lvl1pPr>
              <a:defRPr/>
            </a:lvl1pPr>
          </a:lstStyle>
          <a:p>
            <a:pPr>
              <a:defRPr/>
            </a:pPr>
            <a:fld id="{BF32F191-0CDB-4659-A831-2B21316BD6FA}" type="slidenum">
              <a:rPr lang="fr-FR" altLang="nl-BE"/>
              <a:pPr>
                <a:defRPr/>
              </a:pPr>
              <a:t>‹#›</a:t>
            </a:fld>
            <a:endParaRPr lang="fr-FR" altLang="nl-BE"/>
          </a:p>
        </p:txBody>
      </p:sp>
    </p:spTree>
    <p:extLst>
      <p:ext uri="{BB962C8B-B14F-4D97-AF65-F5344CB8AC3E}">
        <p14:creationId xmlns:p14="http://schemas.microsoft.com/office/powerpoint/2010/main" val="175988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A15B30A-93C7-4953-B006-B33E8F86E00D}"/>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nl-BE"/>
              <a:t>Klicken Sie, um das Titelformat zu bearbeiten</a:t>
            </a:r>
          </a:p>
        </p:txBody>
      </p:sp>
      <p:sp>
        <p:nvSpPr>
          <p:cNvPr id="1027" name="Rectangle 3">
            <a:extLst>
              <a:ext uri="{FF2B5EF4-FFF2-40B4-BE49-F238E27FC236}">
                <a16:creationId xmlns:a16="http://schemas.microsoft.com/office/drawing/2014/main" id="{29641305-FCEE-46FA-9612-5CAC188156CA}"/>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nl-BE"/>
              <a:t>Klicken Sie, um die Formate des Vorlagentextes zu bearbeiten</a:t>
            </a:r>
          </a:p>
          <a:p>
            <a:pPr lvl="1"/>
            <a:r>
              <a:rPr lang="en-GB" altLang="nl-BE"/>
              <a:t>Zweite Ebene</a:t>
            </a:r>
          </a:p>
          <a:p>
            <a:pPr lvl="2"/>
            <a:r>
              <a:rPr lang="en-GB" altLang="nl-BE"/>
              <a:t>Dritte Ebene</a:t>
            </a:r>
          </a:p>
          <a:p>
            <a:pPr lvl="3"/>
            <a:r>
              <a:rPr lang="en-GB" altLang="nl-BE"/>
              <a:t>Vierte Ebene</a:t>
            </a:r>
          </a:p>
          <a:p>
            <a:pPr lvl="4"/>
            <a:r>
              <a:rPr lang="en-GB" altLang="nl-BE"/>
              <a:t>Fünfte Ebene</a:t>
            </a:r>
          </a:p>
        </p:txBody>
      </p:sp>
      <p:sp>
        <p:nvSpPr>
          <p:cNvPr id="1028" name="Rectangle 4">
            <a:extLst>
              <a:ext uri="{FF2B5EF4-FFF2-40B4-BE49-F238E27FC236}">
                <a16:creationId xmlns:a16="http://schemas.microsoft.com/office/drawing/2014/main" id="{C9191528-6363-48FD-ADF8-086DA5393162}"/>
              </a:ext>
            </a:extLst>
          </p:cNvPr>
          <p:cNvSpPr>
            <a:spLocks noGrp="1" noChangeArrowheads="1"/>
          </p:cNvSpPr>
          <p:nvPr>
            <p:ph type="dt" sz="half" idx="2"/>
          </p:nvPr>
        </p:nvSpPr>
        <p:spPr bwMode="auto">
          <a:xfrm>
            <a:off x="684213"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i="1"/>
            </a:lvl1pPr>
          </a:lstStyle>
          <a:p>
            <a:pPr>
              <a:defRPr/>
            </a:pPr>
            <a:fld id="{5DF56086-AB9A-4A48-A3F8-CD7370C95FB5}" type="datetime1">
              <a:rPr lang="fr-FR"/>
              <a:pPr>
                <a:defRPr/>
              </a:pPr>
              <a:t>06/12/2022</a:t>
            </a:fld>
            <a:endParaRPr lang="fr-FR"/>
          </a:p>
        </p:txBody>
      </p:sp>
      <p:sp>
        <p:nvSpPr>
          <p:cNvPr id="1029" name="Rectangle 5">
            <a:extLst>
              <a:ext uri="{FF2B5EF4-FFF2-40B4-BE49-F238E27FC236}">
                <a16:creationId xmlns:a16="http://schemas.microsoft.com/office/drawing/2014/main" id="{C2F763F7-CF92-4B30-854B-83BC880629AD}"/>
              </a:ext>
            </a:extLst>
          </p:cNvPr>
          <p:cNvSpPr>
            <a:spLocks noGrp="1" noChangeArrowheads="1"/>
          </p:cNvSpPr>
          <p:nvPr>
            <p:ph type="ftr" sz="quarter" idx="3"/>
          </p:nvPr>
        </p:nvSpPr>
        <p:spPr bwMode="auto">
          <a:xfrm>
            <a:off x="3132138" y="6597650"/>
            <a:ext cx="2895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r>
              <a:rPr lang="fr-FR"/>
              <a:t>LINREG_E_TR.ppt</a:t>
            </a:r>
          </a:p>
        </p:txBody>
      </p:sp>
      <p:sp>
        <p:nvSpPr>
          <p:cNvPr id="1030" name="Rectangle 6">
            <a:extLst>
              <a:ext uri="{FF2B5EF4-FFF2-40B4-BE49-F238E27FC236}">
                <a16:creationId xmlns:a16="http://schemas.microsoft.com/office/drawing/2014/main" id="{0F9EF1FC-5FA7-4D08-AA59-3CF694F82172}"/>
              </a:ext>
            </a:extLst>
          </p:cNvPr>
          <p:cNvSpPr>
            <a:spLocks noGrp="1" noChangeArrowheads="1"/>
          </p:cNvSpPr>
          <p:nvPr>
            <p:ph type="sldNum" sz="quarter" idx="4"/>
          </p:nvPr>
        </p:nvSpPr>
        <p:spPr bwMode="auto">
          <a:xfrm>
            <a:off x="6588125"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smtClean="0"/>
            </a:lvl1pPr>
          </a:lstStyle>
          <a:p>
            <a:pPr>
              <a:defRPr/>
            </a:pPr>
            <a:fld id="{7E91A827-AA38-407C-ADC4-112433FFA6B7}" type="slidenum">
              <a:rPr lang="fr-FR" altLang="nl-BE"/>
              <a:pPr>
                <a:defRPr/>
              </a:pPr>
              <a:t>‹#›</a:t>
            </a:fld>
            <a:endParaRPr lang="fr-FR" alt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9F717C1-8F60-408A-A823-8ED7FE590521}"/>
              </a:ext>
            </a:extLst>
          </p:cNvPr>
          <p:cNvSpPr>
            <a:spLocks noGrp="1" noChangeArrowheads="1"/>
          </p:cNvSpPr>
          <p:nvPr>
            <p:ph type="ctrTitle"/>
          </p:nvPr>
        </p:nvSpPr>
        <p:spPr/>
        <p:txBody>
          <a:bodyPr/>
          <a:lstStyle/>
          <a:p>
            <a:r>
              <a:rPr lang="en-US" altLang="nl-BE"/>
              <a:t>Linear regression</a:t>
            </a:r>
            <a:endParaRPr lang="fr-FR" altLang="nl-BE"/>
          </a:p>
        </p:txBody>
      </p:sp>
      <p:sp>
        <p:nvSpPr>
          <p:cNvPr id="3" name="Subtitle 2">
            <a:extLst>
              <a:ext uri="{FF2B5EF4-FFF2-40B4-BE49-F238E27FC236}">
                <a16:creationId xmlns:a16="http://schemas.microsoft.com/office/drawing/2014/main" id="{46652542-58AF-4BD7-890D-DE8C83CDED1A}"/>
              </a:ext>
            </a:extLst>
          </p:cNvPr>
          <p:cNvSpPr>
            <a:spLocks noGrp="1"/>
          </p:cNvSpPr>
          <p:nvPr>
            <p:ph type="subTitle" idx="1"/>
          </p:nvPr>
        </p:nvSpPr>
        <p:spPr/>
        <p:txBody>
          <a:bodyPr/>
          <a:lstStyle/>
          <a:p>
            <a:pPr>
              <a:defRPr/>
            </a:pPr>
            <a:r>
              <a:rPr lang="en-US" kern="1200" dirty="0">
                <a:solidFill>
                  <a:schemeClr val="tx1">
                    <a:tint val="75000"/>
                  </a:schemeClr>
                </a:solidFill>
              </a:rPr>
              <a:t>Session 4:</a:t>
            </a:r>
          </a:p>
          <a:p>
            <a:pPr>
              <a:defRPr/>
            </a:pPr>
            <a:r>
              <a:rPr lang="en-GB" kern="1200" dirty="0">
                <a:solidFill>
                  <a:schemeClr val="tx1">
                    <a:tint val="75000"/>
                  </a:schemeClr>
                </a:solidFill>
              </a:rPr>
              <a:t>Dummy variables and interaction</a:t>
            </a:r>
            <a:endParaRPr lang="fr-FR" kern="1200" dirty="0">
              <a:solidFill>
                <a:schemeClr val="tx1">
                  <a:tint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a:extLst>
              <a:ext uri="{FF2B5EF4-FFF2-40B4-BE49-F238E27FC236}">
                <a16:creationId xmlns:a16="http://schemas.microsoft.com/office/drawing/2014/main" id="{3AD17B72-C82C-45DE-9BC7-176ED97CBF55}"/>
              </a:ext>
            </a:extLst>
          </p:cNvPr>
          <p:cNvSpPr>
            <a:spLocks noGrp="1" noChangeArrowheads="1"/>
          </p:cNvSpPr>
          <p:nvPr>
            <p:ph type="title"/>
          </p:nvPr>
        </p:nvSpPr>
        <p:spPr/>
        <p:txBody>
          <a:bodyPr/>
          <a:lstStyle/>
          <a:p>
            <a:r>
              <a:rPr lang="en-US" altLang="nl-BE" sz="3600"/>
              <a:t>Equation parallel lines model</a:t>
            </a:r>
            <a:br>
              <a:rPr lang="fr-FR" altLang="nl-BE" sz="2800"/>
            </a:br>
            <a:endParaRPr lang="fr-FR" altLang="nl-BE" sz="2800"/>
          </a:p>
        </p:txBody>
      </p:sp>
      <p:sp>
        <p:nvSpPr>
          <p:cNvPr id="17411" name="Content Placeholder 3">
            <a:extLst>
              <a:ext uri="{FF2B5EF4-FFF2-40B4-BE49-F238E27FC236}">
                <a16:creationId xmlns:a16="http://schemas.microsoft.com/office/drawing/2014/main" id="{160E0CC4-5C9A-4589-9CCD-99215532E37B}"/>
              </a:ext>
            </a:extLst>
          </p:cNvPr>
          <p:cNvSpPr>
            <a:spLocks noGrp="1" noChangeArrowheads="1"/>
          </p:cNvSpPr>
          <p:nvPr>
            <p:ph idx="1"/>
          </p:nvPr>
        </p:nvSpPr>
        <p:spPr>
          <a:xfrm>
            <a:off x="684213" y="1557338"/>
            <a:ext cx="7772400" cy="4114800"/>
          </a:xfrm>
        </p:spPr>
        <p:txBody>
          <a:bodyPr/>
          <a:lstStyle/>
          <a:p>
            <a:pPr marL="0" indent="0">
              <a:buFontTx/>
              <a:buNone/>
            </a:pPr>
            <a:r>
              <a:rPr lang="fr-FR" altLang="nl-BE" sz="2400" dirty="0"/>
              <a:t>Occupation 1:</a:t>
            </a:r>
          </a:p>
          <a:p>
            <a:pPr lvl="1">
              <a:buFont typeface="Arial" panose="020B0604020202020204" pitchFamily="34" charset="0"/>
              <a:buChar char="•"/>
            </a:pPr>
            <a:r>
              <a:rPr lang="en-US" altLang="nl-BE" sz="1800" dirty="0">
                <a:latin typeface="Comic Sans MS" panose="030F0702030302020204" pitchFamily="66" charset="0"/>
              </a:rPr>
              <a:t>Cholesterol (mmol/l)= </a:t>
            </a:r>
            <a:r>
              <a:rPr lang="en-GB" altLang="nl-BE" sz="1800" dirty="0">
                <a:latin typeface="Comic Sans MS" panose="030F0702030302020204" pitchFamily="66" charset="0"/>
              </a:rPr>
              <a:t>-0.338786 + 0.028410 * Age (</a:t>
            </a:r>
            <a:r>
              <a:rPr lang="en-GB" altLang="nl-BE" sz="1800" dirty="0" err="1">
                <a:latin typeface="Comic Sans MS" panose="030F0702030302020204" pitchFamily="66" charset="0"/>
              </a:rPr>
              <a:t>yrs</a:t>
            </a:r>
            <a:r>
              <a:rPr lang="en-GB" altLang="nl-BE" sz="1800" dirty="0">
                <a:latin typeface="Comic Sans MS" panose="030F0702030302020204" pitchFamily="66" charset="0"/>
              </a:rPr>
              <a:t>) + 0.106217 * BMI</a:t>
            </a:r>
            <a:br>
              <a:rPr lang="en-GB" altLang="nl-BE" sz="1800" dirty="0">
                <a:latin typeface="Comic Sans MS" panose="030F0702030302020204" pitchFamily="66" charset="0"/>
              </a:rPr>
            </a:br>
            <a:endParaRPr lang="en-GB" altLang="nl-BE" sz="1800" dirty="0">
              <a:latin typeface="Comic Sans MS" panose="030F0702030302020204" pitchFamily="66" charset="0"/>
            </a:endParaRPr>
          </a:p>
          <a:p>
            <a:pPr marL="0" indent="0">
              <a:buFontTx/>
              <a:buNone/>
            </a:pPr>
            <a:r>
              <a:rPr lang="fr-FR" altLang="nl-BE" sz="2400" dirty="0"/>
              <a:t>Occupation 2:</a:t>
            </a:r>
          </a:p>
          <a:p>
            <a:pPr lvl="1">
              <a:buFont typeface="Arial" panose="020B0604020202020204" pitchFamily="34" charset="0"/>
              <a:buChar char="•"/>
            </a:pPr>
            <a:r>
              <a:rPr lang="en-US" altLang="nl-BE" sz="1800" dirty="0">
                <a:latin typeface="Comic Sans MS" panose="030F0702030302020204" pitchFamily="66" charset="0"/>
              </a:rPr>
              <a:t>Cholesterol (mmol/l)= -</a:t>
            </a:r>
            <a:r>
              <a:rPr lang="en-GB" altLang="nl-BE" sz="1800" dirty="0">
                <a:latin typeface="Comic Sans MS" panose="030F0702030302020204" pitchFamily="66" charset="0"/>
              </a:rPr>
              <a:t>0.338786 -0.010698  + 0.028410 * Age (</a:t>
            </a:r>
            <a:r>
              <a:rPr lang="en-GB" altLang="nl-BE" sz="1800" dirty="0" err="1">
                <a:latin typeface="Comic Sans MS" panose="030F0702030302020204" pitchFamily="66" charset="0"/>
              </a:rPr>
              <a:t>yrs</a:t>
            </a:r>
            <a:r>
              <a:rPr lang="en-GB" altLang="nl-BE" sz="1800" dirty="0">
                <a:latin typeface="Comic Sans MS" panose="030F0702030302020204" pitchFamily="66" charset="0"/>
              </a:rPr>
              <a:t>) + 0.106217 * BMI</a:t>
            </a:r>
            <a:br>
              <a:rPr lang="en-GB" altLang="nl-BE" sz="1800" dirty="0">
                <a:latin typeface="Comic Sans MS" panose="030F0702030302020204" pitchFamily="66" charset="0"/>
              </a:rPr>
            </a:br>
            <a:endParaRPr lang="en-GB" altLang="nl-BE" sz="1800" dirty="0">
              <a:latin typeface="Comic Sans MS" panose="030F0702030302020204" pitchFamily="66" charset="0"/>
            </a:endParaRPr>
          </a:p>
          <a:p>
            <a:pPr marL="0" indent="0">
              <a:buFontTx/>
              <a:buNone/>
            </a:pPr>
            <a:r>
              <a:rPr lang="fr-FR" altLang="nl-BE" sz="2400" dirty="0"/>
              <a:t>Occupation 3:</a:t>
            </a:r>
          </a:p>
          <a:p>
            <a:pPr lvl="1">
              <a:buFont typeface="Arial" panose="020B0604020202020204" pitchFamily="34" charset="0"/>
              <a:buChar char="•"/>
            </a:pPr>
            <a:r>
              <a:rPr lang="en-US" altLang="nl-BE" sz="1800" dirty="0">
                <a:latin typeface="Comic Sans MS" panose="030F0702030302020204" pitchFamily="66" charset="0"/>
              </a:rPr>
              <a:t>Cholesterol (mmol/l)= -</a:t>
            </a:r>
            <a:r>
              <a:rPr lang="en-GB" altLang="nl-BE" sz="1800" dirty="0">
                <a:latin typeface="Comic Sans MS" panose="030F0702030302020204" pitchFamily="66" charset="0"/>
              </a:rPr>
              <a:t>0.338786 + 0.003318 + 0.028410 * Age (</a:t>
            </a:r>
            <a:r>
              <a:rPr lang="en-GB" altLang="nl-BE" sz="1800" dirty="0" err="1">
                <a:latin typeface="Comic Sans MS" panose="030F0702030302020204" pitchFamily="66" charset="0"/>
              </a:rPr>
              <a:t>yrs</a:t>
            </a:r>
            <a:r>
              <a:rPr lang="en-GB" altLang="nl-BE" sz="1800" dirty="0">
                <a:latin typeface="Comic Sans MS" panose="030F0702030302020204" pitchFamily="66" charset="0"/>
              </a:rPr>
              <a:t>) + 0.106217 * BMI</a:t>
            </a:r>
            <a:br>
              <a:rPr lang="en-GB" altLang="nl-BE" sz="1800" dirty="0">
                <a:latin typeface="Comic Sans MS" panose="030F0702030302020204" pitchFamily="66" charset="0"/>
              </a:rPr>
            </a:br>
            <a:endParaRPr lang="en-GB" altLang="nl-BE" sz="1800" dirty="0">
              <a:latin typeface="Comic Sans MS" panose="030F0702030302020204" pitchFamily="66" charset="0"/>
            </a:endParaRPr>
          </a:p>
          <a:p>
            <a:pPr marL="0" indent="0">
              <a:buFontTx/>
              <a:buNone/>
            </a:pPr>
            <a:r>
              <a:rPr lang="fr-FR" altLang="nl-BE" sz="2400" dirty="0"/>
              <a:t>Occupation 4:</a:t>
            </a:r>
          </a:p>
          <a:p>
            <a:pPr lvl="1">
              <a:buFont typeface="Arial" panose="020B0604020202020204" pitchFamily="34" charset="0"/>
              <a:buChar char="•"/>
            </a:pPr>
            <a:r>
              <a:rPr lang="en-US" altLang="nl-BE" sz="1800" dirty="0">
                <a:latin typeface="Comic Sans MS" panose="030F0702030302020204" pitchFamily="66" charset="0"/>
              </a:rPr>
              <a:t>Cholesterol (mmol/l)= -</a:t>
            </a:r>
            <a:r>
              <a:rPr lang="en-GB" altLang="nl-BE" sz="1800" dirty="0">
                <a:latin typeface="Comic Sans MS" panose="030F0702030302020204" pitchFamily="66" charset="0"/>
              </a:rPr>
              <a:t>0.338786 + 0.047335 + 0.028410 * Age (</a:t>
            </a:r>
            <a:r>
              <a:rPr lang="en-GB" altLang="nl-BE" sz="1800" dirty="0" err="1">
                <a:latin typeface="Comic Sans MS" panose="030F0702030302020204" pitchFamily="66" charset="0"/>
              </a:rPr>
              <a:t>yrs</a:t>
            </a:r>
            <a:r>
              <a:rPr lang="en-GB" altLang="nl-BE" sz="1800" dirty="0">
                <a:latin typeface="Comic Sans MS" panose="030F0702030302020204" pitchFamily="66" charset="0"/>
              </a:rPr>
              <a:t>) + 0.106217 * BMI</a:t>
            </a:r>
          </a:p>
          <a:p>
            <a:pPr lvl="1">
              <a:buFont typeface="Arial" panose="020B0604020202020204" pitchFamily="34" charset="0"/>
              <a:buChar char="•"/>
            </a:pPr>
            <a:endParaRPr lang="en-GB" altLang="nl-BE" sz="2400" dirty="0">
              <a:latin typeface="Comic Sans MS" panose="030F0702030302020204" pitchFamily="66" charset="0"/>
            </a:endParaRPr>
          </a:p>
          <a:p>
            <a:pPr lvl="1">
              <a:buFont typeface="Arial" panose="020B0604020202020204" pitchFamily="34" charset="0"/>
              <a:buChar char="•"/>
            </a:pPr>
            <a:endParaRPr lang="fr-FR" altLang="nl-B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a:extLst>
              <a:ext uri="{FF2B5EF4-FFF2-40B4-BE49-F238E27FC236}">
                <a16:creationId xmlns:a16="http://schemas.microsoft.com/office/drawing/2014/main" id="{3AD17B72-C82C-45DE-9BC7-176ED97CBF55}"/>
              </a:ext>
            </a:extLst>
          </p:cNvPr>
          <p:cNvSpPr>
            <a:spLocks noGrp="1" noChangeArrowheads="1"/>
          </p:cNvSpPr>
          <p:nvPr>
            <p:ph type="title"/>
          </p:nvPr>
        </p:nvSpPr>
        <p:spPr/>
        <p:txBody>
          <a:bodyPr/>
          <a:lstStyle/>
          <a:p>
            <a:r>
              <a:rPr lang="en-US" altLang="nl-BE" sz="3600"/>
              <a:t>Equation parallel lines model</a:t>
            </a:r>
            <a:br>
              <a:rPr lang="fr-FR" altLang="nl-BE" sz="2800"/>
            </a:br>
            <a:endParaRPr lang="fr-FR" altLang="nl-BE" sz="2800"/>
          </a:p>
        </p:txBody>
      </p:sp>
      <p:sp>
        <p:nvSpPr>
          <p:cNvPr id="17411" name="Content Placeholder 3">
            <a:extLst>
              <a:ext uri="{FF2B5EF4-FFF2-40B4-BE49-F238E27FC236}">
                <a16:creationId xmlns:a16="http://schemas.microsoft.com/office/drawing/2014/main" id="{160E0CC4-5C9A-4589-9CCD-99215532E37B}"/>
              </a:ext>
            </a:extLst>
          </p:cNvPr>
          <p:cNvSpPr>
            <a:spLocks noGrp="1" noChangeArrowheads="1"/>
          </p:cNvSpPr>
          <p:nvPr>
            <p:ph idx="1"/>
          </p:nvPr>
        </p:nvSpPr>
        <p:spPr>
          <a:xfrm>
            <a:off x="684213" y="1557338"/>
            <a:ext cx="7772400" cy="4114800"/>
          </a:xfrm>
        </p:spPr>
        <p:txBody>
          <a:bodyPr/>
          <a:lstStyle/>
          <a:p>
            <a:pPr marL="0" indent="0">
              <a:buFontTx/>
              <a:buNone/>
            </a:pPr>
            <a:r>
              <a:rPr lang="fr-FR" altLang="nl-BE" sz="2400" dirty="0"/>
              <a:t>Occupation 1:</a:t>
            </a:r>
          </a:p>
          <a:p>
            <a:pPr lvl="1">
              <a:buFont typeface="Arial" panose="020B0604020202020204" pitchFamily="34" charset="0"/>
              <a:buChar char="•"/>
            </a:pPr>
            <a:r>
              <a:rPr lang="en-US" altLang="nl-BE" sz="1800" dirty="0">
                <a:latin typeface="Comic Sans MS" panose="030F0702030302020204" pitchFamily="66" charset="0"/>
              </a:rPr>
              <a:t>Cholesterol (mmol/l)= </a:t>
            </a:r>
            <a:r>
              <a:rPr lang="en-GB" altLang="nl-BE" sz="1800" dirty="0">
                <a:latin typeface="Comic Sans MS" panose="030F0702030302020204" pitchFamily="66" charset="0"/>
              </a:rPr>
              <a:t>-0.338786 + 0.028410 * Age (</a:t>
            </a:r>
            <a:r>
              <a:rPr lang="en-GB" altLang="nl-BE" sz="1800" dirty="0" err="1">
                <a:latin typeface="Comic Sans MS" panose="030F0702030302020204" pitchFamily="66" charset="0"/>
              </a:rPr>
              <a:t>yrs</a:t>
            </a:r>
            <a:r>
              <a:rPr lang="en-GB" altLang="nl-BE" sz="1800" dirty="0">
                <a:latin typeface="Comic Sans MS" panose="030F0702030302020204" pitchFamily="66" charset="0"/>
              </a:rPr>
              <a:t>) + 0.106217 * BMI</a:t>
            </a:r>
            <a:br>
              <a:rPr lang="en-GB" altLang="nl-BE" sz="1800" dirty="0">
                <a:latin typeface="Comic Sans MS" panose="030F0702030302020204" pitchFamily="66" charset="0"/>
              </a:rPr>
            </a:br>
            <a:endParaRPr lang="en-GB" altLang="nl-BE" sz="1800" dirty="0">
              <a:latin typeface="Comic Sans MS" panose="030F0702030302020204" pitchFamily="66" charset="0"/>
            </a:endParaRPr>
          </a:p>
          <a:p>
            <a:pPr marL="0" indent="0">
              <a:buFontTx/>
              <a:buNone/>
            </a:pPr>
            <a:r>
              <a:rPr lang="fr-FR" altLang="nl-BE" sz="2400" dirty="0"/>
              <a:t>Occupation 2:</a:t>
            </a:r>
          </a:p>
          <a:p>
            <a:pPr lvl="1">
              <a:buFont typeface="Arial" panose="020B0604020202020204" pitchFamily="34" charset="0"/>
              <a:buChar char="•"/>
            </a:pPr>
            <a:r>
              <a:rPr lang="en-US" altLang="nl-BE" sz="1800" dirty="0">
                <a:latin typeface="Comic Sans MS" panose="030F0702030302020204" pitchFamily="66" charset="0"/>
              </a:rPr>
              <a:t>Cholesterol (mmol/l)= </a:t>
            </a:r>
            <a:r>
              <a:rPr lang="en-GB" altLang="nl-BE" sz="1800" dirty="0">
                <a:latin typeface="Comic Sans MS" panose="030F0702030302020204" pitchFamily="66" charset="0"/>
              </a:rPr>
              <a:t>-0.349484  + 0.028410 * Age (</a:t>
            </a:r>
            <a:r>
              <a:rPr lang="en-GB" altLang="nl-BE" sz="1800" dirty="0" err="1">
                <a:latin typeface="Comic Sans MS" panose="030F0702030302020204" pitchFamily="66" charset="0"/>
              </a:rPr>
              <a:t>yrs</a:t>
            </a:r>
            <a:r>
              <a:rPr lang="en-GB" altLang="nl-BE" sz="1800" dirty="0">
                <a:latin typeface="Comic Sans MS" panose="030F0702030302020204" pitchFamily="66" charset="0"/>
              </a:rPr>
              <a:t>) + 0.106217 * BMI</a:t>
            </a:r>
            <a:br>
              <a:rPr lang="en-GB" altLang="nl-BE" sz="1800" dirty="0">
                <a:latin typeface="Comic Sans MS" panose="030F0702030302020204" pitchFamily="66" charset="0"/>
              </a:rPr>
            </a:br>
            <a:endParaRPr lang="en-GB" altLang="nl-BE" sz="1800" dirty="0">
              <a:latin typeface="Comic Sans MS" panose="030F0702030302020204" pitchFamily="66" charset="0"/>
            </a:endParaRPr>
          </a:p>
          <a:p>
            <a:pPr marL="0" indent="0">
              <a:buFontTx/>
              <a:buNone/>
            </a:pPr>
            <a:r>
              <a:rPr lang="fr-FR" altLang="nl-BE" sz="2400" dirty="0"/>
              <a:t>Occupation 3:</a:t>
            </a:r>
          </a:p>
          <a:p>
            <a:pPr lvl="1">
              <a:buFont typeface="Arial" panose="020B0604020202020204" pitchFamily="34" charset="0"/>
              <a:buChar char="•"/>
            </a:pPr>
            <a:r>
              <a:rPr lang="en-US" altLang="nl-BE" sz="1800" dirty="0">
                <a:latin typeface="Comic Sans MS" panose="030F0702030302020204" pitchFamily="66" charset="0"/>
              </a:rPr>
              <a:t>Cholesterol (mmol/l)= -0.335468 </a:t>
            </a:r>
            <a:r>
              <a:rPr lang="en-GB" altLang="nl-BE" sz="1800" dirty="0">
                <a:latin typeface="Comic Sans MS" panose="030F0702030302020204" pitchFamily="66" charset="0"/>
              </a:rPr>
              <a:t>+ 0.028410 * Age (</a:t>
            </a:r>
            <a:r>
              <a:rPr lang="en-GB" altLang="nl-BE" sz="1800" dirty="0" err="1">
                <a:latin typeface="Comic Sans MS" panose="030F0702030302020204" pitchFamily="66" charset="0"/>
              </a:rPr>
              <a:t>yrs</a:t>
            </a:r>
            <a:r>
              <a:rPr lang="en-GB" altLang="nl-BE" sz="1800" dirty="0">
                <a:latin typeface="Comic Sans MS" panose="030F0702030302020204" pitchFamily="66" charset="0"/>
              </a:rPr>
              <a:t>) + 0.106217 * BMI</a:t>
            </a:r>
            <a:br>
              <a:rPr lang="en-GB" altLang="nl-BE" sz="1800" dirty="0">
                <a:latin typeface="Comic Sans MS" panose="030F0702030302020204" pitchFamily="66" charset="0"/>
              </a:rPr>
            </a:br>
            <a:endParaRPr lang="en-GB" altLang="nl-BE" sz="1800" dirty="0">
              <a:latin typeface="Comic Sans MS" panose="030F0702030302020204" pitchFamily="66" charset="0"/>
            </a:endParaRPr>
          </a:p>
          <a:p>
            <a:pPr marL="0" indent="0">
              <a:buFontTx/>
              <a:buNone/>
            </a:pPr>
            <a:r>
              <a:rPr lang="fr-FR" altLang="nl-BE" sz="2400" dirty="0"/>
              <a:t>Occupation 4:</a:t>
            </a:r>
          </a:p>
          <a:p>
            <a:pPr lvl="1">
              <a:buFont typeface="Arial" panose="020B0604020202020204" pitchFamily="34" charset="0"/>
              <a:buChar char="•"/>
            </a:pPr>
            <a:r>
              <a:rPr lang="en-US" altLang="nl-BE" sz="1800" dirty="0">
                <a:latin typeface="Comic Sans MS" panose="030F0702030302020204" pitchFamily="66" charset="0"/>
              </a:rPr>
              <a:t>Cholesterol (mmol/l)= -0.291451 </a:t>
            </a:r>
            <a:r>
              <a:rPr lang="en-GB" altLang="nl-BE" sz="1800" dirty="0">
                <a:latin typeface="Comic Sans MS" panose="030F0702030302020204" pitchFamily="66" charset="0"/>
              </a:rPr>
              <a:t>+ 0.028410 * Age (</a:t>
            </a:r>
            <a:r>
              <a:rPr lang="en-GB" altLang="nl-BE" sz="1800" dirty="0" err="1">
                <a:latin typeface="Comic Sans MS" panose="030F0702030302020204" pitchFamily="66" charset="0"/>
              </a:rPr>
              <a:t>yrs</a:t>
            </a:r>
            <a:r>
              <a:rPr lang="en-GB" altLang="nl-BE" sz="1800" dirty="0">
                <a:latin typeface="Comic Sans MS" panose="030F0702030302020204" pitchFamily="66" charset="0"/>
              </a:rPr>
              <a:t>) + 0.106217 * BMI</a:t>
            </a:r>
          </a:p>
          <a:p>
            <a:pPr lvl="1">
              <a:buFont typeface="Arial" panose="020B0604020202020204" pitchFamily="34" charset="0"/>
              <a:buChar char="•"/>
            </a:pPr>
            <a:endParaRPr lang="en-GB" altLang="nl-BE" sz="2400" dirty="0">
              <a:latin typeface="Comic Sans MS" panose="030F0702030302020204" pitchFamily="66" charset="0"/>
            </a:endParaRPr>
          </a:p>
          <a:p>
            <a:pPr lvl="1">
              <a:buFont typeface="Arial" panose="020B0604020202020204" pitchFamily="34" charset="0"/>
              <a:buChar char="•"/>
            </a:pPr>
            <a:endParaRPr lang="fr-FR" altLang="nl-BE" dirty="0"/>
          </a:p>
        </p:txBody>
      </p:sp>
    </p:spTree>
    <p:extLst>
      <p:ext uri="{BB962C8B-B14F-4D97-AF65-F5344CB8AC3E}">
        <p14:creationId xmlns:p14="http://schemas.microsoft.com/office/powerpoint/2010/main" val="150946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A847DA2-7CBE-4FB1-B950-552700CCDF06}"/>
              </a:ext>
            </a:extLst>
          </p:cNvPr>
          <p:cNvSpPr>
            <a:spLocks noGrp="1" noChangeArrowheads="1"/>
          </p:cNvSpPr>
          <p:nvPr>
            <p:ph type="title"/>
          </p:nvPr>
        </p:nvSpPr>
        <p:spPr>
          <a:xfrm>
            <a:off x="615950" y="333375"/>
            <a:ext cx="7772400" cy="1143000"/>
          </a:xfrm>
        </p:spPr>
        <p:txBody>
          <a:bodyPr/>
          <a:lstStyle/>
          <a:p>
            <a:r>
              <a:rPr lang="en-US" altLang="nl-BE"/>
              <a:t>Parallel lines model</a:t>
            </a:r>
            <a:endParaRPr lang="fr-FR" altLang="nl-BE"/>
          </a:p>
        </p:txBody>
      </p:sp>
      <p:sp>
        <p:nvSpPr>
          <p:cNvPr id="18435" name="Content Placeholder 2">
            <a:extLst>
              <a:ext uri="{FF2B5EF4-FFF2-40B4-BE49-F238E27FC236}">
                <a16:creationId xmlns:a16="http://schemas.microsoft.com/office/drawing/2014/main" id="{FD9212CF-1300-4143-AA7D-DFAB20809B7F}"/>
              </a:ext>
            </a:extLst>
          </p:cNvPr>
          <p:cNvSpPr>
            <a:spLocks noGrp="1" noChangeArrowheads="1"/>
          </p:cNvSpPr>
          <p:nvPr>
            <p:ph idx="1"/>
          </p:nvPr>
        </p:nvSpPr>
        <p:spPr/>
        <p:txBody>
          <a:bodyPr/>
          <a:lstStyle/>
          <a:p>
            <a:endParaRPr lang="fr-FR" altLang="nl-BE"/>
          </a:p>
        </p:txBody>
      </p:sp>
      <p:pic>
        <p:nvPicPr>
          <p:cNvPr id="18436" name="Picture 14">
            <a:extLst>
              <a:ext uri="{FF2B5EF4-FFF2-40B4-BE49-F238E27FC236}">
                <a16:creationId xmlns:a16="http://schemas.microsoft.com/office/drawing/2014/main" id="{84D53102-EA1F-4A2E-ABBE-60E3D6958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341438"/>
            <a:ext cx="7235825"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7" name="TextBox 26">
            <a:extLst>
              <a:ext uri="{FF2B5EF4-FFF2-40B4-BE49-F238E27FC236}">
                <a16:creationId xmlns:a16="http://schemas.microsoft.com/office/drawing/2014/main" id="{2989829E-2802-4199-A6E2-601948D478AE}"/>
              </a:ext>
            </a:extLst>
          </p:cNvPr>
          <p:cNvSpPr txBox="1">
            <a:spLocks noChangeArrowheads="1"/>
          </p:cNvSpPr>
          <p:nvPr/>
        </p:nvSpPr>
        <p:spPr bwMode="auto">
          <a:xfrm>
            <a:off x="2106613" y="1906588"/>
            <a:ext cx="1836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nl-BE" sz="2400"/>
              <a:t>Occupation 4</a:t>
            </a:r>
            <a:endParaRPr lang="fr-FR" altLang="nl-BE" sz="2400"/>
          </a:p>
        </p:txBody>
      </p:sp>
      <p:cxnSp>
        <p:nvCxnSpPr>
          <p:cNvPr id="18438" name="Straight Arrow Connector 22">
            <a:extLst>
              <a:ext uri="{FF2B5EF4-FFF2-40B4-BE49-F238E27FC236}">
                <a16:creationId xmlns:a16="http://schemas.microsoft.com/office/drawing/2014/main" id="{222820A1-E185-4FE6-903A-2FA0B4C6616E}"/>
              </a:ext>
            </a:extLst>
          </p:cNvPr>
          <p:cNvCxnSpPr>
            <a:cxnSpLocks noChangeShapeType="1"/>
          </p:cNvCxnSpPr>
          <p:nvPr/>
        </p:nvCxnSpPr>
        <p:spPr bwMode="auto">
          <a:xfrm>
            <a:off x="3832225" y="2366963"/>
            <a:ext cx="234950" cy="1117600"/>
          </a:xfrm>
          <a:prstGeom prst="straightConnector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9" name="Straight Arrow Connector 21">
            <a:extLst>
              <a:ext uri="{FF2B5EF4-FFF2-40B4-BE49-F238E27FC236}">
                <a16:creationId xmlns:a16="http://schemas.microsoft.com/office/drawing/2014/main" id="{ED0A6481-AD49-49F5-A55D-1335737D3B71}"/>
              </a:ext>
            </a:extLst>
          </p:cNvPr>
          <p:cNvCxnSpPr>
            <a:cxnSpLocks noChangeShapeType="1"/>
          </p:cNvCxnSpPr>
          <p:nvPr/>
        </p:nvCxnSpPr>
        <p:spPr bwMode="auto">
          <a:xfrm flipH="1" flipV="1">
            <a:off x="7065963" y="1931988"/>
            <a:ext cx="793750" cy="831850"/>
          </a:xfrm>
          <a:prstGeom prst="straightConnector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0" name="TextBox 25">
            <a:extLst>
              <a:ext uri="{FF2B5EF4-FFF2-40B4-BE49-F238E27FC236}">
                <a16:creationId xmlns:a16="http://schemas.microsoft.com/office/drawing/2014/main" id="{CE53A9FC-0262-4EDE-BCFD-758A3B779D4B}"/>
              </a:ext>
            </a:extLst>
          </p:cNvPr>
          <p:cNvSpPr txBox="1">
            <a:spLocks noChangeArrowheads="1"/>
          </p:cNvSpPr>
          <p:nvPr/>
        </p:nvSpPr>
        <p:spPr bwMode="auto">
          <a:xfrm>
            <a:off x="7462838" y="2595563"/>
            <a:ext cx="1835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nl-BE" sz="2400" dirty="0"/>
              <a:t>Occupation 3</a:t>
            </a:r>
            <a:endParaRPr lang="fr-FR" altLang="nl-BE" sz="2400" dirty="0"/>
          </a:p>
        </p:txBody>
      </p:sp>
      <p:sp>
        <p:nvSpPr>
          <p:cNvPr id="18441" name="TextBox 24">
            <a:extLst>
              <a:ext uri="{FF2B5EF4-FFF2-40B4-BE49-F238E27FC236}">
                <a16:creationId xmlns:a16="http://schemas.microsoft.com/office/drawing/2014/main" id="{C5C04938-B5F0-467E-A617-C4FCA7F0DF9D}"/>
              </a:ext>
            </a:extLst>
          </p:cNvPr>
          <p:cNvSpPr txBox="1">
            <a:spLocks noChangeArrowheads="1"/>
          </p:cNvSpPr>
          <p:nvPr/>
        </p:nvSpPr>
        <p:spPr bwMode="auto">
          <a:xfrm>
            <a:off x="6659563" y="3182938"/>
            <a:ext cx="183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nl-BE" sz="2400"/>
              <a:t>Occupation 2</a:t>
            </a:r>
            <a:endParaRPr lang="fr-FR" altLang="nl-BE" sz="2400"/>
          </a:p>
        </p:txBody>
      </p:sp>
      <p:cxnSp>
        <p:nvCxnSpPr>
          <p:cNvPr id="18442" name="Straight Arrow Connector 20">
            <a:extLst>
              <a:ext uri="{FF2B5EF4-FFF2-40B4-BE49-F238E27FC236}">
                <a16:creationId xmlns:a16="http://schemas.microsoft.com/office/drawing/2014/main" id="{9A3DC52D-DCD0-4CBD-B2EA-1572F48ABF84}"/>
              </a:ext>
            </a:extLst>
          </p:cNvPr>
          <p:cNvCxnSpPr>
            <a:cxnSpLocks noChangeShapeType="1"/>
          </p:cNvCxnSpPr>
          <p:nvPr/>
        </p:nvCxnSpPr>
        <p:spPr bwMode="auto">
          <a:xfrm flipH="1" flipV="1">
            <a:off x="6629400" y="2366963"/>
            <a:ext cx="625475" cy="917575"/>
          </a:xfrm>
          <a:prstGeom prst="straightConnector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3" name="Straight Arrow Connector 23">
            <a:extLst>
              <a:ext uri="{FF2B5EF4-FFF2-40B4-BE49-F238E27FC236}">
                <a16:creationId xmlns:a16="http://schemas.microsoft.com/office/drawing/2014/main" id="{393DECA7-3BF7-425D-BCD1-533238E91834}"/>
              </a:ext>
            </a:extLst>
          </p:cNvPr>
          <p:cNvCxnSpPr>
            <a:cxnSpLocks noChangeShapeType="1"/>
          </p:cNvCxnSpPr>
          <p:nvPr/>
        </p:nvCxnSpPr>
        <p:spPr bwMode="auto">
          <a:xfrm flipH="1" flipV="1">
            <a:off x="2106613" y="4914900"/>
            <a:ext cx="727075" cy="606425"/>
          </a:xfrm>
          <a:prstGeom prst="straightConnector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4" name="TextBox 27">
            <a:extLst>
              <a:ext uri="{FF2B5EF4-FFF2-40B4-BE49-F238E27FC236}">
                <a16:creationId xmlns:a16="http://schemas.microsoft.com/office/drawing/2014/main" id="{C584619D-389B-4995-8CFF-02D6EB017597}"/>
              </a:ext>
            </a:extLst>
          </p:cNvPr>
          <p:cNvSpPr txBox="1">
            <a:spLocks noChangeArrowheads="1"/>
          </p:cNvSpPr>
          <p:nvPr/>
        </p:nvSpPr>
        <p:spPr bwMode="auto">
          <a:xfrm>
            <a:off x="2801938" y="5291138"/>
            <a:ext cx="1836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nl-BE" sz="2400" dirty="0"/>
              <a:t>Occupation 1</a:t>
            </a:r>
            <a:endParaRPr lang="fr-FR" altLang="nl-BE"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D45E62F-ACDD-46F6-9E1B-6D029EA7D64B}"/>
              </a:ext>
            </a:extLst>
          </p:cNvPr>
          <p:cNvSpPr>
            <a:spLocks noGrp="1" noChangeArrowheads="1"/>
          </p:cNvSpPr>
          <p:nvPr>
            <p:ph type="title"/>
          </p:nvPr>
        </p:nvSpPr>
        <p:spPr/>
        <p:txBody>
          <a:bodyPr/>
          <a:lstStyle/>
          <a:p>
            <a:r>
              <a:rPr lang="en-US" altLang="nl-BE" sz="3600" dirty="0"/>
              <a:t>Sex as a dummy variable</a:t>
            </a:r>
            <a:endParaRPr lang="fr-FR" altLang="nl-BE" sz="3600" dirty="0"/>
          </a:p>
        </p:txBody>
      </p:sp>
      <p:sp>
        <p:nvSpPr>
          <p:cNvPr id="19459" name="Content Placeholder 2">
            <a:extLst>
              <a:ext uri="{FF2B5EF4-FFF2-40B4-BE49-F238E27FC236}">
                <a16:creationId xmlns:a16="http://schemas.microsoft.com/office/drawing/2014/main" id="{84B7FEB8-B536-4B27-A162-7160BB5B4840}"/>
              </a:ext>
            </a:extLst>
          </p:cNvPr>
          <p:cNvSpPr>
            <a:spLocks noGrp="1" noChangeArrowheads="1"/>
          </p:cNvSpPr>
          <p:nvPr>
            <p:ph idx="1"/>
          </p:nvPr>
        </p:nvSpPr>
        <p:spPr/>
        <p:txBody>
          <a:bodyPr/>
          <a:lstStyle/>
          <a:p>
            <a:r>
              <a:rPr lang="fr-FR" altLang="nl-BE" dirty="0" err="1"/>
              <a:t>Coded</a:t>
            </a:r>
            <a:r>
              <a:rPr lang="fr-FR" altLang="nl-BE" dirty="0"/>
              <a:t> as ‘F’ or ‘M’</a:t>
            </a:r>
          </a:p>
          <a:p>
            <a:r>
              <a:rPr lang="fr-FR" altLang="nl-BE" dirty="0"/>
              <a:t>R </a:t>
            </a:r>
            <a:r>
              <a:rPr lang="fr-FR" altLang="nl-BE" dirty="0" err="1"/>
              <a:t>will</a:t>
            </a:r>
            <a:r>
              <a:rPr lang="fr-FR" altLang="nl-BE" dirty="0"/>
              <a:t> </a:t>
            </a:r>
            <a:r>
              <a:rPr lang="fr-FR" altLang="nl-BE" dirty="0" err="1"/>
              <a:t>automatically</a:t>
            </a:r>
            <a:r>
              <a:rPr lang="fr-FR" altLang="nl-BE" dirty="0"/>
              <a:t> </a:t>
            </a:r>
            <a:r>
              <a:rPr lang="fr-FR" altLang="nl-BE" dirty="0" err="1"/>
              <a:t>consider</a:t>
            </a:r>
            <a:r>
              <a:rPr lang="fr-FR" altLang="nl-BE" dirty="0"/>
              <a:t> </a:t>
            </a:r>
            <a:r>
              <a:rPr lang="fr-FR" altLang="nl-BE" dirty="0" err="1"/>
              <a:t>it</a:t>
            </a:r>
            <a:r>
              <a:rPr lang="fr-FR" altLang="nl-BE" dirty="0"/>
              <a:t> as </a:t>
            </a:r>
            <a:r>
              <a:rPr lang="fr-FR" altLang="nl-BE" dirty="0" err="1"/>
              <a:t>categorical</a:t>
            </a:r>
            <a:r>
              <a:rPr lang="fr-FR" altLang="nl-BE" dirty="0"/>
              <a:t>, i.e. as a </a:t>
            </a:r>
            <a:r>
              <a:rPr lang="fr-FR" altLang="nl-BE" dirty="0" err="1"/>
              <a:t>dummy</a:t>
            </a:r>
            <a:r>
              <a:rPr lang="fr-FR" altLang="nl-BE" dirty="0"/>
              <a:t> variable</a:t>
            </a:r>
          </a:p>
          <a:p>
            <a:r>
              <a:rPr lang="fr-FR" altLang="nl-BE" dirty="0"/>
              <a:t>‘F’ (first in alphabet) </a:t>
            </a:r>
            <a:r>
              <a:rPr lang="fr-FR" altLang="nl-BE" dirty="0" err="1"/>
              <a:t>will</a:t>
            </a:r>
            <a:r>
              <a:rPr lang="fr-FR" altLang="nl-BE" dirty="0"/>
              <a:t> </a:t>
            </a:r>
            <a:r>
              <a:rPr lang="fr-FR" altLang="nl-BE" dirty="0" err="1"/>
              <a:t>be</a:t>
            </a:r>
            <a:r>
              <a:rPr lang="fr-FR" altLang="nl-BE" dirty="0"/>
              <a:t> </a:t>
            </a:r>
            <a:r>
              <a:rPr lang="fr-FR" altLang="nl-BE" dirty="0" err="1"/>
              <a:t>reference</a:t>
            </a:r>
            <a:r>
              <a:rPr lang="fr-FR" altLang="nl-BE" dirty="0"/>
              <a:t> </a:t>
            </a:r>
            <a:r>
              <a:rPr lang="fr-FR" altLang="nl-BE" dirty="0" err="1"/>
              <a:t>category</a:t>
            </a:r>
            <a:endParaRPr lang="fr-FR" altLang="nl-BE" dirty="0"/>
          </a:p>
          <a:p>
            <a:endParaRPr lang="fr-FR" altLang="nl-B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AAE9-0C33-40F0-8E28-031F5CFDE83C}"/>
              </a:ext>
            </a:extLst>
          </p:cNvPr>
          <p:cNvSpPr>
            <a:spLocks noGrp="1"/>
          </p:cNvSpPr>
          <p:nvPr>
            <p:ph type="title"/>
          </p:nvPr>
        </p:nvSpPr>
        <p:spPr/>
        <p:txBody>
          <a:bodyPr/>
          <a:lstStyle/>
          <a:p>
            <a:r>
              <a:rPr lang="en-US" altLang="nl-BE" dirty="0"/>
              <a:t>Sex as a dummy variable</a:t>
            </a:r>
            <a:endParaRPr lang="fr-FR" dirty="0"/>
          </a:p>
        </p:txBody>
      </p:sp>
      <p:sp>
        <p:nvSpPr>
          <p:cNvPr id="3" name="Content Placeholder 2">
            <a:extLst>
              <a:ext uri="{FF2B5EF4-FFF2-40B4-BE49-F238E27FC236}">
                <a16:creationId xmlns:a16="http://schemas.microsoft.com/office/drawing/2014/main" id="{3083CC5E-08DB-4481-B5C3-AB7A45D327C1}"/>
              </a:ext>
            </a:extLst>
          </p:cNvPr>
          <p:cNvSpPr>
            <a:spLocks noGrp="1"/>
          </p:cNvSpPr>
          <p:nvPr>
            <p:ph idx="1"/>
          </p:nvPr>
        </p:nvSpPr>
        <p:spPr/>
        <p:txBody>
          <a:bodyPr/>
          <a:lstStyle/>
          <a:p>
            <a:pPr marL="0" indent="0">
              <a:buNone/>
            </a:pPr>
            <a:r>
              <a:rPr lang="fr-FR" sz="1600" dirty="0">
                <a:latin typeface="Courier New" panose="02070309020205020404" pitchFamily="49" charset="0"/>
                <a:cs typeface="Courier New" panose="02070309020205020404" pitchFamily="49" charset="0"/>
              </a:rPr>
              <a:t>LinearModel.7 &lt;- lm(</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sex</a:t>
            </a:r>
            <a:r>
              <a:rPr lang="fr-FR" sz="1600" dirty="0">
                <a:latin typeface="Courier New" panose="02070309020205020404" pitchFamily="49" charset="0"/>
                <a:cs typeface="Courier New" panose="02070309020205020404" pitchFamily="49" charset="0"/>
              </a:rPr>
              <a:t>, data=</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a:t>
            </a:r>
          </a:p>
          <a:p>
            <a:pPr marL="0" indent="0">
              <a:buNone/>
            </a:pPr>
            <a:r>
              <a:rPr lang="fr-FR" sz="1600" dirty="0" err="1">
                <a:latin typeface="Courier New" panose="02070309020205020404" pitchFamily="49" charset="0"/>
                <a:cs typeface="Courier New" panose="02070309020205020404" pitchFamily="49" charset="0"/>
              </a:rPr>
              <a:t>summary</a:t>
            </a:r>
            <a:r>
              <a:rPr lang="fr-FR" sz="1600" dirty="0">
                <a:latin typeface="Courier New" panose="02070309020205020404" pitchFamily="49" charset="0"/>
                <a:cs typeface="Courier New" panose="02070309020205020404" pitchFamily="49" charset="0"/>
              </a:rPr>
              <a:t>(LinearModel.7)</a:t>
            </a:r>
          </a:p>
          <a:p>
            <a:pPr marL="0" indent="0">
              <a:buNone/>
            </a:pPr>
            <a:endParaRPr lang="fr-FR" sz="1600" dirty="0">
              <a:latin typeface="Courier New" panose="02070309020205020404" pitchFamily="49" charset="0"/>
              <a:cs typeface="Courier New" panose="02070309020205020404" pitchFamily="49" charset="0"/>
            </a:endParaRPr>
          </a:p>
          <a:p>
            <a:pPr marL="0" indent="0">
              <a:buNone/>
            </a:pPr>
            <a:r>
              <a:rPr lang="fr-FR" sz="1600" dirty="0">
                <a:latin typeface="Courier New" panose="02070309020205020404" pitchFamily="49" charset="0"/>
                <a:cs typeface="Courier New" panose="02070309020205020404" pitchFamily="49" charset="0"/>
              </a:rPr>
              <a:t>Coefficients:</a:t>
            </a:r>
          </a:p>
          <a:p>
            <a:pPr marL="0" indent="0">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Estimate</a:t>
            </a:r>
            <a:r>
              <a:rPr lang="fr-FR" sz="1600" dirty="0">
                <a:latin typeface="Courier New" panose="02070309020205020404" pitchFamily="49" charset="0"/>
                <a:cs typeface="Courier New" panose="02070309020205020404" pitchFamily="49" charset="0"/>
              </a:rPr>
              <a:t> Std. </a:t>
            </a:r>
            <a:r>
              <a:rPr lang="fr-FR" sz="1600" dirty="0" err="1">
                <a:latin typeface="Courier New" panose="02070309020205020404" pitchFamily="49" charset="0"/>
                <a:cs typeface="Courier New" panose="02070309020205020404" pitchFamily="49" charset="0"/>
              </a:rPr>
              <a:t>Error</a:t>
            </a:r>
            <a:r>
              <a:rPr lang="fr-FR" sz="1600" dirty="0">
                <a:latin typeface="Courier New" panose="02070309020205020404" pitchFamily="49" charset="0"/>
                <a:cs typeface="Courier New" panose="02070309020205020404" pitchFamily="49" charset="0"/>
              </a:rPr>
              <a:t> t value Pr(&gt;|t|)    </a:t>
            </a:r>
          </a:p>
          <a:p>
            <a:pPr marL="0" indent="0">
              <a:buNone/>
            </a:pPr>
            <a:r>
              <a:rPr lang="fr-FR" sz="1600" dirty="0">
                <a:latin typeface="Courier New" panose="02070309020205020404" pitchFamily="49" charset="0"/>
                <a:cs typeface="Courier New" panose="02070309020205020404" pitchFamily="49" charset="0"/>
              </a:rPr>
              <a:t>(Intercept) -0.467950   0.504942  -0.927 0.365110    </a:t>
            </a:r>
          </a:p>
          <a:p>
            <a:pPr marL="0" indent="0">
              <a:buNone/>
            </a:pP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0.025721   0.007823   3.288 0.003676 ** </a:t>
            </a:r>
          </a:p>
          <a:p>
            <a:pPr marL="0" indent="0">
              <a:buNone/>
            </a:pPr>
            <a:r>
              <a:rPr lang="fr-FR" sz="1600" dirty="0" err="1">
                <a:latin typeface="Courier New" panose="02070309020205020404" pitchFamily="49" charset="0"/>
                <a:cs typeface="Courier New" panose="02070309020205020404" pitchFamily="49" charset="0"/>
              </a:rPr>
              <a:t>bmi</a:t>
            </a:r>
            <a:r>
              <a:rPr lang="fr-FR" sz="1600" dirty="0">
                <a:latin typeface="Courier New" panose="02070309020205020404" pitchFamily="49" charset="0"/>
                <a:cs typeface="Courier New" panose="02070309020205020404" pitchFamily="49" charset="0"/>
              </a:rPr>
              <a:t>          0.115152   0.029414   3.915 0.000858 ***</a:t>
            </a:r>
          </a:p>
          <a:p>
            <a:pPr marL="0" indent="0">
              <a:buNone/>
            </a:pPr>
            <a:r>
              <a:rPr lang="fr-FR" sz="1600" dirty="0" err="1">
                <a:latin typeface="Courier New" panose="02070309020205020404" pitchFamily="49" charset="0"/>
                <a:cs typeface="Courier New" panose="02070309020205020404" pitchFamily="49" charset="0"/>
              </a:rPr>
              <a:t>sexM</a:t>
            </a:r>
            <a:r>
              <a:rPr lang="fr-FR" sz="1600" dirty="0">
                <a:latin typeface="Courier New" panose="02070309020205020404" pitchFamily="49" charset="0"/>
                <a:cs typeface="Courier New" panose="02070309020205020404" pitchFamily="49" charset="0"/>
              </a:rPr>
              <a:t>         0.062403   0.119877   0.521 0.608389</a:t>
            </a:r>
          </a:p>
        </p:txBody>
      </p:sp>
      <p:sp>
        <p:nvSpPr>
          <p:cNvPr id="4" name="Arrow: Right 3">
            <a:extLst>
              <a:ext uri="{FF2B5EF4-FFF2-40B4-BE49-F238E27FC236}">
                <a16:creationId xmlns:a16="http://schemas.microsoft.com/office/drawing/2014/main" id="{40EAFA02-5113-4E3D-81B2-CB3CAA5D77E1}"/>
              </a:ext>
            </a:extLst>
          </p:cNvPr>
          <p:cNvSpPr/>
          <p:nvPr/>
        </p:nvSpPr>
        <p:spPr bwMode="auto">
          <a:xfrm>
            <a:off x="251520" y="4653136"/>
            <a:ext cx="434280"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67444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AAE9-0C33-40F0-8E28-031F5CFDE83C}"/>
              </a:ext>
            </a:extLst>
          </p:cNvPr>
          <p:cNvSpPr>
            <a:spLocks noGrp="1"/>
          </p:cNvSpPr>
          <p:nvPr>
            <p:ph type="title"/>
          </p:nvPr>
        </p:nvSpPr>
        <p:spPr/>
        <p:txBody>
          <a:bodyPr/>
          <a:lstStyle/>
          <a:p>
            <a:r>
              <a:rPr lang="en-US" altLang="nl-BE" dirty="0"/>
              <a:t>Sex as a dummy variable</a:t>
            </a:r>
            <a:endParaRPr lang="fr-FR" dirty="0"/>
          </a:p>
        </p:txBody>
      </p:sp>
      <p:sp>
        <p:nvSpPr>
          <p:cNvPr id="3" name="Content Placeholder 2">
            <a:extLst>
              <a:ext uri="{FF2B5EF4-FFF2-40B4-BE49-F238E27FC236}">
                <a16:creationId xmlns:a16="http://schemas.microsoft.com/office/drawing/2014/main" id="{3083CC5E-08DB-4481-B5C3-AB7A45D327C1}"/>
              </a:ext>
            </a:extLst>
          </p:cNvPr>
          <p:cNvSpPr>
            <a:spLocks noGrp="1"/>
          </p:cNvSpPr>
          <p:nvPr>
            <p:ph idx="1"/>
          </p:nvPr>
        </p:nvSpPr>
        <p:spPr>
          <a:xfrm>
            <a:off x="685800" y="1981200"/>
            <a:ext cx="8206680" cy="4114800"/>
          </a:xfrm>
        </p:spPr>
        <p:txBody>
          <a:bodyPr/>
          <a:lstStyle/>
          <a:p>
            <a:pPr marL="0" indent="0">
              <a:buNone/>
            </a:pPr>
            <a:r>
              <a:rPr lang="fr-FR" sz="1600" dirty="0">
                <a:latin typeface="Courier New" panose="02070309020205020404" pitchFamily="49" charset="0"/>
                <a:cs typeface="Courier New" panose="02070309020205020404" pitchFamily="49" charset="0"/>
              </a:rPr>
              <a:t>LinearModel.7 &lt;- lm(</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sex</a:t>
            </a:r>
            <a:r>
              <a:rPr lang="fr-FR" sz="1600" dirty="0">
                <a:latin typeface="Courier New" panose="02070309020205020404" pitchFamily="49" charset="0"/>
                <a:cs typeface="Courier New" panose="02070309020205020404" pitchFamily="49" charset="0"/>
              </a:rPr>
              <a:t>, data=</a:t>
            </a:r>
            <a:r>
              <a:rPr lang="fr-FR" sz="1600" dirty="0" err="1">
                <a:latin typeface="Courier New" panose="02070309020205020404" pitchFamily="49" charset="0"/>
                <a:cs typeface="Courier New" panose="02070309020205020404" pitchFamily="49" charset="0"/>
              </a:rPr>
              <a:t>Cholestreol</a:t>
            </a:r>
            <a:r>
              <a:rPr lang="fr-FR" sz="1600" dirty="0">
                <a:latin typeface="Courier New" panose="02070309020205020404" pitchFamily="49" charset="0"/>
                <a:cs typeface="Courier New" panose="02070309020205020404" pitchFamily="49" charset="0"/>
              </a:rPr>
              <a:t>)</a:t>
            </a:r>
          </a:p>
          <a:p>
            <a:pPr marL="0" indent="0">
              <a:buNone/>
            </a:pPr>
            <a:r>
              <a:rPr lang="fr-FR" sz="1600" dirty="0" err="1">
                <a:latin typeface="Courier New" panose="02070309020205020404" pitchFamily="49" charset="0"/>
                <a:cs typeface="Courier New" panose="02070309020205020404" pitchFamily="49" charset="0"/>
              </a:rPr>
              <a:t>summary</a:t>
            </a:r>
            <a:r>
              <a:rPr lang="fr-FR" sz="1600" dirty="0">
                <a:latin typeface="Courier New" panose="02070309020205020404" pitchFamily="49" charset="0"/>
                <a:cs typeface="Courier New" panose="02070309020205020404" pitchFamily="49" charset="0"/>
              </a:rPr>
              <a:t>(LinearModel.7)</a:t>
            </a:r>
          </a:p>
          <a:p>
            <a:pPr marL="0" indent="0">
              <a:buNone/>
            </a:pPr>
            <a:endParaRPr lang="fr-FR" sz="1600" dirty="0">
              <a:latin typeface="Courier New" panose="02070309020205020404" pitchFamily="49" charset="0"/>
              <a:cs typeface="Courier New" panose="02070309020205020404" pitchFamily="49" charset="0"/>
            </a:endParaRPr>
          </a:p>
          <a:p>
            <a:pPr marL="0" indent="0">
              <a:buNone/>
            </a:pPr>
            <a:r>
              <a:rPr lang="fr-FR" sz="1600" dirty="0">
                <a:latin typeface="Courier New" panose="02070309020205020404" pitchFamily="49" charset="0"/>
                <a:cs typeface="Courier New" panose="02070309020205020404" pitchFamily="49" charset="0"/>
              </a:rPr>
              <a:t>Coefficients:</a:t>
            </a:r>
          </a:p>
          <a:p>
            <a:pPr marL="0" indent="0">
              <a:buNone/>
            </a:pP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Estimate</a:t>
            </a:r>
            <a:r>
              <a:rPr lang="fr-FR" sz="1600" dirty="0">
                <a:latin typeface="Courier New" panose="02070309020205020404" pitchFamily="49" charset="0"/>
                <a:cs typeface="Courier New" panose="02070309020205020404" pitchFamily="49" charset="0"/>
              </a:rPr>
              <a:t> Std. </a:t>
            </a:r>
            <a:r>
              <a:rPr lang="fr-FR" sz="1600" dirty="0" err="1">
                <a:latin typeface="Courier New" panose="02070309020205020404" pitchFamily="49" charset="0"/>
                <a:cs typeface="Courier New" panose="02070309020205020404" pitchFamily="49" charset="0"/>
              </a:rPr>
              <a:t>Error</a:t>
            </a:r>
            <a:r>
              <a:rPr lang="fr-FR" sz="1600" dirty="0">
                <a:latin typeface="Courier New" panose="02070309020205020404" pitchFamily="49" charset="0"/>
                <a:cs typeface="Courier New" panose="02070309020205020404" pitchFamily="49" charset="0"/>
              </a:rPr>
              <a:t> t value Pr(&gt;|t|)    </a:t>
            </a:r>
          </a:p>
          <a:p>
            <a:pPr marL="0" indent="0">
              <a:buNone/>
            </a:pPr>
            <a:r>
              <a:rPr lang="fr-FR" sz="1600" dirty="0">
                <a:latin typeface="Courier New" panose="02070309020205020404" pitchFamily="49" charset="0"/>
                <a:cs typeface="Courier New" panose="02070309020205020404" pitchFamily="49" charset="0"/>
              </a:rPr>
              <a:t>(Intercept) -0.467950   0.504942  -0.927 0.365110    </a:t>
            </a:r>
          </a:p>
          <a:p>
            <a:pPr marL="0" indent="0">
              <a:buNone/>
            </a:pP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0.025721   0.007823   3.288 0.003676 ** </a:t>
            </a:r>
          </a:p>
          <a:p>
            <a:pPr marL="0" indent="0">
              <a:buNone/>
            </a:pPr>
            <a:r>
              <a:rPr lang="fr-FR" sz="1600" dirty="0" err="1">
                <a:latin typeface="Courier New" panose="02070309020205020404" pitchFamily="49" charset="0"/>
                <a:cs typeface="Courier New" panose="02070309020205020404" pitchFamily="49" charset="0"/>
              </a:rPr>
              <a:t>bmi</a:t>
            </a:r>
            <a:r>
              <a:rPr lang="fr-FR" sz="1600" dirty="0">
                <a:latin typeface="Courier New" panose="02070309020205020404" pitchFamily="49" charset="0"/>
                <a:cs typeface="Courier New" panose="02070309020205020404" pitchFamily="49" charset="0"/>
              </a:rPr>
              <a:t>          0.115152   0.029414   3.915 0.000858 ***</a:t>
            </a:r>
          </a:p>
          <a:p>
            <a:pPr marL="0" indent="0">
              <a:buNone/>
            </a:pPr>
            <a:r>
              <a:rPr lang="fr-FR" sz="1600" dirty="0" err="1">
                <a:latin typeface="Courier New" panose="02070309020205020404" pitchFamily="49" charset="0"/>
                <a:cs typeface="Courier New" panose="02070309020205020404" pitchFamily="49" charset="0"/>
              </a:rPr>
              <a:t>sexM</a:t>
            </a:r>
            <a:r>
              <a:rPr lang="fr-FR" sz="1600" dirty="0">
                <a:latin typeface="Courier New" panose="02070309020205020404" pitchFamily="49" charset="0"/>
                <a:cs typeface="Courier New" panose="02070309020205020404" pitchFamily="49" charset="0"/>
              </a:rPr>
              <a:t>         0.062403   0.119877   0.521 0.608389</a:t>
            </a:r>
          </a:p>
        </p:txBody>
      </p:sp>
      <p:sp>
        <p:nvSpPr>
          <p:cNvPr id="4" name="Arrow: Right 3">
            <a:extLst>
              <a:ext uri="{FF2B5EF4-FFF2-40B4-BE49-F238E27FC236}">
                <a16:creationId xmlns:a16="http://schemas.microsoft.com/office/drawing/2014/main" id="{40EAFA02-5113-4E3D-81B2-CB3CAA5D77E1}"/>
              </a:ext>
            </a:extLst>
          </p:cNvPr>
          <p:cNvSpPr/>
          <p:nvPr/>
        </p:nvSpPr>
        <p:spPr bwMode="auto">
          <a:xfrm>
            <a:off x="251520" y="4653136"/>
            <a:ext cx="434280"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pitchFamily="18" charset="0"/>
            </a:endParaRPr>
          </a:p>
        </p:txBody>
      </p:sp>
      <p:sp>
        <p:nvSpPr>
          <p:cNvPr id="5" name="Rectangle 4">
            <a:extLst>
              <a:ext uri="{FF2B5EF4-FFF2-40B4-BE49-F238E27FC236}">
                <a16:creationId xmlns:a16="http://schemas.microsoft.com/office/drawing/2014/main" id="{B535B3A7-52B7-46D9-88CB-1948BFE4C1A0}"/>
              </a:ext>
            </a:extLst>
          </p:cNvPr>
          <p:cNvSpPr/>
          <p:nvPr/>
        </p:nvSpPr>
        <p:spPr>
          <a:xfrm>
            <a:off x="827584" y="5240963"/>
            <a:ext cx="7920880" cy="461665"/>
          </a:xfrm>
          <a:prstGeom prst="rect">
            <a:avLst/>
          </a:prstGeom>
        </p:spPr>
        <p:txBody>
          <a:bodyPr wrap="square">
            <a:spAutoFit/>
          </a:bodyPr>
          <a:lstStyle/>
          <a:p>
            <a:r>
              <a:rPr lang="en-US" altLang="nl-BE" dirty="0"/>
              <a:t>Who have the highest predicted cholesterol, men or women? </a:t>
            </a:r>
            <a:endParaRPr lang="fr-FR" altLang="nl-BE" dirty="0"/>
          </a:p>
        </p:txBody>
      </p:sp>
    </p:spTree>
    <p:extLst>
      <p:ext uri="{BB962C8B-B14F-4D97-AF65-F5344CB8AC3E}">
        <p14:creationId xmlns:p14="http://schemas.microsoft.com/office/powerpoint/2010/main" val="148320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E7812B3-60DC-4DD8-848B-34FC215444DC}"/>
              </a:ext>
            </a:extLst>
          </p:cNvPr>
          <p:cNvSpPr>
            <a:spLocks noGrp="1" noChangeArrowheads="1"/>
          </p:cNvSpPr>
          <p:nvPr>
            <p:ph type="title"/>
          </p:nvPr>
        </p:nvSpPr>
        <p:spPr/>
        <p:txBody>
          <a:bodyPr/>
          <a:lstStyle/>
          <a:p>
            <a:r>
              <a:rPr lang="en-US" altLang="nl-BE"/>
              <a:t>Question</a:t>
            </a:r>
            <a:endParaRPr lang="fr-FR" altLang="nl-BE"/>
          </a:p>
        </p:txBody>
      </p:sp>
      <p:sp>
        <p:nvSpPr>
          <p:cNvPr id="26627" name="Content Placeholder 2">
            <a:extLst>
              <a:ext uri="{FF2B5EF4-FFF2-40B4-BE49-F238E27FC236}">
                <a16:creationId xmlns:a16="http://schemas.microsoft.com/office/drawing/2014/main" id="{2EF9C789-3CE9-4A1B-A1FC-142AB1BC6421}"/>
              </a:ext>
            </a:extLst>
          </p:cNvPr>
          <p:cNvSpPr>
            <a:spLocks noGrp="1" noChangeArrowheads="1"/>
          </p:cNvSpPr>
          <p:nvPr>
            <p:ph idx="1"/>
          </p:nvPr>
        </p:nvSpPr>
        <p:spPr/>
        <p:txBody>
          <a:bodyPr/>
          <a:lstStyle/>
          <a:p>
            <a:r>
              <a:rPr lang="nl-BE" altLang="nl-BE" dirty="0"/>
              <a:t>Write down </a:t>
            </a:r>
            <a:r>
              <a:rPr lang="nl-BE" altLang="nl-BE" dirty="0" err="1"/>
              <a:t>the</a:t>
            </a:r>
            <a:r>
              <a:rPr lang="nl-BE" altLang="nl-BE" dirty="0"/>
              <a:t> </a:t>
            </a:r>
            <a:r>
              <a:rPr lang="nl-BE" altLang="nl-BE" dirty="0" err="1"/>
              <a:t>equations</a:t>
            </a:r>
            <a:r>
              <a:rPr lang="nl-BE" altLang="nl-BE" dirty="0"/>
              <a:t> </a:t>
            </a:r>
            <a:r>
              <a:rPr lang="nl-BE" altLang="nl-BE" dirty="0" err="1"/>
              <a:t>for</a:t>
            </a:r>
            <a:r>
              <a:rPr lang="nl-BE" altLang="nl-BE" dirty="0"/>
              <a:t> </a:t>
            </a:r>
            <a:r>
              <a:rPr lang="nl-BE" altLang="nl-BE" dirty="0" err="1"/>
              <a:t>women</a:t>
            </a:r>
            <a:r>
              <a:rPr lang="nl-BE" altLang="nl-BE" dirty="0"/>
              <a:t> and men</a:t>
            </a:r>
            <a:endParaRPr lang="fr-FR" altLang="nl-BE" dirty="0"/>
          </a:p>
        </p:txBody>
      </p:sp>
    </p:spTree>
    <p:extLst>
      <p:ext uri="{BB962C8B-B14F-4D97-AF65-F5344CB8AC3E}">
        <p14:creationId xmlns:p14="http://schemas.microsoft.com/office/powerpoint/2010/main" val="320863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E7812B3-60DC-4DD8-848B-34FC215444DC}"/>
              </a:ext>
            </a:extLst>
          </p:cNvPr>
          <p:cNvSpPr>
            <a:spLocks noGrp="1" noChangeArrowheads="1"/>
          </p:cNvSpPr>
          <p:nvPr>
            <p:ph type="title"/>
          </p:nvPr>
        </p:nvSpPr>
        <p:spPr/>
        <p:txBody>
          <a:bodyPr/>
          <a:lstStyle/>
          <a:p>
            <a:r>
              <a:rPr lang="en-US" altLang="nl-BE"/>
              <a:t>Question</a:t>
            </a:r>
            <a:endParaRPr lang="fr-FR" altLang="nl-BE"/>
          </a:p>
        </p:txBody>
      </p:sp>
      <p:sp>
        <p:nvSpPr>
          <p:cNvPr id="26627" name="Content Placeholder 2">
            <a:extLst>
              <a:ext uri="{FF2B5EF4-FFF2-40B4-BE49-F238E27FC236}">
                <a16:creationId xmlns:a16="http://schemas.microsoft.com/office/drawing/2014/main" id="{2EF9C789-3CE9-4A1B-A1FC-142AB1BC6421}"/>
              </a:ext>
            </a:extLst>
          </p:cNvPr>
          <p:cNvSpPr>
            <a:spLocks noGrp="1" noChangeArrowheads="1"/>
          </p:cNvSpPr>
          <p:nvPr>
            <p:ph idx="1"/>
          </p:nvPr>
        </p:nvSpPr>
        <p:spPr/>
        <p:txBody>
          <a:bodyPr/>
          <a:lstStyle/>
          <a:p>
            <a:r>
              <a:rPr lang="nl-BE" altLang="nl-BE" dirty="0"/>
              <a:t>Write down </a:t>
            </a:r>
            <a:r>
              <a:rPr lang="nl-BE" altLang="nl-BE" dirty="0" err="1"/>
              <a:t>the</a:t>
            </a:r>
            <a:r>
              <a:rPr lang="nl-BE" altLang="nl-BE" dirty="0"/>
              <a:t> </a:t>
            </a:r>
            <a:r>
              <a:rPr lang="nl-BE" altLang="nl-BE" dirty="0" err="1"/>
              <a:t>equations</a:t>
            </a:r>
            <a:r>
              <a:rPr lang="nl-BE" altLang="nl-BE" dirty="0"/>
              <a:t> </a:t>
            </a:r>
            <a:r>
              <a:rPr lang="nl-BE" altLang="nl-BE" dirty="0" err="1"/>
              <a:t>for</a:t>
            </a:r>
            <a:r>
              <a:rPr lang="nl-BE" altLang="nl-BE" dirty="0"/>
              <a:t> </a:t>
            </a:r>
            <a:r>
              <a:rPr lang="nl-BE" altLang="nl-BE" dirty="0" err="1"/>
              <a:t>women</a:t>
            </a:r>
            <a:r>
              <a:rPr lang="nl-BE" altLang="nl-BE" dirty="0"/>
              <a:t> and men</a:t>
            </a:r>
            <a:br>
              <a:rPr lang="nl-BE" altLang="nl-BE" dirty="0"/>
            </a:br>
            <a:endParaRPr lang="nl-BE" altLang="nl-BE" dirty="0"/>
          </a:p>
          <a:p>
            <a:r>
              <a:rPr lang="nl-BE" altLang="nl-BE" sz="1600" b="1" dirty="0" err="1">
                <a:latin typeface="Courier New" panose="02070309020205020404" pitchFamily="49" charset="0"/>
                <a:cs typeface="Courier New" panose="02070309020205020404" pitchFamily="49" charset="0"/>
              </a:rPr>
              <a:t>Women</a:t>
            </a:r>
            <a:r>
              <a:rPr lang="nl-BE" altLang="nl-BE" sz="1600" b="1" dirty="0">
                <a:latin typeface="Courier New" panose="02070309020205020404" pitchFamily="49" charset="0"/>
                <a:cs typeface="Courier New" panose="02070309020205020404" pitchFamily="49" charset="0"/>
              </a:rPr>
              <a:t>: </a:t>
            </a:r>
            <a:r>
              <a:rPr lang="nl-BE" altLang="nl-BE" sz="1600" b="1" dirty="0" err="1">
                <a:latin typeface="Courier New" panose="02070309020205020404" pitchFamily="49" charset="0"/>
                <a:cs typeface="Courier New" panose="02070309020205020404" pitchFamily="49" charset="0"/>
              </a:rPr>
              <a:t>Chol</a:t>
            </a:r>
            <a:r>
              <a:rPr lang="nl-BE" altLang="nl-BE" sz="1600" b="1" dirty="0">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-0.467950 + 0.025721*Age + 0.115152* BMI</a:t>
            </a:r>
            <a:br>
              <a:rPr lang="fr-FR" sz="1600" b="1" dirty="0">
                <a:latin typeface="Courier New" panose="02070309020205020404" pitchFamily="49" charset="0"/>
                <a:cs typeface="Courier New" panose="02070309020205020404" pitchFamily="49" charset="0"/>
              </a:rPr>
            </a:br>
            <a:endParaRPr lang="fr-FR" sz="1600" b="1" dirty="0">
              <a:latin typeface="Courier New" panose="02070309020205020404" pitchFamily="49" charset="0"/>
              <a:cs typeface="Courier New" panose="02070309020205020404" pitchFamily="49" charset="0"/>
            </a:endParaRPr>
          </a:p>
          <a:p>
            <a:r>
              <a:rPr lang="nl-BE" altLang="nl-BE" sz="1600" b="1" dirty="0">
                <a:latin typeface="Courier New" panose="02070309020205020404" pitchFamily="49" charset="0"/>
                <a:cs typeface="Courier New" panose="02070309020205020404" pitchFamily="49" charset="0"/>
              </a:rPr>
              <a:t>Men: </a:t>
            </a:r>
            <a:r>
              <a:rPr lang="nl-BE" altLang="nl-BE" sz="1600" b="1" dirty="0" err="1">
                <a:latin typeface="Courier New" panose="02070309020205020404" pitchFamily="49" charset="0"/>
                <a:cs typeface="Courier New" panose="02070309020205020404" pitchFamily="49" charset="0"/>
              </a:rPr>
              <a:t>Chol</a:t>
            </a:r>
            <a:r>
              <a:rPr lang="nl-BE" altLang="nl-BE" sz="1600" b="1" dirty="0">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-0.467950 + 0.062403 + 0.025721*Age + 0.115152* BMI</a:t>
            </a:r>
            <a:endParaRPr lang="fr-FR" altLang="nl-BE" sz="1600" b="1" dirty="0">
              <a:latin typeface="Courier New" panose="02070309020205020404" pitchFamily="49" charset="0"/>
              <a:cs typeface="Courier New" panose="02070309020205020404" pitchFamily="49" charset="0"/>
            </a:endParaRPr>
          </a:p>
          <a:p>
            <a:endParaRPr lang="fr-FR" altLang="nl-BE"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53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E7812B3-60DC-4DD8-848B-34FC215444DC}"/>
              </a:ext>
            </a:extLst>
          </p:cNvPr>
          <p:cNvSpPr>
            <a:spLocks noGrp="1" noChangeArrowheads="1"/>
          </p:cNvSpPr>
          <p:nvPr>
            <p:ph type="title"/>
          </p:nvPr>
        </p:nvSpPr>
        <p:spPr/>
        <p:txBody>
          <a:bodyPr/>
          <a:lstStyle/>
          <a:p>
            <a:r>
              <a:rPr lang="en-US" altLang="nl-BE"/>
              <a:t>Question</a:t>
            </a:r>
            <a:endParaRPr lang="fr-FR" altLang="nl-BE"/>
          </a:p>
        </p:txBody>
      </p:sp>
      <p:sp>
        <p:nvSpPr>
          <p:cNvPr id="26627" name="Content Placeholder 2">
            <a:extLst>
              <a:ext uri="{FF2B5EF4-FFF2-40B4-BE49-F238E27FC236}">
                <a16:creationId xmlns:a16="http://schemas.microsoft.com/office/drawing/2014/main" id="{2EF9C789-3CE9-4A1B-A1FC-142AB1BC6421}"/>
              </a:ext>
            </a:extLst>
          </p:cNvPr>
          <p:cNvSpPr>
            <a:spLocks noGrp="1" noChangeArrowheads="1"/>
          </p:cNvSpPr>
          <p:nvPr>
            <p:ph idx="1"/>
          </p:nvPr>
        </p:nvSpPr>
        <p:spPr/>
        <p:txBody>
          <a:bodyPr/>
          <a:lstStyle/>
          <a:p>
            <a:r>
              <a:rPr lang="nl-BE" altLang="nl-BE" dirty="0"/>
              <a:t>Write down </a:t>
            </a:r>
            <a:r>
              <a:rPr lang="nl-BE" altLang="nl-BE" dirty="0" err="1"/>
              <a:t>the</a:t>
            </a:r>
            <a:r>
              <a:rPr lang="nl-BE" altLang="nl-BE" dirty="0"/>
              <a:t> </a:t>
            </a:r>
            <a:r>
              <a:rPr lang="nl-BE" altLang="nl-BE" dirty="0" err="1"/>
              <a:t>equations</a:t>
            </a:r>
            <a:r>
              <a:rPr lang="nl-BE" altLang="nl-BE" dirty="0"/>
              <a:t> </a:t>
            </a:r>
            <a:r>
              <a:rPr lang="nl-BE" altLang="nl-BE" dirty="0" err="1"/>
              <a:t>for</a:t>
            </a:r>
            <a:r>
              <a:rPr lang="nl-BE" altLang="nl-BE" dirty="0"/>
              <a:t> </a:t>
            </a:r>
            <a:r>
              <a:rPr lang="nl-BE" altLang="nl-BE" dirty="0" err="1"/>
              <a:t>women</a:t>
            </a:r>
            <a:r>
              <a:rPr lang="nl-BE" altLang="nl-BE" dirty="0"/>
              <a:t> and men</a:t>
            </a:r>
            <a:br>
              <a:rPr lang="nl-BE" altLang="nl-BE" dirty="0"/>
            </a:br>
            <a:endParaRPr lang="nl-BE" altLang="nl-BE" dirty="0"/>
          </a:p>
          <a:p>
            <a:r>
              <a:rPr lang="nl-BE" altLang="nl-BE" sz="1600" b="1" dirty="0" err="1">
                <a:latin typeface="Courier New" panose="02070309020205020404" pitchFamily="49" charset="0"/>
                <a:cs typeface="Courier New" panose="02070309020205020404" pitchFamily="49" charset="0"/>
              </a:rPr>
              <a:t>Women</a:t>
            </a:r>
            <a:r>
              <a:rPr lang="nl-BE" altLang="nl-BE" sz="1600" b="1" dirty="0">
                <a:latin typeface="Courier New" panose="02070309020205020404" pitchFamily="49" charset="0"/>
                <a:cs typeface="Courier New" panose="02070309020205020404" pitchFamily="49" charset="0"/>
              </a:rPr>
              <a:t>: </a:t>
            </a:r>
            <a:r>
              <a:rPr lang="nl-BE" altLang="nl-BE" sz="1600" b="1" dirty="0" err="1">
                <a:latin typeface="Courier New" panose="02070309020205020404" pitchFamily="49" charset="0"/>
                <a:cs typeface="Courier New" panose="02070309020205020404" pitchFamily="49" charset="0"/>
              </a:rPr>
              <a:t>Chol</a:t>
            </a:r>
            <a:r>
              <a:rPr lang="nl-BE" altLang="nl-BE" sz="1600" b="1" dirty="0">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-0.467950 + 0.025721*Age + 0.115152* BMI</a:t>
            </a:r>
            <a:br>
              <a:rPr lang="fr-FR" sz="1600" b="1" dirty="0">
                <a:latin typeface="Courier New" panose="02070309020205020404" pitchFamily="49" charset="0"/>
                <a:cs typeface="Courier New" panose="02070309020205020404" pitchFamily="49" charset="0"/>
              </a:rPr>
            </a:br>
            <a:endParaRPr lang="fr-FR" sz="1600" b="1" dirty="0">
              <a:latin typeface="Courier New" panose="02070309020205020404" pitchFamily="49" charset="0"/>
              <a:cs typeface="Courier New" panose="02070309020205020404" pitchFamily="49" charset="0"/>
            </a:endParaRPr>
          </a:p>
          <a:p>
            <a:r>
              <a:rPr lang="nl-BE" altLang="nl-BE" sz="1600" b="1" dirty="0">
                <a:latin typeface="Courier New" panose="02070309020205020404" pitchFamily="49" charset="0"/>
                <a:cs typeface="Courier New" panose="02070309020205020404" pitchFamily="49" charset="0"/>
              </a:rPr>
              <a:t>Men: </a:t>
            </a:r>
            <a:r>
              <a:rPr lang="nl-BE" altLang="nl-BE" sz="1600" b="1" dirty="0" err="1">
                <a:latin typeface="Courier New" panose="02070309020205020404" pitchFamily="49" charset="0"/>
                <a:cs typeface="Courier New" panose="02070309020205020404" pitchFamily="49" charset="0"/>
              </a:rPr>
              <a:t>Chol</a:t>
            </a:r>
            <a:r>
              <a:rPr lang="nl-BE" altLang="nl-BE" sz="1600" b="1" dirty="0">
                <a:latin typeface="Courier New" panose="02070309020205020404" pitchFamily="49" charset="0"/>
                <a:cs typeface="Courier New" panose="02070309020205020404" pitchFamily="49" charset="0"/>
              </a:rPr>
              <a:t>.  = </a:t>
            </a:r>
            <a:r>
              <a:rPr lang="fr-FR" sz="1600" b="1" dirty="0">
                <a:latin typeface="Courier New" panose="02070309020205020404" pitchFamily="49" charset="0"/>
                <a:cs typeface="Courier New" panose="02070309020205020404" pitchFamily="49" charset="0"/>
              </a:rPr>
              <a:t>-0.405547 + 0.025721*Age + 0.115152* BMI</a:t>
            </a:r>
            <a:endParaRPr lang="fr-FR" altLang="nl-BE" sz="1600" b="1" dirty="0">
              <a:latin typeface="Courier New" panose="02070309020205020404" pitchFamily="49" charset="0"/>
              <a:cs typeface="Courier New" panose="02070309020205020404" pitchFamily="49" charset="0"/>
            </a:endParaRPr>
          </a:p>
          <a:p>
            <a:endParaRPr lang="fr-FR" altLang="nl-BE"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35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E7812B3-60DC-4DD8-848B-34FC215444DC}"/>
              </a:ext>
            </a:extLst>
          </p:cNvPr>
          <p:cNvSpPr>
            <a:spLocks noGrp="1" noChangeArrowheads="1"/>
          </p:cNvSpPr>
          <p:nvPr>
            <p:ph type="title"/>
          </p:nvPr>
        </p:nvSpPr>
        <p:spPr>
          <a:xfrm>
            <a:off x="611560" y="37828"/>
            <a:ext cx="7772400" cy="1143000"/>
          </a:xfrm>
        </p:spPr>
        <p:txBody>
          <a:bodyPr/>
          <a:lstStyle/>
          <a:p>
            <a:r>
              <a:rPr lang="en-US" altLang="nl-BE" dirty="0"/>
              <a:t>Question</a:t>
            </a:r>
            <a:endParaRPr lang="fr-FR" altLang="nl-BE" dirty="0"/>
          </a:p>
        </p:txBody>
      </p:sp>
      <p:sp>
        <p:nvSpPr>
          <p:cNvPr id="26627" name="Content Placeholder 2">
            <a:extLst>
              <a:ext uri="{FF2B5EF4-FFF2-40B4-BE49-F238E27FC236}">
                <a16:creationId xmlns:a16="http://schemas.microsoft.com/office/drawing/2014/main" id="{2EF9C789-3CE9-4A1B-A1FC-142AB1BC6421}"/>
              </a:ext>
            </a:extLst>
          </p:cNvPr>
          <p:cNvSpPr>
            <a:spLocks noGrp="1" noChangeArrowheads="1"/>
          </p:cNvSpPr>
          <p:nvPr>
            <p:ph idx="1"/>
          </p:nvPr>
        </p:nvSpPr>
        <p:spPr>
          <a:xfrm>
            <a:off x="611560" y="1052736"/>
            <a:ext cx="7772400" cy="4114800"/>
          </a:xfrm>
        </p:spPr>
        <p:txBody>
          <a:bodyPr/>
          <a:lstStyle/>
          <a:p>
            <a:r>
              <a:rPr lang="en-US" altLang="nl-BE" dirty="0"/>
              <a:t>The coefficient of ‘Sex’ was </a:t>
            </a:r>
            <a:r>
              <a:rPr lang="fr-FR" dirty="0"/>
              <a:t>0.062403.</a:t>
            </a:r>
            <a:r>
              <a:rPr lang="fr-FR" dirty="0">
                <a:latin typeface="Courier New" panose="02070309020205020404" pitchFamily="49" charset="0"/>
                <a:cs typeface="Courier New" panose="02070309020205020404" pitchFamily="49" charset="0"/>
              </a:rPr>
              <a:t> </a:t>
            </a:r>
            <a:r>
              <a:rPr lang="en-US" altLang="nl-BE" dirty="0"/>
              <a:t>What will it become if I change the reference category from ‘F’ to ‘M’? </a:t>
            </a:r>
            <a:endParaRPr lang="fr-FR" altLang="nl-BE" dirty="0"/>
          </a:p>
        </p:txBody>
      </p:sp>
    </p:spTree>
    <p:extLst>
      <p:ext uri="{BB962C8B-B14F-4D97-AF65-F5344CB8AC3E}">
        <p14:creationId xmlns:p14="http://schemas.microsoft.com/office/powerpoint/2010/main" val="234978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F0C385E-A44F-4136-9DAD-07FD6148720B}"/>
              </a:ext>
            </a:extLst>
          </p:cNvPr>
          <p:cNvSpPr>
            <a:spLocks noGrp="1" noChangeArrowheads="1"/>
          </p:cNvSpPr>
          <p:nvPr>
            <p:ph type="title"/>
          </p:nvPr>
        </p:nvSpPr>
        <p:spPr>
          <a:xfrm>
            <a:off x="304800" y="609600"/>
            <a:ext cx="8534400" cy="1143000"/>
          </a:xfrm>
        </p:spPr>
        <p:txBody>
          <a:bodyPr/>
          <a:lstStyle/>
          <a:p>
            <a:r>
              <a:rPr lang="en-GB" altLang="nl-BE" sz="3600">
                <a:latin typeface="Comic Sans MS" panose="030F0702030302020204" pitchFamily="66" charset="0"/>
              </a:rPr>
              <a:t>Session 4: Dummy variables and interaction</a:t>
            </a:r>
          </a:p>
        </p:txBody>
      </p:sp>
      <p:sp>
        <p:nvSpPr>
          <p:cNvPr id="5123" name="Rectangle 3">
            <a:extLst>
              <a:ext uri="{FF2B5EF4-FFF2-40B4-BE49-F238E27FC236}">
                <a16:creationId xmlns:a16="http://schemas.microsoft.com/office/drawing/2014/main" id="{4C97C63F-6A91-4FC1-A3D3-9245C91C5C82}"/>
              </a:ext>
            </a:extLst>
          </p:cNvPr>
          <p:cNvSpPr>
            <a:spLocks noGrp="1" noChangeArrowheads="1"/>
          </p:cNvSpPr>
          <p:nvPr>
            <p:ph type="body" idx="1"/>
          </p:nvPr>
        </p:nvSpPr>
        <p:spPr>
          <a:xfrm>
            <a:off x="685800" y="2209800"/>
            <a:ext cx="7772400" cy="2743200"/>
          </a:xfrm>
          <a:extLst>
            <a:ext uri="{91240B29-F687-4F45-9708-019B960494DF}">
              <a14:hiddenLine xmlns:a14="http://schemas.microsoft.com/office/drawing/2010/main" w="9525">
                <a:solidFill>
                  <a:schemeClr val="accent2"/>
                </a:solidFill>
                <a:miter lim="800000"/>
                <a:headEnd/>
                <a:tailEnd/>
              </a14:hiddenLine>
            </a:ext>
          </a:extLst>
        </p:spPr>
        <p:txBody>
          <a:bodyPr/>
          <a:lstStyle/>
          <a:p>
            <a:pPr>
              <a:buFont typeface="Wingdings" panose="05000000000000000000" pitchFamily="2" charset="2"/>
              <a:buChar char="A"/>
            </a:pPr>
            <a:r>
              <a:rPr lang="en-GB" altLang="nl-BE" sz="2400">
                <a:latin typeface="Comic Sans MS" panose="030F0702030302020204" pitchFamily="66" charset="0"/>
              </a:rPr>
              <a:t>Qualitative variables in multiple regression:</a:t>
            </a:r>
            <a:br>
              <a:rPr lang="en-GB" altLang="nl-BE" sz="2400">
                <a:latin typeface="Comic Sans MS" panose="030F0702030302020204" pitchFamily="66" charset="0"/>
              </a:rPr>
            </a:br>
            <a:r>
              <a:rPr lang="en-GB" altLang="nl-BE" sz="2400">
                <a:latin typeface="Comic Sans MS" panose="030F0702030302020204" pitchFamily="66" charset="0"/>
              </a:rPr>
              <a:t>need to introduce dummy variable(s)</a:t>
            </a:r>
          </a:p>
          <a:p>
            <a:pPr>
              <a:buFont typeface="Wingdings" panose="05000000000000000000" pitchFamily="2" charset="2"/>
              <a:buChar char="A"/>
            </a:pPr>
            <a:r>
              <a:rPr lang="en-GB" altLang="nl-BE" sz="2400">
                <a:latin typeface="Comic Sans MS" panose="030F0702030302020204" pitchFamily="66" charset="0"/>
              </a:rPr>
              <a:t>Parallel lines model: no interaction</a:t>
            </a:r>
          </a:p>
          <a:p>
            <a:pPr>
              <a:buFont typeface="Wingdings" panose="05000000000000000000" pitchFamily="2" charset="2"/>
              <a:buChar char="A"/>
            </a:pPr>
            <a:r>
              <a:rPr lang="en-GB" altLang="nl-BE" sz="2400">
                <a:latin typeface="Comic Sans MS" panose="030F0702030302020204" pitchFamily="66" charset="0"/>
              </a:rPr>
              <a:t>Separate lines model: interaction</a:t>
            </a:r>
          </a:p>
          <a:p>
            <a:pPr>
              <a:buFont typeface="Wingdings" panose="05000000000000000000" pitchFamily="2" charset="2"/>
              <a:buChar char="A"/>
            </a:pPr>
            <a:r>
              <a:rPr lang="en-GB" altLang="nl-BE" sz="2400">
                <a:latin typeface="Comic Sans MS" panose="030F0702030302020204" pitchFamily="66" charset="0"/>
              </a:rPr>
              <a:t>Comparison of models by </a:t>
            </a:r>
            <a:r>
              <a:rPr lang="en-GB" altLang="nl-BE" sz="2400" i="1">
                <a:latin typeface="Comic Sans MS" panose="030F0702030302020204" pitchFamily="66" charset="0"/>
              </a:rPr>
              <a:t>F</a:t>
            </a:r>
            <a:r>
              <a:rPr lang="en-GB" altLang="nl-BE" sz="2400">
                <a:latin typeface="Comic Sans MS" panose="030F0702030302020204" pitchFamily="66" charset="0"/>
              </a:rPr>
              <a:t>-test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E7812B3-60DC-4DD8-848B-34FC215444DC}"/>
              </a:ext>
            </a:extLst>
          </p:cNvPr>
          <p:cNvSpPr>
            <a:spLocks noGrp="1" noChangeArrowheads="1"/>
          </p:cNvSpPr>
          <p:nvPr>
            <p:ph type="title"/>
          </p:nvPr>
        </p:nvSpPr>
        <p:spPr>
          <a:xfrm>
            <a:off x="611560" y="37828"/>
            <a:ext cx="7772400" cy="1143000"/>
          </a:xfrm>
        </p:spPr>
        <p:txBody>
          <a:bodyPr/>
          <a:lstStyle/>
          <a:p>
            <a:r>
              <a:rPr lang="en-US" altLang="nl-BE" dirty="0"/>
              <a:t>Question</a:t>
            </a:r>
            <a:endParaRPr lang="fr-FR" altLang="nl-BE" dirty="0"/>
          </a:p>
        </p:txBody>
      </p:sp>
      <p:sp>
        <p:nvSpPr>
          <p:cNvPr id="26627" name="Content Placeholder 2">
            <a:extLst>
              <a:ext uri="{FF2B5EF4-FFF2-40B4-BE49-F238E27FC236}">
                <a16:creationId xmlns:a16="http://schemas.microsoft.com/office/drawing/2014/main" id="{2EF9C789-3CE9-4A1B-A1FC-142AB1BC6421}"/>
              </a:ext>
            </a:extLst>
          </p:cNvPr>
          <p:cNvSpPr>
            <a:spLocks noGrp="1" noChangeArrowheads="1"/>
          </p:cNvSpPr>
          <p:nvPr>
            <p:ph idx="1"/>
          </p:nvPr>
        </p:nvSpPr>
        <p:spPr>
          <a:xfrm>
            <a:off x="611560" y="1052736"/>
            <a:ext cx="7772400" cy="4114800"/>
          </a:xfrm>
        </p:spPr>
        <p:txBody>
          <a:bodyPr/>
          <a:lstStyle/>
          <a:p>
            <a:r>
              <a:rPr lang="en-US" altLang="nl-BE" dirty="0"/>
              <a:t>The coefficient of ‘Sex’ was </a:t>
            </a:r>
            <a:r>
              <a:rPr lang="fr-FR" dirty="0"/>
              <a:t>0.062403.</a:t>
            </a:r>
            <a:r>
              <a:rPr lang="fr-FR" dirty="0">
                <a:latin typeface="Courier New" panose="02070309020205020404" pitchFamily="49" charset="0"/>
                <a:cs typeface="Courier New" panose="02070309020205020404" pitchFamily="49" charset="0"/>
              </a:rPr>
              <a:t> </a:t>
            </a:r>
            <a:r>
              <a:rPr lang="en-US" altLang="nl-BE" dirty="0"/>
              <a:t>What will it become if I change the reference category from ‘F’ to ‘M’? </a:t>
            </a:r>
            <a:endParaRPr lang="fr-FR" altLang="nl-BE" dirty="0"/>
          </a:p>
        </p:txBody>
      </p:sp>
      <p:sp>
        <p:nvSpPr>
          <p:cNvPr id="4" name="Rectangle 3">
            <a:extLst>
              <a:ext uri="{FF2B5EF4-FFF2-40B4-BE49-F238E27FC236}">
                <a16:creationId xmlns:a16="http://schemas.microsoft.com/office/drawing/2014/main" id="{2FCFE898-823C-4B06-90E1-CF66722B5507}"/>
              </a:ext>
            </a:extLst>
          </p:cNvPr>
          <p:cNvSpPr/>
          <p:nvPr/>
        </p:nvSpPr>
        <p:spPr>
          <a:xfrm>
            <a:off x="890896" y="2852936"/>
            <a:ext cx="7486600" cy="1569660"/>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Coefficients:</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Estimate</a:t>
            </a:r>
            <a:r>
              <a:rPr lang="fr-FR" sz="1600" dirty="0">
                <a:latin typeface="Courier New" panose="02070309020205020404" pitchFamily="49" charset="0"/>
                <a:cs typeface="Courier New" panose="02070309020205020404" pitchFamily="49" charset="0"/>
              </a:rPr>
              <a:t> Std. </a:t>
            </a:r>
            <a:r>
              <a:rPr lang="fr-FR" sz="1600" dirty="0" err="1">
                <a:latin typeface="Courier New" panose="02070309020205020404" pitchFamily="49" charset="0"/>
                <a:cs typeface="Courier New" panose="02070309020205020404" pitchFamily="49" charset="0"/>
              </a:rPr>
              <a:t>Error</a:t>
            </a:r>
            <a:r>
              <a:rPr lang="fr-FR" sz="1600" dirty="0">
                <a:latin typeface="Courier New" panose="02070309020205020404" pitchFamily="49" charset="0"/>
                <a:cs typeface="Courier New" panose="02070309020205020404" pitchFamily="49" charset="0"/>
              </a:rPr>
              <a:t> t value Pr(&gt;|t|)    </a:t>
            </a:r>
          </a:p>
          <a:p>
            <a:r>
              <a:rPr lang="fr-FR" sz="1600" dirty="0">
                <a:latin typeface="Courier New" panose="02070309020205020404" pitchFamily="49" charset="0"/>
                <a:cs typeface="Courier New" panose="02070309020205020404" pitchFamily="49" charset="0"/>
              </a:rPr>
              <a:t>(Intercept) -0.405547   0.446848  -0.908 0.374910    </a:t>
            </a:r>
          </a:p>
          <a:p>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0.025721   0.007823   3.288 0.003676 ** </a:t>
            </a:r>
          </a:p>
          <a:p>
            <a:r>
              <a:rPr lang="fr-FR" sz="1600" dirty="0" err="1">
                <a:latin typeface="Courier New" panose="02070309020205020404" pitchFamily="49" charset="0"/>
                <a:cs typeface="Courier New" panose="02070309020205020404" pitchFamily="49" charset="0"/>
              </a:rPr>
              <a:t>bmi</a:t>
            </a:r>
            <a:r>
              <a:rPr lang="fr-FR" sz="1600" dirty="0">
                <a:latin typeface="Courier New" panose="02070309020205020404" pitchFamily="49" charset="0"/>
                <a:cs typeface="Courier New" panose="02070309020205020404" pitchFamily="49" charset="0"/>
              </a:rPr>
              <a:t>          0.115152   0.029414   3.915 0.000858 ***</a:t>
            </a:r>
          </a:p>
          <a:p>
            <a:r>
              <a:rPr lang="fr-FR" sz="1600" dirty="0">
                <a:latin typeface="Courier New" panose="02070309020205020404" pitchFamily="49" charset="0"/>
                <a:cs typeface="Courier New" panose="02070309020205020404" pitchFamily="49" charset="0"/>
              </a:rPr>
              <a:t>sex2F      </a:t>
            </a:r>
            <a:r>
              <a:rPr lang="fr-FR" sz="1600" b="1" dirty="0">
                <a:solidFill>
                  <a:srgbClr val="FF0000"/>
                </a:solidFill>
                <a:latin typeface="Courier New" panose="02070309020205020404" pitchFamily="49" charset="0"/>
                <a:cs typeface="Courier New" panose="02070309020205020404" pitchFamily="49" charset="0"/>
              </a:rPr>
              <a:t> -0.062403   </a:t>
            </a:r>
            <a:r>
              <a:rPr lang="fr-FR" sz="1600" dirty="0">
                <a:latin typeface="Courier New" panose="02070309020205020404" pitchFamily="49" charset="0"/>
                <a:cs typeface="Courier New" panose="02070309020205020404" pitchFamily="49" charset="0"/>
              </a:rPr>
              <a:t>0.119877  -0.521 0.608389</a:t>
            </a:r>
          </a:p>
        </p:txBody>
      </p:sp>
    </p:spTree>
    <p:extLst>
      <p:ext uri="{BB962C8B-B14F-4D97-AF65-F5344CB8AC3E}">
        <p14:creationId xmlns:p14="http://schemas.microsoft.com/office/powerpoint/2010/main" val="295155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E7812B3-60DC-4DD8-848B-34FC215444DC}"/>
              </a:ext>
            </a:extLst>
          </p:cNvPr>
          <p:cNvSpPr>
            <a:spLocks noGrp="1" noChangeArrowheads="1"/>
          </p:cNvSpPr>
          <p:nvPr>
            <p:ph type="title"/>
          </p:nvPr>
        </p:nvSpPr>
        <p:spPr>
          <a:xfrm>
            <a:off x="613792" y="0"/>
            <a:ext cx="7772400" cy="1143000"/>
          </a:xfrm>
        </p:spPr>
        <p:txBody>
          <a:bodyPr/>
          <a:lstStyle/>
          <a:p>
            <a:r>
              <a:rPr lang="en-US" altLang="nl-BE" dirty="0"/>
              <a:t>Question</a:t>
            </a:r>
            <a:endParaRPr lang="fr-FR" altLang="nl-BE" dirty="0"/>
          </a:p>
        </p:txBody>
      </p:sp>
      <p:sp>
        <p:nvSpPr>
          <p:cNvPr id="26627" name="Content Placeholder 2">
            <a:extLst>
              <a:ext uri="{FF2B5EF4-FFF2-40B4-BE49-F238E27FC236}">
                <a16:creationId xmlns:a16="http://schemas.microsoft.com/office/drawing/2014/main" id="{2EF9C789-3CE9-4A1B-A1FC-142AB1BC6421}"/>
              </a:ext>
            </a:extLst>
          </p:cNvPr>
          <p:cNvSpPr>
            <a:spLocks noGrp="1" noChangeArrowheads="1"/>
          </p:cNvSpPr>
          <p:nvPr>
            <p:ph idx="1"/>
          </p:nvPr>
        </p:nvSpPr>
        <p:spPr>
          <a:xfrm>
            <a:off x="685800" y="1013480"/>
            <a:ext cx="7772400" cy="4114800"/>
          </a:xfrm>
        </p:spPr>
        <p:txBody>
          <a:bodyPr/>
          <a:lstStyle/>
          <a:p>
            <a:r>
              <a:rPr lang="nl-BE" altLang="nl-BE" dirty="0"/>
              <a:t>And </a:t>
            </a:r>
            <a:r>
              <a:rPr lang="nl-BE" altLang="nl-BE" dirty="0" err="1"/>
              <a:t>what</a:t>
            </a:r>
            <a:r>
              <a:rPr lang="nl-BE" altLang="nl-BE" dirty="0"/>
              <a:t> </a:t>
            </a:r>
            <a:r>
              <a:rPr lang="nl-BE" altLang="nl-BE" dirty="0" err="1"/>
              <a:t>will</a:t>
            </a:r>
            <a:r>
              <a:rPr lang="nl-BE" altLang="nl-BE" dirty="0"/>
              <a:t> happen </a:t>
            </a:r>
            <a:r>
              <a:rPr lang="nl-BE" altLang="nl-BE" dirty="0" err="1"/>
              <a:t>to</a:t>
            </a:r>
            <a:r>
              <a:rPr lang="nl-BE" altLang="nl-BE" dirty="0"/>
              <a:t> </a:t>
            </a:r>
            <a:r>
              <a:rPr lang="nl-BE" altLang="nl-BE" dirty="0" err="1"/>
              <a:t>the</a:t>
            </a:r>
            <a:r>
              <a:rPr lang="nl-BE" altLang="nl-BE" dirty="0"/>
              <a:t> </a:t>
            </a:r>
            <a:r>
              <a:rPr lang="nl-BE" altLang="nl-BE" dirty="0" err="1"/>
              <a:t>intercept</a:t>
            </a:r>
            <a:r>
              <a:rPr lang="nl-BE" altLang="nl-BE" dirty="0"/>
              <a:t> </a:t>
            </a:r>
            <a:r>
              <a:rPr lang="nl-BE" altLang="nl-BE" dirty="0" err="1"/>
              <a:t>which</a:t>
            </a:r>
            <a:r>
              <a:rPr lang="nl-BE" altLang="nl-BE" dirty="0"/>
              <a:t> was </a:t>
            </a:r>
            <a:r>
              <a:rPr lang="fr-FR" dirty="0"/>
              <a:t>-0.467950 ?</a:t>
            </a:r>
            <a:endParaRPr lang="fr-FR" altLang="nl-BE" dirty="0"/>
          </a:p>
        </p:txBody>
      </p:sp>
    </p:spTree>
    <p:extLst>
      <p:ext uri="{BB962C8B-B14F-4D97-AF65-F5344CB8AC3E}">
        <p14:creationId xmlns:p14="http://schemas.microsoft.com/office/powerpoint/2010/main" val="340509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E7812B3-60DC-4DD8-848B-34FC215444DC}"/>
              </a:ext>
            </a:extLst>
          </p:cNvPr>
          <p:cNvSpPr>
            <a:spLocks noGrp="1" noChangeArrowheads="1"/>
          </p:cNvSpPr>
          <p:nvPr>
            <p:ph type="title"/>
          </p:nvPr>
        </p:nvSpPr>
        <p:spPr>
          <a:xfrm>
            <a:off x="613792" y="0"/>
            <a:ext cx="7772400" cy="1143000"/>
          </a:xfrm>
        </p:spPr>
        <p:txBody>
          <a:bodyPr/>
          <a:lstStyle/>
          <a:p>
            <a:r>
              <a:rPr lang="en-US" altLang="nl-BE" dirty="0"/>
              <a:t>Question</a:t>
            </a:r>
            <a:endParaRPr lang="fr-FR" altLang="nl-BE" dirty="0"/>
          </a:p>
        </p:txBody>
      </p:sp>
      <p:sp>
        <p:nvSpPr>
          <p:cNvPr id="26627" name="Content Placeholder 2">
            <a:extLst>
              <a:ext uri="{FF2B5EF4-FFF2-40B4-BE49-F238E27FC236}">
                <a16:creationId xmlns:a16="http://schemas.microsoft.com/office/drawing/2014/main" id="{2EF9C789-3CE9-4A1B-A1FC-142AB1BC6421}"/>
              </a:ext>
            </a:extLst>
          </p:cNvPr>
          <p:cNvSpPr>
            <a:spLocks noGrp="1" noChangeArrowheads="1"/>
          </p:cNvSpPr>
          <p:nvPr>
            <p:ph idx="1"/>
          </p:nvPr>
        </p:nvSpPr>
        <p:spPr>
          <a:xfrm>
            <a:off x="685800" y="1013480"/>
            <a:ext cx="7772400" cy="4114800"/>
          </a:xfrm>
        </p:spPr>
        <p:txBody>
          <a:bodyPr/>
          <a:lstStyle/>
          <a:p>
            <a:r>
              <a:rPr lang="nl-BE" altLang="nl-BE" dirty="0"/>
              <a:t>And </a:t>
            </a:r>
            <a:r>
              <a:rPr lang="nl-BE" altLang="nl-BE" dirty="0" err="1"/>
              <a:t>what</a:t>
            </a:r>
            <a:r>
              <a:rPr lang="nl-BE" altLang="nl-BE" dirty="0"/>
              <a:t> </a:t>
            </a:r>
            <a:r>
              <a:rPr lang="nl-BE" altLang="nl-BE" dirty="0" err="1"/>
              <a:t>will</a:t>
            </a:r>
            <a:r>
              <a:rPr lang="nl-BE" altLang="nl-BE" dirty="0"/>
              <a:t> happen </a:t>
            </a:r>
            <a:r>
              <a:rPr lang="nl-BE" altLang="nl-BE" dirty="0" err="1"/>
              <a:t>to</a:t>
            </a:r>
            <a:r>
              <a:rPr lang="nl-BE" altLang="nl-BE" dirty="0"/>
              <a:t> </a:t>
            </a:r>
            <a:r>
              <a:rPr lang="nl-BE" altLang="nl-BE" dirty="0" err="1"/>
              <a:t>the</a:t>
            </a:r>
            <a:r>
              <a:rPr lang="nl-BE" altLang="nl-BE" dirty="0"/>
              <a:t> </a:t>
            </a:r>
            <a:r>
              <a:rPr lang="nl-BE" altLang="nl-BE" dirty="0" err="1"/>
              <a:t>intercept</a:t>
            </a:r>
            <a:r>
              <a:rPr lang="nl-BE" altLang="nl-BE" dirty="0"/>
              <a:t> </a:t>
            </a:r>
            <a:r>
              <a:rPr lang="nl-BE" altLang="nl-BE" dirty="0" err="1"/>
              <a:t>which</a:t>
            </a:r>
            <a:r>
              <a:rPr lang="nl-BE" altLang="nl-BE" dirty="0"/>
              <a:t> was </a:t>
            </a:r>
            <a:r>
              <a:rPr lang="fr-FR" dirty="0"/>
              <a:t>-0.467950 ?</a:t>
            </a:r>
            <a:endParaRPr lang="fr-FR" altLang="nl-BE" dirty="0"/>
          </a:p>
        </p:txBody>
      </p:sp>
      <p:sp>
        <p:nvSpPr>
          <p:cNvPr id="4" name="Rectangle 3">
            <a:extLst>
              <a:ext uri="{FF2B5EF4-FFF2-40B4-BE49-F238E27FC236}">
                <a16:creationId xmlns:a16="http://schemas.microsoft.com/office/drawing/2014/main" id="{2FCFE898-823C-4B06-90E1-CF66722B5507}"/>
              </a:ext>
            </a:extLst>
          </p:cNvPr>
          <p:cNvSpPr/>
          <p:nvPr/>
        </p:nvSpPr>
        <p:spPr>
          <a:xfrm>
            <a:off x="899592" y="2286050"/>
            <a:ext cx="7486600" cy="1569660"/>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Coefficients:</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Estimate</a:t>
            </a:r>
            <a:r>
              <a:rPr lang="fr-FR" sz="1600" dirty="0">
                <a:latin typeface="Courier New" panose="02070309020205020404" pitchFamily="49" charset="0"/>
                <a:cs typeface="Courier New" panose="02070309020205020404" pitchFamily="49" charset="0"/>
              </a:rPr>
              <a:t> Std. </a:t>
            </a:r>
            <a:r>
              <a:rPr lang="fr-FR" sz="1600" dirty="0" err="1">
                <a:latin typeface="Courier New" panose="02070309020205020404" pitchFamily="49" charset="0"/>
                <a:cs typeface="Courier New" panose="02070309020205020404" pitchFamily="49" charset="0"/>
              </a:rPr>
              <a:t>Error</a:t>
            </a:r>
            <a:r>
              <a:rPr lang="fr-FR" sz="1600" dirty="0">
                <a:latin typeface="Courier New" panose="02070309020205020404" pitchFamily="49" charset="0"/>
                <a:cs typeface="Courier New" panose="02070309020205020404" pitchFamily="49" charset="0"/>
              </a:rPr>
              <a:t> t value Pr(&gt;|t|)    </a:t>
            </a:r>
          </a:p>
          <a:p>
            <a:r>
              <a:rPr lang="fr-FR" sz="1600" dirty="0">
                <a:latin typeface="Courier New" panose="02070309020205020404" pitchFamily="49" charset="0"/>
                <a:cs typeface="Courier New" panose="02070309020205020404" pitchFamily="49" charset="0"/>
              </a:rPr>
              <a:t>(Intercept) </a:t>
            </a:r>
            <a:r>
              <a:rPr lang="fr-FR" sz="1600" b="1" dirty="0">
                <a:solidFill>
                  <a:srgbClr val="FF0000"/>
                </a:solidFill>
                <a:latin typeface="Courier New" panose="02070309020205020404" pitchFamily="49" charset="0"/>
                <a:cs typeface="Courier New" panose="02070309020205020404" pitchFamily="49" charset="0"/>
              </a:rPr>
              <a:t>-0.405547   </a:t>
            </a:r>
            <a:r>
              <a:rPr lang="fr-FR" sz="1600" dirty="0">
                <a:latin typeface="Courier New" panose="02070309020205020404" pitchFamily="49" charset="0"/>
                <a:cs typeface="Courier New" panose="02070309020205020404" pitchFamily="49" charset="0"/>
              </a:rPr>
              <a:t>0.446848  -0.908 0.374910    </a:t>
            </a:r>
          </a:p>
          <a:p>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0.025721   0.007823   3.288 0.003676 ** </a:t>
            </a:r>
          </a:p>
          <a:p>
            <a:r>
              <a:rPr lang="fr-FR" sz="1600" dirty="0" err="1">
                <a:latin typeface="Courier New" panose="02070309020205020404" pitchFamily="49" charset="0"/>
                <a:cs typeface="Courier New" panose="02070309020205020404" pitchFamily="49" charset="0"/>
              </a:rPr>
              <a:t>bmi</a:t>
            </a:r>
            <a:r>
              <a:rPr lang="fr-FR" sz="1600" dirty="0">
                <a:latin typeface="Courier New" panose="02070309020205020404" pitchFamily="49" charset="0"/>
                <a:cs typeface="Courier New" panose="02070309020205020404" pitchFamily="49" charset="0"/>
              </a:rPr>
              <a:t>          0.115152   0.029414   3.915 0.000858 ***</a:t>
            </a:r>
          </a:p>
          <a:p>
            <a:r>
              <a:rPr lang="fr-FR" sz="1600" dirty="0">
                <a:latin typeface="Courier New" panose="02070309020205020404" pitchFamily="49" charset="0"/>
                <a:cs typeface="Courier New" panose="02070309020205020404" pitchFamily="49" charset="0"/>
              </a:rPr>
              <a:t>sex2F      </a:t>
            </a:r>
            <a:r>
              <a:rPr lang="fr-FR" sz="1600" b="1" dirty="0">
                <a:solidFill>
                  <a:srgbClr val="FF0000"/>
                </a:solidFill>
                <a:latin typeface="Courier New" panose="02070309020205020404" pitchFamily="49" charset="0"/>
                <a:cs typeface="Courier New" panose="02070309020205020404" pitchFamily="49" charset="0"/>
              </a:rPr>
              <a:t> -0.062403   </a:t>
            </a:r>
            <a:r>
              <a:rPr lang="fr-FR" sz="1600" dirty="0">
                <a:latin typeface="Courier New" panose="02070309020205020404" pitchFamily="49" charset="0"/>
                <a:cs typeface="Courier New" panose="02070309020205020404" pitchFamily="49" charset="0"/>
              </a:rPr>
              <a:t>0.119877  -0.521 0.608389</a:t>
            </a:r>
          </a:p>
        </p:txBody>
      </p:sp>
    </p:spTree>
    <p:extLst>
      <p:ext uri="{BB962C8B-B14F-4D97-AF65-F5344CB8AC3E}">
        <p14:creationId xmlns:p14="http://schemas.microsoft.com/office/powerpoint/2010/main" val="171168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E7812B3-60DC-4DD8-848B-34FC215444DC}"/>
              </a:ext>
            </a:extLst>
          </p:cNvPr>
          <p:cNvSpPr>
            <a:spLocks noGrp="1" noChangeArrowheads="1"/>
          </p:cNvSpPr>
          <p:nvPr>
            <p:ph type="title"/>
          </p:nvPr>
        </p:nvSpPr>
        <p:spPr>
          <a:xfrm>
            <a:off x="613792" y="0"/>
            <a:ext cx="7772400" cy="1143000"/>
          </a:xfrm>
        </p:spPr>
        <p:txBody>
          <a:bodyPr/>
          <a:lstStyle/>
          <a:p>
            <a:r>
              <a:rPr lang="en-US" altLang="nl-BE" dirty="0"/>
              <a:t>Question</a:t>
            </a:r>
            <a:endParaRPr lang="fr-FR" altLang="nl-BE" dirty="0"/>
          </a:p>
        </p:txBody>
      </p:sp>
      <p:sp>
        <p:nvSpPr>
          <p:cNvPr id="26627" name="Content Placeholder 2">
            <a:extLst>
              <a:ext uri="{FF2B5EF4-FFF2-40B4-BE49-F238E27FC236}">
                <a16:creationId xmlns:a16="http://schemas.microsoft.com/office/drawing/2014/main" id="{2EF9C789-3CE9-4A1B-A1FC-142AB1BC6421}"/>
              </a:ext>
            </a:extLst>
          </p:cNvPr>
          <p:cNvSpPr>
            <a:spLocks noGrp="1" noChangeArrowheads="1"/>
          </p:cNvSpPr>
          <p:nvPr>
            <p:ph idx="1"/>
          </p:nvPr>
        </p:nvSpPr>
        <p:spPr>
          <a:xfrm>
            <a:off x="685800" y="1013480"/>
            <a:ext cx="7772400" cy="4114800"/>
          </a:xfrm>
        </p:spPr>
        <p:txBody>
          <a:bodyPr/>
          <a:lstStyle/>
          <a:p>
            <a:r>
              <a:rPr lang="nl-BE" altLang="nl-BE" dirty="0"/>
              <a:t>And </a:t>
            </a:r>
            <a:r>
              <a:rPr lang="nl-BE" altLang="nl-BE" dirty="0" err="1"/>
              <a:t>what</a:t>
            </a:r>
            <a:r>
              <a:rPr lang="nl-BE" altLang="nl-BE" dirty="0"/>
              <a:t> </a:t>
            </a:r>
            <a:r>
              <a:rPr lang="nl-BE" altLang="nl-BE" dirty="0" err="1"/>
              <a:t>will</a:t>
            </a:r>
            <a:r>
              <a:rPr lang="nl-BE" altLang="nl-BE" dirty="0"/>
              <a:t> happen </a:t>
            </a:r>
            <a:r>
              <a:rPr lang="nl-BE" altLang="nl-BE" dirty="0" err="1"/>
              <a:t>to</a:t>
            </a:r>
            <a:r>
              <a:rPr lang="nl-BE" altLang="nl-BE" dirty="0"/>
              <a:t> </a:t>
            </a:r>
            <a:r>
              <a:rPr lang="nl-BE" altLang="nl-BE" dirty="0" err="1"/>
              <a:t>the</a:t>
            </a:r>
            <a:r>
              <a:rPr lang="nl-BE" altLang="nl-BE" dirty="0"/>
              <a:t> </a:t>
            </a:r>
            <a:r>
              <a:rPr lang="nl-BE" altLang="nl-BE" dirty="0" err="1"/>
              <a:t>intercept</a:t>
            </a:r>
            <a:r>
              <a:rPr lang="nl-BE" altLang="nl-BE" dirty="0"/>
              <a:t> </a:t>
            </a:r>
            <a:r>
              <a:rPr lang="nl-BE" altLang="nl-BE" dirty="0" err="1"/>
              <a:t>which</a:t>
            </a:r>
            <a:r>
              <a:rPr lang="nl-BE" altLang="nl-BE" dirty="0"/>
              <a:t> was </a:t>
            </a:r>
            <a:r>
              <a:rPr lang="fr-FR" dirty="0"/>
              <a:t>-0.467950 ?</a:t>
            </a:r>
            <a:endParaRPr lang="fr-FR" altLang="nl-BE" dirty="0"/>
          </a:p>
        </p:txBody>
      </p:sp>
      <p:sp>
        <p:nvSpPr>
          <p:cNvPr id="4" name="Rectangle 3">
            <a:extLst>
              <a:ext uri="{FF2B5EF4-FFF2-40B4-BE49-F238E27FC236}">
                <a16:creationId xmlns:a16="http://schemas.microsoft.com/office/drawing/2014/main" id="{2FCFE898-823C-4B06-90E1-CF66722B5507}"/>
              </a:ext>
            </a:extLst>
          </p:cNvPr>
          <p:cNvSpPr/>
          <p:nvPr/>
        </p:nvSpPr>
        <p:spPr>
          <a:xfrm>
            <a:off x="899592" y="2286050"/>
            <a:ext cx="7486600" cy="1569660"/>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Coefficients:</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Estimate</a:t>
            </a:r>
            <a:r>
              <a:rPr lang="fr-FR" sz="1600" dirty="0">
                <a:latin typeface="Courier New" panose="02070309020205020404" pitchFamily="49" charset="0"/>
                <a:cs typeface="Courier New" panose="02070309020205020404" pitchFamily="49" charset="0"/>
              </a:rPr>
              <a:t> Std. </a:t>
            </a:r>
            <a:r>
              <a:rPr lang="fr-FR" sz="1600" dirty="0" err="1">
                <a:latin typeface="Courier New" panose="02070309020205020404" pitchFamily="49" charset="0"/>
                <a:cs typeface="Courier New" panose="02070309020205020404" pitchFamily="49" charset="0"/>
              </a:rPr>
              <a:t>Error</a:t>
            </a:r>
            <a:r>
              <a:rPr lang="fr-FR" sz="1600" dirty="0">
                <a:latin typeface="Courier New" panose="02070309020205020404" pitchFamily="49" charset="0"/>
                <a:cs typeface="Courier New" panose="02070309020205020404" pitchFamily="49" charset="0"/>
              </a:rPr>
              <a:t> t value Pr(&gt;|t|)    </a:t>
            </a:r>
          </a:p>
          <a:p>
            <a:r>
              <a:rPr lang="fr-FR" sz="1600" dirty="0">
                <a:latin typeface="Courier New" panose="02070309020205020404" pitchFamily="49" charset="0"/>
                <a:cs typeface="Courier New" panose="02070309020205020404" pitchFamily="49" charset="0"/>
              </a:rPr>
              <a:t>(Intercept) </a:t>
            </a:r>
            <a:r>
              <a:rPr lang="fr-FR" sz="1600" b="1" dirty="0">
                <a:solidFill>
                  <a:srgbClr val="FF0000"/>
                </a:solidFill>
                <a:latin typeface="Courier New" panose="02070309020205020404" pitchFamily="49" charset="0"/>
                <a:cs typeface="Courier New" panose="02070309020205020404" pitchFamily="49" charset="0"/>
              </a:rPr>
              <a:t>-0.405547   </a:t>
            </a:r>
            <a:r>
              <a:rPr lang="fr-FR" sz="1600" dirty="0">
                <a:latin typeface="Courier New" panose="02070309020205020404" pitchFamily="49" charset="0"/>
                <a:cs typeface="Courier New" panose="02070309020205020404" pitchFamily="49" charset="0"/>
              </a:rPr>
              <a:t>0.446848  -0.908 0.374910    </a:t>
            </a:r>
          </a:p>
          <a:p>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0.025721   0.007823   3.288 0.003676 ** </a:t>
            </a:r>
          </a:p>
          <a:p>
            <a:r>
              <a:rPr lang="fr-FR" sz="1600" dirty="0" err="1">
                <a:latin typeface="Courier New" panose="02070309020205020404" pitchFamily="49" charset="0"/>
                <a:cs typeface="Courier New" panose="02070309020205020404" pitchFamily="49" charset="0"/>
              </a:rPr>
              <a:t>bmi</a:t>
            </a:r>
            <a:r>
              <a:rPr lang="fr-FR" sz="1600" dirty="0">
                <a:latin typeface="Courier New" panose="02070309020205020404" pitchFamily="49" charset="0"/>
                <a:cs typeface="Courier New" panose="02070309020205020404" pitchFamily="49" charset="0"/>
              </a:rPr>
              <a:t>          0.115152   0.029414   3.915 0.000858 ***</a:t>
            </a:r>
          </a:p>
          <a:p>
            <a:r>
              <a:rPr lang="fr-FR" sz="1600" dirty="0">
                <a:latin typeface="Courier New" panose="02070309020205020404" pitchFamily="49" charset="0"/>
                <a:cs typeface="Courier New" panose="02070309020205020404" pitchFamily="49" charset="0"/>
              </a:rPr>
              <a:t>sex2F      </a:t>
            </a:r>
            <a:r>
              <a:rPr lang="fr-FR" sz="1600" b="1" dirty="0">
                <a:solidFill>
                  <a:srgbClr val="FF0000"/>
                </a:solidFill>
                <a:latin typeface="Courier New" panose="02070309020205020404" pitchFamily="49" charset="0"/>
                <a:cs typeface="Courier New" panose="02070309020205020404" pitchFamily="49" charset="0"/>
              </a:rPr>
              <a:t> -0.062403   </a:t>
            </a:r>
            <a:r>
              <a:rPr lang="fr-FR" sz="1600" dirty="0">
                <a:latin typeface="Courier New" panose="02070309020205020404" pitchFamily="49" charset="0"/>
                <a:cs typeface="Courier New" panose="02070309020205020404" pitchFamily="49" charset="0"/>
              </a:rPr>
              <a:t>0.119877  -0.521 0.608389</a:t>
            </a:r>
          </a:p>
        </p:txBody>
      </p:sp>
      <p:sp>
        <p:nvSpPr>
          <p:cNvPr id="2" name="Rectangle 1">
            <a:extLst>
              <a:ext uri="{FF2B5EF4-FFF2-40B4-BE49-F238E27FC236}">
                <a16:creationId xmlns:a16="http://schemas.microsoft.com/office/drawing/2014/main" id="{3642D034-92F5-43B4-9930-29D861D7B0B7}"/>
              </a:ext>
            </a:extLst>
          </p:cNvPr>
          <p:cNvSpPr/>
          <p:nvPr/>
        </p:nvSpPr>
        <p:spPr>
          <a:xfrm>
            <a:off x="899592" y="4005064"/>
            <a:ext cx="7772400" cy="584775"/>
          </a:xfrm>
          <a:prstGeom prst="rect">
            <a:avLst/>
          </a:prstGeom>
        </p:spPr>
        <p:txBody>
          <a:bodyPr wrap="square">
            <a:spAutoFit/>
          </a:bodyPr>
          <a:lstStyle/>
          <a:p>
            <a:r>
              <a:rPr lang="nl-BE" altLang="nl-BE" sz="1600" b="1" dirty="0" err="1">
                <a:latin typeface="Courier New" panose="02070309020205020404" pitchFamily="49" charset="0"/>
                <a:cs typeface="Courier New" panose="02070309020205020404" pitchFamily="49" charset="0"/>
              </a:rPr>
              <a:t>Women</a:t>
            </a:r>
            <a:r>
              <a:rPr lang="nl-BE" altLang="nl-BE" sz="1600" b="1" dirty="0">
                <a:latin typeface="Courier New" panose="02070309020205020404" pitchFamily="49" charset="0"/>
                <a:cs typeface="Courier New" panose="02070309020205020404" pitchFamily="49" charset="0"/>
              </a:rPr>
              <a:t>: </a:t>
            </a:r>
            <a:r>
              <a:rPr lang="nl-BE" altLang="nl-BE" sz="1600" b="1" dirty="0" err="1">
                <a:latin typeface="Courier New" panose="02070309020205020404" pitchFamily="49" charset="0"/>
                <a:cs typeface="Courier New" panose="02070309020205020404" pitchFamily="49" charset="0"/>
              </a:rPr>
              <a:t>Chol</a:t>
            </a:r>
            <a:r>
              <a:rPr lang="nl-BE" altLang="nl-BE" sz="1600" b="1" dirty="0">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-0.467950 + 0.025721*Age + 0.115152* BMI</a:t>
            </a:r>
          </a:p>
          <a:p>
            <a:r>
              <a:rPr lang="nl-BE" altLang="nl-BE" sz="1600" b="1" dirty="0">
                <a:latin typeface="Courier New" panose="02070309020205020404" pitchFamily="49" charset="0"/>
                <a:cs typeface="Courier New" panose="02070309020205020404" pitchFamily="49" charset="0"/>
              </a:rPr>
              <a:t>Men: </a:t>
            </a:r>
            <a:r>
              <a:rPr lang="nl-BE" altLang="nl-BE" sz="1600" b="1" dirty="0" err="1">
                <a:latin typeface="Courier New" panose="02070309020205020404" pitchFamily="49" charset="0"/>
                <a:cs typeface="Courier New" panose="02070309020205020404" pitchFamily="49" charset="0"/>
              </a:rPr>
              <a:t>Chol</a:t>
            </a:r>
            <a:r>
              <a:rPr lang="nl-BE" altLang="nl-BE" sz="1600" b="1" dirty="0">
                <a:latin typeface="Courier New" panose="02070309020205020404" pitchFamily="49" charset="0"/>
                <a:cs typeface="Courier New" panose="02070309020205020404" pitchFamily="49" charset="0"/>
              </a:rPr>
              <a:t>.  = </a:t>
            </a:r>
            <a:r>
              <a:rPr lang="fr-FR" sz="1600" b="1" dirty="0">
                <a:latin typeface="Courier New" panose="02070309020205020404" pitchFamily="49" charset="0"/>
                <a:cs typeface="Courier New" panose="02070309020205020404" pitchFamily="49" charset="0"/>
              </a:rPr>
              <a:t>-0.405547 + 0.025721*Age + 0.115152* BMI</a:t>
            </a:r>
            <a:endParaRPr lang="fr-FR" altLang="nl-BE"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098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34C3A3F-6ADC-40D9-9072-95E1522C927D}"/>
              </a:ext>
            </a:extLst>
          </p:cNvPr>
          <p:cNvSpPr>
            <a:spLocks noGrp="1" noChangeArrowheads="1"/>
          </p:cNvSpPr>
          <p:nvPr>
            <p:ph type="title"/>
          </p:nvPr>
        </p:nvSpPr>
        <p:spPr/>
        <p:txBody>
          <a:bodyPr/>
          <a:lstStyle/>
          <a:p>
            <a:r>
              <a:rPr lang="en-US" altLang="nl-BE"/>
              <a:t>Interaction</a:t>
            </a:r>
            <a:endParaRPr lang="fr-FR" altLang="nl-BE"/>
          </a:p>
        </p:txBody>
      </p:sp>
      <p:sp>
        <p:nvSpPr>
          <p:cNvPr id="27651" name="Content Placeholder 2">
            <a:extLst>
              <a:ext uri="{FF2B5EF4-FFF2-40B4-BE49-F238E27FC236}">
                <a16:creationId xmlns:a16="http://schemas.microsoft.com/office/drawing/2014/main" id="{36714F55-1099-4985-9C30-16DD84C553FE}"/>
              </a:ext>
            </a:extLst>
          </p:cNvPr>
          <p:cNvSpPr>
            <a:spLocks noGrp="1" noChangeArrowheads="1"/>
          </p:cNvSpPr>
          <p:nvPr>
            <p:ph idx="1"/>
          </p:nvPr>
        </p:nvSpPr>
        <p:spPr/>
        <p:txBody>
          <a:bodyPr/>
          <a:lstStyle/>
          <a:p>
            <a:r>
              <a:rPr lang="en-US" altLang="nl-BE"/>
              <a:t>Allowing different slopes for variable ‘A’ </a:t>
            </a:r>
            <a:br>
              <a:rPr lang="en-US" altLang="nl-BE"/>
            </a:br>
            <a:r>
              <a:rPr lang="en-US" altLang="nl-BE"/>
              <a:t>across different categories of  variable ‘B’. </a:t>
            </a:r>
            <a:endParaRPr lang="fr-FR" altLang="nl-B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7280C7E-410D-4977-B056-544E2E222598}"/>
              </a:ext>
            </a:extLst>
          </p:cNvPr>
          <p:cNvSpPr>
            <a:spLocks noGrp="1" noChangeArrowheads="1"/>
          </p:cNvSpPr>
          <p:nvPr>
            <p:ph type="title"/>
          </p:nvPr>
        </p:nvSpPr>
        <p:spPr>
          <a:xfrm>
            <a:off x="685800" y="0"/>
            <a:ext cx="7772400" cy="1143000"/>
          </a:xfrm>
        </p:spPr>
        <p:txBody>
          <a:bodyPr/>
          <a:lstStyle/>
          <a:p>
            <a:r>
              <a:rPr lang="en-US" altLang="nl-BE" sz="3200" dirty="0"/>
              <a:t>Recoding BMI to a categorical value</a:t>
            </a:r>
            <a:endParaRPr lang="fr-FR" altLang="nl-BE" sz="3200" dirty="0"/>
          </a:p>
        </p:txBody>
      </p:sp>
      <p:sp>
        <p:nvSpPr>
          <p:cNvPr id="3" name="Content Placeholder 2">
            <a:extLst>
              <a:ext uri="{FF2B5EF4-FFF2-40B4-BE49-F238E27FC236}">
                <a16:creationId xmlns:a16="http://schemas.microsoft.com/office/drawing/2014/main" id="{912A48D1-02C4-8E46-9CEA-A2CA599DA832}"/>
              </a:ext>
            </a:extLst>
          </p:cNvPr>
          <p:cNvSpPr>
            <a:spLocks noGrp="1"/>
          </p:cNvSpPr>
          <p:nvPr>
            <p:ph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&gt;= 15 &amp; </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&lt; 20] &lt;- 1</a:t>
            </a:r>
            <a:br>
              <a:rPr lang="nl-BE" sz="1400" dirty="0">
                <a:latin typeface="Courier New" panose="02070309020205020404" pitchFamily="49" charset="0"/>
                <a:cs typeface="Courier New" panose="02070309020205020404" pitchFamily="49" charset="0"/>
              </a:rPr>
            </a:b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&gt;= 20 &amp; </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&lt;= 25] &lt;- 2</a:t>
            </a:r>
            <a:br>
              <a:rPr lang="nl-BE" sz="1400" dirty="0">
                <a:latin typeface="Courier New" panose="02070309020205020404" pitchFamily="49" charset="0"/>
                <a:cs typeface="Courier New" panose="02070309020205020404" pitchFamily="49" charset="0"/>
              </a:rPr>
            </a:b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&gt; 25 &amp; </a:t>
            </a:r>
            <a:r>
              <a:rPr lang="nl-BE" sz="1400" dirty="0" err="1">
                <a:latin typeface="Courier New" panose="02070309020205020404" pitchFamily="49" charset="0"/>
                <a:cs typeface="Courier New" panose="02070309020205020404" pitchFamily="49" charset="0"/>
              </a:rPr>
              <a:t>Cholesterol$bmi</a:t>
            </a:r>
            <a:r>
              <a:rPr lang="nl-BE" sz="1400" dirty="0">
                <a:latin typeface="Courier New" panose="02070309020205020404" pitchFamily="49" charset="0"/>
                <a:cs typeface="Courier New" panose="02070309020205020404" pitchFamily="49" charset="0"/>
              </a:rPr>
              <a:t> &lt;= 35] &lt;- 3</a:t>
            </a:r>
          </a:p>
          <a:p>
            <a:endParaRPr lang="nl-BE" sz="1400" dirty="0">
              <a:latin typeface="Courier New" panose="02070309020205020404" pitchFamily="49" charset="0"/>
              <a:cs typeface="Courier New" panose="02070309020205020404" pitchFamily="49" charset="0"/>
            </a:endParaRPr>
          </a:p>
          <a:p>
            <a:pPr marL="0" indent="0">
              <a:buNone/>
            </a:pP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 &lt;- factor(</a:t>
            </a: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a:t>
            </a:r>
          </a:p>
          <a:p>
            <a:pPr marL="0" indent="0">
              <a:buNone/>
            </a:pPr>
            <a:endParaRPr lang="nl-BE" sz="1400" dirty="0">
              <a:latin typeface="Courier New" panose="02070309020205020404" pitchFamily="49" charset="0"/>
              <a:cs typeface="Courier New" panose="02070309020205020404" pitchFamily="49" charset="0"/>
            </a:endParaRPr>
          </a:p>
          <a:p>
            <a:pPr marL="0" indent="0">
              <a:buNone/>
            </a:pPr>
            <a:r>
              <a:rPr lang="nl-BE" sz="1400" dirty="0" err="1">
                <a:latin typeface="Courier New" panose="02070309020205020404" pitchFamily="49" charset="0"/>
                <a:cs typeface="Courier New" panose="02070309020205020404" pitchFamily="49" charset="0"/>
              </a:rPr>
              <a:t>table</a:t>
            </a:r>
            <a:r>
              <a:rPr lang="nl-BE" sz="1400" dirty="0">
                <a:latin typeface="Courier New" panose="02070309020205020404" pitchFamily="49" charset="0"/>
                <a:cs typeface="Courier New" panose="02070309020205020404" pitchFamily="49" charset="0"/>
              </a:rPr>
              <a:t>(</a:t>
            </a:r>
            <a:r>
              <a:rPr lang="nl-BE" sz="1400" dirty="0" err="1">
                <a:latin typeface="Courier New" panose="02070309020205020404" pitchFamily="49" charset="0"/>
                <a:cs typeface="Courier New" panose="02070309020205020404" pitchFamily="49" charset="0"/>
              </a:rPr>
              <a:t>Cholesterol$bmi_cat</a:t>
            </a:r>
            <a:r>
              <a:rPr lang="nl-BE" sz="1400" dirty="0">
                <a:latin typeface="Courier New" panose="02070309020205020404" pitchFamily="49" charset="0"/>
                <a:cs typeface="Courier New" panose="02070309020205020404" pitchFamily="49" charset="0"/>
              </a:rPr>
              <a:t>)</a:t>
            </a:r>
          </a:p>
          <a:p>
            <a:pPr marL="0" indent="0">
              <a:buNone/>
            </a:pPr>
            <a:endParaRPr lang="nl-BE" sz="1400" dirty="0">
              <a:latin typeface="Courier New" panose="02070309020205020404" pitchFamily="49" charset="0"/>
              <a:cs typeface="Courier New" panose="02070309020205020404" pitchFamily="49" charset="0"/>
            </a:endParaRPr>
          </a:p>
          <a:p>
            <a:pPr marL="0" indent="0">
              <a:buNone/>
            </a:pPr>
            <a:r>
              <a:rPr lang="nl-BE" sz="1400" dirty="0">
                <a:latin typeface="Courier New" panose="02070309020205020404" pitchFamily="49" charset="0"/>
                <a:cs typeface="Courier New" panose="02070309020205020404" pitchFamily="49" charset="0"/>
              </a:rPr>
              <a:t> 1  2  3 </a:t>
            </a:r>
          </a:p>
          <a:p>
            <a:pPr marL="0" indent="0">
              <a:buNone/>
            </a:pPr>
            <a:r>
              <a:rPr lang="nl-BE" sz="1400" dirty="0">
                <a:latin typeface="Courier New" panose="02070309020205020404" pitchFamily="49" charset="0"/>
                <a:cs typeface="Courier New" panose="02070309020205020404" pitchFamily="49" charset="0"/>
              </a:rPr>
              <a:t> 3 12  9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6E9AF53-63E7-4391-92EC-D353A0214EFB}"/>
              </a:ext>
            </a:extLst>
          </p:cNvPr>
          <p:cNvSpPr>
            <a:spLocks noGrp="1" noChangeArrowheads="1"/>
          </p:cNvSpPr>
          <p:nvPr>
            <p:ph type="title"/>
          </p:nvPr>
        </p:nvSpPr>
        <p:spPr/>
        <p:txBody>
          <a:bodyPr/>
          <a:lstStyle/>
          <a:p>
            <a:r>
              <a:rPr lang="en-US" altLang="nl-BE"/>
              <a:t>Parallel lines model with BMI as categorical variable</a:t>
            </a:r>
            <a:endParaRPr lang="fr-FR" altLang="nl-BE"/>
          </a:p>
        </p:txBody>
      </p:sp>
      <p:sp>
        <p:nvSpPr>
          <p:cNvPr id="29699" name="Content Placeholder 2">
            <a:extLst>
              <a:ext uri="{FF2B5EF4-FFF2-40B4-BE49-F238E27FC236}">
                <a16:creationId xmlns:a16="http://schemas.microsoft.com/office/drawing/2014/main" id="{ED71BE76-F4FB-4A56-B7F6-3D8F779CC644}"/>
              </a:ext>
            </a:extLst>
          </p:cNvPr>
          <p:cNvSpPr>
            <a:spLocks noGrp="1" noChangeArrowheads="1"/>
          </p:cNvSpPr>
          <p:nvPr>
            <p:ph idx="1"/>
          </p:nvPr>
        </p:nvSpPr>
        <p:spPr>
          <a:xfrm>
            <a:off x="685800" y="1981200"/>
            <a:ext cx="7558608" cy="4114800"/>
          </a:xfrm>
        </p:spPr>
        <p:txBody>
          <a:bodyPr/>
          <a:lstStyle/>
          <a:p>
            <a:pPr marL="0" indent="0">
              <a:buNone/>
            </a:pPr>
            <a:r>
              <a:rPr lang="fr-FR" sz="1600" dirty="0">
                <a:latin typeface="Courier New" panose="02070309020205020404" pitchFamily="49" charset="0"/>
                <a:cs typeface="Courier New" panose="02070309020205020404" pitchFamily="49" charset="0"/>
              </a:rPr>
              <a:t>LinearModel.8</a:t>
            </a:r>
            <a:r>
              <a:rPr lang="fr-FR" altLang="nl-BE" sz="1600" dirty="0">
                <a:latin typeface="Courier New" panose="02070309020205020404" pitchFamily="49" charset="0"/>
                <a:cs typeface="Courier New" panose="02070309020205020404" pitchFamily="49" charset="0"/>
              </a:rPr>
              <a:t> &lt;- lm(</a:t>
            </a:r>
            <a:r>
              <a:rPr lang="fr-FR" altLang="nl-BE" sz="1600" dirty="0" err="1">
                <a:latin typeface="Courier New" panose="02070309020205020404" pitchFamily="49" charset="0"/>
                <a:cs typeface="Courier New" panose="02070309020205020404" pitchFamily="49" charset="0"/>
              </a:rPr>
              <a:t>cholesterol</a:t>
            </a:r>
            <a:r>
              <a:rPr lang="fr-FR" altLang="nl-BE" sz="1600" dirty="0">
                <a:latin typeface="Courier New" panose="02070309020205020404" pitchFamily="49" charset="0"/>
                <a:cs typeface="Courier New" panose="02070309020205020404" pitchFamily="49" charset="0"/>
              </a:rPr>
              <a:t> ~ </a:t>
            </a:r>
            <a:r>
              <a:rPr lang="fr-FR" altLang="nl-BE" sz="1600" dirty="0" err="1">
                <a:latin typeface="Courier New" panose="02070309020205020404" pitchFamily="49" charset="0"/>
                <a:cs typeface="Courier New" panose="02070309020205020404" pitchFamily="49" charset="0"/>
              </a:rPr>
              <a:t>age</a:t>
            </a:r>
            <a:r>
              <a:rPr lang="fr-FR" altLang="nl-BE" sz="1600" dirty="0">
                <a:latin typeface="Courier New" panose="02070309020205020404" pitchFamily="49" charset="0"/>
                <a:cs typeface="Courier New" panose="02070309020205020404" pitchFamily="49" charset="0"/>
              </a:rPr>
              <a:t> + </a:t>
            </a:r>
            <a:r>
              <a:rPr lang="fr-FR" altLang="nl-BE" sz="1600" dirty="0" err="1">
                <a:latin typeface="Courier New" panose="02070309020205020404" pitchFamily="49" charset="0"/>
                <a:cs typeface="Courier New" panose="02070309020205020404" pitchFamily="49" charset="0"/>
              </a:rPr>
              <a:t>bmi_cat</a:t>
            </a:r>
            <a:r>
              <a:rPr lang="fr-FR" altLang="nl-BE" sz="1600" dirty="0">
                <a:latin typeface="Courier New" panose="02070309020205020404" pitchFamily="49" charset="0"/>
                <a:cs typeface="Courier New" panose="02070309020205020404" pitchFamily="49" charset="0"/>
              </a:rPr>
              <a:t>, data=</a:t>
            </a:r>
            <a:r>
              <a:rPr lang="fr-FR" altLang="nl-BE" sz="1600" dirty="0" err="1">
                <a:latin typeface="Courier New" panose="02070309020205020404" pitchFamily="49" charset="0"/>
                <a:cs typeface="Courier New" panose="02070309020205020404" pitchFamily="49" charset="0"/>
              </a:rPr>
              <a:t>Cholesterol</a:t>
            </a:r>
            <a:r>
              <a:rPr lang="fr-FR" altLang="nl-BE" sz="1600" dirty="0">
                <a:latin typeface="Courier New" panose="02070309020205020404" pitchFamily="49" charset="0"/>
                <a:cs typeface="Courier New" panose="02070309020205020404" pitchFamily="49" charset="0"/>
              </a:rPr>
              <a:t>)</a:t>
            </a:r>
          </a:p>
          <a:p>
            <a:pPr marL="0" indent="0">
              <a:buNone/>
            </a:pPr>
            <a:r>
              <a:rPr lang="fr-FR" altLang="nl-BE" sz="1600" dirty="0" err="1">
                <a:latin typeface="Courier New" panose="02070309020205020404" pitchFamily="49" charset="0"/>
                <a:cs typeface="Courier New" panose="02070309020205020404" pitchFamily="49" charset="0"/>
              </a:rPr>
              <a:t>summary</a:t>
            </a:r>
            <a:r>
              <a:rPr lang="fr-FR" altLang="nl-BE" sz="1600" dirty="0">
                <a:latin typeface="Courier New" panose="02070309020205020404" pitchFamily="49" charset="0"/>
                <a:cs typeface="Courier New" panose="02070309020205020404" pitchFamily="49" charset="0"/>
              </a:rPr>
              <a:t>(LinearModel.8)</a:t>
            </a:r>
          </a:p>
          <a:p>
            <a:pPr marL="0" indent="0">
              <a:buNone/>
            </a:pPr>
            <a:endParaRPr lang="fr-FR" altLang="nl-BE" sz="1600" dirty="0">
              <a:latin typeface="Courier New" panose="02070309020205020404" pitchFamily="49" charset="0"/>
              <a:cs typeface="Courier New" panose="02070309020205020404" pitchFamily="49" charset="0"/>
            </a:endParaRPr>
          </a:p>
          <a:p>
            <a:pPr marL="0" indent="0">
              <a:buNone/>
            </a:pPr>
            <a:endParaRPr lang="fr-FR" altLang="nl-BE" sz="1600" dirty="0">
              <a:latin typeface="Courier New" panose="02070309020205020404" pitchFamily="49" charset="0"/>
              <a:cs typeface="Courier New" panose="02070309020205020404" pitchFamily="49" charset="0"/>
            </a:endParaRPr>
          </a:p>
          <a:p>
            <a:pPr marL="0" indent="0">
              <a:buNone/>
            </a:pPr>
            <a:r>
              <a:rPr lang="fr-FR" altLang="nl-BE" sz="1600" dirty="0">
                <a:latin typeface="Courier New" panose="02070309020205020404" pitchFamily="49" charset="0"/>
                <a:cs typeface="Courier New" panose="02070309020205020404" pitchFamily="49" charset="0"/>
              </a:rPr>
              <a:t>Coefficients:</a:t>
            </a:r>
          </a:p>
          <a:p>
            <a:pPr marL="0" indent="0">
              <a:buNone/>
            </a:pPr>
            <a:r>
              <a:rPr lang="fr-FR" altLang="nl-BE" sz="1600" dirty="0">
                <a:latin typeface="Courier New" panose="02070309020205020404" pitchFamily="49" charset="0"/>
                <a:cs typeface="Courier New" panose="02070309020205020404" pitchFamily="49" charset="0"/>
              </a:rPr>
              <a:t>             </a:t>
            </a:r>
            <a:r>
              <a:rPr lang="fr-FR" altLang="nl-BE" sz="1600" dirty="0" err="1">
                <a:latin typeface="Courier New" panose="02070309020205020404" pitchFamily="49" charset="0"/>
                <a:cs typeface="Courier New" panose="02070309020205020404" pitchFamily="49" charset="0"/>
              </a:rPr>
              <a:t>Estimate</a:t>
            </a:r>
            <a:r>
              <a:rPr lang="fr-FR" altLang="nl-BE" sz="1600" dirty="0">
                <a:latin typeface="Courier New" panose="02070309020205020404" pitchFamily="49" charset="0"/>
                <a:cs typeface="Courier New" panose="02070309020205020404" pitchFamily="49" charset="0"/>
              </a:rPr>
              <a:t> Std. </a:t>
            </a:r>
            <a:r>
              <a:rPr lang="fr-FR" altLang="nl-BE" sz="1600" dirty="0" err="1">
                <a:latin typeface="Courier New" panose="02070309020205020404" pitchFamily="49" charset="0"/>
                <a:cs typeface="Courier New" panose="02070309020205020404" pitchFamily="49" charset="0"/>
              </a:rPr>
              <a:t>Error</a:t>
            </a:r>
            <a:r>
              <a:rPr lang="fr-FR" altLang="nl-BE" sz="1600" dirty="0">
                <a:latin typeface="Courier New" panose="02070309020205020404" pitchFamily="49" charset="0"/>
                <a:cs typeface="Courier New" panose="02070309020205020404" pitchFamily="49" charset="0"/>
              </a:rPr>
              <a:t> t value  Pr(&gt;|t|)    </a:t>
            </a:r>
          </a:p>
          <a:p>
            <a:pPr marL="0" indent="0">
              <a:buNone/>
            </a:pPr>
            <a:r>
              <a:rPr lang="fr-FR" altLang="nl-BE" sz="1600" dirty="0">
                <a:latin typeface="Courier New" panose="02070309020205020404" pitchFamily="49" charset="0"/>
                <a:cs typeface="Courier New" panose="02070309020205020404" pitchFamily="49" charset="0"/>
              </a:rPr>
              <a:t>(Intercept)  1.392399   0.255401   5.452 0.0000246 ***</a:t>
            </a:r>
          </a:p>
          <a:p>
            <a:pPr marL="0" indent="0">
              <a:buNone/>
            </a:pPr>
            <a:r>
              <a:rPr lang="fr-FR" altLang="nl-BE" sz="1600" dirty="0" err="1">
                <a:latin typeface="Courier New" panose="02070309020205020404" pitchFamily="49" charset="0"/>
                <a:cs typeface="Courier New" panose="02070309020205020404" pitchFamily="49" charset="0"/>
              </a:rPr>
              <a:t>age</a:t>
            </a:r>
            <a:r>
              <a:rPr lang="fr-FR" altLang="nl-BE" sz="1600" dirty="0">
                <a:latin typeface="Courier New" panose="02070309020205020404" pitchFamily="49" charset="0"/>
                <a:cs typeface="Courier New" panose="02070309020205020404" pitchFamily="49" charset="0"/>
              </a:rPr>
              <a:t>          0.033650   0.008169   4.119  0.000532 ***</a:t>
            </a:r>
          </a:p>
          <a:p>
            <a:pPr marL="0" indent="0">
              <a:buNone/>
            </a:pPr>
            <a:r>
              <a:rPr lang="fr-FR" altLang="nl-BE" sz="1600" dirty="0">
                <a:latin typeface="Courier New" panose="02070309020205020404" pitchFamily="49" charset="0"/>
                <a:cs typeface="Courier New" panose="02070309020205020404" pitchFamily="49" charset="0"/>
              </a:rPr>
              <a:t>bmi_cat2     0.541620   0.196967   2.750  0.012352 *  </a:t>
            </a:r>
          </a:p>
          <a:p>
            <a:pPr marL="0" indent="0">
              <a:buNone/>
            </a:pPr>
            <a:r>
              <a:rPr lang="fr-FR" altLang="nl-BE" sz="1600" dirty="0">
                <a:latin typeface="Courier New" panose="02070309020205020404" pitchFamily="49" charset="0"/>
                <a:cs typeface="Courier New" panose="02070309020205020404" pitchFamily="49" charset="0"/>
              </a:rPr>
              <a:t>bmi_cat3     0.972226   0.304480   3.193  0.004568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70EB53F3-2897-4316-B24B-1B396BC3DA60}"/>
              </a:ext>
            </a:extLst>
          </p:cNvPr>
          <p:cNvSpPr>
            <a:spLocks noGrp="1" noChangeArrowheads="1"/>
          </p:cNvSpPr>
          <p:nvPr>
            <p:ph type="title"/>
          </p:nvPr>
        </p:nvSpPr>
        <p:spPr/>
        <p:txBody>
          <a:bodyPr/>
          <a:lstStyle/>
          <a:p>
            <a:r>
              <a:rPr lang="en-US" altLang="nl-BE" sz="3600"/>
              <a:t>Equation parallel lines model</a:t>
            </a:r>
            <a:br>
              <a:rPr lang="fr-FR" altLang="nl-BE" sz="2800"/>
            </a:br>
            <a:endParaRPr lang="fr-FR" altLang="nl-BE" sz="2800"/>
          </a:p>
        </p:txBody>
      </p:sp>
      <p:sp>
        <p:nvSpPr>
          <p:cNvPr id="30723" name="Content Placeholder 3">
            <a:extLst>
              <a:ext uri="{FF2B5EF4-FFF2-40B4-BE49-F238E27FC236}">
                <a16:creationId xmlns:a16="http://schemas.microsoft.com/office/drawing/2014/main" id="{B380A9CC-34F8-49A4-A3DA-124BE7B75D20}"/>
              </a:ext>
            </a:extLst>
          </p:cNvPr>
          <p:cNvSpPr>
            <a:spLocks noGrp="1" noChangeArrowheads="1"/>
          </p:cNvSpPr>
          <p:nvPr>
            <p:ph idx="1"/>
          </p:nvPr>
        </p:nvSpPr>
        <p:spPr>
          <a:xfrm>
            <a:off x="684213" y="1557338"/>
            <a:ext cx="7772400" cy="4114800"/>
          </a:xfrm>
        </p:spPr>
        <p:txBody>
          <a:bodyPr/>
          <a:lstStyle/>
          <a:p>
            <a:pPr marL="0" indent="0">
              <a:buFontTx/>
              <a:buNone/>
            </a:pPr>
            <a:r>
              <a:rPr lang="fr-FR" altLang="nl-BE" sz="2000" dirty="0">
                <a:latin typeface="Courier New" panose="02070309020205020404" pitchFamily="49" charset="0"/>
                <a:cs typeface="Courier New" panose="02070309020205020404" pitchFamily="49" charset="0"/>
              </a:rPr>
              <a:t>BMI_cat1:</a:t>
            </a:r>
          </a:p>
          <a:p>
            <a:pPr lvl="1">
              <a:buFont typeface="Arial" panose="020B0604020202020204" pitchFamily="34" charset="0"/>
              <a:buChar char="•"/>
            </a:pPr>
            <a:r>
              <a:rPr lang="en-US" altLang="nl-BE" sz="2000" dirty="0">
                <a:latin typeface="Courier New" panose="02070309020205020404" pitchFamily="49" charset="0"/>
                <a:cs typeface="Courier New" panose="02070309020205020404" pitchFamily="49" charset="0"/>
              </a:rPr>
              <a:t>Cholesterol (mmol/l)= </a:t>
            </a:r>
            <a:r>
              <a:rPr lang="fr-FR" altLang="nl-BE" sz="2000" dirty="0">
                <a:latin typeface="Courier New" panose="02070309020205020404" pitchFamily="49" charset="0"/>
                <a:cs typeface="Courier New" panose="02070309020205020404" pitchFamily="49" charset="0"/>
              </a:rPr>
              <a:t>1.392399 </a:t>
            </a:r>
            <a:r>
              <a:rPr lang="en-GB" altLang="nl-BE" sz="2000" dirty="0">
                <a:latin typeface="Courier New" panose="02070309020205020404" pitchFamily="49" charset="0"/>
                <a:cs typeface="Courier New" panose="02070309020205020404" pitchFamily="49" charset="0"/>
              </a:rPr>
              <a:t>+ 0.033650 * Age (</a:t>
            </a:r>
            <a:r>
              <a:rPr lang="en-GB" altLang="nl-BE" sz="2000" dirty="0" err="1">
                <a:latin typeface="Courier New" panose="02070309020205020404" pitchFamily="49" charset="0"/>
                <a:cs typeface="Courier New" panose="02070309020205020404" pitchFamily="49" charset="0"/>
              </a:rPr>
              <a:t>yrs</a:t>
            </a:r>
            <a:r>
              <a:rPr lang="en-GB" altLang="nl-BE" sz="2000" dirty="0">
                <a:latin typeface="Courier New" panose="02070309020205020404" pitchFamily="49" charset="0"/>
                <a:cs typeface="Courier New" panose="02070309020205020404" pitchFamily="49" charset="0"/>
              </a:rPr>
              <a:t>)</a:t>
            </a:r>
            <a:br>
              <a:rPr lang="en-GB" altLang="nl-BE" sz="2000" dirty="0">
                <a:latin typeface="Courier New" panose="02070309020205020404" pitchFamily="49" charset="0"/>
                <a:cs typeface="Courier New" panose="02070309020205020404" pitchFamily="49" charset="0"/>
              </a:rPr>
            </a:br>
            <a:endParaRPr lang="en-GB" altLang="nl-BE" sz="2000" dirty="0">
              <a:latin typeface="Courier New" panose="02070309020205020404" pitchFamily="49" charset="0"/>
              <a:cs typeface="Courier New" panose="02070309020205020404" pitchFamily="49" charset="0"/>
            </a:endParaRPr>
          </a:p>
          <a:p>
            <a:pPr marL="0" indent="0">
              <a:buFontTx/>
              <a:buNone/>
            </a:pPr>
            <a:r>
              <a:rPr lang="fr-FR" altLang="nl-BE" sz="2000" dirty="0">
                <a:latin typeface="Courier New" panose="02070309020205020404" pitchFamily="49" charset="0"/>
                <a:cs typeface="Courier New" panose="02070309020205020404" pitchFamily="49" charset="0"/>
              </a:rPr>
              <a:t>BMI_cat2:</a:t>
            </a:r>
          </a:p>
          <a:p>
            <a:pPr lvl="1">
              <a:buFont typeface="Arial" panose="020B0604020202020204" pitchFamily="34" charset="0"/>
              <a:buChar char="•"/>
            </a:pPr>
            <a:r>
              <a:rPr lang="en-US" altLang="nl-BE" sz="2000" dirty="0">
                <a:latin typeface="Courier New" panose="02070309020205020404" pitchFamily="49" charset="0"/>
                <a:cs typeface="Courier New" panose="02070309020205020404" pitchFamily="49" charset="0"/>
              </a:rPr>
              <a:t>Cholesterol (mmol/l)= </a:t>
            </a:r>
            <a:r>
              <a:rPr lang="fr-FR" altLang="nl-BE" sz="2000" dirty="0">
                <a:latin typeface="Courier New" panose="02070309020205020404" pitchFamily="49" charset="0"/>
                <a:cs typeface="Courier New" panose="02070309020205020404" pitchFamily="49" charset="0"/>
              </a:rPr>
              <a:t>1.392399</a:t>
            </a:r>
            <a:r>
              <a:rPr lang="en-GB" altLang="nl-BE" sz="2000" dirty="0">
                <a:latin typeface="Courier New" panose="02070309020205020404" pitchFamily="49" charset="0"/>
                <a:cs typeface="Courier New" panose="02070309020205020404" pitchFamily="49" charset="0"/>
              </a:rPr>
              <a:t> + 0.541620 + 0.033650 * Age (</a:t>
            </a:r>
            <a:r>
              <a:rPr lang="en-GB" altLang="nl-BE" sz="2000" dirty="0" err="1">
                <a:latin typeface="Courier New" panose="02070309020205020404" pitchFamily="49" charset="0"/>
                <a:cs typeface="Courier New" panose="02070309020205020404" pitchFamily="49" charset="0"/>
              </a:rPr>
              <a:t>yrs</a:t>
            </a:r>
            <a:r>
              <a:rPr lang="en-GB" altLang="nl-BE" sz="2000" dirty="0">
                <a:latin typeface="Courier New" panose="02070309020205020404" pitchFamily="49" charset="0"/>
                <a:cs typeface="Courier New" panose="02070309020205020404" pitchFamily="49" charset="0"/>
              </a:rPr>
              <a:t>)</a:t>
            </a:r>
            <a:br>
              <a:rPr lang="en-GB" altLang="nl-BE" sz="2000" dirty="0">
                <a:latin typeface="Courier New" panose="02070309020205020404" pitchFamily="49" charset="0"/>
                <a:cs typeface="Courier New" panose="02070309020205020404" pitchFamily="49" charset="0"/>
              </a:rPr>
            </a:br>
            <a:endParaRPr lang="en-GB" altLang="nl-BE" sz="2000" dirty="0">
              <a:latin typeface="Courier New" panose="02070309020205020404" pitchFamily="49" charset="0"/>
              <a:cs typeface="Courier New" panose="02070309020205020404" pitchFamily="49" charset="0"/>
            </a:endParaRPr>
          </a:p>
          <a:p>
            <a:pPr marL="0" indent="0">
              <a:buFontTx/>
              <a:buNone/>
            </a:pPr>
            <a:r>
              <a:rPr lang="fr-FR" altLang="nl-BE" sz="2000" dirty="0">
                <a:latin typeface="Courier New" panose="02070309020205020404" pitchFamily="49" charset="0"/>
                <a:cs typeface="Courier New" panose="02070309020205020404" pitchFamily="49" charset="0"/>
              </a:rPr>
              <a:t>BMI_cat3:</a:t>
            </a:r>
          </a:p>
          <a:p>
            <a:pPr lvl="1">
              <a:buFont typeface="Arial" panose="020B0604020202020204" pitchFamily="34" charset="0"/>
              <a:buChar char="•"/>
            </a:pPr>
            <a:r>
              <a:rPr lang="en-US" altLang="nl-BE" sz="2000" dirty="0">
                <a:latin typeface="Courier New" panose="02070309020205020404" pitchFamily="49" charset="0"/>
                <a:cs typeface="Courier New" panose="02070309020205020404" pitchFamily="49" charset="0"/>
              </a:rPr>
              <a:t>Cholesterol (mmol/l)= </a:t>
            </a:r>
            <a:r>
              <a:rPr lang="fr-FR" altLang="nl-BE" sz="2000" dirty="0">
                <a:latin typeface="Courier New" panose="02070309020205020404" pitchFamily="49" charset="0"/>
                <a:cs typeface="Courier New" panose="02070309020205020404" pitchFamily="49" charset="0"/>
              </a:rPr>
              <a:t>1.392399</a:t>
            </a:r>
            <a:r>
              <a:rPr lang="en-GB" altLang="nl-BE" sz="2000" dirty="0">
                <a:latin typeface="Courier New" panose="02070309020205020404" pitchFamily="49" charset="0"/>
                <a:cs typeface="Courier New" panose="02070309020205020404" pitchFamily="49" charset="0"/>
              </a:rPr>
              <a:t> + 0.972226 + 0.033650 * Age (</a:t>
            </a:r>
            <a:r>
              <a:rPr lang="en-GB" altLang="nl-BE" sz="2000" dirty="0" err="1">
                <a:latin typeface="Courier New" panose="02070309020205020404" pitchFamily="49" charset="0"/>
                <a:cs typeface="Courier New" panose="02070309020205020404" pitchFamily="49" charset="0"/>
              </a:rPr>
              <a:t>yrs</a:t>
            </a:r>
            <a:r>
              <a:rPr lang="en-GB" altLang="nl-BE" sz="2000" dirty="0">
                <a:latin typeface="Courier New" panose="02070309020205020404" pitchFamily="49" charset="0"/>
                <a:cs typeface="Courier New" panose="02070309020205020404" pitchFamily="49" charset="0"/>
              </a:rPr>
              <a:t>)</a:t>
            </a:r>
          </a:p>
          <a:p>
            <a:pPr lvl="1">
              <a:buFont typeface="Arial" panose="020B0604020202020204" pitchFamily="34" charset="0"/>
              <a:buChar char="•"/>
            </a:pPr>
            <a:endParaRPr lang="fr-FR" altLang="nl-B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70EB53F3-2897-4316-B24B-1B396BC3DA60}"/>
              </a:ext>
            </a:extLst>
          </p:cNvPr>
          <p:cNvSpPr>
            <a:spLocks noGrp="1" noChangeArrowheads="1"/>
          </p:cNvSpPr>
          <p:nvPr>
            <p:ph type="title"/>
          </p:nvPr>
        </p:nvSpPr>
        <p:spPr/>
        <p:txBody>
          <a:bodyPr/>
          <a:lstStyle/>
          <a:p>
            <a:r>
              <a:rPr lang="en-US" altLang="nl-BE" sz="3600"/>
              <a:t>Equation parallel lines model</a:t>
            </a:r>
            <a:br>
              <a:rPr lang="fr-FR" altLang="nl-BE" sz="2800"/>
            </a:br>
            <a:endParaRPr lang="fr-FR" altLang="nl-BE" sz="2800"/>
          </a:p>
        </p:txBody>
      </p:sp>
      <p:sp>
        <p:nvSpPr>
          <p:cNvPr id="30723" name="Content Placeholder 3">
            <a:extLst>
              <a:ext uri="{FF2B5EF4-FFF2-40B4-BE49-F238E27FC236}">
                <a16:creationId xmlns:a16="http://schemas.microsoft.com/office/drawing/2014/main" id="{B380A9CC-34F8-49A4-A3DA-124BE7B75D20}"/>
              </a:ext>
            </a:extLst>
          </p:cNvPr>
          <p:cNvSpPr>
            <a:spLocks noGrp="1" noChangeArrowheads="1"/>
          </p:cNvSpPr>
          <p:nvPr>
            <p:ph idx="1"/>
          </p:nvPr>
        </p:nvSpPr>
        <p:spPr>
          <a:xfrm>
            <a:off x="684213" y="1557338"/>
            <a:ext cx="7772400" cy="4114800"/>
          </a:xfrm>
        </p:spPr>
        <p:txBody>
          <a:bodyPr/>
          <a:lstStyle/>
          <a:p>
            <a:pPr marL="0" indent="0">
              <a:buFontTx/>
              <a:buNone/>
            </a:pPr>
            <a:r>
              <a:rPr lang="fr-FR" altLang="nl-BE" sz="2000" dirty="0">
                <a:latin typeface="Courier New" panose="02070309020205020404" pitchFamily="49" charset="0"/>
                <a:cs typeface="Courier New" panose="02070309020205020404" pitchFamily="49" charset="0"/>
              </a:rPr>
              <a:t>BMI_cat1:</a:t>
            </a:r>
          </a:p>
          <a:p>
            <a:pPr lvl="1">
              <a:buFont typeface="Arial" panose="020B0604020202020204" pitchFamily="34" charset="0"/>
              <a:buChar char="•"/>
            </a:pPr>
            <a:r>
              <a:rPr lang="en-US" altLang="nl-BE" sz="2000" dirty="0">
                <a:latin typeface="Courier New" panose="02070309020205020404" pitchFamily="49" charset="0"/>
                <a:cs typeface="Courier New" panose="02070309020205020404" pitchFamily="49" charset="0"/>
              </a:rPr>
              <a:t>Cholesterol (mmol/l)= </a:t>
            </a:r>
            <a:r>
              <a:rPr lang="fr-FR" altLang="nl-BE" sz="2000" dirty="0">
                <a:latin typeface="Courier New" panose="02070309020205020404" pitchFamily="49" charset="0"/>
                <a:cs typeface="Courier New" panose="02070309020205020404" pitchFamily="49" charset="0"/>
              </a:rPr>
              <a:t>1.392399 </a:t>
            </a:r>
            <a:r>
              <a:rPr lang="en-GB" altLang="nl-BE" sz="2000" dirty="0">
                <a:latin typeface="Courier New" panose="02070309020205020404" pitchFamily="49" charset="0"/>
                <a:cs typeface="Courier New" panose="02070309020205020404" pitchFamily="49" charset="0"/>
              </a:rPr>
              <a:t>+ 0.033650 * Age (</a:t>
            </a:r>
            <a:r>
              <a:rPr lang="en-GB" altLang="nl-BE" sz="2000" dirty="0" err="1">
                <a:latin typeface="Courier New" panose="02070309020205020404" pitchFamily="49" charset="0"/>
                <a:cs typeface="Courier New" panose="02070309020205020404" pitchFamily="49" charset="0"/>
              </a:rPr>
              <a:t>yrs</a:t>
            </a:r>
            <a:r>
              <a:rPr lang="en-GB" altLang="nl-BE" sz="2000" dirty="0">
                <a:latin typeface="Courier New" panose="02070309020205020404" pitchFamily="49" charset="0"/>
                <a:cs typeface="Courier New" panose="02070309020205020404" pitchFamily="49" charset="0"/>
              </a:rPr>
              <a:t>)</a:t>
            </a:r>
            <a:br>
              <a:rPr lang="en-GB" altLang="nl-BE" sz="2000" dirty="0">
                <a:latin typeface="Courier New" panose="02070309020205020404" pitchFamily="49" charset="0"/>
                <a:cs typeface="Courier New" panose="02070309020205020404" pitchFamily="49" charset="0"/>
              </a:rPr>
            </a:br>
            <a:endParaRPr lang="en-GB" altLang="nl-BE" sz="2000" dirty="0">
              <a:latin typeface="Courier New" panose="02070309020205020404" pitchFamily="49" charset="0"/>
              <a:cs typeface="Courier New" panose="02070309020205020404" pitchFamily="49" charset="0"/>
            </a:endParaRPr>
          </a:p>
          <a:p>
            <a:pPr marL="0" indent="0">
              <a:buFontTx/>
              <a:buNone/>
            </a:pPr>
            <a:r>
              <a:rPr lang="fr-FR" altLang="nl-BE" sz="2000" dirty="0">
                <a:latin typeface="Courier New" panose="02070309020205020404" pitchFamily="49" charset="0"/>
                <a:cs typeface="Courier New" panose="02070309020205020404" pitchFamily="49" charset="0"/>
              </a:rPr>
              <a:t>BMI_cat2:</a:t>
            </a:r>
          </a:p>
          <a:p>
            <a:pPr lvl="1">
              <a:buFont typeface="Arial" panose="020B0604020202020204" pitchFamily="34" charset="0"/>
              <a:buChar char="•"/>
            </a:pPr>
            <a:r>
              <a:rPr lang="en-US" altLang="nl-BE" sz="2000" dirty="0">
                <a:latin typeface="Courier New" panose="02070309020205020404" pitchFamily="49" charset="0"/>
                <a:cs typeface="Courier New" panose="02070309020205020404" pitchFamily="49" charset="0"/>
              </a:rPr>
              <a:t>Cholesterol (mmol/l)= </a:t>
            </a:r>
            <a:r>
              <a:rPr lang="fr-FR" altLang="nl-BE" sz="2000" dirty="0">
                <a:latin typeface="Courier New" panose="02070309020205020404" pitchFamily="49" charset="0"/>
                <a:cs typeface="Courier New" panose="02070309020205020404" pitchFamily="49" charset="0"/>
              </a:rPr>
              <a:t>1.934019 </a:t>
            </a:r>
            <a:r>
              <a:rPr lang="en-GB" altLang="nl-BE" sz="2000" dirty="0">
                <a:latin typeface="Courier New" panose="02070309020205020404" pitchFamily="49" charset="0"/>
                <a:cs typeface="Courier New" panose="02070309020205020404" pitchFamily="49" charset="0"/>
              </a:rPr>
              <a:t>+ 0.033650 * Age (</a:t>
            </a:r>
            <a:r>
              <a:rPr lang="en-GB" altLang="nl-BE" sz="2000" dirty="0" err="1">
                <a:latin typeface="Courier New" panose="02070309020205020404" pitchFamily="49" charset="0"/>
                <a:cs typeface="Courier New" panose="02070309020205020404" pitchFamily="49" charset="0"/>
              </a:rPr>
              <a:t>yrs</a:t>
            </a:r>
            <a:r>
              <a:rPr lang="en-GB" altLang="nl-BE" sz="2000" dirty="0">
                <a:latin typeface="Courier New" panose="02070309020205020404" pitchFamily="49" charset="0"/>
                <a:cs typeface="Courier New" panose="02070309020205020404" pitchFamily="49" charset="0"/>
              </a:rPr>
              <a:t>)</a:t>
            </a:r>
            <a:br>
              <a:rPr lang="en-GB" altLang="nl-BE" sz="2000" dirty="0">
                <a:latin typeface="Courier New" panose="02070309020205020404" pitchFamily="49" charset="0"/>
                <a:cs typeface="Courier New" panose="02070309020205020404" pitchFamily="49" charset="0"/>
              </a:rPr>
            </a:br>
            <a:endParaRPr lang="en-GB" altLang="nl-BE" sz="2000" dirty="0">
              <a:latin typeface="Courier New" panose="02070309020205020404" pitchFamily="49" charset="0"/>
              <a:cs typeface="Courier New" panose="02070309020205020404" pitchFamily="49" charset="0"/>
            </a:endParaRPr>
          </a:p>
          <a:p>
            <a:pPr marL="0" indent="0">
              <a:buFontTx/>
              <a:buNone/>
            </a:pPr>
            <a:r>
              <a:rPr lang="fr-FR" altLang="nl-BE" sz="2000" dirty="0">
                <a:latin typeface="Courier New" panose="02070309020205020404" pitchFamily="49" charset="0"/>
                <a:cs typeface="Courier New" panose="02070309020205020404" pitchFamily="49" charset="0"/>
              </a:rPr>
              <a:t>BMI_cat3:</a:t>
            </a:r>
          </a:p>
          <a:p>
            <a:pPr lvl="1">
              <a:buFont typeface="Arial" panose="020B0604020202020204" pitchFamily="34" charset="0"/>
              <a:buChar char="•"/>
            </a:pPr>
            <a:r>
              <a:rPr lang="en-US" altLang="nl-BE" sz="2000" dirty="0">
                <a:latin typeface="Courier New" panose="02070309020205020404" pitchFamily="49" charset="0"/>
                <a:cs typeface="Courier New" panose="02070309020205020404" pitchFamily="49" charset="0"/>
              </a:rPr>
              <a:t>Cholesterol (mmol/l)= </a:t>
            </a:r>
            <a:r>
              <a:rPr lang="fr-FR" altLang="nl-BE" sz="2000" dirty="0">
                <a:latin typeface="Courier New" panose="02070309020205020404" pitchFamily="49" charset="0"/>
                <a:cs typeface="Courier New" panose="02070309020205020404" pitchFamily="49" charset="0"/>
              </a:rPr>
              <a:t>2.364625 </a:t>
            </a:r>
            <a:r>
              <a:rPr lang="en-GB" altLang="nl-BE" sz="2000" dirty="0">
                <a:latin typeface="Courier New" panose="02070309020205020404" pitchFamily="49" charset="0"/>
                <a:cs typeface="Courier New" panose="02070309020205020404" pitchFamily="49" charset="0"/>
              </a:rPr>
              <a:t>+ 0.033650 * Age (</a:t>
            </a:r>
            <a:r>
              <a:rPr lang="en-GB" altLang="nl-BE" sz="2000" dirty="0" err="1">
                <a:latin typeface="Courier New" panose="02070309020205020404" pitchFamily="49" charset="0"/>
                <a:cs typeface="Courier New" panose="02070309020205020404" pitchFamily="49" charset="0"/>
              </a:rPr>
              <a:t>yrs</a:t>
            </a:r>
            <a:r>
              <a:rPr lang="en-GB" altLang="nl-BE" sz="2000" dirty="0">
                <a:latin typeface="Courier New" panose="02070309020205020404" pitchFamily="49" charset="0"/>
                <a:cs typeface="Courier New" panose="02070309020205020404" pitchFamily="49" charset="0"/>
              </a:rPr>
              <a:t>)</a:t>
            </a:r>
          </a:p>
          <a:p>
            <a:pPr lvl="1">
              <a:buFont typeface="Arial" panose="020B0604020202020204" pitchFamily="34" charset="0"/>
              <a:buChar char="•"/>
            </a:pPr>
            <a:endParaRPr lang="fr-FR" altLang="nl-BE" dirty="0"/>
          </a:p>
        </p:txBody>
      </p:sp>
    </p:spTree>
    <p:extLst>
      <p:ext uri="{BB962C8B-B14F-4D97-AF65-F5344CB8AC3E}">
        <p14:creationId xmlns:p14="http://schemas.microsoft.com/office/powerpoint/2010/main" val="490874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714A3DF-C2FC-4522-9B91-FA07B8C0BF8D}"/>
              </a:ext>
            </a:extLst>
          </p:cNvPr>
          <p:cNvSpPr>
            <a:spLocks noGrp="1" noChangeArrowheads="1"/>
          </p:cNvSpPr>
          <p:nvPr>
            <p:ph type="title"/>
          </p:nvPr>
        </p:nvSpPr>
        <p:spPr>
          <a:xfrm>
            <a:off x="543631" y="-16655"/>
            <a:ext cx="7772400" cy="1143000"/>
          </a:xfrm>
        </p:spPr>
        <p:txBody>
          <a:bodyPr/>
          <a:lstStyle/>
          <a:p>
            <a:r>
              <a:rPr lang="en-US" altLang="nl-BE" dirty="0"/>
              <a:t>Parallel lines model for </a:t>
            </a:r>
            <a:r>
              <a:rPr lang="en-US" altLang="nl-BE" dirty="0" err="1"/>
              <a:t>BMI_cat</a:t>
            </a:r>
            <a:endParaRPr lang="fr-FR" altLang="nl-BE" dirty="0"/>
          </a:p>
        </p:txBody>
      </p:sp>
      <p:sp>
        <p:nvSpPr>
          <p:cNvPr id="3" name="Rectangle 2">
            <a:extLst>
              <a:ext uri="{FF2B5EF4-FFF2-40B4-BE49-F238E27FC236}">
                <a16:creationId xmlns:a16="http://schemas.microsoft.com/office/drawing/2014/main" id="{8D796EF3-046E-4895-B1E2-6630F29E307B}"/>
              </a:ext>
            </a:extLst>
          </p:cNvPr>
          <p:cNvSpPr/>
          <p:nvPr/>
        </p:nvSpPr>
        <p:spPr>
          <a:xfrm>
            <a:off x="604737" y="5215552"/>
            <a:ext cx="8568952" cy="1323439"/>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Cholesterol$fitted.LinearModel.8 &lt;- </a:t>
            </a:r>
            <a:r>
              <a:rPr lang="fr-FR" sz="1600" dirty="0" err="1">
                <a:latin typeface="Courier New" panose="02070309020205020404" pitchFamily="49" charset="0"/>
                <a:cs typeface="Courier New" panose="02070309020205020404" pitchFamily="49" charset="0"/>
              </a:rPr>
              <a:t>fitted</a:t>
            </a:r>
            <a:r>
              <a:rPr lang="fr-FR" sz="1600" dirty="0">
                <a:latin typeface="Courier New" panose="02070309020205020404" pitchFamily="49" charset="0"/>
                <a:cs typeface="Courier New" panose="02070309020205020404" pitchFamily="49" charset="0"/>
              </a:rPr>
              <a:t>(LinearModel.8)</a:t>
            </a:r>
          </a:p>
          <a:p>
            <a:br>
              <a:rPr lang="fr-FR" sz="1600" dirty="0">
                <a:latin typeface="Courier New" panose="02070309020205020404" pitchFamily="49" charset="0"/>
                <a:cs typeface="Courier New" panose="02070309020205020404" pitchFamily="49" charset="0"/>
              </a:rPr>
            </a:br>
            <a:r>
              <a:rPr lang="fr-FR" sz="1600" dirty="0" err="1">
                <a:latin typeface="Courier New" panose="02070309020205020404" pitchFamily="49" charset="0"/>
                <a:cs typeface="Courier New" panose="02070309020205020404" pitchFamily="49" charset="0"/>
              </a:rPr>
              <a:t>library</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lattice</a:t>
            </a:r>
            <a:r>
              <a:rPr lang="fr-FR" sz="1600" dirty="0">
                <a:latin typeface="Courier New" panose="02070309020205020404" pitchFamily="49" charset="0"/>
                <a:cs typeface="Courier New" panose="02070309020205020404" pitchFamily="49" charset="0"/>
              </a:rPr>
              <a:t>) </a:t>
            </a:r>
          </a:p>
          <a:p>
            <a:r>
              <a:rPr lang="fr-FR" sz="1600" dirty="0" err="1">
                <a:latin typeface="Courier New" panose="02070309020205020404" pitchFamily="49" charset="0"/>
                <a:cs typeface="Courier New" panose="02070309020205020404" pitchFamily="49" charset="0"/>
              </a:rPr>
              <a:t>xyplot</a:t>
            </a:r>
            <a:r>
              <a:rPr lang="fr-FR" sz="1600" dirty="0">
                <a:latin typeface="Courier New" panose="02070309020205020404" pitchFamily="49" charset="0"/>
                <a:cs typeface="Courier New" panose="02070309020205020404" pitchFamily="49" charset="0"/>
              </a:rPr>
              <a:t>(fitted.LinearModel.8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type="b", group=</a:t>
            </a:r>
            <a:r>
              <a:rPr lang="fr-FR" sz="1600" dirty="0" err="1">
                <a:latin typeface="Courier New" panose="02070309020205020404" pitchFamily="49" charset="0"/>
                <a:cs typeface="Courier New" panose="02070309020205020404" pitchFamily="49" charset="0"/>
              </a:rPr>
              <a:t>bmi_cat</a:t>
            </a:r>
            <a:r>
              <a:rPr lang="fr-FR" sz="1600" dirty="0">
                <a:latin typeface="Courier New" panose="02070309020205020404" pitchFamily="49" charset="0"/>
                <a:cs typeface="Courier New" panose="02070309020205020404" pitchFamily="49" charset="0"/>
              </a:rPr>
              <a:t>, data=</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auto.key</a:t>
            </a:r>
            <a:r>
              <a:rPr lang="fr-FR" sz="1600" dirty="0">
                <a:latin typeface="Courier New" panose="02070309020205020404" pitchFamily="49" charset="0"/>
                <a:cs typeface="Courier New" panose="02070309020205020404" pitchFamily="49" charset="0"/>
              </a:rPr>
              <a:t> =TRUE)</a:t>
            </a:r>
          </a:p>
        </p:txBody>
      </p:sp>
      <p:pic>
        <p:nvPicPr>
          <p:cNvPr id="9" name="Picture 8">
            <a:extLst>
              <a:ext uri="{FF2B5EF4-FFF2-40B4-BE49-F238E27FC236}">
                <a16:creationId xmlns:a16="http://schemas.microsoft.com/office/drawing/2014/main" id="{86534E6F-483A-7730-4D8C-07496E7885A9}"/>
              </a:ext>
            </a:extLst>
          </p:cNvPr>
          <p:cNvPicPr>
            <a:picLocks noChangeAspect="1"/>
          </p:cNvPicPr>
          <p:nvPr/>
        </p:nvPicPr>
        <p:blipFill>
          <a:blip r:embed="rId3"/>
          <a:stretch>
            <a:fillRect/>
          </a:stretch>
        </p:blipFill>
        <p:spPr>
          <a:xfrm>
            <a:off x="2681287" y="980728"/>
            <a:ext cx="3781425" cy="4200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F901E86-AB2A-4DE7-96AF-E9096199F039}"/>
              </a:ext>
            </a:extLst>
          </p:cNvPr>
          <p:cNvSpPr>
            <a:spLocks noGrp="1" noChangeArrowheads="1"/>
          </p:cNvSpPr>
          <p:nvPr>
            <p:ph type="title"/>
          </p:nvPr>
        </p:nvSpPr>
        <p:spPr>
          <a:xfrm>
            <a:off x="685800" y="609600"/>
            <a:ext cx="7989888" cy="1371600"/>
          </a:xfrm>
        </p:spPr>
        <p:txBody>
          <a:bodyPr/>
          <a:lstStyle/>
          <a:p>
            <a:pPr>
              <a:buFont typeface="Wingdings" panose="05000000000000000000" pitchFamily="2" charset="2"/>
              <a:buNone/>
            </a:pPr>
            <a:r>
              <a:rPr lang="en-GB" altLang="nl-BE" sz="3600">
                <a:latin typeface="Comic Sans MS" panose="030F0702030302020204" pitchFamily="66" charset="0"/>
              </a:rPr>
              <a:t>Regression on qualitative variables</a:t>
            </a:r>
          </a:p>
        </p:txBody>
      </p:sp>
      <p:sp>
        <p:nvSpPr>
          <p:cNvPr id="7171" name="Rectangle 3">
            <a:extLst>
              <a:ext uri="{FF2B5EF4-FFF2-40B4-BE49-F238E27FC236}">
                <a16:creationId xmlns:a16="http://schemas.microsoft.com/office/drawing/2014/main" id="{6050C7BB-EA50-4E95-91FF-6DFD4DF3B482}"/>
              </a:ext>
            </a:extLst>
          </p:cNvPr>
          <p:cNvSpPr>
            <a:spLocks noGrp="1" noChangeArrowheads="1"/>
          </p:cNvSpPr>
          <p:nvPr>
            <p:ph type="body" idx="1"/>
          </p:nvPr>
        </p:nvSpPr>
        <p:spPr>
          <a:xfrm>
            <a:off x="685800" y="2133600"/>
            <a:ext cx="7772400" cy="3657600"/>
          </a:xfrm>
        </p:spPr>
        <p:txBody>
          <a:bodyPr/>
          <a:lstStyle/>
          <a:p>
            <a:pPr>
              <a:buClr>
                <a:schemeClr val="tx1"/>
              </a:buClr>
            </a:pPr>
            <a:r>
              <a:rPr lang="en-GB" altLang="nl-BE" sz="2400">
                <a:solidFill>
                  <a:schemeClr val="accent2"/>
                </a:solidFill>
                <a:latin typeface="Comic Sans MS" panose="030F0702030302020204" pitchFamily="66" charset="0"/>
              </a:rPr>
              <a:t>Regression </a:t>
            </a:r>
            <a:r>
              <a:rPr lang="en-GB" altLang="nl-BE" sz="2400">
                <a:latin typeface="Comic Sans MS" panose="030F0702030302020204" pitchFamily="66" charset="0"/>
              </a:rPr>
              <a:t>deals typically with</a:t>
            </a:r>
            <a:br>
              <a:rPr lang="en-GB" altLang="nl-BE" sz="2400">
                <a:latin typeface="Comic Sans MS" panose="030F0702030302020204" pitchFamily="66" charset="0"/>
              </a:rPr>
            </a:br>
            <a:r>
              <a:rPr lang="en-GB" altLang="nl-BE" sz="2400">
                <a:solidFill>
                  <a:schemeClr val="accent2"/>
                </a:solidFill>
                <a:latin typeface="Comic Sans MS" panose="030F0702030302020204" pitchFamily="66" charset="0"/>
              </a:rPr>
              <a:t>quantitative </a:t>
            </a:r>
            <a:r>
              <a:rPr lang="en-GB" altLang="nl-BE" sz="2400">
                <a:latin typeface="Comic Sans MS" panose="030F0702030302020204" pitchFamily="66" charset="0"/>
              </a:rPr>
              <a:t>variables</a:t>
            </a:r>
          </a:p>
          <a:p>
            <a:pPr>
              <a:buClr>
                <a:schemeClr val="tx1"/>
              </a:buClr>
            </a:pPr>
            <a:endParaRPr lang="en-GB" altLang="nl-BE" sz="2400">
              <a:latin typeface="Comic Sans MS" panose="030F0702030302020204" pitchFamily="66" charset="0"/>
            </a:endParaRPr>
          </a:p>
          <a:p>
            <a:r>
              <a:rPr lang="en-GB" altLang="nl-BE" sz="2400">
                <a:latin typeface="Comic Sans MS" panose="030F0702030302020204" pitchFamily="66" charset="0"/>
              </a:rPr>
              <a:t>Regression on </a:t>
            </a:r>
            <a:r>
              <a:rPr lang="en-GB" altLang="nl-BE" sz="2400">
                <a:solidFill>
                  <a:srgbClr val="FF0000"/>
                </a:solidFill>
                <a:latin typeface="Comic Sans MS" panose="030F0702030302020204" pitchFamily="66" charset="0"/>
              </a:rPr>
              <a:t>qualitative</a:t>
            </a:r>
            <a:r>
              <a:rPr lang="en-GB" altLang="nl-BE" sz="2400">
                <a:latin typeface="Comic Sans MS" panose="030F0702030302020204" pitchFamily="66" charset="0"/>
              </a:rPr>
              <a:t> variables</a:t>
            </a:r>
            <a:br>
              <a:rPr lang="en-GB" altLang="nl-BE" sz="2400">
                <a:latin typeface="Comic Sans MS" panose="030F0702030302020204" pitchFamily="66" charset="0"/>
              </a:rPr>
            </a:br>
            <a:r>
              <a:rPr lang="en-GB" altLang="nl-BE" sz="2400">
                <a:latin typeface="Comic Sans MS" panose="030F0702030302020204" pitchFamily="66" charset="0"/>
              </a:rPr>
              <a:t>not directly possible: </a:t>
            </a:r>
          </a:p>
          <a:p>
            <a:pPr lvl="1">
              <a:buFontTx/>
              <a:buNone/>
            </a:pPr>
            <a:r>
              <a:rPr lang="en-GB" altLang="nl-BE" sz="2000">
                <a:latin typeface="Comic Sans MS" panose="030F0702030302020204" pitchFamily="66" charset="0"/>
              </a:rPr>
              <a:t>	</a:t>
            </a:r>
            <a:r>
              <a:rPr lang="en-GB" altLang="nl-BE" sz="2400">
                <a:latin typeface="Comic Sans MS" panose="030F0702030302020204" pitchFamily="66" charset="0"/>
              </a:rPr>
              <a:t>	100 + 2 * age + 1.5 * occupation??</a:t>
            </a:r>
          </a:p>
          <a:p>
            <a:endParaRPr lang="en-GB" altLang="nl-BE" sz="2400">
              <a:latin typeface="Comic Sans MS" panose="030F0702030302020204" pitchFamily="66" charset="0"/>
            </a:endParaRPr>
          </a:p>
          <a:p>
            <a:pPr>
              <a:buClr>
                <a:schemeClr val="tx1"/>
              </a:buClr>
            </a:pPr>
            <a:r>
              <a:rPr lang="en-GB" altLang="nl-BE" sz="2400">
                <a:solidFill>
                  <a:srgbClr val="FF0000"/>
                </a:solidFill>
                <a:latin typeface="Comic Sans MS" panose="030F0702030302020204" pitchFamily="66" charset="0"/>
              </a:rPr>
              <a:t>Replacement</a:t>
            </a:r>
            <a:r>
              <a:rPr lang="en-GB" altLang="nl-BE" sz="2400">
                <a:latin typeface="Comic Sans MS" panose="030F0702030302020204" pitchFamily="66" charset="0"/>
              </a:rPr>
              <a:t> by (quantitative) </a:t>
            </a:r>
            <a:r>
              <a:rPr lang="en-GB" altLang="nl-BE" sz="2400">
                <a:solidFill>
                  <a:srgbClr val="FF0000"/>
                </a:solidFill>
                <a:latin typeface="Comic Sans MS" panose="030F0702030302020204" pitchFamily="66" charset="0"/>
              </a:rPr>
              <a:t>indicator</a:t>
            </a:r>
            <a:r>
              <a:rPr lang="en-GB" altLang="nl-BE" sz="2400">
                <a:latin typeface="Comic Sans MS" panose="030F0702030302020204" pitchFamily="66" charset="0"/>
              </a:rPr>
              <a:t> variables or </a:t>
            </a:r>
            <a:r>
              <a:rPr lang="en-GB" altLang="nl-BE" sz="2400">
                <a:solidFill>
                  <a:srgbClr val="FF0000"/>
                </a:solidFill>
                <a:latin typeface="Comic Sans MS" panose="030F0702030302020204" pitchFamily="66" charset="0"/>
              </a:rPr>
              <a:t>dummy</a:t>
            </a:r>
            <a:r>
              <a:rPr lang="en-GB" altLang="nl-BE" sz="2400">
                <a:latin typeface="Comic Sans MS" panose="030F0702030302020204" pitchFamily="66" charset="0"/>
              </a:rPr>
              <a:t> variables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F31B643-952B-441F-A493-9B5704836674}"/>
              </a:ext>
            </a:extLst>
          </p:cNvPr>
          <p:cNvSpPr>
            <a:spLocks noGrp="1" noChangeArrowheads="1"/>
          </p:cNvSpPr>
          <p:nvPr>
            <p:ph type="title"/>
          </p:nvPr>
        </p:nvSpPr>
        <p:spPr/>
        <p:txBody>
          <a:bodyPr/>
          <a:lstStyle/>
          <a:p>
            <a:r>
              <a:rPr lang="en-US" altLang="nl-BE"/>
              <a:t>Interaction</a:t>
            </a:r>
            <a:endParaRPr lang="fr-FR" altLang="nl-BE"/>
          </a:p>
        </p:txBody>
      </p:sp>
      <p:sp>
        <p:nvSpPr>
          <p:cNvPr id="33795" name="Content Placeholder 2">
            <a:extLst>
              <a:ext uri="{FF2B5EF4-FFF2-40B4-BE49-F238E27FC236}">
                <a16:creationId xmlns:a16="http://schemas.microsoft.com/office/drawing/2014/main" id="{FEF718B2-D954-4C24-B6F0-1917F4EB55CF}"/>
              </a:ext>
            </a:extLst>
          </p:cNvPr>
          <p:cNvSpPr>
            <a:spLocks noGrp="1" noChangeArrowheads="1"/>
          </p:cNvSpPr>
          <p:nvPr>
            <p:ph idx="1"/>
          </p:nvPr>
        </p:nvSpPr>
        <p:spPr/>
        <p:txBody>
          <a:bodyPr/>
          <a:lstStyle/>
          <a:p>
            <a:pPr marL="0" indent="0">
              <a:buNone/>
            </a:pPr>
            <a:r>
              <a:rPr lang="fr-FR" sz="1600" dirty="0">
                <a:latin typeface="Courier New" panose="02070309020205020404" pitchFamily="49" charset="0"/>
                <a:cs typeface="Courier New" panose="02070309020205020404" pitchFamily="49" charset="0"/>
              </a:rPr>
              <a:t>LinearModel.15</a:t>
            </a:r>
            <a:r>
              <a:rPr lang="fr-FR" altLang="nl-BE" sz="1600" dirty="0">
                <a:latin typeface="Courier New" panose="02070309020205020404" pitchFamily="49" charset="0"/>
                <a:cs typeface="Courier New" panose="02070309020205020404" pitchFamily="49" charset="0"/>
              </a:rPr>
              <a:t> &lt;- lm(</a:t>
            </a:r>
            <a:r>
              <a:rPr lang="fr-FR" altLang="nl-BE" sz="1600" dirty="0" err="1">
                <a:latin typeface="Courier New" panose="02070309020205020404" pitchFamily="49" charset="0"/>
                <a:cs typeface="Courier New" panose="02070309020205020404" pitchFamily="49" charset="0"/>
              </a:rPr>
              <a:t>cholesterol</a:t>
            </a:r>
            <a:r>
              <a:rPr lang="fr-FR" altLang="nl-BE" sz="1600" dirty="0">
                <a:latin typeface="Courier New" panose="02070309020205020404" pitchFamily="49" charset="0"/>
                <a:cs typeface="Courier New" panose="02070309020205020404" pitchFamily="49" charset="0"/>
              </a:rPr>
              <a:t> ~ </a:t>
            </a:r>
            <a:r>
              <a:rPr lang="fr-FR" altLang="nl-BE" sz="1600" dirty="0" err="1">
                <a:latin typeface="Courier New" panose="02070309020205020404" pitchFamily="49" charset="0"/>
                <a:cs typeface="Courier New" panose="02070309020205020404" pitchFamily="49" charset="0"/>
              </a:rPr>
              <a:t>age</a:t>
            </a:r>
            <a:r>
              <a:rPr lang="fr-FR" altLang="nl-BE" sz="1600" dirty="0">
                <a:latin typeface="Courier New" panose="02070309020205020404" pitchFamily="49" charset="0"/>
                <a:cs typeface="Courier New" panose="02070309020205020404" pitchFamily="49" charset="0"/>
              </a:rPr>
              <a:t> </a:t>
            </a:r>
            <a:r>
              <a:rPr lang="fr-FR" altLang="nl-BE" sz="1600" dirty="0">
                <a:solidFill>
                  <a:srgbClr val="000066"/>
                </a:solidFill>
                <a:latin typeface="Courier New" panose="02070309020205020404" pitchFamily="49" charset="0"/>
                <a:cs typeface="Courier New" panose="02070309020205020404" pitchFamily="49" charset="0"/>
              </a:rPr>
              <a:t>*</a:t>
            </a:r>
            <a:r>
              <a:rPr lang="fr-FR" altLang="nl-BE" sz="1600" dirty="0">
                <a:latin typeface="Courier New" panose="02070309020205020404" pitchFamily="49" charset="0"/>
                <a:cs typeface="Courier New" panose="02070309020205020404" pitchFamily="49" charset="0"/>
              </a:rPr>
              <a:t> </a:t>
            </a:r>
            <a:r>
              <a:rPr lang="fr-FR" altLang="nl-BE" sz="1600" dirty="0" err="1">
                <a:latin typeface="Courier New" panose="02070309020205020404" pitchFamily="49" charset="0"/>
                <a:cs typeface="Courier New" panose="02070309020205020404" pitchFamily="49" charset="0"/>
              </a:rPr>
              <a:t>bmi_cat</a:t>
            </a:r>
            <a:r>
              <a:rPr lang="fr-FR" altLang="nl-BE" sz="1600" dirty="0">
                <a:latin typeface="Courier New" panose="02070309020205020404" pitchFamily="49" charset="0"/>
                <a:cs typeface="Courier New" panose="02070309020205020404" pitchFamily="49" charset="0"/>
              </a:rPr>
              <a:t>, data=</a:t>
            </a:r>
            <a:r>
              <a:rPr lang="fr-FR" altLang="nl-BE" sz="1600" dirty="0" err="1">
                <a:latin typeface="Courier New" panose="02070309020205020404" pitchFamily="49" charset="0"/>
                <a:cs typeface="Courier New" panose="02070309020205020404" pitchFamily="49" charset="0"/>
              </a:rPr>
              <a:t>Cholesterol</a:t>
            </a:r>
            <a:r>
              <a:rPr lang="fr-FR" altLang="nl-BE" sz="1600" dirty="0">
                <a:latin typeface="Courier New" panose="02070309020205020404" pitchFamily="49" charset="0"/>
                <a:cs typeface="Courier New" panose="02070309020205020404" pitchFamily="49" charset="0"/>
              </a:rPr>
              <a:t>)</a:t>
            </a:r>
          </a:p>
          <a:p>
            <a:pPr marL="0" indent="0">
              <a:buNone/>
            </a:pPr>
            <a:r>
              <a:rPr lang="fr-FR" altLang="nl-BE" sz="1600" dirty="0" err="1">
                <a:latin typeface="Courier New" panose="02070309020205020404" pitchFamily="49" charset="0"/>
                <a:cs typeface="Courier New" panose="02070309020205020404" pitchFamily="49" charset="0"/>
              </a:rPr>
              <a:t>summary</a:t>
            </a:r>
            <a:r>
              <a:rPr lang="fr-FR" altLang="nl-BE" sz="1600" dirty="0">
                <a:latin typeface="Courier New" panose="02070309020205020404" pitchFamily="49" charset="0"/>
                <a:cs typeface="Courier New" panose="02070309020205020404" pitchFamily="49" charset="0"/>
              </a:rPr>
              <a:t>(LinearModel.15)</a:t>
            </a:r>
          </a:p>
          <a:p>
            <a:pPr marL="0" indent="0">
              <a:buNone/>
            </a:pPr>
            <a:endParaRPr lang="fr-FR" altLang="nl-BE" sz="1600" dirty="0">
              <a:latin typeface="Courier New" panose="02070309020205020404" pitchFamily="49" charset="0"/>
              <a:cs typeface="Courier New" panose="02070309020205020404" pitchFamily="49" charset="0"/>
            </a:endParaRPr>
          </a:p>
          <a:p>
            <a:pPr marL="0" indent="0">
              <a:buNone/>
            </a:pPr>
            <a:endParaRPr lang="fr-FR" altLang="nl-BE" sz="1600" dirty="0">
              <a:latin typeface="Courier New" panose="02070309020205020404" pitchFamily="49" charset="0"/>
              <a:cs typeface="Courier New" panose="02070309020205020404" pitchFamily="49" charset="0"/>
            </a:endParaRPr>
          </a:p>
          <a:p>
            <a:pPr marL="0" indent="0">
              <a:buNone/>
            </a:pPr>
            <a:r>
              <a:rPr lang="fr-FR" altLang="nl-BE" sz="1600" dirty="0">
                <a:latin typeface="Courier New" panose="02070309020205020404" pitchFamily="49" charset="0"/>
                <a:cs typeface="Courier New" panose="02070309020205020404" pitchFamily="49" charset="0"/>
              </a:rPr>
              <a:t>Coefficients:</a:t>
            </a:r>
          </a:p>
          <a:p>
            <a:pPr marL="0" indent="0">
              <a:buNone/>
            </a:pPr>
            <a:r>
              <a:rPr lang="fr-FR" altLang="nl-BE" sz="1600" dirty="0">
                <a:latin typeface="Courier New" panose="02070309020205020404" pitchFamily="49" charset="0"/>
                <a:cs typeface="Courier New" panose="02070309020205020404" pitchFamily="49" charset="0"/>
              </a:rPr>
              <a:t>             </a:t>
            </a:r>
            <a:r>
              <a:rPr lang="fr-FR" altLang="nl-BE" sz="1600" dirty="0" err="1">
                <a:latin typeface="Courier New" panose="02070309020205020404" pitchFamily="49" charset="0"/>
                <a:cs typeface="Courier New" panose="02070309020205020404" pitchFamily="49" charset="0"/>
              </a:rPr>
              <a:t>Estimate</a:t>
            </a:r>
            <a:r>
              <a:rPr lang="fr-FR" altLang="nl-BE" sz="1600" dirty="0">
                <a:latin typeface="Courier New" panose="02070309020205020404" pitchFamily="49" charset="0"/>
                <a:cs typeface="Courier New" panose="02070309020205020404" pitchFamily="49" charset="0"/>
              </a:rPr>
              <a:t> Std. </a:t>
            </a:r>
            <a:r>
              <a:rPr lang="fr-FR" altLang="nl-BE" sz="1600" dirty="0" err="1">
                <a:latin typeface="Courier New" panose="02070309020205020404" pitchFamily="49" charset="0"/>
                <a:cs typeface="Courier New" panose="02070309020205020404" pitchFamily="49" charset="0"/>
              </a:rPr>
              <a:t>Error</a:t>
            </a:r>
            <a:r>
              <a:rPr lang="fr-FR" altLang="nl-BE" sz="1600" dirty="0">
                <a:latin typeface="Courier New" panose="02070309020205020404" pitchFamily="49" charset="0"/>
                <a:cs typeface="Courier New" panose="02070309020205020404" pitchFamily="49" charset="0"/>
              </a:rPr>
              <a:t> t value Pr(&gt;|t|)  </a:t>
            </a:r>
          </a:p>
          <a:p>
            <a:pPr marL="0" indent="0">
              <a:buNone/>
            </a:pPr>
            <a:r>
              <a:rPr lang="fr-FR" altLang="nl-BE" sz="1600" dirty="0">
                <a:latin typeface="Courier New" panose="02070309020205020404" pitchFamily="49" charset="0"/>
                <a:cs typeface="Courier New" panose="02070309020205020404" pitchFamily="49" charset="0"/>
              </a:rPr>
              <a:t>(Intercept)   0.57143    0.95046   0.601   0.5552  </a:t>
            </a:r>
          </a:p>
          <a:p>
            <a:pPr marL="0" indent="0">
              <a:buNone/>
            </a:pPr>
            <a:r>
              <a:rPr lang="fr-FR" altLang="nl-BE" sz="1600" dirty="0" err="1">
                <a:latin typeface="Courier New" panose="02070309020205020404" pitchFamily="49" charset="0"/>
                <a:cs typeface="Courier New" panose="02070309020205020404" pitchFamily="49" charset="0"/>
              </a:rPr>
              <a:t>age</a:t>
            </a:r>
            <a:r>
              <a:rPr lang="fr-FR" altLang="nl-BE" sz="1600" dirty="0">
                <a:latin typeface="Courier New" panose="02070309020205020404" pitchFamily="49" charset="0"/>
                <a:cs typeface="Courier New" panose="02070309020205020404" pitchFamily="49" charset="0"/>
              </a:rPr>
              <a:t>           0.06786    0.03898   1.741   0.0987 .</a:t>
            </a:r>
          </a:p>
          <a:p>
            <a:pPr marL="0" indent="0">
              <a:buNone/>
            </a:pPr>
            <a:r>
              <a:rPr lang="fr-FR" altLang="nl-BE" sz="1600" dirty="0">
                <a:latin typeface="Courier New" panose="02070309020205020404" pitchFamily="49" charset="0"/>
                <a:cs typeface="Courier New" panose="02070309020205020404" pitchFamily="49" charset="0"/>
              </a:rPr>
              <a:t>bmi_cat2      1.36742    1.00948   1.355   0.1923  </a:t>
            </a:r>
          </a:p>
          <a:p>
            <a:pPr marL="0" indent="0">
              <a:buNone/>
            </a:pPr>
            <a:r>
              <a:rPr lang="fr-FR" altLang="nl-BE" sz="1600" dirty="0">
                <a:latin typeface="Courier New" panose="02070309020205020404" pitchFamily="49" charset="0"/>
                <a:cs typeface="Courier New" panose="02070309020205020404" pitchFamily="49" charset="0"/>
              </a:rPr>
              <a:t>bmi_cat3      2.11143    1.31044   1.611   0.1245  </a:t>
            </a:r>
          </a:p>
          <a:p>
            <a:pPr marL="0" indent="0">
              <a:buNone/>
            </a:pPr>
            <a:r>
              <a:rPr lang="fr-FR" altLang="nl-BE" sz="1600" dirty="0">
                <a:latin typeface="Courier New" panose="02070309020205020404" pitchFamily="49" charset="0"/>
                <a:cs typeface="Courier New" panose="02070309020205020404" pitchFamily="49" charset="0"/>
              </a:rPr>
              <a:t>age:bmi_cat2 -0.03435    0.04024  -0.854   0.4045  </a:t>
            </a:r>
          </a:p>
          <a:p>
            <a:pPr marL="0" indent="0">
              <a:buNone/>
            </a:pPr>
            <a:r>
              <a:rPr lang="fr-FR" altLang="nl-BE" sz="1600" dirty="0">
                <a:latin typeface="Courier New" panose="02070309020205020404" pitchFamily="49" charset="0"/>
                <a:cs typeface="Courier New" panose="02070309020205020404" pitchFamily="49" charset="0"/>
              </a:rPr>
              <a:t>age:bmi_cat3 -0.04019    0.04246  -0.946   0.3565 </a:t>
            </a:r>
          </a:p>
        </p:txBody>
      </p:sp>
      <p:cxnSp>
        <p:nvCxnSpPr>
          <p:cNvPr id="5" name="Straight Arrow Connector 4">
            <a:extLst>
              <a:ext uri="{FF2B5EF4-FFF2-40B4-BE49-F238E27FC236}">
                <a16:creationId xmlns:a16="http://schemas.microsoft.com/office/drawing/2014/main" id="{38011C01-82CB-CB46-FC99-DDC35F15EDBC}"/>
              </a:ext>
            </a:extLst>
          </p:cNvPr>
          <p:cNvCxnSpPr/>
          <p:nvPr/>
        </p:nvCxnSpPr>
        <p:spPr bwMode="auto">
          <a:xfrm flipV="1">
            <a:off x="5589737" y="2296123"/>
            <a:ext cx="0" cy="28803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F31B643-952B-441F-A493-9B5704836674}"/>
              </a:ext>
            </a:extLst>
          </p:cNvPr>
          <p:cNvSpPr>
            <a:spLocks noGrp="1" noChangeArrowheads="1"/>
          </p:cNvSpPr>
          <p:nvPr>
            <p:ph type="title"/>
          </p:nvPr>
        </p:nvSpPr>
        <p:spPr/>
        <p:txBody>
          <a:bodyPr/>
          <a:lstStyle/>
          <a:p>
            <a:r>
              <a:rPr lang="en-US" altLang="nl-BE"/>
              <a:t>Interaction</a:t>
            </a:r>
            <a:endParaRPr lang="fr-FR" altLang="nl-BE"/>
          </a:p>
        </p:txBody>
      </p:sp>
      <p:sp>
        <p:nvSpPr>
          <p:cNvPr id="33795" name="Content Placeholder 2">
            <a:extLst>
              <a:ext uri="{FF2B5EF4-FFF2-40B4-BE49-F238E27FC236}">
                <a16:creationId xmlns:a16="http://schemas.microsoft.com/office/drawing/2014/main" id="{FEF718B2-D954-4C24-B6F0-1917F4EB55CF}"/>
              </a:ext>
            </a:extLst>
          </p:cNvPr>
          <p:cNvSpPr>
            <a:spLocks noGrp="1" noChangeArrowheads="1"/>
          </p:cNvSpPr>
          <p:nvPr>
            <p:ph idx="1"/>
          </p:nvPr>
        </p:nvSpPr>
        <p:spPr/>
        <p:txBody>
          <a:bodyPr/>
          <a:lstStyle/>
          <a:p>
            <a:pPr marL="0" indent="0">
              <a:buNone/>
            </a:pPr>
            <a:r>
              <a:rPr lang="fr-FR" sz="1600" dirty="0">
                <a:latin typeface="Courier New" panose="02070309020205020404" pitchFamily="49" charset="0"/>
                <a:cs typeface="Courier New" panose="02070309020205020404" pitchFamily="49" charset="0"/>
              </a:rPr>
              <a:t>LinearModel.15</a:t>
            </a:r>
            <a:r>
              <a:rPr lang="fr-FR" altLang="nl-BE" sz="1600" dirty="0">
                <a:latin typeface="Courier New" panose="02070309020205020404" pitchFamily="49" charset="0"/>
                <a:cs typeface="Courier New" panose="02070309020205020404" pitchFamily="49" charset="0"/>
              </a:rPr>
              <a:t> &lt;- lm(</a:t>
            </a:r>
            <a:r>
              <a:rPr lang="fr-FR" altLang="nl-BE" sz="1600" dirty="0" err="1">
                <a:latin typeface="Courier New" panose="02070309020205020404" pitchFamily="49" charset="0"/>
                <a:cs typeface="Courier New" panose="02070309020205020404" pitchFamily="49" charset="0"/>
              </a:rPr>
              <a:t>cholesterol</a:t>
            </a:r>
            <a:r>
              <a:rPr lang="fr-FR" altLang="nl-BE" sz="1600" dirty="0">
                <a:latin typeface="Courier New" panose="02070309020205020404" pitchFamily="49" charset="0"/>
                <a:cs typeface="Courier New" panose="02070309020205020404" pitchFamily="49" charset="0"/>
              </a:rPr>
              <a:t> ~ </a:t>
            </a:r>
            <a:r>
              <a:rPr lang="fr-FR" altLang="nl-BE" sz="1600" dirty="0" err="1">
                <a:latin typeface="Courier New" panose="02070309020205020404" pitchFamily="49" charset="0"/>
                <a:cs typeface="Courier New" panose="02070309020205020404" pitchFamily="49" charset="0"/>
              </a:rPr>
              <a:t>age</a:t>
            </a:r>
            <a:r>
              <a:rPr lang="fr-FR" altLang="nl-BE" sz="1600" dirty="0">
                <a:latin typeface="Courier New" panose="02070309020205020404" pitchFamily="49" charset="0"/>
                <a:cs typeface="Courier New" panose="02070309020205020404" pitchFamily="49" charset="0"/>
              </a:rPr>
              <a:t> </a:t>
            </a:r>
            <a:r>
              <a:rPr lang="fr-FR" altLang="nl-BE" sz="1600" dirty="0">
                <a:solidFill>
                  <a:srgbClr val="000066"/>
                </a:solidFill>
                <a:latin typeface="Courier New" panose="02070309020205020404" pitchFamily="49" charset="0"/>
                <a:cs typeface="Courier New" panose="02070309020205020404" pitchFamily="49" charset="0"/>
              </a:rPr>
              <a:t>*</a:t>
            </a:r>
            <a:r>
              <a:rPr lang="fr-FR" altLang="nl-BE" sz="1600" dirty="0">
                <a:latin typeface="Courier New" panose="02070309020205020404" pitchFamily="49" charset="0"/>
                <a:cs typeface="Courier New" panose="02070309020205020404" pitchFamily="49" charset="0"/>
              </a:rPr>
              <a:t> </a:t>
            </a:r>
            <a:r>
              <a:rPr lang="fr-FR" altLang="nl-BE" sz="1600" dirty="0" err="1">
                <a:latin typeface="Courier New" panose="02070309020205020404" pitchFamily="49" charset="0"/>
                <a:cs typeface="Courier New" panose="02070309020205020404" pitchFamily="49" charset="0"/>
              </a:rPr>
              <a:t>bmi_cat</a:t>
            </a:r>
            <a:r>
              <a:rPr lang="fr-FR" altLang="nl-BE" sz="1600" dirty="0">
                <a:latin typeface="Courier New" panose="02070309020205020404" pitchFamily="49" charset="0"/>
                <a:cs typeface="Courier New" panose="02070309020205020404" pitchFamily="49" charset="0"/>
              </a:rPr>
              <a:t>, data=</a:t>
            </a:r>
            <a:r>
              <a:rPr lang="fr-FR" altLang="nl-BE" sz="1600" dirty="0" err="1">
                <a:latin typeface="Courier New" panose="02070309020205020404" pitchFamily="49" charset="0"/>
                <a:cs typeface="Courier New" panose="02070309020205020404" pitchFamily="49" charset="0"/>
              </a:rPr>
              <a:t>Cholesterol</a:t>
            </a:r>
            <a:r>
              <a:rPr lang="fr-FR" altLang="nl-BE" sz="1600" dirty="0">
                <a:latin typeface="Courier New" panose="02070309020205020404" pitchFamily="49" charset="0"/>
                <a:cs typeface="Courier New" panose="02070309020205020404" pitchFamily="49" charset="0"/>
              </a:rPr>
              <a:t>)</a:t>
            </a:r>
          </a:p>
          <a:p>
            <a:pPr marL="0" indent="0">
              <a:buNone/>
            </a:pPr>
            <a:r>
              <a:rPr lang="fr-FR" altLang="nl-BE" sz="1600" dirty="0" err="1">
                <a:latin typeface="Courier New" panose="02070309020205020404" pitchFamily="49" charset="0"/>
                <a:cs typeface="Courier New" panose="02070309020205020404" pitchFamily="49" charset="0"/>
              </a:rPr>
              <a:t>summary</a:t>
            </a:r>
            <a:r>
              <a:rPr lang="fr-FR" altLang="nl-BE" sz="1600" dirty="0">
                <a:latin typeface="Courier New" panose="02070309020205020404" pitchFamily="49" charset="0"/>
                <a:cs typeface="Courier New" panose="02070309020205020404" pitchFamily="49" charset="0"/>
              </a:rPr>
              <a:t>(LinearModel.15)</a:t>
            </a:r>
          </a:p>
          <a:p>
            <a:pPr marL="0" indent="0">
              <a:buNone/>
            </a:pPr>
            <a:endParaRPr lang="fr-FR" altLang="nl-BE" sz="1600" dirty="0">
              <a:latin typeface="Courier New" panose="02070309020205020404" pitchFamily="49" charset="0"/>
              <a:cs typeface="Courier New" panose="02070309020205020404" pitchFamily="49" charset="0"/>
            </a:endParaRPr>
          </a:p>
          <a:p>
            <a:pPr marL="0" indent="0">
              <a:buNone/>
            </a:pPr>
            <a:endParaRPr lang="fr-FR" altLang="nl-BE" sz="1600" dirty="0">
              <a:latin typeface="Courier New" panose="02070309020205020404" pitchFamily="49" charset="0"/>
              <a:cs typeface="Courier New" panose="02070309020205020404" pitchFamily="49" charset="0"/>
            </a:endParaRPr>
          </a:p>
          <a:p>
            <a:pPr marL="0" indent="0">
              <a:buNone/>
            </a:pPr>
            <a:r>
              <a:rPr lang="fr-FR" altLang="nl-BE" sz="1600" dirty="0">
                <a:latin typeface="Courier New" panose="02070309020205020404" pitchFamily="49" charset="0"/>
                <a:cs typeface="Courier New" panose="02070309020205020404" pitchFamily="49" charset="0"/>
              </a:rPr>
              <a:t>Coefficients:</a:t>
            </a:r>
          </a:p>
          <a:p>
            <a:pPr marL="0" indent="0">
              <a:buNone/>
            </a:pPr>
            <a:r>
              <a:rPr lang="fr-FR" altLang="nl-BE" sz="1600" dirty="0">
                <a:latin typeface="Courier New" panose="02070309020205020404" pitchFamily="49" charset="0"/>
                <a:cs typeface="Courier New" panose="02070309020205020404" pitchFamily="49" charset="0"/>
              </a:rPr>
              <a:t>             </a:t>
            </a:r>
            <a:r>
              <a:rPr lang="fr-FR" altLang="nl-BE" sz="1600" dirty="0" err="1">
                <a:latin typeface="Courier New" panose="02070309020205020404" pitchFamily="49" charset="0"/>
                <a:cs typeface="Courier New" panose="02070309020205020404" pitchFamily="49" charset="0"/>
              </a:rPr>
              <a:t>Estimate</a:t>
            </a:r>
            <a:r>
              <a:rPr lang="fr-FR" altLang="nl-BE" sz="1600" dirty="0">
                <a:latin typeface="Courier New" panose="02070309020205020404" pitchFamily="49" charset="0"/>
                <a:cs typeface="Courier New" panose="02070309020205020404" pitchFamily="49" charset="0"/>
              </a:rPr>
              <a:t> Std. </a:t>
            </a:r>
            <a:r>
              <a:rPr lang="fr-FR" altLang="nl-BE" sz="1600" dirty="0" err="1">
                <a:latin typeface="Courier New" panose="02070309020205020404" pitchFamily="49" charset="0"/>
                <a:cs typeface="Courier New" panose="02070309020205020404" pitchFamily="49" charset="0"/>
              </a:rPr>
              <a:t>Error</a:t>
            </a:r>
            <a:r>
              <a:rPr lang="fr-FR" altLang="nl-BE" sz="1600" dirty="0">
                <a:latin typeface="Courier New" panose="02070309020205020404" pitchFamily="49" charset="0"/>
                <a:cs typeface="Courier New" panose="02070309020205020404" pitchFamily="49" charset="0"/>
              </a:rPr>
              <a:t> t value Pr(&gt;|t|)  </a:t>
            </a:r>
          </a:p>
          <a:p>
            <a:pPr marL="0" indent="0">
              <a:buNone/>
            </a:pPr>
            <a:r>
              <a:rPr lang="fr-FR" altLang="nl-BE" sz="1600" dirty="0">
                <a:latin typeface="Courier New" panose="02070309020205020404" pitchFamily="49" charset="0"/>
                <a:cs typeface="Courier New" panose="02070309020205020404" pitchFamily="49" charset="0"/>
              </a:rPr>
              <a:t>(Intercept)   0.57143    0.95046   0.601   0.5552  </a:t>
            </a:r>
          </a:p>
          <a:p>
            <a:pPr marL="0" indent="0">
              <a:buNone/>
            </a:pPr>
            <a:r>
              <a:rPr lang="fr-FR" altLang="nl-BE" sz="1600" dirty="0" err="1">
                <a:latin typeface="Courier New" panose="02070309020205020404" pitchFamily="49" charset="0"/>
                <a:cs typeface="Courier New" panose="02070309020205020404" pitchFamily="49" charset="0"/>
              </a:rPr>
              <a:t>age</a:t>
            </a:r>
            <a:r>
              <a:rPr lang="fr-FR" altLang="nl-BE" sz="1600" dirty="0">
                <a:latin typeface="Courier New" panose="02070309020205020404" pitchFamily="49" charset="0"/>
                <a:cs typeface="Courier New" panose="02070309020205020404" pitchFamily="49" charset="0"/>
              </a:rPr>
              <a:t>           0.06786    0.03898   1.741   0.0987 .</a:t>
            </a:r>
          </a:p>
          <a:p>
            <a:pPr marL="0" indent="0">
              <a:buNone/>
            </a:pPr>
            <a:r>
              <a:rPr lang="fr-FR" altLang="nl-BE" sz="1600" dirty="0">
                <a:latin typeface="Courier New" panose="02070309020205020404" pitchFamily="49" charset="0"/>
                <a:cs typeface="Courier New" panose="02070309020205020404" pitchFamily="49" charset="0"/>
              </a:rPr>
              <a:t>bmi_cat2      1.36742    1.00948   1.355   0.1923  </a:t>
            </a:r>
          </a:p>
          <a:p>
            <a:pPr marL="0" indent="0">
              <a:buNone/>
            </a:pPr>
            <a:r>
              <a:rPr lang="fr-FR" altLang="nl-BE" sz="1600" dirty="0">
                <a:latin typeface="Courier New" panose="02070309020205020404" pitchFamily="49" charset="0"/>
                <a:cs typeface="Courier New" panose="02070309020205020404" pitchFamily="49" charset="0"/>
              </a:rPr>
              <a:t>bmi_cat3      2.11143    1.31044   1.611   0.1245  </a:t>
            </a:r>
          </a:p>
          <a:p>
            <a:pPr marL="0" indent="0">
              <a:buNone/>
            </a:pPr>
            <a:r>
              <a:rPr lang="fr-FR" altLang="nl-BE" sz="1600" dirty="0">
                <a:latin typeface="Courier New" panose="02070309020205020404" pitchFamily="49" charset="0"/>
                <a:cs typeface="Courier New" panose="02070309020205020404" pitchFamily="49" charset="0"/>
              </a:rPr>
              <a:t>age:bmi_cat2 -0.03435    0.04024  -0.854   0.4045  </a:t>
            </a:r>
          </a:p>
          <a:p>
            <a:pPr marL="0" indent="0">
              <a:buNone/>
            </a:pPr>
            <a:r>
              <a:rPr lang="fr-FR" altLang="nl-BE" sz="1600" dirty="0">
                <a:latin typeface="Courier New" panose="02070309020205020404" pitchFamily="49" charset="0"/>
                <a:cs typeface="Courier New" panose="02070309020205020404" pitchFamily="49" charset="0"/>
              </a:rPr>
              <a:t>age:bmi_cat3 -0.04019    0.04246  -0.946   0.3565 </a:t>
            </a:r>
          </a:p>
        </p:txBody>
      </p:sp>
      <p:cxnSp>
        <p:nvCxnSpPr>
          <p:cNvPr id="5" name="Straight Arrow Connector 4">
            <a:extLst>
              <a:ext uri="{FF2B5EF4-FFF2-40B4-BE49-F238E27FC236}">
                <a16:creationId xmlns:a16="http://schemas.microsoft.com/office/drawing/2014/main" id="{38011C01-82CB-CB46-FC99-DDC35F15EDBC}"/>
              </a:ext>
            </a:extLst>
          </p:cNvPr>
          <p:cNvCxnSpPr/>
          <p:nvPr/>
        </p:nvCxnSpPr>
        <p:spPr bwMode="auto">
          <a:xfrm flipV="1">
            <a:off x="5589737" y="2296123"/>
            <a:ext cx="0" cy="28803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Oval 1">
            <a:extLst>
              <a:ext uri="{FF2B5EF4-FFF2-40B4-BE49-F238E27FC236}">
                <a16:creationId xmlns:a16="http://schemas.microsoft.com/office/drawing/2014/main" id="{9B90D245-0C2B-6EEE-3A26-5399D47CB79C}"/>
              </a:ext>
            </a:extLst>
          </p:cNvPr>
          <p:cNvSpPr/>
          <p:nvPr/>
        </p:nvSpPr>
        <p:spPr>
          <a:xfrm>
            <a:off x="611560" y="5013176"/>
            <a:ext cx="1728192" cy="9361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1065431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a:extLst>
              <a:ext uri="{FF2B5EF4-FFF2-40B4-BE49-F238E27FC236}">
                <a16:creationId xmlns:a16="http://schemas.microsoft.com/office/drawing/2014/main" id="{F6C76654-9C68-47E1-A277-973CD399EF61}"/>
              </a:ext>
            </a:extLst>
          </p:cNvPr>
          <p:cNvSpPr>
            <a:spLocks noGrp="1" noChangeArrowheads="1"/>
          </p:cNvSpPr>
          <p:nvPr>
            <p:ph type="title"/>
          </p:nvPr>
        </p:nvSpPr>
        <p:spPr/>
        <p:txBody>
          <a:bodyPr/>
          <a:lstStyle/>
          <a:p>
            <a:r>
              <a:rPr lang="en-US" altLang="nl-BE" sz="3600"/>
              <a:t>Equation separate lines model</a:t>
            </a:r>
            <a:br>
              <a:rPr lang="fr-FR" altLang="nl-BE" sz="2800"/>
            </a:br>
            <a:endParaRPr lang="fr-FR" altLang="nl-BE" sz="2800"/>
          </a:p>
        </p:txBody>
      </p:sp>
      <p:sp>
        <p:nvSpPr>
          <p:cNvPr id="34819" name="Content Placeholder 3">
            <a:extLst>
              <a:ext uri="{FF2B5EF4-FFF2-40B4-BE49-F238E27FC236}">
                <a16:creationId xmlns:a16="http://schemas.microsoft.com/office/drawing/2014/main" id="{6BB6FFBC-142A-4F31-A130-F9068BBDAC6F}"/>
              </a:ext>
            </a:extLst>
          </p:cNvPr>
          <p:cNvSpPr>
            <a:spLocks noGrp="1" noChangeArrowheads="1"/>
          </p:cNvSpPr>
          <p:nvPr>
            <p:ph idx="1"/>
          </p:nvPr>
        </p:nvSpPr>
        <p:spPr>
          <a:xfrm>
            <a:off x="684213" y="1557338"/>
            <a:ext cx="7772400" cy="4114800"/>
          </a:xfrm>
        </p:spPr>
        <p:txBody>
          <a:bodyPr/>
          <a:lstStyle/>
          <a:p>
            <a:pPr marL="0" indent="0">
              <a:buFontTx/>
              <a:buNone/>
            </a:pPr>
            <a:r>
              <a:rPr lang="fr-FR" altLang="nl-BE" sz="2800" dirty="0"/>
              <a:t>BMI_cat1:</a:t>
            </a:r>
          </a:p>
          <a:p>
            <a:pPr lvl="1">
              <a:buFont typeface="Arial" panose="020B0604020202020204" pitchFamily="34" charset="0"/>
              <a:buChar char="•"/>
            </a:pPr>
            <a:r>
              <a:rPr lang="en-US" altLang="nl-BE" sz="2000" dirty="0">
                <a:latin typeface="Comic Sans MS" panose="030F0702030302020204" pitchFamily="66" charset="0"/>
              </a:rPr>
              <a:t>Cholesterol (mmol/l)= </a:t>
            </a:r>
            <a:r>
              <a:rPr lang="en-GB" altLang="nl-BE" sz="2000" dirty="0">
                <a:latin typeface="Comic Sans MS" panose="030F0702030302020204" pitchFamily="66" charset="0"/>
              </a:rPr>
              <a:t>0.57143 + 0.06786 * Age (</a:t>
            </a:r>
            <a:r>
              <a:rPr lang="en-GB" altLang="nl-BE" sz="2000" dirty="0" err="1">
                <a:latin typeface="Comic Sans MS" panose="030F0702030302020204" pitchFamily="66" charset="0"/>
              </a:rPr>
              <a:t>yrs</a:t>
            </a:r>
            <a:r>
              <a:rPr lang="en-GB" altLang="nl-BE" sz="2000" dirty="0">
                <a:latin typeface="Comic Sans MS" panose="030F0702030302020204" pitchFamily="66" charset="0"/>
              </a:rPr>
              <a:t>)</a:t>
            </a:r>
            <a:br>
              <a:rPr lang="en-GB" altLang="nl-BE" sz="2000" dirty="0">
                <a:latin typeface="Comic Sans MS" panose="030F0702030302020204" pitchFamily="66" charset="0"/>
              </a:rPr>
            </a:br>
            <a:endParaRPr lang="en-GB" altLang="nl-BE" sz="2000" dirty="0">
              <a:latin typeface="Comic Sans MS" panose="030F0702030302020204" pitchFamily="66" charset="0"/>
            </a:endParaRPr>
          </a:p>
          <a:p>
            <a:pPr marL="0" indent="0">
              <a:buFontTx/>
              <a:buNone/>
            </a:pPr>
            <a:r>
              <a:rPr lang="fr-FR" altLang="nl-BE" sz="2800" dirty="0"/>
              <a:t>BMI_cat2:</a:t>
            </a:r>
          </a:p>
          <a:p>
            <a:pPr lvl="1">
              <a:buFont typeface="Arial" panose="020B0604020202020204" pitchFamily="34" charset="0"/>
              <a:buChar char="•"/>
            </a:pPr>
            <a:r>
              <a:rPr lang="en-US" altLang="nl-BE" sz="2000" dirty="0">
                <a:latin typeface="Comic Sans MS" panose="030F0702030302020204" pitchFamily="66" charset="0"/>
              </a:rPr>
              <a:t>Cholesterol (mmol/l)= </a:t>
            </a:r>
            <a:r>
              <a:rPr lang="en-GB" altLang="nl-BE" sz="2000" dirty="0">
                <a:latin typeface="Comic Sans MS" panose="030F0702030302020204" pitchFamily="66" charset="0"/>
              </a:rPr>
              <a:t>0.57143 + 1.36742 – </a:t>
            </a:r>
            <a:br>
              <a:rPr lang="en-GB" altLang="nl-BE" sz="2000" dirty="0">
                <a:latin typeface="Comic Sans MS" panose="030F0702030302020204" pitchFamily="66" charset="0"/>
              </a:rPr>
            </a:br>
            <a:r>
              <a:rPr lang="en-GB" altLang="nl-BE" sz="2000" dirty="0">
                <a:latin typeface="Comic Sans MS" panose="030F0702030302020204" pitchFamily="66" charset="0"/>
              </a:rPr>
              <a:t>0.03435 * Age + 0.06786 * Age (</a:t>
            </a:r>
            <a:r>
              <a:rPr lang="en-GB" altLang="nl-BE" sz="2000" dirty="0" err="1">
                <a:latin typeface="Comic Sans MS" panose="030F0702030302020204" pitchFamily="66" charset="0"/>
              </a:rPr>
              <a:t>yrs</a:t>
            </a:r>
            <a:r>
              <a:rPr lang="en-GB" altLang="nl-BE" sz="2000" dirty="0">
                <a:latin typeface="Comic Sans MS" panose="030F0702030302020204" pitchFamily="66" charset="0"/>
              </a:rPr>
              <a:t>) =&gt;</a:t>
            </a:r>
          </a:p>
          <a:p>
            <a:pPr lvl="1">
              <a:buFont typeface="Arial" panose="020B0604020202020204" pitchFamily="34" charset="0"/>
              <a:buChar char="•"/>
            </a:pPr>
            <a:r>
              <a:rPr lang="en-US" altLang="nl-BE" sz="2000" dirty="0">
                <a:latin typeface="Comic Sans MS" panose="030F0702030302020204" pitchFamily="66" charset="0"/>
              </a:rPr>
              <a:t>Cholesterol (mmol/l)= </a:t>
            </a:r>
            <a:r>
              <a:rPr lang="en-GB" altLang="nl-BE" sz="2000" dirty="0">
                <a:latin typeface="Comic Sans MS" panose="030F0702030302020204" pitchFamily="66" charset="0"/>
              </a:rPr>
              <a:t>1.93885+ 0.03351* Age (</a:t>
            </a:r>
            <a:r>
              <a:rPr lang="en-GB" altLang="nl-BE" sz="2000" dirty="0" err="1">
                <a:latin typeface="Comic Sans MS" panose="030F0702030302020204" pitchFamily="66" charset="0"/>
              </a:rPr>
              <a:t>yrs</a:t>
            </a:r>
            <a:r>
              <a:rPr lang="en-GB" altLang="nl-BE" sz="2000" dirty="0">
                <a:latin typeface="Comic Sans MS" panose="030F0702030302020204" pitchFamily="66" charset="0"/>
              </a:rPr>
              <a:t>)</a:t>
            </a:r>
            <a:br>
              <a:rPr lang="en-GB" altLang="nl-BE" sz="2000" dirty="0">
                <a:latin typeface="Comic Sans MS" panose="030F0702030302020204" pitchFamily="66" charset="0"/>
              </a:rPr>
            </a:br>
            <a:endParaRPr lang="en-GB" altLang="nl-BE" sz="2000" dirty="0">
              <a:latin typeface="Comic Sans MS" panose="030F0702030302020204" pitchFamily="66" charset="0"/>
            </a:endParaRPr>
          </a:p>
          <a:p>
            <a:pPr marL="0" indent="0">
              <a:buFontTx/>
              <a:buNone/>
            </a:pPr>
            <a:r>
              <a:rPr lang="fr-FR" altLang="nl-BE" sz="2800" dirty="0"/>
              <a:t>BMI_cat3:</a:t>
            </a:r>
          </a:p>
          <a:p>
            <a:pPr lvl="1">
              <a:buFont typeface="Arial" panose="020B0604020202020204" pitchFamily="34" charset="0"/>
              <a:buChar char="•"/>
            </a:pPr>
            <a:r>
              <a:rPr lang="en-US" altLang="nl-BE" sz="2000" dirty="0">
                <a:latin typeface="Comic Sans MS" panose="030F0702030302020204" pitchFamily="66" charset="0"/>
              </a:rPr>
              <a:t>Cholesterol (mmol/l)= </a:t>
            </a:r>
            <a:r>
              <a:rPr lang="en-GB" altLang="nl-BE" sz="2000" dirty="0">
                <a:latin typeface="Comic Sans MS" panose="030F0702030302020204" pitchFamily="66" charset="0"/>
              </a:rPr>
              <a:t>0.57143 + 2.11143 -</a:t>
            </a:r>
            <a:br>
              <a:rPr lang="en-GB" altLang="nl-BE" sz="2000" dirty="0">
                <a:latin typeface="Comic Sans MS" panose="030F0702030302020204" pitchFamily="66" charset="0"/>
              </a:rPr>
            </a:br>
            <a:r>
              <a:rPr lang="en-GB" altLang="nl-BE" sz="2000" dirty="0">
                <a:latin typeface="Comic Sans MS" panose="030F0702030302020204" pitchFamily="66" charset="0"/>
              </a:rPr>
              <a:t>0.04019 * Age + 0.06786 * Age (</a:t>
            </a:r>
            <a:r>
              <a:rPr lang="en-GB" altLang="nl-BE" sz="2000" dirty="0" err="1">
                <a:latin typeface="Comic Sans MS" panose="030F0702030302020204" pitchFamily="66" charset="0"/>
              </a:rPr>
              <a:t>yrs</a:t>
            </a:r>
            <a:r>
              <a:rPr lang="en-GB" altLang="nl-BE" sz="2000" dirty="0">
                <a:latin typeface="Comic Sans MS" panose="030F0702030302020204" pitchFamily="66" charset="0"/>
              </a:rPr>
              <a:t>) =&gt;</a:t>
            </a:r>
          </a:p>
          <a:p>
            <a:pPr lvl="1">
              <a:buFont typeface="Arial" panose="020B0604020202020204" pitchFamily="34" charset="0"/>
              <a:buChar char="•"/>
            </a:pPr>
            <a:r>
              <a:rPr lang="en-US" altLang="nl-BE" sz="2000" dirty="0">
                <a:latin typeface="Comic Sans MS" panose="030F0702030302020204" pitchFamily="66" charset="0"/>
              </a:rPr>
              <a:t>Cholesterol (mmol/l)= </a:t>
            </a:r>
            <a:r>
              <a:rPr lang="en-GB" altLang="nl-BE" sz="2000" dirty="0">
                <a:latin typeface="Comic Sans MS" panose="030F0702030302020204" pitchFamily="66" charset="0"/>
              </a:rPr>
              <a:t>2.68286+ 0.02767* Age (</a:t>
            </a:r>
            <a:r>
              <a:rPr lang="en-GB" altLang="nl-BE" sz="2000" dirty="0" err="1">
                <a:latin typeface="Comic Sans MS" panose="030F0702030302020204" pitchFamily="66" charset="0"/>
              </a:rPr>
              <a:t>yrs</a:t>
            </a:r>
            <a:r>
              <a:rPr lang="en-GB" altLang="nl-BE" sz="2000" dirty="0">
                <a:latin typeface="Comic Sans MS" panose="030F0702030302020204" pitchFamily="66" charset="0"/>
              </a:rPr>
              <a:t>)</a:t>
            </a:r>
            <a:br>
              <a:rPr lang="en-GB" altLang="nl-BE" sz="2400" dirty="0">
                <a:latin typeface="Comic Sans MS" panose="030F0702030302020204" pitchFamily="66" charset="0"/>
              </a:rPr>
            </a:br>
            <a:endParaRPr lang="en-GB" altLang="nl-BE" sz="2400" dirty="0">
              <a:latin typeface="Comic Sans MS" panose="030F0702030302020204" pitchFamily="66" charset="0"/>
            </a:endParaRPr>
          </a:p>
          <a:p>
            <a:pPr lvl="1">
              <a:buFont typeface="Arial" panose="020B0604020202020204" pitchFamily="34" charset="0"/>
              <a:buChar char="•"/>
            </a:pPr>
            <a:endParaRPr lang="en-GB" altLang="nl-BE" sz="2400" dirty="0">
              <a:latin typeface="Comic Sans MS" panose="030F0702030302020204" pitchFamily="66" charset="0"/>
            </a:endParaRPr>
          </a:p>
          <a:p>
            <a:pPr lvl="1">
              <a:buFont typeface="Arial" panose="020B0604020202020204" pitchFamily="34" charset="0"/>
              <a:buChar char="•"/>
            </a:pPr>
            <a:endParaRPr lang="fr-FR" altLang="nl-B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A6C7E8A-77F6-4736-AD45-9CAE8FBC9151}"/>
              </a:ext>
            </a:extLst>
          </p:cNvPr>
          <p:cNvSpPr>
            <a:spLocks noGrp="1" noChangeArrowheads="1"/>
          </p:cNvSpPr>
          <p:nvPr>
            <p:ph type="title"/>
          </p:nvPr>
        </p:nvSpPr>
        <p:spPr>
          <a:xfrm>
            <a:off x="685800" y="-19837"/>
            <a:ext cx="7772400" cy="1143000"/>
          </a:xfrm>
        </p:spPr>
        <p:txBody>
          <a:bodyPr/>
          <a:lstStyle/>
          <a:p>
            <a:r>
              <a:rPr lang="en-US" altLang="nl-BE" dirty="0"/>
              <a:t>Separate lines model for </a:t>
            </a:r>
            <a:r>
              <a:rPr lang="en-US" altLang="nl-BE" dirty="0" err="1"/>
              <a:t>BMI_cat</a:t>
            </a:r>
            <a:endParaRPr lang="fr-FR" altLang="nl-BE" dirty="0"/>
          </a:p>
        </p:txBody>
      </p:sp>
      <p:sp>
        <p:nvSpPr>
          <p:cNvPr id="4" name="Rectangle 3">
            <a:extLst>
              <a:ext uri="{FF2B5EF4-FFF2-40B4-BE49-F238E27FC236}">
                <a16:creationId xmlns:a16="http://schemas.microsoft.com/office/drawing/2014/main" id="{4E4345E9-6D91-4114-9BCF-0A933D42BD66}"/>
              </a:ext>
            </a:extLst>
          </p:cNvPr>
          <p:cNvSpPr/>
          <p:nvPr/>
        </p:nvSpPr>
        <p:spPr>
          <a:xfrm>
            <a:off x="503547" y="5215552"/>
            <a:ext cx="8136904" cy="1323439"/>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Cholesterol$fitted.LinearModel.15 &lt;- </a:t>
            </a:r>
            <a:r>
              <a:rPr lang="fr-FR" sz="1600" dirty="0" err="1">
                <a:latin typeface="Courier New" panose="02070309020205020404" pitchFamily="49" charset="0"/>
                <a:cs typeface="Courier New" panose="02070309020205020404" pitchFamily="49" charset="0"/>
              </a:rPr>
              <a:t>fitted</a:t>
            </a:r>
            <a:r>
              <a:rPr lang="fr-FR" sz="1600" dirty="0">
                <a:latin typeface="Courier New" panose="02070309020205020404" pitchFamily="49" charset="0"/>
                <a:cs typeface="Courier New" panose="02070309020205020404" pitchFamily="49" charset="0"/>
              </a:rPr>
              <a:t>(LinearModel.15) </a:t>
            </a:r>
          </a:p>
          <a:p>
            <a:br>
              <a:rPr lang="fr-FR" sz="1600" dirty="0">
                <a:latin typeface="Courier New" panose="02070309020205020404" pitchFamily="49" charset="0"/>
                <a:cs typeface="Courier New" panose="02070309020205020404" pitchFamily="49" charset="0"/>
              </a:rPr>
            </a:br>
            <a:r>
              <a:rPr lang="fr-FR" sz="1600" dirty="0" err="1">
                <a:latin typeface="Courier New" panose="02070309020205020404" pitchFamily="49" charset="0"/>
                <a:cs typeface="Courier New" panose="02070309020205020404" pitchFamily="49" charset="0"/>
              </a:rPr>
              <a:t>library</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lattice</a:t>
            </a:r>
            <a:r>
              <a:rPr lang="fr-FR" sz="1600" dirty="0">
                <a:latin typeface="Courier New" panose="02070309020205020404" pitchFamily="49" charset="0"/>
                <a:cs typeface="Courier New" panose="02070309020205020404" pitchFamily="49" charset="0"/>
              </a:rPr>
              <a:t>) </a:t>
            </a:r>
          </a:p>
          <a:p>
            <a:r>
              <a:rPr lang="fr-FR" sz="1600" dirty="0" err="1">
                <a:latin typeface="Courier New" panose="02070309020205020404" pitchFamily="49" charset="0"/>
                <a:cs typeface="Courier New" panose="02070309020205020404" pitchFamily="49" charset="0"/>
              </a:rPr>
              <a:t>xyplot</a:t>
            </a:r>
            <a:r>
              <a:rPr lang="fr-FR" sz="1600" dirty="0">
                <a:latin typeface="Courier New" panose="02070309020205020404" pitchFamily="49" charset="0"/>
                <a:cs typeface="Courier New" panose="02070309020205020404" pitchFamily="49" charset="0"/>
              </a:rPr>
              <a:t>(fitted.LinearModel.15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type="b", group=</a:t>
            </a:r>
            <a:r>
              <a:rPr lang="fr-FR" sz="1600" dirty="0" err="1">
                <a:latin typeface="Courier New" panose="02070309020205020404" pitchFamily="49" charset="0"/>
                <a:cs typeface="Courier New" panose="02070309020205020404" pitchFamily="49" charset="0"/>
              </a:rPr>
              <a:t>bmi_cat</a:t>
            </a:r>
            <a:r>
              <a:rPr lang="fr-FR" sz="1600" dirty="0">
                <a:latin typeface="Courier New" panose="02070309020205020404" pitchFamily="49" charset="0"/>
                <a:cs typeface="Courier New" panose="02070309020205020404" pitchFamily="49" charset="0"/>
              </a:rPr>
              <a:t>, data=</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auto.key</a:t>
            </a:r>
            <a:r>
              <a:rPr lang="fr-FR" sz="1600" dirty="0">
                <a:latin typeface="Courier New" panose="02070309020205020404" pitchFamily="49" charset="0"/>
                <a:cs typeface="Courier New" panose="02070309020205020404" pitchFamily="49" charset="0"/>
              </a:rPr>
              <a:t> =TRUE)</a:t>
            </a:r>
          </a:p>
        </p:txBody>
      </p:sp>
      <p:pic>
        <p:nvPicPr>
          <p:cNvPr id="5" name="Picture 4">
            <a:extLst>
              <a:ext uri="{FF2B5EF4-FFF2-40B4-BE49-F238E27FC236}">
                <a16:creationId xmlns:a16="http://schemas.microsoft.com/office/drawing/2014/main" id="{FAB34A8F-F86A-046D-46B5-0A79A57EAA3D}"/>
              </a:ext>
            </a:extLst>
          </p:cNvPr>
          <p:cNvPicPr>
            <a:picLocks noChangeAspect="1"/>
          </p:cNvPicPr>
          <p:nvPr/>
        </p:nvPicPr>
        <p:blipFill>
          <a:blip r:embed="rId2"/>
          <a:stretch>
            <a:fillRect/>
          </a:stretch>
        </p:blipFill>
        <p:spPr>
          <a:xfrm>
            <a:off x="2681287" y="980728"/>
            <a:ext cx="3781425" cy="42005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7AD28DA-7BB2-4B2E-B276-FDFD2B7BF30C}"/>
              </a:ext>
            </a:extLst>
          </p:cNvPr>
          <p:cNvSpPr>
            <a:spLocks noGrp="1" noChangeArrowheads="1"/>
          </p:cNvSpPr>
          <p:nvPr>
            <p:ph type="title"/>
          </p:nvPr>
        </p:nvSpPr>
        <p:spPr/>
        <p:txBody>
          <a:bodyPr/>
          <a:lstStyle/>
          <a:p>
            <a:r>
              <a:rPr lang="en-US" altLang="nl-BE"/>
              <a:t>Testing for interaction</a:t>
            </a:r>
            <a:endParaRPr lang="fr-FR" altLang="nl-BE"/>
          </a:p>
        </p:txBody>
      </p:sp>
      <p:sp>
        <p:nvSpPr>
          <p:cNvPr id="36867" name="Content Placeholder 2">
            <a:extLst>
              <a:ext uri="{FF2B5EF4-FFF2-40B4-BE49-F238E27FC236}">
                <a16:creationId xmlns:a16="http://schemas.microsoft.com/office/drawing/2014/main" id="{A59B8056-AE69-4DF9-9BF2-322B3900C0EB}"/>
              </a:ext>
            </a:extLst>
          </p:cNvPr>
          <p:cNvSpPr>
            <a:spLocks noGrp="1" noChangeArrowheads="1"/>
          </p:cNvSpPr>
          <p:nvPr>
            <p:ph idx="1"/>
          </p:nvPr>
        </p:nvSpPr>
        <p:spPr/>
        <p:txBody>
          <a:bodyPr/>
          <a:lstStyle/>
          <a:p>
            <a:pPr marL="0" indent="0">
              <a:buNone/>
            </a:pPr>
            <a:r>
              <a:rPr lang="fr-FR" altLang="nl-BE" sz="1600" dirty="0">
                <a:latin typeface="Courier New" panose="02070309020205020404" pitchFamily="49" charset="0"/>
                <a:cs typeface="Courier New" panose="02070309020205020404" pitchFamily="49" charset="0"/>
              </a:rPr>
              <a:t>Coefficients:</a:t>
            </a:r>
          </a:p>
          <a:p>
            <a:pPr marL="0" indent="0">
              <a:buNone/>
            </a:pPr>
            <a:r>
              <a:rPr lang="fr-FR" altLang="nl-BE" sz="1600" dirty="0">
                <a:latin typeface="Courier New" panose="02070309020205020404" pitchFamily="49" charset="0"/>
                <a:cs typeface="Courier New" panose="02070309020205020404" pitchFamily="49" charset="0"/>
              </a:rPr>
              <a:t>             </a:t>
            </a:r>
            <a:r>
              <a:rPr lang="fr-FR" altLang="nl-BE" sz="1600" dirty="0" err="1">
                <a:latin typeface="Courier New" panose="02070309020205020404" pitchFamily="49" charset="0"/>
                <a:cs typeface="Courier New" panose="02070309020205020404" pitchFamily="49" charset="0"/>
              </a:rPr>
              <a:t>Estimate</a:t>
            </a:r>
            <a:r>
              <a:rPr lang="fr-FR" altLang="nl-BE" sz="1600" dirty="0">
                <a:latin typeface="Courier New" panose="02070309020205020404" pitchFamily="49" charset="0"/>
                <a:cs typeface="Courier New" panose="02070309020205020404" pitchFamily="49" charset="0"/>
              </a:rPr>
              <a:t> Std. </a:t>
            </a:r>
            <a:r>
              <a:rPr lang="fr-FR" altLang="nl-BE" sz="1600" dirty="0" err="1">
                <a:latin typeface="Courier New" panose="02070309020205020404" pitchFamily="49" charset="0"/>
                <a:cs typeface="Courier New" panose="02070309020205020404" pitchFamily="49" charset="0"/>
              </a:rPr>
              <a:t>Error</a:t>
            </a:r>
            <a:r>
              <a:rPr lang="fr-FR" altLang="nl-BE" sz="1600" dirty="0">
                <a:latin typeface="Courier New" panose="02070309020205020404" pitchFamily="49" charset="0"/>
                <a:cs typeface="Courier New" panose="02070309020205020404" pitchFamily="49" charset="0"/>
              </a:rPr>
              <a:t> t value Pr(&gt;|t|)  </a:t>
            </a:r>
          </a:p>
          <a:p>
            <a:pPr marL="0" indent="0">
              <a:buNone/>
            </a:pPr>
            <a:r>
              <a:rPr lang="fr-FR" altLang="nl-BE" sz="1600" dirty="0">
                <a:latin typeface="Courier New" panose="02070309020205020404" pitchFamily="49" charset="0"/>
                <a:cs typeface="Courier New" panose="02070309020205020404" pitchFamily="49" charset="0"/>
              </a:rPr>
              <a:t>(Intercept)   0.57143    0.95046   0.601   0.5552  </a:t>
            </a:r>
          </a:p>
          <a:p>
            <a:pPr marL="0" indent="0">
              <a:buNone/>
            </a:pPr>
            <a:r>
              <a:rPr lang="fr-FR" altLang="nl-BE" sz="1600" dirty="0" err="1">
                <a:latin typeface="Courier New" panose="02070309020205020404" pitchFamily="49" charset="0"/>
                <a:cs typeface="Courier New" panose="02070309020205020404" pitchFamily="49" charset="0"/>
              </a:rPr>
              <a:t>age</a:t>
            </a:r>
            <a:r>
              <a:rPr lang="fr-FR" altLang="nl-BE" sz="1600" dirty="0">
                <a:latin typeface="Courier New" panose="02070309020205020404" pitchFamily="49" charset="0"/>
                <a:cs typeface="Courier New" panose="02070309020205020404" pitchFamily="49" charset="0"/>
              </a:rPr>
              <a:t>           0.06786    0.03898   1.741   0.0987 .</a:t>
            </a:r>
          </a:p>
          <a:p>
            <a:pPr marL="0" indent="0">
              <a:buNone/>
            </a:pPr>
            <a:r>
              <a:rPr lang="fr-FR" altLang="nl-BE" sz="1600" dirty="0">
                <a:latin typeface="Courier New" panose="02070309020205020404" pitchFamily="49" charset="0"/>
                <a:cs typeface="Courier New" panose="02070309020205020404" pitchFamily="49" charset="0"/>
              </a:rPr>
              <a:t>bmi_cat2      1.36742    1.00948   1.355   0.1923  </a:t>
            </a:r>
          </a:p>
          <a:p>
            <a:pPr marL="0" indent="0">
              <a:buNone/>
            </a:pPr>
            <a:r>
              <a:rPr lang="fr-FR" altLang="nl-BE" sz="1600" dirty="0">
                <a:latin typeface="Courier New" panose="02070309020205020404" pitchFamily="49" charset="0"/>
                <a:cs typeface="Courier New" panose="02070309020205020404" pitchFamily="49" charset="0"/>
              </a:rPr>
              <a:t>bmi_cat3      2.11143    1.31044   1.611   0.1245  </a:t>
            </a:r>
          </a:p>
          <a:p>
            <a:pPr marL="0" indent="0">
              <a:buNone/>
            </a:pPr>
            <a:r>
              <a:rPr lang="fr-FR" altLang="nl-BE" sz="1600" dirty="0">
                <a:latin typeface="Courier New" panose="02070309020205020404" pitchFamily="49" charset="0"/>
                <a:cs typeface="Courier New" panose="02070309020205020404" pitchFamily="49" charset="0"/>
              </a:rPr>
              <a:t>age:bmi_cat2 -0.03435    0.04024  -0.854   0.4045  </a:t>
            </a:r>
          </a:p>
          <a:p>
            <a:pPr marL="0" indent="0">
              <a:buNone/>
            </a:pPr>
            <a:r>
              <a:rPr lang="fr-FR" altLang="nl-BE" sz="1600" dirty="0">
                <a:latin typeface="Courier New" panose="02070309020205020404" pitchFamily="49" charset="0"/>
                <a:cs typeface="Courier New" panose="02070309020205020404" pitchFamily="49" charset="0"/>
              </a:rPr>
              <a:t>age:bmi_cat3 -0.04019    0.04246  -0.946   0.3565 </a:t>
            </a:r>
          </a:p>
        </p:txBody>
      </p:sp>
      <p:sp>
        <p:nvSpPr>
          <p:cNvPr id="7" name="Oval 6">
            <a:extLst>
              <a:ext uri="{FF2B5EF4-FFF2-40B4-BE49-F238E27FC236}">
                <a16:creationId xmlns:a16="http://schemas.microsoft.com/office/drawing/2014/main" id="{6CCA0B8E-5D3A-4C42-9237-79B084B6DFB3}"/>
              </a:ext>
            </a:extLst>
          </p:cNvPr>
          <p:cNvSpPr/>
          <p:nvPr/>
        </p:nvSpPr>
        <p:spPr>
          <a:xfrm>
            <a:off x="5796137" y="3645024"/>
            <a:ext cx="1152128"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8E1DCBD-A5DF-4A9A-82E9-9E8D92B1E682}"/>
              </a:ext>
            </a:extLst>
          </p:cNvPr>
          <p:cNvSpPr>
            <a:spLocks noGrp="1" noChangeArrowheads="1"/>
          </p:cNvSpPr>
          <p:nvPr>
            <p:ph type="title"/>
          </p:nvPr>
        </p:nvSpPr>
        <p:spPr/>
        <p:txBody>
          <a:bodyPr/>
          <a:lstStyle/>
          <a:p>
            <a:r>
              <a:rPr lang="en-US" altLang="nl-BE"/>
              <a:t>A more formal test</a:t>
            </a:r>
            <a:endParaRPr lang="fr-FR" altLang="nl-BE"/>
          </a:p>
        </p:txBody>
      </p:sp>
      <p:sp>
        <p:nvSpPr>
          <p:cNvPr id="37891" name="Content Placeholder 2">
            <a:extLst>
              <a:ext uri="{FF2B5EF4-FFF2-40B4-BE49-F238E27FC236}">
                <a16:creationId xmlns:a16="http://schemas.microsoft.com/office/drawing/2014/main" id="{BDE32D42-BBE7-43EF-B5C4-1D2B81ED1B9C}"/>
              </a:ext>
            </a:extLst>
          </p:cNvPr>
          <p:cNvSpPr>
            <a:spLocks noGrp="1" noChangeArrowheads="1"/>
          </p:cNvSpPr>
          <p:nvPr>
            <p:ph idx="1"/>
          </p:nvPr>
        </p:nvSpPr>
        <p:spPr/>
        <p:txBody>
          <a:bodyPr/>
          <a:lstStyle/>
          <a:p>
            <a:r>
              <a:rPr lang="en-US" altLang="nl-BE"/>
              <a:t>Test gain in precision comparing parallel lines model and separate lines model</a:t>
            </a:r>
          </a:p>
          <a:p>
            <a:endParaRPr lang="fr-FR" altLang="nl-B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51282EB-7CE2-47C2-BAC7-DD65C4D846B2}"/>
              </a:ext>
            </a:extLst>
          </p:cNvPr>
          <p:cNvSpPr>
            <a:spLocks noGrp="1" noChangeArrowheads="1"/>
          </p:cNvSpPr>
          <p:nvPr>
            <p:ph type="title"/>
          </p:nvPr>
        </p:nvSpPr>
        <p:spPr>
          <a:xfrm>
            <a:off x="684213" y="11113"/>
            <a:ext cx="7772400" cy="1143000"/>
          </a:xfrm>
        </p:spPr>
        <p:txBody>
          <a:bodyPr/>
          <a:lstStyle/>
          <a:p>
            <a:r>
              <a:rPr lang="en-US" altLang="nl-BE"/>
              <a:t>Parallel lines vs separate lines:</a:t>
            </a:r>
            <a:endParaRPr lang="fr-FR" altLang="nl-BE"/>
          </a:p>
        </p:txBody>
      </p:sp>
      <p:sp>
        <p:nvSpPr>
          <p:cNvPr id="8" name="Rectangle 7">
            <a:extLst>
              <a:ext uri="{FF2B5EF4-FFF2-40B4-BE49-F238E27FC236}">
                <a16:creationId xmlns:a16="http://schemas.microsoft.com/office/drawing/2014/main" id="{4B686A69-4F0C-464B-8A32-E4195575E3DD}"/>
              </a:ext>
            </a:extLst>
          </p:cNvPr>
          <p:cNvSpPr/>
          <p:nvPr/>
        </p:nvSpPr>
        <p:spPr>
          <a:xfrm>
            <a:off x="971600" y="1700808"/>
            <a:ext cx="6313984" cy="2800767"/>
          </a:xfrm>
          <a:prstGeom prst="rect">
            <a:avLst/>
          </a:prstGeom>
        </p:spPr>
        <p:txBody>
          <a:bodyPr wrap="square">
            <a:spAutoFit/>
          </a:bodyPr>
          <a:lstStyle/>
          <a:p>
            <a:r>
              <a:rPr lang="fr-FR" sz="1600" dirty="0" err="1">
                <a:latin typeface="Courier New" panose="02070309020205020404" pitchFamily="49" charset="0"/>
                <a:cs typeface="Courier New" panose="02070309020205020404" pitchFamily="49" charset="0"/>
              </a:rPr>
              <a:t>anova</a:t>
            </a:r>
            <a:r>
              <a:rPr lang="fr-FR" sz="1600" dirty="0">
                <a:latin typeface="Courier New" panose="02070309020205020404" pitchFamily="49" charset="0"/>
                <a:cs typeface="Courier New" panose="02070309020205020404" pitchFamily="49" charset="0"/>
              </a:rPr>
              <a:t>(LinearModel.15, LinearModel.8)</a:t>
            </a:r>
          </a:p>
          <a:p>
            <a:endParaRPr lang="fr-FR" sz="1600" dirty="0">
              <a:latin typeface="Courier New" panose="02070309020205020404" pitchFamily="49" charset="0"/>
              <a:cs typeface="Courier New" panose="02070309020205020404" pitchFamily="49" charset="0"/>
            </a:endParaRPr>
          </a:p>
          <a:p>
            <a:endParaRPr lang="fr-FR" sz="1600" dirty="0">
              <a:latin typeface="Courier New" panose="02070309020205020404" pitchFamily="49" charset="0"/>
              <a:cs typeface="Courier New" panose="02070309020205020404" pitchFamily="49" charset="0"/>
            </a:endParaRPr>
          </a:p>
          <a:p>
            <a:endParaRPr lang="fr-FR" sz="1600" dirty="0">
              <a:latin typeface="Courier New" panose="02070309020205020404" pitchFamily="49" charset="0"/>
              <a:cs typeface="Courier New" panose="02070309020205020404" pitchFamily="49" charset="0"/>
            </a:endParaRPr>
          </a:p>
          <a:p>
            <a:r>
              <a:rPr lang="fr-FR" sz="1600" dirty="0" err="1">
                <a:latin typeface="Courier New" panose="02070309020205020404" pitchFamily="49" charset="0"/>
                <a:cs typeface="Courier New" panose="02070309020205020404" pitchFamily="49" charset="0"/>
              </a:rPr>
              <a:t>Analysis</a:t>
            </a:r>
            <a:r>
              <a:rPr lang="fr-FR" sz="1600" dirty="0">
                <a:latin typeface="Courier New" panose="02070309020205020404" pitchFamily="49" charset="0"/>
                <a:cs typeface="Courier New" panose="02070309020205020404" pitchFamily="49" charset="0"/>
              </a:rPr>
              <a:t> of Variance Table</a:t>
            </a:r>
          </a:p>
          <a:p>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Model 1: </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bmi_cat</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Model 2: </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bmi_cat</a:t>
            </a:r>
            <a:endParaRPr lang="fr-FR" sz="1600" dirty="0">
              <a:latin typeface="Courier New" panose="02070309020205020404" pitchFamily="49" charset="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Res.Df</a:t>
            </a:r>
            <a:r>
              <a:rPr lang="fr-FR" sz="1600" dirty="0">
                <a:latin typeface="Courier New" panose="02070309020205020404" pitchFamily="49" charset="0"/>
                <a:cs typeface="Courier New" panose="02070309020205020404" pitchFamily="49" charset="0"/>
              </a:rPr>
              <a:t>    RSS </a:t>
            </a:r>
            <a:r>
              <a:rPr lang="fr-FR" sz="1600" dirty="0" err="1">
                <a:latin typeface="Courier New" panose="02070309020205020404" pitchFamily="49" charset="0"/>
                <a:cs typeface="Courier New" panose="02070309020205020404" pitchFamily="49" charset="0"/>
              </a:rPr>
              <a:t>Df</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Sum</a:t>
            </a:r>
            <a:r>
              <a:rPr lang="fr-FR" sz="1600" dirty="0">
                <a:latin typeface="Courier New" panose="02070309020205020404" pitchFamily="49" charset="0"/>
                <a:cs typeface="Courier New" panose="02070309020205020404" pitchFamily="49" charset="0"/>
              </a:rPr>
              <a:t> of </a:t>
            </a:r>
            <a:r>
              <a:rPr lang="fr-FR" sz="1600" dirty="0" err="1">
                <a:latin typeface="Courier New" panose="02070309020205020404" pitchFamily="49" charset="0"/>
                <a:cs typeface="Courier New" panose="02070309020205020404" pitchFamily="49" charset="0"/>
              </a:rPr>
              <a:t>Sq</a:t>
            </a:r>
            <a:r>
              <a:rPr lang="fr-FR" sz="1600" dirty="0">
                <a:latin typeface="Courier New" panose="02070309020205020404" pitchFamily="49" charset="0"/>
                <a:cs typeface="Courier New" panose="02070309020205020404" pitchFamily="49" charset="0"/>
              </a:rPr>
              <a:t>      F Pr(&gt;F)</a:t>
            </a:r>
          </a:p>
          <a:p>
            <a:r>
              <a:rPr lang="fr-FR" sz="1600" dirty="0">
                <a:latin typeface="Courier New" panose="02070309020205020404" pitchFamily="49" charset="0"/>
                <a:cs typeface="Courier New" panose="02070309020205020404" pitchFamily="49" charset="0"/>
              </a:rPr>
              <a:t>1     18 1.5313                           </a:t>
            </a:r>
          </a:p>
          <a:p>
            <a:r>
              <a:rPr lang="fr-FR" sz="1600" dirty="0">
                <a:latin typeface="Courier New" panose="02070309020205020404" pitchFamily="49" charset="0"/>
                <a:cs typeface="Courier New" panose="02070309020205020404" pitchFamily="49" charset="0"/>
              </a:rPr>
              <a:t>2     20 1.6075 -2 -0.076255 0.4482 0.6457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1FAD2C9-E463-4158-B3A3-DED3E2AF6134}"/>
              </a:ext>
            </a:extLst>
          </p:cNvPr>
          <p:cNvSpPr>
            <a:spLocks noGrp="1" noChangeArrowheads="1"/>
          </p:cNvSpPr>
          <p:nvPr>
            <p:ph type="title"/>
          </p:nvPr>
        </p:nvSpPr>
        <p:spPr/>
        <p:txBody>
          <a:bodyPr/>
          <a:lstStyle/>
          <a:p>
            <a:r>
              <a:rPr lang="en-GB" altLang="nl-BE" sz="3600">
                <a:latin typeface="Comic Sans MS" panose="030F0702030302020204" pitchFamily="66" charset="0"/>
              </a:rPr>
              <a:t>… what have we learnt so far?</a:t>
            </a:r>
          </a:p>
        </p:txBody>
      </p:sp>
      <p:sp>
        <p:nvSpPr>
          <p:cNvPr id="45059" name="Rectangle 3">
            <a:extLst>
              <a:ext uri="{FF2B5EF4-FFF2-40B4-BE49-F238E27FC236}">
                <a16:creationId xmlns:a16="http://schemas.microsoft.com/office/drawing/2014/main" id="{6F504691-FAD9-44DB-AEDF-99261389F1AD}"/>
              </a:ext>
            </a:extLst>
          </p:cNvPr>
          <p:cNvSpPr>
            <a:spLocks noGrp="1" noChangeArrowheads="1"/>
          </p:cNvSpPr>
          <p:nvPr>
            <p:ph type="body" idx="1"/>
          </p:nvPr>
        </p:nvSpPr>
        <p:spPr>
          <a:xfrm>
            <a:off x="685800" y="2249488"/>
            <a:ext cx="7772400" cy="3124200"/>
          </a:xfrm>
          <a:extLst>
            <a:ext uri="{91240B29-F687-4F45-9708-019B960494DF}">
              <a14:hiddenLine xmlns:a14="http://schemas.microsoft.com/office/drawing/2010/main" w="9525">
                <a:solidFill>
                  <a:schemeClr val="accent2"/>
                </a:solidFill>
                <a:miter lim="800000"/>
                <a:headEnd/>
                <a:tailEnd/>
              </a14:hiddenLine>
            </a:ext>
          </a:extLst>
        </p:spPr>
        <p:txBody>
          <a:bodyPr/>
          <a:lstStyle/>
          <a:p>
            <a:pPr>
              <a:buFont typeface="Wingdings" panose="05000000000000000000" pitchFamily="2" charset="2"/>
              <a:buChar char="A"/>
            </a:pPr>
            <a:r>
              <a:rPr lang="en-GB" altLang="nl-BE" sz="2400">
                <a:latin typeface="Comic Sans MS" panose="030F0702030302020204" pitchFamily="66" charset="0"/>
              </a:rPr>
              <a:t>Qualitative variables in multiple regression:</a:t>
            </a:r>
            <a:br>
              <a:rPr lang="en-GB" altLang="nl-BE" sz="2400">
                <a:latin typeface="Comic Sans MS" panose="030F0702030302020204" pitchFamily="66" charset="0"/>
              </a:rPr>
            </a:br>
            <a:r>
              <a:rPr lang="en-GB" altLang="nl-BE" sz="2400">
                <a:latin typeface="Comic Sans MS" panose="030F0702030302020204" pitchFamily="66" charset="0"/>
              </a:rPr>
              <a:t>need to introduce dummy variable(s)</a:t>
            </a:r>
          </a:p>
          <a:p>
            <a:pPr>
              <a:buFont typeface="Wingdings" panose="05000000000000000000" pitchFamily="2" charset="2"/>
              <a:buChar char="A"/>
            </a:pPr>
            <a:r>
              <a:rPr lang="en-GB" altLang="nl-BE" sz="2400">
                <a:latin typeface="Comic Sans MS" panose="030F0702030302020204" pitchFamily="66" charset="0"/>
              </a:rPr>
              <a:t>Parallel lines model: no interaction</a:t>
            </a:r>
          </a:p>
          <a:p>
            <a:pPr>
              <a:buFont typeface="Wingdings" panose="05000000000000000000" pitchFamily="2" charset="2"/>
              <a:buChar char="A"/>
            </a:pPr>
            <a:r>
              <a:rPr lang="en-GB" altLang="nl-BE" sz="2400">
                <a:latin typeface="Comic Sans MS" panose="030F0702030302020204" pitchFamily="66" charset="0"/>
              </a:rPr>
              <a:t>Separate lines model: interaction</a:t>
            </a:r>
          </a:p>
          <a:p>
            <a:pPr>
              <a:buFont typeface="Wingdings" panose="05000000000000000000" pitchFamily="2" charset="2"/>
              <a:buChar char="A"/>
            </a:pPr>
            <a:r>
              <a:rPr lang="en-GB" altLang="nl-BE" sz="2400">
                <a:latin typeface="Comic Sans MS" panose="030F0702030302020204" pitchFamily="66" charset="0"/>
              </a:rPr>
              <a:t>Comparison of models by </a:t>
            </a:r>
            <a:r>
              <a:rPr lang="en-GB" altLang="nl-BE" sz="2400" i="1">
                <a:latin typeface="Comic Sans MS" panose="030F0702030302020204" pitchFamily="66" charset="0"/>
              </a:rPr>
              <a:t>F</a:t>
            </a:r>
            <a:r>
              <a:rPr lang="en-GB" altLang="nl-BE" sz="2400">
                <a:latin typeface="Comic Sans MS" panose="030F0702030302020204" pitchFamily="66" charset="0"/>
              </a:rPr>
              <a:t>-test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28565A0-A4D4-418D-9189-43503F23BBE2}"/>
              </a:ext>
            </a:extLst>
          </p:cNvPr>
          <p:cNvGraphicFramePr>
            <a:graphicFrameLocks noGrp="1"/>
          </p:cNvGraphicFramePr>
          <p:nvPr>
            <p:extLst>
              <p:ext uri="{D42A27DB-BD31-4B8C-83A1-F6EECF244321}">
                <p14:modId xmlns:p14="http://schemas.microsoft.com/office/powerpoint/2010/main" val="2393210728"/>
              </p:ext>
            </p:extLst>
          </p:nvPr>
        </p:nvGraphicFramePr>
        <p:xfrm>
          <a:off x="609600" y="366953"/>
          <a:ext cx="7010400" cy="6534927"/>
        </p:xfrm>
        <a:graphic>
          <a:graphicData uri="http://schemas.openxmlformats.org/drawingml/2006/table">
            <a:tbl>
              <a:tblPr/>
              <a:tblGrid>
                <a:gridCol w="1168400">
                  <a:extLst>
                    <a:ext uri="{9D8B030D-6E8A-4147-A177-3AD203B41FA5}">
                      <a16:colId xmlns:a16="http://schemas.microsoft.com/office/drawing/2014/main" val="748992080"/>
                    </a:ext>
                  </a:extLst>
                </a:gridCol>
                <a:gridCol w="1168400">
                  <a:extLst>
                    <a:ext uri="{9D8B030D-6E8A-4147-A177-3AD203B41FA5}">
                      <a16:colId xmlns:a16="http://schemas.microsoft.com/office/drawing/2014/main" val="795998204"/>
                    </a:ext>
                  </a:extLst>
                </a:gridCol>
                <a:gridCol w="1168400">
                  <a:extLst>
                    <a:ext uri="{9D8B030D-6E8A-4147-A177-3AD203B41FA5}">
                      <a16:colId xmlns:a16="http://schemas.microsoft.com/office/drawing/2014/main" val="3950123052"/>
                    </a:ext>
                  </a:extLst>
                </a:gridCol>
                <a:gridCol w="1168400">
                  <a:extLst>
                    <a:ext uri="{9D8B030D-6E8A-4147-A177-3AD203B41FA5}">
                      <a16:colId xmlns:a16="http://schemas.microsoft.com/office/drawing/2014/main" val="4288439447"/>
                    </a:ext>
                  </a:extLst>
                </a:gridCol>
                <a:gridCol w="1168400">
                  <a:extLst>
                    <a:ext uri="{9D8B030D-6E8A-4147-A177-3AD203B41FA5}">
                      <a16:colId xmlns:a16="http://schemas.microsoft.com/office/drawing/2014/main" val="2203373281"/>
                    </a:ext>
                  </a:extLst>
                </a:gridCol>
                <a:gridCol w="1168400">
                  <a:extLst>
                    <a:ext uri="{9D8B030D-6E8A-4147-A177-3AD203B41FA5}">
                      <a16:colId xmlns:a16="http://schemas.microsoft.com/office/drawing/2014/main" val="2315624429"/>
                    </a:ext>
                  </a:extLst>
                </a:gridCol>
              </a:tblGrid>
              <a:tr h="454143">
                <a:tc>
                  <a:txBody>
                    <a:bodyPr/>
                    <a:lstStyle/>
                    <a:p>
                      <a:pPr algn="ctr" fontAlgn="b"/>
                      <a:r>
                        <a:rPr lang="nl-BE" sz="1600" b="1" i="0" u="none" strike="noStrike" dirty="0" err="1">
                          <a:solidFill>
                            <a:srgbClr val="000000"/>
                          </a:solidFill>
                          <a:effectLst/>
                          <a:latin typeface="Calibri"/>
                        </a:rPr>
                        <a:t>age</a:t>
                      </a:r>
                      <a:endParaRPr lang="nl-BE" sz="1600" b="1" i="0" u="none" strike="noStrike" dirty="0">
                        <a:solidFill>
                          <a:srgbClr val="000000"/>
                        </a:solidFill>
                        <a:effectLst/>
                        <a:latin typeface="Calibri"/>
                      </a:endParaRP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cholesterol</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sex</a:t>
                      </a:r>
                    </a:p>
                  </a:txBody>
                  <a:tcPr marL="9525" marR="9525" marT="9526" marB="0" anchor="b">
                    <a:lnL>
                      <a:noFill/>
                    </a:lnL>
                    <a:lnR>
                      <a:noFill/>
                    </a:lnR>
                    <a:lnT>
                      <a:noFill/>
                    </a:lnT>
                    <a:lnB>
                      <a:noFill/>
                    </a:lnB>
                  </a:tcPr>
                </a:tc>
                <a:tc>
                  <a:txBody>
                    <a:bodyPr/>
                    <a:lstStyle/>
                    <a:p>
                      <a:pPr algn="ctr" fontAlgn="b"/>
                      <a:r>
                        <a:rPr lang="nl-BE" sz="1600" b="1" i="0" u="none" strike="noStrike" dirty="0" err="1">
                          <a:solidFill>
                            <a:srgbClr val="FF0000"/>
                          </a:solidFill>
                          <a:effectLst/>
                          <a:latin typeface="Calibri"/>
                        </a:rPr>
                        <a:t>occupation</a:t>
                      </a:r>
                      <a:endParaRPr lang="nl-BE" sz="1600" b="1" i="0" u="none" strike="noStrike" dirty="0">
                        <a:solidFill>
                          <a:srgbClr val="FF0000"/>
                        </a:solidFill>
                        <a:effectLst/>
                        <a:latin typeface="Calibri"/>
                      </a:endParaRP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bmi</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activity</a:t>
                      </a:r>
                    </a:p>
                  </a:txBody>
                  <a:tcPr marL="9525" marR="9525" marT="9526" marB="0" anchor="b">
                    <a:lnL>
                      <a:noFill/>
                    </a:lnL>
                    <a:lnR>
                      <a:noFill/>
                    </a:lnR>
                    <a:lnT>
                      <a:noFill/>
                    </a:lnT>
                    <a:lnB>
                      <a:noFill/>
                    </a:lnB>
                  </a:tcPr>
                </a:tc>
                <a:extLst>
                  <a:ext uri="{0D108BD9-81ED-4DB2-BD59-A6C34878D82A}">
                    <a16:rowId xmlns:a16="http://schemas.microsoft.com/office/drawing/2014/main" val="4151601763"/>
                  </a:ext>
                </a:extLst>
              </a:tr>
              <a:tr h="231902">
                <a:tc>
                  <a:txBody>
                    <a:bodyPr/>
                    <a:lstStyle/>
                    <a:p>
                      <a:pPr algn="ctr" fontAlgn="b"/>
                      <a:r>
                        <a:rPr lang="nl-BE" sz="1600" b="1" i="0" u="none" strike="noStrike" dirty="0">
                          <a:solidFill>
                            <a:srgbClr val="000000"/>
                          </a:solidFill>
                          <a:effectLst/>
                          <a:latin typeface="Calibri"/>
                        </a:rPr>
                        <a:t>20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16.7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2145583711"/>
                  </a:ext>
                </a:extLst>
              </a:tr>
              <a:tr h="231902">
                <a:tc>
                  <a:txBody>
                    <a:bodyPr/>
                    <a:lstStyle/>
                    <a:p>
                      <a:pPr algn="ctr" fontAlgn="b"/>
                      <a:r>
                        <a:rPr lang="nl-BE" sz="1600" b="1" i="0" u="none" strike="noStrike" dirty="0">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19.2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extLst>
                  <a:ext uri="{0D108BD9-81ED-4DB2-BD59-A6C34878D82A}">
                    <a16:rowId xmlns:a16="http://schemas.microsoft.com/office/drawing/2014/main" val="3738215327"/>
                  </a:ext>
                </a:extLst>
              </a:tr>
              <a:tr h="231902">
                <a:tc>
                  <a:txBody>
                    <a:bodyPr/>
                    <a:lstStyle/>
                    <a:p>
                      <a:pPr algn="ctr" fontAlgn="b"/>
                      <a:r>
                        <a:rPr lang="nl-BE" sz="1600" b="1" i="0" u="none" strike="noStrike" dirty="0">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extLst>
                  <a:ext uri="{0D108BD9-81ED-4DB2-BD59-A6C34878D82A}">
                    <a16:rowId xmlns:a16="http://schemas.microsoft.com/office/drawing/2014/main" val="3377751659"/>
                  </a:ext>
                </a:extLst>
              </a:tr>
              <a:tr h="231902">
                <a:tc>
                  <a:txBody>
                    <a:bodyPr/>
                    <a:lstStyle/>
                    <a:p>
                      <a:pPr algn="ctr" fontAlgn="b"/>
                      <a:r>
                        <a:rPr lang="nl-BE" sz="1600" b="1" i="0" u="none" strike="noStrike">
                          <a:solidFill>
                            <a:srgbClr val="000000"/>
                          </a:solidFill>
                          <a:effectLst/>
                          <a:latin typeface="Calibri"/>
                        </a:rPr>
                        <a:t>22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20.8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extLst>
                  <a:ext uri="{0D108BD9-81ED-4DB2-BD59-A6C34878D82A}">
                    <a16:rowId xmlns:a16="http://schemas.microsoft.com/office/drawing/2014/main" val="1226528791"/>
                  </a:ext>
                </a:extLst>
              </a:tr>
              <a:tr h="231902">
                <a:tc>
                  <a:txBody>
                    <a:bodyPr/>
                    <a:lstStyle/>
                    <a:p>
                      <a:pPr algn="ctr" fontAlgn="b"/>
                      <a:r>
                        <a:rPr lang="nl-BE" sz="1600" b="1" i="0" u="none" strike="noStrike">
                          <a:solidFill>
                            <a:srgbClr val="000000"/>
                          </a:solidFill>
                          <a:effectLst/>
                          <a:latin typeface="Calibri"/>
                        </a:rPr>
                        <a:t>24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20.9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18</a:t>
                      </a:r>
                    </a:p>
                  </a:txBody>
                  <a:tcPr marL="9525" marR="9525" marT="9526" marB="0" anchor="b">
                    <a:lnL>
                      <a:noFill/>
                    </a:lnL>
                    <a:lnR>
                      <a:noFill/>
                    </a:lnR>
                    <a:lnT>
                      <a:noFill/>
                    </a:lnT>
                    <a:lnB>
                      <a:noFill/>
                    </a:lnB>
                  </a:tcPr>
                </a:tc>
                <a:extLst>
                  <a:ext uri="{0D108BD9-81ED-4DB2-BD59-A6C34878D82A}">
                    <a16:rowId xmlns:a16="http://schemas.microsoft.com/office/drawing/2014/main" val="4073461877"/>
                  </a:ext>
                </a:extLst>
              </a:tr>
              <a:tr h="231902">
                <a:tc>
                  <a:txBody>
                    <a:bodyPr/>
                    <a:lstStyle/>
                    <a:p>
                      <a:pPr algn="ctr" fontAlgn="b"/>
                      <a:r>
                        <a:rPr lang="nl-BE" sz="1600" b="1" i="0" u="none" strike="noStrike">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18.7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28975362"/>
                  </a:ext>
                </a:extLst>
              </a:tr>
              <a:tr h="231902">
                <a:tc>
                  <a:txBody>
                    <a:bodyPr/>
                    <a:lstStyle/>
                    <a:p>
                      <a:pPr algn="ctr" fontAlgn="b"/>
                      <a:r>
                        <a:rPr lang="nl-BE" sz="1600" b="1" i="0" u="none" strike="noStrike">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1778455735"/>
                  </a:ext>
                </a:extLst>
              </a:tr>
              <a:tr h="231902">
                <a:tc>
                  <a:txBody>
                    <a:bodyPr/>
                    <a:lstStyle/>
                    <a:p>
                      <a:pPr algn="ctr" fontAlgn="b"/>
                      <a:r>
                        <a:rPr lang="nl-BE" sz="1600" b="1" i="0" u="none" strike="noStrike">
                          <a:solidFill>
                            <a:srgbClr val="000000"/>
                          </a:solidFill>
                          <a:effectLst/>
                          <a:latin typeface="Calibri"/>
                        </a:rPr>
                        <a:t>25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22.3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3924536913"/>
                  </a:ext>
                </a:extLst>
              </a:tr>
              <a:tr h="231902">
                <a:tc>
                  <a:txBody>
                    <a:bodyPr/>
                    <a:lstStyle/>
                    <a:p>
                      <a:pPr algn="ctr" fontAlgn="b"/>
                      <a:r>
                        <a:rPr lang="nl-BE" sz="1600" b="1" i="0" u="none" strike="noStrike">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9</a:t>
                      </a:r>
                    </a:p>
                  </a:txBody>
                  <a:tcPr marL="9525" marR="9525" marT="9526" marB="0" anchor="b">
                    <a:lnL>
                      <a:noFill/>
                    </a:lnL>
                    <a:lnR>
                      <a:noFill/>
                    </a:lnR>
                    <a:lnT>
                      <a:noFill/>
                    </a:lnT>
                    <a:lnB>
                      <a:noFill/>
                    </a:lnB>
                  </a:tcPr>
                </a:tc>
                <a:extLst>
                  <a:ext uri="{0D108BD9-81ED-4DB2-BD59-A6C34878D82A}">
                    <a16:rowId xmlns:a16="http://schemas.microsoft.com/office/drawing/2014/main" val="222532781"/>
                  </a:ext>
                </a:extLst>
              </a:tr>
              <a:tr h="231902">
                <a:tc>
                  <a:txBody>
                    <a:bodyPr/>
                    <a:lstStyle/>
                    <a:p>
                      <a:pPr algn="ctr" fontAlgn="b"/>
                      <a:r>
                        <a:rPr lang="nl-BE" sz="1600" b="1" i="0" u="none" strike="noStrike">
                          <a:solidFill>
                            <a:srgbClr val="000000"/>
                          </a:solidFill>
                          <a:effectLst/>
                          <a:latin typeface="Calibri"/>
                        </a:rPr>
                        <a:t>34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22.9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0</a:t>
                      </a:r>
                    </a:p>
                  </a:txBody>
                  <a:tcPr marL="9525" marR="9525" marT="9526" marB="0" anchor="b">
                    <a:lnL>
                      <a:noFill/>
                    </a:lnL>
                    <a:lnR>
                      <a:noFill/>
                    </a:lnR>
                    <a:lnT>
                      <a:noFill/>
                    </a:lnT>
                    <a:lnB>
                      <a:noFill/>
                    </a:lnB>
                  </a:tcPr>
                </a:tc>
                <a:extLst>
                  <a:ext uri="{0D108BD9-81ED-4DB2-BD59-A6C34878D82A}">
                    <a16:rowId xmlns:a16="http://schemas.microsoft.com/office/drawing/2014/main" val="2416140865"/>
                  </a:ext>
                </a:extLst>
              </a:tr>
              <a:tr h="231902">
                <a:tc>
                  <a:txBody>
                    <a:bodyPr/>
                    <a:lstStyle/>
                    <a:p>
                      <a:pPr algn="ctr" fontAlgn="b"/>
                      <a:r>
                        <a:rPr lang="nl-BE" sz="1600" b="1" i="0" u="none" strike="noStrike">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21.4</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2757103518"/>
                  </a:ext>
                </a:extLst>
              </a:tr>
              <a:tr h="231902">
                <a:tc>
                  <a:txBody>
                    <a:bodyPr/>
                    <a:lstStyle/>
                    <a:p>
                      <a:pPr algn="ctr" fontAlgn="b"/>
                      <a:r>
                        <a:rPr lang="nl-BE" sz="1600" b="1" i="0" u="none" strike="noStrike">
                          <a:solidFill>
                            <a:srgbClr val="000000"/>
                          </a:solidFill>
                          <a:effectLst/>
                          <a:latin typeface="Calibri"/>
                        </a:rPr>
                        <a:t>29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17</a:t>
                      </a:r>
                    </a:p>
                  </a:txBody>
                  <a:tcPr marL="9525" marR="9525" marT="9526" marB="0" anchor="b">
                    <a:lnL>
                      <a:noFill/>
                    </a:lnL>
                    <a:lnR>
                      <a:noFill/>
                    </a:lnR>
                    <a:lnT>
                      <a:noFill/>
                    </a:lnT>
                    <a:lnB>
                      <a:noFill/>
                    </a:lnB>
                  </a:tcPr>
                </a:tc>
                <a:extLst>
                  <a:ext uri="{0D108BD9-81ED-4DB2-BD59-A6C34878D82A}">
                    <a16:rowId xmlns:a16="http://schemas.microsoft.com/office/drawing/2014/main" val="954255936"/>
                  </a:ext>
                </a:extLst>
              </a:tr>
              <a:tr h="231902">
                <a:tc>
                  <a:txBody>
                    <a:bodyPr/>
                    <a:lstStyle/>
                    <a:p>
                      <a:pPr algn="ctr" fontAlgn="b"/>
                      <a:r>
                        <a:rPr lang="nl-BE" sz="1600" b="1" i="0" u="none" strike="noStrike">
                          <a:solidFill>
                            <a:srgbClr val="000000"/>
                          </a:solidFill>
                          <a:effectLst/>
                          <a:latin typeface="Calibri"/>
                        </a:rPr>
                        <a:t>50</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23.0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703593266"/>
                  </a:ext>
                </a:extLst>
              </a:tr>
              <a:tr h="231902">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3.5</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22.7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12</a:t>
                      </a:r>
                    </a:p>
                  </a:txBody>
                  <a:tcPr marL="9525" marR="9525" marT="9526" marB="0" anchor="b">
                    <a:lnL>
                      <a:noFill/>
                    </a:lnL>
                    <a:lnR>
                      <a:noFill/>
                    </a:lnR>
                    <a:lnT>
                      <a:noFill/>
                    </a:lnT>
                    <a:lnB>
                      <a:noFill/>
                    </a:lnB>
                  </a:tcPr>
                </a:tc>
                <a:extLst>
                  <a:ext uri="{0D108BD9-81ED-4DB2-BD59-A6C34878D82A}">
                    <a16:rowId xmlns:a16="http://schemas.microsoft.com/office/drawing/2014/main" val="2656245173"/>
                  </a:ext>
                </a:extLst>
              </a:tr>
              <a:tr h="231902">
                <a:tc>
                  <a:txBody>
                    <a:bodyPr/>
                    <a:lstStyle/>
                    <a:p>
                      <a:pPr algn="ctr" fontAlgn="b"/>
                      <a:r>
                        <a:rPr lang="nl-BE" sz="1600" b="1" i="0" u="none" strike="noStrike">
                          <a:solidFill>
                            <a:srgbClr val="000000"/>
                          </a:solidFill>
                          <a:effectLst/>
                          <a:latin typeface="Calibri"/>
                        </a:rPr>
                        <a:t>36</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1239596428"/>
                  </a:ext>
                </a:extLst>
              </a:tr>
              <a:tr h="231902">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4</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3</a:t>
                      </a:r>
                    </a:p>
                  </a:txBody>
                  <a:tcPr marL="9525" marR="9525" marT="9526" marB="0" anchor="b">
                    <a:lnL>
                      <a:noFill/>
                    </a:lnL>
                    <a:lnR>
                      <a:noFill/>
                    </a:lnR>
                    <a:lnT>
                      <a:noFill/>
                    </a:lnT>
                    <a:lnB>
                      <a:noFill/>
                    </a:lnB>
                  </a:tcPr>
                </a:tc>
                <a:extLst>
                  <a:ext uri="{0D108BD9-81ED-4DB2-BD59-A6C34878D82A}">
                    <a16:rowId xmlns:a16="http://schemas.microsoft.com/office/drawing/2014/main" val="439420544"/>
                  </a:ext>
                </a:extLst>
              </a:tr>
              <a:tr h="231902">
                <a:tc>
                  <a:txBody>
                    <a:bodyPr/>
                    <a:lstStyle/>
                    <a:p>
                      <a:pPr algn="ctr" fontAlgn="b"/>
                      <a:r>
                        <a:rPr lang="nl-BE" sz="1600" b="1" i="0" u="none" strike="noStrike">
                          <a:solidFill>
                            <a:srgbClr val="000000"/>
                          </a:solidFill>
                          <a:effectLst/>
                          <a:latin typeface="Calibri"/>
                        </a:rPr>
                        <a:t>58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3.9</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6</a:t>
                      </a:r>
                    </a:p>
                  </a:txBody>
                  <a:tcPr marL="9525" marR="9525" marT="9526" marB="0" anchor="b">
                    <a:lnL>
                      <a:noFill/>
                    </a:lnL>
                    <a:lnR>
                      <a:noFill/>
                    </a:lnR>
                    <a:lnT>
                      <a:noFill/>
                    </a:lnT>
                    <a:lnB>
                      <a:noFill/>
                    </a:lnB>
                  </a:tcPr>
                </a:tc>
                <a:extLst>
                  <a:ext uri="{0D108BD9-81ED-4DB2-BD59-A6C34878D82A}">
                    <a16:rowId xmlns:a16="http://schemas.microsoft.com/office/drawing/2014/main" val="2550319230"/>
                  </a:ext>
                </a:extLst>
              </a:tr>
              <a:tr h="231902">
                <a:tc>
                  <a:txBody>
                    <a:bodyPr/>
                    <a:lstStyle/>
                    <a:p>
                      <a:pPr algn="ctr" fontAlgn="b"/>
                      <a:r>
                        <a:rPr lang="nl-BE" sz="1600" b="1" i="0" u="none" strike="noStrike">
                          <a:solidFill>
                            <a:srgbClr val="000000"/>
                          </a:solidFill>
                          <a:effectLst/>
                          <a:latin typeface="Calibri"/>
                        </a:rPr>
                        <a:t>49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28</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8</a:t>
                      </a:r>
                    </a:p>
                  </a:txBody>
                  <a:tcPr marL="9525" marR="9525" marT="9526" marB="0" anchor="b">
                    <a:lnL>
                      <a:noFill/>
                    </a:lnL>
                    <a:lnR>
                      <a:noFill/>
                    </a:lnR>
                    <a:lnT>
                      <a:noFill/>
                    </a:lnT>
                    <a:lnB>
                      <a:noFill/>
                    </a:lnB>
                  </a:tcPr>
                </a:tc>
                <a:extLst>
                  <a:ext uri="{0D108BD9-81ED-4DB2-BD59-A6C34878D82A}">
                    <a16:rowId xmlns:a16="http://schemas.microsoft.com/office/drawing/2014/main" val="4169997048"/>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4.0</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25.3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a:t>
                      </a:r>
                    </a:p>
                  </a:txBody>
                  <a:tcPr marL="9525" marR="9525" marT="9526" marB="0" anchor="b">
                    <a:lnL>
                      <a:noFill/>
                    </a:lnL>
                    <a:lnR>
                      <a:noFill/>
                    </a:lnR>
                    <a:lnT>
                      <a:noFill/>
                    </a:lnT>
                    <a:lnB>
                      <a:noFill/>
                    </a:lnB>
                  </a:tcPr>
                </a:tc>
                <a:extLst>
                  <a:ext uri="{0D108BD9-81ED-4DB2-BD59-A6C34878D82A}">
                    <a16:rowId xmlns:a16="http://schemas.microsoft.com/office/drawing/2014/main" val="431689879"/>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4.1</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5</a:t>
                      </a:r>
                    </a:p>
                  </a:txBody>
                  <a:tcPr marL="9525" marR="9525" marT="9526" marB="0" anchor="b">
                    <a:lnL>
                      <a:noFill/>
                    </a:lnL>
                    <a:lnR>
                      <a:noFill/>
                    </a:lnR>
                    <a:lnT>
                      <a:noFill/>
                    </a:lnT>
                    <a:lnB>
                      <a:noFill/>
                    </a:lnB>
                  </a:tcPr>
                </a:tc>
                <a:extLst>
                  <a:ext uri="{0D108BD9-81ED-4DB2-BD59-A6C34878D82A}">
                    <a16:rowId xmlns:a16="http://schemas.microsoft.com/office/drawing/2014/main" val="1340027435"/>
                  </a:ext>
                </a:extLst>
              </a:tr>
              <a:tr h="231902">
                <a:tc>
                  <a:txBody>
                    <a:bodyPr/>
                    <a:lstStyle/>
                    <a:p>
                      <a:pPr algn="ctr" fontAlgn="b"/>
                      <a:r>
                        <a:rPr lang="nl-BE" sz="1600" b="1" i="0" u="none" strike="noStrike">
                          <a:solidFill>
                            <a:srgbClr val="000000"/>
                          </a:solidFill>
                          <a:effectLst/>
                          <a:latin typeface="Calibri"/>
                        </a:rPr>
                        <a:t>48</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3</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27.1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13</a:t>
                      </a:r>
                    </a:p>
                  </a:txBody>
                  <a:tcPr marL="9525" marR="9525" marT="9526" marB="0" anchor="b">
                    <a:lnL>
                      <a:noFill/>
                    </a:lnL>
                    <a:lnR>
                      <a:noFill/>
                    </a:lnR>
                    <a:lnT>
                      <a:noFill/>
                    </a:lnT>
                    <a:lnB>
                      <a:noFill/>
                    </a:lnB>
                  </a:tcPr>
                </a:tc>
                <a:extLst>
                  <a:ext uri="{0D108BD9-81ED-4DB2-BD59-A6C34878D82A}">
                    <a16:rowId xmlns:a16="http://schemas.microsoft.com/office/drawing/2014/main" val="33360344"/>
                  </a:ext>
                </a:extLst>
              </a:tr>
              <a:tr h="231902">
                <a:tc>
                  <a:txBody>
                    <a:bodyPr/>
                    <a:lstStyle/>
                    <a:p>
                      <a:pPr algn="ctr" fontAlgn="b"/>
                      <a:r>
                        <a:rPr lang="nl-BE" sz="1600" b="1" i="0" u="none" strike="noStrike">
                          <a:solidFill>
                            <a:srgbClr val="000000"/>
                          </a:solidFill>
                          <a:effectLst/>
                          <a:latin typeface="Calibri"/>
                        </a:rPr>
                        <a:t>52</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30.1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15</a:t>
                      </a:r>
                    </a:p>
                  </a:txBody>
                  <a:tcPr marL="9525" marR="9525" marT="9526" marB="0" anchor="b">
                    <a:lnL>
                      <a:noFill/>
                    </a:lnL>
                    <a:lnR>
                      <a:noFill/>
                    </a:lnR>
                    <a:lnT>
                      <a:noFill/>
                    </a:lnT>
                    <a:lnB>
                      <a:noFill/>
                    </a:lnB>
                  </a:tcPr>
                </a:tc>
                <a:extLst>
                  <a:ext uri="{0D108BD9-81ED-4DB2-BD59-A6C34878D82A}">
                    <a16:rowId xmlns:a16="http://schemas.microsoft.com/office/drawing/2014/main" val="349535643"/>
                  </a:ext>
                </a:extLst>
              </a:tr>
              <a:tr h="231902">
                <a:tc>
                  <a:txBody>
                    <a:bodyPr/>
                    <a:lstStyle/>
                    <a:p>
                      <a:pPr algn="ctr" fontAlgn="b"/>
                      <a:r>
                        <a:rPr lang="nl-BE" sz="1600" b="1" i="0" u="none" strike="noStrike">
                          <a:solidFill>
                            <a:srgbClr val="000000"/>
                          </a:solidFill>
                          <a:effectLst/>
                          <a:latin typeface="Calibri"/>
                        </a:rPr>
                        <a:t>57</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4.5</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M</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1</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27.9</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4</a:t>
                      </a:r>
                    </a:p>
                  </a:txBody>
                  <a:tcPr marL="9525" marR="9525" marT="9526" marB="0" anchor="b">
                    <a:lnL>
                      <a:noFill/>
                    </a:lnL>
                    <a:lnR>
                      <a:noFill/>
                    </a:lnR>
                    <a:lnT>
                      <a:noFill/>
                    </a:lnT>
                    <a:lnB>
                      <a:noFill/>
                    </a:lnB>
                  </a:tcPr>
                </a:tc>
                <a:extLst>
                  <a:ext uri="{0D108BD9-81ED-4DB2-BD59-A6C34878D82A}">
                    <a16:rowId xmlns:a16="http://schemas.microsoft.com/office/drawing/2014/main" val="1543122806"/>
                  </a:ext>
                </a:extLst>
              </a:tr>
              <a:tr h="231902">
                <a:tc>
                  <a:txBody>
                    <a:bodyPr/>
                    <a:lstStyle/>
                    <a:p>
                      <a:pPr algn="ctr" fontAlgn="b"/>
                      <a:r>
                        <a:rPr lang="nl-BE" sz="1600" b="1" i="0" u="none" strike="noStrike">
                          <a:solidFill>
                            <a:srgbClr val="000000"/>
                          </a:solidFill>
                          <a:effectLst/>
                          <a:latin typeface="Calibri"/>
                        </a:rPr>
                        <a:t>63</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4.6</a:t>
                      </a:r>
                    </a:p>
                  </a:txBody>
                  <a:tcPr marL="9525" marR="9525" marT="9526" marB="0" anchor="b">
                    <a:lnL>
                      <a:noFill/>
                    </a:lnL>
                    <a:lnR>
                      <a:noFill/>
                    </a:lnR>
                    <a:lnT>
                      <a:noFill/>
                    </a:lnT>
                    <a:lnB>
                      <a:noFill/>
                    </a:lnB>
                  </a:tcPr>
                </a:tc>
                <a:tc>
                  <a:txBody>
                    <a:bodyPr/>
                    <a:lstStyle/>
                    <a:p>
                      <a:pPr algn="ctr" fontAlgn="b"/>
                      <a:r>
                        <a:rPr lang="nl-BE" sz="1600" b="1" i="0" u="none" strike="noStrike">
                          <a:solidFill>
                            <a:srgbClr val="000000"/>
                          </a:solidFill>
                          <a:effectLst/>
                          <a:latin typeface="Calibri"/>
                        </a:rPr>
                        <a:t>F</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FF0000"/>
                          </a:solidFill>
                          <a:effectLst/>
                          <a:latin typeface="Calibri"/>
                        </a:rPr>
                        <a:t>2</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31.7</a:t>
                      </a:r>
                    </a:p>
                  </a:txBody>
                  <a:tcPr marL="9525" marR="9525" marT="9526" marB="0" anchor="b">
                    <a:lnL>
                      <a:noFill/>
                    </a:lnL>
                    <a:lnR>
                      <a:noFill/>
                    </a:lnR>
                    <a:lnT>
                      <a:noFill/>
                    </a:lnT>
                    <a:lnB>
                      <a:noFill/>
                    </a:lnB>
                  </a:tcPr>
                </a:tc>
                <a:tc>
                  <a:txBody>
                    <a:bodyPr/>
                    <a:lstStyle/>
                    <a:p>
                      <a:pPr algn="ctr" fontAlgn="b"/>
                      <a:r>
                        <a:rPr lang="nl-BE" sz="1600" b="1" i="0" u="none" strike="noStrike" dirty="0">
                          <a:solidFill>
                            <a:srgbClr val="000000"/>
                          </a:solidFill>
                          <a:effectLst/>
                          <a:latin typeface="Calibri"/>
                        </a:rPr>
                        <a:t>11</a:t>
                      </a:r>
                    </a:p>
                  </a:txBody>
                  <a:tcPr marL="9525" marR="9525" marT="9526" marB="0" anchor="b">
                    <a:lnL>
                      <a:noFill/>
                    </a:lnL>
                    <a:lnR>
                      <a:noFill/>
                    </a:lnR>
                    <a:lnT>
                      <a:noFill/>
                    </a:lnT>
                    <a:lnB>
                      <a:noFill/>
                    </a:lnB>
                  </a:tcPr>
                </a:tc>
                <a:extLst>
                  <a:ext uri="{0D108BD9-81ED-4DB2-BD59-A6C34878D82A}">
                    <a16:rowId xmlns:a16="http://schemas.microsoft.com/office/drawing/2014/main" val="439421538"/>
                  </a:ext>
                </a:extLst>
              </a:tr>
            </a:tbl>
          </a:graphicData>
        </a:graphic>
      </p:graphicFrame>
      <p:sp>
        <p:nvSpPr>
          <p:cNvPr id="4" name="TextBox 3">
            <a:extLst>
              <a:ext uri="{FF2B5EF4-FFF2-40B4-BE49-F238E27FC236}">
                <a16:creationId xmlns:a16="http://schemas.microsoft.com/office/drawing/2014/main" id="{0D71D5F5-1B80-4D9F-9F86-69940385D7B7}"/>
              </a:ext>
            </a:extLst>
          </p:cNvPr>
          <p:cNvSpPr txBox="1"/>
          <p:nvPr/>
        </p:nvSpPr>
        <p:spPr>
          <a:xfrm>
            <a:off x="990600" y="152400"/>
            <a:ext cx="4648200" cy="461665"/>
          </a:xfrm>
          <a:prstGeom prst="rect">
            <a:avLst/>
          </a:prstGeom>
          <a:noFill/>
        </p:spPr>
        <p:txBody>
          <a:bodyPr wrap="square" rtlCol="0">
            <a:spAutoFit/>
          </a:bodyPr>
          <a:lstStyle/>
          <a:p>
            <a:r>
              <a:rPr lang="fr-FR" dirty="0"/>
              <a:t>Multiple </a:t>
            </a:r>
            <a:r>
              <a:rPr lang="fr-FR" dirty="0" err="1"/>
              <a:t>linear</a:t>
            </a:r>
            <a:r>
              <a:rPr lang="fr-FR" dirty="0"/>
              <a:t> </a:t>
            </a:r>
            <a:r>
              <a:rPr lang="fr-FR" dirty="0" err="1"/>
              <a:t>regression</a:t>
            </a:r>
            <a:r>
              <a:rPr lang="fr-FR" dirty="0"/>
              <a:t> in 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F74A511-A5F1-495A-B390-88228E70A07E}"/>
              </a:ext>
            </a:extLst>
          </p:cNvPr>
          <p:cNvSpPr>
            <a:spLocks noGrp="1" noChangeArrowheads="1"/>
          </p:cNvSpPr>
          <p:nvPr>
            <p:ph type="title"/>
          </p:nvPr>
        </p:nvSpPr>
        <p:spPr/>
        <p:txBody>
          <a:bodyPr/>
          <a:lstStyle/>
          <a:p>
            <a:r>
              <a:rPr lang="en-US" altLang="nl-BE"/>
              <a:t>Introducing a dummy variable</a:t>
            </a:r>
            <a:endParaRPr lang="fr-FR" altLang="nl-BE"/>
          </a:p>
        </p:txBody>
      </p:sp>
      <p:sp>
        <p:nvSpPr>
          <p:cNvPr id="10243" name="Content Placeholder 2">
            <a:extLst>
              <a:ext uri="{FF2B5EF4-FFF2-40B4-BE49-F238E27FC236}">
                <a16:creationId xmlns:a16="http://schemas.microsoft.com/office/drawing/2014/main" id="{008A481C-B2C9-41F6-82FF-F9BD438AC3B0}"/>
              </a:ext>
            </a:extLst>
          </p:cNvPr>
          <p:cNvSpPr>
            <a:spLocks noGrp="1" noChangeArrowheads="1"/>
          </p:cNvSpPr>
          <p:nvPr>
            <p:ph idx="1"/>
          </p:nvPr>
        </p:nvSpPr>
        <p:spPr/>
        <p:txBody>
          <a:bodyPr/>
          <a:lstStyle/>
          <a:p>
            <a:r>
              <a:rPr lang="en-US" altLang="nl-BE" dirty="0"/>
              <a:t>Occupation:</a:t>
            </a:r>
          </a:p>
          <a:p>
            <a:pPr lvl="1"/>
            <a:r>
              <a:rPr lang="en-US" altLang="nl-BE" dirty="0"/>
              <a:t>1= unskilled manual laborer</a:t>
            </a:r>
          </a:p>
          <a:p>
            <a:pPr lvl="1"/>
            <a:r>
              <a:rPr lang="en-US" altLang="nl-BE" dirty="0"/>
              <a:t>2= skilled manual laborer</a:t>
            </a:r>
          </a:p>
          <a:p>
            <a:pPr lvl="1"/>
            <a:r>
              <a:rPr lang="en-US" altLang="nl-BE" dirty="0"/>
              <a:t>3= office worker</a:t>
            </a:r>
          </a:p>
          <a:p>
            <a:pPr lvl="1"/>
            <a:r>
              <a:rPr lang="en-US" altLang="nl-BE" dirty="0"/>
              <a:t>4= unemployed</a:t>
            </a:r>
            <a:endParaRPr lang="fr-FR" altLang="nl-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F1A225-AB19-4049-A55A-DFE0146C7D38}"/>
              </a:ext>
            </a:extLst>
          </p:cNvPr>
          <p:cNvPicPr>
            <a:picLocks noChangeAspect="1"/>
          </p:cNvPicPr>
          <p:nvPr/>
        </p:nvPicPr>
        <p:blipFill>
          <a:blip r:embed="rId3"/>
          <a:stretch>
            <a:fillRect/>
          </a:stretch>
        </p:blipFill>
        <p:spPr>
          <a:xfrm>
            <a:off x="1133475" y="1519237"/>
            <a:ext cx="6877050" cy="3819525"/>
          </a:xfrm>
          <a:prstGeom prst="rect">
            <a:avLst/>
          </a:prstGeom>
        </p:spPr>
      </p:pic>
      <p:sp>
        <p:nvSpPr>
          <p:cNvPr id="3" name="TextBox 2">
            <a:extLst>
              <a:ext uri="{FF2B5EF4-FFF2-40B4-BE49-F238E27FC236}">
                <a16:creationId xmlns:a16="http://schemas.microsoft.com/office/drawing/2014/main" id="{0A3CB005-25D0-4FBF-8352-A0380E85FC50}"/>
              </a:ext>
            </a:extLst>
          </p:cNvPr>
          <p:cNvSpPr txBox="1"/>
          <p:nvPr/>
        </p:nvSpPr>
        <p:spPr>
          <a:xfrm>
            <a:off x="1133475" y="476672"/>
            <a:ext cx="4950693" cy="461665"/>
          </a:xfrm>
          <a:prstGeom prst="rect">
            <a:avLst/>
          </a:prstGeom>
          <a:noFill/>
        </p:spPr>
        <p:txBody>
          <a:bodyPr wrap="square" rtlCol="0">
            <a:spAutoFit/>
          </a:bodyPr>
          <a:lstStyle/>
          <a:p>
            <a:r>
              <a:rPr lang="fr-FR" dirty="0" err="1"/>
              <a:t>Fitting</a:t>
            </a:r>
            <a:r>
              <a:rPr lang="fr-FR" dirty="0"/>
              <a:t> a model </a:t>
            </a:r>
            <a:r>
              <a:rPr lang="fr-FR" dirty="0" err="1"/>
              <a:t>with</a:t>
            </a:r>
            <a:r>
              <a:rPr lang="fr-FR" dirty="0"/>
              <a:t> occupation:</a:t>
            </a:r>
          </a:p>
        </p:txBody>
      </p:sp>
      <p:sp>
        <p:nvSpPr>
          <p:cNvPr id="4" name="TextBox 3">
            <a:extLst>
              <a:ext uri="{FF2B5EF4-FFF2-40B4-BE49-F238E27FC236}">
                <a16:creationId xmlns:a16="http://schemas.microsoft.com/office/drawing/2014/main" id="{35B03B25-5A0F-E011-49FF-A831C837C1F4}"/>
              </a:ext>
            </a:extLst>
          </p:cNvPr>
          <p:cNvSpPr txBox="1"/>
          <p:nvPr/>
        </p:nvSpPr>
        <p:spPr>
          <a:xfrm>
            <a:off x="503548" y="1052736"/>
            <a:ext cx="8136904" cy="646331"/>
          </a:xfrm>
          <a:prstGeom prst="rect">
            <a:avLst/>
          </a:prstGeom>
          <a:noFill/>
        </p:spPr>
        <p:txBody>
          <a:bodyPr wrap="square" rtlCol="0">
            <a:spAutoFit/>
          </a:bodyPr>
          <a:lstStyle/>
          <a:p>
            <a:r>
              <a:rPr lang="nl-BE" sz="1800" dirty="0">
                <a:latin typeface="Courier New" panose="02070309020205020404" pitchFamily="49" charset="0"/>
                <a:cs typeface="Courier New" panose="02070309020205020404" pitchFamily="49" charset="0"/>
              </a:rPr>
              <a:t>lm(cholesterol ~ </a:t>
            </a:r>
            <a:r>
              <a:rPr lang="nl-BE" sz="1800" dirty="0" err="1">
                <a:latin typeface="Courier New" panose="02070309020205020404" pitchFamily="49" charset="0"/>
                <a:cs typeface="Courier New" panose="02070309020205020404" pitchFamily="49" charset="0"/>
              </a:rPr>
              <a:t>age</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bmi</a:t>
            </a:r>
            <a:r>
              <a:rPr lang="nl-BE" sz="1800" dirty="0">
                <a:latin typeface="Courier New" panose="02070309020205020404" pitchFamily="49" charset="0"/>
                <a:cs typeface="Courier New" panose="02070309020205020404" pitchFamily="49" charset="0"/>
              </a:rPr>
              <a:t> + </a:t>
            </a:r>
            <a:r>
              <a:rPr lang="nl-BE" sz="1800" dirty="0" err="1">
                <a:latin typeface="Courier New" panose="02070309020205020404" pitchFamily="49" charset="0"/>
                <a:cs typeface="Courier New" panose="02070309020205020404" pitchFamily="49" charset="0"/>
              </a:rPr>
              <a:t>occupation</a:t>
            </a:r>
            <a:r>
              <a:rPr lang="nl-BE" sz="1800" dirty="0">
                <a:latin typeface="Courier New" panose="02070309020205020404" pitchFamily="49" charset="0"/>
                <a:cs typeface="Courier New" panose="02070309020205020404" pitchFamily="49" charset="0"/>
              </a:rPr>
              <a:t>, data=Cholesterol)</a:t>
            </a:r>
          </a:p>
          <a:p>
            <a:endParaRPr lang="nl-BE" sz="1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1B3781CA-3C84-E108-C68A-1DB9200C12B7}"/>
              </a:ext>
            </a:extLst>
          </p:cNvPr>
          <p:cNvSpPr txBox="1"/>
          <p:nvPr/>
        </p:nvSpPr>
        <p:spPr>
          <a:xfrm>
            <a:off x="971600" y="5661248"/>
            <a:ext cx="4950693" cy="461665"/>
          </a:xfrm>
          <a:prstGeom prst="rect">
            <a:avLst/>
          </a:prstGeom>
          <a:noFill/>
        </p:spPr>
        <p:txBody>
          <a:bodyPr wrap="square" rtlCol="0">
            <a:spAutoFit/>
          </a:bodyPr>
          <a:lstStyle/>
          <a:p>
            <a:r>
              <a:rPr lang="fr-FR" dirty="0"/>
              <a:t>How to </a:t>
            </a:r>
            <a:r>
              <a:rPr lang="fr-FR" dirty="0" err="1"/>
              <a:t>interpret</a:t>
            </a:r>
            <a:r>
              <a:rPr lang="fr-FR" dirty="0"/>
              <a:t> </a:t>
            </a:r>
            <a:r>
              <a:rPr lang="fr-FR" dirty="0" err="1"/>
              <a:t>this</a:t>
            </a:r>
            <a:r>
              <a:rPr lang="fr-FR" dirty="0"/>
              <a:t>?</a:t>
            </a:r>
          </a:p>
        </p:txBody>
      </p:sp>
    </p:spTree>
    <p:extLst>
      <p:ext uri="{BB962C8B-B14F-4D97-AF65-F5344CB8AC3E}">
        <p14:creationId xmlns:p14="http://schemas.microsoft.com/office/powerpoint/2010/main" val="195737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FAF04C4-FD71-4B99-BCAF-2CF46B26E04D}"/>
              </a:ext>
            </a:extLst>
          </p:cNvPr>
          <p:cNvSpPr>
            <a:spLocks noGrp="1" noChangeArrowheads="1"/>
          </p:cNvSpPr>
          <p:nvPr>
            <p:ph type="title"/>
          </p:nvPr>
        </p:nvSpPr>
        <p:spPr>
          <a:xfrm>
            <a:off x="611560" y="30753"/>
            <a:ext cx="7772400" cy="1143000"/>
          </a:xfrm>
        </p:spPr>
        <p:txBody>
          <a:bodyPr/>
          <a:lstStyle/>
          <a:p>
            <a:r>
              <a:rPr lang="en-US" altLang="nl-BE" sz="3600" dirty="0"/>
              <a:t>Introducing dummy variables</a:t>
            </a:r>
            <a:endParaRPr lang="fr-FR" altLang="nl-BE" sz="3600" dirty="0"/>
          </a:p>
        </p:txBody>
      </p:sp>
      <p:sp>
        <p:nvSpPr>
          <p:cNvPr id="11267" name="Content Placeholder 2">
            <a:extLst>
              <a:ext uri="{FF2B5EF4-FFF2-40B4-BE49-F238E27FC236}">
                <a16:creationId xmlns:a16="http://schemas.microsoft.com/office/drawing/2014/main" id="{9E6238BD-DE22-4F8F-9A0B-55FA81901610}"/>
              </a:ext>
            </a:extLst>
          </p:cNvPr>
          <p:cNvSpPr>
            <a:spLocks noGrp="1" noChangeArrowheads="1"/>
          </p:cNvSpPr>
          <p:nvPr>
            <p:ph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Convert</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to</a:t>
            </a:r>
            <a:r>
              <a:rPr lang="nl-BE" sz="1600" dirty="0">
                <a:latin typeface="Courier New" panose="02070309020205020404" pitchFamily="49" charset="0"/>
                <a:cs typeface="Courier New" panose="02070309020205020404" pitchFamily="49" charset="0"/>
              </a:rPr>
              <a:t> a factor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nl-BE" sz="16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nl-BE" sz="1600" dirty="0" err="1">
                <a:latin typeface="Courier New" panose="02070309020205020404" pitchFamily="49" charset="0"/>
                <a:cs typeface="Courier New" panose="02070309020205020404" pitchFamily="49" charset="0"/>
              </a:rPr>
              <a:t>Cholesterol$occupation_f</a:t>
            </a:r>
            <a:r>
              <a:rPr lang="nl-BE" sz="1600" dirty="0">
                <a:latin typeface="Courier New" panose="02070309020205020404" pitchFamily="49" charset="0"/>
                <a:cs typeface="Courier New" panose="02070309020205020404" pitchFamily="49" charset="0"/>
              </a:rPr>
              <a:t> &lt;- factor(</a:t>
            </a:r>
            <a:r>
              <a:rPr lang="nl-BE" sz="1600" dirty="0" err="1">
                <a:latin typeface="Courier New" panose="02070309020205020404" pitchFamily="49" charset="0"/>
                <a:cs typeface="Courier New" panose="02070309020205020404" pitchFamily="49" charset="0"/>
              </a:rPr>
              <a:t>Cholesterol$occupation</a:t>
            </a:r>
            <a:r>
              <a:rPr lang="nl-BE" sz="1600" dirty="0">
                <a:latin typeface="Courier New" panose="02070309020205020404" pitchFamily="49" charset="0"/>
                <a:cs typeface="Courier New" panose="02070309020205020404" pitchFamily="49" charset="0"/>
              </a:rPr>
              <a:t>, levels=1:4,</a:t>
            </a:r>
            <a:br>
              <a:rPr lang="nl-BE" sz="1600" dirty="0">
                <a:latin typeface="Courier New" panose="02070309020205020404" pitchFamily="49" charset="0"/>
                <a:cs typeface="Courier New" panose="02070309020205020404" pitchFamily="49" charset="0"/>
              </a:rPr>
            </a:br>
            <a:r>
              <a:rPr lang="nl-BE" sz="1600" dirty="0">
                <a:latin typeface="Courier New" panose="02070309020205020404" pitchFamily="49" charset="0"/>
                <a:cs typeface="Courier New" panose="02070309020205020404" pitchFamily="49" charset="0"/>
              </a:rPr>
              <a:t>labels=c("</a:t>
            </a:r>
            <a:r>
              <a:rPr lang="nl-BE" sz="1600" dirty="0" err="1">
                <a:latin typeface="Courier New" panose="02070309020205020404" pitchFamily="49" charset="0"/>
                <a:cs typeface="Courier New" panose="02070309020205020404" pitchFamily="49" charset="0"/>
              </a:rPr>
              <a:t>unskilled_manual_laborer</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skilled_manual_laborer</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office_worker</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unemployed</a:t>
            </a:r>
            <a:r>
              <a:rPr lang="nl-BE" sz="1600" dirty="0">
                <a:latin typeface="Courier New" panose="02070309020205020404" pitchFamily="49" charset="0"/>
                <a:cs typeface="Courier New" panose="02070309020205020404" pitchFamily="49" charset="0"/>
              </a:rPr>
              <a:t>"))</a:t>
            </a:r>
            <a:endParaRPr lang="nl-BE" dirty="0"/>
          </a:p>
          <a:p>
            <a:pPr marL="0" indent="0">
              <a:buNone/>
            </a:pPr>
            <a:r>
              <a:rPr lang="fr-FR" altLang="nl-BE" dirty="0"/>
              <a:t>  </a:t>
            </a:r>
            <a:r>
              <a:rPr lang="fr-FR" altLang="nl-BE" sz="2000" dirty="0"/>
              <a:t> ↑ </a:t>
            </a:r>
            <a:r>
              <a:rPr lang="fr-FR" altLang="nl-BE" sz="2000" dirty="0" err="1"/>
              <a:t>Specify</a:t>
            </a:r>
            <a:r>
              <a:rPr lang="fr-FR" altLang="nl-BE" sz="2000" dirty="0"/>
              <a:t> </a:t>
            </a:r>
            <a:r>
              <a:rPr lang="fr-FR" altLang="nl-BE" sz="2000" dirty="0" err="1"/>
              <a:t>what</a:t>
            </a:r>
            <a:r>
              <a:rPr lang="fr-FR" altLang="nl-BE" sz="2000" dirty="0"/>
              <a:t> </a:t>
            </a:r>
            <a:r>
              <a:rPr lang="fr-FR" altLang="nl-BE" sz="2000" dirty="0" err="1"/>
              <a:t>each</a:t>
            </a:r>
            <a:r>
              <a:rPr lang="fr-FR" altLang="nl-BE" sz="2000" dirty="0"/>
              <a:t> </a:t>
            </a:r>
            <a:r>
              <a:rPr lang="fr-FR" altLang="nl-BE" sz="2000" dirty="0" err="1"/>
              <a:t>number</a:t>
            </a:r>
            <a:r>
              <a:rPr lang="fr-FR" altLang="nl-BE" sz="2000" dirty="0"/>
              <a:t> </a:t>
            </a:r>
            <a:r>
              <a:rPr lang="fr-FR" altLang="nl-BE" sz="2000" dirty="0" err="1"/>
              <a:t>means</a:t>
            </a:r>
            <a:endParaRPr lang="fr-FR" altLang="nl-BE"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D35AE93-6F86-4406-930B-0399620FA2DF}"/>
              </a:ext>
            </a:extLst>
          </p:cNvPr>
          <p:cNvSpPr>
            <a:spLocks noGrp="1" noChangeArrowheads="1"/>
          </p:cNvSpPr>
          <p:nvPr>
            <p:ph type="title"/>
          </p:nvPr>
        </p:nvSpPr>
        <p:spPr>
          <a:xfrm>
            <a:off x="539552" y="14287"/>
            <a:ext cx="7772400" cy="1143000"/>
          </a:xfrm>
        </p:spPr>
        <p:txBody>
          <a:bodyPr/>
          <a:lstStyle/>
          <a:p>
            <a:r>
              <a:rPr lang="en-US" altLang="nl-BE" dirty="0"/>
              <a:t>Introducing a dummy variable</a:t>
            </a:r>
            <a:endParaRPr lang="fr-FR" altLang="nl-BE" dirty="0"/>
          </a:p>
        </p:txBody>
      </p:sp>
      <p:graphicFrame>
        <p:nvGraphicFramePr>
          <p:cNvPr id="2" name="Table 1">
            <a:extLst>
              <a:ext uri="{FF2B5EF4-FFF2-40B4-BE49-F238E27FC236}">
                <a16:creationId xmlns:a16="http://schemas.microsoft.com/office/drawing/2014/main" id="{6AA55973-127B-4124-A90A-744E0C52F61A}"/>
              </a:ext>
            </a:extLst>
          </p:cNvPr>
          <p:cNvGraphicFramePr>
            <a:graphicFrameLocks noGrp="1"/>
          </p:cNvGraphicFramePr>
          <p:nvPr/>
        </p:nvGraphicFramePr>
        <p:xfrm>
          <a:off x="323850" y="1700213"/>
          <a:ext cx="6624639" cy="4572000"/>
        </p:xfrm>
        <a:graphic>
          <a:graphicData uri="http://schemas.openxmlformats.org/drawingml/2006/table">
            <a:tbl>
              <a:tblPr firstRow="1" bandRow="1">
                <a:tableStyleId>{5C22544A-7EE6-4342-B048-85BDC9FD1C3A}</a:tableStyleId>
              </a:tblPr>
              <a:tblGrid>
                <a:gridCol w="1872180">
                  <a:extLst>
                    <a:ext uri="{9D8B030D-6E8A-4147-A177-3AD203B41FA5}">
                      <a16:colId xmlns:a16="http://schemas.microsoft.com/office/drawing/2014/main" val="20000"/>
                    </a:ext>
                  </a:extLst>
                </a:gridCol>
                <a:gridCol w="1584153">
                  <a:extLst>
                    <a:ext uri="{9D8B030D-6E8A-4147-A177-3AD203B41FA5}">
                      <a16:colId xmlns:a16="http://schemas.microsoft.com/office/drawing/2014/main" val="20001"/>
                    </a:ext>
                  </a:extLst>
                </a:gridCol>
                <a:gridCol w="1584153">
                  <a:extLst>
                    <a:ext uri="{9D8B030D-6E8A-4147-A177-3AD203B41FA5}">
                      <a16:colId xmlns:a16="http://schemas.microsoft.com/office/drawing/2014/main" val="20002"/>
                    </a:ext>
                  </a:extLst>
                </a:gridCol>
                <a:gridCol w="1584153">
                  <a:extLst>
                    <a:ext uri="{9D8B030D-6E8A-4147-A177-3AD203B41FA5}">
                      <a16:colId xmlns:a16="http://schemas.microsoft.com/office/drawing/2014/main" val="20003"/>
                    </a:ext>
                  </a:extLst>
                </a:gridCol>
              </a:tblGrid>
              <a:tr h="370840">
                <a:tc>
                  <a:txBody>
                    <a:bodyPr/>
                    <a:lstStyle/>
                    <a:p>
                      <a:endParaRPr lang="fr-FR" dirty="0"/>
                    </a:p>
                  </a:txBody>
                  <a:tcPr marL="91439" marR="91439"/>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a:t>skilled manual laborer (2)</a:t>
                      </a:r>
                      <a:endParaRPr lang="fr-FR" dirty="0"/>
                    </a:p>
                  </a:txBody>
                  <a:tcPr marL="91439" marR="9143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office worker (3)</a:t>
                      </a:r>
                      <a:endParaRPr lang="fr-FR" dirty="0"/>
                    </a:p>
                  </a:txBody>
                  <a:tcPr marL="91439" marR="91439"/>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a:t>Unemployed (4)</a:t>
                      </a:r>
                      <a:endParaRPr lang="fr-FR" dirty="0"/>
                    </a:p>
                    <a:p>
                      <a:pPr algn="ctr"/>
                      <a:endParaRPr lang="fr-FR" dirty="0"/>
                    </a:p>
                  </a:txBody>
                  <a:tcPr marL="91439" marR="91439"/>
                </a:tc>
                <a:extLst>
                  <a:ext uri="{0D108BD9-81ED-4DB2-BD59-A6C34878D82A}">
                    <a16:rowId xmlns:a16="http://schemas.microsoft.com/office/drawing/2014/main" val="10000"/>
                  </a:ext>
                </a:extLst>
              </a:tr>
              <a:tr h="9144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unskilled manual laborer(1)</a:t>
                      </a:r>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0</a:t>
                      </a:r>
                      <a:endParaRPr lang="fr-FR" dirty="0"/>
                    </a:p>
                  </a:txBody>
                  <a:tcPr marL="91439" marR="91439" anchor="ctr"/>
                </a:tc>
                <a:extLst>
                  <a:ext uri="{0D108BD9-81ED-4DB2-BD59-A6C34878D82A}">
                    <a16:rowId xmlns:a16="http://schemas.microsoft.com/office/drawing/2014/main" val="10001"/>
                  </a:ext>
                </a:extLst>
              </a:tr>
              <a:tr h="9144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skilled manual laborer(2)</a:t>
                      </a:r>
                    </a:p>
                  </a:txBody>
                  <a:tcPr marL="91439" marR="91439" anchor="ctr"/>
                </a:tc>
                <a:tc>
                  <a:txBody>
                    <a:bodyPr/>
                    <a:lstStyle/>
                    <a:p>
                      <a:pPr algn="ctr"/>
                      <a:r>
                        <a:rPr lang="en-US" dirty="0"/>
                        <a:t>1</a:t>
                      </a:r>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0</a:t>
                      </a:r>
                      <a:endParaRPr lang="fr-FR" dirty="0"/>
                    </a:p>
                  </a:txBody>
                  <a:tcPr marL="91439" marR="91439" anchor="ctr"/>
                </a:tc>
                <a:extLst>
                  <a:ext uri="{0D108BD9-81ED-4DB2-BD59-A6C34878D82A}">
                    <a16:rowId xmlns:a16="http://schemas.microsoft.com/office/drawing/2014/main" val="10002"/>
                  </a:ext>
                </a:extLst>
              </a:tr>
              <a:tr h="914400">
                <a:tc>
                  <a:txBody>
                    <a:bodyPr/>
                    <a:lstStyle/>
                    <a:p>
                      <a:r>
                        <a:rPr lang="en-US" dirty="0"/>
                        <a:t>office worker(3)</a:t>
                      </a:r>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1</a:t>
                      </a:r>
                      <a:endParaRPr lang="fr-FR" dirty="0"/>
                    </a:p>
                  </a:txBody>
                  <a:tcPr marL="91439" marR="91439" anchor="ctr"/>
                </a:tc>
                <a:tc>
                  <a:txBody>
                    <a:bodyPr/>
                    <a:lstStyle/>
                    <a:p>
                      <a:pPr algn="ctr"/>
                      <a:r>
                        <a:rPr lang="en-US" dirty="0"/>
                        <a:t>0</a:t>
                      </a:r>
                      <a:endParaRPr lang="fr-FR" dirty="0"/>
                    </a:p>
                  </a:txBody>
                  <a:tcPr marL="91439" marR="91439" anchor="ctr"/>
                </a:tc>
                <a:extLst>
                  <a:ext uri="{0D108BD9-81ED-4DB2-BD59-A6C34878D82A}">
                    <a16:rowId xmlns:a16="http://schemas.microsoft.com/office/drawing/2014/main" val="10003"/>
                  </a:ext>
                </a:extLst>
              </a:tr>
              <a:tr h="9144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Unemployed(4)</a:t>
                      </a:r>
                      <a:endParaRPr lang="fr-FR" dirty="0"/>
                    </a:p>
                    <a:p>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1</a:t>
                      </a:r>
                      <a:endParaRPr lang="fr-FR" dirty="0"/>
                    </a:p>
                  </a:txBody>
                  <a:tcPr marL="91439" marR="91439"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AEB4-54EA-43D1-9B0D-B193BE0A6280}"/>
              </a:ext>
            </a:extLst>
          </p:cNvPr>
          <p:cNvSpPr>
            <a:spLocks noGrp="1"/>
          </p:cNvSpPr>
          <p:nvPr>
            <p:ph type="title"/>
          </p:nvPr>
        </p:nvSpPr>
        <p:spPr>
          <a:xfrm>
            <a:off x="611560" y="190500"/>
            <a:ext cx="7772400" cy="1143000"/>
          </a:xfrm>
        </p:spPr>
        <p:txBody>
          <a:bodyPr/>
          <a:lstStyle/>
          <a:p>
            <a:r>
              <a:rPr lang="fr-FR" dirty="0"/>
              <a:t>Model </a:t>
            </a:r>
            <a:r>
              <a:rPr lang="fr-FR" dirty="0" err="1"/>
              <a:t>with</a:t>
            </a:r>
            <a:r>
              <a:rPr lang="fr-FR" dirty="0"/>
              <a:t> occupation as </a:t>
            </a:r>
            <a:r>
              <a:rPr lang="fr-FR" dirty="0" err="1"/>
              <a:t>dummy</a:t>
            </a:r>
            <a:endParaRPr lang="fr-FR" dirty="0"/>
          </a:p>
        </p:txBody>
      </p:sp>
      <p:sp>
        <p:nvSpPr>
          <p:cNvPr id="3" name="Content Placeholder 2">
            <a:extLst>
              <a:ext uri="{FF2B5EF4-FFF2-40B4-BE49-F238E27FC236}">
                <a16:creationId xmlns:a16="http://schemas.microsoft.com/office/drawing/2014/main" id="{202F5BE8-645B-482C-901B-AA495B2B13D3}"/>
              </a:ext>
            </a:extLst>
          </p:cNvPr>
          <p:cNvSpPr>
            <a:spLocks noGrp="1"/>
          </p:cNvSpPr>
          <p:nvPr>
            <p:ph idx="1"/>
          </p:nvPr>
        </p:nvSpPr>
        <p:spPr>
          <a:xfrm>
            <a:off x="107504" y="1484784"/>
            <a:ext cx="8928992" cy="792088"/>
          </a:xfrm>
        </p:spPr>
        <p:txBody>
          <a:bodyPr/>
          <a:lstStyle/>
          <a:p>
            <a:pPr marL="0" indent="0">
              <a:buNone/>
            </a:pPr>
            <a:r>
              <a:rPr lang="fr-FR" sz="1600" dirty="0">
                <a:latin typeface="Courier New" panose="02070309020205020404" pitchFamily="49" charset="0"/>
                <a:cs typeface="Courier New" panose="02070309020205020404" pitchFamily="49" charset="0"/>
              </a:rPr>
              <a:t>LinearModel.6 &lt;- lm(</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age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bmi</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occupation_f</a:t>
            </a:r>
            <a:r>
              <a:rPr lang="fr-FR" sz="1600" dirty="0">
                <a:latin typeface="Courier New" panose="02070309020205020404" pitchFamily="49" charset="0"/>
                <a:cs typeface="Courier New" panose="02070309020205020404" pitchFamily="49" charset="0"/>
              </a:rPr>
              <a:t>, data=</a:t>
            </a:r>
            <a:r>
              <a:rPr lang="fr-FR" sz="1600" dirty="0" err="1">
                <a:latin typeface="Courier New" panose="02070309020205020404" pitchFamily="49" charset="0"/>
                <a:cs typeface="Courier New" panose="02070309020205020404" pitchFamily="49" charset="0"/>
              </a:rPr>
              <a:t>Cholesterol</a:t>
            </a:r>
            <a:r>
              <a:rPr lang="fr-FR" sz="1600" dirty="0">
                <a:latin typeface="Courier New" panose="02070309020205020404" pitchFamily="49" charset="0"/>
                <a:cs typeface="Courier New" panose="02070309020205020404" pitchFamily="49" charset="0"/>
              </a:rPr>
              <a:t>)</a:t>
            </a:r>
          </a:p>
          <a:p>
            <a:pPr marL="0" indent="0">
              <a:buNone/>
            </a:pPr>
            <a:r>
              <a:rPr lang="fr-FR" sz="1600" dirty="0" err="1">
                <a:latin typeface="Courier New" panose="02070309020205020404" pitchFamily="49" charset="0"/>
                <a:cs typeface="Courier New" panose="02070309020205020404" pitchFamily="49" charset="0"/>
              </a:rPr>
              <a:t>summary</a:t>
            </a:r>
            <a:r>
              <a:rPr lang="fr-FR" sz="1600" dirty="0">
                <a:latin typeface="Courier New" panose="02070309020205020404" pitchFamily="49" charset="0"/>
                <a:cs typeface="Courier New" panose="02070309020205020404" pitchFamily="49" charset="0"/>
              </a:rPr>
              <a:t>(LinearModel.6)</a:t>
            </a:r>
          </a:p>
          <a:p>
            <a:pPr marL="0" indent="0">
              <a:buNone/>
            </a:pPr>
            <a:endParaRPr lang="fr-FR" sz="1600" dirty="0">
              <a:latin typeface="Courier New" panose="02070309020205020404" pitchFamily="49" charset="0"/>
              <a:cs typeface="Courier New" panose="02070309020205020404" pitchFamily="49" charset="0"/>
            </a:endParaRPr>
          </a:p>
          <a:p>
            <a:pPr marL="0" indent="0">
              <a:buNone/>
            </a:pPr>
            <a:endParaRPr lang="fr-FR" sz="1600" dirty="0">
              <a:latin typeface="Courier New" panose="02070309020205020404" pitchFamily="49" charset="0"/>
              <a:cs typeface="Courier New" panose="02070309020205020404" pitchFamily="49" charset="0"/>
            </a:endParaRPr>
          </a:p>
          <a:p>
            <a:pPr marL="0" indent="0">
              <a:buNone/>
            </a:pPr>
            <a:endParaRPr lang="fr-FR" sz="1600"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141309AA-596E-6668-4500-A03F344F08B2}"/>
              </a:ext>
            </a:extLst>
          </p:cNvPr>
          <p:cNvPicPr>
            <a:picLocks noChangeAspect="1"/>
          </p:cNvPicPr>
          <p:nvPr/>
        </p:nvPicPr>
        <p:blipFill>
          <a:blip r:embed="rId2"/>
          <a:stretch>
            <a:fillRect/>
          </a:stretch>
        </p:blipFill>
        <p:spPr>
          <a:xfrm>
            <a:off x="899591" y="2780928"/>
            <a:ext cx="6377563" cy="3333726"/>
          </a:xfrm>
          <a:prstGeom prst="rect">
            <a:avLst/>
          </a:prstGeom>
        </p:spPr>
      </p:pic>
      <p:sp>
        <p:nvSpPr>
          <p:cNvPr id="7" name="Rectangle 6">
            <a:extLst>
              <a:ext uri="{FF2B5EF4-FFF2-40B4-BE49-F238E27FC236}">
                <a16:creationId xmlns:a16="http://schemas.microsoft.com/office/drawing/2014/main" id="{F8933435-2394-FF36-0ADB-56135DFEF81C}"/>
              </a:ext>
            </a:extLst>
          </p:cNvPr>
          <p:cNvSpPr/>
          <p:nvPr/>
        </p:nvSpPr>
        <p:spPr bwMode="auto">
          <a:xfrm>
            <a:off x="908467" y="4607762"/>
            <a:ext cx="6377563" cy="5040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BE"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3732947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21847</TotalTime>
  <Words>2191</Words>
  <Application>Microsoft Office PowerPoint</Application>
  <PresentationFormat>On-screen Show (4:3)</PresentationFormat>
  <Paragraphs>411</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Comic Sans MS</vt:lpstr>
      <vt:lpstr>Courier New</vt:lpstr>
      <vt:lpstr>Times New Roman</vt:lpstr>
      <vt:lpstr>Wingdings</vt:lpstr>
      <vt:lpstr>Default Design</vt:lpstr>
      <vt:lpstr>Linear regression</vt:lpstr>
      <vt:lpstr>Session 4: Dummy variables and interaction</vt:lpstr>
      <vt:lpstr>Regression on qualitative variables</vt:lpstr>
      <vt:lpstr>PowerPoint Presentation</vt:lpstr>
      <vt:lpstr>Introducing a dummy variable</vt:lpstr>
      <vt:lpstr>PowerPoint Presentation</vt:lpstr>
      <vt:lpstr>Introducing dummy variables</vt:lpstr>
      <vt:lpstr>Introducing a dummy variable</vt:lpstr>
      <vt:lpstr>Model with occupation as dummy</vt:lpstr>
      <vt:lpstr>Equation parallel lines model </vt:lpstr>
      <vt:lpstr>Equation parallel lines model </vt:lpstr>
      <vt:lpstr>Parallel lines model</vt:lpstr>
      <vt:lpstr>Sex as a dummy variable</vt:lpstr>
      <vt:lpstr>Sex as a dummy variable</vt:lpstr>
      <vt:lpstr>Sex as a dummy variable</vt:lpstr>
      <vt:lpstr>Question</vt:lpstr>
      <vt:lpstr>Question</vt:lpstr>
      <vt:lpstr>Question</vt:lpstr>
      <vt:lpstr>Question</vt:lpstr>
      <vt:lpstr>Question</vt:lpstr>
      <vt:lpstr>Question</vt:lpstr>
      <vt:lpstr>Question</vt:lpstr>
      <vt:lpstr>Question</vt:lpstr>
      <vt:lpstr>Interaction</vt:lpstr>
      <vt:lpstr>Recoding BMI to a categorical value</vt:lpstr>
      <vt:lpstr>Parallel lines model with BMI as categorical variable</vt:lpstr>
      <vt:lpstr>Equation parallel lines model </vt:lpstr>
      <vt:lpstr>Equation parallel lines model </vt:lpstr>
      <vt:lpstr>Parallel lines model for BMI_cat</vt:lpstr>
      <vt:lpstr>Interaction</vt:lpstr>
      <vt:lpstr>Interaction</vt:lpstr>
      <vt:lpstr>Equation separate lines model </vt:lpstr>
      <vt:lpstr>Separate lines model for BMI_cat</vt:lpstr>
      <vt:lpstr>Testing for interaction</vt:lpstr>
      <vt:lpstr>A more formal test</vt:lpstr>
      <vt:lpstr>Parallel lines vs separate lines:</vt:lpstr>
      <vt:lpstr>… what have we learnt so far?</vt:lpstr>
    </vt:vector>
  </TitlesOfParts>
  <Company>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Régression linéaire</dc:title>
  <dc:creator>M. Borchert</dc:creator>
  <cp:lastModifiedBy>Tom Smekens</cp:lastModifiedBy>
  <cp:revision>1233</cp:revision>
  <cp:lastPrinted>2004-01-21T14:42:37Z</cp:lastPrinted>
  <dcterms:created xsi:type="dcterms:W3CDTF">1999-01-29T16:48:20Z</dcterms:created>
  <dcterms:modified xsi:type="dcterms:W3CDTF">2022-12-06T14:50:07Z</dcterms:modified>
</cp:coreProperties>
</file>