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29" r:id="rId2"/>
    <p:sldId id="282" r:id="rId3"/>
    <p:sldId id="258" r:id="rId4"/>
    <p:sldId id="337" r:id="rId5"/>
    <p:sldId id="338" r:id="rId6"/>
    <p:sldId id="273" r:id="rId7"/>
    <p:sldId id="330" r:id="rId8"/>
    <p:sldId id="261" r:id="rId9"/>
    <p:sldId id="405" r:id="rId10"/>
    <p:sldId id="406" r:id="rId11"/>
    <p:sldId id="408" r:id="rId12"/>
    <p:sldId id="472" r:id="rId13"/>
    <p:sldId id="409" r:id="rId14"/>
    <p:sldId id="466" r:id="rId15"/>
    <p:sldId id="467" r:id="rId16"/>
    <p:sldId id="412" r:id="rId17"/>
    <p:sldId id="413" r:id="rId18"/>
    <p:sldId id="414" r:id="rId19"/>
    <p:sldId id="415" r:id="rId20"/>
    <p:sldId id="334" r:id="rId21"/>
    <p:sldId id="468" r:id="rId22"/>
    <p:sldId id="469" r:id="rId23"/>
    <p:sldId id="335" r:id="rId24"/>
    <p:sldId id="274" r:id="rId25"/>
    <p:sldId id="471" r:id="rId26"/>
    <p:sldId id="278" r:id="rId27"/>
  </p:sldIdLst>
  <p:sldSz cx="9144000" cy="6858000" type="screen4x3"/>
  <p:notesSz cx="6797675" cy="9928225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tthias Borchert" initials="MB" lastIdx="1" clrIdx="0"/>
  <p:cmAuthor id="1" name="Matthias Borchert " initials="MB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0000"/>
    <a:srgbClr val="800000"/>
    <a:srgbClr val="008080"/>
    <a:srgbClr val="008000"/>
    <a:srgbClr val="FF999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B8BE17-0969-4C2A-A63E-88C7ECD0FF7A}" v="597" dt="2023-02-06T09:48:54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95" autoAdjust="0"/>
    <p:restoredTop sz="76732" autoAdjust="0"/>
  </p:normalViewPr>
  <p:slideViewPr>
    <p:cSldViewPr showGuides="1">
      <p:cViewPr>
        <p:scale>
          <a:sx n="66" d="100"/>
          <a:sy n="66" d="100"/>
        </p:scale>
        <p:origin x="1733" y="-2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-178"/>
    </p:cViewPr>
  </p:notesTextViewPr>
  <p:sorterViewPr>
    <p:cViewPr>
      <p:scale>
        <a:sx n="198" d="100"/>
        <a:sy n="198" d="100"/>
      </p:scale>
      <p:origin x="0" y="3936"/>
    </p:cViewPr>
  </p:sorterViewPr>
  <p:notesViewPr>
    <p:cSldViewPr showGuides="1">
      <p:cViewPr varScale="1">
        <p:scale>
          <a:sx n="63" d="100"/>
          <a:sy n="63" d="100"/>
        </p:scale>
        <p:origin x="-3072" y="-120"/>
      </p:cViewPr>
      <p:guideLst>
        <p:guide orient="horz" pos="3126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Smekens" userId="7c71761e-b165-42e6-82e1-b4146a2e8c36" providerId="ADAL" clId="{21BD3844-1AA9-4021-8604-A93D03E4AA18}"/>
    <pc:docChg chg="undo custSel modSld">
      <pc:chgData name="Tom Smekens" userId="7c71761e-b165-42e6-82e1-b4146a2e8c36" providerId="ADAL" clId="{21BD3844-1AA9-4021-8604-A93D03E4AA18}" dt="2022-12-13T11:15:42.506" v="80" actId="207"/>
      <pc:docMkLst>
        <pc:docMk/>
      </pc:docMkLst>
      <pc:sldChg chg="addSp delSp modSp mod">
        <pc:chgData name="Tom Smekens" userId="7c71761e-b165-42e6-82e1-b4146a2e8c36" providerId="ADAL" clId="{21BD3844-1AA9-4021-8604-A93D03E4AA18}" dt="2022-12-13T11:15:27.809" v="77" actId="207"/>
        <pc:sldMkLst>
          <pc:docMk/>
          <pc:sldMk cId="0" sldId="274"/>
        </pc:sldMkLst>
        <pc:spChg chg="add mod ord">
          <ac:chgData name="Tom Smekens" userId="7c71761e-b165-42e6-82e1-b4146a2e8c36" providerId="ADAL" clId="{21BD3844-1AA9-4021-8604-A93D03E4AA18}" dt="2022-12-13T11:15:27.809" v="77" actId="207"/>
          <ac:spMkLst>
            <pc:docMk/>
            <pc:sldMk cId="0" sldId="274"/>
            <ac:spMk id="3" creationId="{C3F163E1-6114-01DD-3E69-14BDF3F9C5DC}"/>
          </ac:spMkLst>
        </pc:spChg>
        <pc:spChg chg="mod">
          <ac:chgData name="Tom Smekens" userId="7c71761e-b165-42e6-82e1-b4146a2e8c36" providerId="ADAL" clId="{21BD3844-1AA9-4021-8604-A93D03E4AA18}" dt="2022-12-13T10:53:25.731" v="70" actId="1076"/>
          <ac:spMkLst>
            <pc:docMk/>
            <pc:sldMk cId="0" sldId="274"/>
            <ac:spMk id="6" creationId="{CE2E1F69-18AF-4A23-BDA0-71617032DCD9}"/>
          </ac:spMkLst>
        </pc:spChg>
        <pc:spChg chg="add del">
          <ac:chgData name="Tom Smekens" userId="7c71761e-b165-42e6-82e1-b4146a2e8c36" providerId="ADAL" clId="{21BD3844-1AA9-4021-8604-A93D03E4AA18}" dt="2022-12-13T10:52:10.839" v="57"/>
          <ac:spMkLst>
            <pc:docMk/>
            <pc:sldMk cId="0" sldId="274"/>
            <ac:spMk id="7" creationId="{978DFB03-E7DB-A652-DC88-0F9B5684725D}"/>
          </ac:spMkLst>
        </pc:spChg>
        <pc:spChg chg="add del">
          <ac:chgData name="Tom Smekens" userId="7c71761e-b165-42e6-82e1-b4146a2e8c36" providerId="ADAL" clId="{21BD3844-1AA9-4021-8604-A93D03E4AA18}" dt="2022-12-13T10:52:15.441" v="59"/>
          <ac:spMkLst>
            <pc:docMk/>
            <pc:sldMk cId="0" sldId="274"/>
            <ac:spMk id="8" creationId="{BA435732-303D-6A4B-22E8-6A39AD7CD2F6}"/>
          </ac:spMkLst>
        </pc:spChg>
        <pc:spChg chg="mod">
          <ac:chgData name="Tom Smekens" userId="7c71761e-b165-42e6-82e1-b4146a2e8c36" providerId="ADAL" clId="{21BD3844-1AA9-4021-8604-A93D03E4AA18}" dt="2022-12-13T10:53:37.360" v="74" actId="1076"/>
          <ac:spMkLst>
            <pc:docMk/>
            <pc:sldMk cId="0" sldId="274"/>
            <ac:spMk id="16" creationId="{463B8358-B41A-4C0E-8C45-D551F1ADBA16}"/>
          </ac:spMkLst>
        </pc:spChg>
        <pc:spChg chg="mod">
          <ac:chgData name="Tom Smekens" userId="7c71761e-b165-42e6-82e1-b4146a2e8c36" providerId="ADAL" clId="{21BD3844-1AA9-4021-8604-A93D03E4AA18}" dt="2022-12-13T10:53:42.967" v="75" actId="14100"/>
          <ac:spMkLst>
            <pc:docMk/>
            <pc:sldMk cId="0" sldId="274"/>
            <ac:spMk id="17" creationId="{30C4677E-F0F4-40EF-A32B-C9180B764CE4}"/>
          </ac:spMkLst>
        </pc:spChg>
        <pc:picChg chg="del">
          <ac:chgData name="Tom Smekens" userId="7c71761e-b165-42e6-82e1-b4146a2e8c36" providerId="ADAL" clId="{21BD3844-1AA9-4021-8604-A93D03E4AA18}" dt="2022-12-13T10:51:41.676" v="50" actId="478"/>
          <ac:picMkLst>
            <pc:docMk/>
            <pc:sldMk cId="0" sldId="274"/>
            <ac:picMk id="2" creationId="{F8EB1181-DB0B-4BAB-9347-056C2AD01721}"/>
          </ac:picMkLst>
        </pc:picChg>
        <pc:picChg chg="del">
          <ac:chgData name="Tom Smekens" userId="7c71761e-b165-42e6-82e1-b4146a2e8c36" providerId="ADAL" clId="{21BD3844-1AA9-4021-8604-A93D03E4AA18}" dt="2022-12-13T10:51:39.923" v="48" actId="478"/>
          <ac:picMkLst>
            <pc:docMk/>
            <pc:sldMk cId="0" sldId="274"/>
            <ac:picMk id="4" creationId="{E2C9A3EC-1BD6-43A7-B20D-02106AC44F8B}"/>
          </ac:picMkLst>
        </pc:picChg>
        <pc:picChg chg="del">
          <ac:chgData name="Tom Smekens" userId="7c71761e-b165-42e6-82e1-b4146a2e8c36" providerId="ADAL" clId="{21BD3844-1AA9-4021-8604-A93D03E4AA18}" dt="2022-12-13T10:51:41.240" v="49" actId="478"/>
          <ac:picMkLst>
            <pc:docMk/>
            <pc:sldMk cId="0" sldId="274"/>
            <ac:picMk id="5" creationId="{251E4DCA-68CE-430B-B7AD-1049D880296B}"/>
          </ac:picMkLst>
        </pc:picChg>
      </pc:sldChg>
      <pc:sldChg chg="modSp">
        <pc:chgData name="Tom Smekens" userId="7c71761e-b165-42e6-82e1-b4146a2e8c36" providerId="ADAL" clId="{21BD3844-1AA9-4021-8604-A93D03E4AA18}" dt="2022-12-13T09:48:54.278" v="5" actId="6549"/>
        <pc:sldMkLst>
          <pc:docMk/>
          <pc:sldMk cId="0" sldId="334"/>
        </pc:sldMkLst>
        <pc:spChg chg="mod">
          <ac:chgData name="Tom Smekens" userId="7c71761e-b165-42e6-82e1-b4146a2e8c36" providerId="ADAL" clId="{21BD3844-1AA9-4021-8604-A93D03E4AA18}" dt="2022-12-13T09:48:54.278" v="5" actId="6549"/>
          <ac:spMkLst>
            <pc:docMk/>
            <pc:sldMk cId="0" sldId="334"/>
            <ac:spMk id="145412" creationId="{00000000-0000-0000-0000-000000000000}"/>
          </ac:spMkLst>
        </pc:spChg>
      </pc:sldChg>
      <pc:sldChg chg="modSp">
        <pc:chgData name="Tom Smekens" userId="7c71761e-b165-42e6-82e1-b4146a2e8c36" providerId="ADAL" clId="{21BD3844-1AA9-4021-8604-A93D03E4AA18}" dt="2022-12-13T10:36:46.479" v="47" actId="6549"/>
        <pc:sldMkLst>
          <pc:docMk/>
          <pc:sldMk cId="0" sldId="335"/>
        </pc:sldMkLst>
        <pc:spChg chg="mod">
          <ac:chgData name="Tom Smekens" userId="7c71761e-b165-42e6-82e1-b4146a2e8c36" providerId="ADAL" clId="{21BD3844-1AA9-4021-8604-A93D03E4AA18}" dt="2022-12-13T10:36:46.479" v="47" actId="6549"/>
          <ac:spMkLst>
            <pc:docMk/>
            <pc:sldMk cId="0" sldId="335"/>
            <ac:spMk id="154628" creationId="{00000000-0000-0000-0000-000000000000}"/>
          </ac:spMkLst>
        </pc:spChg>
      </pc:sldChg>
      <pc:sldChg chg="modSp mod">
        <pc:chgData name="Tom Smekens" userId="7c71761e-b165-42e6-82e1-b4146a2e8c36" providerId="ADAL" clId="{21BD3844-1AA9-4021-8604-A93D03E4AA18}" dt="2022-12-13T09:35:43.797" v="2" actId="732"/>
        <pc:sldMkLst>
          <pc:docMk/>
          <pc:sldMk cId="0" sldId="409"/>
        </pc:sldMkLst>
        <pc:spChg chg="mod">
          <ac:chgData name="Tom Smekens" userId="7c71761e-b165-42e6-82e1-b4146a2e8c36" providerId="ADAL" clId="{21BD3844-1AA9-4021-8604-A93D03E4AA18}" dt="2022-12-13T09:35:36.393" v="0" actId="20577"/>
          <ac:spMkLst>
            <pc:docMk/>
            <pc:sldMk cId="0" sldId="409"/>
            <ac:spMk id="19458" creationId="{6AE83CC4-5D55-4CAC-ABA3-017FB2BAB17A}"/>
          </ac:spMkLst>
        </pc:spChg>
        <pc:picChg chg="mod modCrop">
          <ac:chgData name="Tom Smekens" userId="7c71761e-b165-42e6-82e1-b4146a2e8c36" providerId="ADAL" clId="{21BD3844-1AA9-4021-8604-A93D03E4AA18}" dt="2022-12-13T09:35:43.797" v="2" actId="732"/>
          <ac:picMkLst>
            <pc:docMk/>
            <pc:sldMk cId="0" sldId="409"/>
            <ac:picMk id="2" creationId="{D583294F-D94E-4774-B450-73C3C1BCBD76}"/>
          </ac:picMkLst>
        </pc:picChg>
      </pc:sldChg>
      <pc:sldChg chg="addSp modSp mod">
        <pc:chgData name="Tom Smekens" userId="7c71761e-b165-42e6-82e1-b4146a2e8c36" providerId="ADAL" clId="{21BD3844-1AA9-4021-8604-A93D03E4AA18}" dt="2022-12-13T09:49:31.322" v="8" actId="207"/>
        <pc:sldMkLst>
          <pc:docMk/>
          <pc:sldMk cId="418565212" sldId="466"/>
        </pc:sldMkLst>
        <pc:spChg chg="add mod">
          <ac:chgData name="Tom Smekens" userId="7c71761e-b165-42e6-82e1-b4146a2e8c36" providerId="ADAL" clId="{21BD3844-1AA9-4021-8604-A93D03E4AA18}" dt="2022-12-13T09:49:31.322" v="8" actId="207"/>
          <ac:spMkLst>
            <pc:docMk/>
            <pc:sldMk cId="418565212" sldId="466"/>
            <ac:spMk id="2" creationId="{1DDBE4EA-B052-B70C-BDE7-85B71E9D3077}"/>
          </ac:spMkLst>
        </pc:spChg>
        <pc:spChg chg="mod">
          <ac:chgData name="Tom Smekens" userId="7c71761e-b165-42e6-82e1-b4146a2e8c36" providerId="ADAL" clId="{21BD3844-1AA9-4021-8604-A93D03E4AA18}" dt="2022-12-13T09:35:51.481" v="3" actId="20577"/>
          <ac:spMkLst>
            <pc:docMk/>
            <pc:sldMk cId="418565212" sldId="466"/>
            <ac:spMk id="19458" creationId="{6AE83CC4-5D55-4CAC-ABA3-017FB2BAB17A}"/>
          </ac:spMkLst>
        </pc:spChg>
      </pc:sldChg>
      <pc:sldChg chg="addSp modSp mod">
        <pc:chgData name="Tom Smekens" userId="7c71761e-b165-42e6-82e1-b4146a2e8c36" providerId="ADAL" clId="{21BD3844-1AA9-4021-8604-A93D03E4AA18}" dt="2022-12-13T09:49:43.060" v="10" actId="1076"/>
        <pc:sldMkLst>
          <pc:docMk/>
          <pc:sldMk cId="3246720365" sldId="468"/>
        </pc:sldMkLst>
        <pc:spChg chg="add mod">
          <ac:chgData name="Tom Smekens" userId="7c71761e-b165-42e6-82e1-b4146a2e8c36" providerId="ADAL" clId="{21BD3844-1AA9-4021-8604-A93D03E4AA18}" dt="2022-12-13T09:49:43.060" v="10" actId="1076"/>
          <ac:spMkLst>
            <pc:docMk/>
            <pc:sldMk cId="3246720365" sldId="468"/>
            <ac:spMk id="2" creationId="{B2202655-E6D0-D5EB-C66D-C2A231CCF7F0}"/>
          </ac:spMkLst>
        </pc:spChg>
      </pc:sldChg>
      <pc:sldChg chg="addSp delSp modSp mod">
        <pc:chgData name="Tom Smekens" userId="7c71761e-b165-42e6-82e1-b4146a2e8c36" providerId="ADAL" clId="{21BD3844-1AA9-4021-8604-A93D03E4AA18}" dt="2022-12-13T11:15:42.506" v="80" actId="207"/>
        <pc:sldMkLst>
          <pc:docMk/>
          <pc:sldMk cId="3466145396" sldId="469"/>
        </pc:sldMkLst>
        <pc:spChg chg="mod">
          <ac:chgData name="Tom Smekens" userId="7c71761e-b165-42e6-82e1-b4146a2e8c36" providerId="ADAL" clId="{21BD3844-1AA9-4021-8604-A93D03E4AA18}" dt="2022-12-13T11:15:42.506" v="80" actId="207"/>
          <ac:spMkLst>
            <pc:docMk/>
            <pc:sldMk cId="3466145396" sldId="469"/>
            <ac:spMk id="8" creationId="{9E318A52-3F2B-4ED5-8C83-276B2E6855C1}"/>
          </ac:spMkLst>
        </pc:spChg>
        <pc:spChg chg="mod">
          <ac:chgData name="Tom Smekens" userId="7c71761e-b165-42e6-82e1-b4146a2e8c36" providerId="ADAL" clId="{21BD3844-1AA9-4021-8604-A93D03E4AA18}" dt="2022-12-13T10:31:46.694" v="45" actId="14100"/>
          <ac:spMkLst>
            <pc:docMk/>
            <pc:sldMk cId="3466145396" sldId="469"/>
            <ac:spMk id="16" creationId="{65966866-55FE-4382-A260-A3199839CEFE}"/>
          </ac:spMkLst>
        </pc:spChg>
        <pc:spChg chg="mod">
          <ac:chgData name="Tom Smekens" userId="7c71761e-b165-42e6-82e1-b4146a2e8c36" providerId="ADAL" clId="{21BD3844-1AA9-4021-8604-A93D03E4AA18}" dt="2022-12-13T10:31:41.099" v="43" actId="14100"/>
          <ac:spMkLst>
            <pc:docMk/>
            <pc:sldMk cId="3466145396" sldId="469"/>
            <ac:spMk id="17" creationId="{00CAEE85-59BA-4053-841F-DE32DA7E4F95}"/>
          </ac:spMkLst>
        </pc:spChg>
        <pc:spChg chg="mod">
          <ac:chgData name="Tom Smekens" userId="7c71761e-b165-42e6-82e1-b4146a2e8c36" providerId="ADAL" clId="{21BD3844-1AA9-4021-8604-A93D03E4AA18}" dt="2022-12-13T10:31:37.684" v="41" actId="1076"/>
          <ac:spMkLst>
            <pc:docMk/>
            <pc:sldMk cId="3466145396" sldId="469"/>
            <ac:spMk id="18" creationId="{C3C77BF4-F880-4B34-BD73-1B3E8A8E7768}"/>
          </ac:spMkLst>
        </pc:spChg>
        <pc:picChg chg="add del">
          <ac:chgData name="Tom Smekens" userId="7c71761e-b165-42e6-82e1-b4146a2e8c36" providerId="ADAL" clId="{21BD3844-1AA9-4021-8604-A93D03E4AA18}" dt="2022-12-13T10:29:15.597" v="16" actId="478"/>
          <ac:picMkLst>
            <pc:docMk/>
            <pc:sldMk cId="3466145396" sldId="469"/>
            <ac:picMk id="2" creationId="{19444F7F-0D69-4091-ACD8-71AF044816A5}"/>
          </ac:picMkLst>
        </pc:picChg>
        <pc:picChg chg="add del">
          <ac:chgData name="Tom Smekens" userId="7c71761e-b165-42e6-82e1-b4146a2e8c36" providerId="ADAL" clId="{21BD3844-1AA9-4021-8604-A93D03E4AA18}" dt="2022-12-13T10:29:14.705" v="15" actId="478"/>
          <ac:picMkLst>
            <pc:docMk/>
            <pc:sldMk cId="3466145396" sldId="469"/>
            <ac:picMk id="14" creationId="{1C3BB1CA-2B5C-4EED-BE80-96F665AB6047}"/>
          </ac:picMkLst>
        </pc:picChg>
      </pc:sldChg>
    </pc:docChg>
  </pc:docChgLst>
  <pc:docChgLst>
    <pc:chgData name="Javier Silva Valencia" userId="00457762-88e0-4bb6-ae91-f21f542e76ed" providerId="ADAL" clId="{E0B8BE17-0969-4C2A-A63E-88C7ECD0FF7A}"/>
    <pc:docChg chg="undo custSel modSld">
      <pc:chgData name="Javier Silva Valencia" userId="00457762-88e0-4bb6-ae91-f21f542e76ed" providerId="ADAL" clId="{E0B8BE17-0969-4C2A-A63E-88C7ECD0FF7A}" dt="2023-02-06T09:48:54.772" v="638" actId="14100"/>
      <pc:docMkLst>
        <pc:docMk/>
      </pc:docMkLst>
      <pc:sldChg chg="addSp modSp modAnim">
        <pc:chgData name="Javier Silva Valencia" userId="00457762-88e0-4bb6-ae91-f21f542e76ed" providerId="ADAL" clId="{E0B8BE17-0969-4C2A-A63E-88C7ECD0FF7A}" dt="2023-02-06T09:48:54.772" v="638" actId="14100"/>
        <pc:sldMkLst>
          <pc:docMk/>
          <pc:sldMk cId="0" sldId="274"/>
        </pc:sldMkLst>
        <pc:spChg chg="add mod">
          <ac:chgData name="Javier Silva Valencia" userId="00457762-88e0-4bb6-ae91-f21f542e76ed" providerId="ADAL" clId="{E0B8BE17-0969-4C2A-A63E-88C7ECD0FF7A}" dt="2023-02-06T09:37:46.485" v="162" actId="20577"/>
          <ac:spMkLst>
            <pc:docMk/>
            <pc:sldMk cId="0" sldId="274"/>
            <ac:spMk id="2" creationId="{FB64B8B8-FA9E-E7AC-FB4A-BF24A7EFA727}"/>
          </ac:spMkLst>
        </pc:spChg>
        <pc:spChg chg="add mod">
          <ac:chgData name="Javier Silva Valencia" userId="00457762-88e0-4bb6-ae91-f21f542e76ed" providerId="ADAL" clId="{E0B8BE17-0969-4C2A-A63E-88C7ECD0FF7A}" dt="2023-02-06T09:39:22.674" v="319" actId="1076"/>
          <ac:spMkLst>
            <pc:docMk/>
            <pc:sldMk cId="0" sldId="274"/>
            <ac:spMk id="4" creationId="{355164C1-FD27-23C2-C260-5D393D26C45D}"/>
          </ac:spMkLst>
        </pc:spChg>
        <pc:spChg chg="add mod">
          <ac:chgData name="Javier Silva Valencia" userId="00457762-88e0-4bb6-ae91-f21f542e76ed" providerId="ADAL" clId="{E0B8BE17-0969-4C2A-A63E-88C7ECD0FF7A}" dt="2023-02-06T09:48:54.772" v="638" actId="14100"/>
          <ac:spMkLst>
            <pc:docMk/>
            <pc:sldMk cId="0" sldId="274"/>
            <ac:spMk id="5" creationId="{062D4DBD-41F8-E3D0-86BD-B6E6F4FD9DD5}"/>
          </ac:spMkLst>
        </pc:spChg>
      </pc:sldChg>
      <pc:sldChg chg="addSp delSp modSp mod">
        <pc:chgData name="Javier Silva Valencia" userId="00457762-88e0-4bb6-ae91-f21f542e76ed" providerId="ADAL" clId="{E0B8BE17-0969-4C2A-A63E-88C7ECD0FF7A}" dt="2023-02-06T09:14:08.023" v="52" actId="1076"/>
        <pc:sldMkLst>
          <pc:docMk/>
          <pc:sldMk cId="418565212" sldId="466"/>
        </pc:sldMkLst>
        <pc:spChg chg="add mod">
          <ac:chgData name="Javier Silva Valencia" userId="00457762-88e0-4bb6-ae91-f21f542e76ed" providerId="ADAL" clId="{E0B8BE17-0969-4C2A-A63E-88C7ECD0FF7A}" dt="2023-02-06T08:57:49.525" v="5" actId="1076"/>
          <ac:spMkLst>
            <pc:docMk/>
            <pc:sldMk cId="418565212" sldId="466"/>
            <ac:spMk id="8" creationId="{6A750AEF-E5C6-25F6-FE2D-5C0EB29376A8}"/>
          </ac:spMkLst>
        </pc:spChg>
        <pc:spChg chg="add del">
          <ac:chgData name="Javier Silva Valencia" userId="00457762-88e0-4bb6-ae91-f21f542e76ed" providerId="ADAL" clId="{E0B8BE17-0969-4C2A-A63E-88C7ECD0FF7A}" dt="2023-02-06T09:04:15.052" v="7" actId="478"/>
          <ac:spMkLst>
            <pc:docMk/>
            <pc:sldMk cId="418565212" sldId="466"/>
            <ac:spMk id="9" creationId="{64B8E0E9-CE7F-52CE-A913-FF06B46F846E}"/>
          </ac:spMkLst>
        </pc:spChg>
        <pc:spChg chg="add del">
          <ac:chgData name="Javier Silva Valencia" userId="00457762-88e0-4bb6-ae91-f21f542e76ed" providerId="ADAL" clId="{E0B8BE17-0969-4C2A-A63E-88C7ECD0FF7A}" dt="2023-02-06T09:04:19.497" v="9" actId="478"/>
          <ac:spMkLst>
            <pc:docMk/>
            <pc:sldMk cId="418565212" sldId="466"/>
            <ac:spMk id="10" creationId="{AEC04C5F-DD3D-8F99-6261-2672FFD0506C}"/>
          </ac:spMkLst>
        </pc:spChg>
        <pc:spChg chg="add mod">
          <ac:chgData name="Javier Silva Valencia" userId="00457762-88e0-4bb6-ae91-f21f542e76ed" providerId="ADAL" clId="{E0B8BE17-0969-4C2A-A63E-88C7ECD0FF7A}" dt="2023-02-06T09:14:08.023" v="52" actId="1076"/>
          <ac:spMkLst>
            <pc:docMk/>
            <pc:sldMk cId="418565212" sldId="466"/>
            <ac:spMk id="15" creationId="{8DFADE58-86F3-D5AA-7149-01A3A8D885A1}"/>
          </ac:spMkLst>
        </pc:spChg>
        <pc:spChg chg="add mod">
          <ac:chgData name="Javier Silva Valencia" userId="00457762-88e0-4bb6-ae91-f21f542e76ed" providerId="ADAL" clId="{E0B8BE17-0969-4C2A-A63E-88C7ECD0FF7A}" dt="2023-02-06T09:05:45.186" v="24" actId="1076"/>
          <ac:spMkLst>
            <pc:docMk/>
            <pc:sldMk cId="418565212" sldId="466"/>
            <ac:spMk id="17" creationId="{EB8165F5-5E42-1B1C-6DCC-9E994F854BAE}"/>
          </ac:spMkLst>
        </pc:spChg>
        <pc:spChg chg="add mod">
          <ac:chgData name="Javier Silva Valencia" userId="00457762-88e0-4bb6-ae91-f21f542e76ed" providerId="ADAL" clId="{E0B8BE17-0969-4C2A-A63E-88C7ECD0FF7A}" dt="2023-02-06T09:06:10.751" v="47" actId="313"/>
          <ac:spMkLst>
            <pc:docMk/>
            <pc:sldMk cId="418565212" sldId="466"/>
            <ac:spMk id="18" creationId="{7C660E94-8744-C4D9-433E-4C1AD3A72062}"/>
          </ac:spMkLst>
        </pc:spChg>
        <pc:spChg chg="add mod">
          <ac:chgData name="Javier Silva Valencia" userId="00457762-88e0-4bb6-ae91-f21f542e76ed" providerId="ADAL" clId="{E0B8BE17-0969-4C2A-A63E-88C7ECD0FF7A}" dt="2023-02-06T09:06:18.993" v="51" actId="1076"/>
          <ac:spMkLst>
            <pc:docMk/>
            <pc:sldMk cId="418565212" sldId="466"/>
            <ac:spMk id="19" creationId="{AD29C655-6E82-27A0-EBA0-7FA605FB743C}"/>
          </ac:spMkLst>
        </pc:spChg>
        <pc:picChg chg="mod">
          <ac:chgData name="Javier Silva Valencia" userId="00457762-88e0-4bb6-ae91-f21f542e76ed" providerId="ADAL" clId="{E0B8BE17-0969-4C2A-A63E-88C7ECD0FF7A}" dt="2023-02-06T09:04:36.440" v="13" actId="1076"/>
          <ac:picMkLst>
            <pc:docMk/>
            <pc:sldMk cId="418565212" sldId="466"/>
            <ac:picMk id="3" creationId="{24CF1EB0-2543-49BB-BC3B-00B612FC98AA}"/>
          </ac:picMkLst>
        </pc:picChg>
        <pc:picChg chg="add mod">
          <ac:chgData name="Javier Silva Valencia" userId="00457762-88e0-4bb6-ae91-f21f542e76ed" providerId="ADAL" clId="{E0B8BE17-0969-4C2A-A63E-88C7ECD0FF7A}" dt="2023-02-06T09:05:31.720" v="19" actId="1076"/>
          <ac:picMkLst>
            <pc:docMk/>
            <pc:sldMk cId="418565212" sldId="466"/>
            <ac:picMk id="6" creationId="{0A1AC3F2-1392-24B1-9BAC-8848595E5CF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9" tIns="46070" rIns="92139" bIns="46070" numCol="1" anchor="t" anchorCtr="0" compatLnSpc="1">
            <a:prstTxWarp prst="textNoShape">
              <a:avLst/>
            </a:prstTxWarp>
          </a:bodyPr>
          <a:lstStyle>
            <a:lvl1pPr algn="l" defTabSz="920614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9" tIns="46070" rIns="92139" bIns="46070" numCol="1" anchor="t" anchorCtr="0" compatLnSpc="1">
            <a:prstTxWarp prst="textNoShape">
              <a:avLst/>
            </a:prstTxWarp>
          </a:bodyPr>
          <a:lstStyle>
            <a:lvl1pPr algn="r" defTabSz="920614">
              <a:defRPr sz="1200"/>
            </a:lvl1pPr>
          </a:lstStyle>
          <a:p>
            <a:pPr>
              <a:defRPr/>
            </a:pPr>
            <a:fld id="{2E96C1CD-5CCC-439B-8F91-FA16D3B45EEB}" type="datetime1">
              <a:rPr lang="en-GB" smtClean="0"/>
              <a:t>06/02/2023</a:t>
            </a:fld>
            <a:endParaRPr lang="en-GB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9" tIns="46070" rIns="92139" bIns="46070" numCol="1" anchor="b" anchorCtr="0" compatLnSpc="1">
            <a:prstTxWarp prst="textNoShape">
              <a:avLst/>
            </a:prstTxWarp>
          </a:bodyPr>
          <a:lstStyle>
            <a:lvl1pPr algn="l" defTabSz="920614">
              <a:defRPr sz="1200"/>
            </a:lvl1pPr>
          </a:lstStyle>
          <a:p>
            <a:pPr>
              <a:defRPr/>
            </a:pPr>
            <a:r>
              <a:rPr lang="en-GB" dirty="0"/>
              <a:t>ASME_Logistic_TR.PPTX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9" tIns="46070" rIns="92139" bIns="46070" numCol="1" anchor="b" anchorCtr="0" compatLnSpc="1">
            <a:prstTxWarp prst="textNoShape">
              <a:avLst/>
            </a:prstTxWarp>
          </a:bodyPr>
          <a:lstStyle>
            <a:lvl1pPr algn="r" defTabSz="920614">
              <a:defRPr sz="1200"/>
            </a:lvl1pPr>
          </a:lstStyle>
          <a:p>
            <a:pPr>
              <a:defRPr/>
            </a:pPr>
            <a:fld id="{9840FE67-7BBD-48B0-A51D-BBA9607EF0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3256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9" tIns="46070" rIns="92139" bIns="46070" numCol="1" anchor="t" anchorCtr="0" compatLnSpc="1">
            <a:prstTxWarp prst="textNoShape">
              <a:avLst/>
            </a:prstTxWarp>
          </a:bodyPr>
          <a:lstStyle>
            <a:lvl1pPr algn="l" defTabSz="920614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9" tIns="46070" rIns="92139" bIns="46070" numCol="1" anchor="t" anchorCtr="0" compatLnSpc="1">
            <a:prstTxWarp prst="textNoShape">
              <a:avLst/>
            </a:prstTxWarp>
          </a:bodyPr>
          <a:lstStyle>
            <a:lvl1pPr algn="r" defTabSz="920614">
              <a:defRPr sz="1200"/>
            </a:lvl1pPr>
          </a:lstStyle>
          <a:p>
            <a:pPr>
              <a:defRPr/>
            </a:pPr>
            <a:fld id="{819E7385-8C98-43DD-8058-00892AD07443}" type="datetime1">
              <a:rPr lang="en-GB" smtClean="0"/>
              <a:t>06/02/2023</a:t>
            </a:fld>
            <a:endParaRPr lang="en-GB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6"/>
            <a:ext cx="498475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9" tIns="46070" rIns="92139" bIns="46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9" tIns="46070" rIns="92139" bIns="46070" numCol="1" anchor="b" anchorCtr="0" compatLnSpc="1">
            <a:prstTxWarp prst="textNoShape">
              <a:avLst/>
            </a:prstTxWarp>
          </a:bodyPr>
          <a:lstStyle>
            <a:lvl1pPr algn="l" defTabSz="920614">
              <a:defRPr sz="1200"/>
            </a:lvl1pPr>
          </a:lstStyle>
          <a:p>
            <a:pPr>
              <a:defRPr/>
            </a:pPr>
            <a:r>
              <a:rPr lang="en-GB" dirty="0"/>
              <a:t>ASME_Logistic_TR.PPTX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9" tIns="46070" rIns="92139" bIns="46070" numCol="1" anchor="b" anchorCtr="0" compatLnSpc="1">
            <a:prstTxWarp prst="textNoShape">
              <a:avLst/>
            </a:prstTxWarp>
          </a:bodyPr>
          <a:lstStyle>
            <a:lvl1pPr algn="r" defTabSz="920614">
              <a:defRPr sz="1200"/>
            </a:lvl1pPr>
          </a:lstStyle>
          <a:p>
            <a:pPr>
              <a:defRPr/>
            </a:pPr>
            <a:fld id="{A4156025-A859-4ABA-A77A-5E4A7BBA40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39999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15909" indent="-274617"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01644" indent="-219058"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42936" indent="-219058"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84228" indent="-219058"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41394" indent="-219058" algn="ctr" defTabSz="9190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898561" indent="-219058" algn="ctr" defTabSz="9190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55726" indent="-219058" algn="ctr" defTabSz="9190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2892" indent="-219058" algn="ctr" defTabSz="9190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1A861F-8399-4BF1-81DE-8C4C01628E16}" type="datetime1">
              <a:rPr lang="en-GB" altLang="en-US" sz="1200"/>
              <a:t>06/02/2023</a:t>
            </a:fld>
            <a:endParaRPr lang="en-GB" altLang="en-US" sz="1200" dirty="0"/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15909" indent="-274617"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01644" indent="-219058"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42936" indent="-219058"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84228" indent="-219058"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41394" indent="-219058" algn="ctr" defTabSz="9190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898561" indent="-219058" algn="ctr" defTabSz="9190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55726" indent="-219058" algn="ctr" defTabSz="9190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2892" indent="-219058" algn="ctr" defTabSz="9190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sz="1200" dirty="0"/>
              <a:t>ASME_Logistic_TR.PPTX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15909" indent="-274617"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01644" indent="-219058"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42936" indent="-219058"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84228" indent="-219058"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41394" indent="-219058" algn="ctr" defTabSz="9190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898561" indent="-219058" algn="ctr" defTabSz="9190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55726" indent="-219058" algn="ctr" defTabSz="9190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2892" indent="-219058" algn="ctr" defTabSz="9190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DA5451-86AC-4D1F-AB0C-812C7C69AEFD}" type="slidenum">
              <a:rPr lang="en-GB" altLang="en-US" sz="1200"/>
              <a:pPr/>
              <a:t>1</a:t>
            </a:fld>
            <a:endParaRPr lang="en-GB" altLang="en-US" sz="1200" dirty="0"/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BE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First look at </a:t>
            </a:r>
            <a:r>
              <a:rPr lang="nl-BE" dirty="0" err="1"/>
              <a:t>this</a:t>
            </a:r>
            <a:r>
              <a:rPr lang="nl-BE" dirty="0"/>
              <a:t> slide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association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a </a:t>
            </a:r>
            <a:r>
              <a:rPr lang="nl-BE" dirty="0" err="1"/>
              <a:t>certain</a:t>
            </a:r>
            <a:r>
              <a:rPr lang="nl-BE" dirty="0"/>
              <a:t> </a:t>
            </a:r>
            <a:r>
              <a:rPr lang="nl-BE" dirty="0" err="1"/>
              <a:t>disease</a:t>
            </a:r>
            <a:r>
              <a:rPr lang="nl-BE" dirty="0"/>
              <a:t> and a </a:t>
            </a:r>
            <a:r>
              <a:rPr lang="nl-BE" dirty="0" err="1"/>
              <a:t>certain</a:t>
            </a:r>
            <a:r>
              <a:rPr lang="nl-BE" dirty="0"/>
              <a:t> exposure.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odds</a:t>
            </a:r>
            <a:r>
              <a:rPr lang="nl-BE" dirty="0"/>
              <a:t> of exposure </a:t>
            </a:r>
            <a:r>
              <a:rPr lang="nl-BE" dirty="0" err="1"/>
              <a:t>among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cases, </a:t>
            </a:r>
            <a:r>
              <a:rPr lang="nl-BE" dirty="0" err="1"/>
              <a:t>odds</a:t>
            </a:r>
            <a:r>
              <a:rPr lang="nl-BE" dirty="0"/>
              <a:t> of exposure </a:t>
            </a:r>
            <a:r>
              <a:rPr lang="nl-BE" dirty="0" err="1"/>
              <a:t>among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non-cases and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odds</a:t>
            </a:r>
            <a:r>
              <a:rPr lang="nl-BE" dirty="0"/>
              <a:t> ratio?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19E7385-8C98-43DD-8058-00892AD07443}" type="datetime1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ASME_Logistic_TR.PPTX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56025-A859-4ABA-A77A-5E4A7BBA40C0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593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nl-BE" dirty="0">
                <a:latin typeface="Arial" panose="020B0604020202020204" pitchFamily="34" charset="0"/>
              </a:rPr>
              <a:t>I hope you agree that it is as follows: Odds exposure among diseased: 17/190, Odds of exposure among controls: 13/986,  OR:6.786235. Now use Excel or a calculator to calculate the natural log of all three. </a:t>
            </a:r>
            <a:endParaRPr lang="nl-BE" altLang="nl-BE" dirty="0">
              <a:latin typeface="Arial" panose="020B0604020202020204" pitchFamily="34" charset="0"/>
            </a:endParaRPr>
          </a:p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19E7385-8C98-43DD-8058-00892AD07443}" type="datetime1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ASME_Logistic_TR.PPTX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56025-A859-4ABA-A77A-5E4A7BBA40C0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251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Do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find</a:t>
            </a:r>
            <a:r>
              <a:rPr lang="nl-BE" dirty="0"/>
              <a:t> 0.268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log </a:t>
            </a:r>
            <a:r>
              <a:rPr lang="nl-BE" dirty="0" err="1"/>
              <a:t>odds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cases and -1.647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log </a:t>
            </a:r>
            <a:r>
              <a:rPr lang="nl-BE" dirty="0" err="1"/>
              <a:t>odds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non-cases? </a:t>
            </a:r>
            <a:r>
              <a:rPr lang="nl-BE" dirty="0" err="1"/>
              <a:t>To</a:t>
            </a:r>
            <a:r>
              <a:rPr lang="nl-BE" dirty="0"/>
              <a:t> get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odds</a:t>
            </a:r>
            <a:r>
              <a:rPr lang="nl-BE" dirty="0"/>
              <a:t> ratio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divide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odds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cases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odds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controls</a:t>
            </a:r>
            <a:r>
              <a:rPr lang="nl-BE" dirty="0"/>
              <a:t>. But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are </a:t>
            </a:r>
            <a:r>
              <a:rPr lang="nl-BE" dirty="0" err="1"/>
              <a:t>working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logarithms</a:t>
            </a:r>
            <a:r>
              <a:rPr lang="nl-BE" dirty="0"/>
              <a:t> </a:t>
            </a:r>
            <a:r>
              <a:rPr lang="nl-BE" dirty="0" err="1"/>
              <a:t>instead</a:t>
            </a:r>
            <a:r>
              <a:rPr lang="nl-BE" dirty="0"/>
              <a:t> of </a:t>
            </a:r>
            <a:r>
              <a:rPr lang="nl-BE" dirty="0" err="1"/>
              <a:t>dividing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have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subtract</a:t>
            </a:r>
            <a:r>
              <a:rPr lang="nl-BE" dirty="0"/>
              <a:t>. (10^3 / 10^2 = 10^(3-2)),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log </a:t>
            </a:r>
            <a:r>
              <a:rPr lang="nl-BE" dirty="0" err="1"/>
              <a:t>odds</a:t>
            </a:r>
            <a:r>
              <a:rPr lang="nl-BE" dirty="0"/>
              <a:t> ratio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en-US" altLang="nl-BE" dirty="0">
                <a:latin typeface="Arial" panose="020B0604020202020204" pitchFamily="34" charset="0"/>
              </a:rPr>
              <a:t>2.41381</a:t>
            </a:r>
            <a:r>
              <a:rPr lang="nl-BE" dirty="0"/>
              <a:t> – -</a:t>
            </a:r>
            <a:r>
              <a:rPr lang="en-US" altLang="nl-BE" dirty="0">
                <a:latin typeface="Arial" panose="020B0604020202020204" pitchFamily="34" charset="0"/>
              </a:rPr>
              <a:t>4.32871</a:t>
            </a:r>
            <a:r>
              <a:rPr lang="nl-BE" dirty="0"/>
              <a:t> = 1.191490. 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power of 1.191490 = 6.79, </a:t>
            </a:r>
            <a:r>
              <a:rPr lang="nl-BE" dirty="0" err="1"/>
              <a:t>which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odds</a:t>
            </a:r>
            <a:r>
              <a:rPr lang="nl-BE" dirty="0"/>
              <a:t> ratio. </a:t>
            </a:r>
            <a:r>
              <a:rPr lang="nl-BE" dirty="0" err="1"/>
              <a:t>Please</a:t>
            </a:r>
            <a:r>
              <a:rPr lang="nl-BE" dirty="0"/>
              <a:t> </a:t>
            </a:r>
            <a:r>
              <a:rPr lang="nl-BE" dirty="0" err="1"/>
              <a:t>try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yourself</a:t>
            </a:r>
            <a:r>
              <a:rPr lang="nl-BE" dirty="0"/>
              <a:t>.</a:t>
            </a:r>
          </a:p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19E7385-8C98-43DD-8058-00892AD07443}" type="datetime1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ASME_Logistic_TR.PPTX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56025-A859-4ABA-A77A-5E4A7BBA40C0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652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Now</a:t>
            </a:r>
            <a:r>
              <a:rPr lang="nl-BE" dirty="0"/>
              <a:t> I go </a:t>
            </a:r>
            <a:r>
              <a:rPr lang="nl-BE" dirty="0" err="1"/>
              <a:t>to</a:t>
            </a:r>
            <a:r>
              <a:rPr lang="nl-BE" dirty="0"/>
              <a:t> R Commander and import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csv</a:t>
            </a:r>
            <a:r>
              <a:rPr lang="nl-BE" dirty="0"/>
              <a:t> dataset </a:t>
            </a:r>
            <a:r>
              <a:rPr lang="nl-BE" dirty="0" err="1"/>
              <a:t>called</a:t>
            </a:r>
            <a:r>
              <a:rPr lang="nl-BE" dirty="0"/>
              <a:t> ‘Example1’. I </a:t>
            </a:r>
            <a:r>
              <a:rPr lang="nl-BE" dirty="0" err="1"/>
              <a:t>also</a:t>
            </a:r>
            <a:r>
              <a:rPr lang="nl-BE" dirty="0"/>
              <a:t> load </a:t>
            </a:r>
            <a:r>
              <a:rPr lang="nl-BE" dirty="0" err="1"/>
              <a:t>the</a:t>
            </a:r>
            <a:r>
              <a:rPr lang="nl-BE" dirty="0"/>
              <a:t> ‘</a:t>
            </a:r>
            <a:r>
              <a:rPr lang="nl-BE" dirty="0" err="1"/>
              <a:t>Epistats</a:t>
            </a:r>
            <a:r>
              <a:rPr lang="nl-BE" dirty="0"/>
              <a:t>’ package. Next I </a:t>
            </a:r>
            <a:r>
              <a:rPr lang="nl-BE" dirty="0" err="1"/>
              <a:t>convert</a:t>
            </a:r>
            <a:r>
              <a:rPr lang="nl-BE" dirty="0"/>
              <a:t> ‘case’ and ‘</a:t>
            </a:r>
            <a:r>
              <a:rPr lang="nl-BE" dirty="0" err="1"/>
              <a:t>exposed</a:t>
            </a:r>
            <a:r>
              <a:rPr lang="nl-BE" dirty="0"/>
              <a:t>’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numerical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factor </a:t>
            </a:r>
            <a:r>
              <a:rPr lang="nl-BE" dirty="0" err="1"/>
              <a:t>using</a:t>
            </a:r>
            <a:r>
              <a:rPr lang="nl-BE" dirty="0"/>
              <a:t> ‘f_’ as a prefix and FALSE </a:t>
            </a:r>
            <a:r>
              <a:rPr lang="nl-BE" dirty="0" err="1"/>
              <a:t>for</a:t>
            </a:r>
            <a:r>
              <a:rPr lang="nl-BE" dirty="0"/>
              <a:t> 0 and TRUE </a:t>
            </a:r>
            <a:r>
              <a:rPr lang="nl-BE" dirty="0" err="1"/>
              <a:t>for</a:t>
            </a:r>
            <a:r>
              <a:rPr lang="nl-BE" dirty="0"/>
              <a:t> 1.  </a:t>
            </a:r>
            <a:r>
              <a:rPr lang="nl-BE" dirty="0" err="1"/>
              <a:t>Then</a:t>
            </a:r>
            <a:r>
              <a:rPr lang="nl-BE" dirty="0"/>
              <a:t> I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command</a:t>
            </a:r>
            <a:r>
              <a:rPr lang="nl-BE" dirty="0"/>
              <a:t> cc(Example1, “</a:t>
            </a:r>
            <a:r>
              <a:rPr lang="nl-BE" dirty="0" err="1"/>
              <a:t>f_case</a:t>
            </a:r>
            <a:r>
              <a:rPr lang="nl-BE" dirty="0"/>
              <a:t>”, </a:t>
            </a:r>
            <a:r>
              <a:rPr lang="nl-BE" dirty="0" err="1"/>
              <a:t>f_exposed</a:t>
            </a:r>
            <a:r>
              <a:rPr lang="nl-BE" dirty="0"/>
              <a:t>”). As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, we get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odds</a:t>
            </a:r>
            <a:r>
              <a:rPr lang="nl-BE" dirty="0"/>
              <a:t> ratio of 6.79.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19E7385-8C98-43DD-8058-00892AD07443}" type="datetime1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ASME_Logistic_TR.PPTX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56025-A859-4ABA-A77A-5E4A7BBA40C0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572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Now</a:t>
            </a:r>
            <a:r>
              <a:rPr lang="nl-BE" dirty="0"/>
              <a:t> I do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logistic</a:t>
            </a:r>
            <a:r>
              <a:rPr lang="nl-BE" dirty="0"/>
              <a:t> </a:t>
            </a:r>
            <a:r>
              <a:rPr lang="nl-BE" dirty="0" err="1"/>
              <a:t>regression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dialogue</a:t>
            </a:r>
            <a:r>
              <a:rPr lang="nl-BE" dirty="0"/>
              <a:t> box ‘</a:t>
            </a:r>
            <a:r>
              <a:rPr lang="nl-BE" dirty="0" err="1"/>
              <a:t>Statistics</a:t>
            </a:r>
            <a:r>
              <a:rPr lang="nl-BE" dirty="0"/>
              <a:t>’, ‘Fit </a:t>
            </a:r>
            <a:r>
              <a:rPr lang="nl-BE" dirty="0" err="1"/>
              <a:t>models</a:t>
            </a:r>
            <a:r>
              <a:rPr lang="nl-BE" dirty="0"/>
              <a:t>’, ‘</a:t>
            </a:r>
            <a:r>
              <a:rPr lang="nl-BE" dirty="0" err="1"/>
              <a:t>Generalized</a:t>
            </a:r>
            <a:r>
              <a:rPr lang="nl-BE" dirty="0"/>
              <a:t> </a:t>
            </a:r>
            <a:r>
              <a:rPr lang="nl-BE" dirty="0" err="1"/>
              <a:t>linear</a:t>
            </a:r>
            <a:r>
              <a:rPr lang="nl-BE" dirty="0"/>
              <a:t> model’. As </a:t>
            </a:r>
            <a:r>
              <a:rPr lang="nl-BE" dirty="0" err="1"/>
              <a:t>outcome</a:t>
            </a:r>
            <a:r>
              <a:rPr lang="nl-BE" dirty="0"/>
              <a:t> </a:t>
            </a:r>
            <a:r>
              <a:rPr lang="nl-BE" dirty="0" err="1"/>
              <a:t>variable</a:t>
            </a:r>
            <a:r>
              <a:rPr lang="nl-BE" dirty="0"/>
              <a:t> I select ‘case’, as predictor ‘exposure’. (</a:t>
            </a:r>
            <a:r>
              <a:rPr lang="nl-BE" dirty="0" err="1"/>
              <a:t>since</a:t>
            </a:r>
            <a:r>
              <a:rPr lang="nl-BE" dirty="0"/>
              <a:t> variables </a:t>
            </a:r>
            <a:r>
              <a:rPr lang="nl-BE" dirty="0" err="1"/>
              <a:t>were</a:t>
            </a:r>
            <a:r>
              <a:rPr lang="nl-BE" dirty="0"/>
              <a:t> </a:t>
            </a:r>
            <a:r>
              <a:rPr lang="nl-BE" dirty="0" err="1"/>
              <a:t>coded</a:t>
            </a:r>
            <a:r>
              <a:rPr lang="nl-BE" dirty="0"/>
              <a:t> as ‘0’ and ‘1’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logistic</a:t>
            </a:r>
            <a:r>
              <a:rPr lang="nl-BE" dirty="0"/>
              <a:t> </a:t>
            </a:r>
            <a:r>
              <a:rPr lang="nl-BE" dirty="0" err="1"/>
              <a:t>regression</a:t>
            </a:r>
            <a:r>
              <a:rPr lang="nl-BE" dirty="0"/>
              <a:t>. </a:t>
            </a:r>
            <a:r>
              <a:rPr lang="nl-BE" dirty="0" err="1"/>
              <a:t>If</a:t>
            </a:r>
            <a:r>
              <a:rPr lang="nl-BE" dirty="0"/>
              <a:t> in </a:t>
            </a:r>
            <a:r>
              <a:rPr lang="nl-BE" dirty="0" err="1"/>
              <a:t>doubt</a:t>
            </a:r>
            <a:r>
              <a:rPr lang="nl-BE" dirty="0"/>
              <a:t> </a:t>
            </a:r>
            <a:r>
              <a:rPr lang="nl-BE" dirty="0" err="1"/>
              <a:t>just</a:t>
            </a:r>
            <a:r>
              <a:rPr lang="nl-BE" dirty="0"/>
              <a:t> </a:t>
            </a:r>
            <a:r>
              <a:rPr lang="nl-BE" dirty="0" err="1"/>
              <a:t>convert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factors </a:t>
            </a:r>
            <a:r>
              <a:rPr lang="nl-BE" dirty="0" err="1"/>
              <a:t>with</a:t>
            </a:r>
            <a:r>
              <a:rPr lang="nl-BE" dirty="0"/>
              <a:t> ‘TRUE’ and ‘FALSE’ as we </a:t>
            </a:r>
            <a:r>
              <a:rPr lang="nl-BE" dirty="0" err="1"/>
              <a:t>did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table</a:t>
            </a:r>
            <a:r>
              <a:rPr lang="nl-BE" dirty="0"/>
              <a:t> </a:t>
            </a:r>
            <a:r>
              <a:rPr lang="nl-BE" dirty="0" err="1"/>
              <a:t>based</a:t>
            </a:r>
            <a:r>
              <a:rPr lang="nl-BE" dirty="0"/>
              <a:t> analysis in </a:t>
            </a:r>
            <a:r>
              <a:rPr lang="nl-BE" dirty="0" err="1"/>
              <a:t>previous</a:t>
            </a:r>
            <a:r>
              <a:rPr lang="nl-BE" dirty="0"/>
              <a:t> slide). The </a:t>
            </a:r>
            <a:r>
              <a:rPr lang="nl-BE" dirty="0" err="1"/>
              <a:t>result</a:t>
            </a:r>
            <a:r>
              <a:rPr lang="nl-BE" dirty="0"/>
              <a:t> is </a:t>
            </a:r>
            <a:r>
              <a:rPr lang="nl-BE" dirty="0" err="1"/>
              <a:t>shown</a:t>
            </a:r>
            <a:r>
              <a:rPr lang="nl-BE" dirty="0"/>
              <a:t> on </a:t>
            </a:r>
            <a:r>
              <a:rPr lang="nl-BE" dirty="0" err="1"/>
              <a:t>this</a:t>
            </a:r>
            <a:r>
              <a:rPr lang="nl-BE" dirty="0"/>
              <a:t> slide, </a:t>
            </a:r>
            <a:r>
              <a:rPr lang="nl-BE" dirty="0" err="1"/>
              <a:t>the</a:t>
            </a:r>
            <a:r>
              <a:rPr lang="nl-BE" dirty="0"/>
              <a:t> log </a:t>
            </a:r>
            <a:r>
              <a:rPr lang="nl-BE" dirty="0" err="1"/>
              <a:t>odds</a:t>
            </a:r>
            <a:r>
              <a:rPr lang="nl-BE" dirty="0"/>
              <a:t> ratio is 1.191490 and </a:t>
            </a:r>
            <a:r>
              <a:rPr lang="nl-BE" dirty="0" err="1"/>
              <a:t>exponentiated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is 6.6862348.</a:t>
            </a:r>
          </a:p>
          <a:p>
            <a:r>
              <a:rPr lang="nl-BE" dirty="0"/>
              <a:t>The output </a:t>
            </a:r>
            <a:r>
              <a:rPr lang="nl-BE" dirty="0" err="1"/>
              <a:t>also</a:t>
            </a:r>
            <a:r>
              <a:rPr lang="nl-BE" dirty="0"/>
              <a:t> shows </a:t>
            </a:r>
            <a:r>
              <a:rPr lang="nl-BE" dirty="0" err="1"/>
              <a:t>results</a:t>
            </a:r>
            <a:r>
              <a:rPr lang="nl-BE" dirty="0"/>
              <a:t> of </a:t>
            </a:r>
            <a:r>
              <a:rPr lang="nl-BE" dirty="0" err="1"/>
              <a:t>two</a:t>
            </a:r>
            <a:r>
              <a:rPr lang="nl-BE" dirty="0"/>
              <a:t> tests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tell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whether</a:t>
            </a:r>
            <a:r>
              <a:rPr lang="nl-BE" dirty="0"/>
              <a:t> or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association</a:t>
            </a:r>
            <a:r>
              <a:rPr lang="nl-BE" dirty="0"/>
              <a:t> is </a:t>
            </a:r>
            <a:r>
              <a:rPr lang="nl-BE" dirty="0" err="1"/>
              <a:t>statistically</a:t>
            </a:r>
            <a:r>
              <a:rPr lang="nl-BE" dirty="0"/>
              <a:t> significant. </a:t>
            </a:r>
            <a:r>
              <a:rPr lang="nl-BE" dirty="0" err="1"/>
              <a:t>There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Wald</a:t>
            </a:r>
            <a:r>
              <a:rPr lang="nl-BE" dirty="0"/>
              <a:t> test, </a:t>
            </a:r>
            <a:r>
              <a:rPr lang="nl-BE" dirty="0" err="1"/>
              <a:t>similar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we </a:t>
            </a:r>
            <a:r>
              <a:rPr lang="nl-BE" dirty="0" err="1"/>
              <a:t>used</a:t>
            </a:r>
            <a:r>
              <a:rPr lang="nl-BE" dirty="0"/>
              <a:t> in </a:t>
            </a:r>
            <a:r>
              <a:rPr lang="nl-BE" dirty="0" err="1"/>
              <a:t>bivariate</a:t>
            </a:r>
            <a:r>
              <a:rPr lang="nl-BE" dirty="0"/>
              <a:t> (</a:t>
            </a:r>
            <a:r>
              <a:rPr lang="nl-BE" dirty="0" err="1"/>
              <a:t>table</a:t>
            </a:r>
            <a:r>
              <a:rPr lang="nl-BE" dirty="0"/>
              <a:t> </a:t>
            </a:r>
            <a:r>
              <a:rPr lang="nl-BE" dirty="0" err="1"/>
              <a:t>based</a:t>
            </a:r>
            <a:r>
              <a:rPr lang="nl-BE" dirty="0"/>
              <a:t>) analysis. As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Wald</a:t>
            </a:r>
            <a:r>
              <a:rPr lang="nl-BE" dirty="0"/>
              <a:t> test is </a:t>
            </a:r>
            <a:r>
              <a:rPr lang="nl-BE" dirty="0" err="1"/>
              <a:t>highly</a:t>
            </a:r>
            <a:r>
              <a:rPr lang="nl-BE" dirty="0"/>
              <a:t> significant. </a:t>
            </a:r>
          </a:p>
          <a:p>
            <a:r>
              <a:rPr lang="nl-BE" dirty="0" err="1"/>
              <a:t>There</a:t>
            </a:r>
            <a:r>
              <a:rPr lang="nl-BE" dirty="0"/>
              <a:t> are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likelihood</a:t>
            </a:r>
            <a:r>
              <a:rPr lang="nl-BE" dirty="0"/>
              <a:t> </a:t>
            </a:r>
            <a:r>
              <a:rPr lang="nl-BE" dirty="0" err="1"/>
              <a:t>ratios</a:t>
            </a:r>
            <a:r>
              <a:rPr lang="nl-BE" dirty="0"/>
              <a:t>. The first </a:t>
            </a:r>
            <a:r>
              <a:rPr lang="nl-BE" dirty="0" err="1"/>
              <a:t>one</a:t>
            </a:r>
            <a:r>
              <a:rPr lang="nl-BE" dirty="0"/>
              <a:t> is </a:t>
            </a:r>
            <a:r>
              <a:rPr lang="nl-BE" dirty="0" err="1"/>
              <a:t>for</a:t>
            </a:r>
            <a:r>
              <a:rPr lang="nl-BE" dirty="0"/>
              <a:t> model without </a:t>
            </a:r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predictors</a:t>
            </a:r>
            <a:r>
              <a:rPr lang="nl-BE" dirty="0"/>
              <a:t>,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null</a:t>
            </a:r>
            <a:r>
              <a:rPr lang="nl-BE" dirty="0"/>
              <a:t> model in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odds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disease</a:t>
            </a:r>
            <a:r>
              <a:rPr lang="nl-BE" dirty="0"/>
              <a:t> are constant, </a:t>
            </a:r>
            <a:r>
              <a:rPr lang="nl-BE" dirty="0" err="1"/>
              <a:t>irrespective</a:t>
            </a:r>
            <a:r>
              <a:rPr lang="nl-BE" dirty="0"/>
              <a:t> of exposure. The second </a:t>
            </a:r>
            <a:r>
              <a:rPr lang="nl-BE" dirty="0" err="1"/>
              <a:t>one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likelihood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model in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odds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disease</a:t>
            </a:r>
            <a:r>
              <a:rPr lang="nl-BE" dirty="0"/>
              <a:t> </a:t>
            </a:r>
            <a:r>
              <a:rPr lang="nl-BE" dirty="0" err="1"/>
              <a:t>depend</a:t>
            </a:r>
            <a:r>
              <a:rPr lang="nl-BE" dirty="0"/>
              <a:t> on exposure. </a:t>
            </a:r>
            <a:r>
              <a:rPr lang="nl-BE" dirty="0" err="1"/>
              <a:t>To</a:t>
            </a:r>
            <a:r>
              <a:rPr lang="nl-BE" dirty="0"/>
              <a:t> make </a:t>
            </a:r>
            <a:r>
              <a:rPr lang="nl-BE" dirty="0" err="1"/>
              <a:t>it</a:t>
            </a:r>
            <a:r>
              <a:rPr lang="nl-BE" dirty="0"/>
              <a:t> compatible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chi</a:t>
            </a:r>
            <a:r>
              <a:rPr lang="nl-BE" dirty="0"/>
              <a:t> square </a:t>
            </a:r>
            <a:r>
              <a:rPr lang="nl-BE" dirty="0" err="1"/>
              <a:t>distribution</a:t>
            </a:r>
            <a:r>
              <a:rPr lang="nl-BE" dirty="0"/>
              <a:t>, </a:t>
            </a:r>
            <a:r>
              <a:rPr lang="nl-BE" dirty="0" err="1"/>
              <a:t>the</a:t>
            </a:r>
            <a:r>
              <a:rPr lang="nl-BE" dirty="0"/>
              <a:t> log </a:t>
            </a:r>
            <a:r>
              <a:rPr lang="nl-BE" dirty="0" err="1"/>
              <a:t>likelihoods</a:t>
            </a:r>
            <a:r>
              <a:rPr lang="nl-BE" dirty="0"/>
              <a:t> are </a:t>
            </a:r>
            <a:r>
              <a:rPr lang="nl-BE" dirty="0" err="1"/>
              <a:t>multiplied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minus 2. </a:t>
            </a:r>
          </a:p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19E7385-8C98-43DD-8058-00892AD07443}" type="datetime1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ASME_Logistic_TR.PPTX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56025-A859-4ABA-A77A-5E4A7BBA40C0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167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subtract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-2 log </a:t>
            </a:r>
            <a:r>
              <a:rPr lang="nl-BE" dirty="0" err="1"/>
              <a:t>likelihoods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eachother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get 24.7. The </a:t>
            </a:r>
            <a:r>
              <a:rPr lang="nl-BE" dirty="0" err="1"/>
              <a:t>null</a:t>
            </a:r>
            <a:r>
              <a:rPr lang="nl-BE" dirty="0"/>
              <a:t> model had 1205 </a:t>
            </a:r>
            <a:r>
              <a:rPr lang="nl-BE" dirty="0" err="1"/>
              <a:t>degrees</a:t>
            </a:r>
            <a:r>
              <a:rPr lang="nl-BE" dirty="0"/>
              <a:t> of </a:t>
            </a:r>
            <a:r>
              <a:rPr lang="nl-BE" dirty="0" err="1"/>
              <a:t>freedom</a:t>
            </a:r>
            <a:r>
              <a:rPr lang="nl-BE" dirty="0"/>
              <a:t>, </a:t>
            </a:r>
            <a:r>
              <a:rPr lang="nl-BE" dirty="0" err="1"/>
              <a:t>the</a:t>
            </a:r>
            <a:r>
              <a:rPr lang="nl-BE" dirty="0"/>
              <a:t> model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predictor has 1204,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difference</a:t>
            </a:r>
            <a:r>
              <a:rPr lang="nl-BE" dirty="0"/>
              <a:t> is 1.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now</a:t>
            </a:r>
            <a:r>
              <a:rPr lang="nl-BE" dirty="0"/>
              <a:t> look in a </a:t>
            </a:r>
            <a:r>
              <a:rPr lang="nl-BE" dirty="0" err="1"/>
              <a:t>chi</a:t>
            </a:r>
            <a:r>
              <a:rPr lang="nl-BE" dirty="0"/>
              <a:t> square </a:t>
            </a:r>
            <a:r>
              <a:rPr lang="nl-BE" dirty="0" err="1"/>
              <a:t>table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1 </a:t>
            </a:r>
            <a:r>
              <a:rPr lang="nl-BE" dirty="0" err="1"/>
              <a:t>degree</a:t>
            </a:r>
            <a:r>
              <a:rPr lang="nl-BE" dirty="0"/>
              <a:t> of </a:t>
            </a:r>
            <a:r>
              <a:rPr lang="nl-BE" dirty="0" err="1"/>
              <a:t>freedom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critical</a:t>
            </a:r>
            <a:r>
              <a:rPr lang="nl-BE" dirty="0"/>
              <a:t> </a:t>
            </a:r>
            <a:r>
              <a:rPr lang="nl-BE" dirty="0" err="1"/>
              <a:t>value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p = 0.001 is 10.8276. 24.7 is </a:t>
            </a:r>
            <a:r>
              <a:rPr lang="nl-BE" dirty="0" err="1"/>
              <a:t>much</a:t>
            </a:r>
            <a:r>
              <a:rPr lang="nl-BE" dirty="0"/>
              <a:t> </a:t>
            </a:r>
            <a:r>
              <a:rPr lang="nl-BE" dirty="0" err="1"/>
              <a:t>higher</a:t>
            </a:r>
            <a:r>
              <a:rPr lang="nl-BE" dirty="0"/>
              <a:t>, </a:t>
            </a:r>
            <a:r>
              <a:rPr lang="nl-BE" dirty="0" err="1"/>
              <a:t>so</a:t>
            </a:r>
            <a:r>
              <a:rPr lang="nl-BE" dirty="0"/>
              <a:t> p &lt; 0.001. </a:t>
            </a:r>
            <a:r>
              <a:rPr lang="nl-BE" dirty="0" err="1"/>
              <a:t>This</a:t>
            </a:r>
            <a:r>
              <a:rPr lang="nl-BE" dirty="0"/>
              <a:t> means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model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explanatory</a:t>
            </a:r>
            <a:r>
              <a:rPr lang="nl-BE" dirty="0"/>
              <a:t> </a:t>
            </a:r>
            <a:r>
              <a:rPr lang="nl-BE" dirty="0" err="1"/>
              <a:t>variable</a:t>
            </a:r>
            <a:r>
              <a:rPr lang="nl-BE" dirty="0"/>
              <a:t> (exposure) is </a:t>
            </a:r>
            <a:r>
              <a:rPr lang="nl-BE" dirty="0" err="1"/>
              <a:t>significantly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model without (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null</a:t>
            </a:r>
            <a:r>
              <a:rPr lang="nl-BE" dirty="0"/>
              <a:t> model), </a:t>
            </a:r>
            <a:r>
              <a:rPr lang="nl-BE" dirty="0" err="1"/>
              <a:t>same</a:t>
            </a:r>
            <a:r>
              <a:rPr lang="nl-BE" dirty="0"/>
              <a:t> </a:t>
            </a:r>
            <a:r>
              <a:rPr lang="nl-BE" dirty="0" err="1"/>
              <a:t>conclusion</a:t>
            </a:r>
            <a:r>
              <a:rPr lang="nl-BE" dirty="0"/>
              <a:t> as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Wald</a:t>
            </a:r>
            <a:r>
              <a:rPr lang="nl-BE" dirty="0"/>
              <a:t> test.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19E7385-8C98-43DD-8058-00892AD07443}" type="datetime1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ASME_Logistic_TR.PPTX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56025-A859-4ABA-A77A-5E4A7BBA40C0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763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How does </a:t>
            </a:r>
            <a:r>
              <a:rPr lang="nl-BE" dirty="0" err="1"/>
              <a:t>the</a:t>
            </a:r>
            <a:r>
              <a:rPr lang="nl-BE" dirty="0"/>
              <a:t> computer get at </a:t>
            </a:r>
            <a:r>
              <a:rPr lang="nl-BE" dirty="0" err="1"/>
              <a:t>the</a:t>
            </a:r>
            <a:r>
              <a:rPr lang="nl-BE" dirty="0"/>
              <a:t> maximum </a:t>
            </a:r>
            <a:r>
              <a:rPr lang="nl-BE" dirty="0" err="1"/>
              <a:t>likelihood</a:t>
            </a:r>
            <a:r>
              <a:rPr lang="nl-BE" dirty="0"/>
              <a:t>? </a:t>
            </a:r>
            <a:r>
              <a:rPr lang="nl-BE" dirty="0" err="1"/>
              <a:t>Let’s</a:t>
            </a:r>
            <a:r>
              <a:rPr lang="nl-BE" dirty="0"/>
              <a:t> have a look at a </a:t>
            </a:r>
            <a:r>
              <a:rPr lang="nl-BE" dirty="0" err="1"/>
              <a:t>simple</a:t>
            </a:r>
            <a:r>
              <a:rPr lang="nl-BE" dirty="0"/>
              <a:t> </a:t>
            </a:r>
            <a:r>
              <a:rPr lang="nl-BE" dirty="0" err="1"/>
              <a:t>example</a:t>
            </a:r>
            <a:r>
              <a:rPr lang="nl-BE" dirty="0"/>
              <a:t> in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actually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calculated</a:t>
            </a:r>
            <a:r>
              <a:rPr lang="nl-BE" dirty="0"/>
              <a:t>. We have 12 subjects, out of </a:t>
            </a:r>
            <a:r>
              <a:rPr lang="nl-BE" dirty="0" err="1"/>
              <a:t>which</a:t>
            </a:r>
            <a:r>
              <a:rPr lang="nl-BE" dirty="0"/>
              <a:t> 3 </a:t>
            </a:r>
            <a:r>
              <a:rPr lang="nl-BE" dirty="0" err="1"/>
              <a:t>developed</a:t>
            </a:r>
            <a:r>
              <a:rPr lang="nl-BE" dirty="0"/>
              <a:t> </a:t>
            </a:r>
            <a:r>
              <a:rPr lang="nl-BE" dirty="0" err="1"/>
              <a:t>disease</a:t>
            </a:r>
            <a:r>
              <a:rPr lang="nl-BE" dirty="0"/>
              <a:t>.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incidence</a:t>
            </a:r>
            <a:r>
              <a:rPr lang="nl-BE" dirty="0"/>
              <a:t> is 25%.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likelihood</a:t>
            </a:r>
            <a:r>
              <a:rPr lang="nl-BE" dirty="0"/>
              <a:t> of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observation</a:t>
            </a:r>
            <a:r>
              <a:rPr lang="nl-BE" dirty="0"/>
              <a:t>? It is 0.25^3*(1-0.25)^9 = 0.001173. </a:t>
            </a:r>
            <a:r>
              <a:rPr lang="nl-BE" dirty="0" err="1"/>
              <a:t>Let’s</a:t>
            </a:r>
            <a:r>
              <a:rPr lang="nl-BE" dirty="0"/>
              <a:t> do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ourselves</a:t>
            </a:r>
            <a:r>
              <a:rPr lang="nl-BE" dirty="0"/>
              <a:t> in Excel.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19E7385-8C98-43DD-8058-00892AD07443}" type="datetime1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ASME_Logistic_TR.PPTX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56025-A859-4ABA-A77A-5E4A7BBA40C0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579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Write in </a:t>
            </a:r>
            <a:r>
              <a:rPr lang="nl-BE" dirty="0" err="1"/>
              <a:t>one</a:t>
            </a:r>
            <a:r>
              <a:rPr lang="nl-BE" dirty="0"/>
              <a:t> column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values</a:t>
            </a:r>
            <a:r>
              <a:rPr lang="nl-BE" dirty="0"/>
              <a:t> of </a:t>
            </a:r>
            <a:r>
              <a:rPr lang="el-GR" dirty="0"/>
              <a:t>Π</a:t>
            </a:r>
            <a:r>
              <a:rPr lang="nl-BE" dirty="0"/>
              <a:t>, </a:t>
            </a:r>
            <a:r>
              <a:rPr lang="nl-BE" dirty="0" err="1"/>
              <a:t>from</a:t>
            </a:r>
            <a:r>
              <a:rPr lang="nl-BE" dirty="0"/>
              <a:t> 0 </a:t>
            </a:r>
            <a:r>
              <a:rPr lang="nl-BE" dirty="0" err="1"/>
              <a:t>to</a:t>
            </a:r>
            <a:r>
              <a:rPr lang="nl-BE" dirty="0"/>
              <a:t> 1,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increments</a:t>
            </a:r>
            <a:r>
              <a:rPr lang="nl-BE" dirty="0"/>
              <a:t> of 0.1. </a:t>
            </a:r>
            <a:r>
              <a:rPr lang="nl-BE" dirty="0" err="1"/>
              <a:t>Then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column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right enter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formula</a:t>
            </a:r>
            <a:r>
              <a:rPr lang="nl-BE" dirty="0"/>
              <a:t> x^3*(1-x)^9 and copy </a:t>
            </a:r>
            <a:r>
              <a:rPr lang="nl-BE" dirty="0" err="1"/>
              <a:t>downward</a:t>
            </a:r>
            <a:r>
              <a:rPr lang="nl-BE" dirty="0"/>
              <a:t>.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highest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 are at 0.2 and 0.3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maximum </a:t>
            </a:r>
            <a:r>
              <a:rPr lang="nl-BE" dirty="0" err="1"/>
              <a:t>likelihood</a:t>
            </a:r>
            <a:r>
              <a:rPr lang="nl-BE" dirty="0"/>
              <a:t> must </a:t>
            </a:r>
            <a:r>
              <a:rPr lang="nl-BE" dirty="0" err="1"/>
              <a:t>be</a:t>
            </a:r>
            <a:r>
              <a:rPr lang="nl-BE" dirty="0"/>
              <a:t> in </a:t>
            </a:r>
            <a:r>
              <a:rPr lang="nl-BE" dirty="0" err="1"/>
              <a:t>between</a:t>
            </a:r>
            <a:r>
              <a:rPr lang="nl-BE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19E7385-8C98-43DD-8058-00892AD07443}" type="datetime1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ASME_Logistic_TR.PPTX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56025-A859-4ABA-A77A-5E4A7BBA40C0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878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repeat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we </a:t>
            </a:r>
            <a:r>
              <a:rPr lang="nl-BE" dirty="0" err="1"/>
              <a:t>did</a:t>
            </a:r>
            <a:r>
              <a:rPr lang="nl-BE" dirty="0"/>
              <a:t> in a next column </a:t>
            </a:r>
            <a:r>
              <a:rPr lang="nl-BE" dirty="0" err="1"/>
              <a:t>based</a:t>
            </a:r>
            <a:r>
              <a:rPr lang="nl-BE" dirty="0"/>
              <a:t> on a minimum </a:t>
            </a:r>
            <a:r>
              <a:rPr lang="nl-BE" dirty="0" err="1"/>
              <a:t>value</a:t>
            </a:r>
            <a:r>
              <a:rPr lang="nl-BE" dirty="0"/>
              <a:t> of 0.2 and maximum of 0.3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increments</a:t>
            </a:r>
            <a:r>
              <a:rPr lang="nl-BE" dirty="0"/>
              <a:t> of 0.01. </a:t>
            </a:r>
            <a:r>
              <a:rPr lang="nl-BE" dirty="0" err="1"/>
              <a:t>This</a:t>
            </a:r>
            <a:r>
              <a:rPr lang="nl-BE" dirty="0"/>
              <a:t> time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highest</a:t>
            </a:r>
            <a:r>
              <a:rPr lang="nl-BE" dirty="0"/>
              <a:t> </a:t>
            </a:r>
            <a:r>
              <a:rPr lang="nl-BE" dirty="0" err="1"/>
              <a:t>value</a:t>
            </a:r>
            <a:r>
              <a:rPr lang="nl-BE" dirty="0"/>
              <a:t> must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0.24 and 0.25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19E7385-8C98-43DD-8058-00892AD07443}" type="datetime1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ASME_Logistic_TR.PPTX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56025-A859-4ABA-A77A-5E4A7BBA40C0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271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2305">
              <a:defRPr/>
            </a:pPr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repeat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we </a:t>
            </a:r>
            <a:r>
              <a:rPr lang="nl-BE" dirty="0" err="1"/>
              <a:t>did</a:t>
            </a:r>
            <a:r>
              <a:rPr lang="nl-BE" dirty="0"/>
              <a:t> in a next column </a:t>
            </a:r>
            <a:r>
              <a:rPr lang="nl-BE" dirty="0" err="1"/>
              <a:t>based</a:t>
            </a:r>
            <a:r>
              <a:rPr lang="nl-BE" dirty="0"/>
              <a:t> on a minimum </a:t>
            </a:r>
            <a:r>
              <a:rPr lang="nl-BE" dirty="0" err="1"/>
              <a:t>value</a:t>
            </a:r>
            <a:r>
              <a:rPr lang="nl-BE" dirty="0"/>
              <a:t> of 0.24 and maximum of 0.25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increments</a:t>
            </a:r>
            <a:r>
              <a:rPr lang="nl-BE" dirty="0"/>
              <a:t> of 0.001. </a:t>
            </a:r>
            <a:r>
              <a:rPr lang="nl-BE" dirty="0" err="1"/>
              <a:t>This</a:t>
            </a:r>
            <a:r>
              <a:rPr lang="nl-BE" dirty="0"/>
              <a:t> time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highest</a:t>
            </a:r>
            <a:r>
              <a:rPr lang="nl-BE" dirty="0"/>
              <a:t> </a:t>
            </a:r>
            <a:r>
              <a:rPr lang="nl-BE" dirty="0" err="1"/>
              <a:t>value</a:t>
            </a:r>
            <a:r>
              <a:rPr lang="nl-BE" dirty="0"/>
              <a:t> is 0.25 </a:t>
            </a:r>
            <a:r>
              <a:rPr lang="nl-BE" dirty="0" err="1"/>
              <a:t>itself</a:t>
            </a:r>
            <a:r>
              <a:rPr lang="nl-BE" dirty="0"/>
              <a:t>.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maximum </a:t>
            </a:r>
            <a:r>
              <a:rPr lang="nl-BE" dirty="0" err="1"/>
              <a:t>likelihood</a:t>
            </a:r>
            <a:r>
              <a:rPr lang="nl-BE" dirty="0"/>
              <a:t> is 0.25, </a:t>
            </a:r>
            <a:r>
              <a:rPr lang="nl-BE" dirty="0" err="1"/>
              <a:t>which</a:t>
            </a:r>
            <a:r>
              <a:rPr lang="nl-BE" dirty="0"/>
              <a:t> in </a:t>
            </a:r>
            <a:r>
              <a:rPr lang="nl-BE" dirty="0" err="1"/>
              <a:t>this</a:t>
            </a:r>
            <a:r>
              <a:rPr lang="nl-BE" dirty="0"/>
              <a:t> case </a:t>
            </a:r>
            <a:r>
              <a:rPr lang="nl-BE" dirty="0" err="1"/>
              <a:t>corresponds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incidence</a:t>
            </a:r>
            <a:r>
              <a:rPr lang="nl-BE" dirty="0"/>
              <a:t>. It </a:t>
            </a:r>
            <a:r>
              <a:rPr lang="nl-BE" dirty="0" err="1"/>
              <a:t>took</a:t>
            </a:r>
            <a:r>
              <a:rPr lang="nl-BE" dirty="0"/>
              <a:t> </a:t>
            </a:r>
            <a:r>
              <a:rPr lang="nl-BE" dirty="0" err="1"/>
              <a:t>us</a:t>
            </a:r>
            <a:r>
              <a:rPr lang="nl-BE" dirty="0"/>
              <a:t> </a:t>
            </a:r>
            <a:r>
              <a:rPr lang="nl-BE" dirty="0" err="1"/>
              <a:t>three</a:t>
            </a:r>
            <a:r>
              <a:rPr lang="nl-BE" dirty="0"/>
              <a:t> </a:t>
            </a:r>
            <a:r>
              <a:rPr lang="nl-BE" dirty="0" err="1"/>
              <a:t>iterations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get </a:t>
            </a:r>
            <a:r>
              <a:rPr lang="nl-BE" dirty="0" err="1"/>
              <a:t>there</a:t>
            </a:r>
            <a:r>
              <a:rPr lang="nl-BE" dirty="0"/>
              <a:t>. </a:t>
            </a:r>
          </a:p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19E7385-8C98-43DD-8058-00892AD07443}" type="datetime1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ASME_Logistic_TR.PPTX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56025-A859-4ABA-A77A-5E4A7BBA40C0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55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lecture</a:t>
            </a:r>
            <a:r>
              <a:rPr lang="nl-BE" dirty="0"/>
              <a:t> we </a:t>
            </a:r>
            <a:r>
              <a:rPr lang="nl-BE" dirty="0" err="1"/>
              <a:t>will</a:t>
            </a:r>
            <a:r>
              <a:rPr lang="nl-BE" dirty="0"/>
              <a:t> look at </a:t>
            </a:r>
            <a:r>
              <a:rPr lang="nl-BE" dirty="0" err="1"/>
              <a:t>the</a:t>
            </a:r>
            <a:r>
              <a:rPr lang="nl-BE" dirty="0"/>
              <a:t> r</a:t>
            </a:r>
            <a:r>
              <a:rPr lang="en-GB" altLang="en-US" dirty="0" err="1"/>
              <a:t>ationale</a:t>
            </a:r>
            <a:r>
              <a:rPr lang="en-GB" altLang="en-US" dirty="0"/>
              <a:t> behind, logistic regression, explain  equation and  parameter estimates, look at the concepts of likelihood and Likelihood Ratio (LR) test as well as Wald test. Also we will look at models with &gt; 1 explanatory variable and compare models.</a:t>
            </a:r>
          </a:p>
          <a:p>
            <a:endParaRPr lang="en-GB" altLang="en-US" dirty="0"/>
          </a:p>
          <a:p>
            <a:r>
              <a:rPr lang="en-GB" altLang="en-US" dirty="0"/>
              <a:t>In this lecture I will switch between PowerPoint and R Commander and occasionally to Excel. To have an optimal understanding please try to also do the R Commander or Excel examples yourself. </a:t>
            </a:r>
          </a:p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19E7385-8C98-43DD-8058-00892AD07443}" type="datetime1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ASME_Logistic_TR.PPTX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56025-A859-4ABA-A77A-5E4A7BBA40C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467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15909" indent="-274617"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01644" indent="-219058"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42936" indent="-219058"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84228" indent="-219058"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41394" indent="-219058" algn="ctr" defTabSz="9190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898561" indent="-219058" algn="ctr" defTabSz="9190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55726" indent="-219058" algn="ctr" defTabSz="9190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2892" indent="-219058" algn="ctr" defTabSz="9190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9D75AA-ABBA-4BDB-8BCD-C53799DE29B9}" type="datetime1">
              <a:rPr lang="en-GB" altLang="en-US" sz="1200"/>
              <a:t>06/02/2023</a:t>
            </a:fld>
            <a:endParaRPr lang="en-GB" altLang="en-US" sz="1200" dirty="0"/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15909" indent="-274617"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01644" indent="-219058"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42936" indent="-219058"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84228" indent="-219058"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41394" indent="-219058" algn="ctr" defTabSz="9190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898561" indent="-219058" algn="ctr" defTabSz="9190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55726" indent="-219058" algn="ctr" defTabSz="9190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2892" indent="-219058" algn="ctr" defTabSz="9190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en-US" sz="1200" dirty="0"/>
              <a:t>ASME_Logistic_TR.PPTX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15909" indent="-274617"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01644" indent="-219058"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42936" indent="-219058"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84228" indent="-219058" defTabSz="91909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41394" indent="-219058" algn="ctr" defTabSz="9190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898561" indent="-219058" algn="ctr" defTabSz="9190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55726" indent="-219058" algn="ctr" defTabSz="9190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2892" indent="-219058" algn="ctr" defTabSz="9190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682BE9-23B1-4554-AF9E-F162A848EA68}" type="slidenum">
              <a:rPr lang="en-GB" altLang="en-US" sz="1200"/>
              <a:pPr/>
              <a:t>20</a:t>
            </a:fld>
            <a:endParaRPr lang="en-GB" altLang="en-US" sz="1200" dirty="0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BE" altLang="en-US" dirty="0"/>
              <a:t>So </a:t>
            </a:r>
            <a:r>
              <a:rPr lang="fr-BE" altLang="en-US" dirty="0" err="1"/>
              <a:t>you</a:t>
            </a:r>
            <a:r>
              <a:rPr lang="fr-BE" altLang="en-US" dirty="0"/>
              <a:t> know </a:t>
            </a:r>
            <a:r>
              <a:rPr lang="fr-BE" altLang="en-US" dirty="0" err="1"/>
              <a:t>now</a:t>
            </a:r>
            <a:r>
              <a:rPr lang="fr-BE" altLang="en-US" dirty="0"/>
              <a:t> </a:t>
            </a:r>
            <a:r>
              <a:rPr lang="fr-BE" altLang="en-US" dirty="0" err="1"/>
              <a:t>that</a:t>
            </a:r>
            <a:r>
              <a:rPr lang="fr-BE" altLang="en-US" dirty="0"/>
              <a:t> in </a:t>
            </a:r>
            <a:r>
              <a:rPr lang="fr-BE" altLang="en-US" dirty="0" err="1"/>
              <a:t>logistic</a:t>
            </a:r>
            <a:r>
              <a:rPr lang="fr-BE" altLang="en-US" dirty="0"/>
              <a:t> </a:t>
            </a:r>
            <a:r>
              <a:rPr lang="fr-BE" altLang="en-US" dirty="0" err="1"/>
              <a:t>regression</a:t>
            </a:r>
            <a:r>
              <a:rPr lang="fr-BE" altLang="en-US" dirty="0"/>
              <a:t> </a:t>
            </a:r>
            <a:r>
              <a:rPr lang="fr-BE" altLang="en-US" dirty="0" err="1"/>
              <a:t>we</a:t>
            </a:r>
            <a:r>
              <a:rPr lang="fr-BE" altLang="en-US" dirty="0"/>
              <a:t> model on the log </a:t>
            </a:r>
            <a:r>
              <a:rPr lang="fr-BE" altLang="en-US" dirty="0" err="1"/>
              <a:t>odds</a:t>
            </a:r>
            <a:r>
              <a:rPr lang="fr-BE" altLang="en-US" dirty="0"/>
              <a:t> ratio and maximum </a:t>
            </a:r>
            <a:r>
              <a:rPr lang="fr-BE" altLang="en-US" dirty="0" err="1"/>
              <a:t>likelihood</a:t>
            </a:r>
            <a:r>
              <a:rPr lang="fr-BE" altLang="en-US" dirty="0"/>
              <a:t> estimation (MLE) </a:t>
            </a:r>
            <a:r>
              <a:rPr lang="fr-BE" altLang="en-US" dirty="0" err="1"/>
              <a:t>is</a:t>
            </a:r>
            <a:r>
              <a:rPr lang="fr-BE" altLang="en-US" dirty="0"/>
              <a:t> </a:t>
            </a:r>
            <a:r>
              <a:rPr lang="fr-BE" altLang="en-US" dirty="0" err="1"/>
              <a:t>used</a:t>
            </a:r>
            <a:r>
              <a:rPr lang="fr-BE" altLang="en-US" dirty="0"/>
              <a:t> to </a:t>
            </a:r>
            <a:r>
              <a:rPr lang="fr-BE" altLang="en-US" dirty="0" err="1"/>
              <a:t>identify</a:t>
            </a:r>
            <a:r>
              <a:rPr lang="fr-BE" altLang="en-US" dirty="0"/>
              <a:t> the best </a:t>
            </a:r>
            <a:r>
              <a:rPr lang="fr-BE" altLang="en-US" dirty="0" err="1"/>
              <a:t>fitting</a:t>
            </a:r>
            <a:r>
              <a:rPr lang="fr-BE" altLang="en-US" dirty="0"/>
              <a:t> model. Just like in </a:t>
            </a:r>
            <a:r>
              <a:rPr lang="fr-BE" altLang="en-US" dirty="0" err="1"/>
              <a:t>linear</a:t>
            </a:r>
            <a:r>
              <a:rPr lang="fr-BE" altLang="en-US" dirty="0"/>
              <a:t> </a:t>
            </a:r>
            <a:r>
              <a:rPr lang="fr-BE" altLang="en-US" dirty="0" err="1"/>
              <a:t>regression</a:t>
            </a:r>
            <a:r>
              <a:rPr lang="fr-BE" altLang="en-US" dirty="0"/>
              <a:t>, a model </a:t>
            </a:r>
            <a:r>
              <a:rPr lang="fr-BE" altLang="en-US" dirty="0" err="1"/>
              <a:t>will</a:t>
            </a:r>
            <a:r>
              <a:rPr lang="fr-BE" altLang="en-US" dirty="0"/>
              <a:t> </a:t>
            </a:r>
            <a:r>
              <a:rPr lang="fr-BE" altLang="en-US" dirty="0" err="1"/>
              <a:t>always</a:t>
            </a:r>
            <a:r>
              <a:rPr lang="fr-BE" altLang="en-US" dirty="0"/>
              <a:t> fit </a:t>
            </a:r>
            <a:r>
              <a:rPr lang="fr-BE" altLang="en-US" dirty="0" err="1"/>
              <a:t>better</a:t>
            </a:r>
            <a:r>
              <a:rPr lang="fr-BE" altLang="en-US" dirty="0"/>
              <a:t> if </a:t>
            </a:r>
            <a:r>
              <a:rPr lang="fr-BE" altLang="en-US" dirty="0" err="1"/>
              <a:t>you</a:t>
            </a:r>
            <a:r>
              <a:rPr lang="fr-BE" altLang="en-US" dirty="0"/>
              <a:t> </a:t>
            </a:r>
            <a:r>
              <a:rPr lang="fr-BE" altLang="en-US" dirty="0" err="1"/>
              <a:t>add</a:t>
            </a:r>
            <a:r>
              <a:rPr lang="fr-BE" altLang="en-US" dirty="0"/>
              <a:t> </a:t>
            </a:r>
            <a:r>
              <a:rPr lang="fr-BE" altLang="en-US" dirty="0" err="1"/>
              <a:t>additional</a:t>
            </a:r>
            <a:r>
              <a:rPr lang="fr-BE" altLang="en-US" dirty="0"/>
              <a:t> </a:t>
            </a:r>
            <a:r>
              <a:rPr lang="fr-BE" altLang="en-US" dirty="0" err="1"/>
              <a:t>terms</a:t>
            </a:r>
            <a:r>
              <a:rPr lang="fr-BE" altLang="en-US" dirty="0"/>
              <a:t>. </a:t>
            </a:r>
            <a:r>
              <a:rPr lang="fr-BE" altLang="en-US" dirty="0" err="1"/>
              <a:t>What</a:t>
            </a:r>
            <a:r>
              <a:rPr lang="fr-BE" altLang="en-US" dirty="0"/>
              <a:t> </a:t>
            </a:r>
            <a:r>
              <a:rPr lang="fr-BE" altLang="en-US" dirty="0" err="1"/>
              <a:t>we</a:t>
            </a:r>
            <a:r>
              <a:rPr lang="fr-BE" altLang="en-US" dirty="0"/>
              <a:t> are </a:t>
            </a:r>
            <a:r>
              <a:rPr lang="fr-BE" altLang="en-US" dirty="0" err="1"/>
              <a:t>looking</a:t>
            </a:r>
            <a:r>
              <a:rPr lang="fr-BE" altLang="en-US" dirty="0"/>
              <a:t> for </a:t>
            </a:r>
            <a:r>
              <a:rPr lang="fr-BE" altLang="en-US" dirty="0" err="1"/>
              <a:t>is</a:t>
            </a:r>
            <a:r>
              <a:rPr lang="fr-BE" altLang="en-US" dirty="0"/>
              <a:t> </a:t>
            </a:r>
            <a:r>
              <a:rPr lang="fr-BE" altLang="en-US" dirty="0" err="1"/>
              <a:t>always</a:t>
            </a:r>
            <a:r>
              <a:rPr lang="fr-BE" altLang="en-US" dirty="0"/>
              <a:t> the </a:t>
            </a:r>
            <a:r>
              <a:rPr lang="fr-BE" altLang="en-US" dirty="0" err="1"/>
              <a:t>simplest</a:t>
            </a:r>
            <a:r>
              <a:rPr lang="fr-BE" altLang="en-US" dirty="0"/>
              <a:t> possible model </a:t>
            </a:r>
            <a:r>
              <a:rPr lang="fr-BE" altLang="en-US" dirty="0" err="1"/>
              <a:t>that</a:t>
            </a:r>
            <a:r>
              <a:rPr lang="fr-BE" altLang="en-US" dirty="0"/>
              <a:t> </a:t>
            </a:r>
            <a:r>
              <a:rPr lang="fr-BE" altLang="en-US" dirty="0" err="1"/>
              <a:t>is</a:t>
            </a:r>
            <a:r>
              <a:rPr lang="fr-BE" altLang="en-US" dirty="0"/>
              <a:t> not </a:t>
            </a:r>
            <a:r>
              <a:rPr lang="fr-BE" altLang="en-US" dirty="0" err="1"/>
              <a:t>significantly</a:t>
            </a:r>
            <a:r>
              <a:rPr lang="fr-BE" altLang="en-US" dirty="0"/>
              <a:t> </a:t>
            </a:r>
            <a:r>
              <a:rPr lang="fr-BE" altLang="en-US" dirty="0" err="1"/>
              <a:t>worse</a:t>
            </a:r>
            <a:r>
              <a:rPr lang="fr-BE" altLang="en-US" dirty="0"/>
              <a:t> </a:t>
            </a:r>
            <a:r>
              <a:rPr lang="fr-BE" altLang="en-US" dirty="0" err="1"/>
              <a:t>than</a:t>
            </a:r>
            <a:r>
              <a:rPr lang="fr-BE" altLang="en-US" dirty="0"/>
              <a:t> a model </a:t>
            </a:r>
            <a:r>
              <a:rPr lang="fr-BE" altLang="en-US" dirty="0" err="1"/>
              <a:t>with</a:t>
            </a:r>
            <a:r>
              <a:rPr lang="fr-BE" altLang="en-US" dirty="0"/>
              <a:t> more </a:t>
            </a:r>
            <a:r>
              <a:rPr lang="fr-BE" altLang="en-US" dirty="0" err="1"/>
              <a:t>terms</a:t>
            </a:r>
            <a:r>
              <a:rPr lang="fr-BE" altLang="en-US" dirty="0"/>
              <a:t>, the </a:t>
            </a:r>
            <a:r>
              <a:rPr lang="fr-BE" altLang="en-US" dirty="0" err="1"/>
              <a:t>principle</a:t>
            </a:r>
            <a:r>
              <a:rPr lang="fr-BE" altLang="en-US" dirty="0"/>
              <a:t> of </a:t>
            </a:r>
            <a:r>
              <a:rPr lang="fr-BE" altLang="en-US" dirty="0" err="1"/>
              <a:t>parcimony</a:t>
            </a:r>
            <a:r>
              <a:rPr lang="fr-BE" altLang="en-US" dirty="0"/>
              <a:t>. In </a:t>
            </a:r>
            <a:r>
              <a:rPr lang="fr-BE" altLang="en-US" dirty="0" err="1"/>
              <a:t>this</a:t>
            </a:r>
            <a:r>
              <a:rPr lang="fr-BE" altLang="en-US" dirty="0"/>
              <a:t> slide </a:t>
            </a:r>
            <a:r>
              <a:rPr lang="fr-BE" altLang="en-US" dirty="0" err="1"/>
              <a:t>you</a:t>
            </a:r>
            <a:r>
              <a:rPr lang="fr-BE" altLang="en-US" dirty="0"/>
              <a:t> </a:t>
            </a:r>
            <a:r>
              <a:rPr lang="fr-BE" altLang="en-US" dirty="0" err="1"/>
              <a:t>see</a:t>
            </a:r>
            <a:r>
              <a:rPr lang="fr-BE" altLang="en-US" dirty="0"/>
              <a:t> </a:t>
            </a:r>
            <a:r>
              <a:rPr lang="fr-BE" altLang="en-US" dirty="0" err="1"/>
              <a:t>another</a:t>
            </a:r>
            <a:r>
              <a:rPr lang="fr-BE" altLang="en-US" dirty="0"/>
              <a:t> model </a:t>
            </a:r>
            <a:r>
              <a:rPr lang="fr-BE" altLang="en-US" dirty="0" err="1"/>
              <a:t>fitted</a:t>
            </a:r>
            <a:r>
              <a:rPr lang="fr-BE" altLang="en-US" dirty="0"/>
              <a:t> in R Commander, </a:t>
            </a:r>
            <a:r>
              <a:rPr lang="fr-BE" altLang="en-US" dirty="0" err="1"/>
              <a:t>this</a:t>
            </a:r>
            <a:r>
              <a:rPr lang="fr-BE" altLang="en-US" dirty="0"/>
              <a:t> time </a:t>
            </a:r>
            <a:r>
              <a:rPr lang="fr-BE" altLang="en-US" dirty="0" err="1"/>
              <a:t>based</a:t>
            </a:r>
            <a:r>
              <a:rPr lang="fr-BE" altLang="en-US" dirty="0"/>
              <a:t> on the ‘Onch1302’ </a:t>
            </a:r>
            <a:r>
              <a:rPr lang="fr-BE" altLang="en-US" dirty="0" err="1"/>
              <a:t>dataset</a:t>
            </a:r>
            <a:r>
              <a:rPr lang="fr-BE" altLang="en-US" dirty="0"/>
              <a:t>. The </a:t>
            </a:r>
            <a:r>
              <a:rPr lang="fr-BE" altLang="en-US" dirty="0" err="1"/>
              <a:t>outcome</a:t>
            </a:r>
            <a:r>
              <a:rPr lang="fr-BE" altLang="en-US" dirty="0"/>
              <a:t> </a:t>
            </a:r>
            <a:r>
              <a:rPr lang="fr-BE" altLang="en-US" dirty="0" err="1"/>
              <a:t>is</a:t>
            </a:r>
            <a:r>
              <a:rPr lang="fr-BE" altLang="en-US" dirty="0"/>
              <a:t> ‘</a:t>
            </a:r>
            <a:r>
              <a:rPr lang="fr-BE" altLang="en-US" dirty="0" err="1"/>
              <a:t>mf</a:t>
            </a:r>
            <a:r>
              <a:rPr lang="fr-BE" altLang="en-US" dirty="0"/>
              <a:t>’ (</a:t>
            </a:r>
            <a:r>
              <a:rPr lang="fr-BE" altLang="en-US" dirty="0" err="1"/>
              <a:t>presence</a:t>
            </a:r>
            <a:r>
              <a:rPr lang="fr-BE" altLang="en-US" dirty="0"/>
              <a:t> of micro </a:t>
            </a:r>
            <a:r>
              <a:rPr lang="fr-BE" altLang="en-US" dirty="0" err="1"/>
              <a:t>filaria</a:t>
            </a:r>
            <a:r>
              <a:rPr lang="fr-BE" altLang="en-US" dirty="0"/>
              <a:t>), the </a:t>
            </a:r>
            <a:r>
              <a:rPr lang="fr-BE" altLang="en-US" dirty="0" err="1"/>
              <a:t>predictor</a:t>
            </a:r>
            <a:r>
              <a:rPr lang="fr-BE" altLang="en-US" dirty="0"/>
              <a:t> </a:t>
            </a:r>
            <a:r>
              <a:rPr lang="fr-BE" altLang="en-US" dirty="0" err="1"/>
              <a:t>is</a:t>
            </a:r>
            <a:r>
              <a:rPr lang="fr-BE" altLang="en-US" dirty="0"/>
              <a:t> ‘area’ (living in the </a:t>
            </a:r>
            <a:r>
              <a:rPr lang="fr-BE" altLang="en-US" dirty="0" err="1"/>
              <a:t>forest</a:t>
            </a:r>
            <a:r>
              <a:rPr lang="fr-BE" altLang="en-US" dirty="0"/>
              <a:t> or in the savannah). As </a:t>
            </a:r>
            <a:r>
              <a:rPr lang="fr-BE" altLang="en-US" dirty="0" err="1"/>
              <a:t>you</a:t>
            </a:r>
            <a:r>
              <a:rPr lang="fr-BE" altLang="en-US" dirty="0"/>
              <a:t> can </a:t>
            </a:r>
            <a:r>
              <a:rPr lang="fr-BE" altLang="en-US" dirty="0" err="1"/>
              <a:t>see</a:t>
            </a:r>
            <a:r>
              <a:rPr lang="fr-BE" altLang="en-US" dirty="0"/>
              <a:t> R Commander </a:t>
            </a:r>
            <a:r>
              <a:rPr lang="fr-BE" altLang="en-US" dirty="0" err="1"/>
              <a:t>used</a:t>
            </a:r>
            <a:r>
              <a:rPr lang="fr-BE" altLang="en-US" dirty="0"/>
              <a:t> 4 </a:t>
            </a:r>
            <a:r>
              <a:rPr lang="fr-BE" altLang="en-US" dirty="0" err="1"/>
              <a:t>iterations</a:t>
            </a:r>
            <a:r>
              <a:rPr lang="fr-BE" altLang="en-US" dirty="0"/>
              <a:t> to </a:t>
            </a:r>
            <a:r>
              <a:rPr lang="fr-BE" altLang="en-US" dirty="0" err="1"/>
              <a:t>find</a:t>
            </a:r>
            <a:r>
              <a:rPr lang="fr-BE" altLang="en-US" dirty="0"/>
              <a:t> the best fit </a:t>
            </a:r>
            <a:r>
              <a:rPr lang="fr-BE" altLang="en-US" dirty="0" err="1"/>
              <a:t>with</a:t>
            </a:r>
            <a:r>
              <a:rPr lang="fr-BE" altLang="en-US" dirty="0"/>
              <a:t> maximum </a:t>
            </a:r>
            <a:r>
              <a:rPr lang="fr-BE" altLang="en-US" dirty="0" err="1"/>
              <a:t>likelihood</a:t>
            </a:r>
            <a:r>
              <a:rPr lang="fr-BE" altLang="en-US" dirty="0"/>
              <a:t>. 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Here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rest of </a:t>
            </a:r>
            <a:r>
              <a:rPr lang="nl-BE" dirty="0" err="1"/>
              <a:t>the</a:t>
            </a:r>
            <a:r>
              <a:rPr lang="nl-BE" dirty="0"/>
              <a:t> output. The log </a:t>
            </a:r>
            <a:r>
              <a:rPr lang="nl-BE" dirty="0" err="1"/>
              <a:t>odds</a:t>
            </a:r>
            <a:r>
              <a:rPr lang="nl-BE" dirty="0"/>
              <a:t> ratio </a:t>
            </a:r>
            <a:r>
              <a:rPr lang="nl-BE" dirty="0" err="1"/>
              <a:t>for</a:t>
            </a:r>
            <a:r>
              <a:rPr lang="nl-BE" dirty="0"/>
              <a:t> ‘area’ is 0.88102,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exponentiate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get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odds</a:t>
            </a:r>
            <a:r>
              <a:rPr lang="nl-BE" dirty="0"/>
              <a:t> ratio of 2.41. The P-</a:t>
            </a:r>
            <a:r>
              <a:rPr lang="nl-BE" dirty="0" err="1"/>
              <a:t>value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Wald</a:t>
            </a:r>
            <a:r>
              <a:rPr lang="nl-BE" dirty="0"/>
              <a:t> test is </a:t>
            </a:r>
            <a:r>
              <a:rPr lang="nl-BE" dirty="0" err="1"/>
              <a:t>highly</a:t>
            </a:r>
            <a:r>
              <a:rPr lang="nl-BE" dirty="0"/>
              <a:t> significant (7.05 e-14).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look at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null</a:t>
            </a:r>
            <a:r>
              <a:rPr lang="nl-BE" dirty="0"/>
              <a:t> </a:t>
            </a:r>
            <a:r>
              <a:rPr lang="nl-BE" dirty="0" err="1"/>
              <a:t>deviance</a:t>
            </a:r>
            <a:r>
              <a:rPr lang="nl-BE" dirty="0"/>
              <a:t>,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is 1714.1,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residual</a:t>
            </a:r>
            <a:r>
              <a:rPr lang="nl-BE" dirty="0"/>
              <a:t> </a:t>
            </a:r>
            <a:r>
              <a:rPr lang="nl-BE" dirty="0" err="1"/>
              <a:t>deviance</a:t>
            </a:r>
            <a:r>
              <a:rPr lang="nl-BE" dirty="0"/>
              <a:t> is 1657.1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difference</a:t>
            </a:r>
            <a:r>
              <a:rPr lang="nl-BE" dirty="0"/>
              <a:t> of 1 </a:t>
            </a:r>
            <a:r>
              <a:rPr lang="nl-BE" dirty="0" err="1"/>
              <a:t>degree</a:t>
            </a:r>
            <a:r>
              <a:rPr lang="nl-BE" dirty="0"/>
              <a:t> of </a:t>
            </a:r>
            <a:r>
              <a:rPr lang="nl-BE" dirty="0" err="1"/>
              <a:t>freedom</a:t>
            </a:r>
            <a:r>
              <a:rPr lang="nl-BE" dirty="0"/>
              <a:t> (1301-1300). </a:t>
            </a:r>
            <a:r>
              <a:rPr lang="nl-BE" dirty="0" err="1"/>
              <a:t>So</a:t>
            </a:r>
            <a:r>
              <a:rPr lang="nl-BE" dirty="0"/>
              <a:t> Chi square is 57.1,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degree</a:t>
            </a:r>
            <a:r>
              <a:rPr lang="nl-BE" dirty="0"/>
              <a:t> of </a:t>
            </a:r>
            <a:r>
              <a:rPr lang="nl-BE" dirty="0" err="1"/>
              <a:t>freedom</a:t>
            </a:r>
            <a:r>
              <a:rPr lang="nl-BE" dirty="0"/>
              <a:t>, p &lt; 0.0001. </a:t>
            </a:r>
            <a:r>
              <a:rPr lang="nl-BE" dirty="0" err="1"/>
              <a:t>This</a:t>
            </a:r>
            <a:r>
              <a:rPr lang="nl-BE" dirty="0"/>
              <a:t> means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model </a:t>
            </a:r>
            <a:r>
              <a:rPr lang="nl-BE" dirty="0" err="1"/>
              <a:t>with</a:t>
            </a:r>
            <a:r>
              <a:rPr lang="nl-BE" dirty="0"/>
              <a:t> ‘area’ is </a:t>
            </a:r>
            <a:r>
              <a:rPr lang="nl-BE" dirty="0" err="1"/>
              <a:t>significantly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null</a:t>
            </a:r>
            <a:r>
              <a:rPr lang="nl-BE" dirty="0"/>
              <a:t> model in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odds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‘</a:t>
            </a:r>
            <a:r>
              <a:rPr lang="nl-BE" dirty="0" err="1"/>
              <a:t>mf</a:t>
            </a:r>
            <a:r>
              <a:rPr lang="nl-BE" dirty="0"/>
              <a:t>’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vary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area.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19E7385-8C98-43DD-8058-00892AD07443}" type="datetime1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ASME_Logistic_TR.PPTX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56025-A859-4ABA-A77A-5E4A7BBA40C0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969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On </a:t>
            </a:r>
            <a:r>
              <a:rPr lang="nl-BE" dirty="0" err="1"/>
              <a:t>this</a:t>
            </a:r>
            <a:r>
              <a:rPr lang="nl-BE" dirty="0"/>
              <a:t> slide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again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log </a:t>
            </a:r>
            <a:r>
              <a:rPr lang="nl-BE" dirty="0" err="1"/>
              <a:t>odds</a:t>
            </a:r>
            <a:r>
              <a:rPr lang="nl-BE" dirty="0"/>
              <a:t> ratio of 0.88102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its</a:t>
            </a:r>
            <a:r>
              <a:rPr lang="nl-BE" dirty="0"/>
              <a:t> p-</a:t>
            </a:r>
            <a:r>
              <a:rPr lang="nl-BE" dirty="0" err="1"/>
              <a:t>value</a:t>
            </a:r>
            <a:r>
              <a:rPr lang="nl-BE" dirty="0"/>
              <a:t>. The </a:t>
            </a:r>
            <a:r>
              <a:rPr lang="nl-BE" dirty="0" err="1"/>
              <a:t>command</a:t>
            </a:r>
            <a:r>
              <a:rPr lang="nl-BE" dirty="0"/>
              <a:t> ‘</a:t>
            </a:r>
            <a:r>
              <a:rPr lang="nl-BE" dirty="0" err="1"/>
              <a:t>Models</a:t>
            </a:r>
            <a:r>
              <a:rPr lang="nl-BE" dirty="0"/>
              <a:t>’, ‘</a:t>
            </a:r>
            <a:r>
              <a:rPr lang="nl-BE" dirty="0" err="1"/>
              <a:t>Confidence</a:t>
            </a:r>
            <a:r>
              <a:rPr lang="nl-BE" dirty="0"/>
              <a:t> </a:t>
            </a:r>
            <a:r>
              <a:rPr lang="nl-BE" dirty="0" err="1"/>
              <a:t>intervals</a:t>
            </a:r>
            <a:r>
              <a:rPr lang="nl-BE" dirty="0"/>
              <a:t>’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provides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confidence</a:t>
            </a:r>
            <a:r>
              <a:rPr lang="nl-BE" dirty="0"/>
              <a:t> </a:t>
            </a:r>
            <a:r>
              <a:rPr lang="nl-BE" dirty="0" err="1"/>
              <a:t>intervals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log </a:t>
            </a:r>
            <a:r>
              <a:rPr lang="nl-BE" dirty="0" err="1"/>
              <a:t>odds</a:t>
            </a:r>
            <a:r>
              <a:rPr lang="nl-BE" dirty="0"/>
              <a:t> ratio and </a:t>
            </a:r>
            <a:r>
              <a:rPr lang="nl-BE" dirty="0" err="1"/>
              <a:t>odds</a:t>
            </a:r>
            <a:r>
              <a:rPr lang="nl-BE" dirty="0"/>
              <a:t> ratio. For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former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association</a:t>
            </a:r>
            <a:r>
              <a:rPr lang="nl-BE" dirty="0"/>
              <a:t> is </a:t>
            </a:r>
            <a:r>
              <a:rPr lang="nl-BE" dirty="0" err="1"/>
              <a:t>statistically</a:t>
            </a:r>
            <a:r>
              <a:rPr lang="nl-BE" dirty="0"/>
              <a:t> significant </a:t>
            </a:r>
            <a:r>
              <a:rPr lang="nl-BE" dirty="0" err="1"/>
              <a:t>if</a:t>
            </a:r>
            <a:r>
              <a:rPr lang="nl-BE" dirty="0"/>
              <a:t> 0 is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included</a:t>
            </a:r>
            <a:r>
              <a:rPr lang="nl-BE" dirty="0"/>
              <a:t>,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latter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1 is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included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confidence</a:t>
            </a:r>
            <a:r>
              <a:rPr lang="nl-BE" dirty="0"/>
              <a:t> interval.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19E7385-8C98-43DD-8058-00892AD07443}" type="datetime1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ASME_Logistic_TR.PPTX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56025-A859-4ABA-A77A-5E4A7BBA40C0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592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As we </a:t>
            </a:r>
            <a:r>
              <a:rPr lang="nl-BE" dirty="0" err="1"/>
              <a:t>already</a:t>
            </a:r>
            <a:r>
              <a:rPr lang="nl-BE" dirty="0"/>
              <a:t> </a:t>
            </a:r>
            <a:r>
              <a:rPr lang="nl-BE" dirty="0" err="1"/>
              <a:t>saw</a:t>
            </a:r>
            <a:r>
              <a:rPr lang="nl-BE" dirty="0"/>
              <a:t>,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null</a:t>
            </a:r>
            <a:r>
              <a:rPr lang="nl-BE" dirty="0"/>
              <a:t> </a:t>
            </a:r>
            <a:r>
              <a:rPr lang="nl-BE" dirty="0" err="1"/>
              <a:t>deviance</a:t>
            </a:r>
            <a:r>
              <a:rPr lang="nl-BE" dirty="0"/>
              <a:t> was 1714.1,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residual</a:t>
            </a:r>
            <a:r>
              <a:rPr lang="nl-BE" dirty="0"/>
              <a:t> </a:t>
            </a:r>
            <a:r>
              <a:rPr lang="nl-BE" dirty="0" err="1"/>
              <a:t>deviance</a:t>
            </a:r>
            <a:r>
              <a:rPr lang="nl-BE" dirty="0"/>
              <a:t> was 1657.1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difference</a:t>
            </a:r>
            <a:r>
              <a:rPr lang="nl-BE" dirty="0"/>
              <a:t> of 1 </a:t>
            </a:r>
            <a:r>
              <a:rPr lang="nl-BE" dirty="0" err="1"/>
              <a:t>degree</a:t>
            </a:r>
            <a:r>
              <a:rPr lang="nl-BE" dirty="0"/>
              <a:t> of </a:t>
            </a:r>
            <a:r>
              <a:rPr lang="nl-BE" dirty="0" err="1"/>
              <a:t>freedom</a:t>
            </a:r>
            <a:r>
              <a:rPr lang="nl-BE" dirty="0"/>
              <a:t> (1301-1300). </a:t>
            </a:r>
            <a:r>
              <a:rPr lang="nl-BE" dirty="0" err="1"/>
              <a:t>So</a:t>
            </a:r>
            <a:r>
              <a:rPr lang="nl-BE" dirty="0"/>
              <a:t> Chi square is 57.1,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degree</a:t>
            </a:r>
            <a:r>
              <a:rPr lang="nl-BE" dirty="0"/>
              <a:t> of </a:t>
            </a:r>
            <a:r>
              <a:rPr lang="nl-BE" dirty="0" err="1"/>
              <a:t>freedom</a:t>
            </a:r>
            <a:r>
              <a:rPr lang="nl-BE" dirty="0"/>
              <a:t>, p &lt; 0.0001. </a:t>
            </a:r>
            <a:r>
              <a:rPr lang="nl-BE" dirty="0" err="1"/>
              <a:t>This</a:t>
            </a:r>
            <a:r>
              <a:rPr lang="nl-BE" dirty="0"/>
              <a:t> means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model </a:t>
            </a:r>
            <a:r>
              <a:rPr lang="nl-BE" dirty="0" err="1"/>
              <a:t>with</a:t>
            </a:r>
            <a:r>
              <a:rPr lang="nl-BE" dirty="0"/>
              <a:t> ‘area’ is </a:t>
            </a:r>
            <a:r>
              <a:rPr lang="nl-BE" dirty="0" err="1"/>
              <a:t>significantly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null</a:t>
            </a:r>
            <a:r>
              <a:rPr lang="nl-BE" dirty="0"/>
              <a:t> model in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odds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‘</a:t>
            </a:r>
            <a:r>
              <a:rPr lang="nl-BE" dirty="0" err="1"/>
              <a:t>mf</a:t>
            </a:r>
            <a:r>
              <a:rPr lang="nl-BE" dirty="0"/>
              <a:t>’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vary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area.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19E7385-8C98-43DD-8058-00892AD07443}" type="datetime1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ASME_Logistic_TR.PPTX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56025-A859-4ABA-A77A-5E4A7BBA40C0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16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So</a:t>
            </a:r>
            <a:r>
              <a:rPr lang="nl-BE" dirty="0"/>
              <a:t> far we had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predictor, ‘area’ but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reason</a:t>
            </a:r>
            <a:r>
              <a:rPr lang="nl-BE" dirty="0"/>
              <a:t> we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logistic</a:t>
            </a:r>
            <a:r>
              <a:rPr lang="nl-BE" dirty="0"/>
              <a:t> </a:t>
            </a:r>
            <a:r>
              <a:rPr lang="nl-BE" dirty="0" err="1"/>
              <a:t>regression</a:t>
            </a:r>
            <a:r>
              <a:rPr lang="nl-BE" dirty="0"/>
              <a:t> is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enables</a:t>
            </a:r>
            <a:r>
              <a:rPr lang="nl-BE" dirty="0"/>
              <a:t> </a:t>
            </a:r>
            <a:r>
              <a:rPr lang="nl-BE" dirty="0" err="1"/>
              <a:t>us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assess</a:t>
            </a:r>
            <a:r>
              <a:rPr lang="nl-BE" dirty="0"/>
              <a:t> multiple </a:t>
            </a:r>
            <a:r>
              <a:rPr lang="nl-BE" dirty="0" err="1"/>
              <a:t>predictors</a:t>
            </a:r>
            <a:r>
              <a:rPr lang="nl-BE" dirty="0"/>
              <a:t> at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time. </a:t>
            </a:r>
            <a:r>
              <a:rPr lang="nl-BE" dirty="0" err="1"/>
              <a:t>We’ll</a:t>
            </a:r>
            <a:r>
              <a:rPr lang="nl-BE" dirty="0"/>
              <a:t> start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adding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variable</a:t>
            </a:r>
            <a:r>
              <a:rPr lang="nl-BE" dirty="0"/>
              <a:t> ‘</a:t>
            </a:r>
            <a:r>
              <a:rPr lang="nl-BE" dirty="0" err="1"/>
              <a:t>lesions</a:t>
            </a:r>
            <a:r>
              <a:rPr lang="nl-BE" dirty="0"/>
              <a:t>’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model, </a:t>
            </a:r>
            <a:r>
              <a:rPr lang="nl-BE" dirty="0" err="1"/>
              <a:t>presence</a:t>
            </a:r>
            <a:r>
              <a:rPr lang="nl-BE" dirty="0"/>
              <a:t> of skin </a:t>
            </a:r>
            <a:r>
              <a:rPr lang="nl-BE" dirty="0" err="1"/>
              <a:t>lesions</a:t>
            </a:r>
            <a:r>
              <a:rPr lang="nl-BE" dirty="0"/>
              <a:t>, ‘yes’ or ‘no’. </a:t>
            </a:r>
            <a:r>
              <a:rPr lang="nl-BE" dirty="0" err="1"/>
              <a:t>Please</a:t>
            </a:r>
            <a:r>
              <a:rPr lang="nl-BE" dirty="0"/>
              <a:t> </a:t>
            </a:r>
            <a:r>
              <a:rPr lang="nl-BE" dirty="0" err="1"/>
              <a:t>note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both</a:t>
            </a:r>
            <a:r>
              <a:rPr lang="nl-BE" dirty="0"/>
              <a:t> ‘area’ and ‘</a:t>
            </a:r>
            <a:r>
              <a:rPr lang="nl-BE" dirty="0" err="1"/>
              <a:t>lesions</a:t>
            </a:r>
            <a:r>
              <a:rPr lang="nl-BE" dirty="0"/>
              <a:t>’ have significant </a:t>
            </a:r>
            <a:r>
              <a:rPr lang="nl-BE" dirty="0" err="1"/>
              <a:t>Wald</a:t>
            </a:r>
            <a:r>
              <a:rPr lang="nl-BE" dirty="0"/>
              <a:t> tests. 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clear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looking</a:t>
            </a:r>
            <a:r>
              <a:rPr lang="nl-BE" dirty="0"/>
              <a:t> at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confidence</a:t>
            </a:r>
            <a:r>
              <a:rPr lang="nl-BE" dirty="0"/>
              <a:t> </a:t>
            </a:r>
            <a:r>
              <a:rPr lang="nl-BE" dirty="0" err="1"/>
              <a:t>intervals</a:t>
            </a:r>
            <a:r>
              <a:rPr lang="nl-BE" dirty="0"/>
              <a:t> at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bottom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slide, </a:t>
            </a:r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both</a:t>
            </a:r>
            <a:r>
              <a:rPr lang="nl-BE" dirty="0"/>
              <a:t> do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contain</a:t>
            </a:r>
            <a:r>
              <a:rPr lang="nl-BE" dirty="0"/>
              <a:t> 1.</a:t>
            </a:r>
          </a:p>
          <a:p>
            <a:endParaRPr lang="nl-BE" dirty="0"/>
          </a:p>
          <a:p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note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deviance</a:t>
            </a:r>
            <a:r>
              <a:rPr lang="nl-BE" dirty="0"/>
              <a:t> (-2 log </a:t>
            </a:r>
            <a:r>
              <a:rPr lang="nl-BE" dirty="0" err="1"/>
              <a:t>likelihood</a:t>
            </a:r>
            <a:r>
              <a:rPr lang="nl-BE" dirty="0"/>
              <a:t>)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null</a:t>
            </a:r>
            <a:r>
              <a:rPr lang="nl-BE" dirty="0"/>
              <a:t> model is </a:t>
            </a:r>
            <a:r>
              <a:rPr lang="nl-BE" dirty="0" err="1"/>
              <a:t>still</a:t>
            </a:r>
            <a:r>
              <a:rPr lang="nl-BE" dirty="0"/>
              <a:t> 1714.1 but </a:t>
            </a:r>
            <a:r>
              <a:rPr lang="nl-BE" dirty="0" err="1"/>
              <a:t>that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full model is </a:t>
            </a:r>
            <a:r>
              <a:rPr lang="nl-BE" dirty="0" err="1"/>
              <a:t>now</a:t>
            </a:r>
            <a:r>
              <a:rPr lang="nl-BE" dirty="0"/>
              <a:t> 1572.5, </a:t>
            </a:r>
            <a:r>
              <a:rPr lang="nl-BE" dirty="0" err="1"/>
              <a:t>so</a:t>
            </a:r>
            <a:r>
              <a:rPr lang="nl-BE" dirty="0"/>
              <a:t> Chi square is 141.6 </a:t>
            </a:r>
            <a:r>
              <a:rPr lang="nl-BE" dirty="0" err="1"/>
              <a:t>with</a:t>
            </a:r>
            <a:r>
              <a:rPr lang="nl-BE" dirty="0"/>
              <a:t> 1301-1299 = 2 </a:t>
            </a:r>
            <a:r>
              <a:rPr lang="nl-BE" dirty="0" err="1"/>
              <a:t>degrees</a:t>
            </a:r>
            <a:r>
              <a:rPr lang="nl-BE" dirty="0"/>
              <a:t> of </a:t>
            </a:r>
            <a:r>
              <a:rPr lang="nl-BE" dirty="0" err="1"/>
              <a:t>freedom</a:t>
            </a:r>
            <a:r>
              <a:rPr lang="nl-BE" dirty="0"/>
              <a:t>. 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highly</a:t>
            </a:r>
            <a:r>
              <a:rPr lang="nl-BE" dirty="0"/>
              <a:t> significant but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compares</a:t>
            </a:r>
            <a:r>
              <a:rPr lang="nl-BE" dirty="0"/>
              <a:t> a model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terms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null</a:t>
            </a:r>
            <a:r>
              <a:rPr lang="nl-BE" dirty="0"/>
              <a:t> model.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question </a:t>
            </a:r>
            <a:r>
              <a:rPr lang="nl-BE" dirty="0" err="1"/>
              <a:t>still</a:t>
            </a:r>
            <a:r>
              <a:rPr lang="nl-BE" dirty="0"/>
              <a:t> </a:t>
            </a:r>
            <a:r>
              <a:rPr lang="nl-BE" dirty="0" err="1"/>
              <a:t>arises</a:t>
            </a:r>
            <a:r>
              <a:rPr lang="nl-BE" dirty="0"/>
              <a:t> </a:t>
            </a:r>
            <a:r>
              <a:rPr lang="nl-BE" dirty="0" err="1"/>
              <a:t>whether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model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terms</a:t>
            </a:r>
            <a:r>
              <a:rPr lang="nl-BE" dirty="0"/>
              <a:t> (area and </a:t>
            </a:r>
            <a:r>
              <a:rPr lang="nl-BE" dirty="0" err="1"/>
              <a:t>lesions</a:t>
            </a:r>
            <a:r>
              <a:rPr lang="nl-BE" dirty="0"/>
              <a:t>) is </a:t>
            </a:r>
            <a:r>
              <a:rPr lang="nl-BE" dirty="0" err="1"/>
              <a:t>significantly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model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just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term (area </a:t>
            </a:r>
            <a:r>
              <a:rPr lang="nl-BE" dirty="0" err="1"/>
              <a:t>only</a:t>
            </a:r>
            <a:r>
              <a:rPr lang="nl-BE" dirty="0"/>
              <a:t>). </a:t>
            </a:r>
            <a:r>
              <a:rPr lang="nl-BE" dirty="0" err="1"/>
              <a:t>If</a:t>
            </a:r>
            <a:r>
              <a:rPr lang="nl-BE" dirty="0"/>
              <a:t> we look back at slide 21 we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‘area’ </a:t>
            </a:r>
            <a:r>
              <a:rPr lang="nl-BE" dirty="0" err="1"/>
              <a:t>the</a:t>
            </a:r>
            <a:r>
              <a:rPr lang="nl-BE" dirty="0"/>
              <a:t> -2 log </a:t>
            </a:r>
            <a:r>
              <a:rPr lang="nl-BE" dirty="0" err="1"/>
              <a:t>likelihood</a:t>
            </a:r>
            <a:r>
              <a:rPr lang="nl-BE" dirty="0"/>
              <a:t> was 1657.0 </a:t>
            </a:r>
            <a:r>
              <a:rPr lang="nl-BE" dirty="0" err="1"/>
              <a:t>with</a:t>
            </a:r>
            <a:r>
              <a:rPr lang="nl-BE" dirty="0"/>
              <a:t> 1300 </a:t>
            </a:r>
            <a:r>
              <a:rPr lang="nl-BE" dirty="0" err="1"/>
              <a:t>degrees</a:t>
            </a:r>
            <a:r>
              <a:rPr lang="nl-BE" dirty="0"/>
              <a:t> of </a:t>
            </a:r>
            <a:r>
              <a:rPr lang="nl-BE" dirty="0" err="1"/>
              <a:t>freedom</a:t>
            </a:r>
            <a:r>
              <a:rPr lang="nl-BE" dirty="0"/>
              <a:t>.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difference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model </a:t>
            </a:r>
            <a:r>
              <a:rPr lang="nl-BE" dirty="0" err="1"/>
              <a:t>with</a:t>
            </a:r>
            <a:r>
              <a:rPr lang="nl-BE" dirty="0"/>
              <a:t> 2 </a:t>
            </a:r>
            <a:r>
              <a:rPr lang="nl-BE" dirty="0" err="1"/>
              <a:t>terms</a:t>
            </a:r>
            <a:r>
              <a:rPr lang="nl-BE" dirty="0"/>
              <a:t> (</a:t>
            </a:r>
            <a:r>
              <a:rPr lang="nl-BE" dirty="0" err="1"/>
              <a:t>areas</a:t>
            </a:r>
            <a:r>
              <a:rPr lang="nl-BE" dirty="0"/>
              <a:t> and </a:t>
            </a:r>
            <a:r>
              <a:rPr lang="nl-BE" dirty="0" err="1"/>
              <a:t>lesions</a:t>
            </a:r>
            <a:r>
              <a:rPr lang="nl-BE" dirty="0"/>
              <a:t>) is 1657.0 – 1572.5= 84.5 </a:t>
            </a:r>
            <a:r>
              <a:rPr lang="nl-BE" dirty="0" err="1"/>
              <a:t>with</a:t>
            </a:r>
            <a:r>
              <a:rPr lang="nl-BE" dirty="0"/>
              <a:t> 1300 – 1299 </a:t>
            </a:r>
            <a:r>
              <a:rPr lang="nl-BE" dirty="0" err="1"/>
              <a:t>degrees</a:t>
            </a:r>
            <a:r>
              <a:rPr lang="nl-BE" dirty="0"/>
              <a:t> of </a:t>
            </a:r>
            <a:r>
              <a:rPr lang="nl-BE" dirty="0" err="1"/>
              <a:t>freedom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is of course </a:t>
            </a:r>
            <a:r>
              <a:rPr lang="nl-BE" dirty="0" err="1"/>
              <a:t>highly</a:t>
            </a:r>
            <a:r>
              <a:rPr lang="nl-BE" dirty="0"/>
              <a:t> significant.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19E7385-8C98-43DD-8058-00892AD07443}" type="datetime1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ASME_Logistic_TR.PPTX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56025-A859-4ABA-A77A-5E4A7BBA40C0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454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An </a:t>
            </a:r>
            <a:r>
              <a:rPr lang="nl-BE" dirty="0" err="1"/>
              <a:t>easier</a:t>
            </a:r>
            <a:r>
              <a:rPr lang="nl-BE" dirty="0"/>
              <a:t> way </a:t>
            </a:r>
            <a:r>
              <a:rPr lang="nl-BE" dirty="0" err="1"/>
              <a:t>to</a:t>
            </a:r>
            <a:r>
              <a:rPr lang="nl-BE" dirty="0"/>
              <a:t> do is </a:t>
            </a:r>
            <a:r>
              <a:rPr lang="nl-BE" dirty="0" err="1"/>
              <a:t>is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command</a:t>
            </a:r>
            <a:r>
              <a:rPr lang="nl-BE" dirty="0"/>
              <a:t> ‘</a:t>
            </a:r>
            <a:r>
              <a:rPr lang="nl-BE" dirty="0" err="1"/>
              <a:t>Models</a:t>
            </a:r>
            <a:r>
              <a:rPr lang="nl-BE" dirty="0"/>
              <a:t>’, ‘Hypothesis tests’, ‘</a:t>
            </a:r>
            <a:r>
              <a:rPr lang="nl-BE" dirty="0" err="1"/>
              <a:t>Compare</a:t>
            </a:r>
            <a:r>
              <a:rPr lang="nl-BE" dirty="0"/>
              <a:t>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models</a:t>
            </a:r>
            <a:r>
              <a:rPr lang="nl-BE" dirty="0"/>
              <a:t>’ and select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models</a:t>
            </a:r>
            <a:r>
              <a:rPr lang="nl-BE" dirty="0"/>
              <a:t>, model 7 and 8 in </a:t>
            </a:r>
            <a:r>
              <a:rPr lang="nl-BE" dirty="0" err="1"/>
              <a:t>my</a:t>
            </a:r>
            <a:r>
              <a:rPr lang="nl-BE" dirty="0"/>
              <a:t> case. The output shows </a:t>
            </a:r>
            <a:r>
              <a:rPr lang="nl-BE" dirty="0" err="1"/>
              <a:t>that</a:t>
            </a:r>
            <a:r>
              <a:rPr lang="nl-BE" dirty="0"/>
              <a:t> Chi square is indeed 84.5 </a:t>
            </a:r>
            <a:r>
              <a:rPr lang="nl-BE" dirty="0" err="1"/>
              <a:t>with</a:t>
            </a:r>
            <a:r>
              <a:rPr lang="nl-BE" dirty="0"/>
              <a:t> 1 DF, p = 2.2 e-16.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model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terms</a:t>
            </a:r>
            <a:r>
              <a:rPr lang="nl-BE" dirty="0"/>
              <a:t> is </a:t>
            </a:r>
            <a:r>
              <a:rPr lang="nl-BE" dirty="0" err="1"/>
              <a:t>significantly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model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term </a:t>
            </a:r>
            <a:r>
              <a:rPr lang="nl-BE" dirty="0" err="1"/>
              <a:t>only</a:t>
            </a:r>
            <a:r>
              <a:rPr lang="nl-BE" dirty="0"/>
              <a:t>.  </a:t>
            </a:r>
          </a:p>
          <a:p>
            <a:endParaRPr lang="nl-BE" dirty="0"/>
          </a:p>
          <a:p>
            <a:r>
              <a:rPr lang="nl-BE" dirty="0"/>
              <a:t>A </a:t>
            </a:r>
            <a:r>
              <a:rPr lang="nl-BE" dirty="0" err="1"/>
              <a:t>requirement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 is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models</a:t>
            </a:r>
            <a:r>
              <a:rPr lang="nl-BE" dirty="0"/>
              <a:t> must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hierarchical</a:t>
            </a:r>
            <a:r>
              <a:rPr lang="nl-BE" dirty="0"/>
              <a:t>, i.e. </a:t>
            </a:r>
            <a:r>
              <a:rPr lang="nl-BE" dirty="0" err="1"/>
              <a:t>the</a:t>
            </a:r>
            <a:r>
              <a:rPr lang="nl-BE" dirty="0"/>
              <a:t> complex model must have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terms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simple</a:t>
            </a:r>
            <a:r>
              <a:rPr lang="nl-BE" dirty="0"/>
              <a:t> model and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numbers</a:t>
            </a:r>
            <a:r>
              <a:rPr lang="nl-BE" dirty="0"/>
              <a:t> of </a:t>
            </a:r>
            <a:r>
              <a:rPr lang="nl-BE" dirty="0" err="1"/>
              <a:t>observations</a:t>
            </a:r>
            <a:r>
              <a:rPr lang="nl-BE" dirty="0"/>
              <a:t> must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. The </a:t>
            </a:r>
            <a:r>
              <a:rPr lang="nl-BE" dirty="0" err="1"/>
              <a:t>latter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a </a:t>
            </a:r>
            <a:r>
              <a:rPr lang="nl-BE" dirty="0" err="1"/>
              <a:t>problem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have missing </a:t>
            </a:r>
            <a:r>
              <a:rPr lang="nl-BE" dirty="0" err="1"/>
              <a:t>values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additional</a:t>
            </a:r>
            <a:r>
              <a:rPr lang="nl-BE" dirty="0"/>
              <a:t> </a:t>
            </a:r>
            <a:r>
              <a:rPr lang="nl-BE" dirty="0" err="1"/>
              <a:t>variable</a:t>
            </a:r>
            <a:r>
              <a:rPr lang="nl-BE" dirty="0"/>
              <a:t>.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solve</a:t>
            </a:r>
            <a:r>
              <a:rPr lang="nl-BE" dirty="0"/>
              <a:t> </a:t>
            </a:r>
            <a:r>
              <a:rPr lang="nl-BE" dirty="0" err="1"/>
              <a:t>such</a:t>
            </a:r>
            <a:r>
              <a:rPr lang="nl-BE" dirty="0"/>
              <a:t> </a:t>
            </a:r>
            <a:r>
              <a:rPr lang="nl-BE" dirty="0" err="1"/>
              <a:t>problem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subset </a:t>
            </a:r>
            <a:r>
              <a:rPr lang="nl-BE" dirty="0" err="1"/>
              <a:t>excluding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missing variables in </a:t>
            </a:r>
            <a:r>
              <a:rPr lang="nl-BE" dirty="0" err="1"/>
              <a:t>both</a:t>
            </a:r>
            <a:r>
              <a:rPr lang="nl-BE" dirty="0"/>
              <a:t> </a:t>
            </a:r>
            <a:r>
              <a:rPr lang="nl-BE" dirty="0" err="1"/>
              <a:t>models</a:t>
            </a:r>
            <a:r>
              <a:rPr lang="nl-BE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19E7385-8C98-43DD-8058-00892AD07443}" type="datetime1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ASME_Logistic_TR.PPTX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56025-A859-4ABA-A77A-5E4A7BBA40C0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1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19E7385-8C98-43DD-8058-00892AD07443}" type="datetime1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ASME_Logistic_TR.PPTX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56025-A859-4ABA-A77A-5E4A7BBA40C0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088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2305">
              <a:defRPr/>
            </a:pPr>
            <a:r>
              <a:rPr lang="en-GB" altLang="en-US" dirty="0"/>
              <a:t>Regression techniques were developed to overcome limitations of classical techniques </a:t>
            </a:r>
            <a:br>
              <a:rPr lang="en-GB" altLang="en-US" dirty="0"/>
            </a:br>
            <a:r>
              <a:rPr lang="en-GB" altLang="en-US" dirty="0"/>
              <a:t>based on tables and stratification, in particular the issue of spreading data too thin when adjusting for multiple confounders.</a:t>
            </a:r>
          </a:p>
          <a:p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19E7385-8C98-43DD-8058-00892AD07443}" type="datetime1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ASME_Logistic_TR.PPTX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56025-A859-4ABA-A77A-5E4A7BBA40C0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792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example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2x2 </a:t>
            </a:r>
            <a:r>
              <a:rPr lang="nl-BE" dirty="0" err="1"/>
              <a:t>table</a:t>
            </a:r>
            <a:r>
              <a:rPr lang="nl-BE" dirty="0"/>
              <a:t> we go </a:t>
            </a:r>
            <a:r>
              <a:rPr lang="nl-BE" dirty="0" err="1"/>
              <a:t>to</a:t>
            </a:r>
            <a:r>
              <a:rPr lang="nl-BE" dirty="0"/>
              <a:t> 40 </a:t>
            </a:r>
            <a:r>
              <a:rPr lang="nl-BE" dirty="0" err="1"/>
              <a:t>tables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stratifying</a:t>
            </a:r>
            <a:r>
              <a:rPr lang="nl-BE" dirty="0"/>
              <a:t> on 3 variables of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has 5 levels. As a </a:t>
            </a:r>
            <a:r>
              <a:rPr lang="nl-BE" dirty="0" err="1"/>
              <a:t>result</a:t>
            </a:r>
            <a:r>
              <a:rPr lang="nl-BE" dirty="0"/>
              <a:t> we </a:t>
            </a:r>
            <a:r>
              <a:rPr lang="nl-BE" dirty="0" err="1"/>
              <a:t>will</a:t>
            </a:r>
            <a:r>
              <a:rPr lang="nl-BE" dirty="0"/>
              <a:t> have </a:t>
            </a:r>
            <a:r>
              <a:rPr lang="nl-BE" dirty="0" err="1"/>
              <a:t>lots</a:t>
            </a:r>
            <a:r>
              <a:rPr lang="nl-BE" dirty="0"/>
              <a:t> of empty </a:t>
            </a:r>
            <a:r>
              <a:rPr lang="nl-BE" dirty="0" err="1"/>
              <a:t>cells</a:t>
            </a:r>
            <a:r>
              <a:rPr lang="nl-BE" dirty="0"/>
              <a:t> and </a:t>
            </a:r>
            <a:r>
              <a:rPr lang="nl-BE" dirty="0" err="1"/>
              <a:t>odds</a:t>
            </a:r>
            <a:r>
              <a:rPr lang="nl-BE" dirty="0"/>
              <a:t> </a:t>
            </a:r>
            <a:r>
              <a:rPr lang="nl-BE" dirty="0" err="1"/>
              <a:t>ratios</a:t>
            </a:r>
            <a:r>
              <a:rPr lang="nl-BE" dirty="0"/>
              <a:t> </a:t>
            </a:r>
            <a:r>
              <a:rPr lang="nl-BE" dirty="0" err="1"/>
              <a:t>become</a:t>
            </a:r>
            <a:r>
              <a:rPr lang="nl-BE" dirty="0"/>
              <a:t> </a:t>
            </a:r>
            <a:r>
              <a:rPr lang="nl-BE" dirty="0" err="1"/>
              <a:t>instable</a:t>
            </a:r>
            <a:r>
              <a:rPr lang="nl-BE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19E7385-8C98-43DD-8058-00892AD07443}" type="datetime1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ASME_Logistic_TR.PPTX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56025-A859-4ABA-A77A-5E4A7BBA40C0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196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Regression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control </a:t>
            </a:r>
            <a:r>
              <a:rPr lang="nl-BE" dirty="0" err="1"/>
              <a:t>for</a:t>
            </a:r>
            <a:r>
              <a:rPr lang="nl-BE" dirty="0"/>
              <a:t> multiple </a:t>
            </a:r>
            <a:r>
              <a:rPr lang="nl-BE" dirty="0" err="1"/>
              <a:t>confounders</a:t>
            </a:r>
            <a:r>
              <a:rPr lang="nl-BE" dirty="0"/>
              <a:t> at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time, </a:t>
            </a:r>
            <a:r>
              <a:rPr lang="nl-BE" dirty="0" err="1"/>
              <a:t>can</a:t>
            </a:r>
            <a:r>
              <a:rPr lang="nl-BE" dirty="0"/>
              <a:t> deal </a:t>
            </a:r>
            <a:r>
              <a:rPr lang="nl-BE" dirty="0" err="1"/>
              <a:t>with</a:t>
            </a:r>
            <a:r>
              <a:rPr lang="nl-BE" dirty="0"/>
              <a:t> variables </a:t>
            </a:r>
            <a:r>
              <a:rPr lang="nl-BE" dirty="0" err="1"/>
              <a:t>with</a:t>
            </a:r>
            <a:r>
              <a:rPr lang="nl-BE" dirty="0"/>
              <a:t> multiple levels </a:t>
            </a:r>
            <a:r>
              <a:rPr lang="nl-BE" dirty="0" err="1"/>
              <a:t>such</a:t>
            </a:r>
            <a:r>
              <a:rPr lang="nl-BE" dirty="0"/>
              <a:t> as </a:t>
            </a:r>
            <a:r>
              <a:rPr lang="nl-BE" dirty="0" err="1"/>
              <a:t>wealth</a:t>
            </a:r>
            <a:r>
              <a:rPr lang="nl-BE" dirty="0"/>
              <a:t> </a:t>
            </a:r>
            <a:r>
              <a:rPr lang="nl-BE" dirty="0" err="1"/>
              <a:t>quintile</a:t>
            </a:r>
            <a:r>
              <a:rPr lang="nl-BE" dirty="0"/>
              <a:t>, and </a:t>
            </a:r>
            <a:r>
              <a:rPr lang="nl-BE" dirty="0" err="1"/>
              <a:t>can</a:t>
            </a:r>
            <a:r>
              <a:rPr lang="nl-BE" dirty="0"/>
              <a:t> deal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interaction</a:t>
            </a:r>
            <a:r>
              <a:rPr lang="nl-BE" dirty="0"/>
              <a:t> and </a:t>
            </a:r>
            <a:r>
              <a:rPr lang="nl-BE" dirty="0" err="1"/>
              <a:t>confounding</a:t>
            </a:r>
            <a:r>
              <a:rPr lang="nl-BE" dirty="0"/>
              <a:t> at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time.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19E7385-8C98-43DD-8058-00892AD07443}" type="datetime1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ASME_Logistic_TR.PPTX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56025-A859-4ABA-A77A-5E4A7BBA40C0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41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choose</a:t>
            </a:r>
            <a:r>
              <a:rPr lang="nl-BE" dirty="0"/>
              <a:t> </a:t>
            </a:r>
            <a:r>
              <a:rPr lang="nl-BE" dirty="0" err="1"/>
              <a:t>depends</a:t>
            </a:r>
            <a:r>
              <a:rPr lang="nl-BE" dirty="0"/>
              <a:t> most of </a:t>
            </a:r>
            <a:r>
              <a:rPr lang="nl-BE" dirty="0" err="1"/>
              <a:t>all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outcome</a:t>
            </a:r>
            <a:r>
              <a:rPr lang="nl-BE" dirty="0"/>
              <a:t> </a:t>
            </a:r>
            <a:r>
              <a:rPr lang="nl-BE" dirty="0" err="1"/>
              <a:t>variable</a:t>
            </a:r>
            <a:r>
              <a:rPr lang="nl-BE" dirty="0"/>
              <a:t> as we </a:t>
            </a:r>
            <a:r>
              <a:rPr lang="nl-BE" dirty="0" err="1"/>
              <a:t>already</a:t>
            </a:r>
            <a:r>
              <a:rPr lang="nl-BE" dirty="0"/>
              <a:t> </a:t>
            </a:r>
            <a:r>
              <a:rPr lang="nl-BE" dirty="0" err="1"/>
              <a:t>saw</a:t>
            </a:r>
            <a:r>
              <a:rPr lang="nl-BE" dirty="0"/>
              <a:t> </a:t>
            </a:r>
            <a:r>
              <a:rPr lang="nl-BE" dirty="0" err="1"/>
              <a:t>during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introduction</a:t>
            </a:r>
            <a:r>
              <a:rPr lang="nl-BE" dirty="0"/>
              <a:t> last week.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outcome</a:t>
            </a:r>
            <a:r>
              <a:rPr lang="nl-BE" dirty="0"/>
              <a:t> </a:t>
            </a:r>
            <a:r>
              <a:rPr lang="nl-BE" dirty="0" err="1"/>
              <a:t>variable</a:t>
            </a:r>
            <a:r>
              <a:rPr lang="nl-BE" dirty="0"/>
              <a:t> is </a:t>
            </a:r>
            <a:r>
              <a:rPr lang="nl-BE" dirty="0" err="1"/>
              <a:t>binary</a:t>
            </a:r>
            <a:r>
              <a:rPr lang="nl-BE" dirty="0"/>
              <a:t> and time </a:t>
            </a:r>
            <a:r>
              <a:rPr lang="nl-BE" dirty="0" err="1"/>
              <a:t>till</a:t>
            </a:r>
            <a:r>
              <a:rPr lang="nl-BE" dirty="0"/>
              <a:t> event does </a:t>
            </a:r>
            <a:r>
              <a:rPr lang="nl-BE" dirty="0" err="1"/>
              <a:t>not</a:t>
            </a:r>
            <a:r>
              <a:rPr lang="nl-BE" dirty="0"/>
              <a:t> matter, </a:t>
            </a:r>
            <a:r>
              <a:rPr lang="nl-BE" dirty="0" err="1"/>
              <a:t>logistic</a:t>
            </a:r>
            <a:r>
              <a:rPr lang="nl-BE" dirty="0"/>
              <a:t> </a:t>
            </a:r>
            <a:r>
              <a:rPr lang="nl-BE" dirty="0" err="1"/>
              <a:t>regression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most </a:t>
            </a:r>
            <a:r>
              <a:rPr lang="nl-BE" dirty="0" err="1"/>
              <a:t>appropriate</a:t>
            </a:r>
            <a:r>
              <a:rPr lang="nl-BE" dirty="0"/>
              <a:t> </a:t>
            </a:r>
            <a:r>
              <a:rPr lang="nl-BE" dirty="0" err="1"/>
              <a:t>technique</a:t>
            </a:r>
            <a:r>
              <a:rPr lang="nl-BE" dirty="0"/>
              <a:t>. </a:t>
            </a:r>
            <a:r>
              <a:rPr lang="nl-BE" dirty="0" err="1"/>
              <a:t>Please</a:t>
            </a:r>
            <a:r>
              <a:rPr lang="nl-BE" dirty="0"/>
              <a:t> do </a:t>
            </a:r>
            <a:r>
              <a:rPr lang="nl-BE" dirty="0" err="1"/>
              <a:t>note</a:t>
            </a:r>
            <a:r>
              <a:rPr lang="nl-BE" dirty="0"/>
              <a:t> </a:t>
            </a:r>
            <a:r>
              <a:rPr lang="nl-BE" dirty="0" err="1"/>
              <a:t>though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logistic</a:t>
            </a:r>
            <a:r>
              <a:rPr lang="nl-BE" dirty="0"/>
              <a:t> </a:t>
            </a:r>
            <a:r>
              <a:rPr lang="nl-BE" dirty="0" err="1"/>
              <a:t>regression</a:t>
            </a:r>
            <a:r>
              <a:rPr lang="nl-BE" dirty="0"/>
              <a:t> </a:t>
            </a:r>
            <a:r>
              <a:rPr lang="nl-BE" dirty="0" err="1"/>
              <a:t>calculates</a:t>
            </a:r>
            <a:r>
              <a:rPr lang="nl-BE" dirty="0"/>
              <a:t> </a:t>
            </a:r>
            <a:r>
              <a:rPr lang="nl-BE" dirty="0" err="1"/>
              <a:t>odds</a:t>
            </a:r>
            <a:r>
              <a:rPr lang="nl-BE" dirty="0"/>
              <a:t> </a:t>
            </a:r>
            <a:r>
              <a:rPr lang="nl-BE" dirty="0" err="1"/>
              <a:t>ratios</a:t>
            </a:r>
            <a:r>
              <a:rPr lang="nl-BE" dirty="0"/>
              <a:t>, </a:t>
            </a:r>
            <a:r>
              <a:rPr lang="nl-BE" dirty="0" err="1"/>
              <a:t>not</a:t>
            </a:r>
            <a:r>
              <a:rPr lang="nl-BE" dirty="0"/>
              <a:t> risk </a:t>
            </a:r>
            <a:r>
              <a:rPr lang="nl-BE" dirty="0" err="1"/>
              <a:t>ratios</a:t>
            </a:r>
            <a:r>
              <a:rPr lang="nl-BE" dirty="0"/>
              <a:t>. </a:t>
            </a:r>
            <a:r>
              <a:rPr lang="nl-BE" dirty="0" err="1"/>
              <a:t>If</a:t>
            </a:r>
            <a:r>
              <a:rPr lang="nl-BE" dirty="0"/>
              <a:t> a </a:t>
            </a:r>
            <a:r>
              <a:rPr lang="nl-BE" dirty="0" err="1"/>
              <a:t>condition</a:t>
            </a:r>
            <a:r>
              <a:rPr lang="nl-BE" dirty="0"/>
              <a:t> is rare,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odds</a:t>
            </a:r>
            <a:r>
              <a:rPr lang="nl-BE" dirty="0"/>
              <a:t> ratio is a </a:t>
            </a:r>
            <a:r>
              <a:rPr lang="nl-BE" dirty="0" err="1"/>
              <a:t>good</a:t>
            </a:r>
            <a:r>
              <a:rPr lang="nl-BE" dirty="0"/>
              <a:t> </a:t>
            </a:r>
            <a:r>
              <a:rPr lang="nl-BE" dirty="0" err="1"/>
              <a:t>approximation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risk ratio, </a:t>
            </a:r>
            <a:r>
              <a:rPr lang="nl-BE" dirty="0" err="1"/>
              <a:t>if</a:t>
            </a:r>
            <a:r>
              <a:rPr lang="nl-BE" dirty="0"/>
              <a:t> a </a:t>
            </a:r>
            <a:r>
              <a:rPr lang="nl-BE" dirty="0" err="1"/>
              <a:t>condition</a:t>
            </a:r>
            <a:r>
              <a:rPr lang="nl-BE" dirty="0"/>
              <a:t> is common (e.g. &gt; 10%)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odds</a:t>
            </a:r>
            <a:r>
              <a:rPr lang="nl-BE" dirty="0"/>
              <a:t> ratio </a:t>
            </a:r>
            <a:r>
              <a:rPr lang="nl-BE" dirty="0" err="1"/>
              <a:t>tends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exaggerate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strength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association</a:t>
            </a:r>
            <a:r>
              <a:rPr lang="nl-BE" dirty="0"/>
              <a:t>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19E7385-8C98-43DD-8058-00892AD07443}" type="datetime1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ASME_Logistic_TR.PPTX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56025-A859-4ABA-A77A-5E4A7BBA40C0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37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dirty="0" err="1"/>
              <a:t>regression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 we </a:t>
            </a:r>
            <a:r>
              <a:rPr lang="nl-BE" dirty="0" err="1"/>
              <a:t>try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represent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we </a:t>
            </a:r>
            <a:r>
              <a:rPr lang="nl-BE" dirty="0" err="1"/>
              <a:t>observe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model, 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done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a ‘link </a:t>
            </a:r>
            <a:r>
              <a:rPr lang="nl-BE" dirty="0" err="1"/>
              <a:t>function</a:t>
            </a:r>
            <a:r>
              <a:rPr lang="nl-BE" dirty="0"/>
              <a:t>’.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association</a:t>
            </a:r>
            <a:r>
              <a:rPr lang="nl-BE" dirty="0"/>
              <a:t> is </a:t>
            </a:r>
            <a:r>
              <a:rPr lang="nl-BE" dirty="0" err="1"/>
              <a:t>linear</a:t>
            </a:r>
            <a:r>
              <a:rPr lang="nl-BE" dirty="0"/>
              <a:t>, e.g.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association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age</a:t>
            </a:r>
            <a:r>
              <a:rPr lang="nl-BE" dirty="0"/>
              <a:t> in </a:t>
            </a:r>
            <a:r>
              <a:rPr lang="nl-BE" dirty="0" err="1"/>
              <a:t>months</a:t>
            </a:r>
            <a:r>
              <a:rPr lang="nl-BE" dirty="0"/>
              <a:t> and </a:t>
            </a:r>
            <a:r>
              <a:rPr lang="nl-BE" dirty="0" err="1"/>
              <a:t>weight</a:t>
            </a:r>
            <a:r>
              <a:rPr lang="nl-BE" dirty="0"/>
              <a:t> of </a:t>
            </a:r>
            <a:r>
              <a:rPr lang="nl-BE" dirty="0" err="1"/>
              <a:t>children</a:t>
            </a:r>
            <a:r>
              <a:rPr lang="nl-BE" dirty="0"/>
              <a:t> </a:t>
            </a:r>
            <a:r>
              <a:rPr lang="nl-BE" dirty="0" err="1"/>
              <a:t>age</a:t>
            </a:r>
            <a:r>
              <a:rPr lang="nl-BE" dirty="0"/>
              <a:t> 1-2 </a:t>
            </a:r>
            <a:r>
              <a:rPr lang="nl-BE" dirty="0" err="1"/>
              <a:t>years</a:t>
            </a:r>
            <a:r>
              <a:rPr lang="nl-BE" dirty="0"/>
              <a:t>, </a:t>
            </a:r>
            <a:r>
              <a:rPr lang="nl-BE" dirty="0" err="1"/>
              <a:t>it</a:t>
            </a:r>
            <a:r>
              <a:rPr lang="nl-BE" dirty="0"/>
              <a:t> is best </a:t>
            </a:r>
            <a:r>
              <a:rPr lang="nl-BE" dirty="0" err="1"/>
              <a:t>represent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straight line, </a:t>
            </a:r>
            <a:r>
              <a:rPr lang="nl-BE" dirty="0" err="1"/>
              <a:t>such</a:t>
            </a:r>
            <a:r>
              <a:rPr lang="nl-BE" dirty="0"/>
              <a:t> as in </a:t>
            </a:r>
            <a:r>
              <a:rPr lang="nl-BE" dirty="0" err="1"/>
              <a:t>the</a:t>
            </a:r>
            <a:r>
              <a:rPr lang="nl-BE" dirty="0"/>
              <a:t> first </a:t>
            </a:r>
            <a:r>
              <a:rPr lang="nl-BE" dirty="0" err="1"/>
              <a:t>graph</a:t>
            </a:r>
            <a:r>
              <a:rPr lang="nl-BE" dirty="0"/>
              <a:t>,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equation</a:t>
            </a:r>
            <a:r>
              <a:rPr lang="nl-BE" dirty="0"/>
              <a:t> is y = a + </a:t>
            </a:r>
            <a:r>
              <a:rPr lang="nl-BE" dirty="0" err="1"/>
              <a:t>bx</a:t>
            </a:r>
            <a:r>
              <a:rPr lang="nl-BE" dirty="0"/>
              <a:t>. But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dependant</a:t>
            </a:r>
            <a:r>
              <a:rPr lang="nl-BE" dirty="0"/>
              <a:t> </a:t>
            </a:r>
            <a:r>
              <a:rPr lang="nl-BE" dirty="0" err="1"/>
              <a:t>variable</a:t>
            </a:r>
            <a:r>
              <a:rPr lang="nl-BE" dirty="0"/>
              <a:t> is </a:t>
            </a:r>
            <a:r>
              <a:rPr lang="nl-BE" dirty="0" err="1"/>
              <a:t>binary</a:t>
            </a:r>
            <a:r>
              <a:rPr lang="nl-BE" dirty="0"/>
              <a:t>, e.g. dead/</a:t>
            </a:r>
            <a:r>
              <a:rPr lang="nl-BE" dirty="0" err="1"/>
              <a:t>alive</a:t>
            </a:r>
            <a:r>
              <a:rPr lang="nl-BE" dirty="0"/>
              <a:t> or </a:t>
            </a:r>
            <a:r>
              <a:rPr lang="nl-BE" dirty="0" err="1"/>
              <a:t>ill</a:t>
            </a:r>
            <a:r>
              <a:rPr lang="nl-BE" dirty="0"/>
              <a:t>/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ill</a:t>
            </a:r>
            <a:r>
              <a:rPr lang="nl-BE" dirty="0"/>
              <a:t>, a straight line is </a:t>
            </a:r>
            <a:r>
              <a:rPr lang="nl-BE" dirty="0" err="1"/>
              <a:t>not</a:t>
            </a:r>
            <a:r>
              <a:rPr lang="nl-BE" dirty="0"/>
              <a:t> a </a:t>
            </a:r>
            <a:r>
              <a:rPr lang="nl-BE" dirty="0" err="1"/>
              <a:t>good</a:t>
            </a:r>
            <a:r>
              <a:rPr lang="nl-BE" dirty="0"/>
              <a:t> model. In </a:t>
            </a:r>
            <a:r>
              <a:rPr lang="nl-BE" dirty="0" err="1"/>
              <a:t>that</a:t>
            </a:r>
            <a:r>
              <a:rPr lang="nl-BE" dirty="0"/>
              <a:t> case we want a model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most </a:t>
            </a:r>
            <a:r>
              <a:rPr lang="nl-BE" dirty="0" err="1"/>
              <a:t>values</a:t>
            </a:r>
            <a:r>
              <a:rPr lang="nl-BE" dirty="0"/>
              <a:t> of x </a:t>
            </a:r>
            <a:r>
              <a:rPr lang="nl-BE" dirty="0" err="1"/>
              <a:t>results</a:t>
            </a:r>
            <a:r>
              <a:rPr lang="nl-BE" dirty="0"/>
              <a:t> in 1 (</a:t>
            </a:r>
            <a:r>
              <a:rPr lang="nl-BE" dirty="0" err="1"/>
              <a:t>positive</a:t>
            </a:r>
            <a:r>
              <a:rPr lang="nl-BE" dirty="0"/>
              <a:t>) or 0 (</a:t>
            </a:r>
            <a:r>
              <a:rPr lang="nl-BE" dirty="0" err="1"/>
              <a:t>negative</a:t>
            </a:r>
            <a:r>
              <a:rPr lang="nl-BE" dirty="0"/>
              <a:t>) </a:t>
            </a:r>
            <a:r>
              <a:rPr lang="nl-BE" dirty="0" err="1"/>
              <a:t>for</a:t>
            </a:r>
            <a:r>
              <a:rPr lang="nl-BE" dirty="0"/>
              <a:t> y.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achieved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logistic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, 1 over  1 + 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power of minus x. 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link </a:t>
            </a:r>
            <a:r>
              <a:rPr lang="nl-BE" dirty="0" err="1"/>
              <a:t>function</a:t>
            </a:r>
            <a:r>
              <a:rPr lang="nl-BE" dirty="0"/>
              <a:t> on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logistic</a:t>
            </a:r>
            <a:r>
              <a:rPr lang="nl-BE" dirty="0"/>
              <a:t> </a:t>
            </a:r>
            <a:r>
              <a:rPr lang="nl-BE" dirty="0" err="1"/>
              <a:t>regression</a:t>
            </a:r>
            <a:r>
              <a:rPr lang="nl-BE" dirty="0"/>
              <a:t> is </a:t>
            </a:r>
            <a:r>
              <a:rPr lang="nl-BE" dirty="0" err="1"/>
              <a:t>based</a:t>
            </a:r>
            <a:r>
              <a:rPr lang="nl-BE" dirty="0"/>
              <a:t>, </a:t>
            </a:r>
            <a:r>
              <a:rPr lang="nl-BE" dirty="0" err="1"/>
              <a:t>shown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second </a:t>
            </a:r>
            <a:r>
              <a:rPr lang="nl-BE" dirty="0" err="1"/>
              <a:t>graph</a:t>
            </a:r>
            <a:r>
              <a:rPr lang="nl-BE" dirty="0"/>
              <a:t>.</a:t>
            </a:r>
          </a:p>
          <a:p>
            <a:endParaRPr lang="nl-BE" dirty="0"/>
          </a:p>
          <a:p>
            <a:r>
              <a:rPr lang="nl-BE" dirty="0" err="1"/>
              <a:t>Example</a:t>
            </a:r>
            <a:r>
              <a:rPr lang="nl-BE" dirty="0"/>
              <a:t> in Excel x - -20 </a:t>
            </a:r>
            <a:r>
              <a:rPr lang="nl-BE" dirty="0" err="1"/>
              <a:t>to</a:t>
            </a:r>
            <a:r>
              <a:rPr lang="nl-BE" dirty="0"/>
              <a:t> +20 Y1 = 20+10x , Y2 = 1/(1+e-x) Move labels </a:t>
            </a:r>
            <a:r>
              <a:rPr lang="nl-BE" dirty="0" err="1"/>
              <a:t>to</a:t>
            </a:r>
            <a:r>
              <a:rPr lang="nl-BE"/>
              <a:t> low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19E7385-8C98-43DD-8058-00892AD07443}" type="datetime1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ASME_Logistic_TR.PPTX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56025-A859-4ABA-A77A-5E4A7BBA40C0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660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dirty="0" err="1"/>
              <a:t>fact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we do in </a:t>
            </a:r>
            <a:r>
              <a:rPr lang="nl-BE" dirty="0" err="1"/>
              <a:t>logistic</a:t>
            </a:r>
            <a:r>
              <a:rPr lang="nl-BE" dirty="0"/>
              <a:t> </a:t>
            </a:r>
            <a:r>
              <a:rPr lang="nl-BE" dirty="0" err="1"/>
              <a:t>regression</a:t>
            </a:r>
            <a:r>
              <a:rPr lang="nl-BE" dirty="0"/>
              <a:t> is </a:t>
            </a:r>
            <a:r>
              <a:rPr lang="nl-BE" dirty="0" err="1"/>
              <a:t>to</a:t>
            </a:r>
            <a:r>
              <a:rPr lang="nl-BE" dirty="0"/>
              <a:t> model on </a:t>
            </a:r>
            <a:r>
              <a:rPr lang="nl-BE" dirty="0" err="1"/>
              <a:t>the</a:t>
            </a:r>
            <a:r>
              <a:rPr lang="nl-BE" dirty="0"/>
              <a:t> log </a:t>
            </a:r>
            <a:r>
              <a:rPr lang="nl-BE" dirty="0" err="1"/>
              <a:t>odds</a:t>
            </a:r>
            <a:r>
              <a:rPr lang="nl-BE" dirty="0"/>
              <a:t>.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outcome</a:t>
            </a:r>
            <a:r>
              <a:rPr lang="nl-BE" dirty="0"/>
              <a:t> of </a:t>
            </a:r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logistic</a:t>
            </a:r>
            <a:r>
              <a:rPr lang="nl-BE" dirty="0"/>
              <a:t> </a:t>
            </a:r>
            <a:r>
              <a:rPr lang="nl-BE" dirty="0" err="1"/>
              <a:t>regression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log </a:t>
            </a:r>
            <a:r>
              <a:rPr lang="nl-BE" dirty="0" err="1"/>
              <a:t>odds</a:t>
            </a:r>
            <a:r>
              <a:rPr lang="nl-BE" dirty="0"/>
              <a:t>,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natural</a:t>
            </a:r>
            <a:r>
              <a:rPr lang="nl-BE" dirty="0"/>
              <a:t> </a:t>
            </a:r>
            <a:r>
              <a:rPr lang="nl-BE" dirty="0" err="1"/>
              <a:t>logarithm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odds</a:t>
            </a:r>
            <a:r>
              <a:rPr lang="nl-BE" dirty="0"/>
              <a:t>,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converted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odds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exponentiating</a:t>
            </a:r>
            <a:r>
              <a:rPr lang="nl-BE" dirty="0"/>
              <a:t> it.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equation</a:t>
            </a:r>
            <a:r>
              <a:rPr lang="nl-BE" dirty="0"/>
              <a:t> is: </a:t>
            </a:r>
            <a:r>
              <a:rPr lang="en-GB" altLang="en-US" dirty="0"/>
              <a:t>log odds(</a:t>
            </a:r>
            <a:r>
              <a:rPr lang="en-GB" altLang="en-US" dirty="0">
                <a:solidFill>
                  <a:srgbClr val="FF0000"/>
                </a:solidFill>
              </a:rPr>
              <a:t>y</a:t>
            </a:r>
            <a:r>
              <a:rPr lang="en-GB" altLang="en-US" dirty="0"/>
              <a:t>) = </a:t>
            </a:r>
            <a:r>
              <a:rPr lang="en-GB" altLang="en-US" dirty="0">
                <a:solidFill>
                  <a:schemeClr val="accent2"/>
                </a:solidFill>
              </a:rPr>
              <a:t>b</a:t>
            </a:r>
            <a:r>
              <a:rPr lang="en-GB" altLang="en-US" baseline="-25000" dirty="0">
                <a:solidFill>
                  <a:schemeClr val="accent2"/>
                </a:solidFill>
              </a:rPr>
              <a:t>0</a:t>
            </a:r>
            <a:r>
              <a:rPr lang="en-GB" altLang="en-US" dirty="0"/>
              <a:t> + </a:t>
            </a:r>
            <a:r>
              <a:rPr lang="en-GB" altLang="en-US" dirty="0">
                <a:solidFill>
                  <a:srgbClr val="FF6600"/>
                </a:solidFill>
              </a:rPr>
              <a:t>b</a:t>
            </a:r>
            <a:r>
              <a:rPr lang="en-GB" altLang="en-US" baseline="-25000" dirty="0">
                <a:solidFill>
                  <a:srgbClr val="FF6600"/>
                </a:solidFill>
              </a:rPr>
              <a:t>1</a:t>
            </a:r>
            <a:r>
              <a:rPr lang="en-GB" altLang="en-US" dirty="0">
                <a:solidFill>
                  <a:srgbClr val="008080"/>
                </a:solidFill>
              </a:rPr>
              <a:t>x</a:t>
            </a:r>
            <a:r>
              <a:rPr lang="en-GB" altLang="en-US" baseline="-25000" dirty="0">
                <a:solidFill>
                  <a:srgbClr val="008080"/>
                </a:solidFill>
              </a:rPr>
              <a:t>1</a:t>
            </a:r>
            <a:r>
              <a:rPr lang="en-GB" altLang="en-US" dirty="0"/>
              <a:t> + </a:t>
            </a:r>
            <a:r>
              <a:rPr lang="en-GB" altLang="en-US" dirty="0">
                <a:solidFill>
                  <a:srgbClr val="FF6600"/>
                </a:solidFill>
              </a:rPr>
              <a:t>b</a:t>
            </a:r>
            <a:r>
              <a:rPr lang="en-GB" altLang="en-US" baseline="-25000" dirty="0">
                <a:solidFill>
                  <a:srgbClr val="FF6600"/>
                </a:solidFill>
              </a:rPr>
              <a:t>2</a:t>
            </a:r>
            <a:r>
              <a:rPr lang="en-GB" altLang="en-US" dirty="0">
                <a:solidFill>
                  <a:srgbClr val="008080"/>
                </a:solidFill>
              </a:rPr>
              <a:t>x</a:t>
            </a:r>
            <a:r>
              <a:rPr lang="en-GB" altLang="en-US" baseline="-25000" dirty="0">
                <a:solidFill>
                  <a:srgbClr val="008080"/>
                </a:solidFill>
              </a:rPr>
              <a:t>2</a:t>
            </a:r>
            <a:r>
              <a:rPr lang="en-GB" altLang="en-US" dirty="0"/>
              <a:t> + … </a:t>
            </a:r>
            <a:r>
              <a:rPr lang="en-GB" altLang="en-US" dirty="0" err="1">
                <a:solidFill>
                  <a:srgbClr val="FF6600"/>
                </a:solidFill>
              </a:rPr>
              <a:t>b</a:t>
            </a:r>
            <a:r>
              <a:rPr lang="en-GB" altLang="en-US" baseline="-25000" dirty="0" err="1">
                <a:solidFill>
                  <a:srgbClr val="FF6600"/>
                </a:solidFill>
              </a:rPr>
              <a:t>i</a:t>
            </a:r>
            <a:r>
              <a:rPr lang="en-GB" altLang="en-US" dirty="0" err="1">
                <a:solidFill>
                  <a:srgbClr val="008080"/>
                </a:solidFill>
              </a:rPr>
              <a:t>x</a:t>
            </a:r>
            <a:r>
              <a:rPr lang="en-GB" altLang="en-US" baseline="-25000" dirty="0" err="1">
                <a:solidFill>
                  <a:srgbClr val="008080"/>
                </a:solidFill>
              </a:rPr>
              <a:t>i</a:t>
            </a:r>
            <a:r>
              <a:rPr lang="en-GB" altLang="en-US" baseline="-25000" dirty="0">
                <a:solidFill>
                  <a:srgbClr val="008080"/>
                </a:solidFill>
              </a:rPr>
              <a:t>. 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19E7385-8C98-43DD-8058-00892AD07443}" type="datetime1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ASME_Logistic_TR.PPTX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56025-A859-4ABA-A77A-5E4A7BBA40C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518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logistic</a:t>
            </a:r>
            <a:r>
              <a:rPr lang="nl-BE" dirty="0"/>
              <a:t> </a:t>
            </a:r>
            <a:r>
              <a:rPr lang="nl-BE" dirty="0" err="1"/>
              <a:t>regression</a:t>
            </a:r>
            <a:r>
              <a:rPr lang="nl-BE" dirty="0"/>
              <a:t> is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model </a:t>
            </a:r>
            <a:r>
              <a:rPr lang="nl-BE" dirty="0" err="1"/>
              <a:t>binary</a:t>
            </a:r>
            <a:r>
              <a:rPr lang="nl-BE" dirty="0"/>
              <a:t> </a:t>
            </a:r>
            <a:r>
              <a:rPr lang="nl-BE" dirty="0" err="1"/>
              <a:t>outcomes</a:t>
            </a:r>
            <a:r>
              <a:rPr lang="nl-BE" dirty="0"/>
              <a:t> and </a:t>
            </a:r>
            <a:r>
              <a:rPr lang="nl-BE" dirty="0" err="1"/>
              <a:t>estimate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log </a:t>
            </a:r>
            <a:r>
              <a:rPr lang="nl-BE" dirty="0" err="1"/>
              <a:t>odds</a:t>
            </a:r>
            <a:r>
              <a:rPr lang="nl-BE" dirty="0"/>
              <a:t> ratio. It </a:t>
            </a:r>
            <a:r>
              <a:rPr lang="nl-BE" dirty="0" err="1"/>
              <a:t>cannot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calculated</a:t>
            </a:r>
            <a:r>
              <a:rPr lang="nl-BE" dirty="0"/>
              <a:t> but is </a:t>
            </a:r>
            <a:r>
              <a:rPr lang="nl-BE" dirty="0" err="1"/>
              <a:t>approximated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iterative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software </a:t>
            </a:r>
            <a:r>
              <a:rPr lang="nl-BE" dirty="0" err="1"/>
              <a:t>identifies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values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highest</a:t>
            </a:r>
            <a:r>
              <a:rPr lang="nl-BE" dirty="0"/>
              <a:t> </a:t>
            </a:r>
            <a:r>
              <a:rPr lang="nl-BE" dirty="0" err="1"/>
              <a:t>likelihood</a:t>
            </a:r>
            <a:r>
              <a:rPr lang="nl-BE" dirty="0"/>
              <a:t>, maximum </a:t>
            </a:r>
            <a:r>
              <a:rPr lang="nl-BE" dirty="0" err="1"/>
              <a:t>likelihood</a:t>
            </a:r>
            <a:r>
              <a:rPr lang="nl-BE" dirty="0"/>
              <a:t> </a:t>
            </a:r>
            <a:r>
              <a:rPr lang="nl-BE" dirty="0" err="1"/>
              <a:t>estimation</a:t>
            </a:r>
            <a:r>
              <a:rPr lang="nl-BE" dirty="0"/>
              <a:t> (MLE). It is </a:t>
            </a:r>
            <a:r>
              <a:rPr lang="nl-BE" dirty="0" err="1"/>
              <a:t>similar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regression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we </a:t>
            </a:r>
            <a:r>
              <a:rPr lang="nl-BE" dirty="0" err="1"/>
              <a:t>calculated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values</a:t>
            </a:r>
            <a:r>
              <a:rPr lang="nl-BE" dirty="0"/>
              <a:t> of a (</a:t>
            </a:r>
            <a:r>
              <a:rPr lang="nl-BE" dirty="0" err="1"/>
              <a:t>intercept</a:t>
            </a:r>
            <a:r>
              <a:rPr lang="nl-BE" dirty="0"/>
              <a:t>) and b (</a:t>
            </a:r>
            <a:r>
              <a:rPr lang="nl-BE" dirty="0" err="1"/>
              <a:t>slope</a:t>
            </a:r>
            <a:r>
              <a:rPr lang="nl-BE" dirty="0"/>
              <a:t>)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resulted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lowest</a:t>
            </a:r>
            <a:r>
              <a:rPr lang="nl-BE" dirty="0"/>
              <a:t> </a:t>
            </a:r>
            <a:r>
              <a:rPr lang="nl-BE" dirty="0" err="1"/>
              <a:t>residual</a:t>
            </a:r>
            <a:r>
              <a:rPr lang="nl-BE" dirty="0"/>
              <a:t> </a:t>
            </a:r>
            <a:r>
              <a:rPr lang="nl-BE" dirty="0" err="1"/>
              <a:t>variance</a:t>
            </a:r>
            <a:r>
              <a:rPr lang="nl-BE" dirty="0"/>
              <a:t>. But MLE </a:t>
            </a:r>
            <a:r>
              <a:rPr lang="nl-BE" dirty="0" err="1"/>
              <a:t>cannot</a:t>
            </a:r>
            <a:r>
              <a:rPr lang="nl-BE" dirty="0"/>
              <a:t> </a:t>
            </a:r>
            <a:r>
              <a:rPr lang="nl-BE" dirty="0" err="1"/>
              <a:t>really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calculated</a:t>
            </a:r>
            <a:r>
              <a:rPr lang="nl-BE" dirty="0"/>
              <a:t>, </a:t>
            </a:r>
            <a:r>
              <a:rPr lang="nl-BE" dirty="0" err="1"/>
              <a:t>the</a:t>
            </a:r>
            <a:r>
              <a:rPr lang="nl-BE" dirty="0"/>
              <a:t> software </a:t>
            </a:r>
            <a:r>
              <a:rPr lang="nl-BE" dirty="0" err="1"/>
              <a:t>just</a:t>
            </a:r>
            <a:r>
              <a:rPr lang="nl-BE" dirty="0"/>
              <a:t> </a:t>
            </a:r>
            <a:r>
              <a:rPr lang="nl-BE" dirty="0" err="1"/>
              <a:t>tries</a:t>
            </a:r>
            <a:r>
              <a:rPr lang="nl-BE" dirty="0"/>
              <a:t> out different </a:t>
            </a:r>
            <a:r>
              <a:rPr lang="nl-BE" dirty="0" err="1"/>
              <a:t>values</a:t>
            </a:r>
            <a:r>
              <a:rPr lang="nl-BE" dirty="0"/>
              <a:t> and </a:t>
            </a:r>
            <a:r>
              <a:rPr lang="nl-BE" dirty="0" err="1"/>
              <a:t>retains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ones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highest</a:t>
            </a:r>
            <a:r>
              <a:rPr lang="nl-BE" dirty="0"/>
              <a:t> </a:t>
            </a:r>
            <a:r>
              <a:rPr lang="nl-BE" dirty="0" err="1"/>
              <a:t>likelihood</a:t>
            </a:r>
            <a:r>
              <a:rPr lang="nl-BE" dirty="0"/>
              <a:t>. It </a:t>
            </a:r>
            <a:r>
              <a:rPr lang="nl-BE" dirty="0" err="1"/>
              <a:t>uses</a:t>
            </a:r>
            <a:r>
              <a:rPr lang="nl-BE" dirty="0"/>
              <a:t> </a:t>
            </a:r>
            <a:r>
              <a:rPr lang="nl-BE" dirty="0" err="1"/>
              <a:t>algorithms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allow</a:t>
            </a:r>
            <a:r>
              <a:rPr lang="nl-BE" dirty="0"/>
              <a:t> </a:t>
            </a:r>
            <a:r>
              <a:rPr lang="nl-BE" dirty="0" err="1"/>
              <a:t>doing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minimum </a:t>
            </a:r>
            <a:r>
              <a:rPr lang="nl-BE" dirty="0" err="1"/>
              <a:t>number</a:t>
            </a:r>
            <a:r>
              <a:rPr lang="nl-BE" dirty="0"/>
              <a:t> of trials or ‘</a:t>
            </a:r>
            <a:r>
              <a:rPr lang="nl-BE" dirty="0" err="1"/>
              <a:t>iterations</a:t>
            </a:r>
            <a:r>
              <a:rPr lang="nl-BE" dirty="0"/>
              <a:t>.’ We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example</a:t>
            </a:r>
            <a:r>
              <a:rPr lang="nl-BE" dirty="0"/>
              <a:t> later.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19E7385-8C98-43DD-8058-00892AD07443}" type="datetime1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ASME_Logistic_TR.PPTX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56025-A859-4ABA-A77A-5E4A7BBA40C0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22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17 Apr 2018</a:t>
            </a: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ASME_LogReg_1_TR.PPTX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D3128-DCB5-47C9-9B08-1F7F0FC11A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73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17 Apr 2018</a:t>
            </a: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ASME_LogReg_1_TR.PPTX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0EC44-9EA5-4367-AF49-2545B121DEF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77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17 Apr 2018</a:t>
            </a: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ASME_LogReg_1_TR.PPTX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E7CDC-84B4-4185-94D4-3BD8F10487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499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17 Apr 2018</a:t>
            </a:r>
            <a:endParaRPr lang="en-GB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ASME_LogReg_1_TR.PPTX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C9793-9350-443C-B419-0D421DC4D2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369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17 Apr 2018</a:t>
            </a:r>
            <a:endParaRPr lang="en-GB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ASME_LogReg_1_TR.PPTX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AFB59-B160-40AC-904F-E9CF8FE7FF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889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2362200"/>
            <a:ext cx="7693025" cy="3724275"/>
          </a:xfrm>
        </p:spPr>
        <p:txBody>
          <a:bodyPr rtlCol="0">
            <a:normAutofit/>
          </a:bodyPr>
          <a:lstStyle/>
          <a:p>
            <a:pPr lvl="0"/>
            <a:endParaRPr lang="fr-FR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1C90E-E3C1-49A1-BECC-D684C5FA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29C21-A3CE-4011-8204-62AE9376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9D9BB-F71A-4550-A760-4EAAACE6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3F788-1760-4C0A-BDBD-0571F3F428E8}" type="slidenum">
              <a:rPr lang="en-GB" altLang="nl-BE"/>
              <a:pPr/>
              <a:t>‹#›</a:t>
            </a:fld>
            <a:endParaRPr lang="en-GB" altLang="nl-BE"/>
          </a:p>
        </p:txBody>
      </p:sp>
    </p:spTree>
    <p:extLst>
      <p:ext uri="{BB962C8B-B14F-4D97-AF65-F5344CB8AC3E}">
        <p14:creationId xmlns:p14="http://schemas.microsoft.com/office/powerpoint/2010/main" val="144756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ASME_LogReg_1_TR.PPTX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00E67-CE56-48AA-ABB4-93748AE487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8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17 Apr 2018</a:t>
            </a: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ASME_LogReg_1_TR.PPTX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F7F46-F0DB-46FB-9A52-5171FFE2E2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5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17 Apr 2018</a:t>
            </a: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ASME_LogReg_1_TR.PPTX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A4FCF-212C-48F5-A5C0-0D299A4F3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07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17 Apr 2018</a:t>
            </a: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ASME_LogReg_1_TR.PPTX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2E060-9470-4351-B82B-CC3B3BA509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94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17 Apr 2018</a:t>
            </a: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ASME_LogReg_1_TR.PPTX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0ACF9-532E-43CB-8CFF-917DA143C6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81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17 Apr 2018</a:t>
            </a:r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ASME_LogReg_1_TR.PPTX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FC776-1898-4A9E-9A5E-3748389D1E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2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17 Apr 2018</a:t>
            </a: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ASME_LogReg_1_TR.PPTX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12DEE-AABB-4289-8CF1-A12340AFE2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63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17 Apr 2018</a:t>
            </a: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ASME_LogReg_1_TR.PPTX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7833F-01B7-4285-9FD0-78E7C29E2E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64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008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r>
              <a:rPr lang="en-US" dirty="0"/>
              <a:t>17 Apr 2018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008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GB" dirty="0"/>
              <a:t>ASME_LogReg_1_TR.PPTX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008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EECD90D-D644-406E-929B-93B1E2AA7B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5 January 2021</a:t>
            </a:r>
            <a:endParaRPr lang="en-GB" altLang="en-US" sz="1400" dirty="0"/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00AD2E5D-9C86-48D1-BD97-66E9D7D0EF8E}" type="slidenum">
              <a:rPr lang="en-GB" altLang="en-US" sz="1400" smtClean="0"/>
              <a:pPr algn="r">
                <a:spcBef>
                  <a:spcPct val="0"/>
                </a:spcBef>
                <a:buFontTx/>
                <a:buNone/>
              </a:pPr>
              <a:t>1</a:t>
            </a:fld>
            <a:endParaRPr lang="en-GB" altLang="en-US" sz="1400" dirty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52513"/>
            <a:ext cx="7772400" cy="1143000"/>
          </a:xfrm>
        </p:spPr>
        <p:txBody>
          <a:bodyPr/>
          <a:lstStyle/>
          <a:p>
            <a:r>
              <a:rPr lang="en-GB" altLang="en-US" dirty="0"/>
              <a:t>Logistic regression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900113" y="2997200"/>
            <a:ext cx="7488237" cy="2087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4000" dirty="0"/>
              <a:t>Epco Hasker</a:t>
            </a:r>
          </a:p>
          <a:p>
            <a:pPr>
              <a:lnSpc>
                <a:spcPct val="90000"/>
              </a:lnSpc>
            </a:pPr>
            <a:r>
              <a:rPr lang="en-GB" altLang="en-US" sz="4000" dirty="0"/>
              <a:t>Institute of Tropical Medicine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E4C04B5-933E-431F-ADEF-29617B34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Logistic regression</a:t>
            </a:r>
            <a:endParaRPr lang="nl-BE" altLang="nl-BE"/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94A1A2DC-76FC-4634-AEE7-F41FF911DD61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762000" y="1981200"/>
          <a:ext cx="6154740" cy="240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228">
                <a:tc>
                  <a:txBody>
                    <a:bodyPr/>
                    <a:lstStyle/>
                    <a:p>
                      <a:endParaRPr lang="nl-BE" sz="1800" dirty="0"/>
                    </a:p>
                  </a:txBody>
                  <a:tcPr marL="91445" marR="91445" marT="45726" marB="45726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Case</a:t>
                      </a:r>
                      <a:endParaRPr lang="nl-BE" sz="2800" dirty="0"/>
                    </a:p>
                  </a:txBody>
                  <a:tcPr marL="91445" marR="91445" marT="45726" marB="45726"/>
                </a:tc>
                <a:tc h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/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28">
                <a:tc>
                  <a:txBody>
                    <a:bodyPr/>
                    <a:lstStyle/>
                    <a:p>
                      <a:r>
                        <a:rPr lang="en-US" sz="2800" dirty="0"/>
                        <a:t>Exposed</a:t>
                      </a:r>
                      <a:endParaRPr lang="nl-BE" sz="28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endParaRPr lang="nl-BE" sz="2400"/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60"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60"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190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986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1176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60">
                <a:tc>
                  <a:txBody>
                    <a:bodyPr/>
                    <a:lstStyle/>
                    <a:p>
                      <a:endParaRPr lang="nl-BE" sz="18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207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999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1206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418" name="TextBox 4">
            <a:extLst>
              <a:ext uri="{FF2B5EF4-FFF2-40B4-BE49-F238E27FC236}">
                <a16:creationId xmlns:a16="http://schemas.microsoft.com/office/drawing/2014/main" id="{FF213A9F-9729-4E09-8224-5F54B4E3D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029200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Arial" panose="020B0604020202020204" pitchFamily="34" charset="0"/>
              </a:rPr>
              <a:t>Odds cases: 		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Arial" panose="020B0604020202020204" pitchFamily="34" charset="0"/>
              </a:rPr>
              <a:t>Odds non cases: 	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Arial" panose="020B0604020202020204" pitchFamily="34" charset="0"/>
              </a:rPr>
              <a:t>OR:			</a:t>
            </a:r>
            <a:endParaRPr lang="nl-BE" altLang="nl-BE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433B3E2-4A6E-477D-A358-A3BF4D21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Logistic regression</a:t>
            </a:r>
            <a:endParaRPr lang="nl-BE" altLang="nl-BE"/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9649CDA2-9D35-484A-B845-563FC2ADC574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762000" y="1981200"/>
          <a:ext cx="6154740" cy="240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228">
                <a:tc>
                  <a:txBody>
                    <a:bodyPr/>
                    <a:lstStyle/>
                    <a:p>
                      <a:endParaRPr lang="nl-BE" sz="1800" dirty="0"/>
                    </a:p>
                  </a:txBody>
                  <a:tcPr marL="91445" marR="91445" marT="45726" marB="45726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Case</a:t>
                      </a:r>
                      <a:endParaRPr lang="nl-BE" sz="2800" dirty="0"/>
                    </a:p>
                  </a:txBody>
                  <a:tcPr marL="91445" marR="91445" marT="45726" marB="45726"/>
                </a:tc>
                <a:tc h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/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28">
                <a:tc>
                  <a:txBody>
                    <a:bodyPr/>
                    <a:lstStyle/>
                    <a:p>
                      <a:r>
                        <a:rPr lang="en-US" sz="2800" dirty="0"/>
                        <a:t>Exposed</a:t>
                      </a:r>
                      <a:endParaRPr lang="nl-BE" sz="28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endParaRPr lang="nl-BE" sz="2400"/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60"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60"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190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986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1176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60">
                <a:tc>
                  <a:txBody>
                    <a:bodyPr/>
                    <a:lstStyle/>
                    <a:p>
                      <a:endParaRPr lang="nl-BE" sz="18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207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999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1206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42" name="TextBox 4">
            <a:extLst>
              <a:ext uri="{FF2B5EF4-FFF2-40B4-BE49-F238E27FC236}">
                <a16:creationId xmlns:a16="http://schemas.microsoft.com/office/drawing/2014/main" id="{C6425185-2F9D-487F-A5B5-A7A5B24AD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029200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Arial" panose="020B0604020202020204" pitchFamily="34" charset="0"/>
              </a:rPr>
              <a:t>Odds cases: 		17/190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Arial" panose="020B0604020202020204" pitchFamily="34" charset="0"/>
              </a:rPr>
              <a:t>Odds non-cases: 	               13/986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Arial" panose="020B0604020202020204" pitchFamily="34" charset="0"/>
              </a:rPr>
              <a:t>OR:			6.786235</a:t>
            </a:r>
            <a:endParaRPr lang="nl-BE" altLang="nl-BE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433B3E2-4A6E-477D-A358-A3BF4D21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Logistic regression</a:t>
            </a:r>
            <a:endParaRPr lang="nl-BE" altLang="nl-BE"/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9649CDA2-9D35-484A-B845-563FC2ADC574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762000" y="1981200"/>
          <a:ext cx="6154740" cy="240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228">
                <a:tc>
                  <a:txBody>
                    <a:bodyPr/>
                    <a:lstStyle/>
                    <a:p>
                      <a:endParaRPr lang="nl-BE" sz="1800" dirty="0"/>
                    </a:p>
                  </a:txBody>
                  <a:tcPr marL="91445" marR="91445" marT="45726" marB="45726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Case</a:t>
                      </a:r>
                      <a:endParaRPr lang="nl-BE" sz="2800" dirty="0"/>
                    </a:p>
                  </a:txBody>
                  <a:tcPr marL="91445" marR="91445" marT="45726" marB="45726"/>
                </a:tc>
                <a:tc h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/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28">
                <a:tc>
                  <a:txBody>
                    <a:bodyPr/>
                    <a:lstStyle/>
                    <a:p>
                      <a:r>
                        <a:rPr lang="en-US" sz="2800" dirty="0"/>
                        <a:t>Exposed</a:t>
                      </a:r>
                      <a:endParaRPr lang="nl-BE" sz="28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endParaRPr lang="nl-BE" sz="2400"/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60"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60"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190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986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1176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60">
                <a:tc>
                  <a:txBody>
                    <a:bodyPr/>
                    <a:lstStyle/>
                    <a:p>
                      <a:endParaRPr lang="nl-BE" sz="18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207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999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1206</a:t>
                      </a:r>
                      <a:endParaRPr lang="nl-BE" sz="2400" dirty="0"/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42" name="TextBox 4">
            <a:extLst>
              <a:ext uri="{FF2B5EF4-FFF2-40B4-BE49-F238E27FC236}">
                <a16:creationId xmlns:a16="http://schemas.microsoft.com/office/drawing/2014/main" id="{C6425185-2F9D-487F-A5B5-A7A5B24AD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029200"/>
            <a:ext cx="7848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Arial" panose="020B0604020202020204" pitchFamily="34" charset="0"/>
              </a:rPr>
              <a:t>Odds cases: 		17/190  		log odds: -2.41381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Arial" panose="020B0604020202020204" pitchFamily="34" charset="0"/>
              </a:rPr>
              <a:t>Odds non-cases: 	               13/986			  -4.32871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Arial" panose="020B0604020202020204" pitchFamily="34" charset="0"/>
              </a:rPr>
              <a:t>OR:			6.786235              log OR:    1.91490</a:t>
            </a:r>
            <a:endParaRPr lang="nl-BE" altLang="nl-BE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2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AE83CC4-5D55-4CAC-ABA3-017FB2BA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4000" dirty="0"/>
              <a:t>Bivariate analysis (R)</a:t>
            </a:r>
            <a:endParaRPr lang="nl-BE" altLang="nl-BE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83294F-D94E-4774-B450-73C3C1BCBD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97" b="2678"/>
          <a:stretch/>
        </p:blipFill>
        <p:spPr>
          <a:xfrm>
            <a:off x="611560" y="2420888"/>
            <a:ext cx="6038850" cy="35643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AE83CC4-5D55-4CAC-ABA3-017FB2BAB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544"/>
            <a:ext cx="7924800" cy="1143000"/>
          </a:xfrm>
        </p:spPr>
        <p:txBody>
          <a:bodyPr/>
          <a:lstStyle/>
          <a:p>
            <a:r>
              <a:rPr lang="en-US" altLang="nl-BE" sz="4000" dirty="0"/>
              <a:t>Logistic regression (R)</a:t>
            </a:r>
            <a:endParaRPr lang="nl-BE" altLang="nl-BE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4B5C9-D6D1-451A-A30A-4CEEC10A8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964250"/>
            <a:ext cx="8801100" cy="3086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CF1EB0-2543-49BB-BC3B-00B612FC9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4063459"/>
            <a:ext cx="8505006" cy="23812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500530-0E69-4AAD-BB8C-689641E8F0D9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0232" y="4032783"/>
            <a:ext cx="648072" cy="337648"/>
          </a:xfrm>
          <a:prstGeom prst="straightConnector1">
            <a:avLst/>
          </a:prstGeom>
          <a:ln w="44450"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83A594-EF61-4B14-AE44-53C73F0ED3B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0232" y="3320988"/>
            <a:ext cx="648072" cy="337648"/>
          </a:xfrm>
          <a:prstGeom prst="straightConnector1">
            <a:avLst/>
          </a:prstGeom>
          <a:ln w="44450"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32C5CE-F79D-4074-A5D8-26CBF4A8343C}"/>
              </a:ext>
            </a:extLst>
          </p:cNvPr>
          <p:cNvSpPr txBox="1"/>
          <p:nvPr/>
        </p:nvSpPr>
        <p:spPr>
          <a:xfrm>
            <a:off x="7308304" y="2996952"/>
            <a:ext cx="16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dirty="0" err="1"/>
              <a:t>Wald</a:t>
            </a:r>
            <a:r>
              <a:rPr lang="nl-BE" dirty="0"/>
              <a:t> tests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C73EE9-354B-4ACA-A6FC-FFF3BCB840FA}"/>
              </a:ext>
            </a:extLst>
          </p:cNvPr>
          <p:cNvSpPr txBox="1"/>
          <p:nvPr/>
        </p:nvSpPr>
        <p:spPr>
          <a:xfrm>
            <a:off x="7308304" y="3821925"/>
            <a:ext cx="2340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dirty="0"/>
              <a:t>-2 log </a:t>
            </a:r>
            <a:r>
              <a:rPr lang="nl-BE" dirty="0" err="1"/>
              <a:t>likeli</a:t>
            </a:r>
            <a:r>
              <a:rPr lang="nl-BE" dirty="0"/>
              <a:t>-</a:t>
            </a:r>
            <a:br>
              <a:rPr lang="nl-BE" dirty="0"/>
            </a:br>
            <a:r>
              <a:rPr lang="nl-BE" dirty="0" err="1"/>
              <a:t>hood</a:t>
            </a:r>
            <a:r>
              <a:rPr lang="nl-BE" dirty="0"/>
              <a:t> </a:t>
            </a:r>
            <a:r>
              <a:rPr lang="nl-BE" dirty="0" err="1"/>
              <a:t>ratios</a:t>
            </a:r>
            <a:endParaRPr lang="nl-BE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3082CF-5B6C-43FA-B8DC-1FD608CCE5A1}"/>
              </a:ext>
            </a:extLst>
          </p:cNvPr>
          <p:cNvSpPr/>
          <p:nvPr/>
        </p:nvSpPr>
        <p:spPr bwMode="auto">
          <a:xfrm>
            <a:off x="1439652" y="3658636"/>
            <a:ext cx="1260140" cy="337648"/>
          </a:xfrm>
          <a:prstGeom prst="ellipse">
            <a:avLst/>
          </a:prstGeom>
          <a:noFill/>
          <a:ln w="1905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577344-892A-46D8-A0CF-E3DFFE906DFB}"/>
              </a:ext>
            </a:extLst>
          </p:cNvPr>
          <p:cNvSpPr/>
          <p:nvPr/>
        </p:nvSpPr>
        <p:spPr bwMode="auto">
          <a:xfrm>
            <a:off x="2145066" y="6107060"/>
            <a:ext cx="1850869" cy="428381"/>
          </a:xfrm>
          <a:prstGeom prst="ellipse">
            <a:avLst/>
          </a:prstGeom>
          <a:noFill/>
          <a:ln w="1905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DBE4EA-B052-B70C-BDE7-85B71E9D3077}"/>
              </a:ext>
            </a:extLst>
          </p:cNvPr>
          <p:cNvSpPr/>
          <p:nvPr/>
        </p:nvSpPr>
        <p:spPr bwMode="auto">
          <a:xfrm>
            <a:off x="2591780" y="5661248"/>
            <a:ext cx="5400600" cy="28246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AC3F2-1392-24B1-9BAC-8848595E5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269393" y="50468"/>
            <a:ext cx="8044799" cy="604609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A750AEF-E5C6-25F6-FE2D-5C0EB29376A8}"/>
              </a:ext>
            </a:extLst>
          </p:cNvPr>
          <p:cNvSpPr/>
          <p:nvPr/>
        </p:nvSpPr>
        <p:spPr bwMode="auto">
          <a:xfrm>
            <a:off x="-5725144" y="4156240"/>
            <a:ext cx="1850869" cy="428381"/>
          </a:xfrm>
          <a:prstGeom prst="ellipse">
            <a:avLst/>
          </a:prstGeom>
          <a:noFill/>
          <a:ln w="1905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8DFADE58-86F3-D5AA-7149-01A3A8D885A1}"/>
              </a:ext>
            </a:extLst>
          </p:cNvPr>
          <p:cNvSpPr/>
          <p:nvPr/>
        </p:nvSpPr>
        <p:spPr bwMode="auto">
          <a:xfrm rot="20796920">
            <a:off x="3375607" y="3487802"/>
            <a:ext cx="1260140" cy="2382899"/>
          </a:xfrm>
          <a:prstGeom prst="curvedLeftArrow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EB8165F5-5E42-1B1C-6DCC-9E994F854BAE}"/>
              </a:ext>
            </a:extLst>
          </p:cNvPr>
          <p:cNvSpPr/>
          <p:nvPr/>
        </p:nvSpPr>
        <p:spPr bwMode="auto">
          <a:xfrm rot="633835">
            <a:off x="-3518270" y="5729037"/>
            <a:ext cx="4155979" cy="848848"/>
          </a:xfrm>
          <a:prstGeom prst="leftRightArrow">
            <a:avLst>
              <a:gd name="adj1" fmla="val 47588"/>
              <a:gd name="adj2" fmla="val 4381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C660E94-8744-C4D9-433E-4C1AD3A72062}"/>
              </a:ext>
            </a:extLst>
          </p:cNvPr>
          <p:cNvSpPr txBox="1">
            <a:spLocks/>
          </p:cNvSpPr>
          <p:nvPr/>
        </p:nvSpPr>
        <p:spPr bwMode="auto">
          <a:xfrm>
            <a:off x="3730460" y="4831902"/>
            <a:ext cx="474357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nl-BE" sz="4000" kern="0" dirty="0"/>
              <a:t>Erasing the log</a:t>
            </a:r>
            <a:endParaRPr lang="nl-BE" altLang="nl-BE" sz="4000" kern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D29C655-6E82-27A0-EBA0-7FA605FB743C}"/>
              </a:ext>
            </a:extLst>
          </p:cNvPr>
          <p:cNvSpPr txBox="1">
            <a:spLocks/>
          </p:cNvSpPr>
          <p:nvPr/>
        </p:nvSpPr>
        <p:spPr bwMode="auto">
          <a:xfrm>
            <a:off x="-3874275" y="5963941"/>
            <a:ext cx="474357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nl-BE" sz="4000" kern="0" dirty="0"/>
              <a:t>=</a:t>
            </a:r>
            <a:endParaRPr lang="nl-BE" altLang="nl-BE" sz="4000" kern="0" dirty="0"/>
          </a:p>
        </p:txBody>
      </p:sp>
    </p:spTree>
    <p:extLst>
      <p:ext uri="{BB962C8B-B14F-4D97-AF65-F5344CB8AC3E}">
        <p14:creationId xmlns:p14="http://schemas.microsoft.com/office/powerpoint/2010/main" val="41856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A7F1-7CBF-4B2C-8278-193A95D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err="1"/>
              <a:t>Likelihood</a:t>
            </a:r>
            <a:r>
              <a:rPr lang="nl-BE" dirty="0"/>
              <a:t> ratio 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677D-916D-41CE-99B2-0D28E96D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29A64-E1D4-40C6-9323-FCDF3D8F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CFDEB-9085-40E3-9856-5F44C17A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F788-1760-4C0A-BDBD-0571F3F428E8}" type="slidenum">
              <a:rPr lang="en-GB" altLang="nl-BE" smtClean="0"/>
              <a:pPr/>
              <a:t>15</a:t>
            </a:fld>
            <a:endParaRPr lang="en-GB" alt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3F38C3-4B87-43F6-9698-67ADDAB6D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22" y="1905000"/>
            <a:ext cx="6772275" cy="552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C4C03E-7045-4D31-91C2-5D84245570B4}"/>
              </a:ext>
            </a:extLst>
          </p:cNvPr>
          <p:cNvSpPr txBox="1"/>
          <p:nvPr/>
        </p:nvSpPr>
        <p:spPr>
          <a:xfrm>
            <a:off x="740207" y="2568504"/>
            <a:ext cx="476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dirty="0"/>
              <a:t>1105.9-1081.2= 24.7</a:t>
            </a:r>
          </a:p>
          <a:p>
            <a:pPr algn="l"/>
            <a:r>
              <a:rPr lang="nl-BE" dirty="0"/>
              <a:t>1205-1204 = 1 DF =&gt; p &lt; 0.001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335DF2-CA5E-4F30-BFC6-056F36E2C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04" y="3600450"/>
            <a:ext cx="6172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9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9C3486-411D-41EC-9120-BB417B3948BE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752600"/>
          <a:ext cx="2438400" cy="482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Subject</a:t>
                      </a:r>
                      <a:endParaRPr lang="nl-BE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Status</a:t>
                      </a:r>
                      <a:endParaRPr lang="nl-BE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  <a:endParaRPr lang="nl-BE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nl-BE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  <a:endParaRPr lang="nl-BE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nl-BE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  <a:endParaRPr lang="nl-BE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nl-BE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  <a:endParaRPr lang="nl-BE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nl-BE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  <a:endParaRPr lang="nl-BE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nl-BE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  <a:endParaRPr lang="nl-BE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nl-BE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  <a:endParaRPr lang="nl-BE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nl-BE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  <a:endParaRPr lang="nl-BE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nl-BE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  <a:endParaRPr lang="nl-BE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nl-BE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  <a:endParaRPr lang="nl-BE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nl-BE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  <a:endParaRPr lang="nl-BE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12</a:t>
                      </a:r>
                      <a:endParaRPr lang="nl-BE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  <a:endParaRPr lang="nl-BE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4622" name="Title 2">
            <a:extLst>
              <a:ext uri="{FF2B5EF4-FFF2-40B4-BE49-F238E27FC236}">
                <a16:creationId xmlns:a16="http://schemas.microsoft.com/office/drawing/2014/main" id="{1D5FC6F9-0BA7-4143-A3A9-47E51485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"/>
            <a:ext cx="7924800" cy="1143000"/>
          </a:xfrm>
        </p:spPr>
        <p:txBody>
          <a:bodyPr/>
          <a:lstStyle/>
          <a:p>
            <a:r>
              <a:rPr lang="en-US" altLang="nl-BE"/>
              <a:t>Maximum Likelihood Estimation (MLE)</a:t>
            </a:r>
            <a:endParaRPr lang="nl-BE" altLang="nl-BE"/>
          </a:p>
        </p:txBody>
      </p:sp>
      <p:sp>
        <p:nvSpPr>
          <p:cNvPr id="24623" name="TextBox 4">
            <a:extLst>
              <a:ext uri="{FF2B5EF4-FFF2-40B4-BE49-F238E27FC236}">
                <a16:creationId xmlns:a16="http://schemas.microsoft.com/office/drawing/2014/main" id="{CC448A40-8C87-4DAA-8D62-401CBDFDD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057400"/>
            <a:ext cx="403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Arial" panose="020B0604020202020204" pitchFamily="34" charset="0"/>
              </a:rPr>
              <a:t>What is the probability of suffering from disease in this cohort?</a:t>
            </a:r>
            <a:endParaRPr lang="nl-BE" altLang="nl-BE" sz="2000">
              <a:latin typeface="Arial" panose="020B0604020202020204" pitchFamily="34" charset="0"/>
            </a:endParaRPr>
          </a:p>
        </p:txBody>
      </p:sp>
      <p:sp>
        <p:nvSpPr>
          <p:cNvPr id="24624" name="TextBox 5">
            <a:extLst>
              <a:ext uri="{FF2B5EF4-FFF2-40B4-BE49-F238E27FC236}">
                <a16:creationId xmlns:a16="http://schemas.microsoft.com/office/drawing/2014/main" id="{B46412D1-F21B-4283-8D4E-280B354F2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3186113"/>
            <a:ext cx="3352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Arial" panose="020B0604020202020204" pitchFamily="34" charset="0"/>
              </a:rPr>
              <a:t>π = 3/12 = 25%</a:t>
            </a:r>
          </a:p>
        </p:txBody>
      </p:sp>
      <p:sp>
        <p:nvSpPr>
          <p:cNvPr id="24625" name="TextBox 6">
            <a:extLst>
              <a:ext uri="{FF2B5EF4-FFF2-40B4-BE49-F238E27FC236}">
                <a16:creationId xmlns:a16="http://schemas.microsoft.com/office/drawing/2014/main" id="{CE5F6A75-75BC-46BD-93F7-5597FDDF0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962400"/>
            <a:ext cx="320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Arial" panose="020B0604020202020204" pitchFamily="34" charset="0"/>
              </a:rPr>
              <a:t>What is the likelihood of this observation?</a:t>
            </a:r>
            <a:endParaRPr lang="nl-BE" altLang="nl-BE" sz="2400">
              <a:latin typeface="Arial" panose="020B0604020202020204" pitchFamily="34" charset="0"/>
            </a:endParaRPr>
          </a:p>
        </p:txBody>
      </p:sp>
      <p:sp>
        <p:nvSpPr>
          <p:cNvPr id="24626" name="TextBox 7">
            <a:extLst>
              <a:ext uri="{FF2B5EF4-FFF2-40B4-BE49-F238E27FC236}">
                <a16:creationId xmlns:a16="http://schemas.microsoft.com/office/drawing/2014/main" id="{2B66AB17-8BD3-40F9-B3E7-E9077BA04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0" y="5073650"/>
            <a:ext cx="4578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Arial" panose="020B0604020202020204" pitchFamily="34" charset="0"/>
              </a:rPr>
              <a:t>π^3 * (1-π)^9= 0.001173</a:t>
            </a:r>
            <a:endParaRPr lang="nl-BE" altLang="nl-BE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EB3C0AC-3618-4C1E-A2CC-27BC2861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altLang="nl-BE"/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21C4CF22-7C6F-4961-99E9-23DACBE9BB3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143000" y="990600"/>
          <a:ext cx="4114800" cy="4869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1002"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u="none" strike="noStrike" dirty="0">
                          <a:effectLst/>
                        </a:rPr>
                        <a:t>π</a:t>
                      </a:r>
                      <a:endParaRPr lang="el-G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400" u="none" strike="noStrike" dirty="0" err="1">
                          <a:effectLst/>
                        </a:rPr>
                        <a:t>Likelihood</a:t>
                      </a:r>
                      <a:endParaRPr lang="nl-BE" sz="24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en-US" sz="2400" dirty="0"/>
                        <a:t>π^3 * (1-π)^9)</a:t>
                      </a:r>
                      <a:endParaRPr lang="nl-BE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ctr" fontAlgn="b"/>
                      <a:r>
                        <a:rPr lang="nl-BE" sz="2400" u="none" strike="noStrike" dirty="0">
                          <a:effectLst/>
                        </a:rPr>
                        <a:t>0</a:t>
                      </a:r>
                      <a:endParaRPr lang="nl-B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dirty="0">
                          <a:effectLst/>
                        </a:rPr>
                        <a:t>0</a:t>
                      </a:r>
                      <a:endParaRPr lang="nl-B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ctr" fontAlgn="b"/>
                      <a:r>
                        <a:rPr lang="nl-BE" sz="2400" u="none" strike="noStrike" dirty="0">
                          <a:effectLst/>
                        </a:rPr>
                        <a:t>0.1</a:t>
                      </a:r>
                      <a:endParaRPr lang="nl-B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dirty="0">
                          <a:effectLst/>
                        </a:rPr>
                        <a:t>0.000387</a:t>
                      </a:r>
                      <a:endParaRPr lang="nl-B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ctr" fontAlgn="b"/>
                      <a:r>
                        <a:rPr lang="nl-BE" sz="2400" u="none" strike="noStrike" dirty="0">
                          <a:effectLst/>
                        </a:rPr>
                        <a:t>0.2</a:t>
                      </a:r>
                      <a:endParaRPr lang="nl-B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dirty="0">
                          <a:effectLst/>
                        </a:rPr>
                        <a:t>0.001074</a:t>
                      </a:r>
                      <a:endParaRPr lang="nl-B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ctr" fontAlgn="b"/>
                      <a:r>
                        <a:rPr lang="nl-BE" sz="2400" u="none" strike="noStrike" dirty="0">
                          <a:effectLst/>
                        </a:rPr>
                        <a:t>0.3</a:t>
                      </a:r>
                      <a:endParaRPr lang="nl-B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dirty="0">
                          <a:effectLst/>
                        </a:rPr>
                        <a:t>0.00109</a:t>
                      </a:r>
                      <a:endParaRPr lang="nl-B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ctr" fontAlgn="b"/>
                      <a:r>
                        <a:rPr lang="nl-BE" sz="2400" u="none" strike="noStrike" dirty="0">
                          <a:effectLst/>
                        </a:rPr>
                        <a:t>0.4</a:t>
                      </a:r>
                      <a:endParaRPr lang="nl-B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dirty="0">
                          <a:effectLst/>
                        </a:rPr>
                        <a:t>0.000645</a:t>
                      </a:r>
                      <a:endParaRPr lang="nl-B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ctr" fontAlgn="b"/>
                      <a:r>
                        <a:rPr lang="nl-BE" sz="2400" u="none" strike="noStrike" dirty="0">
                          <a:effectLst/>
                        </a:rPr>
                        <a:t>0.5</a:t>
                      </a:r>
                      <a:endParaRPr lang="nl-B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dirty="0">
                          <a:effectLst/>
                        </a:rPr>
                        <a:t>0.000244</a:t>
                      </a:r>
                      <a:endParaRPr lang="nl-B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ctr" fontAlgn="b"/>
                      <a:r>
                        <a:rPr lang="nl-BE" sz="2400" u="none" strike="noStrike" dirty="0">
                          <a:effectLst/>
                        </a:rPr>
                        <a:t>0.6</a:t>
                      </a:r>
                      <a:endParaRPr lang="nl-B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dirty="0">
                          <a:effectLst/>
                        </a:rPr>
                        <a:t>5.66E-05</a:t>
                      </a:r>
                      <a:endParaRPr lang="nl-B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ctr" fontAlgn="b"/>
                      <a:r>
                        <a:rPr lang="nl-BE" sz="2400" u="none" strike="noStrike" dirty="0">
                          <a:effectLst/>
                        </a:rPr>
                        <a:t>0.7</a:t>
                      </a:r>
                      <a:endParaRPr lang="nl-B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dirty="0">
                          <a:effectLst/>
                        </a:rPr>
                        <a:t>6.75E-06</a:t>
                      </a:r>
                      <a:endParaRPr lang="nl-B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ctr" fontAlgn="b"/>
                      <a:r>
                        <a:rPr lang="nl-BE" sz="2400" u="none" strike="noStrike" dirty="0">
                          <a:effectLst/>
                        </a:rPr>
                        <a:t>0.8</a:t>
                      </a:r>
                      <a:endParaRPr lang="nl-B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dirty="0">
                          <a:effectLst/>
                        </a:rPr>
                        <a:t>2.62E-07</a:t>
                      </a:r>
                      <a:endParaRPr lang="nl-B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ctr" fontAlgn="b"/>
                      <a:r>
                        <a:rPr lang="nl-BE" sz="2400" u="none" strike="noStrike" dirty="0">
                          <a:effectLst/>
                        </a:rPr>
                        <a:t>0.9</a:t>
                      </a:r>
                      <a:endParaRPr lang="nl-B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dirty="0">
                          <a:effectLst/>
                        </a:rPr>
                        <a:t>7.29E-10</a:t>
                      </a:r>
                      <a:endParaRPr lang="nl-B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ctr" fontAlgn="b"/>
                      <a:r>
                        <a:rPr lang="nl-BE" sz="2400" u="none" strike="noStrike" dirty="0">
                          <a:effectLst/>
                        </a:rPr>
                        <a:t>1</a:t>
                      </a:r>
                      <a:endParaRPr lang="nl-B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dirty="0">
                          <a:effectLst/>
                        </a:rPr>
                        <a:t>0</a:t>
                      </a:r>
                      <a:endParaRPr lang="nl-B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5603980D-E415-413C-818C-DCFE3FC808FF}"/>
              </a:ext>
            </a:extLst>
          </p:cNvPr>
          <p:cNvSpPr/>
          <p:nvPr/>
        </p:nvSpPr>
        <p:spPr>
          <a:xfrm>
            <a:off x="3886200" y="2438400"/>
            <a:ext cx="16002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5DDFE73-74B3-4296-AC28-AD835A7F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altLang="nl-BE"/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254884CB-5956-42B1-8789-461F45F0E9E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143000" y="990600"/>
          <a:ext cx="4114800" cy="4869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1002"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u="none" strike="noStrike" dirty="0">
                          <a:effectLst/>
                        </a:rPr>
                        <a:t>π</a:t>
                      </a:r>
                      <a:endParaRPr lang="el-G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400" u="none" strike="noStrike" dirty="0" err="1">
                          <a:effectLst/>
                        </a:rPr>
                        <a:t>Likelihood</a:t>
                      </a:r>
                      <a:endParaRPr lang="nl-BE" sz="24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en-US" sz="2400" dirty="0"/>
                        <a:t>π^3 * (1-π)^9)</a:t>
                      </a:r>
                      <a:endParaRPr lang="nl-BE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0.001074</a:t>
                      </a: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0.00111</a:t>
                      </a: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0.001138</a:t>
                      </a: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</a:t>
                      </a: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0.001158</a:t>
                      </a: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</a:t>
                      </a: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0.001169</a:t>
                      </a: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0.001173</a:t>
                      </a: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</a:t>
                      </a: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0.00117</a:t>
                      </a: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0.001159</a:t>
                      </a: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</a:t>
                      </a: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0.001141</a:t>
                      </a: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</a:t>
                      </a: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0.001118</a:t>
                      </a: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0.00109</a:t>
                      </a: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9E944427-738E-4D43-B5A0-B5AF7735F208}"/>
              </a:ext>
            </a:extLst>
          </p:cNvPr>
          <p:cNvSpPr/>
          <p:nvPr/>
        </p:nvSpPr>
        <p:spPr>
          <a:xfrm>
            <a:off x="3886200" y="3124200"/>
            <a:ext cx="1600200" cy="113665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296595B4-AD38-444C-9DE1-C6859890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altLang="nl-BE"/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063423F0-267B-4255-BD33-57DF2D8AD62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143000" y="990600"/>
          <a:ext cx="4114800" cy="4869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1002">
                <a:tc>
                  <a:txBody>
                    <a:bodyPr/>
                    <a:lstStyle/>
                    <a:p>
                      <a:pPr algn="ctr" fontAlgn="b"/>
                      <a:r>
                        <a:rPr lang="el-GR" sz="2400" u="none" strike="noStrike" dirty="0">
                          <a:effectLst/>
                        </a:rPr>
                        <a:t>π</a:t>
                      </a:r>
                      <a:endParaRPr lang="el-G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2400" u="none" strike="noStrike" dirty="0" err="1">
                          <a:effectLst/>
                        </a:rPr>
                        <a:t>Likelihood</a:t>
                      </a:r>
                      <a:endParaRPr lang="nl-BE" sz="24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en-US" sz="2400" dirty="0"/>
                        <a:t>π^3 * (1-π)^9)</a:t>
                      </a:r>
                      <a:endParaRPr lang="nl-BE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0.245</a:t>
                      </a: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0.00117225</a:t>
                      </a: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0.246</a:t>
                      </a: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0.00117259</a:t>
                      </a: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0.247</a:t>
                      </a: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0.00117286</a:t>
                      </a: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0.248</a:t>
                      </a: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0.00117305</a:t>
                      </a: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0.249</a:t>
                      </a: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0.00117316</a:t>
                      </a: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0.00117320</a:t>
                      </a: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0.251</a:t>
                      </a: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0.00117316</a:t>
                      </a: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0.252</a:t>
                      </a: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0.00117305</a:t>
                      </a: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0.253</a:t>
                      </a: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0.00117286</a:t>
                      </a: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0.254</a:t>
                      </a: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0.00117260</a:t>
                      </a: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5260"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0.255</a:t>
                      </a:r>
                    </a:p>
                  </a:txBody>
                  <a:tcPr marL="9525" marR="9525" marT="9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0.00117227</a:t>
                      </a:r>
                    </a:p>
                  </a:txBody>
                  <a:tcPr marL="9525" marR="9525" marT="951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5379E821-6D3B-4184-9352-A6687AD316B5}"/>
              </a:ext>
            </a:extLst>
          </p:cNvPr>
          <p:cNvSpPr/>
          <p:nvPr/>
        </p:nvSpPr>
        <p:spPr>
          <a:xfrm>
            <a:off x="3859213" y="3124200"/>
            <a:ext cx="1600200" cy="13716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GB" altLang="en-US" sz="1400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FF35F4F-0AD4-43B6-80CB-8CACA854EF01}" type="slidenum">
              <a:rPr lang="en-GB" altLang="en-US" sz="1400" smtClean="0"/>
              <a:pPr algn="r"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1</a:t>
            </a:r>
            <a:r>
              <a:rPr lang="en-GB" altLang="en-US" baseline="30000"/>
              <a:t>st</a:t>
            </a:r>
            <a:r>
              <a:rPr lang="en-GB" altLang="en-US"/>
              <a:t> lecture on logistic regression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Rationale behind logistic regression</a:t>
            </a:r>
          </a:p>
          <a:p>
            <a:r>
              <a:rPr lang="en-GB" altLang="en-US" dirty="0"/>
              <a:t>Equation, parameter estimates</a:t>
            </a:r>
          </a:p>
          <a:p>
            <a:r>
              <a:rPr lang="en-GB" altLang="en-US" dirty="0"/>
              <a:t>Likelihood</a:t>
            </a:r>
          </a:p>
          <a:p>
            <a:r>
              <a:rPr lang="en-GB" altLang="en-US" dirty="0"/>
              <a:t>Likelihood Ratio (LR) test, Wald test</a:t>
            </a:r>
          </a:p>
          <a:p>
            <a:r>
              <a:rPr lang="en-GB" altLang="en-US" dirty="0"/>
              <a:t>Models with &gt; 1 explanatory variable</a:t>
            </a:r>
          </a:p>
          <a:p>
            <a:r>
              <a:rPr lang="en-GB" altLang="en-US" dirty="0"/>
              <a:t>Comparison of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endSync delay="0"/>
                                  <p:childTnLst>
                                    <p:set>
                                      <p:cBhvr>
                                        <p:cTn id="6" dur="1" fill="hold">
                                          <p:endSync delay="0"/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endSync delay="0"/>
                                  <p:childTnLst>
                                    <p:set>
                                      <p:cBhvr>
                                        <p:cTn id="10" dur="1" fill="hold">
                                          <p:endSync delay="0"/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endSync delay="0"/>
                                  <p:childTnLst>
                                    <p:set>
                                      <p:cBhvr>
                                        <p:cTn id="14" dur="1" fill="hold">
                                          <p:endSync delay="0"/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endSync delay="0"/>
                                  <p:childTnLst>
                                    <p:set>
                                      <p:cBhvr>
                                        <p:cTn id="18" dur="1" fill="hold">
                                          <p:endSync delay="0"/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endSync delay="0"/>
                                  <p:childTnLst>
                                    <p:set>
                                      <p:cBhvr>
                                        <p:cTn id="22" dur="1" fill="hold">
                                          <p:endSync delay="0"/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endSync delay="0"/>
                                  <p:childTnLst>
                                    <p:set>
                                      <p:cBhvr>
                                        <p:cTn id="26" dur="1" fill="hold">
                                          <p:endSync delay="0"/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400" dirty="0"/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3F4EAFE-CA29-4D3B-9BE6-CBB88EB4DAEE}" type="slidenum">
              <a:rPr lang="en-GB" altLang="en-US" sz="1400" smtClean="0"/>
              <a:pPr algn="r">
                <a:spcBef>
                  <a:spcPct val="0"/>
                </a:spcBef>
                <a:buFontTx/>
                <a:buNone/>
              </a:pPr>
              <a:t>20</a:t>
            </a:fld>
            <a:endParaRPr lang="en-GB" altLang="en-US" sz="1400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4644"/>
            <a:ext cx="7772400" cy="1439863"/>
          </a:xfrm>
        </p:spPr>
        <p:txBody>
          <a:bodyPr/>
          <a:lstStyle/>
          <a:p>
            <a:r>
              <a:rPr lang="en-GB" altLang="en-US" dirty="0"/>
              <a:t>Logistic regression</a:t>
            </a:r>
            <a:br>
              <a:rPr lang="en-GB" altLang="en-US" dirty="0"/>
            </a:br>
            <a:r>
              <a:rPr lang="en-GB" altLang="en-US" dirty="0"/>
              <a:t>and likelihood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92796"/>
            <a:ext cx="8077200" cy="2905125"/>
          </a:xfrm>
        </p:spPr>
        <p:txBody>
          <a:bodyPr/>
          <a:lstStyle/>
          <a:p>
            <a:pPr>
              <a:spcAft>
                <a:spcPct val="35000"/>
              </a:spcAft>
            </a:pPr>
            <a:r>
              <a:rPr lang="en-GB" altLang="en-US" sz="2800" dirty="0"/>
              <a:t>Parameter estimates in logistic regression: </a:t>
            </a:r>
            <a:br>
              <a:rPr lang="en-GB" altLang="en-US" sz="2800" dirty="0"/>
            </a:br>
            <a:r>
              <a:rPr lang="en-GB" altLang="en-US" sz="2800" dirty="0"/>
              <a:t>obtained by maximum likelihood method</a:t>
            </a:r>
            <a:endParaRPr lang="fr-BE" altLang="en-US" sz="2800" dirty="0"/>
          </a:p>
          <a:p>
            <a:pPr>
              <a:spcAft>
                <a:spcPct val="35000"/>
              </a:spcAft>
            </a:pPr>
            <a:r>
              <a:rPr lang="en-GB" altLang="en-US" sz="2800" dirty="0"/>
              <a:t>Likelihood values:</a:t>
            </a:r>
            <a:br>
              <a:rPr lang="en-GB" altLang="en-US" sz="2800" dirty="0"/>
            </a:br>
            <a:r>
              <a:rPr lang="en-GB" altLang="en-US" sz="2800" dirty="0"/>
              <a:t>found by trial and error algorithm (iteration), stopping once likelihood can no longer be increased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971550" y="4734250"/>
            <a:ext cx="72818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Courier New" pitchFamily="49" charset="0"/>
              </a:rPr>
              <a:t>. </a:t>
            </a:r>
            <a:r>
              <a:rPr lang="en-US" altLang="en-US" sz="1800" dirty="0">
                <a:solidFill>
                  <a:srgbClr val="0070C0"/>
                </a:solidFill>
                <a:latin typeface="Courier New" pitchFamily="49" charset="0"/>
              </a:rPr>
              <a:t>GLM.7 &lt;- </a:t>
            </a:r>
            <a:r>
              <a:rPr lang="en-US" altLang="en-US" sz="1800" dirty="0" err="1">
                <a:solidFill>
                  <a:srgbClr val="0070C0"/>
                </a:solidFill>
                <a:latin typeface="Courier New" pitchFamily="49" charset="0"/>
              </a:rPr>
              <a:t>glm</a:t>
            </a:r>
            <a:r>
              <a:rPr lang="en-US" altLang="en-US" sz="1800" dirty="0">
                <a:solidFill>
                  <a:srgbClr val="0070C0"/>
                </a:solidFill>
                <a:latin typeface="Courier New" pitchFamily="49" charset="0"/>
              </a:rPr>
              <a:t>(mf ~ area, family=binomial, data=onch1302)</a:t>
            </a:r>
            <a:endParaRPr lang="en-GB" altLang="en-US" sz="180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71550" y="5727487"/>
            <a:ext cx="7281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Number of Fisher Scoring iterations: 4</a:t>
            </a:r>
            <a:endParaRPr lang="en-GB" altLang="en-US" sz="1800" dirty="0">
              <a:latin typeface="Courier New" pitchFamily="49" charset="0"/>
            </a:endParaRPr>
          </a:p>
        </p:txBody>
      </p:sp>
      <p:sp>
        <p:nvSpPr>
          <p:cNvPr id="2" name="Legende mit Linie 2 (Rahmen und Markierungsleiste) 1"/>
          <p:cNvSpPr/>
          <p:nvPr/>
        </p:nvSpPr>
        <p:spPr bwMode="auto">
          <a:xfrm>
            <a:off x="1897989" y="4077072"/>
            <a:ext cx="1377867" cy="28842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7472"/>
              <a:gd name="adj6" fmla="val -16442"/>
            </a:avLst>
          </a:prstGeom>
          <a:solidFill>
            <a:schemeClr val="bg1">
              <a:alpha val="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</a:rPr>
              <a:t>Command</a:t>
            </a:r>
          </a:p>
        </p:txBody>
      </p:sp>
      <p:sp>
        <p:nvSpPr>
          <p:cNvPr id="10" name="Legende mit Linie 2 (Rahmen und Markierungsleiste) 9"/>
          <p:cNvSpPr/>
          <p:nvPr/>
        </p:nvSpPr>
        <p:spPr bwMode="auto">
          <a:xfrm>
            <a:off x="3671900" y="4382944"/>
            <a:ext cx="5364596" cy="288429"/>
          </a:xfrm>
          <a:prstGeom prst="accentBorderCallout2">
            <a:avLst>
              <a:gd name="adj1" fmla="val 53278"/>
              <a:gd name="adj2" fmla="val -4930"/>
              <a:gd name="adj3" fmla="val 56416"/>
              <a:gd name="adj4" fmla="val -8512"/>
              <a:gd name="adj5" fmla="val 134472"/>
              <a:gd name="adj6" fmla="val -8609"/>
            </a:avLst>
          </a:prstGeom>
          <a:solidFill>
            <a:schemeClr val="bg1">
              <a:alpha val="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Dependent variable - 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infection with microfilariae</a:t>
            </a:r>
          </a:p>
        </p:txBody>
      </p:sp>
      <p:sp>
        <p:nvSpPr>
          <p:cNvPr id="11" name="Legende mit Linie 2 (Rahmen und Markierungsleiste) 10"/>
          <p:cNvSpPr/>
          <p:nvPr/>
        </p:nvSpPr>
        <p:spPr bwMode="auto">
          <a:xfrm>
            <a:off x="3527884" y="5294148"/>
            <a:ext cx="5508612" cy="288429"/>
          </a:xfrm>
          <a:prstGeom prst="accentBorderCallout2">
            <a:avLst>
              <a:gd name="adj1" fmla="val 53279"/>
              <a:gd name="adj2" fmla="val -3039"/>
              <a:gd name="adj3" fmla="val -50101"/>
              <a:gd name="adj4" fmla="val 320"/>
              <a:gd name="adj5" fmla="val -91562"/>
              <a:gd name="adj6" fmla="val 7477"/>
            </a:avLst>
          </a:prstGeom>
          <a:solidFill>
            <a:schemeClr val="bg1">
              <a:alpha val="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Independent variable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- area </a:t>
            </a:r>
            <a:r>
              <a:rPr lang="en-US" sz="1800" i="1" dirty="0">
                <a:solidFill>
                  <a:srgbClr val="00B050"/>
                </a:solidFill>
              </a:rPr>
              <a:t>of residence savannah vs. forest</a:t>
            </a:r>
            <a:endParaRPr kumimoji="0" lang="en-US" sz="1800" b="0" i="1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  <p:bldP spid="145412" grpId="0"/>
      <p:bldP spid="8" grpId="0"/>
      <p:bldP spid="2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76645D-FDD6-45F5-869B-2DF7B1C0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4513"/>
            <a:ext cx="7772400" cy="1143000"/>
          </a:xfrm>
        </p:spPr>
        <p:txBody>
          <a:bodyPr/>
          <a:lstStyle/>
          <a:p>
            <a:r>
              <a:rPr lang="nl-BE" sz="3600" dirty="0"/>
              <a:t>Area as predictor </a:t>
            </a:r>
            <a:r>
              <a:rPr lang="nl-BE" sz="3600" dirty="0" err="1"/>
              <a:t>for</a:t>
            </a:r>
            <a:r>
              <a:rPr lang="nl-BE" sz="3600" dirty="0"/>
              <a:t> </a:t>
            </a:r>
            <a:r>
              <a:rPr lang="nl-BE" sz="3600" dirty="0" err="1"/>
              <a:t>presence</a:t>
            </a:r>
            <a:r>
              <a:rPr lang="nl-BE" sz="3600" dirty="0"/>
              <a:t> of </a:t>
            </a:r>
            <a:br>
              <a:rPr lang="nl-BE" sz="3600" dirty="0"/>
            </a:br>
            <a:r>
              <a:rPr lang="nl-BE" sz="3600" dirty="0"/>
              <a:t>micro </a:t>
            </a:r>
            <a:r>
              <a:rPr lang="nl-BE" sz="3600" dirty="0" err="1"/>
              <a:t>filaria</a:t>
            </a:r>
            <a:r>
              <a:rPr lang="nl-BE" sz="3600" dirty="0"/>
              <a:t> (onch1302)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318A52-3F2B-4ED5-8C83-276B2E68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DC242-B274-45C7-974A-8771A8F2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1A762-9AFB-4DDF-AC42-6B8004C4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67FF3-9C18-4083-BE6A-726ACB29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F788-1760-4C0A-BDBD-0571F3F428E8}" type="slidenum">
              <a:rPr lang="en-GB" altLang="nl-BE" smtClean="0"/>
              <a:pPr/>
              <a:t>21</a:t>
            </a:fld>
            <a:endParaRPr lang="en-GB" altLang="nl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FA9034-91CC-4ADE-B12E-3DB56E3BE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22" y="1159415"/>
            <a:ext cx="8277225" cy="3114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BFF388-B584-4326-A264-6DEEE1676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22" y="4205288"/>
            <a:ext cx="8143875" cy="252412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9236124-DCDB-41B8-95F2-75CEB122FF81}"/>
              </a:ext>
            </a:extLst>
          </p:cNvPr>
          <p:cNvSpPr/>
          <p:nvPr/>
        </p:nvSpPr>
        <p:spPr bwMode="auto">
          <a:xfrm>
            <a:off x="3979358" y="3800475"/>
            <a:ext cx="2160240" cy="40291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3D4A95-ADC7-4142-AD0F-B9FD57357705}"/>
              </a:ext>
            </a:extLst>
          </p:cNvPr>
          <p:cNvSpPr/>
          <p:nvPr/>
        </p:nvSpPr>
        <p:spPr bwMode="auto">
          <a:xfrm>
            <a:off x="2329094" y="4200248"/>
            <a:ext cx="2160240" cy="77188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202655-E6D0-D5EB-C66D-C2A231CCF7F0}"/>
              </a:ext>
            </a:extLst>
          </p:cNvPr>
          <p:cNvSpPr/>
          <p:nvPr/>
        </p:nvSpPr>
        <p:spPr bwMode="auto">
          <a:xfrm>
            <a:off x="2587751" y="5867119"/>
            <a:ext cx="5400600" cy="28246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20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76645D-FDD6-45F5-869B-2DF7B1C0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4513"/>
            <a:ext cx="7772400" cy="1143000"/>
          </a:xfrm>
        </p:spPr>
        <p:txBody>
          <a:bodyPr/>
          <a:lstStyle/>
          <a:p>
            <a:r>
              <a:rPr lang="nl-BE" sz="3600" dirty="0"/>
              <a:t>Area as predictor </a:t>
            </a:r>
            <a:r>
              <a:rPr lang="nl-BE" sz="3600" dirty="0" err="1"/>
              <a:t>for</a:t>
            </a:r>
            <a:r>
              <a:rPr lang="nl-BE" sz="3600" dirty="0"/>
              <a:t> </a:t>
            </a:r>
            <a:r>
              <a:rPr lang="nl-BE" sz="3600" dirty="0" err="1"/>
              <a:t>presence</a:t>
            </a:r>
            <a:r>
              <a:rPr lang="nl-BE" sz="3600" dirty="0"/>
              <a:t> of </a:t>
            </a:r>
            <a:br>
              <a:rPr lang="nl-BE" sz="3600" dirty="0"/>
            </a:br>
            <a:r>
              <a:rPr lang="nl-BE" sz="3600" dirty="0"/>
              <a:t>micro </a:t>
            </a:r>
            <a:r>
              <a:rPr lang="nl-BE" sz="3600" dirty="0" err="1"/>
              <a:t>filaria</a:t>
            </a:r>
            <a:r>
              <a:rPr lang="nl-BE" sz="3600" dirty="0"/>
              <a:t> (onch1302) </a:t>
            </a:r>
            <a:r>
              <a:rPr lang="nl-BE" sz="3600" dirty="0" err="1"/>
              <a:t>Wald</a:t>
            </a:r>
            <a:r>
              <a:rPr lang="nl-BE" sz="3600" dirty="0"/>
              <a:t> test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318A52-3F2B-4ED5-8C83-276B2E68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27413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nl-BE" sz="13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summary(GLM.7)</a:t>
            </a:r>
          </a:p>
          <a:p>
            <a:pPr marL="0" indent="0">
              <a:buNone/>
            </a:pPr>
            <a:endParaRPr lang="nl-BE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buNone/>
            </a:pP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~ area, family = </a:t>
            </a: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onch1302)</a:t>
            </a:r>
          </a:p>
          <a:p>
            <a:pPr marL="0" indent="0">
              <a:buNone/>
            </a:pPr>
            <a:endParaRPr lang="nl-BE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Coefficients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 Error </a:t>
            </a: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Pr(&gt;|</a:t>
            </a: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|)    </a:t>
            </a:r>
          </a:p>
          <a:p>
            <a:pPr marL="0" indent="0">
              <a:buNone/>
            </a:pP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 0.05111    0.08546   0.598     0.55    </a:t>
            </a:r>
          </a:p>
          <a:p>
            <a:pPr marL="0" indent="0">
              <a:buNone/>
            </a:pP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area         0.88102    0.11767   7.487 7.05e-14 ***</a:t>
            </a:r>
          </a:p>
          <a:p>
            <a:pPr marL="0" indent="0">
              <a:buNone/>
            </a:pP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buNone/>
            </a:pP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 marL="0" indent="0">
              <a:buNone/>
            </a:pPr>
            <a:endParaRPr lang="nl-BE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BE" sz="13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l-BE" sz="13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nl-BE" sz="13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(GLM.7)</a:t>
            </a:r>
          </a:p>
          <a:p>
            <a:pPr marL="0" indent="0">
              <a:buNone/>
            </a:pP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Waiting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profiling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2.5 %    97.5 %</a:t>
            </a:r>
          </a:p>
          <a:p>
            <a:pPr marL="0" indent="0">
              <a:buNone/>
            </a:pP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-0.1163784 0.2188299</a:t>
            </a:r>
          </a:p>
          <a:p>
            <a:pPr marL="0" indent="0">
              <a:buNone/>
            </a:pP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area         0.6511080 1.1125332</a:t>
            </a:r>
          </a:p>
          <a:p>
            <a:pPr marL="0" indent="0">
              <a:buNone/>
            </a:pPr>
            <a:r>
              <a:rPr lang="nl-BE" sz="13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l-BE" sz="13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nl-BE" sz="13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3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nl-BE" sz="13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(GLM.7))</a:t>
            </a:r>
          </a:p>
          <a:p>
            <a:pPr marL="0" indent="0">
              <a:buNone/>
            </a:pP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Waiting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profiling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2.5 %   97.5 %</a:t>
            </a:r>
          </a:p>
          <a:p>
            <a:pPr marL="0" indent="0">
              <a:buNone/>
            </a:pP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0.8901384 1.244620</a:t>
            </a:r>
          </a:p>
          <a:p>
            <a:pPr marL="0" indent="0">
              <a:buNone/>
            </a:pPr>
            <a:r>
              <a:rPr lang="nl-BE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area        1.9176644 3.042055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DC242-B274-45C7-974A-8771A8F2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1A762-9AFB-4DDF-AC42-6B8004C4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67FF3-9C18-4083-BE6A-726ACB29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F788-1760-4C0A-BDBD-0571F3F428E8}" type="slidenum">
              <a:rPr lang="en-GB" altLang="nl-BE" smtClean="0"/>
              <a:pPr/>
              <a:t>22</a:t>
            </a:fld>
            <a:endParaRPr lang="en-GB" altLang="nl-B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966866-55FE-4382-A260-A3199839CEFE}"/>
              </a:ext>
            </a:extLst>
          </p:cNvPr>
          <p:cNvSpPr/>
          <p:nvPr/>
        </p:nvSpPr>
        <p:spPr bwMode="auto">
          <a:xfrm>
            <a:off x="1621804" y="3140968"/>
            <a:ext cx="4930089" cy="34058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CAEE85-59BA-4053-841F-DE32DA7E4F95}"/>
              </a:ext>
            </a:extLst>
          </p:cNvPr>
          <p:cNvSpPr/>
          <p:nvPr/>
        </p:nvSpPr>
        <p:spPr bwMode="auto">
          <a:xfrm>
            <a:off x="1835696" y="5048345"/>
            <a:ext cx="2376264" cy="34058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C77BF4-F880-4B34-BD73-1B3E8A8E7768}"/>
              </a:ext>
            </a:extLst>
          </p:cNvPr>
          <p:cNvSpPr/>
          <p:nvPr/>
        </p:nvSpPr>
        <p:spPr bwMode="auto">
          <a:xfrm>
            <a:off x="1638576" y="6272213"/>
            <a:ext cx="2448272" cy="345217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145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F1889D5-D470-429B-AE0B-17ED89750B45}" type="slidenum">
              <a:rPr lang="en-GB" altLang="en-US" sz="1400" smtClean="0"/>
              <a:pPr algn="r">
                <a:spcBef>
                  <a:spcPct val="0"/>
                </a:spcBef>
                <a:buFontTx/>
                <a:buNone/>
              </a:pPr>
              <a:t>23</a:t>
            </a:fld>
            <a:endParaRPr lang="en-GB" altLang="en-US" sz="14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93662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GB" altLang="en-US" sz="3600"/>
              <a:t>Likelihood ratio test </a:t>
            </a:r>
            <a:br>
              <a:rPr lang="en-GB" altLang="en-US" sz="3600"/>
            </a:br>
            <a:r>
              <a:rPr lang="en-GB" altLang="en-US" sz="3600"/>
              <a:t>for goodness of fit of a model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134350" cy="2952750"/>
          </a:xfrm>
        </p:spPr>
        <p:txBody>
          <a:bodyPr/>
          <a:lstStyle/>
          <a:p>
            <a:pPr>
              <a:spcBef>
                <a:spcPts val="0"/>
              </a:spcBef>
              <a:buFontTx/>
              <a:buNone/>
              <a:tabLst>
                <a:tab pos="669925" algn="l"/>
                <a:tab pos="958850" algn="l"/>
              </a:tabLst>
            </a:pPr>
            <a:r>
              <a:rPr lang="en-GB" altLang="en-US" sz="4000" dirty="0"/>
              <a:t>	</a:t>
            </a:r>
            <a:r>
              <a:rPr lang="en-GB" altLang="en-US" sz="2800" b="1" dirty="0">
                <a:solidFill>
                  <a:schemeClr val="accent2"/>
                </a:solidFill>
              </a:rPr>
              <a:t>Likelihood ratio</a:t>
            </a:r>
            <a:r>
              <a:rPr lang="en-GB" altLang="en-US" sz="2800" dirty="0"/>
              <a:t> </a:t>
            </a:r>
            <a:r>
              <a:rPr lang="en-GB" altLang="en-US" sz="2800" b="1" dirty="0">
                <a:solidFill>
                  <a:schemeClr val="accent2"/>
                </a:solidFill>
              </a:rPr>
              <a:t>test </a:t>
            </a:r>
            <a:r>
              <a:rPr lang="en-GB" altLang="en-US" sz="2800" dirty="0"/>
              <a:t>for the</a:t>
            </a:r>
            <a:r>
              <a:rPr lang="en-GB" altLang="en-US" sz="2800" b="1" dirty="0">
                <a:solidFill>
                  <a:schemeClr val="accent2"/>
                </a:solidFill>
              </a:rPr>
              <a:t> whole model</a:t>
            </a:r>
            <a:r>
              <a:rPr lang="en-GB" altLang="en-US" sz="2800" dirty="0"/>
              <a:t>:</a:t>
            </a:r>
          </a:p>
          <a:p>
            <a:pPr>
              <a:spcBef>
                <a:spcPct val="0"/>
              </a:spcBef>
              <a:buFontTx/>
              <a:buNone/>
              <a:tabLst>
                <a:tab pos="669925" algn="l"/>
                <a:tab pos="958850" algn="l"/>
              </a:tabLst>
            </a:pPr>
            <a:r>
              <a:rPr lang="en-GB" altLang="en-US" dirty="0"/>
              <a:t>	</a:t>
            </a:r>
            <a:r>
              <a:rPr lang="en-GB" altLang="en-US" sz="2000" dirty="0"/>
              <a:t>2(L</a:t>
            </a:r>
            <a:r>
              <a:rPr lang="en-GB" altLang="en-US" sz="2000" baseline="-25000" dirty="0"/>
              <a:t>1</a:t>
            </a:r>
            <a:r>
              <a:rPr lang="en-GB" altLang="en-US" sz="2000" dirty="0"/>
              <a:t>-L</a:t>
            </a:r>
            <a:r>
              <a:rPr lang="en-GB" altLang="en-US" sz="2000" baseline="-25000" dirty="0"/>
              <a:t>0</a:t>
            </a:r>
            <a:r>
              <a:rPr lang="en-GB" altLang="en-US" sz="2000" dirty="0"/>
              <a:t>) follows </a:t>
            </a:r>
            <a:r>
              <a:rPr lang="en-GB" altLang="en-US" sz="2000" dirty="0">
                <a:sym typeface="Symbol" pitchFamily="18" charset="2"/>
              </a:rPr>
              <a:t></a:t>
            </a:r>
            <a:r>
              <a:rPr lang="en-GB" altLang="en-US" sz="2000" baseline="30000" dirty="0">
                <a:sym typeface="Symbol" pitchFamily="18" charset="2"/>
              </a:rPr>
              <a:t>2</a:t>
            </a:r>
            <a:r>
              <a:rPr lang="en-GB" altLang="en-US" sz="2000" dirty="0">
                <a:sym typeface="Symbol" pitchFamily="18" charset="2"/>
              </a:rPr>
              <a:t>-distribution with </a:t>
            </a:r>
            <a:r>
              <a:rPr lang="en-GB" altLang="en-US" sz="2000" i="1" dirty="0" err="1">
                <a:sym typeface="Symbol" pitchFamily="18" charset="2"/>
              </a:rPr>
              <a:t>i</a:t>
            </a:r>
            <a:r>
              <a:rPr lang="en-GB" altLang="en-US" sz="2000" dirty="0">
                <a:sym typeface="Symbol" pitchFamily="18" charset="2"/>
              </a:rPr>
              <a:t> </a:t>
            </a:r>
            <a:r>
              <a:rPr lang="en-GB" altLang="en-US" sz="2000" dirty="0" err="1">
                <a:sym typeface="Symbol" pitchFamily="18" charset="2"/>
              </a:rPr>
              <a:t>d.f.</a:t>
            </a:r>
            <a:r>
              <a:rPr lang="en-GB" altLang="en-US" sz="2000" dirty="0">
                <a:sym typeface="Symbol" pitchFamily="18" charset="2"/>
              </a:rPr>
              <a:t>, with</a:t>
            </a:r>
          </a:p>
          <a:p>
            <a:pPr>
              <a:spcBef>
                <a:spcPct val="0"/>
              </a:spcBef>
              <a:buFontTx/>
              <a:buNone/>
              <a:tabLst>
                <a:tab pos="669925" algn="l"/>
                <a:tab pos="958850" algn="l"/>
              </a:tabLst>
            </a:pPr>
            <a:r>
              <a:rPr lang="en-GB" altLang="en-US" sz="2000" dirty="0">
                <a:sym typeface="Symbol" pitchFamily="18" charset="2"/>
              </a:rPr>
              <a:t>	L</a:t>
            </a:r>
            <a:r>
              <a:rPr lang="en-GB" altLang="en-US" sz="2000" baseline="-25000" dirty="0">
                <a:sym typeface="Symbol" pitchFamily="18" charset="2"/>
              </a:rPr>
              <a:t>0	</a:t>
            </a:r>
            <a:r>
              <a:rPr lang="en-GB" altLang="en-US" sz="2000" dirty="0">
                <a:sym typeface="Symbol" pitchFamily="18" charset="2"/>
              </a:rPr>
              <a:t>=	log likelihood of null model with equal odds in all</a:t>
            </a:r>
            <a:br>
              <a:rPr lang="en-GB" altLang="en-US" sz="2000" dirty="0">
                <a:sym typeface="Symbol" pitchFamily="18" charset="2"/>
              </a:rPr>
            </a:br>
            <a:r>
              <a:rPr lang="en-GB" altLang="en-US" sz="2000" dirty="0">
                <a:sym typeface="Symbol" pitchFamily="18" charset="2"/>
              </a:rPr>
              <a:t>        exposure levels of all exposure variables</a:t>
            </a:r>
          </a:p>
          <a:p>
            <a:pPr>
              <a:spcBef>
                <a:spcPct val="0"/>
              </a:spcBef>
              <a:buFontTx/>
              <a:buNone/>
              <a:tabLst>
                <a:tab pos="669925" algn="l"/>
                <a:tab pos="958850" algn="l"/>
              </a:tabLst>
            </a:pPr>
            <a:r>
              <a:rPr lang="en-GB" altLang="en-US" sz="2000" dirty="0">
                <a:sym typeface="Symbol" pitchFamily="18" charset="2"/>
              </a:rPr>
              <a:t>	L</a:t>
            </a:r>
            <a:r>
              <a:rPr lang="en-GB" altLang="en-US" sz="2000" baseline="-25000" dirty="0">
                <a:sym typeface="Symbol" pitchFamily="18" charset="2"/>
              </a:rPr>
              <a:t>1	</a:t>
            </a:r>
            <a:r>
              <a:rPr lang="en-GB" altLang="en-US" sz="2000" dirty="0">
                <a:sym typeface="Symbol" pitchFamily="18" charset="2"/>
              </a:rPr>
              <a:t>=	maximum log likelihood of alternative model allowing</a:t>
            </a:r>
            <a:br>
              <a:rPr lang="en-GB" altLang="en-US" sz="2000" dirty="0">
                <a:sym typeface="Symbol" pitchFamily="18" charset="2"/>
              </a:rPr>
            </a:br>
            <a:r>
              <a:rPr lang="en-GB" altLang="en-US" sz="2000" dirty="0">
                <a:sym typeface="Symbol" pitchFamily="18" charset="2"/>
              </a:rPr>
              <a:t>        for different odds at different levels in different variables of exposure</a:t>
            </a:r>
          </a:p>
          <a:p>
            <a:pPr>
              <a:spcBef>
                <a:spcPct val="0"/>
              </a:spcBef>
              <a:buFontTx/>
              <a:buNone/>
              <a:tabLst>
                <a:tab pos="669925" algn="l"/>
                <a:tab pos="958850" algn="l"/>
              </a:tabLst>
            </a:pPr>
            <a:r>
              <a:rPr lang="en-GB" altLang="en-US" sz="2000" i="1" dirty="0">
                <a:sym typeface="Symbol" pitchFamily="18" charset="2"/>
              </a:rPr>
              <a:t>	i</a:t>
            </a:r>
            <a:r>
              <a:rPr lang="en-GB" altLang="en-US" sz="2000" dirty="0">
                <a:sym typeface="Symbol" pitchFamily="18" charset="2"/>
              </a:rPr>
              <a:t>	=	number of terms in model (levels of independent variables, 			interaction terms)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647700" y="4041775"/>
            <a:ext cx="81343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Courier New" pitchFamily="49" charset="0"/>
              </a:rPr>
              <a:t>. </a:t>
            </a:r>
            <a:r>
              <a:rPr lang="en-US" altLang="en-US" sz="1600" dirty="0">
                <a:latin typeface="Courier New" pitchFamily="49" charset="0"/>
              </a:rPr>
              <a:t>GLM.1 &lt;- </a:t>
            </a:r>
            <a:r>
              <a:rPr lang="en-US" altLang="en-US" sz="1600" dirty="0" err="1">
                <a:latin typeface="Courier New" pitchFamily="49" charset="0"/>
              </a:rPr>
              <a:t>glm</a:t>
            </a:r>
            <a:r>
              <a:rPr lang="en-US" altLang="en-US" sz="1600" dirty="0">
                <a:latin typeface="Courier New" pitchFamily="49" charset="0"/>
              </a:rPr>
              <a:t>(mf ~ area, family=binomial, data=onch1302)</a:t>
            </a:r>
            <a:br>
              <a:rPr lang="en-GB" altLang="en-US" sz="1600" dirty="0">
                <a:latin typeface="Courier New" pitchFamily="49" charset="0"/>
              </a:rPr>
            </a:br>
            <a:r>
              <a:rPr lang="en-GB" altLang="en-US" sz="1600" dirty="0">
                <a:latin typeface="Courier New" pitchFamily="49" charset="0"/>
              </a:rPr>
              <a:t>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Null deviance: 1714.1  on 1301  degrees of freedom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Residual deviance: 1657.0  on 1300  degrees of freedom</a:t>
            </a:r>
            <a:endParaRPr lang="en-GB" altLang="en-US" sz="1600" dirty="0">
              <a:latin typeface="Courier New" pitchFamily="49" charset="0"/>
            </a:endParaRP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627063" y="5019675"/>
            <a:ext cx="83010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/>
              <a:t>The difference in log likelihoods (1714.1 – 1657.0) between the two models is significant at the 5% level (p &lt; 0.0001), </a:t>
            </a:r>
            <a:r>
              <a:rPr lang="en-GB" altLang="en-US" sz="2400" i="1" dirty="0"/>
              <a:t>or …</a:t>
            </a:r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647700" y="5708650"/>
            <a:ext cx="828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/>
              <a:t>... the alternative model is significantly better than the null model.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uiExpand="1" build="p"/>
      <p:bldP spid="154628" grpId="0"/>
      <p:bldP spid="154631" grpId="0"/>
      <p:bldP spid="1546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163E1-6114-01DD-3E69-14BDF3F9C5DC}"/>
              </a:ext>
            </a:extLst>
          </p:cNvPr>
          <p:cNvSpPr txBox="1"/>
          <p:nvPr/>
        </p:nvSpPr>
        <p:spPr>
          <a:xfrm>
            <a:off x="791580" y="1844824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algn="l"/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~ area +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lesions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onch1302)</a:t>
            </a:r>
          </a:p>
          <a:p>
            <a:pPr algn="l"/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Coefficients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/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Error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Pr(&gt;|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|)    </a:t>
            </a:r>
          </a:p>
          <a:p>
            <a:pPr algn="l"/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-0.13878    0.08988  -1.544    0.123    </a:t>
            </a:r>
          </a:p>
          <a:p>
            <a:pPr algn="l"/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        0.85252    0.12120   7.034 2.01e-12 ***</a:t>
            </a:r>
          </a:p>
          <a:p>
            <a:pPr algn="l"/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lesions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1.89831    0.25089   7.566 3.84e-14 ***</a:t>
            </a:r>
          </a:p>
          <a:p>
            <a:pPr algn="l"/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deviance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1714.1  on 1301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degrees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freedom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deviance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1572.5  on 1299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degrees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freedom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AIC: 1578.5</a:t>
            </a:r>
          </a:p>
          <a:p>
            <a:pPr algn="l"/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nl-BE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l-BE" sz="1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nl-BE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nl-BE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(GLM.8))</a:t>
            </a:r>
          </a:p>
          <a:p>
            <a:pPr algn="l"/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area 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lesions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0.8704226   2.3455483   6.6746077 </a:t>
            </a:r>
          </a:p>
          <a:p>
            <a:pPr algn="l"/>
            <a:r>
              <a:rPr lang="nl-BE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l-BE" sz="1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nl-BE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nl-BE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(GLM.8))</a:t>
            </a:r>
          </a:p>
          <a:p>
            <a:pPr algn="l"/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2.5 %    97.5 %</a:t>
            </a:r>
          </a:p>
          <a:p>
            <a:pPr algn="l"/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0.7294897  1.037851</a:t>
            </a:r>
          </a:p>
          <a:p>
            <a:pPr algn="l"/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       1.8510053  2.977292</a:t>
            </a:r>
          </a:p>
          <a:p>
            <a:pPr algn="l"/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lesions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4.1863980 11.256051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B8CAE26-0570-4D5F-B3AC-415245F0E1F6}" type="slidenum">
              <a:rPr lang="en-GB" altLang="en-US" sz="1400" smtClean="0"/>
              <a:pPr algn="r">
                <a:spcBef>
                  <a:spcPct val="0"/>
                </a:spcBef>
                <a:buFontTx/>
                <a:buNone/>
              </a:pPr>
              <a:t>24</a:t>
            </a:fld>
            <a:endParaRPr lang="en-GB" altLang="en-US" sz="14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2806700" cy="685800"/>
          </a:xfrm>
        </p:spPr>
        <p:txBody>
          <a:bodyPr/>
          <a:lstStyle/>
          <a:p>
            <a:r>
              <a:rPr lang="en-GB" altLang="en-US" sz="4000"/>
              <a:t>Models with</a:t>
            </a:r>
            <a:endParaRPr lang="en-GB" altLang="en-US" sz="4000">
              <a:solidFill>
                <a:srgbClr val="008000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765175"/>
            <a:ext cx="7772400" cy="898525"/>
          </a:xfrm>
        </p:spPr>
        <p:txBody>
          <a:bodyPr/>
          <a:lstStyle/>
          <a:p>
            <a:pPr>
              <a:buFontTx/>
              <a:buNone/>
              <a:tabLst>
                <a:tab pos="1143000" algn="l"/>
              </a:tabLst>
            </a:pPr>
            <a:r>
              <a:rPr lang="en-GB" altLang="en-US" sz="2800" dirty="0"/>
              <a:t>	Logistic regression provides OR estimates, </a:t>
            </a:r>
            <a:r>
              <a:rPr lang="en-GB" altLang="en-US" sz="2800" b="1" dirty="0">
                <a:solidFill>
                  <a:schemeClr val="accent2"/>
                </a:solidFill>
              </a:rPr>
              <a:t>adjusted for other variable(s)</a:t>
            </a:r>
            <a:r>
              <a:rPr lang="en-GB" altLang="en-US" sz="2800" dirty="0"/>
              <a:t>: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00050" y="5865813"/>
            <a:ext cx="850663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tabLst>
                <a:tab pos="1519238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tabLst>
                <a:tab pos="1519238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tabLst>
                <a:tab pos="15192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tabLst>
                <a:tab pos="15192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tabLst>
                <a:tab pos="15192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192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192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192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192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GB" altLang="en-US" sz="2400" i="1" dirty="0"/>
              <a:t>Remember:</a:t>
            </a:r>
            <a:r>
              <a:rPr lang="en-GB" altLang="en-US" sz="2400" dirty="0"/>
              <a:t>	</a:t>
            </a:r>
            <a:r>
              <a:rPr lang="en-GB" altLang="en-US" sz="2400" b="1" dirty="0">
                <a:solidFill>
                  <a:schemeClr val="accent2"/>
                </a:solidFill>
              </a:rPr>
              <a:t>LR</a:t>
            </a:r>
            <a:r>
              <a:rPr lang="en-GB" altLang="en-US" sz="2400" dirty="0"/>
              <a:t>-test for </a:t>
            </a:r>
            <a:r>
              <a:rPr lang="en-GB" altLang="en-US" sz="2400" b="1" dirty="0">
                <a:solidFill>
                  <a:schemeClr val="accent2"/>
                </a:solidFill>
              </a:rPr>
              <a:t>whole</a:t>
            </a:r>
            <a:r>
              <a:rPr lang="en-GB" altLang="en-US" sz="2400" dirty="0"/>
              <a:t> model,</a:t>
            </a:r>
            <a:br>
              <a:rPr lang="en-GB" altLang="en-US" sz="2400" dirty="0"/>
            </a:br>
            <a:r>
              <a:rPr lang="en-GB" altLang="en-US" sz="2400" dirty="0"/>
              <a:t>	</a:t>
            </a:r>
            <a:r>
              <a:rPr lang="en-GB" altLang="en-US" sz="2400" b="1" dirty="0">
                <a:solidFill>
                  <a:srgbClr val="008080"/>
                </a:solidFill>
              </a:rPr>
              <a:t>Wald</a:t>
            </a:r>
            <a:r>
              <a:rPr lang="en-GB" altLang="en-US" sz="2400" dirty="0"/>
              <a:t> tests (confidence intervals) for </a:t>
            </a:r>
            <a:r>
              <a:rPr lang="en-GB" altLang="en-US" sz="2400" b="1" dirty="0">
                <a:solidFill>
                  <a:srgbClr val="008080"/>
                </a:solidFill>
              </a:rPr>
              <a:t>individual</a:t>
            </a:r>
            <a:r>
              <a:rPr lang="en-GB" altLang="en-US" sz="2400" dirty="0"/>
              <a:t> terms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419475" y="115888"/>
            <a:ext cx="57245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/>
              <a:t>&gt; </a:t>
            </a:r>
            <a:r>
              <a:rPr lang="en-GB" altLang="en-US" sz="4400" b="1"/>
              <a:t>1 exposure variable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2E1F69-18AF-4A23-BDA0-71617032DCD9}"/>
              </a:ext>
            </a:extLst>
          </p:cNvPr>
          <p:cNvSpPr/>
          <p:nvPr/>
        </p:nvSpPr>
        <p:spPr bwMode="auto">
          <a:xfrm>
            <a:off x="4376999" y="2809777"/>
            <a:ext cx="1801180" cy="731467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3B8358-B41A-4C0E-8C45-D551F1ADBA16}"/>
              </a:ext>
            </a:extLst>
          </p:cNvPr>
          <p:cNvSpPr/>
          <p:nvPr/>
        </p:nvSpPr>
        <p:spPr bwMode="auto">
          <a:xfrm>
            <a:off x="2303748" y="3429000"/>
            <a:ext cx="1924682" cy="584213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C4677E-F0F4-40EF-A32B-C9180B764CE4}"/>
              </a:ext>
            </a:extLst>
          </p:cNvPr>
          <p:cNvSpPr/>
          <p:nvPr/>
        </p:nvSpPr>
        <p:spPr bwMode="auto">
          <a:xfrm>
            <a:off x="1511660" y="5186981"/>
            <a:ext cx="2592288" cy="628161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B64B8B8-FA9E-E7AC-FB4A-BF24A7EFA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996952" y="1897468"/>
            <a:ext cx="3456384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tabLst>
                <a:tab pos="1143000" algn="l"/>
              </a:tabLst>
            </a:pPr>
            <a:r>
              <a:rPr lang="en-GB" altLang="en-US" sz="1800" kern="0" dirty="0"/>
              <a:t>Odds ratio for lesions: 6.67</a:t>
            </a:r>
          </a:p>
          <a:p>
            <a:pPr>
              <a:buFontTx/>
              <a:buNone/>
              <a:tabLst>
                <a:tab pos="1143000" algn="l"/>
              </a:tabLst>
            </a:pPr>
            <a:r>
              <a:rPr lang="en-GB" altLang="en-US" sz="1800" kern="0" dirty="0"/>
              <a:t>If you have lesions you have 6.67 the odds for having infection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5164C1-FD27-23C2-C260-5D393D26C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979210" y="3163483"/>
            <a:ext cx="3456384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tabLst>
                <a:tab pos="1143000" algn="l"/>
              </a:tabLst>
            </a:pPr>
            <a:r>
              <a:rPr lang="en-GB" altLang="en-US" sz="1800" kern="0" dirty="0"/>
              <a:t>Because its 2 variables, the 6.67  (from lesions), is already adjusted for Area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2D4DBD-41F8-E3D0-86BD-B6E6F4FD9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998520" y="4412972"/>
            <a:ext cx="4142027" cy="254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tabLst>
                <a:tab pos="1143000" algn="l"/>
              </a:tabLst>
            </a:pPr>
            <a:r>
              <a:rPr lang="en-GB" altLang="en-US" sz="1800" kern="0" dirty="0"/>
              <a:t>Is lesion addition a significant addition to the model? </a:t>
            </a:r>
          </a:p>
          <a:p>
            <a:pPr>
              <a:buFontTx/>
              <a:buNone/>
              <a:tabLst>
                <a:tab pos="1143000" algn="l"/>
              </a:tabLst>
            </a:pPr>
            <a:r>
              <a:rPr lang="en-GB" altLang="en-US" sz="1800" kern="0" dirty="0"/>
              <a:t>(the </a:t>
            </a:r>
            <a:r>
              <a:rPr lang="en-GB" altLang="en-US" sz="1800" kern="0" dirty="0" err="1"/>
              <a:t>wald</a:t>
            </a:r>
            <a:r>
              <a:rPr lang="en-GB" altLang="en-US" sz="1800" kern="0" dirty="0"/>
              <a:t> test doesn’t say that)</a:t>
            </a:r>
          </a:p>
          <a:p>
            <a:pPr>
              <a:buFontTx/>
              <a:buNone/>
              <a:tabLst>
                <a:tab pos="1143000" algn="l"/>
              </a:tabLst>
            </a:pPr>
            <a:r>
              <a:rPr lang="en-GB" altLang="en-US" sz="1800" kern="0" dirty="0"/>
              <a:t>For this we have to see the deviances</a:t>
            </a:r>
          </a:p>
          <a:p>
            <a:pPr>
              <a:buFontTx/>
              <a:buNone/>
              <a:tabLst>
                <a:tab pos="1143000" algn="l"/>
              </a:tabLst>
            </a:pPr>
            <a:r>
              <a:rPr lang="en-GB" altLang="en-US" sz="1800" kern="0" dirty="0"/>
              <a:t>We need to compare the </a:t>
            </a:r>
            <a:r>
              <a:rPr lang="en-GB" altLang="en-US" sz="1800" kern="0" dirty="0" err="1"/>
              <a:t>anova</a:t>
            </a:r>
            <a:r>
              <a:rPr lang="en-GB" altLang="en-US" sz="1800" kern="0" dirty="0"/>
              <a:t> test (now the name of the test is likelihood ratio test) for see if a model of 1VI vs a model of 2 VI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77" grpId="0"/>
      <p:bldP spid="2" grpId="0" build="p"/>
      <p:bldP spid="4" grpId="0" build="p"/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B8CAE26-0570-4D5F-B3AC-415245F0E1F6}" type="slidenum">
              <a:rPr lang="en-GB" altLang="en-US" sz="1400" smtClean="0"/>
              <a:pPr algn="r">
                <a:spcBef>
                  <a:spcPct val="0"/>
                </a:spcBef>
                <a:buFontTx/>
                <a:buNone/>
              </a:pPr>
              <a:t>25</a:t>
            </a:fld>
            <a:endParaRPr lang="en-GB" altLang="en-US" sz="14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2806700" cy="685800"/>
          </a:xfrm>
        </p:spPr>
        <p:txBody>
          <a:bodyPr/>
          <a:lstStyle/>
          <a:p>
            <a:r>
              <a:rPr lang="en-GB" altLang="en-US" sz="4000"/>
              <a:t>Models with</a:t>
            </a:r>
            <a:endParaRPr lang="en-GB" altLang="en-US" sz="4000">
              <a:solidFill>
                <a:srgbClr val="008000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765175"/>
            <a:ext cx="7772400" cy="898525"/>
          </a:xfrm>
        </p:spPr>
        <p:txBody>
          <a:bodyPr/>
          <a:lstStyle/>
          <a:p>
            <a:pPr>
              <a:buFontTx/>
              <a:buNone/>
              <a:tabLst>
                <a:tab pos="1143000" algn="l"/>
              </a:tabLst>
            </a:pPr>
            <a:r>
              <a:rPr lang="en-GB" altLang="en-US" sz="2800" dirty="0"/>
              <a:t>	Comparison between two models: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419475" y="115888"/>
            <a:ext cx="57245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/>
              <a:t>&gt; </a:t>
            </a:r>
            <a:r>
              <a:rPr lang="en-GB" altLang="en-US" sz="4400" b="1"/>
              <a:t>1 exposure variable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DB878-6592-4B82-8EC0-5B80E0FE6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60848"/>
            <a:ext cx="70294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3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30FFA136-D50F-4410-B310-1A55E8101EC0}" type="slidenum">
              <a:rPr lang="en-GB" altLang="en-US" sz="1400" smtClean="0"/>
              <a:pPr algn="r">
                <a:spcBef>
                  <a:spcPct val="0"/>
                </a:spcBef>
                <a:buFontTx/>
                <a:buNone/>
              </a:pPr>
              <a:t>26</a:t>
            </a:fld>
            <a:endParaRPr lang="en-GB" altLang="en-US" sz="1400"/>
          </a:p>
        </p:txBody>
      </p:sp>
      <p:sp>
        <p:nvSpPr>
          <p:cNvPr id="3379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762000"/>
          </a:xfrm>
        </p:spPr>
        <p:txBody>
          <a:bodyPr/>
          <a:lstStyle/>
          <a:p>
            <a:r>
              <a:rPr lang="en-GB" altLang="en-US"/>
              <a:t>Summary of 1</a:t>
            </a:r>
            <a:r>
              <a:rPr lang="en-GB" altLang="en-US" baseline="30000"/>
              <a:t>st</a:t>
            </a:r>
            <a:r>
              <a:rPr lang="en-GB" altLang="en-US"/>
              <a:t> lecture (1)</a:t>
            </a:r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806450"/>
            <a:ext cx="7772400" cy="53594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z="2800" dirty="0"/>
              <a:t>Logistic regression … </a:t>
            </a:r>
          </a:p>
          <a:p>
            <a:r>
              <a:rPr lang="en-GB" altLang="en-US" sz="2800" dirty="0"/>
              <a:t>overcomes limitations of stratified analysis</a:t>
            </a:r>
          </a:p>
          <a:p>
            <a:r>
              <a:rPr lang="en-GB" altLang="en-US" sz="2800" dirty="0"/>
              <a:t>models log odds of disease:</a:t>
            </a:r>
            <a:br>
              <a:rPr lang="en-GB" altLang="en-US" sz="2800" dirty="0"/>
            </a:br>
            <a:r>
              <a:rPr lang="en-GB" altLang="en-US" sz="2800" dirty="0"/>
              <a:t>log odds(y) = b</a:t>
            </a:r>
            <a:r>
              <a:rPr lang="en-GB" altLang="en-US" sz="2800" baseline="-25000" dirty="0"/>
              <a:t>0</a:t>
            </a:r>
            <a:r>
              <a:rPr lang="en-GB" altLang="en-US" sz="2800" dirty="0"/>
              <a:t>+b</a:t>
            </a:r>
            <a:r>
              <a:rPr lang="en-GB" altLang="en-US" sz="2800" baseline="-25000" dirty="0"/>
              <a:t>1</a:t>
            </a:r>
            <a:r>
              <a:rPr lang="en-GB" altLang="en-US" sz="2800" dirty="0"/>
              <a:t>x</a:t>
            </a:r>
            <a:r>
              <a:rPr lang="en-GB" altLang="en-US" sz="2800" baseline="-25000" dirty="0"/>
              <a:t>1</a:t>
            </a:r>
            <a:r>
              <a:rPr lang="en-GB" altLang="en-US" sz="2800" dirty="0"/>
              <a:t>+b</a:t>
            </a:r>
            <a:r>
              <a:rPr lang="en-GB" altLang="en-US" sz="2800" baseline="-25000" dirty="0"/>
              <a:t>2</a:t>
            </a:r>
            <a:r>
              <a:rPr lang="en-GB" altLang="en-US" sz="2800" dirty="0"/>
              <a:t>x</a:t>
            </a:r>
            <a:r>
              <a:rPr lang="en-GB" altLang="en-US" sz="2800" baseline="-25000" dirty="0"/>
              <a:t>2</a:t>
            </a:r>
            <a:r>
              <a:rPr lang="en-GB" altLang="en-US" sz="2800" dirty="0"/>
              <a:t>…+</a:t>
            </a:r>
            <a:r>
              <a:rPr lang="en-GB" altLang="en-US" sz="2800" dirty="0" err="1"/>
              <a:t>b</a:t>
            </a:r>
            <a:r>
              <a:rPr lang="en-GB" altLang="en-US" sz="2800" baseline="-25000" dirty="0" err="1"/>
              <a:t>i</a:t>
            </a:r>
            <a:r>
              <a:rPr lang="en-GB" altLang="en-US" sz="2800" dirty="0" err="1"/>
              <a:t>x</a:t>
            </a:r>
            <a:r>
              <a:rPr lang="en-GB" altLang="en-US" sz="2800" baseline="-25000" dirty="0" err="1"/>
              <a:t>i</a:t>
            </a:r>
            <a:endParaRPr lang="en-GB" altLang="en-US" sz="2800" dirty="0"/>
          </a:p>
          <a:p>
            <a:r>
              <a:rPr lang="en-GB" altLang="en-US" sz="2800" dirty="0"/>
              <a:t>obtains estimates by </a:t>
            </a:r>
            <a:br>
              <a:rPr lang="en-GB" altLang="en-US" sz="2800" dirty="0"/>
            </a:br>
            <a:r>
              <a:rPr lang="en-GB" altLang="en-US" sz="2800" b="1" dirty="0">
                <a:solidFill>
                  <a:srgbClr val="FF0066"/>
                </a:solidFill>
              </a:rPr>
              <a:t>maximum likelihood </a:t>
            </a:r>
            <a:r>
              <a:rPr lang="en-GB" altLang="en-US" sz="2800" dirty="0"/>
              <a:t>approach</a:t>
            </a:r>
          </a:p>
          <a:p>
            <a:r>
              <a:rPr lang="en-GB" altLang="en-US" sz="2800" dirty="0"/>
              <a:t>produces </a:t>
            </a:r>
            <a:r>
              <a:rPr lang="en-GB" altLang="en-US" sz="2800" b="1" dirty="0">
                <a:solidFill>
                  <a:srgbClr val="008080"/>
                </a:solidFill>
              </a:rPr>
              <a:t>confidence intervals</a:t>
            </a:r>
            <a:r>
              <a:rPr lang="en-GB" altLang="en-US" sz="2800" b="1" dirty="0">
                <a:solidFill>
                  <a:schemeClr val="accent2"/>
                </a:solidFill>
              </a:rPr>
              <a:t> </a:t>
            </a:r>
            <a:br>
              <a:rPr lang="en-GB" altLang="en-US" sz="2800" b="1" dirty="0">
                <a:solidFill>
                  <a:schemeClr val="accent2"/>
                </a:solidFill>
              </a:rPr>
            </a:br>
            <a:r>
              <a:rPr lang="en-GB" altLang="en-US" sz="2800" dirty="0"/>
              <a:t>and </a:t>
            </a:r>
            <a:r>
              <a:rPr lang="en-GB" altLang="en-US" sz="2800" b="1" dirty="0">
                <a:solidFill>
                  <a:schemeClr val="accent2"/>
                </a:solidFill>
              </a:rPr>
              <a:t>test statistics</a:t>
            </a:r>
            <a:r>
              <a:rPr lang="en-GB" altLang="en-US" sz="2800" dirty="0"/>
              <a:t>:</a:t>
            </a:r>
          </a:p>
          <a:p>
            <a:pPr lvl="1"/>
            <a:r>
              <a:rPr lang="en-GB" altLang="en-US" sz="2400" b="1" dirty="0">
                <a:solidFill>
                  <a:schemeClr val="accent2"/>
                </a:solidFill>
              </a:rPr>
              <a:t>Wald </a:t>
            </a:r>
            <a:r>
              <a:rPr lang="en-GB" altLang="en-US" sz="2400" dirty="0"/>
              <a:t>test for </a:t>
            </a:r>
            <a:r>
              <a:rPr lang="en-GB" altLang="en-US" sz="2400" b="1" dirty="0">
                <a:solidFill>
                  <a:schemeClr val="accent2"/>
                </a:solidFill>
              </a:rPr>
              <a:t>each term</a:t>
            </a:r>
            <a:r>
              <a:rPr lang="en-GB" altLang="en-US" sz="2400" b="1" dirty="0">
                <a:solidFill>
                  <a:srgbClr val="008000"/>
                </a:solidFill>
              </a:rPr>
              <a:t> </a:t>
            </a:r>
            <a:r>
              <a:rPr lang="en-GB" altLang="en-US" sz="2400" dirty="0"/>
              <a:t>one by one</a:t>
            </a:r>
          </a:p>
          <a:p>
            <a:pPr lvl="1"/>
            <a:r>
              <a:rPr lang="en-GB" altLang="en-US" sz="2400" b="1" dirty="0">
                <a:solidFill>
                  <a:schemeClr val="accent2"/>
                </a:solidFill>
              </a:rPr>
              <a:t>Likelihood Ratio</a:t>
            </a:r>
            <a:r>
              <a:rPr lang="en-GB" altLang="en-US" sz="2400" dirty="0"/>
              <a:t> test for </a:t>
            </a:r>
            <a:r>
              <a:rPr lang="en-GB" altLang="en-US" sz="2400" b="1" dirty="0">
                <a:solidFill>
                  <a:schemeClr val="accent2"/>
                </a:solidFill>
              </a:rPr>
              <a:t>whole model</a:t>
            </a:r>
          </a:p>
          <a:p>
            <a:pPr lvl="1"/>
            <a:r>
              <a:rPr lang="en-GB" altLang="en-US" sz="2400" b="1" dirty="0">
                <a:solidFill>
                  <a:schemeClr val="accent2"/>
                </a:solidFill>
              </a:rPr>
              <a:t>To decide whether a complex model is better than a simpler model, use the likelihood ratio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GB" altLang="en-US" sz="1400" dirty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04232FE-14A9-4A3F-BBEF-F1F95F3352B3}" type="slidenum">
              <a:rPr lang="en-GB" altLang="en-US" sz="1400" smtClean="0"/>
              <a:pPr algn="r"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/>
              <a:t>Why use </a:t>
            </a:r>
            <a:r>
              <a:rPr lang="en-GB" altLang="en-US" sz="4000" i="1" dirty="0"/>
              <a:t>regression</a:t>
            </a:r>
            <a:r>
              <a:rPr lang="en-GB" altLang="en-US" sz="4000" dirty="0"/>
              <a:t> techniques? (1)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443913" cy="4495800"/>
          </a:xfrm>
        </p:spPr>
        <p:txBody>
          <a:bodyPr/>
          <a:lstStyle/>
          <a:p>
            <a:r>
              <a:rPr lang="en-GB" altLang="en-US" sz="2800" dirty="0"/>
              <a:t>Regression techniques developed</a:t>
            </a:r>
            <a:br>
              <a:rPr lang="en-GB" altLang="en-US" sz="2800" dirty="0"/>
            </a:br>
            <a:r>
              <a:rPr lang="en-GB" altLang="en-US" sz="2800" dirty="0"/>
              <a:t>to </a:t>
            </a:r>
            <a:r>
              <a:rPr lang="en-GB" altLang="en-US" sz="2800" b="1" dirty="0">
                <a:solidFill>
                  <a:schemeClr val="accent2"/>
                </a:solidFill>
              </a:rPr>
              <a:t>overcome limitations of classical techniques</a:t>
            </a:r>
            <a:r>
              <a:rPr lang="en-GB" altLang="en-US" sz="2800" dirty="0"/>
              <a:t> </a:t>
            </a:r>
            <a:br>
              <a:rPr lang="en-GB" altLang="en-US" sz="2800" dirty="0"/>
            </a:br>
            <a:r>
              <a:rPr lang="en-GB" altLang="en-US" sz="2800" dirty="0"/>
              <a:t>based on tables and stratification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00E67-CE56-48AA-ABB4-93748AE48718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grpSp>
        <p:nvGrpSpPr>
          <p:cNvPr id="13" name="Gruppieren 12"/>
          <p:cNvGrpSpPr/>
          <p:nvPr/>
        </p:nvGrpSpPr>
        <p:grpSpPr>
          <a:xfrm>
            <a:off x="685857" y="242060"/>
            <a:ext cx="7749237" cy="1206720"/>
            <a:chOff x="685857" y="242060"/>
            <a:chExt cx="7749237" cy="1206720"/>
          </a:xfrm>
        </p:grpSpPr>
        <p:pic>
          <p:nvPicPr>
            <p:cNvPr id="553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8" y="677255"/>
              <a:ext cx="1152525" cy="77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feld 11"/>
            <p:cNvSpPr txBox="1"/>
            <p:nvPr/>
          </p:nvSpPr>
          <p:spPr>
            <a:xfrm>
              <a:off x="685857" y="242060"/>
              <a:ext cx="77492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Limitations of stratification: Study with 200 observations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65637" y="1398600"/>
            <a:ext cx="7989688" cy="1310343"/>
            <a:chOff x="565637" y="1398600"/>
            <a:chExt cx="7989688" cy="1310343"/>
          </a:xfrm>
        </p:grpSpPr>
        <p:pic>
          <p:nvPicPr>
            <p:cNvPr id="5530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7752" y="1808820"/>
              <a:ext cx="1267778" cy="848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8469" y="1860265"/>
              <a:ext cx="1267778" cy="848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feld 72"/>
            <p:cNvSpPr txBox="1"/>
            <p:nvPr/>
          </p:nvSpPr>
          <p:spPr>
            <a:xfrm>
              <a:off x="565637" y="1398600"/>
              <a:ext cx="79896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for confounding by sex: 100 observations/stratum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52904" y="2630307"/>
            <a:ext cx="8674195" cy="1086725"/>
            <a:chOff x="252904" y="2630307"/>
            <a:chExt cx="8674195" cy="1086725"/>
          </a:xfrm>
        </p:grpSpPr>
        <p:grpSp>
          <p:nvGrpSpPr>
            <p:cNvPr id="9" name="Gruppieren 8"/>
            <p:cNvGrpSpPr/>
            <p:nvPr/>
          </p:nvGrpSpPr>
          <p:grpSpPr>
            <a:xfrm>
              <a:off x="252904" y="3091972"/>
              <a:ext cx="8674195" cy="625060"/>
              <a:chOff x="252904" y="3717032"/>
              <a:chExt cx="8674195" cy="625060"/>
            </a:xfrm>
          </p:grpSpPr>
          <p:pic>
            <p:nvPicPr>
              <p:cNvPr id="55302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904" y="3717032"/>
                <a:ext cx="933732" cy="6250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4012" y="3717032"/>
                <a:ext cx="933732" cy="6250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7764" y="3717032"/>
                <a:ext cx="933732" cy="6250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28871" y="3717032"/>
                <a:ext cx="933732" cy="6250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7400" y="3717032"/>
                <a:ext cx="933732" cy="6250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8508" y="3717032"/>
                <a:ext cx="933732" cy="6250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2260" y="3717032"/>
                <a:ext cx="933732" cy="6250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3367" y="3717032"/>
                <a:ext cx="933732" cy="6250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4" name="Textfeld 73"/>
            <p:cNvSpPr txBox="1"/>
            <p:nvPr/>
          </p:nvSpPr>
          <p:spPr>
            <a:xfrm>
              <a:off x="566440" y="2630307"/>
              <a:ext cx="7988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Plus control for confounding by age quartile: 25 observations/stratum</a:t>
              </a:r>
              <a:endParaRPr lang="en-GB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416177" y="3681028"/>
            <a:ext cx="8343709" cy="2441235"/>
            <a:chOff x="416177" y="3687415"/>
            <a:chExt cx="8343709" cy="2441235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416177" y="4149080"/>
              <a:ext cx="599306" cy="1979570"/>
              <a:chOff x="416177" y="4502582"/>
              <a:chExt cx="599306" cy="1979570"/>
            </a:xfrm>
          </p:grpSpPr>
          <p:pic>
            <p:nvPicPr>
              <p:cNvPr id="55303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6" y="4898496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5" y="5294410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5" y="5690324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177" y="6086238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6" y="4502582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0" name="Gruppieren 29"/>
            <p:cNvGrpSpPr/>
            <p:nvPr/>
          </p:nvGrpSpPr>
          <p:grpSpPr>
            <a:xfrm>
              <a:off x="1501225" y="4149080"/>
              <a:ext cx="599306" cy="1979570"/>
              <a:chOff x="416177" y="4502582"/>
              <a:chExt cx="599306" cy="1979570"/>
            </a:xfrm>
          </p:grpSpPr>
          <p:pic>
            <p:nvPicPr>
              <p:cNvPr id="31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6" y="4898496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5" y="5294410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3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5" y="5690324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177" y="6086238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6" y="4502582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6" name="Gruppieren 35"/>
            <p:cNvGrpSpPr/>
            <p:nvPr/>
          </p:nvGrpSpPr>
          <p:grpSpPr>
            <a:xfrm>
              <a:off x="2614977" y="4149080"/>
              <a:ext cx="599306" cy="1979570"/>
              <a:chOff x="416177" y="4502582"/>
              <a:chExt cx="599306" cy="1979570"/>
            </a:xfrm>
          </p:grpSpPr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6" y="4898496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5" y="5294410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5" y="5690324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177" y="6086238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6" y="4502582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42" name="Gruppieren 41"/>
            <p:cNvGrpSpPr/>
            <p:nvPr/>
          </p:nvGrpSpPr>
          <p:grpSpPr>
            <a:xfrm>
              <a:off x="3696085" y="4149080"/>
              <a:ext cx="599306" cy="1979570"/>
              <a:chOff x="416177" y="4502582"/>
              <a:chExt cx="599306" cy="1979570"/>
            </a:xfrm>
          </p:grpSpPr>
          <p:pic>
            <p:nvPicPr>
              <p:cNvPr id="43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6" y="4898496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5" y="5294410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5" y="5690324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177" y="6086238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6" y="4502582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48" name="Gruppieren 47"/>
            <p:cNvGrpSpPr/>
            <p:nvPr/>
          </p:nvGrpSpPr>
          <p:grpSpPr>
            <a:xfrm>
              <a:off x="4884613" y="4149080"/>
              <a:ext cx="599306" cy="1979570"/>
              <a:chOff x="416177" y="4502582"/>
              <a:chExt cx="599306" cy="1979570"/>
            </a:xfrm>
          </p:grpSpPr>
          <p:pic>
            <p:nvPicPr>
              <p:cNvPr id="49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6" y="4898496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5" y="5294410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5" y="5690324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2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177" y="6086238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6" y="4502582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54" name="Gruppieren 53"/>
            <p:cNvGrpSpPr/>
            <p:nvPr/>
          </p:nvGrpSpPr>
          <p:grpSpPr>
            <a:xfrm>
              <a:off x="5965721" y="4149080"/>
              <a:ext cx="599306" cy="1979570"/>
              <a:chOff x="416177" y="4502582"/>
              <a:chExt cx="599306" cy="1979570"/>
            </a:xfrm>
          </p:grpSpPr>
          <p:pic>
            <p:nvPicPr>
              <p:cNvPr id="55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6" y="4898496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5" y="5294410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5" y="5690324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177" y="6086238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6" y="4502582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60" name="Gruppieren 59"/>
            <p:cNvGrpSpPr/>
            <p:nvPr/>
          </p:nvGrpSpPr>
          <p:grpSpPr>
            <a:xfrm>
              <a:off x="7079473" y="4149080"/>
              <a:ext cx="599306" cy="1979570"/>
              <a:chOff x="416177" y="4502582"/>
              <a:chExt cx="599306" cy="1979570"/>
            </a:xfrm>
          </p:grpSpPr>
          <p:pic>
            <p:nvPicPr>
              <p:cNvPr id="61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6" y="4898496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5" y="5294410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5" y="5690324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177" y="6086238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6" y="4502582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66" name="Gruppieren 65"/>
            <p:cNvGrpSpPr/>
            <p:nvPr/>
          </p:nvGrpSpPr>
          <p:grpSpPr>
            <a:xfrm>
              <a:off x="8160580" y="4149080"/>
              <a:ext cx="599306" cy="1979570"/>
              <a:chOff x="416177" y="4502582"/>
              <a:chExt cx="599306" cy="1979570"/>
            </a:xfrm>
          </p:grpSpPr>
          <p:pic>
            <p:nvPicPr>
              <p:cNvPr id="67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6" y="4898496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5" y="5294410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9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5" y="5690324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177" y="6086238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056" y="4502582"/>
                <a:ext cx="591427" cy="395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 algn="ctr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5" name="Textfeld 74"/>
            <p:cNvSpPr txBox="1"/>
            <p:nvPr/>
          </p:nvSpPr>
          <p:spPr>
            <a:xfrm>
              <a:off x="500718" y="3687415"/>
              <a:ext cx="8119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Plus control for confounding by wealth quintile: 5 observations/stratum</a:t>
              </a:r>
              <a:endPara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144318" y="6129300"/>
            <a:ext cx="889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 stratum-specific ORs instable, some strata not contributing to MH-OR</a:t>
            </a:r>
          </a:p>
        </p:txBody>
      </p:sp>
    </p:spTree>
    <p:extLst>
      <p:ext uri="{BB962C8B-B14F-4D97-AF65-F5344CB8AC3E}">
        <p14:creationId xmlns:p14="http://schemas.microsoft.com/office/powerpoint/2010/main" val="164150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GB" altLang="en-US" sz="1400" dirty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04232FE-14A9-4A3F-BBEF-F1F95F3352B3}" type="slidenum">
              <a:rPr lang="en-GB" altLang="en-US" sz="1400" smtClean="0"/>
              <a:pPr algn="r"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/>
              <a:t>Why use </a:t>
            </a:r>
            <a:r>
              <a:rPr lang="en-GB" altLang="en-US" sz="4000" i="1" dirty="0"/>
              <a:t>regression</a:t>
            </a:r>
            <a:r>
              <a:rPr lang="en-GB" altLang="en-US" sz="4000" dirty="0"/>
              <a:t> techniques? (2)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443913" cy="4495800"/>
          </a:xfrm>
        </p:spPr>
        <p:txBody>
          <a:bodyPr/>
          <a:lstStyle/>
          <a:p>
            <a:r>
              <a:rPr lang="en-GB" altLang="en-US" sz="2800" dirty="0"/>
              <a:t>Control for </a:t>
            </a:r>
            <a:r>
              <a:rPr lang="en-GB" altLang="en-US" sz="2800" b="1" dirty="0">
                <a:solidFill>
                  <a:schemeClr val="accent2"/>
                </a:solidFill>
              </a:rPr>
              <a:t>multiple confounding </a:t>
            </a:r>
            <a:r>
              <a:rPr lang="en-GB" altLang="en-US" sz="2800" dirty="0"/>
              <a:t>simultaneously, i.e. obtain valid estimates for exposure(s) of interest</a:t>
            </a:r>
          </a:p>
          <a:p>
            <a:r>
              <a:rPr lang="en-GB" altLang="en-US" sz="2800" dirty="0"/>
              <a:t>Make </a:t>
            </a:r>
            <a:r>
              <a:rPr lang="en-GB" altLang="en-US" sz="2800" b="1" dirty="0">
                <a:solidFill>
                  <a:schemeClr val="accent2"/>
                </a:solidFill>
              </a:rPr>
              <a:t>predictions</a:t>
            </a:r>
            <a:r>
              <a:rPr lang="en-GB" altLang="en-US" sz="2800" dirty="0">
                <a:solidFill>
                  <a:schemeClr val="accent2"/>
                </a:solidFill>
              </a:rPr>
              <a:t> </a:t>
            </a:r>
            <a:r>
              <a:rPr lang="en-GB" altLang="en-US" sz="2800" b="1" dirty="0">
                <a:solidFill>
                  <a:schemeClr val="accent2"/>
                </a:solidFill>
              </a:rPr>
              <a:t>about outcome</a:t>
            </a:r>
            <a:r>
              <a:rPr lang="en-GB" altLang="en-US" sz="2800" dirty="0"/>
              <a:t> variable depending on </a:t>
            </a:r>
            <a:r>
              <a:rPr lang="en-GB" altLang="en-US" sz="2800" b="1" dirty="0">
                <a:solidFill>
                  <a:schemeClr val="accent2"/>
                </a:solidFill>
              </a:rPr>
              <a:t>several exposure variables</a:t>
            </a:r>
            <a:r>
              <a:rPr lang="en-GB" altLang="en-US" sz="2800" dirty="0"/>
              <a:t> simultaneously</a:t>
            </a:r>
          </a:p>
          <a:p>
            <a:r>
              <a:rPr lang="en-GB" altLang="en-US" sz="2800" dirty="0"/>
              <a:t>Take </a:t>
            </a:r>
            <a:r>
              <a:rPr lang="en-GB" altLang="en-US" sz="2800" b="1" dirty="0">
                <a:solidFill>
                  <a:schemeClr val="accent2"/>
                </a:solidFill>
              </a:rPr>
              <a:t>interaction</a:t>
            </a:r>
            <a:r>
              <a:rPr lang="en-GB" altLang="en-US" sz="2800" dirty="0"/>
              <a:t> by variable </a:t>
            </a:r>
            <a:r>
              <a:rPr lang="en-GB" altLang="en-US" sz="2800" i="1" dirty="0"/>
              <a:t>I</a:t>
            </a:r>
            <a:r>
              <a:rPr lang="en-GB" altLang="en-US" sz="2800" dirty="0"/>
              <a:t> </a:t>
            </a:r>
            <a:r>
              <a:rPr lang="en-GB" altLang="en-US" sz="2800" b="1" u="sng" dirty="0">
                <a:solidFill>
                  <a:schemeClr val="accent2"/>
                </a:solidFill>
              </a:rPr>
              <a:t>and</a:t>
            </a:r>
            <a:r>
              <a:rPr lang="en-GB" altLang="en-US" sz="2800" dirty="0">
                <a:solidFill>
                  <a:schemeClr val="accent2"/>
                </a:solidFill>
              </a:rPr>
              <a:t> </a:t>
            </a:r>
            <a:r>
              <a:rPr lang="en-GB" altLang="en-US" sz="2800" b="1" dirty="0">
                <a:solidFill>
                  <a:schemeClr val="accent2"/>
                </a:solidFill>
              </a:rPr>
              <a:t>confounding</a:t>
            </a:r>
            <a:r>
              <a:rPr lang="en-GB" altLang="en-US" sz="2800" dirty="0"/>
              <a:t> by variable </a:t>
            </a:r>
            <a:r>
              <a:rPr lang="en-GB" altLang="en-US" sz="2800" i="1" dirty="0"/>
              <a:t>C</a:t>
            </a:r>
            <a:r>
              <a:rPr lang="en-GB" altLang="en-US" sz="2800" dirty="0"/>
              <a:t> into account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209068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>
            <a:extLst>
              <a:ext uri="{FF2B5EF4-FFF2-40B4-BE49-F238E27FC236}">
                <a16:creationId xmlns:a16="http://schemas.microsoft.com/office/drawing/2014/main" id="{563D1EE0-CF84-42D7-A27C-06F73A8B7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BE"/>
              <a:t>Which m</a:t>
            </a:r>
            <a:r>
              <a:rPr lang="fr-BE" altLang="nl-BE"/>
              <a:t>e</a:t>
            </a:r>
            <a:r>
              <a:rPr lang="en-GB" altLang="nl-BE"/>
              <a:t>thod?</a:t>
            </a:r>
          </a:p>
        </p:txBody>
      </p:sp>
      <p:graphicFrame>
        <p:nvGraphicFramePr>
          <p:cNvPr id="26839" name="Group 215">
            <a:extLst>
              <a:ext uri="{FF2B5EF4-FFF2-40B4-BE49-F238E27FC236}">
                <a16:creationId xmlns:a16="http://schemas.microsoft.com/office/drawing/2014/main" id="{B0CCF62D-F68E-4A7A-BCE2-E61F3F650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490884"/>
              </p:ext>
            </p:extLst>
          </p:nvPr>
        </p:nvGraphicFramePr>
        <p:xfrm>
          <a:off x="838200" y="2362200"/>
          <a:ext cx="7315200" cy="289847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B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Dependent</a:t>
                      </a:r>
                      <a:r>
                        <a:rPr kumimoji="0" lang="nl-B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nl-B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variable</a:t>
                      </a:r>
                      <a:endParaRPr kumimoji="0" lang="en-GB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Example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fr-B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  <a:r>
                        <a:rPr kumimoji="0" lang="en-GB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thod</a:t>
                      </a:r>
                      <a:endParaRPr kumimoji="0" lang="en-GB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4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Num</a:t>
                      </a:r>
                      <a:r>
                        <a:rPr kumimoji="0" lang="fr-B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erical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B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Blood </a:t>
                      </a:r>
                      <a:r>
                        <a:rPr kumimoji="0" lang="nl-B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pressure</a:t>
                      </a:r>
                      <a:r>
                        <a:rPr kumimoji="0" lang="nl-B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nl-B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weight</a:t>
                      </a:r>
                      <a:r>
                        <a:rPr kumimoji="0" lang="nl-B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nl-B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temperature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Linear regression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Dichotomous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B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Death</a:t>
                      </a:r>
                      <a:r>
                        <a:rPr kumimoji="0" lang="nl-B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nl-B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disease</a:t>
                      </a:r>
                      <a:r>
                        <a:rPr kumimoji="0" lang="nl-B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nl-B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hospital</a:t>
                      </a:r>
                      <a:r>
                        <a:rPr kumimoji="0" lang="nl-B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nl-B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admission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Logistic regression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Count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Number of deaths, number of relapses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Poisson regression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48137"/>
                  </a:ext>
                </a:extLst>
              </a:tr>
              <a:tr h="627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Time </a:t>
                      </a:r>
                      <a:r>
                        <a:rPr kumimoji="0" 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until</a:t>
                      </a: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a </a:t>
                      </a:r>
                      <a:r>
                        <a:rPr kumimoji="0" 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dichotomous</a:t>
                      </a: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event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Time till </a:t>
                      </a:r>
                      <a:r>
                        <a:rPr kumimoji="0" 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death</a:t>
                      </a: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Time till relapse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Survival analysis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223B2A-14E5-40B1-9F51-53CA0C52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F788-1760-4C0A-BDBD-0571F3F428E8}" type="slidenum">
              <a:rPr lang="en-GB" altLang="nl-BE" smtClean="0"/>
              <a:pPr/>
              <a:t>6</a:t>
            </a:fld>
            <a:endParaRPr lang="en-GB" altLang="nl-B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400" dirty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1CEF6EA3-AD06-41F3-BF89-1E618CDC2CF6}" type="slidenum">
              <a:rPr lang="en-GB" altLang="en-US" sz="1400" smtClean="0"/>
              <a:pPr algn="r"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882650"/>
          </a:xfrm>
        </p:spPr>
        <p:txBody>
          <a:bodyPr/>
          <a:lstStyle/>
          <a:p>
            <a:r>
              <a:rPr lang="en-GB" altLang="en-US"/>
              <a:t>Why </a:t>
            </a:r>
            <a:r>
              <a:rPr lang="en-GB" altLang="en-US" i="1"/>
              <a:t>logistic</a:t>
            </a:r>
            <a:r>
              <a:rPr lang="en-GB" altLang="en-US"/>
              <a:t> regression?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-36513" y="1630363"/>
            <a:ext cx="8569326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GB" altLang="en-US" sz="2400" b="1">
                <a:solidFill>
                  <a:srgbClr val="FF6600"/>
                </a:solidFill>
              </a:rPr>
              <a:t>Linear regression</a:t>
            </a:r>
            <a:r>
              <a:rPr lang="en-GB" altLang="en-US" sz="2400"/>
              <a:t>: </a:t>
            </a:r>
            <a:br>
              <a:rPr lang="en-GB" altLang="en-US" sz="2400"/>
            </a:br>
            <a:r>
              <a:rPr lang="en-GB" altLang="en-US" sz="2400"/>
              <a:t>appropriate for </a:t>
            </a:r>
            <a:r>
              <a:rPr lang="en-GB" altLang="en-US" sz="2400" b="1">
                <a:solidFill>
                  <a:srgbClr val="FF6600"/>
                </a:solidFill>
              </a:rPr>
              <a:t>continuous outcome</a:t>
            </a:r>
            <a:r>
              <a:rPr lang="en-GB" altLang="en-US" sz="2400"/>
              <a:t> </a:t>
            </a:r>
            <a:r>
              <a:rPr lang="en-GB" altLang="en-US" sz="2400" b="1">
                <a:solidFill>
                  <a:srgbClr val="FF6600"/>
                </a:solidFill>
              </a:rPr>
              <a:t>variable </a:t>
            </a:r>
            <a:br>
              <a:rPr lang="en-GB" altLang="en-US" sz="2400"/>
            </a:br>
            <a:r>
              <a:rPr lang="en-GB" altLang="en-US" sz="2400"/>
              <a:t>as weight, height, blood pressure etc;</a:t>
            </a:r>
            <a:br>
              <a:rPr lang="en-GB" altLang="en-US" sz="2400"/>
            </a:br>
            <a:r>
              <a:rPr lang="en-GB" altLang="en-US" sz="2400"/>
              <a:t>not appropriate for discrete (and binary) </a:t>
            </a:r>
            <a:br>
              <a:rPr lang="en-GB" altLang="en-US" sz="2400"/>
            </a:br>
            <a:r>
              <a:rPr lang="en-GB" altLang="en-US" sz="2400"/>
              <a:t>outcome variable, as survival/death, healthy/diseased</a:t>
            </a:r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6084888" y="4418013"/>
          <a:ext cx="298767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3581400" imgH="1819275" progId="Excel.Chart.8">
                  <p:embed/>
                </p:oleObj>
              </mc:Choice>
              <mc:Fallback>
                <p:oleObj name="Chart" r:id="rId3" imgW="3581400" imgH="1819275" progId="Excel.Chart.8">
                  <p:embed/>
                  <p:pic>
                    <p:nvPicPr>
                      <p:cNvPr id="137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418013"/>
                        <a:ext cx="2987675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-36513" y="4508500"/>
            <a:ext cx="5688013" cy="1104900"/>
            <a:chOff x="134" y="3249"/>
            <a:chExt cx="3154" cy="696"/>
          </a:xfrm>
        </p:grpSpPr>
        <p:graphicFrame>
          <p:nvGraphicFramePr>
            <p:cNvPr id="6154" name="Object 6"/>
            <p:cNvGraphicFramePr>
              <a:graphicFrameLocks noChangeAspect="1"/>
            </p:cNvGraphicFramePr>
            <p:nvPr/>
          </p:nvGraphicFramePr>
          <p:xfrm>
            <a:off x="1973" y="3249"/>
            <a:ext cx="896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698197" imgH="393529" progId="Equation.3">
                    <p:embed/>
                  </p:oleObj>
                </mc:Choice>
                <mc:Fallback>
                  <p:oleObj name="Equation" r:id="rId5" imgW="698197" imgH="393529" progId="Equation.3">
                    <p:embed/>
                    <p:pic>
                      <p:nvPicPr>
                        <p:cNvPr id="615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249"/>
                          <a:ext cx="896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5" name="Text Box 7"/>
            <p:cNvSpPr txBox="1">
              <a:spLocks noChangeArrowheads="1"/>
            </p:cNvSpPr>
            <p:nvPr/>
          </p:nvSpPr>
          <p:spPr bwMode="auto">
            <a:xfrm>
              <a:off x="134" y="3283"/>
              <a:ext cx="1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60363" indent="-360363"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altLang="en-US" sz="2400" b="1">
                  <a:solidFill>
                    <a:srgbClr val="FF0000"/>
                  </a:solidFill>
                </a:rPr>
                <a:t>Logistic function</a:t>
              </a:r>
            </a:p>
          </p:txBody>
        </p:sp>
        <p:sp>
          <p:nvSpPr>
            <p:cNvPr id="6156" name="Text Box 8"/>
            <p:cNvSpPr txBox="1">
              <a:spLocks noChangeArrowheads="1"/>
            </p:cNvSpPr>
            <p:nvPr/>
          </p:nvSpPr>
          <p:spPr bwMode="auto">
            <a:xfrm>
              <a:off x="134" y="3657"/>
              <a:ext cx="31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60363" indent="-360363"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fr-BE" altLang="en-US" sz="2200"/>
                <a:t>	</a:t>
              </a:r>
              <a:r>
                <a:rPr lang="en-GB" altLang="en-US" sz="2400"/>
                <a:t>corresponds well to </a:t>
              </a:r>
              <a:r>
                <a:rPr lang="en-GB" altLang="en-US" sz="2400" b="1">
                  <a:solidFill>
                    <a:srgbClr val="FF0000"/>
                  </a:solidFill>
                </a:rPr>
                <a:t>binary</a:t>
              </a:r>
              <a:r>
                <a:rPr lang="en-GB" altLang="en-US" sz="2400"/>
                <a:t> </a:t>
              </a:r>
              <a:r>
                <a:rPr lang="en-GB" altLang="en-US" sz="2400" b="1">
                  <a:solidFill>
                    <a:srgbClr val="FF0000"/>
                  </a:solidFill>
                </a:rPr>
                <a:t>effect</a:t>
              </a:r>
            </a:p>
          </p:txBody>
        </p:sp>
      </p:grpSp>
      <p:graphicFrame>
        <p:nvGraphicFramePr>
          <p:cNvPr id="137225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6027738" y="1754188"/>
          <a:ext cx="3059112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7" imgW="3581400" imgH="1819275" progId="Excel.Chart.8">
                  <p:embed/>
                </p:oleObj>
              </mc:Choice>
              <mc:Fallback>
                <p:oleObj name="Chart" r:id="rId7" imgW="3581400" imgH="1819275" progId="Excel.Chart.8">
                  <p:embed/>
                  <p:pic>
                    <p:nvPicPr>
                      <p:cNvPr id="1372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738" y="1754188"/>
                        <a:ext cx="3059112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/>
      <p:bldOleChart spid="137220" grpId="0"/>
      <p:bldOleChart spid="1372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400" dirty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A3C11D3E-6F0B-433F-8DAA-79C89D1E8C5B}" type="slidenum">
              <a:rPr lang="en-GB" altLang="en-US" sz="1400" smtClean="0"/>
              <a:pPr algn="r"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4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Equation in logistic regression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762000" algn="l"/>
                <a:tab pos="1143000" algn="l"/>
              </a:tabLst>
            </a:pPr>
            <a:r>
              <a:rPr lang="en-GB" altLang="en-US" sz="2800" dirty="0"/>
              <a:t>Equation: log odds(</a:t>
            </a:r>
            <a:r>
              <a:rPr lang="en-GB" altLang="en-US" sz="2800" dirty="0">
                <a:solidFill>
                  <a:srgbClr val="FF0000"/>
                </a:solidFill>
              </a:rPr>
              <a:t>y</a:t>
            </a:r>
            <a:r>
              <a:rPr lang="en-GB" altLang="en-US" sz="2800" dirty="0"/>
              <a:t>) = </a:t>
            </a:r>
            <a:r>
              <a:rPr lang="en-GB" altLang="en-US" sz="2800" dirty="0">
                <a:solidFill>
                  <a:schemeClr val="accent2"/>
                </a:solidFill>
              </a:rPr>
              <a:t>b</a:t>
            </a:r>
            <a:r>
              <a:rPr lang="en-GB" altLang="en-US" sz="2800" baseline="-25000" dirty="0">
                <a:solidFill>
                  <a:schemeClr val="accent2"/>
                </a:solidFill>
              </a:rPr>
              <a:t>0</a:t>
            </a:r>
            <a:r>
              <a:rPr lang="en-GB" altLang="en-US" sz="2800" dirty="0"/>
              <a:t> + </a:t>
            </a:r>
            <a:r>
              <a:rPr lang="en-GB" altLang="en-US" sz="2800" dirty="0">
                <a:solidFill>
                  <a:srgbClr val="FF6600"/>
                </a:solidFill>
              </a:rPr>
              <a:t>b</a:t>
            </a:r>
            <a:r>
              <a:rPr lang="en-GB" altLang="en-US" sz="2800" baseline="-25000" dirty="0">
                <a:solidFill>
                  <a:srgbClr val="FF6600"/>
                </a:solidFill>
              </a:rPr>
              <a:t>1</a:t>
            </a:r>
            <a:r>
              <a:rPr lang="en-GB" altLang="en-US" sz="2800" dirty="0">
                <a:solidFill>
                  <a:srgbClr val="008080"/>
                </a:solidFill>
              </a:rPr>
              <a:t>x</a:t>
            </a:r>
            <a:r>
              <a:rPr lang="en-GB" altLang="en-US" sz="2800" baseline="-25000" dirty="0">
                <a:solidFill>
                  <a:srgbClr val="008080"/>
                </a:solidFill>
              </a:rPr>
              <a:t>1</a:t>
            </a:r>
            <a:r>
              <a:rPr lang="en-GB" altLang="en-US" sz="2800" dirty="0"/>
              <a:t> + </a:t>
            </a:r>
            <a:r>
              <a:rPr lang="en-GB" altLang="en-US" sz="2800" dirty="0">
                <a:solidFill>
                  <a:srgbClr val="FF6600"/>
                </a:solidFill>
              </a:rPr>
              <a:t>b</a:t>
            </a:r>
            <a:r>
              <a:rPr lang="en-GB" altLang="en-US" sz="2800" baseline="-25000" dirty="0">
                <a:solidFill>
                  <a:srgbClr val="FF6600"/>
                </a:solidFill>
              </a:rPr>
              <a:t>2</a:t>
            </a:r>
            <a:r>
              <a:rPr lang="en-GB" altLang="en-US" sz="2800" dirty="0">
                <a:solidFill>
                  <a:srgbClr val="008080"/>
                </a:solidFill>
              </a:rPr>
              <a:t>x</a:t>
            </a:r>
            <a:r>
              <a:rPr lang="en-GB" altLang="en-US" sz="2800" baseline="-25000" dirty="0">
                <a:solidFill>
                  <a:srgbClr val="008080"/>
                </a:solidFill>
              </a:rPr>
              <a:t>2</a:t>
            </a:r>
            <a:r>
              <a:rPr lang="en-GB" altLang="en-US" sz="2800" dirty="0"/>
              <a:t> + … </a:t>
            </a:r>
            <a:r>
              <a:rPr lang="en-GB" altLang="en-US" sz="2800" dirty="0" err="1">
                <a:solidFill>
                  <a:srgbClr val="FF6600"/>
                </a:solidFill>
              </a:rPr>
              <a:t>b</a:t>
            </a:r>
            <a:r>
              <a:rPr lang="en-GB" altLang="en-US" sz="2800" baseline="-25000" dirty="0" err="1">
                <a:solidFill>
                  <a:srgbClr val="FF6600"/>
                </a:solidFill>
              </a:rPr>
              <a:t>i</a:t>
            </a:r>
            <a:r>
              <a:rPr lang="en-GB" altLang="en-US" sz="2800" dirty="0" err="1">
                <a:solidFill>
                  <a:srgbClr val="008080"/>
                </a:solidFill>
              </a:rPr>
              <a:t>x</a:t>
            </a:r>
            <a:r>
              <a:rPr lang="en-GB" altLang="en-US" sz="2800" baseline="-25000" dirty="0" err="1">
                <a:solidFill>
                  <a:srgbClr val="008080"/>
                </a:solidFill>
              </a:rPr>
              <a:t>i</a:t>
            </a:r>
            <a:br>
              <a:rPr lang="en-GB" altLang="en-US" sz="2800" dirty="0"/>
            </a:br>
            <a:r>
              <a:rPr lang="en-GB" altLang="en-US" sz="2800" dirty="0"/>
              <a:t>where</a:t>
            </a:r>
          </a:p>
          <a:p>
            <a:pPr>
              <a:buFontTx/>
              <a:buNone/>
              <a:tabLst>
                <a:tab pos="762000" algn="l"/>
                <a:tab pos="1143000" algn="l"/>
              </a:tabLst>
            </a:pPr>
            <a:r>
              <a:rPr lang="en-GB" altLang="en-US" sz="2800" dirty="0">
                <a:solidFill>
                  <a:srgbClr val="FF0000"/>
                </a:solidFill>
              </a:rPr>
              <a:t>	y</a:t>
            </a:r>
            <a:r>
              <a:rPr lang="en-GB" altLang="en-US" sz="2800" dirty="0"/>
              <a:t>	=	binary outcome variable</a:t>
            </a:r>
          </a:p>
          <a:p>
            <a:pPr>
              <a:buFontTx/>
              <a:buNone/>
              <a:tabLst>
                <a:tab pos="762000" algn="l"/>
                <a:tab pos="1143000" algn="l"/>
              </a:tabLst>
            </a:pPr>
            <a:r>
              <a:rPr lang="en-GB" altLang="en-US" sz="2800" dirty="0">
                <a:solidFill>
                  <a:srgbClr val="008080"/>
                </a:solidFill>
              </a:rPr>
              <a:t>	x</a:t>
            </a:r>
            <a:r>
              <a:rPr lang="en-GB" altLang="en-US" sz="2800" baseline="-25000" dirty="0">
                <a:solidFill>
                  <a:srgbClr val="008080"/>
                </a:solidFill>
              </a:rPr>
              <a:t>i</a:t>
            </a:r>
            <a:r>
              <a:rPr lang="en-GB" altLang="en-US" sz="2800" baseline="-25000" dirty="0"/>
              <a:t>	</a:t>
            </a:r>
            <a:r>
              <a:rPr lang="en-GB" altLang="en-US" sz="2800" dirty="0"/>
              <a:t>=	exposure variables (numerical by default)</a:t>
            </a:r>
          </a:p>
          <a:p>
            <a:pPr>
              <a:buFontTx/>
              <a:buNone/>
              <a:tabLst>
                <a:tab pos="762000" algn="l"/>
                <a:tab pos="1143000" algn="l"/>
                <a:tab pos="1162050" algn="l"/>
              </a:tabLst>
            </a:pPr>
            <a:r>
              <a:rPr lang="en-GB" altLang="en-US" sz="2800" dirty="0">
                <a:solidFill>
                  <a:schemeClr val="accent2"/>
                </a:solidFill>
              </a:rPr>
              <a:t>	b</a:t>
            </a:r>
            <a:r>
              <a:rPr lang="en-GB" altLang="en-US" sz="2800" baseline="-25000" dirty="0">
                <a:solidFill>
                  <a:schemeClr val="accent2"/>
                </a:solidFill>
              </a:rPr>
              <a:t>0</a:t>
            </a:r>
            <a:r>
              <a:rPr lang="en-GB" altLang="en-US" sz="2800" baseline="-25000" dirty="0"/>
              <a:t>	</a:t>
            </a:r>
            <a:r>
              <a:rPr lang="en-GB" altLang="en-US" sz="2800" dirty="0"/>
              <a:t>=	log odds of baseline group (= unexposed to 		all independent variables)</a:t>
            </a:r>
          </a:p>
          <a:p>
            <a:pPr>
              <a:buFontTx/>
              <a:buNone/>
              <a:tabLst>
                <a:tab pos="762000" algn="l"/>
                <a:tab pos="1143000" algn="l"/>
              </a:tabLst>
            </a:pPr>
            <a:r>
              <a:rPr lang="en-GB" altLang="en-US" sz="2800" dirty="0">
                <a:solidFill>
                  <a:srgbClr val="FF6600"/>
                </a:solidFill>
              </a:rPr>
              <a:t>	b</a:t>
            </a:r>
            <a:r>
              <a:rPr lang="en-GB" altLang="en-US" sz="2800" baseline="-25000" dirty="0">
                <a:solidFill>
                  <a:srgbClr val="FF6600"/>
                </a:solidFill>
              </a:rPr>
              <a:t>i</a:t>
            </a:r>
            <a:r>
              <a:rPr lang="en-GB" altLang="en-US" sz="2800" baseline="-25000" dirty="0"/>
              <a:t>	</a:t>
            </a:r>
            <a:r>
              <a:rPr lang="en-GB" altLang="en-US" sz="2800" dirty="0"/>
              <a:t>=	log odds </a:t>
            </a:r>
            <a:r>
              <a:rPr lang="en-GB" altLang="en-US" sz="2800" b="1" dirty="0"/>
              <a:t>ratio </a:t>
            </a:r>
            <a:r>
              <a:rPr lang="en-GB" altLang="en-US" sz="2800" dirty="0"/>
              <a:t>for x</a:t>
            </a:r>
            <a:r>
              <a:rPr lang="en-GB" altLang="en-US" sz="2800" baseline="-25000" dirty="0"/>
              <a:t>i</a:t>
            </a:r>
          </a:p>
          <a:p>
            <a:pPr>
              <a:tabLst>
                <a:tab pos="762000" algn="l"/>
                <a:tab pos="1143000" algn="l"/>
              </a:tabLst>
            </a:pPr>
            <a:r>
              <a:rPr lang="en-GB" altLang="en-US" sz="2800" dirty="0"/>
              <a:t>log = logarithm to basis </a:t>
            </a:r>
            <a:r>
              <a:rPr lang="en-GB" altLang="en-US" sz="2800" i="1" dirty="0"/>
              <a:t>e </a:t>
            </a:r>
            <a:r>
              <a:rPr lang="en-GB" altLang="en-US" sz="2800" dirty="0"/>
              <a:t>( = natural logarithm ln)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45F87FF-2FF8-4D22-8301-DCC08E46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Logistic regression</a:t>
            </a:r>
            <a:endParaRPr lang="nl-BE" altLang="nl-BE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31D97D6F-F048-443D-9E80-8D98CF3A4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/>
              <a:t>Used to model binary outcomes</a:t>
            </a:r>
          </a:p>
          <a:p>
            <a:r>
              <a:rPr lang="en-US" altLang="nl-BE"/>
              <a:t>Estimates log OR</a:t>
            </a:r>
          </a:p>
          <a:p>
            <a:r>
              <a:rPr lang="en-US" altLang="nl-BE"/>
              <a:t>Cannot be calculated</a:t>
            </a:r>
          </a:p>
          <a:p>
            <a:r>
              <a:rPr lang="en-US" altLang="nl-BE"/>
              <a:t>Iterative process (trial and error)</a:t>
            </a:r>
          </a:p>
          <a:p>
            <a:r>
              <a:rPr lang="en-US" altLang="nl-BE"/>
              <a:t>Uses maximum likelihood estimation (MLE)</a:t>
            </a:r>
            <a:endParaRPr lang="nl-BE" altLang="nl-B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1577</TotalTime>
  <Words>4033</Words>
  <Application>Microsoft Office PowerPoint</Application>
  <PresentationFormat>On-screen Show (4:3)</PresentationFormat>
  <Paragraphs>443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 New</vt:lpstr>
      <vt:lpstr>Times New Roman</vt:lpstr>
      <vt:lpstr>Wingdings</vt:lpstr>
      <vt:lpstr>Default Design</vt:lpstr>
      <vt:lpstr>Chart</vt:lpstr>
      <vt:lpstr>Equation</vt:lpstr>
      <vt:lpstr>Logistic regression</vt:lpstr>
      <vt:lpstr>1st lecture on logistic regression</vt:lpstr>
      <vt:lpstr>Why use regression techniques? (1)</vt:lpstr>
      <vt:lpstr>PowerPoint Presentation</vt:lpstr>
      <vt:lpstr>Why use regression techniques? (2)</vt:lpstr>
      <vt:lpstr>Which method?</vt:lpstr>
      <vt:lpstr>Why logistic regression?</vt:lpstr>
      <vt:lpstr>Equation in logistic regression</vt:lpstr>
      <vt:lpstr>Logistic regression</vt:lpstr>
      <vt:lpstr>Logistic regression</vt:lpstr>
      <vt:lpstr>Logistic regression</vt:lpstr>
      <vt:lpstr>Logistic regression</vt:lpstr>
      <vt:lpstr>Bivariate analysis (R)</vt:lpstr>
      <vt:lpstr>Logistic regression (R)</vt:lpstr>
      <vt:lpstr>Likelihood ratio test</vt:lpstr>
      <vt:lpstr>Maximum Likelihood Estimation (MLE)</vt:lpstr>
      <vt:lpstr>PowerPoint Presentation</vt:lpstr>
      <vt:lpstr>PowerPoint Presentation</vt:lpstr>
      <vt:lpstr>PowerPoint Presentation</vt:lpstr>
      <vt:lpstr>Logistic regression and likelihood</vt:lpstr>
      <vt:lpstr>Area as predictor for presence of  micro filaria (onch1302)</vt:lpstr>
      <vt:lpstr>Area as predictor for presence of  micro filaria (onch1302) Wald test</vt:lpstr>
      <vt:lpstr>Likelihood ratio test  for goodness of fit of a model</vt:lpstr>
      <vt:lpstr>Models with</vt:lpstr>
      <vt:lpstr>Models with</vt:lpstr>
      <vt:lpstr>Summary of 1st lecture (1)</vt:lpstr>
    </vt:vector>
  </TitlesOfParts>
  <Company>I.T.M.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Matthias Borchert</dc:creator>
  <cp:lastModifiedBy>Javier Silva Valencia</cp:lastModifiedBy>
  <cp:revision>1329</cp:revision>
  <cp:lastPrinted>2021-01-31T15:02:33Z</cp:lastPrinted>
  <dcterms:created xsi:type="dcterms:W3CDTF">2002-02-01T15:42:42Z</dcterms:created>
  <dcterms:modified xsi:type="dcterms:W3CDTF">2023-02-06T09:48:55Z</dcterms:modified>
</cp:coreProperties>
</file>