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handoutMasterIdLst>
    <p:handoutMasterId r:id="rId28"/>
  </p:handoutMasterIdLst>
  <p:sldIdLst>
    <p:sldId id="347" r:id="rId2"/>
    <p:sldId id="294" r:id="rId3"/>
    <p:sldId id="380" r:id="rId4"/>
    <p:sldId id="379" r:id="rId5"/>
    <p:sldId id="381" r:id="rId6"/>
    <p:sldId id="382" r:id="rId7"/>
    <p:sldId id="384" r:id="rId8"/>
    <p:sldId id="385" r:id="rId9"/>
    <p:sldId id="383" r:id="rId10"/>
    <p:sldId id="386" r:id="rId11"/>
    <p:sldId id="387" r:id="rId12"/>
    <p:sldId id="388" r:id="rId13"/>
    <p:sldId id="389" r:id="rId14"/>
    <p:sldId id="391" r:id="rId15"/>
    <p:sldId id="402" r:id="rId16"/>
    <p:sldId id="390" r:id="rId17"/>
    <p:sldId id="392" r:id="rId18"/>
    <p:sldId id="393" r:id="rId19"/>
    <p:sldId id="394" r:id="rId20"/>
    <p:sldId id="396" r:id="rId21"/>
    <p:sldId id="398" r:id="rId22"/>
    <p:sldId id="397" r:id="rId23"/>
    <p:sldId id="399" r:id="rId24"/>
    <p:sldId id="400" r:id="rId25"/>
    <p:sldId id="401" r:id="rId26"/>
  </p:sldIdLst>
  <p:sldSz cx="9144000" cy="6858000" type="screen4x3"/>
  <p:notesSz cx="7099300" cy="10234613"/>
  <p:defaultTextStyle>
    <a:defPPr>
      <a:defRPr lang="en-GB"/>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2">
          <p15:clr>
            <a:srgbClr val="A4A3A4"/>
          </p15:clr>
        </p15:guide>
        <p15:guide id="2"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thias Borchert" initials="MB"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66"/>
    <a:srgbClr val="800000"/>
    <a:srgbClr val="008080"/>
    <a:srgbClr val="008000"/>
    <a:srgbClr val="FF9999"/>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8A2371-1300-4337-AB39-70C796960A9D}" v="13" dt="2023-02-07T09:54:55.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46" autoAdjust="0"/>
    <p:restoredTop sz="72874" autoAdjust="0"/>
  </p:normalViewPr>
  <p:slideViewPr>
    <p:cSldViewPr>
      <p:cViewPr varScale="1">
        <p:scale>
          <a:sx n="56" d="100"/>
          <a:sy n="56" d="100"/>
        </p:scale>
        <p:origin x="2035" y="4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200" d="100"/>
        <a:sy n="200" d="100"/>
      </p:scale>
      <p:origin x="0" y="0"/>
    </p:cViewPr>
  </p:sorterViewPr>
  <p:notesViewPr>
    <p:cSldViewPr>
      <p:cViewPr varScale="1">
        <p:scale>
          <a:sx n="52" d="100"/>
          <a:sy n="52" d="100"/>
        </p:scale>
        <p:origin x="-2550" y="-114"/>
      </p:cViewPr>
      <p:guideLst>
        <p:guide orient="horz" pos="3222"/>
        <p:guide pos="2237"/>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vier Silva Valencia" userId="00457762-88e0-4bb6-ae91-f21f542e76ed" providerId="ADAL" clId="{B28A2371-1300-4337-AB39-70C796960A9D}"/>
    <pc:docChg chg="modSld">
      <pc:chgData name="Javier Silva Valencia" userId="00457762-88e0-4bb6-ae91-f21f542e76ed" providerId="ADAL" clId="{B28A2371-1300-4337-AB39-70C796960A9D}" dt="2023-02-07T09:54:55.578" v="233" actId="14100"/>
      <pc:docMkLst>
        <pc:docMk/>
      </pc:docMkLst>
      <pc:sldChg chg="addSp modSp mod">
        <pc:chgData name="Javier Silva Valencia" userId="00457762-88e0-4bb6-ae91-f21f542e76ed" providerId="ADAL" clId="{B28A2371-1300-4337-AB39-70C796960A9D}" dt="2023-02-07T09:54:55.578" v="233" actId="14100"/>
        <pc:sldMkLst>
          <pc:docMk/>
          <pc:sldMk cId="684716584" sldId="398"/>
        </pc:sldMkLst>
        <pc:spChg chg="add mod">
          <ac:chgData name="Javier Silva Valencia" userId="00457762-88e0-4bb6-ae91-f21f542e76ed" providerId="ADAL" clId="{B28A2371-1300-4337-AB39-70C796960A9D}" dt="2023-02-07T09:54:55.578" v="233" actId="14100"/>
          <ac:spMkLst>
            <pc:docMk/>
            <pc:sldMk cId="684716584" sldId="398"/>
            <ac:spMk id="4" creationId="{B44885E2-D62F-E4EE-1666-A472276AEFD3}"/>
          </ac:spMkLst>
        </pc:spChg>
      </pc:sldChg>
    </pc:docChg>
  </pc:docChgLst>
  <pc:docChgLst>
    <pc:chgData name="Tom Smekens" userId="7c71761e-b165-42e6-82e1-b4146a2e8c36" providerId="ADAL" clId="{D958BCFE-3E6A-4CC7-A922-0C57F7D511C2}"/>
    <pc:docChg chg="undo redo custSel addSld modSld">
      <pc:chgData name="Tom Smekens" userId="7c71761e-b165-42e6-82e1-b4146a2e8c36" providerId="ADAL" clId="{D958BCFE-3E6A-4CC7-A922-0C57F7D511C2}" dt="2022-12-13T15:53:08.856" v="666" actId="20577"/>
      <pc:docMkLst>
        <pc:docMk/>
      </pc:docMkLst>
      <pc:sldChg chg="delSp modSp mod">
        <pc:chgData name="Tom Smekens" userId="7c71761e-b165-42e6-82e1-b4146a2e8c36" providerId="ADAL" clId="{D958BCFE-3E6A-4CC7-A922-0C57F7D511C2}" dt="2022-12-13T12:59:26.407" v="138" actId="20577"/>
        <pc:sldMkLst>
          <pc:docMk/>
          <pc:sldMk cId="504305177" sldId="381"/>
        </pc:sldMkLst>
        <pc:spChg chg="mod">
          <ac:chgData name="Tom Smekens" userId="7c71761e-b165-42e6-82e1-b4146a2e8c36" providerId="ADAL" clId="{D958BCFE-3E6A-4CC7-A922-0C57F7D511C2}" dt="2022-12-13T12:59:26.407" v="138" actId="20577"/>
          <ac:spMkLst>
            <pc:docMk/>
            <pc:sldMk cId="504305177" sldId="381"/>
            <ac:spMk id="3" creationId="{F6859343-CA2A-4302-A5FF-405555D83286}"/>
          </ac:spMkLst>
        </pc:spChg>
        <pc:graphicFrameChg chg="del">
          <ac:chgData name="Tom Smekens" userId="7c71761e-b165-42e6-82e1-b4146a2e8c36" providerId="ADAL" clId="{D958BCFE-3E6A-4CC7-A922-0C57F7D511C2}" dt="2022-12-13T12:29:14.744" v="0" actId="478"/>
          <ac:graphicFrameMkLst>
            <pc:docMk/>
            <pc:sldMk cId="504305177" sldId="381"/>
            <ac:graphicFrameMk id="7" creationId="{C4C692F7-79BA-4C9D-8372-EA910AB3981C}"/>
          </ac:graphicFrameMkLst>
        </pc:graphicFrameChg>
      </pc:sldChg>
      <pc:sldChg chg="delSp modSp mod">
        <pc:chgData name="Tom Smekens" userId="7c71761e-b165-42e6-82e1-b4146a2e8c36" providerId="ADAL" clId="{D958BCFE-3E6A-4CC7-A922-0C57F7D511C2}" dt="2022-12-13T13:06:03.147" v="246" actId="207"/>
        <pc:sldMkLst>
          <pc:docMk/>
          <pc:sldMk cId="1311794130" sldId="382"/>
        </pc:sldMkLst>
        <pc:spChg chg="mod">
          <ac:chgData name="Tom Smekens" userId="7c71761e-b165-42e6-82e1-b4146a2e8c36" providerId="ADAL" clId="{D958BCFE-3E6A-4CC7-A922-0C57F7D511C2}" dt="2022-12-13T13:06:03.147" v="246" actId="207"/>
          <ac:spMkLst>
            <pc:docMk/>
            <pc:sldMk cId="1311794130" sldId="382"/>
            <ac:spMk id="3" creationId="{69165687-F3B7-45BE-AA24-FE548E825320}"/>
          </ac:spMkLst>
        </pc:spChg>
        <pc:picChg chg="del">
          <ac:chgData name="Tom Smekens" userId="7c71761e-b165-42e6-82e1-b4146a2e8c36" providerId="ADAL" clId="{D958BCFE-3E6A-4CC7-A922-0C57F7D511C2}" dt="2022-12-13T13:05:06.410" v="139" actId="478"/>
          <ac:picMkLst>
            <pc:docMk/>
            <pc:sldMk cId="1311794130" sldId="382"/>
            <ac:picMk id="8" creationId="{DB53A49E-7A8B-4323-8737-F1AB8AB60FED}"/>
          </ac:picMkLst>
        </pc:picChg>
      </pc:sldChg>
      <pc:sldChg chg="addSp delSp modSp mod delDesignElem chgLayout">
        <pc:chgData name="Tom Smekens" userId="7c71761e-b165-42e6-82e1-b4146a2e8c36" providerId="ADAL" clId="{D958BCFE-3E6A-4CC7-A922-0C57F7D511C2}" dt="2022-12-13T13:30:31.293" v="329" actId="20577"/>
        <pc:sldMkLst>
          <pc:docMk/>
          <pc:sldMk cId="1788743669" sldId="383"/>
        </pc:sldMkLst>
        <pc:spChg chg="add del mod ord">
          <ac:chgData name="Tom Smekens" userId="7c71761e-b165-42e6-82e1-b4146a2e8c36" providerId="ADAL" clId="{D958BCFE-3E6A-4CC7-A922-0C57F7D511C2}" dt="2022-12-13T13:29:48.026" v="321" actId="700"/>
          <ac:spMkLst>
            <pc:docMk/>
            <pc:sldMk cId="1788743669" sldId="383"/>
            <ac:spMk id="2" creationId="{41913429-1B6B-C9E0-4155-5862CFE96A01}"/>
          </ac:spMkLst>
        </pc:spChg>
        <pc:spChg chg="add mod">
          <ac:chgData name="Tom Smekens" userId="7c71761e-b165-42e6-82e1-b4146a2e8c36" providerId="ADAL" clId="{D958BCFE-3E6A-4CC7-A922-0C57F7D511C2}" dt="2022-12-13T13:30:31.293" v="329" actId="20577"/>
          <ac:spMkLst>
            <pc:docMk/>
            <pc:sldMk cId="1788743669" sldId="383"/>
            <ac:spMk id="3" creationId="{C230A41C-B7EE-E87E-5048-B1404DE9265D}"/>
          </ac:spMkLst>
        </pc:spChg>
        <pc:spChg chg="mod ord">
          <ac:chgData name="Tom Smekens" userId="7c71761e-b165-42e6-82e1-b4146a2e8c36" providerId="ADAL" clId="{D958BCFE-3E6A-4CC7-A922-0C57F7D511C2}" dt="2022-12-13T13:29:48.026" v="321" actId="700"/>
          <ac:spMkLst>
            <pc:docMk/>
            <pc:sldMk cId="1788743669" sldId="383"/>
            <ac:spMk id="4" creationId="{5DC953EF-A490-4CD6-A1B2-18E049A885C7}"/>
          </ac:spMkLst>
        </pc:spChg>
        <pc:spChg chg="mod ord">
          <ac:chgData name="Tom Smekens" userId="7c71761e-b165-42e6-82e1-b4146a2e8c36" providerId="ADAL" clId="{D958BCFE-3E6A-4CC7-A922-0C57F7D511C2}" dt="2022-12-13T13:29:48.026" v="321" actId="700"/>
          <ac:spMkLst>
            <pc:docMk/>
            <pc:sldMk cId="1788743669" sldId="383"/>
            <ac:spMk id="6" creationId="{37587516-0D2B-45CD-87E9-DE2187130BE6}"/>
          </ac:spMkLst>
        </pc:spChg>
        <pc:spChg chg="add del">
          <ac:chgData name="Tom Smekens" userId="7c71761e-b165-42e6-82e1-b4146a2e8c36" providerId="ADAL" clId="{D958BCFE-3E6A-4CC7-A922-0C57F7D511C2}" dt="2022-12-13T13:29:48.026" v="321" actId="700"/>
          <ac:spMkLst>
            <pc:docMk/>
            <pc:sldMk cId="1788743669" sldId="383"/>
            <ac:spMk id="13" creationId="{385E1BDC-A9B0-4A87-82E3-F3187F69A802}"/>
          </ac:spMkLst>
        </pc:spChg>
        <pc:spChg chg="mod ord">
          <ac:chgData name="Tom Smekens" userId="7c71761e-b165-42e6-82e1-b4146a2e8c36" providerId="ADAL" clId="{D958BCFE-3E6A-4CC7-A922-0C57F7D511C2}" dt="2022-12-13T13:29:48.026" v="321" actId="700"/>
          <ac:spMkLst>
            <pc:docMk/>
            <pc:sldMk cId="1788743669" sldId="383"/>
            <ac:spMk id="14" creationId="{091E493D-FF51-48F2-A338-F897FFECAC49}"/>
          </ac:spMkLst>
        </pc:spChg>
        <pc:spChg chg="add del">
          <ac:chgData name="Tom Smekens" userId="7c71761e-b165-42e6-82e1-b4146a2e8c36" providerId="ADAL" clId="{D958BCFE-3E6A-4CC7-A922-0C57F7D511C2}" dt="2022-12-13T13:29:48.026" v="321" actId="700"/>
          <ac:spMkLst>
            <pc:docMk/>
            <pc:sldMk cId="1788743669" sldId="383"/>
            <ac:spMk id="15" creationId="{0990C621-3B8B-4820-8328-D47EF7CE823C}"/>
          </ac:spMkLst>
        </pc:spChg>
        <pc:spChg chg="add del">
          <ac:chgData name="Tom Smekens" userId="7c71761e-b165-42e6-82e1-b4146a2e8c36" providerId="ADAL" clId="{D958BCFE-3E6A-4CC7-A922-0C57F7D511C2}" dt="2022-12-13T13:29:48.026" v="321" actId="700"/>
          <ac:spMkLst>
            <pc:docMk/>
            <pc:sldMk cId="1788743669" sldId="383"/>
            <ac:spMk id="17" creationId="{C1A2385B-1D2A-4E17-84FA-6CB7F0AAE473}"/>
          </ac:spMkLst>
        </pc:spChg>
        <pc:spChg chg="add del">
          <ac:chgData name="Tom Smekens" userId="7c71761e-b165-42e6-82e1-b4146a2e8c36" providerId="ADAL" clId="{D958BCFE-3E6A-4CC7-A922-0C57F7D511C2}" dt="2022-12-13T13:29:48.026" v="321" actId="700"/>
          <ac:spMkLst>
            <pc:docMk/>
            <pc:sldMk cId="1788743669" sldId="383"/>
            <ac:spMk id="19" creationId="{5E791F2F-79DB-4CC0-9FA1-001E3E91E8B7}"/>
          </ac:spMkLst>
        </pc:spChg>
        <pc:picChg chg="add del">
          <ac:chgData name="Tom Smekens" userId="7c71761e-b165-42e6-82e1-b4146a2e8c36" providerId="ADAL" clId="{D958BCFE-3E6A-4CC7-A922-0C57F7D511C2}" dt="2022-12-13T13:29:34.951" v="318" actId="478"/>
          <ac:picMkLst>
            <pc:docMk/>
            <pc:sldMk cId="1788743669" sldId="383"/>
            <ac:picMk id="7" creationId="{69287839-3320-46EA-BD05-443E0601AB11}"/>
          </ac:picMkLst>
        </pc:picChg>
        <pc:picChg chg="del">
          <ac:chgData name="Tom Smekens" userId="7c71761e-b165-42e6-82e1-b4146a2e8c36" providerId="ADAL" clId="{D958BCFE-3E6A-4CC7-A922-0C57F7D511C2}" dt="2022-12-13T13:29:36.560" v="319" actId="478"/>
          <ac:picMkLst>
            <pc:docMk/>
            <pc:sldMk cId="1788743669" sldId="383"/>
            <ac:picMk id="8" creationId="{A5A5EF84-A6DB-4DD8-89B2-E185CBBB67DA}"/>
          </ac:picMkLst>
        </pc:picChg>
      </pc:sldChg>
      <pc:sldChg chg="addSp delSp modSp mod modNotesTx">
        <pc:chgData name="Tom Smekens" userId="7c71761e-b165-42e6-82e1-b4146a2e8c36" providerId="ADAL" clId="{D958BCFE-3E6A-4CC7-A922-0C57F7D511C2}" dt="2022-12-13T13:12:10.797" v="292" actId="255"/>
        <pc:sldMkLst>
          <pc:docMk/>
          <pc:sldMk cId="2283013374" sldId="384"/>
        </pc:sldMkLst>
        <pc:spChg chg="mod">
          <ac:chgData name="Tom Smekens" userId="7c71761e-b165-42e6-82e1-b4146a2e8c36" providerId="ADAL" clId="{D958BCFE-3E6A-4CC7-A922-0C57F7D511C2}" dt="2022-12-13T13:12:10.797" v="292" actId="255"/>
          <ac:spMkLst>
            <pc:docMk/>
            <pc:sldMk cId="2283013374" sldId="384"/>
            <ac:spMk id="3" creationId="{B8C29968-9370-497E-8A14-6A4A317AAC8B}"/>
          </ac:spMkLst>
        </pc:spChg>
        <pc:spChg chg="add del">
          <ac:chgData name="Tom Smekens" userId="7c71761e-b165-42e6-82e1-b4146a2e8c36" providerId="ADAL" clId="{D958BCFE-3E6A-4CC7-A922-0C57F7D511C2}" dt="2022-12-13T13:08:39.461" v="258"/>
          <ac:spMkLst>
            <pc:docMk/>
            <pc:sldMk cId="2283013374" sldId="384"/>
            <ac:spMk id="4" creationId="{85162D25-29C8-74E6-75F2-AC0490AFE01D}"/>
          </ac:spMkLst>
        </pc:spChg>
        <pc:picChg chg="del">
          <ac:chgData name="Tom Smekens" userId="7c71761e-b165-42e6-82e1-b4146a2e8c36" providerId="ADAL" clId="{D958BCFE-3E6A-4CC7-A922-0C57F7D511C2}" dt="2022-12-13T13:07:29.684" v="248" actId="478"/>
          <ac:picMkLst>
            <pc:docMk/>
            <pc:sldMk cId="2283013374" sldId="384"/>
            <ac:picMk id="9" creationId="{A92D56B2-2838-4378-B80A-538B7FF1FE08}"/>
          </ac:picMkLst>
        </pc:picChg>
        <pc:cxnChg chg="mod">
          <ac:chgData name="Tom Smekens" userId="7c71761e-b165-42e6-82e1-b4146a2e8c36" providerId="ADAL" clId="{D958BCFE-3E6A-4CC7-A922-0C57F7D511C2}" dt="2022-12-13T13:12:10.648" v="291" actId="1076"/>
          <ac:cxnSpMkLst>
            <pc:docMk/>
            <pc:sldMk cId="2283013374" sldId="384"/>
            <ac:cxnSpMk id="11" creationId="{92B495A4-83FA-4108-AF48-29F2892E5BB2}"/>
          </ac:cxnSpMkLst>
        </pc:cxnChg>
      </pc:sldChg>
      <pc:sldChg chg="addSp delSp modSp mod modNotesTx">
        <pc:chgData name="Tom Smekens" userId="7c71761e-b165-42e6-82e1-b4146a2e8c36" providerId="ADAL" clId="{D958BCFE-3E6A-4CC7-A922-0C57F7D511C2}" dt="2022-12-13T13:13:15.413" v="315" actId="6549"/>
        <pc:sldMkLst>
          <pc:docMk/>
          <pc:sldMk cId="602060865" sldId="385"/>
        </pc:sldMkLst>
        <pc:spChg chg="mod">
          <ac:chgData name="Tom Smekens" userId="7c71761e-b165-42e6-82e1-b4146a2e8c36" providerId="ADAL" clId="{D958BCFE-3E6A-4CC7-A922-0C57F7D511C2}" dt="2022-12-13T13:13:15.413" v="315" actId="6549"/>
          <ac:spMkLst>
            <pc:docMk/>
            <pc:sldMk cId="602060865" sldId="385"/>
            <ac:spMk id="3" creationId="{B8C29968-9370-497E-8A14-6A4A317AAC8B}"/>
          </ac:spMkLst>
        </pc:spChg>
        <pc:spChg chg="add del">
          <ac:chgData name="Tom Smekens" userId="7c71761e-b165-42e6-82e1-b4146a2e8c36" providerId="ADAL" clId="{D958BCFE-3E6A-4CC7-A922-0C57F7D511C2}" dt="2022-12-13T13:12:50.939" v="304"/>
          <ac:spMkLst>
            <pc:docMk/>
            <pc:sldMk cId="602060865" sldId="385"/>
            <ac:spMk id="4" creationId="{F9F85A67-1924-7D49-2F1D-6F6F0BB1854E}"/>
          </ac:spMkLst>
        </pc:spChg>
        <pc:picChg chg="del mod">
          <ac:chgData name="Tom Smekens" userId="7c71761e-b165-42e6-82e1-b4146a2e8c36" providerId="ADAL" clId="{D958BCFE-3E6A-4CC7-A922-0C57F7D511C2}" dt="2022-12-13T13:12:45.689" v="301" actId="478"/>
          <ac:picMkLst>
            <pc:docMk/>
            <pc:sldMk cId="602060865" sldId="385"/>
            <ac:picMk id="7" creationId="{590429AA-FC17-4F4A-A893-3C8C78049604}"/>
          </ac:picMkLst>
        </pc:picChg>
      </pc:sldChg>
      <pc:sldChg chg="addSp delSp modSp mod">
        <pc:chgData name="Tom Smekens" userId="7c71761e-b165-42e6-82e1-b4146a2e8c36" providerId="ADAL" clId="{D958BCFE-3E6A-4CC7-A922-0C57F7D511C2}" dt="2022-12-13T13:33:12.462" v="394" actId="478"/>
        <pc:sldMkLst>
          <pc:docMk/>
          <pc:sldMk cId="3404929445" sldId="386"/>
        </pc:sldMkLst>
        <pc:spChg chg="add mod">
          <ac:chgData name="Tom Smekens" userId="7c71761e-b165-42e6-82e1-b4146a2e8c36" providerId="ADAL" clId="{D958BCFE-3E6A-4CC7-A922-0C57F7D511C2}" dt="2022-12-13T13:32:54.135" v="392" actId="20577"/>
          <ac:spMkLst>
            <pc:docMk/>
            <pc:sldMk cId="3404929445" sldId="386"/>
            <ac:spMk id="3" creationId="{E44E2C63-A501-785C-3C71-B1E4F6F8AB35}"/>
          </ac:spMkLst>
        </pc:spChg>
        <pc:spChg chg="add del">
          <ac:chgData name="Tom Smekens" userId="7c71761e-b165-42e6-82e1-b4146a2e8c36" providerId="ADAL" clId="{D958BCFE-3E6A-4CC7-A922-0C57F7D511C2}" dt="2022-12-13T13:32:31.617" v="345"/>
          <ac:spMkLst>
            <pc:docMk/>
            <pc:sldMk cId="3404929445" sldId="386"/>
            <ac:spMk id="4" creationId="{B3989995-9F7C-EA6B-75F3-B3550DD17082}"/>
          </ac:spMkLst>
        </pc:spChg>
        <pc:spChg chg="add del">
          <ac:chgData name="Tom Smekens" userId="7c71761e-b165-42e6-82e1-b4146a2e8c36" providerId="ADAL" clId="{D958BCFE-3E6A-4CC7-A922-0C57F7D511C2}" dt="2022-12-13T13:32:33.316" v="347"/>
          <ac:spMkLst>
            <pc:docMk/>
            <pc:sldMk cId="3404929445" sldId="386"/>
            <ac:spMk id="5" creationId="{91DB9BB1-D8D9-B507-DB5C-B13E930819AC}"/>
          </ac:spMkLst>
        </pc:spChg>
        <pc:spChg chg="del mod">
          <ac:chgData name="Tom Smekens" userId="7c71761e-b165-42e6-82e1-b4146a2e8c36" providerId="ADAL" clId="{D958BCFE-3E6A-4CC7-A922-0C57F7D511C2}" dt="2022-12-13T13:33:12.462" v="394" actId="478"/>
          <ac:spMkLst>
            <pc:docMk/>
            <pc:sldMk cId="3404929445" sldId="386"/>
            <ac:spMk id="11" creationId="{C6958D26-453E-4F2E-9089-2FBD83D12A69}"/>
          </ac:spMkLst>
        </pc:spChg>
        <pc:picChg chg="add del">
          <ac:chgData name="Tom Smekens" userId="7c71761e-b165-42e6-82e1-b4146a2e8c36" providerId="ADAL" clId="{D958BCFE-3E6A-4CC7-A922-0C57F7D511C2}" dt="2022-12-13T13:31:46.299" v="335" actId="478"/>
          <ac:picMkLst>
            <pc:docMk/>
            <pc:sldMk cId="3404929445" sldId="386"/>
            <ac:picMk id="12" creationId="{7B49FBE8-C01F-4EED-AC32-6456AC373912}"/>
          </ac:picMkLst>
        </pc:picChg>
        <pc:picChg chg="add del mod">
          <ac:chgData name="Tom Smekens" userId="7c71761e-b165-42e6-82e1-b4146a2e8c36" providerId="ADAL" clId="{D958BCFE-3E6A-4CC7-A922-0C57F7D511C2}" dt="2022-12-13T13:31:47.679" v="336" actId="478"/>
          <ac:picMkLst>
            <pc:docMk/>
            <pc:sldMk cId="3404929445" sldId="386"/>
            <ac:picMk id="13" creationId="{7B379DD3-42AF-4A9D-AE66-71933BDDE386}"/>
          </ac:picMkLst>
        </pc:picChg>
      </pc:sldChg>
      <pc:sldChg chg="addSp delSp modSp mod modNotesTx">
        <pc:chgData name="Tom Smekens" userId="7c71761e-b165-42e6-82e1-b4146a2e8c36" providerId="ADAL" clId="{D958BCFE-3E6A-4CC7-A922-0C57F7D511C2}" dt="2022-12-13T13:34:42.782" v="408" actId="207"/>
        <pc:sldMkLst>
          <pc:docMk/>
          <pc:sldMk cId="1860732972" sldId="387"/>
        </pc:sldMkLst>
        <pc:spChg chg="add mod">
          <ac:chgData name="Tom Smekens" userId="7c71761e-b165-42e6-82e1-b4146a2e8c36" providerId="ADAL" clId="{D958BCFE-3E6A-4CC7-A922-0C57F7D511C2}" dt="2022-12-13T13:34:42.782" v="408" actId="207"/>
          <ac:spMkLst>
            <pc:docMk/>
            <pc:sldMk cId="1860732972" sldId="387"/>
            <ac:spMk id="5" creationId="{41FFD0E2-AC8A-BAF1-B0D5-7749EB511D56}"/>
          </ac:spMkLst>
        </pc:spChg>
        <pc:picChg chg="del">
          <ac:chgData name="Tom Smekens" userId="7c71761e-b165-42e6-82e1-b4146a2e8c36" providerId="ADAL" clId="{D958BCFE-3E6A-4CC7-A922-0C57F7D511C2}" dt="2022-12-13T13:34:13.035" v="400" actId="478"/>
          <ac:picMkLst>
            <pc:docMk/>
            <pc:sldMk cId="1860732972" sldId="387"/>
            <ac:picMk id="3" creationId="{F818E98D-B1CF-4188-83C7-F5812E55929C}"/>
          </ac:picMkLst>
        </pc:picChg>
        <pc:picChg chg="del">
          <ac:chgData name="Tom Smekens" userId="7c71761e-b165-42e6-82e1-b4146a2e8c36" providerId="ADAL" clId="{D958BCFE-3E6A-4CC7-A922-0C57F7D511C2}" dt="2022-12-13T13:34:13.702" v="401" actId="478"/>
          <ac:picMkLst>
            <pc:docMk/>
            <pc:sldMk cId="1860732972" sldId="387"/>
            <ac:picMk id="4" creationId="{0328B2F1-E067-4191-9D92-18E8F22FC010}"/>
          </ac:picMkLst>
        </pc:picChg>
      </pc:sldChg>
      <pc:sldChg chg="modSp mod">
        <pc:chgData name="Tom Smekens" userId="7c71761e-b165-42e6-82e1-b4146a2e8c36" providerId="ADAL" clId="{D958BCFE-3E6A-4CC7-A922-0C57F7D511C2}" dt="2022-12-13T13:35:52.935" v="425" actId="20577"/>
        <pc:sldMkLst>
          <pc:docMk/>
          <pc:sldMk cId="1414384883" sldId="388"/>
        </pc:sldMkLst>
        <pc:spChg chg="mod">
          <ac:chgData name="Tom Smekens" userId="7c71761e-b165-42e6-82e1-b4146a2e8c36" providerId="ADAL" clId="{D958BCFE-3E6A-4CC7-A922-0C57F7D511C2}" dt="2022-12-13T13:35:52.935" v="425" actId="20577"/>
          <ac:spMkLst>
            <pc:docMk/>
            <pc:sldMk cId="1414384883" sldId="388"/>
            <ac:spMk id="2" creationId="{7DB3A279-FAD0-4A31-A868-8D4F27B76D41}"/>
          </ac:spMkLst>
        </pc:spChg>
      </pc:sldChg>
      <pc:sldChg chg="addSp delSp modSp mod">
        <pc:chgData name="Tom Smekens" userId="7c71761e-b165-42e6-82e1-b4146a2e8c36" providerId="ADAL" clId="{D958BCFE-3E6A-4CC7-A922-0C57F7D511C2}" dt="2022-12-13T15:06:45.891" v="522" actId="207"/>
        <pc:sldMkLst>
          <pc:docMk/>
          <pc:sldMk cId="226401850" sldId="390"/>
        </pc:sldMkLst>
        <pc:spChg chg="add del">
          <ac:chgData name="Tom Smekens" userId="7c71761e-b165-42e6-82e1-b4146a2e8c36" providerId="ADAL" clId="{D958BCFE-3E6A-4CC7-A922-0C57F7D511C2}" dt="2022-12-13T15:06:22.429" v="513"/>
          <ac:spMkLst>
            <pc:docMk/>
            <pc:sldMk cId="226401850" sldId="390"/>
            <ac:spMk id="2" creationId="{8424D464-4BAF-CA40-3195-5A993BEC1D66}"/>
          </ac:spMkLst>
        </pc:spChg>
        <pc:spChg chg="mod">
          <ac:chgData name="Tom Smekens" userId="7c71761e-b165-42e6-82e1-b4146a2e8c36" providerId="ADAL" clId="{D958BCFE-3E6A-4CC7-A922-0C57F7D511C2}" dt="2022-12-13T13:44:55.932" v="450" actId="20577"/>
          <ac:spMkLst>
            <pc:docMk/>
            <pc:sldMk cId="226401850" sldId="390"/>
            <ac:spMk id="4" creationId="{DFDB82DB-9ADC-472B-AAAD-EEEAFC49B6B1}"/>
          </ac:spMkLst>
        </pc:spChg>
        <pc:spChg chg="mod">
          <ac:chgData name="Tom Smekens" userId="7c71761e-b165-42e6-82e1-b4146a2e8c36" providerId="ADAL" clId="{D958BCFE-3E6A-4CC7-A922-0C57F7D511C2}" dt="2022-12-13T15:06:45.891" v="522" actId="207"/>
          <ac:spMkLst>
            <pc:docMk/>
            <pc:sldMk cId="226401850" sldId="390"/>
            <ac:spMk id="16" creationId="{E5BDB144-2B84-4C3B-BB03-2ABCF4BBBC61}"/>
          </ac:spMkLst>
        </pc:spChg>
        <pc:picChg chg="del">
          <ac:chgData name="Tom Smekens" userId="7c71761e-b165-42e6-82e1-b4146a2e8c36" providerId="ADAL" clId="{D958BCFE-3E6A-4CC7-A922-0C57F7D511C2}" dt="2022-12-13T15:06:10.985" v="508" actId="478"/>
          <ac:picMkLst>
            <pc:docMk/>
            <pc:sldMk cId="226401850" sldId="390"/>
            <ac:picMk id="5" creationId="{5B2B8450-0166-46C6-A126-7790CA23360B}"/>
          </ac:picMkLst>
        </pc:picChg>
      </pc:sldChg>
      <pc:sldChg chg="addSp delSp modSp mod">
        <pc:chgData name="Tom Smekens" userId="7c71761e-b165-42e6-82e1-b4146a2e8c36" providerId="ADAL" clId="{D958BCFE-3E6A-4CC7-A922-0C57F7D511C2}" dt="2022-12-13T15:26:53.034" v="601" actId="6549"/>
        <pc:sldMkLst>
          <pc:docMk/>
          <pc:sldMk cId="3311545912" sldId="392"/>
        </pc:sldMkLst>
        <pc:spChg chg="add del">
          <ac:chgData name="Tom Smekens" userId="7c71761e-b165-42e6-82e1-b4146a2e8c36" providerId="ADAL" clId="{D958BCFE-3E6A-4CC7-A922-0C57F7D511C2}" dt="2022-12-13T15:15:11.322" v="532"/>
          <ac:spMkLst>
            <pc:docMk/>
            <pc:sldMk cId="3311545912" sldId="392"/>
            <ac:spMk id="2" creationId="{37B66D44-E224-AFA8-158A-8603A88F514A}"/>
          </ac:spMkLst>
        </pc:spChg>
        <pc:spChg chg="mod">
          <ac:chgData name="Tom Smekens" userId="7c71761e-b165-42e6-82e1-b4146a2e8c36" providerId="ADAL" clId="{D958BCFE-3E6A-4CC7-A922-0C57F7D511C2}" dt="2022-12-13T13:45:02.819" v="453" actId="1076"/>
          <ac:spMkLst>
            <pc:docMk/>
            <pc:sldMk cId="3311545912" sldId="392"/>
            <ac:spMk id="7" creationId="{CD90DDD0-9CE3-49B3-ACA8-7F7A7FE6A8B6}"/>
          </ac:spMkLst>
        </pc:spChg>
        <pc:spChg chg="mod">
          <ac:chgData name="Tom Smekens" userId="7c71761e-b165-42e6-82e1-b4146a2e8c36" providerId="ADAL" clId="{D958BCFE-3E6A-4CC7-A922-0C57F7D511C2}" dt="2022-12-13T15:15:24.152" v="537" actId="14100"/>
          <ac:spMkLst>
            <pc:docMk/>
            <pc:sldMk cId="3311545912" sldId="392"/>
            <ac:spMk id="9" creationId="{525B7C68-F3F9-40D1-A773-9A5DFAD0C043}"/>
          </ac:spMkLst>
        </pc:spChg>
        <pc:spChg chg="mod">
          <ac:chgData name="Tom Smekens" userId="7c71761e-b165-42e6-82e1-b4146a2e8c36" providerId="ADAL" clId="{D958BCFE-3E6A-4CC7-A922-0C57F7D511C2}" dt="2022-12-13T15:15:30.728" v="538" actId="1076"/>
          <ac:spMkLst>
            <pc:docMk/>
            <pc:sldMk cId="3311545912" sldId="392"/>
            <ac:spMk id="10" creationId="{68C46750-D182-4CB4-890E-78149B31C43F}"/>
          </ac:spMkLst>
        </pc:spChg>
        <pc:spChg chg="mod">
          <ac:chgData name="Tom Smekens" userId="7c71761e-b165-42e6-82e1-b4146a2e8c36" providerId="ADAL" clId="{D958BCFE-3E6A-4CC7-A922-0C57F7D511C2}" dt="2022-12-13T15:26:53.034" v="601" actId="6549"/>
          <ac:spMkLst>
            <pc:docMk/>
            <pc:sldMk cId="3311545912" sldId="392"/>
            <ac:spMk id="16" creationId="{E5BDB144-2B84-4C3B-BB03-2ABCF4BBBC61}"/>
          </ac:spMkLst>
        </pc:spChg>
        <pc:picChg chg="del">
          <ac:chgData name="Tom Smekens" userId="7c71761e-b165-42e6-82e1-b4146a2e8c36" providerId="ADAL" clId="{D958BCFE-3E6A-4CC7-A922-0C57F7D511C2}" dt="2022-12-13T15:14:44.857" v="523" actId="478"/>
          <ac:picMkLst>
            <pc:docMk/>
            <pc:sldMk cId="3311545912" sldId="392"/>
            <ac:picMk id="4" creationId="{1FE777E6-645B-41C3-9355-3BB5444C394C}"/>
          </ac:picMkLst>
        </pc:picChg>
      </pc:sldChg>
      <pc:sldChg chg="modSp mod">
        <pc:chgData name="Tom Smekens" userId="7c71761e-b165-42e6-82e1-b4146a2e8c36" providerId="ADAL" clId="{D958BCFE-3E6A-4CC7-A922-0C57F7D511C2}" dt="2022-12-13T15:26:57.940" v="602"/>
        <pc:sldMkLst>
          <pc:docMk/>
          <pc:sldMk cId="3419132312" sldId="393"/>
        </pc:sldMkLst>
        <pc:spChg chg="mod">
          <ac:chgData name="Tom Smekens" userId="7c71761e-b165-42e6-82e1-b4146a2e8c36" providerId="ADAL" clId="{D958BCFE-3E6A-4CC7-A922-0C57F7D511C2}" dt="2022-12-13T13:47:05.765" v="461" actId="20577"/>
          <ac:spMkLst>
            <pc:docMk/>
            <pc:sldMk cId="3419132312" sldId="393"/>
            <ac:spMk id="4" creationId="{CE64DDEE-B6F1-4938-9D86-0CAB25480684}"/>
          </ac:spMkLst>
        </pc:spChg>
        <pc:spChg chg="mod">
          <ac:chgData name="Tom Smekens" userId="7c71761e-b165-42e6-82e1-b4146a2e8c36" providerId="ADAL" clId="{D958BCFE-3E6A-4CC7-A922-0C57F7D511C2}" dt="2022-12-13T15:26:57.940" v="602"/>
          <ac:spMkLst>
            <pc:docMk/>
            <pc:sldMk cId="3419132312" sldId="393"/>
            <ac:spMk id="16" creationId="{E5BDB144-2B84-4C3B-BB03-2ABCF4BBBC61}"/>
          </ac:spMkLst>
        </pc:spChg>
      </pc:sldChg>
      <pc:sldChg chg="modSp mod">
        <pc:chgData name="Tom Smekens" userId="7c71761e-b165-42e6-82e1-b4146a2e8c36" providerId="ADAL" clId="{D958BCFE-3E6A-4CC7-A922-0C57F7D511C2}" dt="2022-12-13T15:43:23.269" v="662" actId="20577"/>
        <pc:sldMkLst>
          <pc:docMk/>
          <pc:sldMk cId="916248426" sldId="394"/>
        </pc:sldMkLst>
        <pc:spChg chg="mod">
          <ac:chgData name="Tom Smekens" userId="7c71761e-b165-42e6-82e1-b4146a2e8c36" providerId="ADAL" clId="{D958BCFE-3E6A-4CC7-A922-0C57F7D511C2}" dt="2022-12-13T13:47:09.851" v="463" actId="20577"/>
          <ac:spMkLst>
            <pc:docMk/>
            <pc:sldMk cId="916248426" sldId="394"/>
            <ac:spMk id="4" creationId="{CE64DDEE-B6F1-4938-9D86-0CAB25480684}"/>
          </ac:spMkLst>
        </pc:spChg>
        <pc:spChg chg="mod">
          <ac:chgData name="Tom Smekens" userId="7c71761e-b165-42e6-82e1-b4146a2e8c36" providerId="ADAL" clId="{D958BCFE-3E6A-4CC7-A922-0C57F7D511C2}" dt="2022-12-13T15:43:18.070" v="654" actId="20577"/>
          <ac:spMkLst>
            <pc:docMk/>
            <pc:sldMk cId="916248426" sldId="394"/>
            <ac:spMk id="5" creationId="{86B99EAA-CB8F-4886-BB25-E5A5FEDA473B}"/>
          </ac:spMkLst>
        </pc:spChg>
        <pc:spChg chg="mod">
          <ac:chgData name="Tom Smekens" userId="7c71761e-b165-42e6-82e1-b4146a2e8c36" providerId="ADAL" clId="{D958BCFE-3E6A-4CC7-A922-0C57F7D511C2}" dt="2022-12-13T15:43:23.269" v="662" actId="20577"/>
          <ac:spMkLst>
            <pc:docMk/>
            <pc:sldMk cId="916248426" sldId="394"/>
            <ac:spMk id="16" creationId="{E5BDB144-2B84-4C3B-BB03-2ABCF4BBBC61}"/>
          </ac:spMkLst>
        </pc:spChg>
      </pc:sldChg>
      <pc:sldChg chg="modSp mod">
        <pc:chgData name="Tom Smekens" userId="7c71761e-b165-42e6-82e1-b4146a2e8c36" providerId="ADAL" clId="{D958BCFE-3E6A-4CC7-A922-0C57F7D511C2}" dt="2022-12-13T13:47:13.448" v="465" actId="20577"/>
        <pc:sldMkLst>
          <pc:docMk/>
          <pc:sldMk cId="613961522" sldId="396"/>
        </pc:sldMkLst>
        <pc:spChg chg="mod">
          <ac:chgData name="Tom Smekens" userId="7c71761e-b165-42e6-82e1-b4146a2e8c36" providerId="ADAL" clId="{D958BCFE-3E6A-4CC7-A922-0C57F7D511C2}" dt="2022-12-13T13:47:13.448" v="465" actId="20577"/>
          <ac:spMkLst>
            <pc:docMk/>
            <pc:sldMk cId="613961522" sldId="396"/>
            <ac:spMk id="4" creationId="{CE64DDEE-B6F1-4938-9D86-0CAB25480684}"/>
          </ac:spMkLst>
        </pc:spChg>
      </pc:sldChg>
      <pc:sldChg chg="modSp mod">
        <pc:chgData name="Tom Smekens" userId="7c71761e-b165-42e6-82e1-b4146a2e8c36" providerId="ADAL" clId="{D958BCFE-3E6A-4CC7-A922-0C57F7D511C2}" dt="2022-12-13T15:53:08.856" v="666" actId="20577"/>
        <pc:sldMkLst>
          <pc:docMk/>
          <pc:sldMk cId="217350987" sldId="397"/>
        </pc:sldMkLst>
        <pc:spChg chg="mod">
          <ac:chgData name="Tom Smekens" userId="7c71761e-b165-42e6-82e1-b4146a2e8c36" providerId="ADAL" clId="{D958BCFE-3E6A-4CC7-A922-0C57F7D511C2}" dt="2022-12-13T13:47:21.450" v="470" actId="20577"/>
          <ac:spMkLst>
            <pc:docMk/>
            <pc:sldMk cId="217350987" sldId="397"/>
            <ac:spMk id="2" creationId="{C530F51E-CFE7-40F5-A6A7-7BA65B77ED14}"/>
          </ac:spMkLst>
        </pc:spChg>
        <pc:spChg chg="mod">
          <ac:chgData name="Tom Smekens" userId="7c71761e-b165-42e6-82e1-b4146a2e8c36" providerId="ADAL" clId="{D958BCFE-3E6A-4CC7-A922-0C57F7D511C2}" dt="2022-12-13T15:53:08.856" v="666" actId="20577"/>
          <ac:spMkLst>
            <pc:docMk/>
            <pc:sldMk cId="217350987" sldId="397"/>
            <ac:spMk id="3" creationId="{E1449438-5BAC-4D3F-AAD3-347A89CB9D46}"/>
          </ac:spMkLst>
        </pc:spChg>
      </pc:sldChg>
      <pc:sldChg chg="modSp mod">
        <pc:chgData name="Tom Smekens" userId="7c71761e-b165-42e6-82e1-b4146a2e8c36" providerId="ADAL" clId="{D958BCFE-3E6A-4CC7-A922-0C57F7D511C2}" dt="2022-12-13T13:47:17.028" v="467" actId="20577"/>
        <pc:sldMkLst>
          <pc:docMk/>
          <pc:sldMk cId="684716584" sldId="398"/>
        </pc:sldMkLst>
        <pc:spChg chg="mod">
          <ac:chgData name="Tom Smekens" userId="7c71761e-b165-42e6-82e1-b4146a2e8c36" providerId="ADAL" clId="{D958BCFE-3E6A-4CC7-A922-0C57F7D511C2}" dt="2022-12-13T13:47:17.028" v="467" actId="20577"/>
          <ac:spMkLst>
            <pc:docMk/>
            <pc:sldMk cId="684716584" sldId="398"/>
            <ac:spMk id="2" creationId="{479C471B-C673-4616-84F2-4568BE85DC73}"/>
          </ac:spMkLst>
        </pc:spChg>
      </pc:sldChg>
      <pc:sldChg chg="modSp mod">
        <pc:chgData name="Tom Smekens" userId="7c71761e-b165-42e6-82e1-b4146a2e8c36" providerId="ADAL" clId="{D958BCFE-3E6A-4CC7-A922-0C57F7D511C2}" dt="2022-12-13T13:47:24.900" v="472" actId="20577"/>
        <pc:sldMkLst>
          <pc:docMk/>
          <pc:sldMk cId="2647246742" sldId="399"/>
        </pc:sldMkLst>
        <pc:spChg chg="mod">
          <ac:chgData name="Tom Smekens" userId="7c71761e-b165-42e6-82e1-b4146a2e8c36" providerId="ADAL" clId="{D958BCFE-3E6A-4CC7-A922-0C57F7D511C2}" dt="2022-12-13T13:47:24.900" v="472" actId="20577"/>
          <ac:spMkLst>
            <pc:docMk/>
            <pc:sldMk cId="2647246742" sldId="399"/>
            <ac:spMk id="2" creationId="{4D2ECD0E-D0FA-4F49-90FB-D0B4AB8FE568}"/>
          </ac:spMkLst>
        </pc:spChg>
      </pc:sldChg>
      <pc:sldChg chg="addSp delSp modSp new mod">
        <pc:chgData name="Tom Smekens" userId="7c71761e-b165-42e6-82e1-b4146a2e8c36" providerId="ADAL" clId="{D958BCFE-3E6A-4CC7-A922-0C57F7D511C2}" dt="2022-12-13T14:57:11.159" v="507" actId="20577"/>
        <pc:sldMkLst>
          <pc:docMk/>
          <pc:sldMk cId="1075139527" sldId="402"/>
        </pc:sldMkLst>
        <pc:spChg chg="del mod">
          <ac:chgData name="Tom Smekens" userId="7c71761e-b165-42e6-82e1-b4146a2e8c36" providerId="ADAL" clId="{D958BCFE-3E6A-4CC7-A922-0C57F7D511C2}" dt="2022-12-13T13:45:06.782" v="455" actId="478"/>
          <ac:spMkLst>
            <pc:docMk/>
            <pc:sldMk cId="1075139527" sldId="402"/>
            <ac:spMk id="2" creationId="{FD39317C-8471-A50A-219F-6ABAEF971379}"/>
          </ac:spMkLst>
        </pc:spChg>
        <pc:spChg chg="mod">
          <ac:chgData name="Tom Smekens" userId="7c71761e-b165-42e6-82e1-b4146a2e8c36" providerId="ADAL" clId="{D958BCFE-3E6A-4CC7-A922-0C57F7D511C2}" dt="2022-12-13T14:57:11.159" v="507" actId="20577"/>
          <ac:spMkLst>
            <pc:docMk/>
            <pc:sldMk cId="1075139527" sldId="402"/>
            <ac:spMk id="3" creationId="{7593787E-E3EF-3A8A-4337-61E94E93F2B1}"/>
          </ac:spMkLst>
        </pc:spChg>
        <pc:spChg chg="add del mod">
          <ac:chgData name="Tom Smekens" userId="7c71761e-b165-42e6-82e1-b4146a2e8c36" providerId="ADAL" clId="{D958BCFE-3E6A-4CC7-A922-0C57F7D511C2}" dt="2022-12-13T13:45:10.520" v="457" actId="478"/>
          <ac:spMkLst>
            <pc:docMk/>
            <pc:sldMk cId="1075139527" sldId="402"/>
            <ac:spMk id="7" creationId="{328E5648-39D9-C6E6-EA0D-08A5D5711FF1}"/>
          </ac:spMkLst>
        </pc:spChg>
        <pc:spChg chg="add mod">
          <ac:chgData name="Tom Smekens" userId="7c71761e-b165-42e6-82e1-b4146a2e8c36" providerId="ADAL" clId="{D958BCFE-3E6A-4CC7-A922-0C57F7D511C2}" dt="2022-12-13T13:45:12.785" v="459" actId="20577"/>
          <ac:spMkLst>
            <pc:docMk/>
            <pc:sldMk cId="1075139527" sldId="402"/>
            <ac:spMk id="8" creationId="{69D737AF-1E94-2B47-4391-9651C180EB6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7137"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76" tIns="47738" rIns="95476" bIns="47738" numCol="1" anchor="t" anchorCtr="0" compatLnSpc="1">
            <a:prstTxWarp prst="textNoShape">
              <a:avLst/>
            </a:prstTxWarp>
          </a:bodyPr>
          <a:lstStyle>
            <a:lvl1pPr algn="l" defTabSz="953948">
              <a:defRPr sz="1200"/>
            </a:lvl1pPr>
          </a:lstStyle>
          <a:p>
            <a:pPr>
              <a:defRPr/>
            </a:pPr>
            <a:endParaRPr lang="en-GB"/>
          </a:p>
        </p:txBody>
      </p:sp>
      <p:sp>
        <p:nvSpPr>
          <p:cNvPr id="5123" name="Rectangle 3"/>
          <p:cNvSpPr>
            <a:spLocks noGrp="1" noChangeArrowheads="1"/>
          </p:cNvSpPr>
          <p:nvPr>
            <p:ph type="dt" sz="quarter" idx="1"/>
          </p:nvPr>
        </p:nvSpPr>
        <p:spPr bwMode="auto">
          <a:xfrm>
            <a:off x="4022163" y="0"/>
            <a:ext cx="3077137"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76" tIns="47738" rIns="95476" bIns="47738" numCol="1" anchor="t" anchorCtr="0" compatLnSpc="1">
            <a:prstTxWarp prst="textNoShape">
              <a:avLst/>
            </a:prstTxWarp>
          </a:bodyPr>
          <a:lstStyle>
            <a:lvl1pPr algn="r" defTabSz="953948">
              <a:defRPr sz="1200"/>
            </a:lvl1pPr>
          </a:lstStyle>
          <a:p>
            <a:pPr>
              <a:defRPr/>
            </a:pPr>
            <a:fld id="{73BC4091-175C-4C18-AE4E-0588D699A5E7}" type="datetime1">
              <a:rPr lang="en-GB"/>
              <a:pPr>
                <a:defRPr/>
              </a:pPr>
              <a:t>07/02/2023</a:t>
            </a:fld>
            <a:endParaRPr lang="en-GB"/>
          </a:p>
        </p:txBody>
      </p:sp>
      <p:sp>
        <p:nvSpPr>
          <p:cNvPr id="5124" name="Rectangle 4"/>
          <p:cNvSpPr>
            <a:spLocks noGrp="1" noChangeArrowheads="1"/>
          </p:cNvSpPr>
          <p:nvPr>
            <p:ph type="ftr" sz="quarter" idx="2"/>
          </p:nvPr>
        </p:nvSpPr>
        <p:spPr bwMode="auto">
          <a:xfrm>
            <a:off x="0" y="9722395"/>
            <a:ext cx="3077137" cy="51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76" tIns="47738" rIns="95476" bIns="47738" numCol="1" anchor="b" anchorCtr="0" compatLnSpc="1">
            <a:prstTxWarp prst="textNoShape">
              <a:avLst/>
            </a:prstTxWarp>
          </a:bodyPr>
          <a:lstStyle>
            <a:lvl1pPr algn="l" defTabSz="953948">
              <a:defRPr sz="1200"/>
            </a:lvl1pPr>
          </a:lstStyle>
          <a:p>
            <a:pPr>
              <a:defRPr/>
            </a:pPr>
            <a:r>
              <a:rPr lang="en-GB"/>
              <a:t>AdMet_E_Logistic_TR_EIfW_2.PPT</a:t>
            </a:r>
          </a:p>
        </p:txBody>
      </p:sp>
      <p:sp>
        <p:nvSpPr>
          <p:cNvPr id="5125" name="Rectangle 5"/>
          <p:cNvSpPr>
            <a:spLocks noGrp="1" noChangeArrowheads="1"/>
          </p:cNvSpPr>
          <p:nvPr>
            <p:ph type="sldNum" sz="quarter" idx="3"/>
          </p:nvPr>
        </p:nvSpPr>
        <p:spPr bwMode="auto">
          <a:xfrm>
            <a:off x="4022163" y="9722395"/>
            <a:ext cx="3077137" cy="51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76" tIns="47738" rIns="95476" bIns="47738" numCol="1" anchor="b" anchorCtr="0" compatLnSpc="1">
            <a:prstTxWarp prst="textNoShape">
              <a:avLst/>
            </a:prstTxWarp>
          </a:bodyPr>
          <a:lstStyle>
            <a:lvl1pPr algn="r" defTabSz="953948">
              <a:defRPr sz="1200"/>
            </a:lvl1pPr>
          </a:lstStyle>
          <a:p>
            <a:pPr>
              <a:defRPr/>
            </a:pPr>
            <a:fld id="{34E34958-F301-4BEE-80AE-ED238E0EA066}" type="slidenum">
              <a:rPr lang="en-GB"/>
              <a:pPr>
                <a:defRPr/>
              </a:pPr>
              <a:t>‹#›</a:t>
            </a:fld>
            <a:endParaRPr lang="en-GB"/>
          </a:p>
        </p:txBody>
      </p:sp>
    </p:spTree>
    <p:extLst>
      <p:ext uri="{BB962C8B-B14F-4D97-AF65-F5344CB8AC3E}">
        <p14:creationId xmlns:p14="http://schemas.microsoft.com/office/powerpoint/2010/main" val="4030372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7137"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76" tIns="47738" rIns="95476" bIns="47738" numCol="1" anchor="t" anchorCtr="0" compatLnSpc="1">
            <a:prstTxWarp prst="textNoShape">
              <a:avLst/>
            </a:prstTxWarp>
          </a:bodyPr>
          <a:lstStyle>
            <a:lvl1pPr algn="l" defTabSz="953948">
              <a:defRPr sz="1200"/>
            </a:lvl1pPr>
          </a:lstStyle>
          <a:p>
            <a:pPr>
              <a:defRPr/>
            </a:pPr>
            <a:endParaRPr lang="en-GB"/>
          </a:p>
        </p:txBody>
      </p:sp>
      <p:sp>
        <p:nvSpPr>
          <p:cNvPr id="3075" name="Rectangle 3"/>
          <p:cNvSpPr>
            <a:spLocks noGrp="1" noChangeArrowheads="1"/>
          </p:cNvSpPr>
          <p:nvPr>
            <p:ph type="dt" idx="1"/>
          </p:nvPr>
        </p:nvSpPr>
        <p:spPr bwMode="auto">
          <a:xfrm>
            <a:off x="4022163" y="0"/>
            <a:ext cx="3077137" cy="512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76" tIns="47738" rIns="95476" bIns="47738" numCol="1" anchor="t" anchorCtr="0" compatLnSpc="1">
            <a:prstTxWarp prst="textNoShape">
              <a:avLst/>
            </a:prstTxWarp>
          </a:bodyPr>
          <a:lstStyle>
            <a:lvl1pPr algn="r" defTabSz="953948">
              <a:defRPr sz="1200"/>
            </a:lvl1pPr>
          </a:lstStyle>
          <a:p>
            <a:pPr>
              <a:defRPr/>
            </a:pPr>
            <a:fld id="{B157B5F0-8D0C-4824-A18A-6A5D65C35B7F}" type="datetime1">
              <a:rPr lang="en-GB"/>
              <a:pPr>
                <a:defRPr/>
              </a:pPr>
              <a:t>07/02/2023</a:t>
            </a:fld>
            <a:endParaRPr lang="en-GB"/>
          </a:p>
        </p:txBody>
      </p:sp>
      <p:sp>
        <p:nvSpPr>
          <p:cNvPr id="2150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46685" y="4860381"/>
            <a:ext cx="5205932" cy="46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76" tIns="47738" rIns="95476" bIns="47738"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9722395"/>
            <a:ext cx="3077137" cy="51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76" tIns="47738" rIns="95476" bIns="47738" numCol="1" anchor="b" anchorCtr="0" compatLnSpc="1">
            <a:prstTxWarp prst="textNoShape">
              <a:avLst/>
            </a:prstTxWarp>
          </a:bodyPr>
          <a:lstStyle>
            <a:lvl1pPr algn="l" defTabSz="953948">
              <a:defRPr sz="1200"/>
            </a:lvl1pPr>
          </a:lstStyle>
          <a:p>
            <a:pPr>
              <a:defRPr/>
            </a:pPr>
            <a:r>
              <a:rPr lang="en-GB"/>
              <a:t>AdMet_E_Logistic_TR.PPT</a:t>
            </a:r>
          </a:p>
        </p:txBody>
      </p:sp>
      <p:sp>
        <p:nvSpPr>
          <p:cNvPr id="3079" name="Rectangle 7"/>
          <p:cNvSpPr>
            <a:spLocks noGrp="1" noChangeArrowheads="1"/>
          </p:cNvSpPr>
          <p:nvPr>
            <p:ph type="sldNum" sz="quarter" idx="5"/>
          </p:nvPr>
        </p:nvSpPr>
        <p:spPr bwMode="auto">
          <a:xfrm>
            <a:off x="4022163" y="9722395"/>
            <a:ext cx="3077137" cy="51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476" tIns="47738" rIns="95476" bIns="47738" numCol="1" anchor="b" anchorCtr="0" compatLnSpc="1">
            <a:prstTxWarp prst="textNoShape">
              <a:avLst/>
            </a:prstTxWarp>
          </a:bodyPr>
          <a:lstStyle>
            <a:lvl1pPr algn="r" defTabSz="953948">
              <a:defRPr sz="1200"/>
            </a:lvl1pPr>
          </a:lstStyle>
          <a:p>
            <a:pPr>
              <a:defRPr/>
            </a:pPr>
            <a:fld id="{4DCD58AA-4131-452B-B201-9F849858D755}" type="slidenum">
              <a:rPr lang="en-GB"/>
              <a:pPr>
                <a:defRPr/>
              </a:pPr>
              <a:t>‹#›</a:t>
            </a:fld>
            <a:endParaRPr lang="en-GB"/>
          </a:p>
        </p:txBody>
      </p:sp>
    </p:spTree>
    <p:extLst>
      <p:ext uri="{BB962C8B-B14F-4D97-AF65-F5344CB8AC3E}">
        <p14:creationId xmlns:p14="http://schemas.microsoft.com/office/powerpoint/2010/main" val="1531539913"/>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29">
              <a:defRPr sz="2500">
                <a:solidFill>
                  <a:schemeClr val="tx1"/>
                </a:solidFill>
                <a:latin typeface="Times New Roman" pitchFamily="18" charset="0"/>
              </a:defRPr>
            </a:lvl1pPr>
            <a:lvl2pPr marL="741952" indent="-284607" defTabSz="952529">
              <a:defRPr sz="2500">
                <a:solidFill>
                  <a:schemeClr val="tx1"/>
                </a:solidFill>
                <a:latin typeface="Times New Roman" pitchFamily="18" charset="0"/>
              </a:defRPr>
            </a:lvl2pPr>
            <a:lvl3pPr marL="1141718" indent="-227027" defTabSz="952529">
              <a:defRPr sz="2500">
                <a:solidFill>
                  <a:schemeClr val="tx1"/>
                </a:solidFill>
                <a:latin typeface="Times New Roman" pitchFamily="18" charset="0"/>
              </a:defRPr>
            </a:lvl3pPr>
            <a:lvl4pPr marL="1599063" indent="-227027" defTabSz="952529">
              <a:defRPr sz="2500">
                <a:solidFill>
                  <a:schemeClr val="tx1"/>
                </a:solidFill>
                <a:latin typeface="Times New Roman" pitchFamily="18" charset="0"/>
              </a:defRPr>
            </a:lvl4pPr>
            <a:lvl5pPr marL="2056408" indent="-227027" defTabSz="952529">
              <a:defRPr sz="2500">
                <a:solidFill>
                  <a:schemeClr val="tx1"/>
                </a:solidFill>
                <a:latin typeface="Times New Roman" pitchFamily="18" charset="0"/>
              </a:defRPr>
            </a:lvl5pPr>
            <a:lvl6pPr marL="2530204" indent="-227027" algn="ctr" defTabSz="952529" eaLnBrk="0" fontAlgn="base" hangingPunct="0">
              <a:spcBef>
                <a:spcPct val="0"/>
              </a:spcBef>
              <a:spcAft>
                <a:spcPct val="0"/>
              </a:spcAft>
              <a:defRPr sz="2500">
                <a:solidFill>
                  <a:schemeClr val="tx1"/>
                </a:solidFill>
                <a:latin typeface="Times New Roman" pitchFamily="18" charset="0"/>
              </a:defRPr>
            </a:lvl6pPr>
            <a:lvl7pPr marL="3004001" indent="-227027" algn="ctr" defTabSz="952529" eaLnBrk="0" fontAlgn="base" hangingPunct="0">
              <a:spcBef>
                <a:spcPct val="0"/>
              </a:spcBef>
              <a:spcAft>
                <a:spcPct val="0"/>
              </a:spcAft>
              <a:defRPr sz="2500">
                <a:solidFill>
                  <a:schemeClr val="tx1"/>
                </a:solidFill>
                <a:latin typeface="Times New Roman" pitchFamily="18" charset="0"/>
              </a:defRPr>
            </a:lvl7pPr>
            <a:lvl8pPr marL="3477797" indent="-227027" algn="ctr" defTabSz="952529" eaLnBrk="0" fontAlgn="base" hangingPunct="0">
              <a:spcBef>
                <a:spcPct val="0"/>
              </a:spcBef>
              <a:spcAft>
                <a:spcPct val="0"/>
              </a:spcAft>
              <a:defRPr sz="2500">
                <a:solidFill>
                  <a:schemeClr val="tx1"/>
                </a:solidFill>
                <a:latin typeface="Times New Roman" pitchFamily="18" charset="0"/>
              </a:defRPr>
            </a:lvl8pPr>
            <a:lvl9pPr marL="3951593" indent="-227027" algn="ctr" defTabSz="952529" eaLnBrk="0" fontAlgn="base" hangingPunct="0">
              <a:spcBef>
                <a:spcPct val="0"/>
              </a:spcBef>
              <a:spcAft>
                <a:spcPct val="0"/>
              </a:spcAft>
              <a:defRPr sz="2500">
                <a:solidFill>
                  <a:schemeClr val="tx1"/>
                </a:solidFill>
                <a:latin typeface="Times New Roman" pitchFamily="18" charset="0"/>
              </a:defRPr>
            </a:lvl9pPr>
          </a:lstStyle>
          <a:p>
            <a:fld id="{B91A861F-8399-4BF1-81DE-8C4C01628E16}" type="datetime1">
              <a:rPr lang="en-GB" altLang="en-US" sz="1200" smtClean="0"/>
              <a:t>07/02/2023</a:t>
            </a:fld>
            <a:endParaRPr lang="en-GB" altLang="en-US" sz="1200" dirty="0"/>
          </a:p>
        </p:txBody>
      </p:sp>
      <p:sp>
        <p:nvSpPr>
          <p:cNvPr id="3789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29">
              <a:defRPr sz="2500">
                <a:solidFill>
                  <a:schemeClr val="tx1"/>
                </a:solidFill>
                <a:latin typeface="Times New Roman" pitchFamily="18" charset="0"/>
              </a:defRPr>
            </a:lvl1pPr>
            <a:lvl2pPr marL="741952" indent="-284607" defTabSz="952529">
              <a:defRPr sz="2500">
                <a:solidFill>
                  <a:schemeClr val="tx1"/>
                </a:solidFill>
                <a:latin typeface="Times New Roman" pitchFamily="18" charset="0"/>
              </a:defRPr>
            </a:lvl2pPr>
            <a:lvl3pPr marL="1141718" indent="-227027" defTabSz="952529">
              <a:defRPr sz="2500">
                <a:solidFill>
                  <a:schemeClr val="tx1"/>
                </a:solidFill>
                <a:latin typeface="Times New Roman" pitchFamily="18" charset="0"/>
              </a:defRPr>
            </a:lvl3pPr>
            <a:lvl4pPr marL="1599063" indent="-227027" defTabSz="952529">
              <a:defRPr sz="2500">
                <a:solidFill>
                  <a:schemeClr val="tx1"/>
                </a:solidFill>
                <a:latin typeface="Times New Roman" pitchFamily="18" charset="0"/>
              </a:defRPr>
            </a:lvl4pPr>
            <a:lvl5pPr marL="2056408" indent="-227027" defTabSz="952529">
              <a:defRPr sz="2500">
                <a:solidFill>
                  <a:schemeClr val="tx1"/>
                </a:solidFill>
                <a:latin typeface="Times New Roman" pitchFamily="18" charset="0"/>
              </a:defRPr>
            </a:lvl5pPr>
            <a:lvl6pPr marL="2530204" indent="-227027" algn="ctr" defTabSz="952529" eaLnBrk="0" fontAlgn="base" hangingPunct="0">
              <a:spcBef>
                <a:spcPct val="0"/>
              </a:spcBef>
              <a:spcAft>
                <a:spcPct val="0"/>
              </a:spcAft>
              <a:defRPr sz="2500">
                <a:solidFill>
                  <a:schemeClr val="tx1"/>
                </a:solidFill>
                <a:latin typeface="Times New Roman" pitchFamily="18" charset="0"/>
              </a:defRPr>
            </a:lvl6pPr>
            <a:lvl7pPr marL="3004001" indent="-227027" algn="ctr" defTabSz="952529" eaLnBrk="0" fontAlgn="base" hangingPunct="0">
              <a:spcBef>
                <a:spcPct val="0"/>
              </a:spcBef>
              <a:spcAft>
                <a:spcPct val="0"/>
              </a:spcAft>
              <a:defRPr sz="2500">
                <a:solidFill>
                  <a:schemeClr val="tx1"/>
                </a:solidFill>
                <a:latin typeface="Times New Roman" pitchFamily="18" charset="0"/>
              </a:defRPr>
            </a:lvl7pPr>
            <a:lvl8pPr marL="3477797" indent="-227027" algn="ctr" defTabSz="952529" eaLnBrk="0" fontAlgn="base" hangingPunct="0">
              <a:spcBef>
                <a:spcPct val="0"/>
              </a:spcBef>
              <a:spcAft>
                <a:spcPct val="0"/>
              </a:spcAft>
              <a:defRPr sz="2500">
                <a:solidFill>
                  <a:schemeClr val="tx1"/>
                </a:solidFill>
                <a:latin typeface="Times New Roman" pitchFamily="18" charset="0"/>
              </a:defRPr>
            </a:lvl8pPr>
            <a:lvl9pPr marL="3951593" indent="-227027" algn="ctr" defTabSz="952529" eaLnBrk="0" fontAlgn="base" hangingPunct="0">
              <a:spcBef>
                <a:spcPct val="0"/>
              </a:spcBef>
              <a:spcAft>
                <a:spcPct val="0"/>
              </a:spcAft>
              <a:defRPr sz="2500">
                <a:solidFill>
                  <a:schemeClr val="tx1"/>
                </a:solidFill>
                <a:latin typeface="Times New Roman" pitchFamily="18" charset="0"/>
              </a:defRPr>
            </a:lvl9pPr>
          </a:lstStyle>
          <a:p>
            <a:r>
              <a:rPr lang="en-GB" altLang="en-US" sz="1200" dirty="0"/>
              <a:t>ASME_Logistic_TR.PPTX</a:t>
            </a:r>
          </a:p>
        </p:txBody>
      </p:sp>
      <p:sp>
        <p:nvSpPr>
          <p:cNvPr id="3789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29">
              <a:defRPr sz="2500">
                <a:solidFill>
                  <a:schemeClr val="tx1"/>
                </a:solidFill>
                <a:latin typeface="Times New Roman" pitchFamily="18" charset="0"/>
              </a:defRPr>
            </a:lvl1pPr>
            <a:lvl2pPr marL="741952" indent="-284607" defTabSz="952529">
              <a:defRPr sz="2500">
                <a:solidFill>
                  <a:schemeClr val="tx1"/>
                </a:solidFill>
                <a:latin typeface="Times New Roman" pitchFamily="18" charset="0"/>
              </a:defRPr>
            </a:lvl2pPr>
            <a:lvl3pPr marL="1141718" indent="-227027" defTabSz="952529">
              <a:defRPr sz="2500">
                <a:solidFill>
                  <a:schemeClr val="tx1"/>
                </a:solidFill>
                <a:latin typeface="Times New Roman" pitchFamily="18" charset="0"/>
              </a:defRPr>
            </a:lvl3pPr>
            <a:lvl4pPr marL="1599063" indent="-227027" defTabSz="952529">
              <a:defRPr sz="2500">
                <a:solidFill>
                  <a:schemeClr val="tx1"/>
                </a:solidFill>
                <a:latin typeface="Times New Roman" pitchFamily="18" charset="0"/>
              </a:defRPr>
            </a:lvl4pPr>
            <a:lvl5pPr marL="2056408" indent="-227027" defTabSz="952529">
              <a:defRPr sz="2500">
                <a:solidFill>
                  <a:schemeClr val="tx1"/>
                </a:solidFill>
                <a:latin typeface="Times New Roman" pitchFamily="18" charset="0"/>
              </a:defRPr>
            </a:lvl5pPr>
            <a:lvl6pPr marL="2530204" indent="-227027" algn="ctr" defTabSz="952529" eaLnBrk="0" fontAlgn="base" hangingPunct="0">
              <a:spcBef>
                <a:spcPct val="0"/>
              </a:spcBef>
              <a:spcAft>
                <a:spcPct val="0"/>
              </a:spcAft>
              <a:defRPr sz="2500">
                <a:solidFill>
                  <a:schemeClr val="tx1"/>
                </a:solidFill>
                <a:latin typeface="Times New Roman" pitchFamily="18" charset="0"/>
              </a:defRPr>
            </a:lvl6pPr>
            <a:lvl7pPr marL="3004001" indent="-227027" algn="ctr" defTabSz="952529" eaLnBrk="0" fontAlgn="base" hangingPunct="0">
              <a:spcBef>
                <a:spcPct val="0"/>
              </a:spcBef>
              <a:spcAft>
                <a:spcPct val="0"/>
              </a:spcAft>
              <a:defRPr sz="2500">
                <a:solidFill>
                  <a:schemeClr val="tx1"/>
                </a:solidFill>
                <a:latin typeface="Times New Roman" pitchFamily="18" charset="0"/>
              </a:defRPr>
            </a:lvl7pPr>
            <a:lvl8pPr marL="3477797" indent="-227027" algn="ctr" defTabSz="952529" eaLnBrk="0" fontAlgn="base" hangingPunct="0">
              <a:spcBef>
                <a:spcPct val="0"/>
              </a:spcBef>
              <a:spcAft>
                <a:spcPct val="0"/>
              </a:spcAft>
              <a:defRPr sz="2500">
                <a:solidFill>
                  <a:schemeClr val="tx1"/>
                </a:solidFill>
                <a:latin typeface="Times New Roman" pitchFamily="18" charset="0"/>
              </a:defRPr>
            </a:lvl8pPr>
            <a:lvl9pPr marL="3951593" indent="-227027" algn="ctr" defTabSz="952529" eaLnBrk="0" fontAlgn="base" hangingPunct="0">
              <a:spcBef>
                <a:spcPct val="0"/>
              </a:spcBef>
              <a:spcAft>
                <a:spcPct val="0"/>
              </a:spcAft>
              <a:defRPr sz="2500">
                <a:solidFill>
                  <a:schemeClr val="tx1"/>
                </a:solidFill>
                <a:latin typeface="Times New Roman" pitchFamily="18" charset="0"/>
              </a:defRPr>
            </a:lvl9pPr>
          </a:lstStyle>
          <a:p>
            <a:fld id="{98DA5451-86AC-4D1F-AB0C-812C7C69AEFD}" type="slidenum">
              <a:rPr lang="en-GB" altLang="en-US" sz="1200"/>
              <a:pPr/>
              <a:t>1</a:t>
            </a:fld>
            <a:endParaRPr lang="en-GB" altLang="en-US" sz="1200" dirty="0"/>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BE"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Now</a:t>
            </a:r>
            <a:r>
              <a:rPr lang="nl-BE" dirty="0"/>
              <a:t> I run </a:t>
            </a:r>
            <a:r>
              <a:rPr lang="nl-BE" dirty="0" err="1"/>
              <a:t>the</a:t>
            </a:r>
            <a:r>
              <a:rPr lang="nl-BE" dirty="0"/>
              <a:t> </a:t>
            </a:r>
            <a:r>
              <a:rPr lang="nl-BE" dirty="0" err="1"/>
              <a:t>regression</a:t>
            </a:r>
            <a:r>
              <a:rPr lang="nl-BE" dirty="0"/>
              <a:t> </a:t>
            </a:r>
            <a:r>
              <a:rPr lang="nl-BE" dirty="0" err="1"/>
              <a:t>again</a:t>
            </a:r>
            <a:r>
              <a:rPr lang="nl-BE" dirty="0"/>
              <a:t> </a:t>
            </a:r>
            <a:r>
              <a:rPr lang="nl-BE" dirty="0" err="1"/>
              <a:t>with</a:t>
            </a:r>
            <a:r>
              <a:rPr lang="nl-BE" dirty="0"/>
              <a:t> ‘</a:t>
            </a:r>
            <a:r>
              <a:rPr lang="nl-BE" dirty="0" err="1"/>
              <a:t>marstat</a:t>
            </a:r>
            <a:r>
              <a:rPr lang="nl-BE" dirty="0"/>
              <a:t>’, no </a:t>
            </a:r>
            <a:r>
              <a:rPr lang="nl-BE" dirty="0" err="1"/>
              <a:t>need</a:t>
            </a:r>
            <a:r>
              <a:rPr lang="nl-BE" dirty="0"/>
              <a:t> </a:t>
            </a:r>
            <a:r>
              <a:rPr lang="nl-BE" dirty="0" err="1"/>
              <a:t>to</a:t>
            </a:r>
            <a:r>
              <a:rPr lang="nl-BE" dirty="0"/>
              <a:t> </a:t>
            </a:r>
            <a:r>
              <a:rPr lang="nl-BE" dirty="0" err="1"/>
              <a:t>specify</a:t>
            </a:r>
            <a:r>
              <a:rPr lang="nl-BE" dirty="0"/>
              <a:t> </a:t>
            </a:r>
            <a:r>
              <a:rPr lang="nl-BE" dirty="0" err="1"/>
              <a:t>now</a:t>
            </a:r>
            <a:r>
              <a:rPr lang="nl-BE" dirty="0"/>
              <a:t> </a:t>
            </a:r>
            <a:r>
              <a:rPr lang="nl-BE" dirty="0" err="1"/>
              <a:t>that</a:t>
            </a:r>
            <a:r>
              <a:rPr lang="nl-BE" dirty="0"/>
              <a:t> </a:t>
            </a:r>
            <a:r>
              <a:rPr lang="nl-BE" dirty="0" err="1"/>
              <a:t>it</a:t>
            </a:r>
            <a:r>
              <a:rPr lang="nl-BE" dirty="0"/>
              <a:t> is a factor. The </a:t>
            </a:r>
            <a:r>
              <a:rPr lang="nl-BE" dirty="0" err="1"/>
              <a:t>results</a:t>
            </a:r>
            <a:r>
              <a:rPr lang="nl-BE" dirty="0"/>
              <a:t> are of course </a:t>
            </a:r>
            <a:r>
              <a:rPr lang="nl-BE" dirty="0" err="1"/>
              <a:t>just</a:t>
            </a:r>
            <a:r>
              <a:rPr lang="nl-BE" dirty="0"/>
              <a:t> </a:t>
            </a:r>
            <a:r>
              <a:rPr lang="nl-BE" dirty="0" err="1"/>
              <a:t>the</a:t>
            </a:r>
            <a:r>
              <a:rPr lang="nl-BE" dirty="0"/>
              <a:t> </a:t>
            </a:r>
            <a:r>
              <a:rPr lang="nl-BE" dirty="0" err="1"/>
              <a:t>same</a:t>
            </a:r>
            <a:r>
              <a:rPr lang="nl-BE" dirty="0"/>
              <a:t> but </a:t>
            </a:r>
            <a:r>
              <a:rPr lang="nl-BE" dirty="0" err="1"/>
              <a:t>now</a:t>
            </a:r>
            <a:r>
              <a:rPr lang="nl-BE" dirty="0"/>
              <a:t> </a:t>
            </a:r>
            <a:r>
              <a:rPr lang="nl-BE" dirty="0" err="1"/>
              <a:t>you</a:t>
            </a:r>
            <a:r>
              <a:rPr lang="nl-BE" dirty="0"/>
              <a:t> </a:t>
            </a:r>
            <a:r>
              <a:rPr lang="nl-BE" dirty="0" err="1"/>
              <a:t>immediately</a:t>
            </a:r>
            <a:r>
              <a:rPr lang="nl-BE" dirty="0"/>
              <a:t> </a:t>
            </a:r>
            <a:r>
              <a:rPr lang="nl-BE" dirty="0" err="1"/>
              <a:t>see</a:t>
            </a:r>
            <a:r>
              <a:rPr lang="nl-BE" dirty="0"/>
              <a:t> </a:t>
            </a:r>
            <a:r>
              <a:rPr lang="nl-BE" dirty="0" err="1"/>
              <a:t>the</a:t>
            </a:r>
            <a:r>
              <a:rPr lang="nl-BE" dirty="0"/>
              <a:t> </a:t>
            </a:r>
            <a:r>
              <a:rPr lang="nl-BE" dirty="0" err="1"/>
              <a:t>lables</a:t>
            </a:r>
            <a:r>
              <a:rPr lang="nl-BE" dirty="0"/>
              <a:t> of </a:t>
            </a:r>
            <a:r>
              <a:rPr lang="nl-BE" dirty="0" err="1"/>
              <a:t>the</a:t>
            </a:r>
            <a:r>
              <a:rPr lang="nl-BE" dirty="0"/>
              <a:t> </a:t>
            </a:r>
            <a:r>
              <a:rPr lang="nl-BE" dirty="0" err="1"/>
              <a:t>categories</a:t>
            </a:r>
            <a:r>
              <a:rPr lang="nl-BE" dirty="0"/>
              <a:t>. As we </a:t>
            </a:r>
            <a:r>
              <a:rPr lang="nl-BE" dirty="0" err="1"/>
              <a:t>already</a:t>
            </a:r>
            <a:r>
              <a:rPr lang="nl-BE" dirty="0"/>
              <a:t> </a:t>
            </a:r>
            <a:r>
              <a:rPr lang="nl-BE" dirty="0" err="1"/>
              <a:t>saw</a:t>
            </a:r>
            <a:r>
              <a:rPr lang="nl-BE" dirty="0"/>
              <a:t>, </a:t>
            </a:r>
            <a:r>
              <a:rPr lang="nl-BE" dirty="0" err="1"/>
              <a:t>married</a:t>
            </a:r>
            <a:r>
              <a:rPr lang="nl-BE" dirty="0"/>
              <a:t> </a:t>
            </a:r>
            <a:r>
              <a:rPr lang="nl-BE" dirty="0" err="1"/>
              <a:t>people</a:t>
            </a:r>
            <a:r>
              <a:rPr lang="nl-BE" dirty="0"/>
              <a:t> have a </a:t>
            </a:r>
            <a:r>
              <a:rPr lang="nl-BE" dirty="0" err="1"/>
              <a:t>significantly</a:t>
            </a:r>
            <a:r>
              <a:rPr lang="nl-BE" dirty="0"/>
              <a:t> </a:t>
            </a:r>
            <a:r>
              <a:rPr lang="nl-BE" dirty="0" err="1"/>
              <a:t>higher</a:t>
            </a:r>
            <a:r>
              <a:rPr lang="nl-BE" dirty="0"/>
              <a:t> </a:t>
            </a:r>
            <a:r>
              <a:rPr lang="nl-BE" dirty="0" err="1"/>
              <a:t>odds</a:t>
            </a:r>
            <a:r>
              <a:rPr lang="nl-BE" dirty="0"/>
              <a:t>, </a:t>
            </a:r>
            <a:r>
              <a:rPr lang="nl-BE" dirty="0" err="1"/>
              <a:t>for</a:t>
            </a:r>
            <a:r>
              <a:rPr lang="nl-BE" dirty="0"/>
              <a:t> </a:t>
            </a:r>
            <a:r>
              <a:rPr lang="nl-BE" dirty="0" err="1"/>
              <a:t>the</a:t>
            </a:r>
            <a:r>
              <a:rPr lang="nl-BE" dirty="0"/>
              <a:t> </a:t>
            </a:r>
            <a:r>
              <a:rPr lang="nl-BE" dirty="0" err="1"/>
              <a:t>other</a:t>
            </a:r>
            <a:r>
              <a:rPr lang="nl-BE" dirty="0"/>
              <a:t> </a:t>
            </a:r>
            <a:r>
              <a:rPr lang="nl-BE" dirty="0" err="1"/>
              <a:t>two</a:t>
            </a:r>
            <a:r>
              <a:rPr lang="nl-BE" dirty="0"/>
              <a:t> </a:t>
            </a:r>
            <a:r>
              <a:rPr lang="nl-BE" dirty="0" err="1"/>
              <a:t>categories</a:t>
            </a:r>
            <a:r>
              <a:rPr lang="nl-BE" dirty="0"/>
              <a:t> </a:t>
            </a:r>
            <a:r>
              <a:rPr lang="nl-BE" dirty="0" err="1"/>
              <a:t>the</a:t>
            </a:r>
            <a:r>
              <a:rPr lang="nl-BE" dirty="0"/>
              <a:t> </a:t>
            </a:r>
            <a:r>
              <a:rPr lang="nl-BE" dirty="0" err="1"/>
              <a:t>association</a:t>
            </a:r>
            <a:r>
              <a:rPr lang="nl-BE" dirty="0"/>
              <a:t> </a:t>
            </a:r>
            <a:r>
              <a:rPr lang="nl-BE" dirty="0" err="1"/>
              <a:t>with</a:t>
            </a:r>
            <a:r>
              <a:rPr lang="nl-BE" dirty="0"/>
              <a:t> </a:t>
            </a:r>
            <a:r>
              <a:rPr lang="nl-BE" dirty="0" err="1"/>
              <a:t>psychiatric</a:t>
            </a:r>
            <a:r>
              <a:rPr lang="nl-BE" dirty="0"/>
              <a:t> </a:t>
            </a:r>
            <a:r>
              <a:rPr lang="nl-BE" dirty="0" err="1"/>
              <a:t>disease</a:t>
            </a:r>
            <a:r>
              <a:rPr lang="nl-BE" dirty="0"/>
              <a:t> is non-significant. </a:t>
            </a:r>
            <a:r>
              <a:rPr lang="nl-BE" dirty="0" err="1"/>
              <a:t>So</a:t>
            </a:r>
            <a:r>
              <a:rPr lang="nl-BE" dirty="0"/>
              <a:t> </a:t>
            </a:r>
            <a:r>
              <a:rPr lang="nl-BE" dirty="0" err="1"/>
              <a:t>should</a:t>
            </a:r>
            <a:r>
              <a:rPr lang="nl-BE" dirty="0"/>
              <a:t> we keep ‘</a:t>
            </a:r>
            <a:r>
              <a:rPr lang="nl-BE" dirty="0" err="1"/>
              <a:t>marstat</a:t>
            </a:r>
            <a:r>
              <a:rPr lang="nl-BE" dirty="0"/>
              <a:t>’ in </a:t>
            </a:r>
            <a:r>
              <a:rPr lang="nl-BE" dirty="0" err="1"/>
              <a:t>the</a:t>
            </a:r>
            <a:r>
              <a:rPr lang="nl-BE" dirty="0"/>
              <a:t> model? </a:t>
            </a:r>
            <a:r>
              <a:rPr lang="nl-BE" dirty="0" err="1"/>
              <a:t>That</a:t>
            </a:r>
            <a:r>
              <a:rPr lang="nl-BE" dirty="0"/>
              <a:t> </a:t>
            </a:r>
            <a:r>
              <a:rPr lang="nl-BE" dirty="0" err="1"/>
              <a:t>depends</a:t>
            </a:r>
            <a:r>
              <a:rPr lang="nl-BE" dirty="0"/>
              <a:t> on </a:t>
            </a:r>
            <a:r>
              <a:rPr lang="nl-BE" dirty="0" err="1"/>
              <a:t>whether</a:t>
            </a:r>
            <a:r>
              <a:rPr lang="nl-BE" dirty="0"/>
              <a:t> </a:t>
            </a:r>
            <a:r>
              <a:rPr lang="nl-BE" dirty="0" err="1"/>
              <a:t>the</a:t>
            </a:r>
            <a:r>
              <a:rPr lang="nl-BE" dirty="0"/>
              <a:t> model as a </a:t>
            </a:r>
            <a:r>
              <a:rPr lang="nl-BE" dirty="0" err="1"/>
              <a:t>whole</a:t>
            </a:r>
            <a:r>
              <a:rPr lang="nl-BE" dirty="0"/>
              <a:t> is </a:t>
            </a:r>
            <a:r>
              <a:rPr lang="nl-BE" dirty="0" err="1"/>
              <a:t>significantly</a:t>
            </a:r>
            <a:r>
              <a:rPr lang="nl-BE" dirty="0"/>
              <a:t> </a:t>
            </a:r>
            <a:r>
              <a:rPr lang="nl-BE" dirty="0" err="1"/>
              <a:t>better</a:t>
            </a:r>
            <a:r>
              <a:rPr lang="nl-BE" dirty="0"/>
              <a:t> </a:t>
            </a:r>
            <a:r>
              <a:rPr lang="nl-BE" dirty="0" err="1"/>
              <a:t>than</a:t>
            </a:r>
            <a:r>
              <a:rPr lang="nl-BE" dirty="0"/>
              <a:t> </a:t>
            </a:r>
            <a:r>
              <a:rPr lang="nl-BE" dirty="0" err="1"/>
              <a:t>the</a:t>
            </a:r>
            <a:r>
              <a:rPr lang="nl-BE" dirty="0"/>
              <a:t> </a:t>
            </a:r>
            <a:r>
              <a:rPr lang="nl-BE" dirty="0" err="1"/>
              <a:t>null</a:t>
            </a:r>
            <a:r>
              <a:rPr lang="nl-BE" dirty="0"/>
              <a:t> model. </a:t>
            </a:r>
            <a:r>
              <a:rPr lang="nl-BE" dirty="0" err="1"/>
              <a:t>If</a:t>
            </a:r>
            <a:r>
              <a:rPr lang="nl-BE" dirty="0"/>
              <a:t> </a:t>
            </a:r>
            <a:r>
              <a:rPr lang="nl-BE" dirty="0" err="1"/>
              <a:t>you</a:t>
            </a:r>
            <a:r>
              <a:rPr lang="nl-BE" dirty="0"/>
              <a:t> look in </a:t>
            </a:r>
            <a:r>
              <a:rPr lang="nl-BE" dirty="0" err="1"/>
              <a:t>your</a:t>
            </a:r>
            <a:r>
              <a:rPr lang="nl-BE" dirty="0"/>
              <a:t> R output </a:t>
            </a:r>
            <a:r>
              <a:rPr lang="nl-BE" dirty="0" err="1"/>
              <a:t>you</a:t>
            </a:r>
            <a:r>
              <a:rPr lang="nl-BE" dirty="0"/>
              <a:t> </a:t>
            </a:r>
            <a:r>
              <a:rPr lang="nl-BE" dirty="0" err="1"/>
              <a:t>will</a:t>
            </a:r>
            <a:r>
              <a:rPr lang="nl-BE" dirty="0"/>
              <a:t> </a:t>
            </a:r>
            <a:r>
              <a:rPr lang="nl-BE" dirty="0" err="1"/>
              <a:t>see</a:t>
            </a:r>
            <a:r>
              <a:rPr lang="nl-BE" dirty="0"/>
              <a:t> </a:t>
            </a:r>
            <a:r>
              <a:rPr lang="nl-BE" dirty="0" err="1"/>
              <a:t>that</a:t>
            </a:r>
            <a:r>
              <a:rPr lang="nl-BE" dirty="0"/>
              <a:t> </a:t>
            </a:r>
            <a:r>
              <a:rPr lang="nl-BE" dirty="0" err="1"/>
              <a:t>the</a:t>
            </a:r>
            <a:r>
              <a:rPr lang="nl-BE" dirty="0"/>
              <a:t> </a:t>
            </a:r>
            <a:r>
              <a:rPr lang="nl-BE" dirty="0" err="1"/>
              <a:t>null</a:t>
            </a:r>
            <a:r>
              <a:rPr lang="nl-BE" dirty="0"/>
              <a:t> </a:t>
            </a:r>
            <a:r>
              <a:rPr lang="nl-BE" dirty="0" err="1"/>
              <a:t>deviance</a:t>
            </a:r>
            <a:r>
              <a:rPr lang="nl-BE" dirty="0"/>
              <a:t> is </a:t>
            </a:r>
            <a:r>
              <a:rPr lang="en-US" dirty="0"/>
              <a:t>744.02  on 536  degrees of freedom, while the residual deviance is 732.16  on 533  degrees of freedom. So the difference is 11.86, with 3 degrees of freedom. If you look it up in Excel or in a Chi square table, you will find that it is statistically significant. </a:t>
            </a:r>
            <a:endParaRPr lang="nl-BE" dirty="0"/>
          </a:p>
        </p:txBody>
      </p:sp>
      <p:sp>
        <p:nvSpPr>
          <p:cNvPr id="4" name="Date Placeholder 3"/>
          <p:cNvSpPr>
            <a:spLocks noGrp="1"/>
          </p:cNvSpPr>
          <p:nvPr>
            <p:ph type="dt" idx="1"/>
          </p:nvPr>
        </p:nvSpPr>
        <p:spPr/>
        <p:txBody>
          <a:bodyPr/>
          <a:lstStyle/>
          <a:p>
            <a:pPr>
              <a:defRPr/>
            </a:pPr>
            <a:fld id="{B157B5F0-8D0C-4824-A18A-6A5D65C35B7F}" type="datetime1">
              <a:rPr lang="en-GB" smtClean="0"/>
              <a:pPr>
                <a:defRPr/>
              </a:pPr>
              <a:t>07/02/2023</a:t>
            </a:fld>
            <a:endParaRPr lang="en-GB"/>
          </a:p>
        </p:txBody>
      </p:sp>
      <p:sp>
        <p:nvSpPr>
          <p:cNvPr id="5" name="Footer Placeholder 4"/>
          <p:cNvSpPr>
            <a:spLocks noGrp="1"/>
          </p:cNvSpPr>
          <p:nvPr>
            <p:ph type="ftr" sz="quarter" idx="4"/>
          </p:nvPr>
        </p:nvSpPr>
        <p:spPr/>
        <p:txBody>
          <a:bodyPr/>
          <a:lstStyle/>
          <a:p>
            <a:pPr>
              <a:defRPr/>
            </a:pPr>
            <a:r>
              <a:rPr lang="en-GB"/>
              <a:t>AdMet_E_Logistic_TR.PPT</a:t>
            </a:r>
          </a:p>
        </p:txBody>
      </p:sp>
      <p:sp>
        <p:nvSpPr>
          <p:cNvPr id="6" name="Slide Number Placeholder 5"/>
          <p:cNvSpPr>
            <a:spLocks noGrp="1"/>
          </p:cNvSpPr>
          <p:nvPr>
            <p:ph type="sldNum" sz="quarter" idx="5"/>
          </p:nvPr>
        </p:nvSpPr>
        <p:spPr/>
        <p:txBody>
          <a:bodyPr/>
          <a:lstStyle/>
          <a:p>
            <a:pPr>
              <a:defRPr/>
            </a:pPr>
            <a:fld id="{4DCD58AA-4131-452B-B201-9F849858D755}" type="slidenum">
              <a:rPr lang="en-GB" smtClean="0"/>
              <a:pPr>
                <a:defRPr/>
              </a:pPr>
              <a:t>10</a:t>
            </a:fld>
            <a:endParaRPr lang="en-GB"/>
          </a:p>
        </p:txBody>
      </p:sp>
    </p:spTree>
    <p:extLst>
      <p:ext uri="{BB962C8B-B14F-4D97-AF65-F5344CB8AC3E}">
        <p14:creationId xmlns:p14="http://schemas.microsoft.com/office/powerpoint/2010/main" val="2375955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An </a:t>
            </a:r>
            <a:r>
              <a:rPr lang="nl-BE" dirty="0" err="1"/>
              <a:t>easier</a:t>
            </a:r>
            <a:r>
              <a:rPr lang="nl-BE" dirty="0"/>
              <a:t> way is </a:t>
            </a:r>
            <a:r>
              <a:rPr lang="nl-BE" dirty="0" err="1"/>
              <a:t>to</a:t>
            </a:r>
            <a:r>
              <a:rPr lang="nl-BE" dirty="0"/>
              <a:t> </a:t>
            </a:r>
            <a:r>
              <a:rPr lang="nl-BE" dirty="0" err="1"/>
              <a:t>use</a:t>
            </a:r>
            <a:r>
              <a:rPr lang="nl-BE" dirty="0"/>
              <a:t> ‘</a:t>
            </a:r>
            <a:r>
              <a:rPr lang="nl-BE" dirty="0" err="1"/>
              <a:t>anova</a:t>
            </a:r>
            <a:r>
              <a:rPr lang="nl-BE" dirty="0"/>
              <a:t>’, </a:t>
            </a:r>
            <a:r>
              <a:rPr lang="nl-BE" dirty="0" err="1"/>
              <a:t>which</a:t>
            </a:r>
            <a:r>
              <a:rPr lang="nl-BE" dirty="0"/>
              <a:t> does </a:t>
            </a:r>
            <a:r>
              <a:rPr lang="nl-BE" dirty="0" err="1"/>
              <a:t>all</a:t>
            </a:r>
            <a:r>
              <a:rPr lang="nl-BE" dirty="0"/>
              <a:t> </a:t>
            </a:r>
            <a:r>
              <a:rPr lang="nl-BE" dirty="0" err="1"/>
              <a:t>the</a:t>
            </a:r>
            <a:r>
              <a:rPr lang="nl-BE" dirty="0"/>
              <a:t> </a:t>
            </a:r>
            <a:r>
              <a:rPr lang="nl-BE" dirty="0" err="1"/>
              <a:t>calculations</a:t>
            </a:r>
            <a:r>
              <a:rPr lang="nl-BE" dirty="0"/>
              <a:t> </a:t>
            </a:r>
            <a:r>
              <a:rPr lang="nl-BE" dirty="0" err="1"/>
              <a:t>for</a:t>
            </a:r>
            <a:r>
              <a:rPr lang="nl-BE" dirty="0"/>
              <a:t> </a:t>
            </a:r>
            <a:r>
              <a:rPr lang="nl-BE" dirty="0" err="1"/>
              <a:t>you</a:t>
            </a:r>
            <a:r>
              <a:rPr lang="nl-BE" dirty="0"/>
              <a:t>. As </a:t>
            </a:r>
            <a:r>
              <a:rPr lang="nl-BE" dirty="0" err="1"/>
              <a:t>you</a:t>
            </a:r>
            <a:r>
              <a:rPr lang="nl-BE" dirty="0"/>
              <a:t> </a:t>
            </a:r>
            <a:r>
              <a:rPr lang="nl-BE" dirty="0" err="1"/>
              <a:t>can</a:t>
            </a:r>
            <a:r>
              <a:rPr lang="nl-BE" dirty="0"/>
              <a:t> </a:t>
            </a:r>
            <a:r>
              <a:rPr lang="nl-BE" dirty="0" err="1"/>
              <a:t>see</a:t>
            </a:r>
            <a:r>
              <a:rPr lang="nl-BE" dirty="0"/>
              <a:t> Chi square is indeed 11.857, </a:t>
            </a:r>
            <a:r>
              <a:rPr lang="nl-BE" dirty="0" err="1"/>
              <a:t>with</a:t>
            </a:r>
            <a:r>
              <a:rPr lang="nl-BE" dirty="0"/>
              <a:t> 3 </a:t>
            </a:r>
            <a:r>
              <a:rPr lang="nl-BE" dirty="0" err="1"/>
              <a:t>degrees</a:t>
            </a:r>
            <a:r>
              <a:rPr lang="nl-BE" dirty="0"/>
              <a:t> of </a:t>
            </a:r>
            <a:r>
              <a:rPr lang="nl-BE" dirty="0" err="1"/>
              <a:t>freedom</a:t>
            </a:r>
            <a:r>
              <a:rPr lang="nl-BE" dirty="0"/>
              <a:t>, </a:t>
            </a:r>
            <a:r>
              <a:rPr lang="nl-BE" dirty="0" err="1"/>
              <a:t>resulting</a:t>
            </a:r>
            <a:r>
              <a:rPr lang="nl-BE" dirty="0"/>
              <a:t> in a p-</a:t>
            </a:r>
            <a:r>
              <a:rPr lang="nl-BE" dirty="0" err="1"/>
              <a:t>value</a:t>
            </a:r>
            <a:r>
              <a:rPr lang="nl-BE" dirty="0"/>
              <a:t> of 0.007889. </a:t>
            </a:r>
            <a:r>
              <a:rPr lang="nl-BE" dirty="0" err="1"/>
              <a:t>So</a:t>
            </a:r>
            <a:r>
              <a:rPr lang="nl-BE" dirty="0"/>
              <a:t> we </a:t>
            </a:r>
            <a:r>
              <a:rPr lang="nl-BE" dirty="0" err="1"/>
              <a:t>conclude</a:t>
            </a:r>
            <a:r>
              <a:rPr lang="nl-BE" dirty="0"/>
              <a:t> </a:t>
            </a:r>
            <a:r>
              <a:rPr lang="nl-BE" dirty="0" err="1"/>
              <a:t>that</a:t>
            </a:r>
            <a:r>
              <a:rPr lang="nl-BE" dirty="0"/>
              <a:t> on </a:t>
            </a:r>
            <a:r>
              <a:rPr lang="nl-BE" dirty="0" err="1"/>
              <a:t>univariate</a:t>
            </a:r>
            <a:r>
              <a:rPr lang="nl-BE" dirty="0"/>
              <a:t> analysis, </a:t>
            </a:r>
            <a:r>
              <a:rPr lang="nl-BE" dirty="0" err="1"/>
              <a:t>marital</a:t>
            </a:r>
            <a:r>
              <a:rPr lang="nl-BE" dirty="0"/>
              <a:t> status is </a:t>
            </a:r>
            <a:r>
              <a:rPr lang="nl-BE" dirty="0" err="1"/>
              <a:t>significantly</a:t>
            </a:r>
            <a:r>
              <a:rPr lang="nl-BE" dirty="0"/>
              <a:t> </a:t>
            </a:r>
            <a:r>
              <a:rPr lang="nl-BE" dirty="0" err="1"/>
              <a:t>associated</a:t>
            </a:r>
            <a:r>
              <a:rPr lang="nl-BE" dirty="0"/>
              <a:t> </a:t>
            </a:r>
            <a:r>
              <a:rPr lang="nl-BE" dirty="0" err="1"/>
              <a:t>with</a:t>
            </a:r>
            <a:r>
              <a:rPr lang="nl-BE" dirty="0"/>
              <a:t> </a:t>
            </a:r>
            <a:r>
              <a:rPr lang="nl-BE" dirty="0" err="1"/>
              <a:t>pshychiatric</a:t>
            </a:r>
            <a:r>
              <a:rPr lang="nl-BE" dirty="0"/>
              <a:t> </a:t>
            </a:r>
            <a:r>
              <a:rPr lang="nl-BE" dirty="0" err="1"/>
              <a:t>disease</a:t>
            </a:r>
            <a:r>
              <a:rPr lang="nl-BE" dirty="0"/>
              <a:t>.  </a:t>
            </a:r>
          </a:p>
        </p:txBody>
      </p:sp>
      <p:sp>
        <p:nvSpPr>
          <p:cNvPr id="4" name="Date Placeholder 3"/>
          <p:cNvSpPr>
            <a:spLocks noGrp="1"/>
          </p:cNvSpPr>
          <p:nvPr>
            <p:ph type="dt" idx="1"/>
          </p:nvPr>
        </p:nvSpPr>
        <p:spPr/>
        <p:txBody>
          <a:bodyPr/>
          <a:lstStyle/>
          <a:p>
            <a:pPr>
              <a:defRPr/>
            </a:pPr>
            <a:fld id="{B157B5F0-8D0C-4824-A18A-6A5D65C35B7F}" type="datetime1">
              <a:rPr lang="en-GB" smtClean="0"/>
              <a:pPr>
                <a:defRPr/>
              </a:pPr>
              <a:t>07/02/2023</a:t>
            </a:fld>
            <a:endParaRPr lang="en-GB"/>
          </a:p>
        </p:txBody>
      </p:sp>
      <p:sp>
        <p:nvSpPr>
          <p:cNvPr id="5" name="Footer Placeholder 4"/>
          <p:cNvSpPr>
            <a:spLocks noGrp="1"/>
          </p:cNvSpPr>
          <p:nvPr>
            <p:ph type="ftr" sz="quarter" idx="4"/>
          </p:nvPr>
        </p:nvSpPr>
        <p:spPr/>
        <p:txBody>
          <a:bodyPr/>
          <a:lstStyle/>
          <a:p>
            <a:pPr>
              <a:defRPr/>
            </a:pPr>
            <a:r>
              <a:rPr lang="en-GB"/>
              <a:t>AdMet_E_Logistic_TR.PPT</a:t>
            </a:r>
          </a:p>
        </p:txBody>
      </p:sp>
      <p:sp>
        <p:nvSpPr>
          <p:cNvPr id="6" name="Slide Number Placeholder 5"/>
          <p:cNvSpPr>
            <a:spLocks noGrp="1"/>
          </p:cNvSpPr>
          <p:nvPr>
            <p:ph type="sldNum" sz="quarter" idx="5"/>
          </p:nvPr>
        </p:nvSpPr>
        <p:spPr/>
        <p:txBody>
          <a:bodyPr/>
          <a:lstStyle/>
          <a:p>
            <a:pPr>
              <a:defRPr/>
            </a:pPr>
            <a:fld id="{4DCD58AA-4131-452B-B201-9F849858D755}" type="slidenum">
              <a:rPr lang="en-GB" smtClean="0"/>
              <a:pPr>
                <a:defRPr/>
              </a:pPr>
              <a:t>11</a:t>
            </a:fld>
            <a:endParaRPr lang="en-GB"/>
          </a:p>
        </p:txBody>
      </p:sp>
    </p:spTree>
    <p:extLst>
      <p:ext uri="{BB962C8B-B14F-4D97-AF65-F5344CB8AC3E}">
        <p14:creationId xmlns:p14="http://schemas.microsoft.com/office/powerpoint/2010/main" val="1711928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The dataset </a:t>
            </a:r>
            <a:r>
              <a:rPr lang="nl-BE" dirty="0" err="1"/>
              <a:t>also</a:t>
            </a:r>
            <a:r>
              <a:rPr lang="nl-BE" dirty="0"/>
              <a:t> has a </a:t>
            </a:r>
            <a:r>
              <a:rPr lang="nl-BE" dirty="0" err="1"/>
              <a:t>variable</a:t>
            </a:r>
            <a:r>
              <a:rPr lang="nl-BE" dirty="0"/>
              <a:t> ‘pari3’ </a:t>
            </a:r>
            <a:r>
              <a:rPr lang="nl-BE" dirty="0" err="1"/>
              <a:t>which</a:t>
            </a:r>
            <a:r>
              <a:rPr lang="nl-BE" dirty="0"/>
              <a:t> is </a:t>
            </a:r>
            <a:r>
              <a:rPr lang="nl-BE" dirty="0" err="1"/>
              <a:t>an</a:t>
            </a:r>
            <a:r>
              <a:rPr lang="nl-BE" dirty="0"/>
              <a:t> </a:t>
            </a:r>
            <a:r>
              <a:rPr lang="nl-BE" dirty="0" err="1"/>
              <a:t>ordinal</a:t>
            </a:r>
            <a:r>
              <a:rPr lang="nl-BE" dirty="0"/>
              <a:t> </a:t>
            </a:r>
            <a:r>
              <a:rPr lang="nl-BE" dirty="0" err="1"/>
              <a:t>variable</a:t>
            </a:r>
            <a:r>
              <a:rPr lang="nl-BE" dirty="0"/>
              <a:t>, </a:t>
            </a:r>
            <a:r>
              <a:rPr lang="en-GB" sz="1200" kern="1200" dirty="0">
                <a:solidFill>
                  <a:schemeClr val="tx1"/>
                </a:solidFill>
                <a:effectLst/>
                <a:latin typeface="Times New Roman" pitchFamily="18" charset="0"/>
                <a:ea typeface="+mn-ea"/>
                <a:cs typeface="Arial" charset="0"/>
              </a:rPr>
              <a:t>1 = no children (&lt;15 </a:t>
            </a:r>
            <a:r>
              <a:rPr lang="en-GB" sz="1200" kern="1200" dirty="0" err="1">
                <a:solidFill>
                  <a:schemeClr val="tx1"/>
                </a:solidFill>
                <a:effectLst/>
                <a:latin typeface="Times New Roman" pitchFamily="18" charset="0"/>
                <a:ea typeface="+mn-ea"/>
                <a:cs typeface="Arial" charset="0"/>
              </a:rPr>
              <a:t>yrs</a:t>
            </a:r>
            <a:r>
              <a:rPr lang="en-GB" sz="1200" kern="1200" dirty="0">
                <a:solidFill>
                  <a:schemeClr val="tx1"/>
                </a:solidFill>
                <a:effectLst/>
                <a:latin typeface="Times New Roman" pitchFamily="18" charset="0"/>
                <a:ea typeface="+mn-ea"/>
                <a:cs typeface="Arial" charset="0"/>
              </a:rPr>
              <a:t>), 2 = 1-2 children, 3 = 3 or more children. In this case you could consider treating it as a numerical variable because that would simplify your model. There is a clear order here, which was not there in the ‘civ4’ variable. The assumption is that there is a linear trend, that for every level increase in ‘pari3’ there is a constant increase in the odds of ‘case’. On this slide you see the outcome of the categorical model, odds ratios of 1.43 for level 2 (1-2 children) and 4.46 for level 3 (3 or more children). Remember level 1 (no children) is the reference category and therefore has an odds ratio of 1. So we go from 1 to 1.4 to 4.5, not exactly a straight line but if you look at the output of the comparison of the model assuming a linear trend versus the model treating ‘pari3’ as categorical (factor), the difference is just not significant (p=0.08705). So you could consider assuming a linear trend because the model assuming a linear trend is not significantly worse than the model not doing so and the linear trend model is simpler (1 DF saved). In this case it may not be all that meaningful but if for instance you have 5 wealth quintiles, rather than to provide four odds ratios (1-2, 1-3, 1-4 and 1-5), it might be easier to just provide one single odds ratio for each level of increase in wealth. This is only allowed if you can demonstrate that there really is a linear trend, that the model assuming a linear trend is not significantly worse than the model treating wealth quintile as a categorical variable. </a:t>
            </a:r>
            <a:endParaRPr lang="nl-BE" dirty="0"/>
          </a:p>
        </p:txBody>
      </p:sp>
      <p:sp>
        <p:nvSpPr>
          <p:cNvPr id="4" name="Date Placeholder 3"/>
          <p:cNvSpPr>
            <a:spLocks noGrp="1"/>
          </p:cNvSpPr>
          <p:nvPr>
            <p:ph type="dt" idx="1"/>
          </p:nvPr>
        </p:nvSpPr>
        <p:spPr/>
        <p:txBody>
          <a:bodyPr/>
          <a:lstStyle/>
          <a:p>
            <a:pPr>
              <a:defRPr/>
            </a:pPr>
            <a:fld id="{B157B5F0-8D0C-4824-A18A-6A5D65C35B7F}" type="datetime1">
              <a:rPr lang="en-GB" smtClean="0"/>
              <a:pPr>
                <a:defRPr/>
              </a:pPr>
              <a:t>07/02/2023</a:t>
            </a:fld>
            <a:endParaRPr lang="en-GB"/>
          </a:p>
        </p:txBody>
      </p:sp>
      <p:sp>
        <p:nvSpPr>
          <p:cNvPr id="5" name="Footer Placeholder 4"/>
          <p:cNvSpPr>
            <a:spLocks noGrp="1"/>
          </p:cNvSpPr>
          <p:nvPr>
            <p:ph type="ftr" sz="quarter" idx="4"/>
          </p:nvPr>
        </p:nvSpPr>
        <p:spPr/>
        <p:txBody>
          <a:bodyPr/>
          <a:lstStyle/>
          <a:p>
            <a:pPr>
              <a:defRPr/>
            </a:pPr>
            <a:r>
              <a:rPr lang="en-GB"/>
              <a:t>AdMet_E_Logistic_TR.PPT</a:t>
            </a:r>
          </a:p>
        </p:txBody>
      </p:sp>
      <p:sp>
        <p:nvSpPr>
          <p:cNvPr id="6" name="Slide Number Placeholder 5"/>
          <p:cNvSpPr>
            <a:spLocks noGrp="1"/>
          </p:cNvSpPr>
          <p:nvPr>
            <p:ph type="sldNum" sz="quarter" idx="5"/>
          </p:nvPr>
        </p:nvSpPr>
        <p:spPr/>
        <p:txBody>
          <a:bodyPr/>
          <a:lstStyle/>
          <a:p>
            <a:pPr>
              <a:defRPr/>
            </a:pPr>
            <a:fld id="{4DCD58AA-4131-452B-B201-9F849858D755}" type="slidenum">
              <a:rPr lang="en-GB" smtClean="0"/>
              <a:pPr>
                <a:defRPr/>
              </a:pPr>
              <a:t>12</a:t>
            </a:fld>
            <a:endParaRPr lang="en-GB"/>
          </a:p>
        </p:txBody>
      </p:sp>
    </p:spTree>
    <p:extLst>
      <p:ext uri="{BB962C8B-B14F-4D97-AF65-F5344CB8AC3E}">
        <p14:creationId xmlns:p14="http://schemas.microsoft.com/office/powerpoint/2010/main" val="3551781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Last week we </a:t>
            </a:r>
            <a:r>
              <a:rPr lang="nl-BE" dirty="0" err="1"/>
              <a:t>already</a:t>
            </a:r>
            <a:r>
              <a:rPr lang="nl-BE" dirty="0"/>
              <a:t> </a:t>
            </a:r>
            <a:r>
              <a:rPr lang="nl-BE" dirty="0" err="1"/>
              <a:t>explored</a:t>
            </a:r>
            <a:r>
              <a:rPr lang="nl-BE" dirty="0"/>
              <a:t> </a:t>
            </a:r>
            <a:r>
              <a:rPr lang="nl-BE" dirty="0" err="1"/>
              <a:t>interaction</a:t>
            </a:r>
            <a:r>
              <a:rPr lang="nl-BE" dirty="0"/>
              <a:t> in </a:t>
            </a:r>
            <a:r>
              <a:rPr lang="nl-BE" dirty="0" err="1"/>
              <a:t>linear</a:t>
            </a:r>
            <a:r>
              <a:rPr lang="nl-BE" dirty="0"/>
              <a:t> </a:t>
            </a:r>
            <a:r>
              <a:rPr lang="nl-BE" dirty="0" err="1"/>
              <a:t>regression</a:t>
            </a:r>
            <a:r>
              <a:rPr lang="nl-BE" dirty="0"/>
              <a:t>. In </a:t>
            </a:r>
            <a:r>
              <a:rPr lang="nl-BE" dirty="0" err="1"/>
              <a:t>the</a:t>
            </a:r>
            <a:r>
              <a:rPr lang="nl-BE" dirty="0"/>
              <a:t> </a:t>
            </a:r>
            <a:r>
              <a:rPr lang="nl-BE" dirty="0" err="1"/>
              <a:t>exercise</a:t>
            </a:r>
            <a:r>
              <a:rPr lang="nl-BE" dirty="0"/>
              <a:t> we </a:t>
            </a:r>
            <a:r>
              <a:rPr lang="nl-BE" dirty="0" err="1"/>
              <a:t>saw</a:t>
            </a:r>
            <a:r>
              <a:rPr lang="nl-BE" dirty="0"/>
              <a:t> </a:t>
            </a:r>
            <a:r>
              <a:rPr lang="nl-BE" dirty="0" err="1"/>
              <a:t>that</a:t>
            </a:r>
            <a:r>
              <a:rPr lang="nl-BE" dirty="0"/>
              <a:t> </a:t>
            </a:r>
            <a:r>
              <a:rPr lang="nl-BE" dirty="0" err="1"/>
              <a:t>the</a:t>
            </a:r>
            <a:r>
              <a:rPr lang="nl-BE" dirty="0"/>
              <a:t> </a:t>
            </a:r>
            <a:r>
              <a:rPr lang="nl-BE" dirty="0" err="1"/>
              <a:t>increase</a:t>
            </a:r>
            <a:r>
              <a:rPr lang="nl-BE" dirty="0"/>
              <a:t> in cholesterol </a:t>
            </a:r>
            <a:r>
              <a:rPr lang="nl-BE" dirty="0" err="1"/>
              <a:t>by</a:t>
            </a:r>
            <a:r>
              <a:rPr lang="nl-BE" dirty="0"/>
              <a:t> </a:t>
            </a:r>
            <a:r>
              <a:rPr lang="nl-BE" dirty="0" err="1"/>
              <a:t>age</a:t>
            </a:r>
            <a:r>
              <a:rPr lang="nl-BE" dirty="0"/>
              <a:t> was different in </a:t>
            </a:r>
            <a:r>
              <a:rPr lang="nl-BE" dirty="0" err="1"/>
              <a:t>two</a:t>
            </a:r>
            <a:r>
              <a:rPr lang="nl-BE" dirty="0"/>
              <a:t> (</a:t>
            </a:r>
            <a:r>
              <a:rPr lang="nl-BE" dirty="0" err="1"/>
              <a:t>fictitious</a:t>
            </a:r>
            <a:r>
              <a:rPr lang="nl-BE" dirty="0"/>
              <a:t>) </a:t>
            </a:r>
            <a:r>
              <a:rPr lang="nl-BE" dirty="0" err="1"/>
              <a:t>states</a:t>
            </a:r>
            <a:r>
              <a:rPr lang="nl-BE" dirty="0"/>
              <a:t>. </a:t>
            </a:r>
            <a:r>
              <a:rPr lang="nl-BE" dirty="0" err="1"/>
              <a:t>Today</a:t>
            </a:r>
            <a:r>
              <a:rPr lang="nl-BE" dirty="0"/>
              <a:t> we </a:t>
            </a:r>
            <a:r>
              <a:rPr lang="nl-BE" dirty="0" err="1"/>
              <a:t>will</a:t>
            </a:r>
            <a:r>
              <a:rPr lang="nl-BE" dirty="0"/>
              <a:t> look at </a:t>
            </a:r>
            <a:r>
              <a:rPr lang="nl-BE" dirty="0" err="1"/>
              <a:t>the</a:t>
            </a:r>
            <a:r>
              <a:rPr lang="nl-BE" dirty="0"/>
              <a:t> onch1302 dataset </a:t>
            </a:r>
            <a:r>
              <a:rPr lang="nl-BE" dirty="0" err="1"/>
              <a:t>to</a:t>
            </a:r>
            <a:r>
              <a:rPr lang="nl-BE" dirty="0"/>
              <a:t> </a:t>
            </a:r>
            <a:r>
              <a:rPr lang="nl-BE" dirty="0" err="1"/>
              <a:t>explore</a:t>
            </a:r>
            <a:r>
              <a:rPr lang="nl-BE" dirty="0"/>
              <a:t> </a:t>
            </a:r>
            <a:r>
              <a:rPr lang="nl-BE" dirty="0" err="1"/>
              <a:t>whether</a:t>
            </a:r>
            <a:r>
              <a:rPr lang="nl-BE" dirty="0"/>
              <a:t> </a:t>
            </a:r>
            <a:r>
              <a:rPr lang="nl-BE" dirty="0" err="1"/>
              <a:t>the</a:t>
            </a:r>
            <a:r>
              <a:rPr lang="nl-BE" dirty="0"/>
              <a:t> effect of living in </a:t>
            </a:r>
            <a:r>
              <a:rPr lang="nl-BE" dirty="0" err="1"/>
              <a:t>the</a:t>
            </a:r>
            <a:r>
              <a:rPr lang="nl-BE" dirty="0"/>
              <a:t> </a:t>
            </a:r>
            <a:r>
              <a:rPr lang="nl-BE" dirty="0" err="1"/>
              <a:t>forest</a:t>
            </a:r>
            <a:r>
              <a:rPr lang="nl-BE" dirty="0"/>
              <a:t> is different </a:t>
            </a:r>
            <a:r>
              <a:rPr lang="nl-BE" dirty="0" err="1"/>
              <a:t>for</a:t>
            </a:r>
            <a:r>
              <a:rPr lang="nl-BE" dirty="0"/>
              <a:t> men </a:t>
            </a:r>
            <a:r>
              <a:rPr lang="nl-BE" dirty="0" err="1"/>
              <a:t>than</a:t>
            </a:r>
            <a:r>
              <a:rPr lang="nl-BE" dirty="0"/>
              <a:t> </a:t>
            </a:r>
            <a:r>
              <a:rPr lang="nl-BE" dirty="0" err="1"/>
              <a:t>for</a:t>
            </a:r>
            <a:r>
              <a:rPr lang="nl-BE" dirty="0"/>
              <a:t> </a:t>
            </a:r>
            <a:r>
              <a:rPr lang="nl-BE" dirty="0" err="1"/>
              <a:t>women</a:t>
            </a:r>
            <a:r>
              <a:rPr lang="nl-BE" dirty="0"/>
              <a:t>. </a:t>
            </a:r>
          </a:p>
        </p:txBody>
      </p:sp>
      <p:sp>
        <p:nvSpPr>
          <p:cNvPr id="4" name="Date Placeholder 3"/>
          <p:cNvSpPr>
            <a:spLocks noGrp="1"/>
          </p:cNvSpPr>
          <p:nvPr>
            <p:ph type="dt" idx="1"/>
          </p:nvPr>
        </p:nvSpPr>
        <p:spPr/>
        <p:txBody>
          <a:bodyPr/>
          <a:lstStyle/>
          <a:p>
            <a:pPr>
              <a:defRPr/>
            </a:pPr>
            <a:fld id="{B157B5F0-8D0C-4824-A18A-6A5D65C35B7F}" type="datetime1">
              <a:rPr lang="en-GB" smtClean="0"/>
              <a:pPr>
                <a:defRPr/>
              </a:pPr>
              <a:t>07/02/2023</a:t>
            </a:fld>
            <a:endParaRPr lang="en-GB"/>
          </a:p>
        </p:txBody>
      </p:sp>
      <p:sp>
        <p:nvSpPr>
          <p:cNvPr id="5" name="Footer Placeholder 4"/>
          <p:cNvSpPr>
            <a:spLocks noGrp="1"/>
          </p:cNvSpPr>
          <p:nvPr>
            <p:ph type="ftr" sz="quarter" idx="4"/>
          </p:nvPr>
        </p:nvSpPr>
        <p:spPr/>
        <p:txBody>
          <a:bodyPr/>
          <a:lstStyle/>
          <a:p>
            <a:pPr>
              <a:defRPr/>
            </a:pPr>
            <a:r>
              <a:rPr lang="en-GB"/>
              <a:t>AdMet_E_Logistic_TR.PPT</a:t>
            </a:r>
          </a:p>
        </p:txBody>
      </p:sp>
      <p:sp>
        <p:nvSpPr>
          <p:cNvPr id="6" name="Slide Number Placeholder 5"/>
          <p:cNvSpPr>
            <a:spLocks noGrp="1"/>
          </p:cNvSpPr>
          <p:nvPr>
            <p:ph type="sldNum" sz="quarter" idx="5"/>
          </p:nvPr>
        </p:nvSpPr>
        <p:spPr/>
        <p:txBody>
          <a:bodyPr/>
          <a:lstStyle/>
          <a:p>
            <a:pPr>
              <a:defRPr/>
            </a:pPr>
            <a:fld id="{4DCD58AA-4131-452B-B201-9F849858D755}" type="slidenum">
              <a:rPr lang="en-GB" smtClean="0"/>
              <a:pPr>
                <a:defRPr/>
              </a:pPr>
              <a:t>13</a:t>
            </a:fld>
            <a:endParaRPr lang="en-GB"/>
          </a:p>
        </p:txBody>
      </p:sp>
    </p:spTree>
    <p:extLst>
      <p:ext uri="{BB962C8B-B14F-4D97-AF65-F5344CB8AC3E}">
        <p14:creationId xmlns:p14="http://schemas.microsoft.com/office/powerpoint/2010/main" val="3568129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Onch1302 dataset living in the forest is associated with increased risk of micro filarial infection (OR 2.4) whereas female gender is protective (OR 0.6). </a:t>
            </a:r>
          </a:p>
          <a:p>
            <a:r>
              <a:rPr lang="en-GB" dirty="0"/>
              <a:t>Could it be that the effect of forest is different for men than for women? To answer that question we need to add an interaction term to the model. </a:t>
            </a:r>
          </a:p>
          <a:p>
            <a:endParaRPr lang="nl-BE" dirty="0"/>
          </a:p>
        </p:txBody>
      </p:sp>
      <p:sp>
        <p:nvSpPr>
          <p:cNvPr id="4" name="Date Placeholder 3"/>
          <p:cNvSpPr>
            <a:spLocks noGrp="1"/>
          </p:cNvSpPr>
          <p:nvPr>
            <p:ph type="dt" idx="1"/>
          </p:nvPr>
        </p:nvSpPr>
        <p:spPr/>
        <p:txBody>
          <a:bodyPr/>
          <a:lstStyle/>
          <a:p>
            <a:pPr>
              <a:defRPr/>
            </a:pPr>
            <a:fld id="{B157B5F0-8D0C-4824-A18A-6A5D65C35B7F}" type="datetime1">
              <a:rPr lang="en-GB" smtClean="0"/>
              <a:pPr>
                <a:defRPr/>
              </a:pPr>
              <a:t>07/02/2023</a:t>
            </a:fld>
            <a:endParaRPr lang="en-GB"/>
          </a:p>
        </p:txBody>
      </p:sp>
      <p:sp>
        <p:nvSpPr>
          <p:cNvPr id="5" name="Footer Placeholder 4"/>
          <p:cNvSpPr>
            <a:spLocks noGrp="1"/>
          </p:cNvSpPr>
          <p:nvPr>
            <p:ph type="ftr" sz="quarter" idx="4"/>
          </p:nvPr>
        </p:nvSpPr>
        <p:spPr/>
        <p:txBody>
          <a:bodyPr/>
          <a:lstStyle/>
          <a:p>
            <a:pPr>
              <a:defRPr/>
            </a:pPr>
            <a:r>
              <a:rPr lang="en-GB"/>
              <a:t>AdMet_E_Logistic_TR.PPT</a:t>
            </a:r>
          </a:p>
        </p:txBody>
      </p:sp>
      <p:sp>
        <p:nvSpPr>
          <p:cNvPr id="6" name="Slide Number Placeholder 5"/>
          <p:cNvSpPr>
            <a:spLocks noGrp="1"/>
          </p:cNvSpPr>
          <p:nvPr>
            <p:ph type="sldNum" sz="quarter" idx="5"/>
          </p:nvPr>
        </p:nvSpPr>
        <p:spPr/>
        <p:txBody>
          <a:bodyPr/>
          <a:lstStyle/>
          <a:p>
            <a:pPr>
              <a:defRPr/>
            </a:pPr>
            <a:fld id="{4DCD58AA-4131-452B-B201-9F849858D755}" type="slidenum">
              <a:rPr lang="en-GB" smtClean="0"/>
              <a:pPr>
                <a:defRPr/>
              </a:pPr>
              <a:t>14</a:t>
            </a:fld>
            <a:endParaRPr lang="en-GB"/>
          </a:p>
        </p:txBody>
      </p:sp>
    </p:spTree>
    <p:extLst>
      <p:ext uri="{BB962C8B-B14F-4D97-AF65-F5344CB8AC3E}">
        <p14:creationId xmlns:p14="http://schemas.microsoft.com/office/powerpoint/2010/main" val="2416903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First we </a:t>
            </a:r>
            <a:r>
              <a:rPr lang="nl-BE" dirty="0" err="1"/>
              <a:t>will</a:t>
            </a:r>
            <a:r>
              <a:rPr lang="nl-BE" dirty="0"/>
              <a:t> fit </a:t>
            </a:r>
            <a:r>
              <a:rPr lang="nl-BE" dirty="0" err="1"/>
              <a:t>the</a:t>
            </a:r>
            <a:r>
              <a:rPr lang="nl-BE" dirty="0"/>
              <a:t> model </a:t>
            </a:r>
            <a:r>
              <a:rPr lang="nl-BE" dirty="0" err="1"/>
              <a:t>with</a:t>
            </a:r>
            <a:r>
              <a:rPr lang="nl-BE" dirty="0"/>
              <a:t> </a:t>
            </a:r>
            <a:r>
              <a:rPr lang="nl-BE" dirty="0" err="1"/>
              <a:t>forest</a:t>
            </a:r>
            <a:r>
              <a:rPr lang="nl-BE" dirty="0"/>
              <a:t> and </a:t>
            </a:r>
            <a:r>
              <a:rPr lang="nl-BE" dirty="0" err="1"/>
              <a:t>female</a:t>
            </a:r>
            <a:r>
              <a:rPr lang="nl-BE" dirty="0"/>
              <a:t> as </a:t>
            </a:r>
            <a:r>
              <a:rPr lang="nl-BE" dirty="0" err="1"/>
              <a:t>predictors</a:t>
            </a:r>
            <a:r>
              <a:rPr lang="nl-BE" dirty="0"/>
              <a:t>, on </a:t>
            </a:r>
            <a:r>
              <a:rPr lang="nl-BE" dirty="0" err="1"/>
              <a:t>this</a:t>
            </a:r>
            <a:r>
              <a:rPr lang="nl-BE" dirty="0"/>
              <a:t> slide </a:t>
            </a:r>
            <a:r>
              <a:rPr lang="nl-BE" dirty="0" err="1"/>
              <a:t>you</a:t>
            </a:r>
            <a:r>
              <a:rPr lang="nl-BE" dirty="0"/>
              <a:t> </a:t>
            </a:r>
            <a:r>
              <a:rPr lang="nl-BE" dirty="0" err="1"/>
              <a:t>see</a:t>
            </a:r>
            <a:r>
              <a:rPr lang="nl-BE" dirty="0"/>
              <a:t> </a:t>
            </a:r>
            <a:r>
              <a:rPr lang="nl-BE" dirty="0" err="1"/>
              <a:t>the</a:t>
            </a:r>
            <a:r>
              <a:rPr lang="nl-BE" dirty="0"/>
              <a:t> </a:t>
            </a:r>
            <a:r>
              <a:rPr lang="nl-BE" dirty="0" err="1"/>
              <a:t>coefficients</a:t>
            </a:r>
            <a:r>
              <a:rPr lang="nl-BE" dirty="0"/>
              <a:t> and </a:t>
            </a:r>
            <a:r>
              <a:rPr lang="nl-BE" dirty="0" err="1"/>
              <a:t>the</a:t>
            </a:r>
            <a:r>
              <a:rPr lang="nl-BE" dirty="0"/>
              <a:t> </a:t>
            </a:r>
            <a:r>
              <a:rPr lang="nl-BE" dirty="0" err="1"/>
              <a:t>exponentiated</a:t>
            </a:r>
            <a:r>
              <a:rPr lang="nl-BE" dirty="0"/>
              <a:t> </a:t>
            </a:r>
            <a:r>
              <a:rPr lang="nl-BE" dirty="0" err="1"/>
              <a:t>coefficients</a:t>
            </a:r>
            <a:r>
              <a:rPr lang="nl-BE" dirty="0"/>
              <a:t>, </a:t>
            </a:r>
            <a:r>
              <a:rPr lang="nl-BE" dirty="0" err="1"/>
              <a:t>the</a:t>
            </a:r>
            <a:r>
              <a:rPr lang="nl-BE" dirty="0"/>
              <a:t> </a:t>
            </a:r>
            <a:r>
              <a:rPr lang="nl-BE" dirty="0" err="1"/>
              <a:t>odds</a:t>
            </a:r>
            <a:r>
              <a:rPr lang="nl-BE" dirty="0"/>
              <a:t> </a:t>
            </a:r>
            <a:r>
              <a:rPr lang="nl-BE" dirty="0" err="1"/>
              <a:t>ratios</a:t>
            </a:r>
            <a:r>
              <a:rPr lang="nl-BE" dirty="0"/>
              <a:t>. As </a:t>
            </a:r>
            <a:r>
              <a:rPr lang="nl-BE" dirty="0" err="1"/>
              <a:t>you</a:t>
            </a:r>
            <a:r>
              <a:rPr lang="nl-BE" dirty="0"/>
              <a:t> </a:t>
            </a:r>
            <a:r>
              <a:rPr lang="nl-BE" dirty="0" err="1"/>
              <a:t>can</a:t>
            </a:r>
            <a:r>
              <a:rPr lang="nl-BE" dirty="0"/>
              <a:t> </a:t>
            </a:r>
            <a:r>
              <a:rPr lang="nl-BE" dirty="0" err="1"/>
              <a:t>see</a:t>
            </a:r>
            <a:r>
              <a:rPr lang="nl-BE" dirty="0"/>
              <a:t> </a:t>
            </a:r>
            <a:r>
              <a:rPr lang="nl-BE" dirty="0" err="1"/>
              <a:t>they</a:t>
            </a:r>
            <a:r>
              <a:rPr lang="nl-BE" dirty="0"/>
              <a:t> are 2.4 </a:t>
            </a:r>
            <a:r>
              <a:rPr lang="nl-BE" dirty="0" err="1"/>
              <a:t>for</a:t>
            </a:r>
            <a:r>
              <a:rPr lang="nl-BE" dirty="0"/>
              <a:t> </a:t>
            </a:r>
            <a:r>
              <a:rPr lang="nl-BE" dirty="0" err="1"/>
              <a:t>forest</a:t>
            </a:r>
            <a:r>
              <a:rPr lang="nl-BE" dirty="0"/>
              <a:t> and 0.6 </a:t>
            </a:r>
            <a:r>
              <a:rPr lang="nl-BE" dirty="0" err="1"/>
              <a:t>for</a:t>
            </a:r>
            <a:r>
              <a:rPr lang="nl-BE" dirty="0"/>
              <a:t> </a:t>
            </a:r>
            <a:r>
              <a:rPr lang="nl-BE" dirty="0" err="1"/>
              <a:t>female</a:t>
            </a:r>
            <a:r>
              <a:rPr lang="nl-BE" dirty="0"/>
              <a:t>. Both are </a:t>
            </a:r>
            <a:r>
              <a:rPr lang="nl-BE" dirty="0" err="1"/>
              <a:t>highly</a:t>
            </a:r>
            <a:r>
              <a:rPr lang="nl-BE" dirty="0"/>
              <a:t> significant </a:t>
            </a:r>
            <a:r>
              <a:rPr lang="nl-BE" dirty="0" err="1"/>
              <a:t>with</a:t>
            </a:r>
            <a:r>
              <a:rPr lang="nl-BE" dirty="0"/>
              <a:t> p-</a:t>
            </a:r>
            <a:r>
              <a:rPr lang="nl-BE" dirty="0" err="1"/>
              <a:t>values</a:t>
            </a:r>
            <a:r>
              <a:rPr lang="nl-BE" dirty="0"/>
              <a:t> of 1.59 e-13 and 4.90 e-5 </a:t>
            </a:r>
            <a:r>
              <a:rPr lang="nl-BE" dirty="0" err="1"/>
              <a:t>respectively</a:t>
            </a:r>
            <a:r>
              <a:rPr lang="nl-BE" dirty="0"/>
              <a:t>.</a:t>
            </a:r>
          </a:p>
        </p:txBody>
      </p:sp>
      <p:sp>
        <p:nvSpPr>
          <p:cNvPr id="4" name="Date Placeholder 3"/>
          <p:cNvSpPr>
            <a:spLocks noGrp="1"/>
          </p:cNvSpPr>
          <p:nvPr>
            <p:ph type="dt" idx="1"/>
          </p:nvPr>
        </p:nvSpPr>
        <p:spPr/>
        <p:txBody>
          <a:bodyPr/>
          <a:lstStyle/>
          <a:p>
            <a:pPr>
              <a:defRPr/>
            </a:pPr>
            <a:fld id="{B157B5F0-8D0C-4824-A18A-6A5D65C35B7F}" type="datetime1">
              <a:rPr lang="en-GB" smtClean="0"/>
              <a:pPr>
                <a:defRPr/>
              </a:pPr>
              <a:t>07/02/2023</a:t>
            </a:fld>
            <a:endParaRPr lang="en-GB"/>
          </a:p>
        </p:txBody>
      </p:sp>
      <p:sp>
        <p:nvSpPr>
          <p:cNvPr id="5" name="Footer Placeholder 4"/>
          <p:cNvSpPr>
            <a:spLocks noGrp="1"/>
          </p:cNvSpPr>
          <p:nvPr>
            <p:ph type="ftr" sz="quarter" idx="4"/>
          </p:nvPr>
        </p:nvSpPr>
        <p:spPr/>
        <p:txBody>
          <a:bodyPr/>
          <a:lstStyle/>
          <a:p>
            <a:pPr>
              <a:defRPr/>
            </a:pPr>
            <a:r>
              <a:rPr lang="en-GB"/>
              <a:t>AdMet_E_Logistic_TR.PPT</a:t>
            </a:r>
          </a:p>
        </p:txBody>
      </p:sp>
      <p:sp>
        <p:nvSpPr>
          <p:cNvPr id="6" name="Slide Number Placeholder 5"/>
          <p:cNvSpPr>
            <a:spLocks noGrp="1"/>
          </p:cNvSpPr>
          <p:nvPr>
            <p:ph type="sldNum" sz="quarter" idx="5"/>
          </p:nvPr>
        </p:nvSpPr>
        <p:spPr/>
        <p:txBody>
          <a:bodyPr/>
          <a:lstStyle/>
          <a:p>
            <a:pPr>
              <a:defRPr/>
            </a:pPr>
            <a:fld id="{4DCD58AA-4131-452B-B201-9F849858D755}" type="slidenum">
              <a:rPr lang="en-GB" smtClean="0"/>
              <a:pPr>
                <a:defRPr/>
              </a:pPr>
              <a:t>16</a:t>
            </a:fld>
            <a:endParaRPr lang="en-GB"/>
          </a:p>
        </p:txBody>
      </p:sp>
    </p:spTree>
    <p:extLst>
      <p:ext uri="{BB962C8B-B14F-4D97-AF65-F5344CB8AC3E}">
        <p14:creationId xmlns:p14="http://schemas.microsoft.com/office/powerpoint/2010/main" val="1445597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Next we fit </a:t>
            </a:r>
            <a:r>
              <a:rPr lang="nl-BE" dirty="0" err="1"/>
              <a:t>the</a:t>
            </a:r>
            <a:r>
              <a:rPr lang="nl-BE" dirty="0"/>
              <a:t> model </a:t>
            </a:r>
            <a:r>
              <a:rPr lang="nl-BE" dirty="0" err="1"/>
              <a:t>with</a:t>
            </a:r>
            <a:r>
              <a:rPr lang="nl-BE" dirty="0"/>
              <a:t> </a:t>
            </a:r>
            <a:r>
              <a:rPr lang="nl-BE" dirty="0" err="1"/>
              <a:t>interaction</a:t>
            </a:r>
            <a:r>
              <a:rPr lang="nl-BE" dirty="0"/>
              <a:t> </a:t>
            </a:r>
            <a:r>
              <a:rPr lang="nl-BE" dirty="0" err="1"/>
              <a:t>by</a:t>
            </a:r>
            <a:r>
              <a:rPr lang="nl-BE" dirty="0"/>
              <a:t> </a:t>
            </a:r>
            <a:r>
              <a:rPr lang="nl-BE" dirty="0" err="1"/>
              <a:t>adding</a:t>
            </a:r>
            <a:r>
              <a:rPr lang="nl-BE" dirty="0"/>
              <a:t> </a:t>
            </a:r>
            <a:r>
              <a:rPr lang="nl-BE" dirty="0" err="1"/>
              <a:t>the</a:t>
            </a:r>
            <a:r>
              <a:rPr lang="nl-BE" dirty="0"/>
              <a:t> term </a:t>
            </a:r>
            <a:r>
              <a:rPr lang="nl-BE" dirty="0" err="1"/>
              <a:t>forest</a:t>
            </a:r>
            <a:r>
              <a:rPr lang="nl-BE" dirty="0"/>
              <a:t>*</a:t>
            </a:r>
            <a:r>
              <a:rPr lang="nl-BE" dirty="0" err="1"/>
              <a:t>female</a:t>
            </a:r>
            <a:r>
              <a:rPr lang="nl-BE" dirty="0"/>
              <a:t>. </a:t>
            </a:r>
            <a:r>
              <a:rPr lang="nl-BE" dirty="0" err="1"/>
              <a:t>You</a:t>
            </a:r>
            <a:r>
              <a:rPr lang="nl-BE" dirty="0"/>
              <a:t> </a:t>
            </a:r>
            <a:r>
              <a:rPr lang="nl-BE" dirty="0" err="1"/>
              <a:t>see</a:t>
            </a:r>
            <a:r>
              <a:rPr lang="nl-BE" dirty="0"/>
              <a:t> </a:t>
            </a:r>
            <a:r>
              <a:rPr lang="nl-BE" dirty="0" err="1"/>
              <a:t>that</a:t>
            </a:r>
            <a:r>
              <a:rPr lang="nl-BE" dirty="0"/>
              <a:t> </a:t>
            </a:r>
            <a:r>
              <a:rPr lang="nl-BE" dirty="0" err="1"/>
              <a:t>an</a:t>
            </a:r>
            <a:r>
              <a:rPr lang="nl-BE" dirty="0"/>
              <a:t> </a:t>
            </a:r>
            <a:r>
              <a:rPr lang="nl-BE" dirty="0" err="1"/>
              <a:t>additional</a:t>
            </a:r>
            <a:r>
              <a:rPr lang="nl-BE" dirty="0"/>
              <a:t> term </a:t>
            </a:r>
            <a:r>
              <a:rPr lang="nl-BE" dirty="0" err="1"/>
              <a:t>appears</a:t>
            </a:r>
            <a:r>
              <a:rPr lang="nl-BE" dirty="0"/>
              <a:t> in </a:t>
            </a:r>
            <a:r>
              <a:rPr lang="nl-BE" dirty="0" err="1"/>
              <a:t>the</a:t>
            </a:r>
            <a:r>
              <a:rPr lang="nl-BE" dirty="0"/>
              <a:t> output. In </a:t>
            </a:r>
            <a:r>
              <a:rPr lang="nl-BE" dirty="0" err="1"/>
              <a:t>the</a:t>
            </a:r>
            <a:r>
              <a:rPr lang="nl-BE" dirty="0"/>
              <a:t> </a:t>
            </a:r>
            <a:r>
              <a:rPr lang="nl-BE" dirty="0" err="1"/>
              <a:t>exponentiated</a:t>
            </a:r>
            <a:r>
              <a:rPr lang="nl-BE" dirty="0"/>
              <a:t> </a:t>
            </a:r>
            <a:r>
              <a:rPr lang="nl-BE" dirty="0" err="1"/>
              <a:t>coefficients</a:t>
            </a:r>
            <a:r>
              <a:rPr lang="nl-BE" dirty="0"/>
              <a:t> </a:t>
            </a:r>
            <a:r>
              <a:rPr lang="nl-BE" dirty="0" err="1"/>
              <a:t>you</a:t>
            </a:r>
            <a:r>
              <a:rPr lang="nl-BE" dirty="0"/>
              <a:t> </a:t>
            </a:r>
            <a:r>
              <a:rPr lang="nl-BE" dirty="0" err="1"/>
              <a:t>see</a:t>
            </a:r>
            <a:r>
              <a:rPr lang="nl-BE" dirty="0"/>
              <a:t> </a:t>
            </a:r>
            <a:r>
              <a:rPr lang="nl-BE" dirty="0" err="1"/>
              <a:t>that</a:t>
            </a:r>
            <a:r>
              <a:rPr lang="nl-BE" dirty="0"/>
              <a:t> </a:t>
            </a:r>
            <a:r>
              <a:rPr lang="nl-BE" dirty="0" err="1"/>
              <a:t>the</a:t>
            </a:r>
            <a:r>
              <a:rPr lang="nl-BE" dirty="0"/>
              <a:t> </a:t>
            </a:r>
            <a:r>
              <a:rPr lang="nl-BE" dirty="0" err="1"/>
              <a:t>interaction</a:t>
            </a:r>
            <a:r>
              <a:rPr lang="nl-BE" dirty="0"/>
              <a:t> term has </a:t>
            </a:r>
            <a:r>
              <a:rPr lang="nl-BE" dirty="0" err="1"/>
              <a:t>an</a:t>
            </a:r>
            <a:r>
              <a:rPr lang="nl-BE" dirty="0"/>
              <a:t> </a:t>
            </a:r>
            <a:r>
              <a:rPr lang="nl-BE" dirty="0" err="1"/>
              <a:t>odds</a:t>
            </a:r>
            <a:r>
              <a:rPr lang="nl-BE" dirty="0"/>
              <a:t> ratio of 1.49, </a:t>
            </a:r>
            <a:r>
              <a:rPr lang="nl-BE" dirty="0" err="1"/>
              <a:t>female</a:t>
            </a:r>
            <a:r>
              <a:rPr lang="nl-BE" dirty="0"/>
              <a:t> </a:t>
            </a:r>
            <a:r>
              <a:rPr lang="nl-BE" dirty="0" err="1"/>
              <a:t>now</a:t>
            </a:r>
            <a:r>
              <a:rPr lang="nl-BE" dirty="0"/>
              <a:t> has </a:t>
            </a:r>
            <a:r>
              <a:rPr lang="nl-BE" dirty="0" err="1"/>
              <a:t>an</a:t>
            </a:r>
            <a:r>
              <a:rPr lang="nl-BE" dirty="0"/>
              <a:t> </a:t>
            </a:r>
            <a:r>
              <a:rPr lang="nl-BE" dirty="0" err="1"/>
              <a:t>odds</a:t>
            </a:r>
            <a:r>
              <a:rPr lang="nl-BE" dirty="0"/>
              <a:t> ratio of 0.50, </a:t>
            </a:r>
            <a:r>
              <a:rPr lang="nl-BE" dirty="0" err="1"/>
              <a:t>forest</a:t>
            </a:r>
            <a:r>
              <a:rPr lang="nl-BE" dirty="0"/>
              <a:t> 1.92.</a:t>
            </a:r>
          </a:p>
        </p:txBody>
      </p:sp>
      <p:sp>
        <p:nvSpPr>
          <p:cNvPr id="4" name="Date Placeholder 3"/>
          <p:cNvSpPr>
            <a:spLocks noGrp="1"/>
          </p:cNvSpPr>
          <p:nvPr>
            <p:ph type="dt" idx="1"/>
          </p:nvPr>
        </p:nvSpPr>
        <p:spPr/>
        <p:txBody>
          <a:bodyPr/>
          <a:lstStyle/>
          <a:p>
            <a:pPr>
              <a:defRPr/>
            </a:pPr>
            <a:fld id="{B157B5F0-8D0C-4824-A18A-6A5D65C35B7F}" type="datetime1">
              <a:rPr lang="en-GB" smtClean="0"/>
              <a:pPr>
                <a:defRPr/>
              </a:pPr>
              <a:t>07/02/2023</a:t>
            </a:fld>
            <a:endParaRPr lang="en-GB"/>
          </a:p>
        </p:txBody>
      </p:sp>
      <p:sp>
        <p:nvSpPr>
          <p:cNvPr id="5" name="Footer Placeholder 4"/>
          <p:cNvSpPr>
            <a:spLocks noGrp="1"/>
          </p:cNvSpPr>
          <p:nvPr>
            <p:ph type="ftr" sz="quarter" idx="4"/>
          </p:nvPr>
        </p:nvSpPr>
        <p:spPr/>
        <p:txBody>
          <a:bodyPr/>
          <a:lstStyle/>
          <a:p>
            <a:pPr>
              <a:defRPr/>
            </a:pPr>
            <a:r>
              <a:rPr lang="en-GB"/>
              <a:t>AdMet_E_Logistic_TR.PPT</a:t>
            </a:r>
          </a:p>
        </p:txBody>
      </p:sp>
      <p:sp>
        <p:nvSpPr>
          <p:cNvPr id="6" name="Slide Number Placeholder 5"/>
          <p:cNvSpPr>
            <a:spLocks noGrp="1"/>
          </p:cNvSpPr>
          <p:nvPr>
            <p:ph type="sldNum" sz="quarter" idx="5"/>
          </p:nvPr>
        </p:nvSpPr>
        <p:spPr/>
        <p:txBody>
          <a:bodyPr/>
          <a:lstStyle/>
          <a:p>
            <a:pPr>
              <a:defRPr/>
            </a:pPr>
            <a:fld id="{4DCD58AA-4131-452B-B201-9F849858D755}" type="slidenum">
              <a:rPr lang="en-GB" smtClean="0"/>
              <a:pPr>
                <a:defRPr/>
              </a:pPr>
              <a:t>17</a:t>
            </a:fld>
            <a:endParaRPr lang="en-GB"/>
          </a:p>
        </p:txBody>
      </p:sp>
    </p:spTree>
    <p:extLst>
      <p:ext uri="{BB962C8B-B14F-4D97-AF65-F5344CB8AC3E}">
        <p14:creationId xmlns:p14="http://schemas.microsoft.com/office/powerpoint/2010/main" val="1983633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noProof="0" dirty="0"/>
              <a:t>We now have three terms in our model, ‘forest’, ‘female’ and the interaction term. The reference category are those for whom the value of ‘female’ and the value of ‘forest’ are both zero, so men living in the savannah. Compared to them women living in the savannah have 2 times lower odds of being a case. Men living in the forest have almost twice higher odds (1.9) of disease than men living in the savannah. For the odds women in the forest compared to the reference category, men living in the savannah, we have to consider three odds ratios. For being a woman the odds are 0.50 compared to men, for living in the forest the odds are 1.9 compared to living in the savannah. On top of that there is the odds of the interaction term if you are both a woman and living in the forest, so 1.4 times higher odds than the reference category. But if you compare a woman living in the forest to a woman living in the savannah, het odds will be 1.92*1.49 = 2.86 times higher. </a:t>
            </a:r>
          </a:p>
        </p:txBody>
      </p:sp>
      <p:sp>
        <p:nvSpPr>
          <p:cNvPr id="4" name="Date Placeholder 3"/>
          <p:cNvSpPr>
            <a:spLocks noGrp="1"/>
          </p:cNvSpPr>
          <p:nvPr>
            <p:ph type="dt" idx="1"/>
          </p:nvPr>
        </p:nvSpPr>
        <p:spPr/>
        <p:txBody>
          <a:bodyPr/>
          <a:lstStyle/>
          <a:p>
            <a:pPr>
              <a:defRPr/>
            </a:pPr>
            <a:fld id="{B157B5F0-8D0C-4824-A18A-6A5D65C35B7F}" type="datetime1">
              <a:rPr lang="en-GB" smtClean="0"/>
              <a:pPr>
                <a:defRPr/>
              </a:pPr>
              <a:t>07/02/2023</a:t>
            </a:fld>
            <a:endParaRPr lang="en-GB"/>
          </a:p>
        </p:txBody>
      </p:sp>
      <p:sp>
        <p:nvSpPr>
          <p:cNvPr id="5" name="Footer Placeholder 4"/>
          <p:cNvSpPr>
            <a:spLocks noGrp="1"/>
          </p:cNvSpPr>
          <p:nvPr>
            <p:ph type="ftr" sz="quarter" idx="4"/>
          </p:nvPr>
        </p:nvSpPr>
        <p:spPr/>
        <p:txBody>
          <a:bodyPr/>
          <a:lstStyle/>
          <a:p>
            <a:pPr>
              <a:defRPr/>
            </a:pPr>
            <a:r>
              <a:rPr lang="en-GB"/>
              <a:t>AdMet_E_Logistic_TR.PPT</a:t>
            </a:r>
          </a:p>
        </p:txBody>
      </p:sp>
      <p:sp>
        <p:nvSpPr>
          <p:cNvPr id="6" name="Slide Number Placeholder 5"/>
          <p:cNvSpPr>
            <a:spLocks noGrp="1"/>
          </p:cNvSpPr>
          <p:nvPr>
            <p:ph type="sldNum" sz="quarter" idx="5"/>
          </p:nvPr>
        </p:nvSpPr>
        <p:spPr/>
        <p:txBody>
          <a:bodyPr/>
          <a:lstStyle/>
          <a:p>
            <a:pPr>
              <a:defRPr/>
            </a:pPr>
            <a:fld id="{4DCD58AA-4131-452B-B201-9F849858D755}" type="slidenum">
              <a:rPr lang="en-GB" smtClean="0"/>
              <a:pPr>
                <a:defRPr/>
              </a:pPr>
              <a:t>18</a:t>
            </a:fld>
            <a:endParaRPr lang="en-GB"/>
          </a:p>
        </p:txBody>
      </p:sp>
    </p:spTree>
    <p:extLst>
      <p:ext uri="{BB962C8B-B14F-4D97-AF65-F5344CB8AC3E}">
        <p14:creationId xmlns:p14="http://schemas.microsoft.com/office/powerpoint/2010/main" val="1671168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An </a:t>
            </a:r>
            <a:r>
              <a:rPr lang="nl-BE" dirty="0" err="1"/>
              <a:t>easier</a:t>
            </a:r>
            <a:r>
              <a:rPr lang="nl-BE" dirty="0"/>
              <a:t> way </a:t>
            </a:r>
            <a:r>
              <a:rPr lang="nl-BE" dirty="0" err="1"/>
              <a:t>to</a:t>
            </a:r>
            <a:r>
              <a:rPr lang="nl-BE" dirty="0"/>
              <a:t> </a:t>
            </a:r>
            <a:r>
              <a:rPr lang="nl-BE" dirty="0" err="1"/>
              <a:t>see</a:t>
            </a:r>
            <a:r>
              <a:rPr lang="nl-BE" dirty="0"/>
              <a:t> </a:t>
            </a:r>
            <a:r>
              <a:rPr lang="nl-BE" dirty="0" err="1"/>
              <a:t>the</a:t>
            </a:r>
            <a:r>
              <a:rPr lang="nl-BE" dirty="0"/>
              <a:t> </a:t>
            </a:r>
            <a:r>
              <a:rPr lang="nl-BE" dirty="0" err="1"/>
              <a:t>odds</a:t>
            </a:r>
            <a:r>
              <a:rPr lang="nl-BE" dirty="0"/>
              <a:t> </a:t>
            </a:r>
            <a:r>
              <a:rPr lang="nl-BE" dirty="0" err="1"/>
              <a:t>ratios</a:t>
            </a:r>
            <a:r>
              <a:rPr lang="nl-BE" dirty="0"/>
              <a:t> </a:t>
            </a:r>
            <a:r>
              <a:rPr lang="nl-BE" dirty="0" err="1"/>
              <a:t>for</a:t>
            </a:r>
            <a:r>
              <a:rPr lang="nl-BE" dirty="0"/>
              <a:t> men and </a:t>
            </a:r>
            <a:r>
              <a:rPr lang="nl-BE" dirty="0" err="1"/>
              <a:t>women</a:t>
            </a:r>
            <a:r>
              <a:rPr lang="nl-BE" dirty="0"/>
              <a:t> </a:t>
            </a:r>
            <a:r>
              <a:rPr lang="nl-BE" dirty="0" err="1"/>
              <a:t>separately</a:t>
            </a:r>
            <a:r>
              <a:rPr lang="nl-BE" dirty="0"/>
              <a:t> is </a:t>
            </a:r>
            <a:r>
              <a:rPr lang="nl-BE" dirty="0" err="1"/>
              <a:t>to</a:t>
            </a:r>
            <a:r>
              <a:rPr lang="nl-BE" dirty="0"/>
              <a:t> split </a:t>
            </a:r>
            <a:r>
              <a:rPr lang="nl-BE" dirty="0" err="1"/>
              <a:t>the</a:t>
            </a:r>
            <a:r>
              <a:rPr lang="nl-BE" dirty="0"/>
              <a:t> dataset in men and </a:t>
            </a:r>
            <a:r>
              <a:rPr lang="nl-BE" dirty="0" err="1"/>
              <a:t>women</a:t>
            </a:r>
            <a:r>
              <a:rPr lang="nl-BE" dirty="0"/>
              <a:t>, </a:t>
            </a:r>
            <a:r>
              <a:rPr lang="nl-BE" dirty="0" err="1"/>
              <a:t>using</a:t>
            </a:r>
            <a:r>
              <a:rPr lang="nl-BE" dirty="0"/>
              <a:t> </a:t>
            </a:r>
            <a:r>
              <a:rPr lang="nl-BE" dirty="0" err="1"/>
              <a:t>the</a:t>
            </a:r>
            <a:r>
              <a:rPr lang="nl-BE" dirty="0"/>
              <a:t> ‘subset’ </a:t>
            </a:r>
            <a:r>
              <a:rPr lang="nl-BE" dirty="0" err="1"/>
              <a:t>command</a:t>
            </a:r>
            <a:r>
              <a:rPr lang="nl-BE" dirty="0"/>
              <a:t> in R. The </a:t>
            </a:r>
            <a:r>
              <a:rPr lang="nl-BE" dirty="0" err="1"/>
              <a:t>expression</a:t>
            </a:r>
            <a:r>
              <a:rPr lang="nl-BE" dirty="0"/>
              <a:t> ‘</a:t>
            </a:r>
            <a:r>
              <a:rPr lang="nl-BE" dirty="0" err="1"/>
              <a:t>female</a:t>
            </a:r>
            <a:r>
              <a:rPr lang="nl-BE" dirty="0"/>
              <a:t>==0’ </a:t>
            </a:r>
            <a:r>
              <a:rPr lang="nl-BE" dirty="0" err="1"/>
              <a:t>will</a:t>
            </a:r>
            <a:r>
              <a:rPr lang="nl-BE" dirty="0"/>
              <a:t> select </a:t>
            </a:r>
            <a:r>
              <a:rPr lang="nl-BE" dirty="0" err="1"/>
              <a:t>only</a:t>
            </a:r>
            <a:r>
              <a:rPr lang="nl-BE" dirty="0"/>
              <a:t> men, ‘</a:t>
            </a:r>
            <a:r>
              <a:rPr lang="nl-BE" dirty="0" err="1"/>
              <a:t>female</a:t>
            </a:r>
            <a:r>
              <a:rPr lang="nl-BE" dirty="0"/>
              <a:t>==1’ </a:t>
            </a:r>
            <a:r>
              <a:rPr lang="nl-BE" dirty="0" err="1"/>
              <a:t>will</a:t>
            </a:r>
            <a:r>
              <a:rPr lang="nl-BE" dirty="0"/>
              <a:t> select </a:t>
            </a:r>
            <a:r>
              <a:rPr lang="nl-BE" dirty="0" err="1"/>
              <a:t>only</a:t>
            </a:r>
            <a:r>
              <a:rPr lang="nl-BE" dirty="0"/>
              <a:t> </a:t>
            </a:r>
            <a:r>
              <a:rPr lang="nl-BE" dirty="0" err="1"/>
              <a:t>women</a:t>
            </a:r>
            <a:r>
              <a:rPr lang="nl-BE" dirty="0"/>
              <a:t>. </a:t>
            </a:r>
            <a:r>
              <a:rPr lang="nl-BE" dirty="0" err="1"/>
              <a:t>If</a:t>
            </a:r>
            <a:r>
              <a:rPr lang="nl-BE" dirty="0"/>
              <a:t> on these datasets we do a </a:t>
            </a:r>
            <a:r>
              <a:rPr lang="nl-BE" dirty="0" err="1"/>
              <a:t>logistic</a:t>
            </a:r>
            <a:r>
              <a:rPr lang="nl-BE" dirty="0"/>
              <a:t> </a:t>
            </a:r>
            <a:r>
              <a:rPr lang="nl-BE" dirty="0" err="1"/>
              <a:t>regression</a:t>
            </a:r>
            <a:r>
              <a:rPr lang="nl-BE" dirty="0"/>
              <a:t> </a:t>
            </a:r>
            <a:r>
              <a:rPr lang="nl-BE" dirty="0" err="1"/>
              <a:t>with</a:t>
            </a:r>
            <a:r>
              <a:rPr lang="nl-BE" dirty="0"/>
              <a:t> </a:t>
            </a:r>
            <a:r>
              <a:rPr lang="nl-BE" dirty="0" err="1"/>
              <a:t>only</a:t>
            </a:r>
            <a:r>
              <a:rPr lang="nl-BE" dirty="0"/>
              <a:t> </a:t>
            </a:r>
            <a:r>
              <a:rPr lang="nl-BE" dirty="0" err="1"/>
              <a:t>forest</a:t>
            </a:r>
            <a:r>
              <a:rPr lang="nl-BE" dirty="0"/>
              <a:t> as predictor (</a:t>
            </a:r>
            <a:r>
              <a:rPr lang="nl-BE" dirty="0" err="1"/>
              <a:t>since</a:t>
            </a:r>
            <a:r>
              <a:rPr lang="nl-BE" dirty="0"/>
              <a:t> gender does </a:t>
            </a:r>
            <a:r>
              <a:rPr lang="nl-BE" dirty="0" err="1"/>
              <a:t>not</a:t>
            </a:r>
            <a:r>
              <a:rPr lang="nl-BE" dirty="0"/>
              <a:t> </a:t>
            </a:r>
            <a:r>
              <a:rPr lang="nl-BE" dirty="0" err="1"/>
              <a:t>vary</a:t>
            </a:r>
            <a:r>
              <a:rPr lang="nl-BE" dirty="0"/>
              <a:t> </a:t>
            </a:r>
            <a:r>
              <a:rPr lang="nl-BE" dirty="0" err="1"/>
              <a:t>within</a:t>
            </a:r>
            <a:r>
              <a:rPr lang="nl-BE" dirty="0"/>
              <a:t> these datasets), we get </a:t>
            </a:r>
            <a:r>
              <a:rPr lang="nl-BE" dirty="0" err="1"/>
              <a:t>the</a:t>
            </a:r>
            <a:r>
              <a:rPr lang="nl-BE" dirty="0"/>
              <a:t> </a:t>
            </a:r>
            <a:r>
              <a:rPr lang="nl-BE" dirty="0" err="1"/>
              <a:t>same</a:t>
            </a:r>
            <a:r>
              <a:rPr lang="nl-BE" dirty="0"/>
              <a:t> 1.92 </a:t>
            </a:r>
            <a:r>
              <a:rPr lang="nl-BE" dirty="0" err="1"/>
              <a:t>for</a:t>
            </a:r>
            <a:r>
              <a:rPr lang="nl-BE" dirty="0"/>
              <a:t> men and 2.87 </a:t>
            </a:r>
            <a:r>
              <a:rPr lang="nl-BE" dirty="0" err="1"/>
              <a:t>for</a:t>
            </a:r>
            <a:r>
              <a:rPr lang="nl-BE" dirty="0"/>
              <a:t> </a:t>
            </a:r>
            <a:r>
              <a:rPr lang="nl-BE" dirty="0" err="1"/>
              <a:t>women</a:t>
            </a:r>
            <a:r>
              <a:rPr lang="nl-BE" dirty="0"/>
              <a:t>. </a:t>
            </a:r>
          </a:p>
        </p:txBody>
      </p:sp>
      <p:sp>
        <p:nvSpPr>
          <p:cNvPr id="4" name="Date Placeholder 3"/>
          <p:cNvSpPr>
            <a:spLocks noGrp="1"/>
          </p:cNvSpPr>
          <p:nvPr>
            <p:ph type="dt" idx="1"/>
          </p:nvPr>
        </p:nvSpPr>
        <p:spPr/>
        <p:txBody>
          <a:bodyPr/>
          <a:lstStyle/>
          <a:p>
            <a:pPr>
              <a:defRPr/>
            </a:pPr>
            <a:fld id="{B157B5F0-8D0C-4824-A18A-6A5D65C35B7F}" type="datetime1">
              <a:rPr lang="en-GB" smtClean="0"/>
              <a:pPr>
                <a:defRPr/>
              </a:pPr>
              <a:t>07/02/2023</a:t>
            </a:fld>
            <a:endParaRPr lang="en-GB"/>
          </a:p>
        </p:txBody>
      </p:sp>
      <p:sp>
        <p:nvSpPr>
          <p:cNvPr id="5" name="Footer Placeholder 4"/>
          <p:cNvSpPr>
            <a:spLocks noGrp="1"/>
          </p:cNvSpPr>
          <p:nvPr>
            <p:ph type="ftr" sz="quarter" idx="4"/>
          </p:nvPr>
        </p:nvSpPr>
        <p:spPr/>
        <p:txBody>
          <a:bodyPr/>
          <a:lstStyle/>
          <a:p>
            <a:pPr>
              <a:defRPr/>
            </a:pPr>
            <a:r>
              <a:rPr lang="en-GB"/>
              <a:t>AdMet_E_Logistic_TR.PPT</a:t>
            </a:r>
          </a:p>
        </p:txBody>
      </p:sp>
      <p:sp>
        <p:nvSpPr>
          <p:cNvPr id="6" name="Slide Number Placeholder 5"/>
          <p:cNvSpPr>
            <a:spLocks noGrp="1"/>
          </p:cNvSpPr>
          <p:nvPr>
            <p:ph type="sldNum" sz="quarter" idx="5"/>
          </p:nvPr>
        </p:nvSpPr>
        <p:spPr/>
        <p:txBody>
          <a:bodyPr/>
          <a:lstStyle/>
          <a:p>
            <a:pPr>
              <a:defRPr/>
            </a:pPr>
            <a:fld id="{4DCD58AA-4131-452B-B201-9F849858D755}" type="slidenum">
              <a:rPr lang="en-GB" smtClean="0"/>
              <a:pPr>
                <a:defRPr/>
              </a:pPr>
              <a:t>19</a:t>
            </a:fld>
            <a:endParaRPr lang="en-GB"/>
          </a:p>
        </p:txBody>
      </p:sp>
    </p:spTree>
    <p:extLst>
      <p:ext uri="{BB962C8B-B14F-4D97-AF65-F5344CB8AC3E}">
        <p14:creationId xmlns:p14="http://schemas.microsoft.com/office/powerpoint/2010/main" val="3272182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The </a:t>
            </a:r>
            <a:r>
              <a:rPr lang="en-AU" dirty="0"/>
              <a:t>OR for ‘Forest’, controlled for gender is 2.4 but if we look separately at the two genders it’s 1.9 for men and 2.9 for women. Is this difference enough to justify the choice for a more complex model? That depends on whether or not the complex model with interaction term is significantly better than the simple model without interaction term. An LR test can tell us whether this is the case.</a:t>
            </a:r>
          </a:p>
          <a:p>
            <a:endParaRPr lang="nl-BE" dirty="0"/>
          </a:p>
        </p:txBody>
      </p:sp>
      <p:sp>
        <p:nvSpPr>
          <p:cNvPr id="4" name="Date Placeholder 3"/>
          <p:cNvSpPr>
            <a:spLocks noGrp="1"/>
          </p:cNvSpPr>
          <p:nvPr>
            <p:ph type="dt" idx="1"/>
          </p:nvPr>
        </p:nvSpPr>
        <p:spPr/>
        <p:txBody>
          <a:bodyPr/>
          <a:lstStyle/>
          <a:p>
            <a:pPr>
              <a:defRPr/>
            </a:pPr>
            <a:fld id="{B157B5F0-8D0C-4824-A18A-6A5D65C35B7F}" type="datetime1">
              <a:rPr lang="en-GB" smtClean="0"/>
              <a:pPr>
                <a:defRPr/>
              </a:pPr>
              <a:t>07/02/2023</a:t>
            </a:fld>
            <a:endParaRPr lang="en-GB"/>
          </a:p>
        </p:txBody>
      </p:sp>
      <p:sp>
        <p:nvSpPr>
          <p:cNvPr id="5" name="Footer Placeholder 4"/>
          <p:cNvSpPr>
            <a:spLocks noGrp="1"/>
          </p:cNvSpPr>
          <p:nvPr>
            <p:ph type="ftr" sz="quarter" idx="4"/>
          </p:nvPr>
        </p:nvSpPr>
        <p:spPr/>
        <p:txBody>
          <a:bodyPr/>
          <a:lstStyle/>
          <a:p>
            <a:pPr>
              <a:defRPr/>
            </a:pPr>
            <a:r>
              <a:rPr lang="en-GB"/>
              <a:t>AdMet_E_Logistic_TR.PPT</a:t>
            </a:r>
          </a:p>
        </p:txBody>
      </p:sp>
      <p:sp>
        <p:nvSpPr>
          <p:cNvPr id="6" name="Slide Number Placeholder 5"/>
          <p:cNvSpPr>
            <a:spLocks noGrp="1"/>
          </p:cNvSpPr>
          <p:nvPr>
            <p:ph type="sldNum" sz="quarter" idx="5"/>
          </p:nvPr>
        </p:nvSpPr>
        <p:spPr/>
        <p:txBody>
          <a:bodyPr/>
          <a:lstStyle/>
          <a:p>
            <a:pPr>
              <a:defRPr/>
            </a:pPr>
            <a:fld id="{4DCD58AA-4131-452B-B201-9F849858D755}" type="slidenum">
              <a:rPr lang="en-GB" smtClean="0"/>
              <a:pPr>
                <a:defRPr/>
              </a:pPr>
              <a:t>20</a:t>
            </a:fld>
            <a:endParaRPr lang="en-GB"/>
          </a:p>
        </p:txBody>
      </p:sp>
    </p:spTree>
    <p:extLst>
      <p:ext uri="{BB962C8B-B14F-4D97-AF65-F5344CB8AC3E}">
        <p14:creationId xmlns:p14="http://schemas.microsoft.com/office/powerpoint/2010/main" val="196363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dt" sz="quarter" idx="1"/>
          </p:nvPr>
        </p:nvSpPr>
        <p:spPr>
          <a:noFill/>
        </p:spPr>
        <p:txBody>
          <a:bodyPr/>
          <a:lstStyle>
            <a:lvl1pPr defTabSz="953948">
              <a:defRPr sz="2500">
                <a:solidFill>
                  <a:schemeClr val="tx1"/>
                </a:solidFill>
                <a:latin typeface="Times New Roman" pitchFamily="18" charset="0"/>
              </a:defRPr>
            </a:lvl1pPr>
            <a:lvl2pPr marL="769737" indent="-296053" defTabSz="953948">
              <a:defRPr sz="2500">
                <a:solidFill>
                  <a:schemeClr val="tx1"/>
                </a:solidFill>
                <a:latin typeface="Times New Roman" pitchFamily="18" charset="0"/>
              </a:defRPr>
            </a:lvl2pPr>
            <a:lvl3pPr marL="1184210" indent="-236842" defTabSz="953948">
              <a:defRPr sz="2500">
                <a:solidFill>
                  <a:schemeClr val="tx1"/>
                </a:solidFill>
                <a:latin typeface="Times New Roman" pitchFamily="18" charset="0"/>
              </a:defRPr>
            </a:lvl3pPr>
            <a:lvl4pPr marL="1657895" indent="-236842" defTabSz="953948">
              <a:defRPr sz="2500">
                <a:solidFill>
                  <a:schemeClr val="tx1"/>
                </a:solidFill>
                <a:latin typeface="Times New Roman" pitchFamily="18" charset="0"/>
              </a:defRPr>
            </a:lvl4pPr>
            <a:lvl5pPr marL="2131579" indent="-236842" defTabSz="953948">
              <a:defRPr sz="2500">
                <a:solidFill>
                  <a:schemeClr val="tx1"/>
                </a:solidFill>
                <a:latin typeface="Times New Roman" pitchFamily="18" charset="0"/>
              </a:defRPr>
            </a:lvl5pPr>
            <a:lvl6pPr marL="2605263" indent="-236842" algn="ctr" defTabSz="953948" eaLnBrk="0" fontAlgn="base" hangingPunct="0">
              <a:spcBef>
                <a:spcPct val="0"/>
              </a:spcBef>
              <a:spcAft>
                <a:spcPct val="0"/>
              </a:spcAft>
              <a:defRPr sz="2500">
                <a:solidFill>
                  <a:schemeClr val="tx1"/>
                </a:solidFill>
                <a:latin typeface="Times New Roman" pitchFamily="18" charset="0"/>
              </a:defRPr>
            </a:lvl6pPr>
            <a:lvl7pPr marL="3078945" indent="-236842" algn="ctr" defTabSz="953948" eaLnBrk="0" fontAlgn="base" hangingPunct="0">
              <a:spcBef>
                <a:spcPct val="0"/>
              </a:spcBef>
              <a:spcAft>
                <a:spcPct val="0"/>
              </a:spcAft>
              <a:defRPr sz="2500">
                <a:solidFill>
                  <a:schemeClr val="tx1"/>
                </a:solidFill>
                <a:latin typeface="Times New Roman" pitchFamily="18" charset="0"/>
              </a:defRPr>
            </a:lvl7pPr>
            <a:lvl8pPr marL="3552631" indent="-236842" algn="ctr" defTabSz="953948" eaLnBrk="0" fontAlgn="base" hangingPunct="0">
              <a:spcBef>
                <a:spcPct val="0"/>
              </a:spcBef>
              <a:spcAft>
                <a:spcPct val="0"/>
              </a:spcAft>
              <a:defRPr sz="2500">
                <a:solidFill>
                  <a:schemeClr val="tx1"/>
                </a:solidFill>
                <a:latin typeface="Times New Roman" pitchFamily="18" charset="0"/>
              </a:defRPr>
            </a:lvl8pPr>
            <a:lvl9pPr marL="4026317" indent="-236842" algn="ctr" defTabSz="953948" eaLnBrk="0" fontAlgn="base" hangingPunct="0">
              <a:spcBef>
                <a:spcPct val="0"/>
              </a:spcBef>
              <a:spcAft>
                <a:spcPct val="0"/>
              </a:spcAft>
              <a:defRPr sz="2500">
                <a:solidFill>
                  <a:schemeClr val="tx1"/>
                </a:solidFill>
                <a:latin typeface="Times New Roman" pitchFamily="18" charset="0"/>
              </a:defRPr>
            </a:lvl9pPr>
          </a:lstStyle>
          <a:p>
            <a:fld id="{30785A6B-596F-4847-888A-FF2543DB7FD5}" type="datetime1">
              <a:rPr lang="en-GB" sz="1200"/>
              <a:pPr/>
              <a:t>07/02/2023</a:t>
            </a:fld>
            <a:endParaRPr lang="en-GB" sz="1200" dirty="0"/>
          </a:p>
        </p:txBody>
      </p:sp>
      <p:sp>
        <p:nvSpPr>
          <p:cNvPr id="23555" name="Rectangle 6"/>
          <p:cNvSpPr>
            <a:spLocks noGrp="1" noChangeArrowheads="1"/>
          </p:cNvSpPr>
          <p:nvPr>
            <p:ph type="ftr" sz="quarter" idx="4"/>
          </p:nvPr>
        </p:nvSpPr>
        <p:spPr>
          <a:noFill/>
        </p:spPr>
        <p:txBody>
          <a:bodyPr/>
          <a:lstStyle>
            <a:lvl1pPr defTabSz="953948">
              <a:defRPr sz="2500">
                <a:solidFill>
                  <a:schemeClr val="tx1"/>
                </a:solidFill>
                <a:latin typeface="Times New Roman" pitchFamily="18" charset="0"/>
              </a:defRPr>
            </a:lvl1pPr>
            <a:lvl2pPr marL="769737" indent="-296053" defTabSz="953948">
              <a:defRPr sz="2500">
                <a:solidFill>
                  <a:schemeClr val="tx1"/>
                </a:solidFill>
                <a:latin typeface="Times New Roman" pitchFamily="18" charset="0"/>
              </a:defRPr>
            </a:lvl2pPr>
            <a:lvl3pPr marL="1184210" indent="-236842" defTabSz="953948">
              <a:defRPr sz="2500">
                <a:solidFill>
                  <a:schemeClr val="tx1"/>
                </a:solidFill>
                <a:latin typeface="Times New Roman" pitchFamily="18" charset="0"/>
              </a:defRPr>
            </a:lvl3pPr>
            <a:lvl4pPr marL="1657895" indent="-236842" defTabSz="953948">
              <a:defRPr sz="2500">
                <a:solidFill>
                  <a:schemeClr val="tx1"/>
                </a:solidFill>
                <a:latin typeface="Times New Roman" pitchFamily="18" charset="0"/>
              </a:defRPr>
            </a:lvl4pPr>
            <a:lvl5pPr marL="2131579" indent="-236842" defTabSz="953948">
              <a:defRPr sz="2500">
                <a:solidFill>
                  <a:schemeClr val="tx1"/>
                </a:solidFill>
                <a:latin typeface="Times New Roman" pitchFamily="18" charset="0"/>
              </a:defRPr>
            </a:lvl5pPr>
            <a:lvl6pPr marL="2605263" indent="-236842" algn="ctr" defTabSz="953948" eaLnBrk="0" fontAlgn="base" hangingPunct="0">
              <a:spcBef>
                <a:spcPct val="0"/>
              </a:spcBef>
              <a:spcAft>
                <a:spcPct val="0"/>
              </a:spcAft>
              <a:defRPr sz="2500">
                <a:solidFill>
                  <a:schemeClr val="tx1"/>
                </a:solidFill>
                <a:latin typeface="Times New Roman" pitchFamily="18" charset="0"/>
              </a:defRPr>
            </a:lvl6pPr>
            <a:lvl7pPr marL="3078945" indent="-236842" algn="ctr" defTabSz="953948" eaLnBrk="0" fontAlgn="base" hangingPunct="0">
              <a:spcBef>
                <a:spcPct val="0"/>
              </a:spcBef>
              <a:spcAft>
                <a:spcPct val="0"/>
              </a:spcAft>
              <a:defRPr sz="2500">
                <a:solidFill>
                  <a:schemeClr val="tx1"/>
                </a:solidFill>
                <a:latin typeface="Times New Roman" pitchFamily="18" charset="0"/>
              </a:defRPr>
            </a:lvl7pPr>
            <a:lvl8pPr marL="3552631" indent="-236842" algn="ctr" defTabSz="953948" eaLnBrk="0" fontAlgn="base" hangingPunct="0">
              <a:spcBef>
                <a:spcPct val="0"/>
              </a:spcBef>
              <a:spcAft>
                <a:spcPct val="0"/>
              </a:spcAft>
              <a:defRPr sz="2500">
                <a:solidFill>
                  <a:schemeClr val="tx1"/>
                </a:solidFill>
                <a:latin typeface="Times New Roman" pitchFamily="18" charset="0"/>
              </a:defRPr>
            </a:lvl8pPr>
            <a:lvl9pPr marL="4026317" indent="-236842" algn="ctr" defTabSz="953948" eaLnBrk="0" fontAlgn="base" hangingPunct="0">
              <a:spcBef>
                <a:spcPct val="0"/>
              </a:spcBef>
              <a:spcAft>
                <a:spcPct val="0"/>
              </a:spcAft>
              <a:defRPr sz="2500">
                <a:solidFill>
                  <a:schemeClr val="tx1"/>
                </a:solidFill>
                <a:latin typeface="Times New Roman" pitchFamily="18" charset="0"/>
              </a:defRPr>
            </a:lvl9pPr>
          </a:lstStyle>
          <a:p>
            <a:r>
              <a:rPr lang="en-GB" sz="1200" dirty="0"/>
              <a:t>AdMet_E_Logistic_TR.PPT</a:t>
            </a:r>
          </a:p>
        </p:txBody>
      </p:sp>
      <p:sp>
        <p:nvSpPr>
          <p:cNvPr id="23556" name="Rectangle 7"/>
          <p:cNvSpPr>
            <a:spLocks noGrp="1" noChangeArrowheads="1"/>
          </p:cNvSpPr>
          <p:nvPr>
            <p:ph type="sldNum" sz="quarter" idx="5"/>
          </p:nvPr>
        </p:nvSpPr>
        <p:spPr>
          <a:noFill/>
        </p:spPr>
        <p:txBody>
          <a:bodyPr/>
          <a:lstStyle>
            <a:lvl1pPr defTabSz="953948">
              <a:defRPr sz="2500">
                <a:solidFill>
                  <a:schemeClr val="tx1"/>
                </a:solidFill>
                <a:latin typeface="Times New Roman" pitchFamily="18" charset="0"/>
              </a:defRPr>
            </a:lvl1pPr>
            <a:lvl2pPr marL="769737" indent="-296053" defTabSz="953948">
              <a:defRPr sz="2500">
                <a:solidFill>
                  <a:schemeClr val="tx1"/>
                </a:solidFill>
                <a:latin typeface="Times New Roman" pitchFamily="18" charset="0"/>
              </a:defRPr>
            </a:lvl2pPr>
            <a:lvl3pPr marL="1184210" indent="-236842" defTabSz="953948">
              <a:defRPr sz="2500">
                <a:solidFill>
                  <a:schemeClr val="tx1"/>
                </a:solidFill>
                <a:latin typeface="Times New Roman" pitchFamily="18" charset="0"/>
              </a:defRPr>
            </a:lvl3pPr>
            <a:lvl4pPr marL="1657895" indent="-236842" defTabSz="953948">
              <a:defRPr sz="2500">
                <a:solidFill>
                  <a:schemeClr val="tx1"/>
                </a:solidFill>
                <a:latin typeface="Times New Roman" pitchFamily="18" charset="0"/>
              </a:defRPr>
            </a:lvl4pPr>
            <a:lvl5pPr marL="2131579" indent="-236842" defTabSz="953948">
              <a:defRPr sz="2500">
                <a:solidFill>
                  <a:schemeClr val="tx1"/>
                </a:solidFill>
                <a:latin typeface="Times New Roman" pitchFamily="18" charset="0"/>
              </a:defRPr>
            </a:lvl5pPr>
            <a:lvl6pPr marL="2605263" indent="-236842" algn="ctr" defTabSz="953948" eaLnBrk="0" fontAlgn="base" hangingPunct="0">
              <a:spcBef>
                <a:spcPct val="0"/>
              </a:spcBef>
              <a:spcAft>
                <a:spcPct val="0"/>
              </a:spcAft>
              <a:defRPr sz="2500">
                <a:solidFill>
                  <a:schemeClr val="tx1"/>
                </a:solidFill>
                <a:latin typeface="Times New Roman" pitchFamily="18" charset="0"/>
              </a:defRPr>
            </a:lvl6pPr>
            <a:lvl7pPr marL="3078945" indent="-236842" algn="ctr" defTabSz="953948" eaLnBrk="0" fontAlgn="base" hangingPunct="0">
              <a:spcBef>
                <a:spcPct val="0"/>
              </a:spcBef>
              <a:spcAft>
                <a:spcPct val="0"/>
              </a:spcAft>
              <a:defRPr sz="2500">
                <a:solidFill>
                  <a:schemeClr val="tx1"/>
                </a:solidFill>
                <a:latin typeface="Times New Roman" pitchFamily="18" charset="0"/>
              </a:defRPr>
            </a:lvl7pPr>
            <a:lvl8pPr marL="3552631" indent="-236842" algn="ctr" defTabSz="953948" eaLnBrk="0" fontAlgn="base" hangingPunct="0">
              <a:spcBef>
                <a:spcPct val="0"/>
              </a:spcBef>
              <a:spcAft>
                <a:spcPct val="0"/>
              </a:spcAft>
              <a:defRPr sz="2500">
                <a:solidFill>
                  <a:schemeClr val="tx1"/>
                </a:solidFill>
                <a:latin typeface="Times New Roman" pitchFamily="18" charset="0"/>
              </a:defRPr>
            </a:lvl8pPr>
            <a:lvl9pPr marL="4026317" indent="-236842" algn="ctr" defTabSz="953948" eaLnBrk="0" fontAlgn="base" hangingPunct="0">
              <a:spcBef>
                <a:spcPct val="0"/>
              </a:spcBef>
              <a:spcAft>
                <a:spcPct val="0"/>
              </a:spcAft>
              <a:defRPr sz="2500">
                <a:solidFill>
                  <a:schemeClr val="tx1"/>
                </a:solidFill>
                <a:latin typeface="Times New Roman" pitchFamily="18" charset="0"/>
              </a:defRPr>
            </a:lvl9pPr>
          </a:lstStyle>
          <a:p>
            <a:fld id="{10033CA6-ADEA-49AE-BB58-A2BDD2A56DFF}" type="slidenum">
              <a:rPr lang="en-GB" sz="1200"/>
              <a:pPr/>
              <a:t>2</a:t>
            </a:fld>
            <a:endParaRPr lang="en-GB" sz="1200" dirty="0"/>
          </a:p>
        </p:txBody>
      </p:sp>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a:t>As a first indication we can already look at the Wald test of the interaction term, which is part of the standard output. It has a p-value of 0.093, so non-significant. If you have one single interaction term, because both ‘forest’ and ‘female’ are binary variables, this is easy to see. But if you would have a variable such as socio-economic status in wealth quintiles, you would have at least 4 interaction terms. Some may be significant, others not, but is does the interaction as a whole make the model significantly better? To answer that question we need to do a likelihood ratio test. Run the two models and use ‘Models’, ‘Hypothesis tests’, ‘Compare two models’ to get the value for the likelihood ratio test. </a:t>
            </a:r>
            <a:endParaRPr lang="nl-BE" dirty="0"/>
          </a:p>
        </p:txBody>
      </p:sp>
      <p:sp>
        <p:nvSpPr>
          <p:cNvPr id="4" name="Date Placeholder 3"/>
          <p:cNvSpPr>
            <a:spLocks noGrp="1"/>
          </p:cNvSpPr>
          <p:nvPr>
            <p:ph type="dt" idx="1"/>
          </p:nvPr>
        </p:nvSpPr>
        <p:spPr/>
        <p:txBody>
          <a:bodyPr/>
          <a:lstStyle/>
          <a:p>
            <a:pPr>
              <a:defRPr/>
            </a:pPr>
            <a:fld id="{B157B5F0-8D0C-4824-A18A-6A5D65C35B7F}" type="datetime1">
              <a:rPr lang="en-GB" smtClean="0"/>
              <a:pPr>
                <a:defRPr/>
              </a:pPr>
              <a:t>07/02/2023</a:t>
            </a:fld>
            <a:endParaRPr lang="en-GB"/>
          </a:p>
        </p:txBody>
      </p:sp>
      <p:sp>
        <p:nvSpPr>
          <p:cNvPr id="5" name="Footer Placeholder 4"/>
          <p:cNvSpPr>
            <a:spLocks noGrp="1"/>
          </p:cNvSpPr>
          <p:nvPr>
            <p:ph type="ftr" sz="quarter" idx="4"/>
          </p:nvPr>
        </p:nvSpPr>
        <p:spPr/>
        <p:txBody>
          <a:bodyPr/>
          <a:lstStyle/>
          <a:p>
            <a:pPr>
              <a:defRPr/>
            </a:pPr>
            <a:r>
              <a:rPr lang="en-GB"/>
              <a:t>AdMet_E_Logistic_TR.PPT</a:t>
            </a:r>
          </a:p>
        </p:txBody>
      </p:sp>
      <p:sp>
        <p:nvSpPr>
          <p:cNvPr id="6" name="Slide Number Placeholder 5"/>
          <p:cNvSpPr>
            <a:spLocks noGrp="1"/>
          </p:cNvSpPr>
          <p:nvPr>
            <p:ph type="sldNum" sz="quarter" idx="5"/>
          </p:nvPr>
        </p:nvSpPr>
        <p:spPr/>
        <p:txBody>
          <a:bodyPr/>
          <a:lstStyle/>
          <a:p>
            <a:pPr>
              <a:defRPr/>
            </a:pPr>
            <a:fld id="{4DCD58AA-4131-452B-B201-9F849858D755}" type="slidenum">
              <a:rPr lang="en-GB" smtClean="0"/>
              <a:pPr>
                <a:defRPr/>
              </a:pPr>
              <a:t>21</a:t>
            </a:fld>
            <a:endParaRPr lang="en-GB"/>
          </a:p>
        </p:txBody>
      </p:sp>
    </p:spTree>
    <p:extLst>
      <p:ext uri="{BB962C8B-B14F-4D97-AF65-F5344CB8AC3E}">
        <p14:creationId xmlns:p14="http://schemas.microsoft.com/office/powerpoint/2010/main" val="4236938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noProof="0" dirty="0"/>
              <a:t>Model 11 is without interaction term, model 12 with. If you compare the two you get a Chi square value of 2.82 with 1 degree of freedom, which is not statistically significant. The associated p-value is 0.093. So the model with interaction is not significantly better than the model without interaction, in that case we opt for the simple model (without interaction) based on the principle of parsimony. </a:t>
            </a:r>
          </a:p>
        </p:txBody>
      </p:sp>
      <p:sp>
        <p:nvSpPr>
          <p:cNvPr id="4" name="Date Placeholder 3"/>
          <p:cNvSpPr>
            <a:spLocks noGrp="1"/>
          </p:cNvSpPr>
          <p:nvPr>
            <p:ph type="dt" idx="1"/>
          </p:nvPr>
        </p:nvSpPr>
        <p:spPr/>
        <p:txBody>
          <a:bodyPr/>
          <a:lstStyle/>
          <a:p>
            <a:pPr>
              <a:defRPr/>
            </a:pPr>
            <a:fld id="{B157B5F0-8D0C-4824-A18A-6A5D65C35B7F}" type="datetime1">
              <a:rPr lang="en-GB" smtClean="0"/>
              <a:pPr>
                <a:defRPr/>
              </a:pPr>
              <a:t>07/02/2023</a:t>
            </a:fld>
            <a:endParaRPr lang="en-GB"/>
          </a:p>
        </p:txBody>
      </p:sp>
      <p:sp>
        <p:nvSpPr>
          <p:cNvPr id="5" name="Footer Placeholder 4"/>
          <p:cNvSpPr>
            <a:spLocks noGrp="1"/>
          </p:cNvSpPr>
          <p:nvPr>
            <p:ph type="ftr" sz="quarter" idx="4"/>
          </p:nvPr>
        </p:nvSpPr>
        <p:spPr/>
        <p:txBody>
          <a:bodyPr/>
          <a:lstStyle/>
          <a:p>
            <a:pPr>
              <a:defRPr/>
            </a:pPr>
            <a:r>
              <a:rPr lang="en-GB"/>
              <a:t>AdMet_E_Logistic_TR.PPT</a:t>
            </a:r>
          </a:p>
        </p:txBody>
      </p:sp>
      <p:sp>
        <p:nvSpPr>
          <p:cNvPr id="6" name="Slide Number Placeholder 5"/>
          <p:cNvSpPr>
            <a:spLocks noGrp="1"/>
          </p:cNvSpPr>
          <p:nvPr>
            <p:ph type="sldNum" sz="quarter" idx="5"/>
          </p:nvPr>
        </p:nvSpPr>
        <p:spPr/>
        <p:txBody>
          <a:bodyPr/>
          <a:lstStyle/>
          <a:p>
            <a:pPr>
              <a:defRPr/>
            </a:pPr>
            <a:fld id="{4DCD58AA-4131-452B-B201-9F849858D755}" type="slidenum">
              <a:rPr lang="en-GB" smtClean="0"/>
              <a:pPr>
                <a:defRPr/>
              </a:pPr>
              <a:t>22</a:t>
            </a:fld>
            <a:endParaRPr lang="en-GB"/>
          </a:p>
        </p:txBody>
      </p:sp>
    </p:spTree>
    <p:extLst>
      <p:ext uri="{BB962C8B-B14F-4D97-AF65-F5344CB8AC3E}">
        <p14:creationId xmlns:p14="http://schemas.microsoft.com/office/powerpoint/2010/main" val="103907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noProof="0" dirty="0"/>
              <a:t>Finally</a:t>
            </a:r>
            <a:r>
              <a:rPr lang="nl-BE" dirty="0"/>
              <a:t> a few hints </a:t>
            </a:r>
            <a:r>
              <a:rPr lang="nl-BE" dirty="0" err="1"/>
              <a:t>for</a:t>
            </a:r>
            <a:r>
              <a:rPr lang="nl-BE" dirty="0"/>
              <a:t> </a:t>
            </a:r>
            <a:r>
              <a:rPr lang="nl-BE" dirty="0" err="1"/>
              <a:t>testing</a:t>
            </a:r>
            <a:r>
              <a:rPr lang="nl-BE" dirty="0"/>
              <a:t> </a:t>
            </a:r>
            <a:r>
              <a:rPr lang="nl-BE" dirty="0" err="1"/>
              <a:t>interactions</a:t>
            </a:r>
            <a:r>
              <a:rPr lang="nl-BE" dirty="0"/>
              <a:t>. </a:t>
            </a:r>
            <a:r>
              <a:rPr lang="nl-BE" dirty="0" err="1"/>
              <a:t>If</a:t>
            </a:r>
            <a:r>
              <a:rPr lang="nl-BE" dirty="0"/>
              <a:t> </a:t>
            </a:r>
            <a:r>
              <a:rPr lang="nl-BE" dirty="0" err="1"/>
              <a:t>you</a:t>
            </a:r>
            <a:r>
              <a:rPr lang="nl-BE" dirty="0"/>
              <a:t> have </a:t>
            </a:r>
            <a:r>
              <a:rPr lang="nl-BE" dirty="0" err="1"/>
              <a:t>many</a:t>
            </a:r>
            <a:r>
              <a:rPr lang="nl-BE" dirty="0"/>
              <a:t> factors in </a:t>
            </a:r>
            <a:r>
              <a:rPr lang="nl-BE" dirty="0" err="1"/>
              <a:t>your</a:t>
            </a:r>
            <a:r>
              <a:rPr lang="nl-BE" dirty="0"/>
              <a:t> model and </a:t>
            </a:r>
            <a:r>
              <a:rPr lang="nl-BE" dirty="0" err="1"/>
              <a:t>you</a:t>
            </a:r>
            <a:r>
              <a:rPr lang="nl-BE" dirty="0"/>
              <a:t> </a:t>
            </a:r>
            <a:r>
              <a:rPr lang="nl-BE" dirty="0" err="1"/>
              <a:t>just</a:t>
            </a:r>
            <a:r>
              <a:rPr lang="nl-BE" dirty="0"/>
              <a:t> </a:t>
            </a:r>
            <a:r>
              <a:rPr lang="nl-BE" dirty="0" err="1"/>
              <a:t>blindly</a:t>
            </a:r>
            <a:r>
              <a:rPr lang="nl-BE" dirty="0"/>
              <a:t> test </a:t>
            </a:r>
            <a:r>
              <a:rPr lang="nl-BE" dirty="0" err="1"/>
              <a:t>for</a:t>
            </a:r>
            <a:r>
              <a:rPr lang="nl-BE" dirty="0"/>
              <a:t> </a:t>
            </a:r>
            <a:r>
              <a:rPr lang="nl-BE" dirty="0" err="1"/>
              <a:t>all</a:t>
            </a:r>
            <a:r>
              <a:rPr lang="nl-BE" dirty="0"/>
              <a:t> </a:t>
            </a:r>
            <a:r>
              <a:rPr lang="nl-BE" dirty="0" err="1"/>
              <a:t>possible</a:t>
            </a:r>
            <a:r>
              <a:rPr lang="nl-BE" dirty="0"/>
              <a:t> </a:t>
            </a:r>
            <a:r>
              <a:rPr lang="nl-BE" dirty="0" err="1"/>
              <a:t>interactions</a:t>
            </a:r>
            <a:r>
              <a:rPr lang="nl-BE" dirty="0"/>
              <a:t>, </a:t>
            </a:r>
            <a:r>
              <a:rPr lang="nl-BE" dirty="0" err="1"/>
              <a:t>you</a:t>
            </a:r>
            <a:r>
              <a:rPr lang="nl-BE" dirty="0"/>
              <a:t> </a:t>
            </a:r>
            <a:r>
              <a:rPr lang="nl-BE" dirty="0" err="1"/>
              <a:t>may</a:t>
            </a:r>
            <a:r>
              <a:rPr lang="nl-BE" dirty="0"/>
              <a:t> run </a:t>
            </a:r>
            <a:r>
              <a:rPr lang="nl-BE" dirty="0" err="1"/>
              <a:t>into</a:t>
            </a:r>
            <a:r>
              <a:rPr lang="nl-BE" dirty="0"/>
              <a:t> </a:t>
            </a:r>
            <a:r>
              <a:rPr lang="nl-BE" dirty="0" err="1"/>
              <a:t>associations</a:t>
            </a:r>
            <a:r>
              <a:rPr lang="nl-BE" dirty="0"/>
              <a:t> </a:t>
            </a:r>
            <a:r>
              <a:rPr lang="nl-BE" dirty="0" err="1"/>
              <a:t>that</a:t>
            </a:r>
            <a:r>
              <a:rPr lang="nl-BE" dirty="0"/>
              <a:t> are </a:t>
            </a:r>
            <a:r>
              <a:rPr lang="nl-BE" dirty="0" err="1"/>
              <a:t>by</a:t>
            </a:r>
            <a:r>
              <a:rPr lang="nl-BE" dirty="0"/>
              <a:t> chance </a:t>
            </a:r>
            <a:r>
              <a:rPr lang="nl-BE" dirty="0" err="1"/>
              <a:t>statistically</a:t>
            </a:r>
            <a:r>
              <a:rPr lang="nl-BE" dirty="0"/>
              <a:t> significant. </a:t>
            </a:r>
            <a:r>
              <a:rPr lang="nl-BE" dirty="0" err="1"/>
              <a:t>Remember</a:t>
            </a:r>
            <a:r>
              <a:rPr lang="nl-BE" dirty="0"/>
              <a:t> </a:t>
            </a:r>
            <a:r>
              <a:rPr lang="nl-BE" dirty="0" err="1"/>
              <a:t>with</a:t>
            </a:r>
            <a:r>
              <a:rPr lang="nl-BE" dirty="0"/>
              <a:t> a p-</a:t>
            </a:r>
            <a:r>
              <a:rPr lang="nl-BE" dirty="0" err="1"/>
              <a:t>vaule</a:t>
            </a:r>
            <a:r>
              <a:rPr lang="nl-BE" dirty="0"/>
              <a:t> of 0.05 </a:t>
            </a:r>
            <a:r>
              <a:rPr lang="nl-BE" dirty="0" err="1"/>
              <a:t>you</a:t>
            </a:r>
            <a:r>
              <a:rPr lang="nl-BE" dirty="0"/>
              <a:t> accept a 5% </a:t>
            </a:r>
            <a:r>
              <a:rPr lang="nl-BE" dirty="0" err="1"/>
              <a:t>possibility</a:t>
            </a:r>
            <a:r>
              <a:rPr lang="nl-BE" dirty="0"/>
              <a:t> </a:t>
            </a:r>
            <a:r>
              <a:rPr lang="nl-BE" dirty="0" err="1"/>
              <a:t>to</a:t>
            </a:r>
            <a:r>
              <a:rPr lang="nl-BE" dirty="0"/>
              <a:t> </a:t>
            </a:r>
            <a:r>
              <a:rPr lang="nl-BE" dirty="0" err="1"/>
              <a:t>wrongly</a:t>
            </a:r>
            <a:r>
              <a:rPr lang="nl-BE" dirty="0"/>
              <a:t> </a:t>
            </a:r>
            <a:r>
              <a:rPr lang="nl-BE" dirty="0" err="1"/>
              <a:t>reject</a:t>
            </a:r>
            <a:r>
              <a:rPr lang="nl-BE" dirty="0"/>
              <a:t> </a:t>
            </a:r>
            <a:r>
              <a:rPr lang="nl-BE" dirty="0" err="1"/>
              <a:t>the</a:t>
            </a:r>
            <a:r>
              <a:rPr lang="nl-BE" dirty="0"/>
              <a:t> </a:t>
            </a:r>
            <a:r>
              <a:rPr lang="nl-BE" dirty="0" err="1"/>
              <a:t>null</a:t>
            </a:r>
            <a:r>
              <a:rPr lang="nl-BE" dirty="0"/>
              <a:t> hypothesis </a:t>
            </a:r>
            <a:r>
              <a:rPr lang="nl-BE" dirty="0" err="1"/>
              <a:t>that</a:t>
            </a:r>
            <a:r>
              <a:rPr lang="nl-BE" dirty="0"/>
              <a:t> </a:t>
            </a:r>
            <a:r>
              <a:rPr lang="nl-BE" dirty="0" err="1"/>
              <a:t>there</a:t>
            </a:r>
            <a:r>
              <a:rPr lang="nl-BE" dirty="0"/>
              <a:t> is no </a:t>
            </a:r>
            <a:r>
              <a:rPr lang="nl-BE" dirty="0" err="1"/>
              <a:t>interaction</a:t>
            </a:r>
            <a:r>
              <a:rPr lang="nl-BE" dirty="0"/>
              <a:t> (</a:t>
            </a:r>
            <a:r>
              <a:rPr lang="el-GR" dirty="0"/>
              <a:t>α</a:t>
            </a:r>
            <a:r>
              <a:rPr lang="nl-BE" dirty="0"/>
              <a:t>-error). In </a:t>
            </a:r>
            <a:r>
              <a:rPr lang="nl-BE" dirty="0" err="1"/>
              <a:t>an</a:t>
            </a:r>
            <a:r>
              <a:rPr lang="nl-BE" dirty="0"/>
              <a:t> </a:t>
            </a:r>
            <a:r>
              <a:rPr lang="nl-BE" dirty="0" err="1"/>
              <a:t>explanatory</a:t>
            </a:r>
            <a:r>
              <a:rPr lang="nl-BE" dirty="0"/>
              <a:t> model </a:t>
            </a:r>
            <a:r>
              <a:rPr lang="nl-BE" dirty="0" err="1"/>
              <a:t>only</a:t>
            </a:r>
            <a:r>
              <a:rPr lang="nl-BE" dirty="0"/>
              <a:t> test </a:t>
            </a:r>
            <a:r>
              <a:rPr lang="nl-BE" dirty="0" err="1"/>
              <a:t>for</a:t>
            </a:r>
            <a:r>
              <a:rPr lang="nl-BE" dirty="0"/>
              <a:t> </a:t>
            </a:r>
            <a:r>
              <a:rPr lang="nl-BE" dirty="0" err="1"/>
              <a:t>interaction</a:t>
            </a:r>
            <a:r>
              <a:rPr lang="nl-BE" dirty="0"/>
              <a:t> </a:t>
            </a:r>
            <a:r>
              <a:rPr lang="nl-BE" dirty="0" err="1"/>
              <a:t>between</a:t>
            </a:r>
            <a:r>
              <a:rPr lang="nl-BE" dirty="0"/>
              <a:t> </a:t>
            </a:r>
            <a:r>
              <a:rPr lang="nl-BE" dirty="0" err="1"/>
              <a:t>primary</a:t>
            </a:r>
            <a:r>
              <a:rPr lang="nl-BE" dirty="0"/>
              <a:t> exposure and </a:t>
            </a:r>
            <a:r>
              <a:rPr lang="nl-BE" dirty="0" err="1"/>
              <a:t>one</a:t>
            </a:r>
            <a:r>
              <a:rPr lang="nl-BE" dirty="0"/>
              <a:t> </a:t>
            </a:r>
            <a:r>
              <a:rPr lang="nl-BE" dirty="0" err="1"/>
              <a:t>secundary</a:t>
            </a:r>
            <a:r>
              <a:rPr lang="nl-BE" dirty="0"/>
              <a:t> exposure at a time. </a:t>
            </a:r>
            <a:r>
              <a:rPr lang="nl-BE" dirty="0" err="1"/>
              <a:t>Restrict</a:t>
            </a:r>
            <a:r>
              <a:rPr lang="nl-BE" dirty="0"/>
              <a:t> </a:t>
            </a:r>
            <a:r>
              <a:rPr lang="nl-BE" dirty="0" err="1"/>
              <a:t>to</a:t>
            </a:r>
            <a:r>
              <a:rPr lang="nl-BE" dirty="0"/>
              <a:t> </a:t>
            </a:r>
            <a:r>
              <a:rPr lang="nl-BE" dirty="0" err="1"/>
              <a:t>biologically</a:t>
            </a:r>
            <a:r>
              <a:rPr lang="nl-BE" dirty="0"/>
              <a:t> </a:t>
            </a:r>
            <a:r>
              <a:rPr lang="nl-BE" dirty="0" err="1"/>
              <a:t>plausible</a:t>
            </a:r>
            <a:r>
              <a:rPr lang="nl-BE" dirty="0"/>
              <a:t> </a:t>
            </a:r>
            <a:r>
              <a:rPr lang="nl-BE" dirty="0" err="1"/>
              <a:t>interactions</a:t>
            </a:r>
            <a:r>
              <a:rPr lang="nl-BE" dirty="0"/>
              <a:t>. </a:t>
            </a:r>
            <a:r>
              <a:rPr lang="nl-BE" dirty="0" err="1"/>
              <a:t>You</a:t>
            </a:r>
            <a:r>
              <a:rPr lang="nl-BE" dirty="0"/>
              <a:t> </a:t>
            </a:r>
            <a:r>
              <a:rPr lang="nl-BE" dirty="0" err="1"/>
              <a:t>can</a:t>
            </a:r>
            <a:r>
              <a:rPr lang="nl-BE" dirty="0"/>
              <a:t> </a:t>
            </a:r>
            <a:r>
              <a:rPr lang="nl-BE" dirty="0" err="1"/>
              <a:t>also</a:t>
            </a:r>
            <a:r>
              <a:rPr lang="nl-BE" dirty="0"/>
              <a:t> run </a:t>
            </a:r>
            <a:r>
              <a:rPr lang="nl-BE" dirty="0" err="1"/>
              <a:t>into</a:t>
            </a:r>
            <a:r>
              <a:rPr lang="nl-BE" dirty="0"/>
              <a:t> a </a:t>
            </a:r>
            <a:r>
              <a:rPr lang="el-GR" dirty="0"/>
              <a:t>β</a:t>
            </a:r>
            <a:r>
              <a:rPr lang="nl-BE" dirty="0"/>
              <a:t>-error, </a:t>
            </a:r>
            <a:r>
              <a:rPr lang="nl-BE" dirty="0" err="1"/>
              <a:t>wrongly</a:t>
            </a:r>
            <a:r>
              <a:rPr lang="nl-BE" dirty="0"/>
              <a:t> </a:t>
            </a:r>
            <a:r>
              <a:rPr lang="nl-BE" dirty="0" err="1"/>
              <a:t>not</a:t>
            </a:r>
            <a:r>
              <a:rPr lang="nl-BE" dirty="0"/>
              <a:t> </a:t>
            </a:r>
            <a:r>
              <a:rPr lang="nl-BE" dirty="0" err="1"/>
              <a:t>rejecting</a:t>
            </a:r>
            <a:r>
              <a:rPr lang="nl-BE" dirty="0"/>
              <a:t> </a:t>
            </a:r>
            <a:r>
              <a:rPr lang="nl-BE" dirty="0" err="1"/>
              <a:t>your</a:t>
            </a:r>
            <a:r>
              <a:rPr lang="nl-BE" dirty="0"/>
              <a:t> </a:t>
            </a:r>
            <a:r>
              <a:rPr lang="nl-BE" dirty="0" err="1"/>
              <a:t>null</a:t>
            </a:r>
            <a:r>
              <a:rPr lang="nl-BE" dirty="0"/>
              <a:t>-hypothesis of no </a:t>
            </a:r>
            <a:r>
              <a:rPr lang="nl-BE" dirty="0" err="1"/>
              <a:t>interaction</a:t>
            </a:r>
            <a:r>
              <a:rPr lang="nl-BE" dirty="0"/>
              <a:t>. The risk of a β-error is </a:t>
            </a:r>
            <a:r>
              <a:rPr lang="nl-BE" dirty="0" err="1"/>
              <a:t>increased</a:t>
            </a:r>
            <a:r>
              <a:rPr lang="nl-BE" dirty="0"/>
              <a:t> </a:t>
            </a:r>
            <a:r>
              <a:rPr lang="nl-BE" dirty="0" err="1"/>
              <a:t>if</a:t>
            </a:r>
            <a:r>
              <a:rPr lang="nl-BE" dirty="0"/>
              <a:t> </a:t>
            </a:r>
            <a:r>
              <a:rPr lang="nl-BE" dirty="0" err="1"/>
              <a:t>you</a:t>
            </a:r>
            <a:r>
              <a:rPr lang="nl-BE" dirty="0"/>
              <a:t> </a:t>
            </a:r>
            <a:r>
              <a:rPr lang="nl-BE" dirty="0" err="1"/>
              <a:t>use</a:t>
            </a:r>
            <a:r>
              <a:rPr lang="nl-BE" dirty="0"/>
              <a:t> a </a:t>
            </a:r>
            <a:r>
              <a:rPr lang="nl-BE" dirty="0" err="1"/>
              <a:t>variable</a:t>
            </a:r>
            <a:r>
              <a:rPr lang="nl-BE" dirty="0"/>
              <a:t> </a:t>
            </a:r>
            <a:r>
              <a:rPr lang="nl-BE" dirty="0" err="1"/>
              <a:t>with</a:t>
            </a:r>
            <a:r>
              <a:rPr lang="nl-BE" dirty="0"/>
              <a:t> more </a:t>
            </a:r>
            <a:r>
              <a:rPr lang="nl-BE" dirty="0" err="1"/>
              <a:t>than</a:t>
            </a:r>
            <a:r>
              <a:rPr lang="nl-BE" dirty="0"/>
              <a:t> </a:t>
            </a:r>
            <a:r>
              <a:rPr lang="nl-BE" dirty="0" err="1"/>
              <a:t>two</a:t>
            </a:r>
            <a:r>
              <a:rPr lang="nl-BE" dirty="0"/>
              <a:t> levels. </a:t>
            </a:r>
            <a:r>
              <a:rPr lang="nl-BE" dirty="0" err="1"/>
              <a:t>Testing</a:t>
            </a:r>
            <a:r>
              <a:rPr lang="nl-BE" dirty="0"/>
              <a:t> </a:t>
            </a:r>
            <a:r>
              <a:rPr lang="nl-BE" dirty="0" err="1"/>
              <a:t>for</a:t>
            </a:r>
            <a:r>
              <a:rPr lang="nl-BE" dirty="0"/>
              <a:t> </a:t>
            </a:r>
            <a:r>
              <a:rPr lang="nl-BE" dirty="0" err="1"/>
              <a:t>interaction</a:t>
            </a:r>
            <a:r>
              <a:rPr lang="nl-BE" dirty="0"/>
              <a:t> </a:t>
            </a:r>
            <a:r>
              <a:rPr lang="nl-BE" dirty="0" err="1"/>
              <a:t>works</a:t>
            </a:r>
            <a:r>
              <a:rPr lang="nl-BE" dirty="0"/>
              <a:t> best </a:t>
            </a:r>
            <a:r>
              <a:rPr lang="nl-BE" dirty="0" err="1"/>
              <a:t>if</a:t>
            </a:r>
            <a:r>
              <a:rPr lang="nl-BE" dirty="0"/>
              <a:t> </a:t>
            </a:r>
            <a:r>
              <a:rPr lang="nl-BE" dirty="0" err="1"/>
              <a:t>both</a:t>
            </a:r>
            <a:r>
              <a:rPr lang="nl-BE" dirty="0"/>
              <a:t> variables are </a:t>
            </a:r>
            <a:r>
              <a:rPr lang="nl-BE" dirty="0" err="1"/>
              <a:t>binary</a:t>
            </a:r>
            <a:endParaRPr lang="nl-BE" dirty="0"/>
          </a:p>
          <a:p>
            <a:endParaRPr lang="en-AU" noProof="0" dirty="0"/>
          </a:p>
        </p:txBody>
      </p:sp>
      <p:sp>
        <p:nvSpPr>
          <p:cNvPr id="4" name="Date Placeholder 3"/>
          <p:cNvSpPr>
            <a:spLocks noGrp="1"/>
          </p:cNvSpPr>
          <p:nvPr>
            <p:ph type="dt" idx="1"/>
          </p:nvPr>
        </p:nvSpPr>
        <p:spPr/>
        <p:txBody>
          <a:bodyPr/>
          <a:lstStyle/>
          <a:p>
            <a:pPr>
              <a:defRPr/>
            </a:pPr>
            <a:fld id="{B157B5F0-8D0C-4824-A18A-6A5D65C35B7F}" type="datetime1">
              <a:rPr lang="en-GB" smtClean="0"/>
              <a:pPr>
                <a:defRPr/>
              </a:pPr>
              <a:t>07/02/2023</a:t>
            </a:fld>
            <a:endParaRPr lang="en-GB"/>
          </a:p>
        </p:txBody>
      </p:sp>
      <p:sp>
        <p:nvSpPr>
          <p:cNvPr id="5" name="Footer Placeholder 4"/>
          <p:cNvSpPr>
            <a:spLocks noGrp="1"/>
          </p:cNvSpPr>
          <p:nvPr>
            <p:ph type="ftr" sz="quarter" idx="4"/>
          </p:nvPr>
        </p:nvSpPr>
        <p:spPr/>
        <p:txBody>
          <a:bodyPr/>
          <a:lstStyle/>
          <a:p>
            <a:pPr>
              <a:defRPr/>
            </a:pPr>
            <a:r>
              <a:rPr lang="en-GB"/>
              <a:t>AdMet_E_Logistic_TR.PPT</a:t>
            </a:r>
          </a:p>
        </p:txBody>
      </p:sp>
      <p:sp>
        <p:nvSpPr>
          <p:cNvPr id="6" name="Slide Number Placeholder 5"/>
          <p:cNvSpPr>
            <a:spLocks noGrp="1"/>
          </p:cNvSpPr>
          <p:nvPr>
            <p:ph type="sldNum" sz="quarter" idx="5"/>
          </p:nvPr>
        </p:nvSpPr>
        <p:spPr/>
        <p:txBody>
          <a:bodyPr/>
          <a:lstStyle/>
          <a:p>
            <a:pPr>
              <a:defRPr/>
            </a:pPr>
            <a:fld id="{4DCD58AA-4131-452B-B201-9F849858D755}" type="slidenum">
              <a:rPr lang="en-GB" smtClean="0"/>
              <a:pPr>
                <a:defRPr/>
              </a:pPr>
              <a:t>23</a:t>
            </a:fld>
            <a:endParaRPr lang="en-GB"/>
          </a:p>
        </p:txBody>
      </p:sp>
    </p:spTree>
    <p:extLst>
      <p:ext uri="{BB962C8B-B14F-4D97-AF65-F5344CB8AC3E}">
        <p14:creationId xmlns:p14="http://schemas.microsoft.com/office/powerpoint/2010/main" val="2712481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nl-BE" dirty="0" err="1"/>
              <a:t>Yesterday</a:t>
            </a:r>
            <a:r>
              <a:rPr lang="nl-BE" dirty="0"/>
              <a:t> we have </a:t>
            </a:r>
            <a:r>
              <a:rPr lang="nl-BE" dirty="0" err="1"/>
              <a:t>seen</a:t>
            </a:r>
            <a:r>
              <a:rPr lang="nl-BE" dirty="0"/>
              <a:t> </a:t>
            </a:r>
            <a:r>
              <a:rPr lang="nl-BE" dirty="0" err="1"/>
              <a:t>how</a:t>
            </a:r>
            <a:r>
              <a:rPr lang="nl-BE" dirty="0"/>
              <a:t> factors </a:t>
            </a:r>
            <a:r>
              <a:rPr lang="nl-BE" dirty="0" err="1"/>
              <a:t>with</a:t>
            </a:r>
            <a:r>
              <a:rPr lang="nl-BE" dirty="0"/>
              <a:t> </a:t>
            </a:r>
            <a:r>
              <a:rPr lang="nl-BE" dirty="0" err="1"/>
              <a:t>two</a:t>
            </a:r>
            <a:r>
              <a:rPr lang="nl-BE" dirty="0"/>
              <a:t> levels </a:t>
            </a:r>
            <a:r>
              <a:rPr lang="nl-BE" dirty="0" err="1"/>
              <a:t>can</a:t>
            </a:r>
            <a:r>
              <a:rPr lang="nl-BE" dirty="0"/>
              <a:t> </a:t>
            </a:r>
            <a:r>
              <a:rPr lang="nl-BE" dirty="0" err="1"/>
              <a:t>be</a:t>
            </a:r>
            <a:r>
              <a:rPr lang="nl-BE" dirty="0"/>
              <a:t> </a:t>
            </a:r>
            <a:r>
              <a:rPr lang="nl-BE" dirty="0" err="1"/>
              <a:t>fitted</a:t>
            </a:r>
            <a:r>
              <a:rPr lang="nl-BE" dirty="0"/>
              <a:t> </a:t>
            </a:r>
            <a:r>
              <a:rPr lang="nl-BE" dirty="0" err="1"/>
              <a:t>into</a:t>
            </a:r>
            <a:r>
              <a:rPr lang="nl-BE" dirty="0"/>
              <a:t> a </a:t>
            </a:r>
            <a:r>
              <a:rPr lang="nl-BE" dirty="0" err="1"/>
              <a:t>logistic</a:t>
            </a:r>
            <a:r>
              <a:rPr lang="nl-BE" dirty="0"/>
              <a:t> </a:t>
            </a:r>
            <a:r>
              <a:rPr lang="nl-BE" dirty="0" err="1"/>
              <a:t>regression</a:t>
            </a:r>
            <a:r>
              <a:rPr lang="nl-BE" dirty="0"/>
              <a:t> model. </a:t>
            </a:r>
            <a:r>
              <a:rPr lang="nl-BE" dirty="0" err="1"/>
              <a:t>Remember</a:t>
            </a:r>
            <a:r>
              <a:rPr lang="nl-BE" dirty="0"/>
              <a:t> </a:t>
            </a:r>
            <a:r>
              <a:rPr lang="nl-BE" dirty="0" err="1"/>
              <a:t>that</a:t>
            </a:r>
            <a:r>
              <a:rPr lang="nl-BE" dirty="0"/>
              <a:t> </a:t>
            </a:r>
            <a:r>
              <a:rPr lang="nl-BE" dirty="0" err="1"/>
              <a:t>the</a:t>
            </a:r>
            <a:r>
              <a:rPr lang="nl-BE" dirty="0"/>
              <a:t> </a:t>
            </a:r>
            <a:r>
              <a:rPr lang="nl-BE" dirty="0" err="1"/>
              <a:t>outcome</a:t>
            </a:r>
            <a:r>
              <a:rPr lang="nl-BE" dirty="0"/>
              <a:t> </a:t>
            </a:r>
            <a:r>
              <a:rPr lang="nl-BE" dirty="0" err="1"/>
              <a:t>variable</a:t>
            </a:r>
            <a:r>
              <a:rPr lang="nl-BE" dirty="0"/>
              <a:t> of a </a:t>
            </a:r>
            <a:r>
              <a:rPr lang="nl-BE" dirty="0" err="1"/>
              <a:t>logistic</a:t>
            </a:r>
            <a:r>
              <a:rPr lang="nl-BE" dirty="0"/>
              <a:t> </a:t>
            </a:r>
            <a:r>
              <a:rPr lang="nl-BE" dirty="0" err="1"/>
              <a:t>regression</a:t>
            </a:r>
            <a:r>
              <a:rPr lang="nl-BE" dirty="0"/>
              <a:t> model </a:t>
            </a:r>
            <a:r>
              <a:rPr lang="nl-BE" dirty="0" err="1"/>
              <a:t>always</a:t>
            </a:r>
            <a:r>
              <a:rPr lang="nl-BE" dirty="0"/>
              <a:t> has </a:t>
            </a:r>
            <a:r>
              <a:rPr lang="nl-BE" dirty="0" err="1"/>
              <a:t>to</a:t>
            </a:r>
            <a:r>
              <a:rPr lang="nl-BE" dirty="0"/>
              <a:t> </a:t>
            </a:r>
            <a:r>
              <a:rPr lang="nl-BE" dirty="0" err="1"/>
              <a:t>be</a:t>
            </a:r>
            <a:r>
              <a:rPr lang="nl-BE" dirty="0"/>
              <a:t> </a:t>
            </a:r>
            <a:r>
              <a:rPr lang="nl-BE" dirty="0" err="1"/>
              <a:t>binary</a:t>
            </a:r>
            <a:r>
              <a:rPr lang="nl-BE" dirty="0"/>
              <a:t> but </a:t>
            </a:r>
            <a:r>
              <a:rPr lang="nl-BE" dirty="0" err="1"/>
              <a:t>the</a:t>
            </a:r>
            <a:r>
              <a:rPr lang="nl-BE" dirty="0"/>
              <a:t> </a:t>
            </a:r>
            <a:r>
              <a:rPr lang="nl-BE" dirty="0" err="1"/>
              <a:t>independant</a:t>
            </a:r>
            <a:r>
              <a:rPr lang="nl-BE" dirty="0"/>
              <a:t> variables (</a:t>
            </a:r>
            <a:r>
              <a:rPr lang="nl-BE" dirty="0" err="1"/>
              <a:t>predictors</a:t>
            </a:r>
            <a:r>
              <a:rPr lang="nl-BE" dirty="0"/>
              <a:t>) </a:t>
            </a:r>
            <a:r>
              <a:rPr lang="nl-BE" dirty="0" err="1"/>
              <a:t>can</a:t>
            </a:r>
            <a:r>
              <a:rPr lang="nl-BE" dirty="0"/>
              <a:t> have more levels. </a:t>
            </a:r>
            <a:r>
              <a:rPr lang="nl-BE" dirty="0" err="1"/>
              <a:t>They</a:t>
            </a:r>
            <a:r>
              <a:rPr lang="nl-BE" dirty="0"/>
              <a:t> </a:t>
            </a:r>
            <a:r>
              <a:rPr lang="nl-BE" dirty="0" err="1"/>
              <a:t>can</a:t>
            </a:r>
            <a:r>
              <a:rPr lang="nl-BE" dirty="0"/>
              <a:t> </a:t>
            </a:r>
            <a:r>
              <a:rPr lang="nl-BE" dirty="0" err="1"/>
              <a:t>be</a:t>
            </a:r>
            <a:r>
              <a:rPr lang="nl-BE" dirty="0"/>
              <a:t> </a:t>
            </a:r>
            <a:r>
              <a:rPr lang="nl-BE" dirty="0" err="1"/>
              <a:t>numerical</a:t>
            </a:r>
            <a:r>
              <a:rPr lang="nl-BE" dirty="0"/>
              <a:t> but </a:t>
            </a:r>
            <a:r>
              <a:rPr lang="nl-BE" dirty="0" err="1"/>
              <a:t>they</a:t>
            </a:r>
            <a:r>
              <a:rPr lang="nl-BE" dirty="0"/>
              <a:t> </a:t>
            </a:r>
            <a:r>
              <a:rPr lang="nl-BE" dirty="0" err="1"/>
              <a:t>can</a:t>
            </a:r>
            <a:r>
              <a:rPr lang="nl-BE" dirty="0"/>
              <a:t> </a:t>
            </a:r>
            <a:r>
              <a:rPr lang="nl-BE" dirty="0" err="1"/>
              <a:t>also</a:t>
            </a:r>
            <a:r>
              <a:rPr lang="nl-BE" dirty="0"/>
              <a:t> </a:t>
            </a:r>
            <a:r>
              <a:rPr lang="nl-BE" dirty="0" err="1"/>
              <a:t>be</a:t>
            </a:r>
            <a:r>
              <a:rPr lang="nl-BE" dirty="0"/>
              <a:t> </a:t>
            </a:r>
            <a:r>
              <a:rPr lang="nl-BE" dirty="0" err="1"/>
              <a:t>categorical</a:t>
            </a:r>
            <a:r>
              <a:rPr lang="nl-BE" dirty="0"/>
              <a:t>. In case of a </a:t>
            </a:r>
            <a:r>
              <a:rPr lang="nl-BE" dirty="0" err="1"/>
              <a:t>categorical</a:t>
            </a:r>
            <a:r>
              <a:rPr lang="nl-BE" dirty="0"/>
              <a:t> </a:t>
            </a:r>
            <a:r>
              <a:rPr lang="nl-BE" dirty="0" err="1"/>
              <a:t>variable</a:t>
            </a:r>
            <a:r>
              <a:rPr lang="nl-BE" dirty="0"/>
              <a:t> we </a:t>
            </a:r>
            <a:r>
              <a:rPr lang="nl-BE" dirty="0" err="1"/>
              <a:t>recode</a:t>
            </a:r>
            <a:r>
              <a:rPr lang="nl-BE" dirty="0"/>
              <a:t> </a:t>
            </a:r>
            <a:r>
              <a:rPr lang="nl-BE" dirty="0" err="1"/>
              <a:t>it</a:t>
            </a:r>
            <a:r>
              <a:rPr lang="nl-BE" dirty="0"/>
              <a:t> as a ‘dummy’, </a:t>
            </a:r>
            <a:r>
              <a:rPr lang="nl-BE" dirty="0" err="1"/>
              <a:t>similar</a:t>
            </a:r>
            <a:r>
              <a:rPr lang="nl-BE" dirty="0"/>
              <a:t> </a:t>
            </a:r>
            <a:r>
              <a:rPr lang="nl-BE" dirty="0" err="1"/>
              <a:t>to</a:t>
            </a:r>
            <a:r>
              <a:rPr lang="nl-BE" dirty="0"/>
              <a:t> </a:t>
            </a:r>
            <a:r>
              <a:rPr lang="nl-BE" dirty="0" err="1"/>
              <a:t>what</a:t>
            </a:r>
            <a:r>
              <a:rPr lang="nl-BE" dirty="0"/>
              <a:t> </a:t>
            </a:r>
            <a:r>
              <a:rPr lang="nl-BE" dirty="0" err="1"/>
              <a:t>you</a:t>
            </a:r>
            <a:r>
              <a:rPr lang="nl-BE" dirty="0"/>
              <a:t> have </a:t>
            </a:r>
            <a:r>
              <a:rPr lang="nl-BE" dirty="0" err="1"/>
              <a:t>seen</a:t>
            </a:r>
            <a:r>
              <a:rPr lang="nl-BE" dirty="0"/>
              <a:t> last week in </a:t>
            </a:r>
            <a:r>
              <a:rPr lang="nl-BE" dirty="0" err="1"/>
              <a:t>the</a:t>
            </a:r>
            <a:r>
              <a:rPr lang="nl-BE" dirty="0"/>
              <a:t> </a:t>
            </a:r>
            <a:r>
              <a:rPr lang="nl-BE" dirty="0" err="1"/>
              <a:t>linear</a:t>
            </a:r>
            <a:r>
              <a:rPr lang="nl-BE" dirty="0"/>
              <a:t> </a:t>
            </a:r>
            <a:r>
              <a:rPr lang="nl-BE" dirty="0" err="1"/>
              <a:t>regression</a:t>
            </a:r>
            <a:r>
              <a:rPr lang="nl-BE" dirty="0"/>
              <a:t> </a:t>
            </a:r>
            <a:r>
              <a:rPr lang="nl-BE" dirty="0" err="1"/>
              <a:t>lecture</a:t>
            </a:r>
            <a:r>
              <a:rPr lang="nl-BE" dirty="0"/>
              <a:t>. On </a:t>
            </a:r>
            <a:r>
              <a:rPr lang="nl-BE" dirty="0" err="1"/>
              <a:t>this</a:t>
            </a:r>
            <a:r>
              <a:rPr lang="nl-BE" dirty="0"/>
              <a:t> slide </a:t>
            </a:r>
            <a:r>
              <a:rPr lang="nl-BE" dirty="0" err="1"/>
              <a:t>you</a:t>
            </a:r>
            <a:r>
              <a:rPr lang="nl-BE" dirty="0"/>
              <a:t> </a:t>
            </a:r>
            <a:r>
              <a:rPr lang="nl-BE" dirty="0" err="1"/>
              <a:t>see</a:t>
            </a:r>
            <a:r>
              <a:rPr lang="nl-BE" dirty="0"/>
              <a:t> </a:t>
            </a:r>
            <a:r>
              <a:rPr lang="nl-BE" dirty="0" err="1"/>
              <a:t>the</a:t>
            </a:r>
            <a:r>
              <a:rPr lang="nl-BE" dirty="0"/>
              <a:t> first </a:t>
            </a:r>
            <a:r>
              <a:rPr lang="nl-BE" dirty="0" err="1"/>
              <a:t>lines</a:t>
            </a:r>
            <a:r>
              <a:rPr lang="nl-BE" dirty="0"/>
              <a:t> of </a:t>
            </a:r>
            <a:r>
              <a:rPr lang="nl-BE" dirty="0" err="1"/>
              <a:t>the</a:t>
            </a:r>
            <a:r>
              <a:rPr lang="nl-BE" dirty="0"/>
              <a:t> ‘</a:t>
            </a:r>
            <a:r>
              <a:rPr lang="nl-BE" dirty="0" err="1"/>
              <a:t>mpm</a:t>
            </a:r>
            <a:r>
              <a:rPr lang="nl-BE" dirty="0"/>
              <a:t>’ dataset, </a:t>
            </a:r>
            <a:r>
              <a:rPr lang="nl-BE" dirty="0" err="1"/>
              <a:t>which</a:t>
            </a:r>
            <a:r>
              <a:rPr lang="nl-BE" dirty="0"/>
              <a:t> as a </a:t>
            </a:r>
            <a:r>
              <a:rPr lang="nl-BE" dirty="0" err="1"/>
              <a:t>variable</a:t>
            </a:r>
            <a:r>
              <a:rPr lang="nl-BE" dirty="0"/>
              <a:t> ‘civ4’ </a:t>
            </a:r>
            <a:r>
              <a:rPr lang="nl-BE" dirty="0" err="1"/>
              <a:t>which</a:t>
            </a:r>
            <a:r>
              <a:rPr lang="nl-BE" dirty="0"/>
              <a:t> stands </a:t>
            </a:r>
            <a:r>
              <a:rPr lang="nl-BE" dirty="0" err="1"/>
              <a:t>for</a:t>
            </a:r>
            <a:r>
              <a:rPr lang="nl-BE" dirty="0"/>
              <a:t> </a:t>
            </a:r>
            <a:r>
              <a:rPr lang="nl-BE" dirty="0" err="1"/>
              <a:t>marital</a:t>
            </a:r>
            <a:r>
              <a:rPr lang="nl-BE" dirty="0"/>
              <a:t> status. </a:t>
            </a:r>
          </a:p>
          <a:p>
            <a:endParaRPr lang="nl-BE" dirty="0"/>
          </a:p>
        </p:txBody>
      </p:sp>
      <p:sp>
        <p:nvSpPr>
          <p:cNvPr id="4" name="Date Placeholder 3"/>
          <p:cNvSpPr>
            <a:spLocks noGrp="1"/>
          </p:cNvSpPr>
          <p:nvPr>
            <p:ph type="dt" idx="1"/>
          </p:nvPr>
        </p:nvSpPr>
        <p:spPr/>
        <p:txBody>
          <a:bodyPr/>
          <a:lstStyle/>
          <a:p>
            <a:pPr>
              <a:defRPr/>
            </a:pPr>
            <a:fld id="{B157B5F0-8D0C-4824-A18A-6A5D65C35B7F}" type="datetime1">
              <a:rPr lang="en-GB" smtClean="0"/>
              <a:pPr>
                <a:defRPr/>
              </a:pPr>
              <a:t>07/02/2023</a:t>
            </a:fld>
            <a:endParaRPr lang="en-GB"/>
          </a:p>
        </p:txBody>
      </p:sp>
      <p:sp>
        <p:nvSpPr>
          <p:cNvPr id="5" name="Footer Placeholder 4"/>
          <p:cNvSpPr>
            <a:spLocks noGrp="1"/>
          </p:cNvSpPr>
          <p:nvPr>
            <p:ph type="ftr" sz="quarter" idx="4"/>
          </p:nvPr>
        </p:nvSpPr>
        <p:spPr/>
        <p:txBody>
          <a:bodyPr/>
          <a:lstStyle/>
          <a:p>
            <a:pPr>
              <a:defRPr/>
            </a:pPr>
            <a:r>
              <a:rPr lang="en-GB"/>
              <a:t>AdMet_E_Logistic_TR.PPT</a:t>
            </a:r>
          </a:p>
        </p:txBody>
      </p:sp>
      <p:sp>
        <p:nvSpPr>
          <p:cNvPr id="6" name="Slide Number Placeholder 5"/>
          <p:cNvSpPr>
            <a:spLocks noGrp="1"/>
          </p:cNvSpPr>
          <p:nvPr>
            <p:ph type="sldNum" sz="quarter" idx="5"/>
          </p:nvPr>
        </p:nvSpPr>
        <p:spPr/>
        <p:txBody>
          <a:bodyPr/>
          <a:lstStyle/>
          <a:p>
            <a:pPr>
              <a:defRPr/>
            </a:pPr>
            <a:fld id="{4DCD58AA-4131-452B-B201-9F849858D755}" type="slidenum">
              <a:rPr lang="en-GB" smtClean="0"/>
              <a:pPr>
                <a:defRPr/>
              </a:pPr>
              <a:t>3</a:t>
            </a:fld>
            <a:endParaRPr lang="en-GB"/>
          </a:p>
        </p:txBody>
      </p:sp>
    </p:spTree>
    <p:extLst>
      <p:ext uri="{BB962C8B-B14F-4D97-AF65-F5344CB8AC3E}">
        <p14:creationId xmlns:p14="http://schemas.microsoft.com/office/powerpoint/2010/main" val="3544306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nl-BE" dirty="0">
                <a:latin typeface="Courier New" panose="02070309020205020404" pitchFamily="49" charset="0"/>
              </a:rPr>
              <a:t>Variable ‘civ4’ has been coded as 1 (single), 2 (married), 3 (widow) or 4 (separated/divorced). Needless to say that these numbers cannot be interpreted as numerical, 2 married persons does not equal 1 divorced. When using them in a model we have to chose one as our reference category and compare the others to that category. This is in fact not fundamentally different from what we did yesterday for binary categorical factors such as gender. We coded female as ‘TRUE’ and male as ‘FALSE’, which is equivalent to values ‘1’ and ‘0’. So the software will use the category coded ‘0’ or ‘FALSE’ as baseline and calculate the odds ratio for the other category. With a dummy variable we do just the same but we compare, one by one, several other categories to the reference category.  </a:t>
            </a:r>
          </a:p>
        </p:txBody>
      </p:sp>
      <p:sp>
        <p:nvSpPr>
          <p:cNvPr id="4" name="Date Placeholder 3"/>
          <p:cNvSpPr>
            <a:spLocks noGrp="1"/>
          </p:cNvSpPr>
          <p:nvPr>
            <p:ph type="dt" idx="1"/>
          </p:nvPr>
        </p:nvSpPr>
        <p:spPr/>
        <p:txBody>
          <a:bodyPr/>
          <a:lstStyle/>
          <a:p>
            <a:pPr>
              <a:defRPr/>
            </a:pPr>
            <a:fld id="{B157B5F0-8D0C-4824-A18A-6A5D65C35B7F}" type="datetime1">
              <a:rPr lang="en-GB" smtClean="0"/>
              <a:pPr>
                <a:defRPr/>
              </a:pPr>
              <a:t>07/02/2023</a:t>
            </a:fld>
            <a:endParaRPr lang="en-GB"/>
          </a:p>
        </p:txBody>
      </p:sp>
      <p:sp>
        <p:nvSpPr>
          <p:cNvPr id="5" name="Footer Placeholder 4"/>
          <p:cNvSpPr>
            <a:spLocks noGrp="1"/>
          </p:cNvSpPr>
          <p:nvPr>
            <p:ph type="ftr" sz="quarter" idx="4"/>
          </p:nvPr>
        </p:nvSpPr>
        <p:spPr/>
        <p:txBody>
          <a:bodyPr/>
          <a:lstStyle/>
          <a:p>
            <a:pPr>
              <a:defRPr/>
            </a:pPr>
            <a:r>
              <a:rPr lang="en-GB"/>
              <a:t>AdMet_E_Logistic_TR.PPT</a:t>
            </a:r>
          </a:p>
        </p:txBody>
      </p:sp>
      <p:sp>
        <p:nvSpPr>
          <p:cNvPr id="6" name="Slide Number Placeholder 5"/>
          <p:cNvSpPr>
            <a:spLocks noGrp="1"/>
          </p:cNvSpPr>
          <p:nvPr>
            <p:ph type="sldNum" sz="quarter" idx="5"/>
          </p:nvPr>
        </p:nvSpPr>
        <p:spPr/>
        <p:txBody>
          <a:bodyPr/>
          <a:lstStyle/>
          <a:p>
            <a:pPr>
              <a:defRPr/>
            </a:pPr>
            <a:fld id="{4DCD58AA-4131-452B-B201-9F849858D755}" type="slidenum">
              <a:rPr lang="en-GB" smtClean="0"/>
              <a:pPr>
                <a:defRPr/>
              </a:pPr>
              <a:t>4</a:t>
            </a:fld>
            <a:endParaRPr lang="en-GB"/>
          </a:p>
        </p:txBody>
      </p:sp>
    </p:spTree>
    <p:extLst>
      <p:ext uri="{BB962C8B-B14F-4D97-AF65-F5344CB8AC3E}">
        <p14:creationId xmlns:p14="http://schemas.microsoft.com/office/powerpoint/2010/main" val="1099413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Outcome</a:t>
            </a:r>
            <a:r>
              <a:rPr lang="nl-BE" dirty="0"/>
              <a:t> </a:t>
            </a:r>
            <a:r>
              <a:rPr lang="nl-BE" dirty="0" err="1"/>
              <a:t>variable</a:t>
            </a:r>
            <a:r>
              <a:rPr lang="nl-BE" dirty="0"/>
              <a:t> in </a:t>
            </a:r>
            <a:r>
              <a:rPr lang="nl-BE" dirty="0" err="1"/>
              <a:t>this</a:t>
            </a:r>
            <a:r>
              <a:rPr lang="nl-BE" dirty="0"/>
              <a:t> dataset is ‘</a:t>
            </a:r>
            <a:r>
              <a:rPr lang="nl-BE" dirty="0" err="1"/>
              <a:t>mpm</a:t>
            </a:r>
            <a:r>
              <a:rPr lang="nl-BE" dirty="0"/>
              <a:t>’, ‘minor </a:t>
            </a:r>
            <a:r>
              <a:rPr lang="nl-BE" dirty="0" err="1"/>
              <a:t>psychiatric</a:t>
            </a:r>
            <a:r>
              <a:rPr lang="nl-BE" dirty="0"/>
              <a:t> </a:t>
            </a:r>
            <a:r>
              <a:rPr lang="nl-BE" dirty="0" err="1"/>
              <a:t>morbidities</a:t>
            </a:r>
            <a:r>
              <a:rPr lang="nl-BE" dirty="0"/>
              <a:t>’. It is </a:t>
            </a:r>
            <a:r>
              <a:rPr lang="nl-BE" dirty="0" err="1"/>
              <a:t>numerical</a:t>
            </a:r>
            <a:r>
              <a:rPr lang="nl-BE" dirty="0"/>
              <a:t>, </a:t>
            </a:r>
            <a:r>
              <a:rPr lang="nl-BE" dirty="0" err="1"/>
              <a:t>coded</a:t>
            </a:r>
            <a:r>
              <a:rPr lang="nl-BE" dirty="0"/>
              <a:t> as 0 and 1. </a:t>
            </a:r>
            <a:r>
              <a:rPr lang="nl-BE" dirty="0" err="1"/>
              <a:t>Because</a:t>
            </a:r>
            <a:r>
              <a:rPr lang="nl-BE" dirty="0"/>
              <a:t> </a:t>
            </a:r>
            <a:r>
              <a:rPr lang="nl-BE" dirty="0" err="1"/>
              <a:t>it</a:t>
            </a:r>
            <a:r>
              <a:rPr lang="nl-BE" dirty="0"/>
              <a:t> is code as 0 and 1 I </a:t>
            </a:r>
            <a:r>
              <a:rPr lang="nl-BE" dirty="0" err="1"/>
              <a:t>could</a:t>
            </a:r>
            <a:r>
              <a:rPr lang="nl-BE" dirty="0"/>
              <a:t> </a:t>
            </a:r>
            <a:r>
              <a:rPr lang="nl-BE" dirty="0" err="1"/>
              <a:t>use</a:t>
            </a:r>
            <a:r>
              <a:rPr lang="nl-BE" dirty="0"/>
              <a:t> </a:t>
            </a:r>
            <a:r>
              <a:rPr lang="nl-BE" dirty="0" err="1"/>
              <a:t>it</a:t>
            </a:r>
            <a:r>
              <a:rPr lang="nl-BE" dirty="0"/>
              <a:t> </a:t>
            </a:r>
            <a:r>
              <a:rPr lang="nl-BE" dirty="0" err="1"/>
              <a:t>just</a:t>
            </a:r>
            <a:r>
              <a:rPr lang="nl-BE" dirty="0"/>
              <a:t> as </a:t>
            </a:r>
            <a:r>
              <a:rPr lang="nl-BE" dirty="0" err="1"/>
              <a:t>it</a:t>
            </a:r>
            <a:r>
              <a:rPr lang="nl-BE" dirty="0"/>
              <a:t> is but I </a:t>
            </a:r>
            <a:r>
              <a:rPr lang="nl-BE" dirty="0" err="1"/>
              <a:t>can</a:t>
            </a:r>
            <a:r>
              <a:rPr lang="nl-BE" dirty="0"/>
              <a:t> </a:t>
            </a:r>
            <a:r>
              <a:rPr lang="nl-BE" dirty="0" err="1"/>
              <a:t>also</a:t>
            </a:r>
            <a:r>
              <a:rPr lang="nl-BE" dirty="0"/>
              <a:t> make a factor </a:t>
            </a:r>
            <a:r>
              <a:rPr lang="nl-BE" dirty="0" err="1"/>
              <a:t>from</a:t>
            </a:r>
            <a:r>
              <a:rPr lang="nl-BE" dirty="0"/>
              <a:t> </a:t>
            </a:r>
            <a:r>
              <a:rPr lang="nl-BE" dirty="0" err="1"/>
              <a:t>it</a:t>
            </a:r>
            <a:r>
              <a:rPr lang="nl-BE" dirty="0"/>
              <a:t> </a:t>
            </a:r>
            <a:r>
              <a:rPr lang="nl-BE" dirty="0" err="1"/>
              <a:t>called</a:t>
            </a:r>
            <a:r>
              <a:rPr lang="nl-BE" dirty="0"/>
              <a:t> ‘case’</a:t>
            </a:r>
          </a:p>
        </p:txBody>
      </p:sp>
      <p:sp>
        <p:nvSpPr>
          <p:cNvPr id="4" name="Date Placeholder 3"/>
          <p:cNvSpPr>
            <a:spLocks noGrp="1"/>
          </p:cNvSpPr>
          <p:nvPr>
            <p:ph type="dt" idx="1"/>
          </p:nvPr>
        </p:nvSpPr>
        <p:spPr/>
        <p:txBody>
          <a:bodyPr/>
          <a:lstStyle/>
          <a:p>
            <a:pPr>
              <a:defRPr/>
            </a:pPr>
            <a:fld id="{B157B5F0-8D0C-4824-A18A-6A5D65C35B7F}" type="datetime1">
              <a:rPr lang="en-GB" smtClean="0"/>
              <a:pPr>
                <a:defRPr/>
              </a:pPr>
              <a:t>07/02/2023</a:t>
            </a:fld>
            <a:endParaRPr lang="en-GB"/>
          </a:p>
        </p:txBody>
      </p:sp>
      <p:sp>
        <p:nvSpPr>
          <p:cNvPr id="5" name="Footer Placeholder 4"/>
          <p:cNvSpPr>
            <a:spLocks noGrp="1"/>
          </p:cNvSpPr>
          <p:nvPr>
            <p:ph type="ftr" sz="quarter" idx="4"/>
          </p:nvPr>
        </p:nvSpPr>
        <p:spPr/>
        <p:txBody>
          <a:bodyPr/>
          <a:lstStyle/>
          <a:p>
            <a:pPr>
              <a:defRPr/>
            </a:pPr>
            <a:r>
              <a:rPr lang="en-GB"/>
              <a:t>AdMet_E_Logistic_TR.PPT</a:t>
            </a:r>
          </a:p>
        </p:txBody>
      </p:sp>
      <p:sp>
        <p:nvSpPr>
          <p:cNvPr id="6" name="Slide Number Placeholder 5"/>
          <p:cNvSpPr>
            <a:spLocks noGrp="1"/>
          </p:cNvSpPr>
          <p:nvPr>
            <p:ph type="sldNum" sz="quarter" idx="5"/>
          </p:nvPr>
        </p:nvSpPr>
        <p:spPr/>
        <p:txBody>
          <a:bodyPr/>
          <a:lstStyle/>
          <a:p>
            <a:pPr>
              <a:defRPr/>
            </a:pPr>
            <a:fld id="{4DCD58AA-4131-452B-B201-9F849858D755}" type="slidenum">
              <a:rPr lang="en-GB" smtClean="0"/>
              <a:pPr>
                <a:defRPr/>
              </a:pPr>
              <a:t>5</a:t>
            </a:fld>
            <a:endParaRPr lang="en-GB"/>
          </a:p>
        </p:txBody>
      </p:sp>
    </p:spTree>
    <p:extLst>
      <p:ext uri="{BB962C8B-B14F-4D97-AF65-F5344CB8AC3E}">
        <p14:creationId xmlns:p14="http://schemas.microsoft.com/office/powerpoint/2010/main" val="2364128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If</a:t>
            </a:r>
            <a:r>
              <a:rPr lang="nl-BE" dirty="0"/>
              <a:t> I run a </a:t>
            </a:r>
            <a:r>
              <a:rPr lang="nl-BE" dirty="0" err="1"/>
              <a:t>logistic</a:t>
            </a:r>
            <a:r>
              <a:rPr lang="nl-BE" dirty="0"/>
              <a:t> </a:t>
            </a:r>
            <a:r>
              <a:rPr lang="nl-BE" dirty="0" err="1"/>
              <a:t>regression</a:t>
            </a:r>
            <a:r>
              <a:rPr lang="nl-BE" dirty="0"/>
              <a:t> model </a:t>
            </a:r>
            <a:r>
              <a:rPr lang="nl-BE" dirty="0" err="1"/>
              <a:t>with</a:t>
            </a:r>
            <a:r>
              <a:rPr lang="nl-BE" dirty="0"/>
              <a:t> ‘case’ as </a:t>
            </a:r>
            <a:r>
              <a:rPr lang="nl-BE" dirty="0" err="1"/>
              <a:t>outcome</a:t>
            </a:r>
            <a:r>
              <a:rPr lang="nl-BE" dirty="0"/>
              <a:t> and ‘civ4’ as predictor </a:t>
            </a:r>
            <a:r>
              <a:rPr lang="nl-BE" dirty="0" err="1"/>
              <a:t>it</a:t>
            </a:r>
            <a:r>
              <a:rPr lang="nl-BE" dirty="0"/>
              <a:t> </a:t>
            </a:r>
            <a:r>
              <a:rPr lang="nl-BE" dirty="0" err="1"/>
              <a:t>will</a:t>
            </a:r>
            <a:r>
              <a:rPr lang="nl-BE" dirty="0"/>
              <a:t> </a:t>
            </a:r>
            <a:r>
              <a:rPr lang="nl-BE" dirty="0" err="1"/>
              <a:t>work</a:t>
            </a:r>
            <a:r>
              <a:rPr lang="nl-BE" dirty="0"/>
              <a:t> but </a:t>
            </a:r>
            <a:r>
              <a:rPr lang="nl-BE" dirty="0" err="1"/>
              <a:t>the</a:t>
            </a:r>
            <a:r>
              <a:rPr lang="nl-BE" dirty="0"/>
              <a:t> </a:t>
            </a:r>
            <a:r>
              <a:rPr lang="nl-BE" dirty="0" err="1"/>
              <a:t>result</a:t>
            </a:r>
            <a:r>
              <a:rPr lang="nl-BE" dirty="0"/>
              <a:t> is </a:t>
            </a:r>
            <a:r>
              <a:rPr lang="nl-BE" dirty="0" err="1"/>
              <a:t>meaningless</a:t>
            </a:r>
            <a:r>
              <a:rPr lang="nl-BE" dirty="0"/>
              <a:t>. It </a:t>
            </a:r>
            <a:r>
              <a:rPr lang="nl-BE" dirty="0" err="1"/>
              <a:t>tells</a:t>
            </a:r>
            <a:r>
              <a:rPr lang="nl-BE" dirty="0"/>
              <a:t> me </a:t>
            </a:r>
            <a:r>
              <a:rPr lang="nl-BE" dirty="0" err="1"/>
              <a:t>my</a:t>
            </a:r>
            <a:r>
              <a:rPr lang="nl-BE" dirty="0"/>
              <a:t> </a:t>
            </a:r>
            <a:r>
              <a:rPr lang="nl-BE" dirty="0" err="1"/>
              <a:t>odds</a:t>
            </a:r>
            <a:r>
              <a:rPr lang="nl-BE" dirty="0"/>
              <a:t> of </a:t>
            </a:r>
            <a:r>
              <a:rPr lang="nl-BE" dirty="0" err="1"/>
              <a:t>being</a:t>
            </a:r>
            <a:r>
              <a:rPr lang="nl-BE" dirty="0"/>
              <a:t> a case go up </a:t>
            </a:r>
            <a:r>
              <a:rPr lang="nl-BE" dirty="0" err="1"/>
              <a:t>by</a:t>
            </a:r>
            <a:r>
              <a:rPr lang="nl-BE" dirty="0"/>
              <a:t> a factor 1.4 </a:t>
            </a:r>
            <a:r>
              <a:rPr lang="nl-BE" dirty="0" err="1"/>
              <a:t>if</a:t>
            </a:r>
            <a:r>
              <a:rPr lang="nl-BE" dirty="0"/>
              <a:t> I go </a:t>
            </a:r>
            <a:r>
              <a:rPr lang="nl-BE" dirty="0" err="1"/>
              <a:t>from</a:t>
            </a:r>
            <a:r>
              <a:rPr lang="nl-BE" dirty="0"/>
              <a:t> single </a:t>
            </a:r>
            <a:r>
              <a:rPr lang="nl-BE" dirty="0" err="1"/>
              <a:t>to</a:t>
            </a:r>
            <a:r>
              <a:rPr lang="nl-BE" dirty="0"/>
              <a:t> </a:t>
            </a:r>
            <a:r>
              <a:rPr lang="nl-BE" dirty="0" err="1"/>
              <a:t>married</a:t>
            </a:r>
            <a:r>
              <a:rPr lang="nl-BE" dirty="0"/>
              <a:t>, </a:t>
            </a:r>
            <a:r>
              <a:rPr lang="nl-BE" dirty="0" err="1"/>
              <a:t>again</a:t>
            </a:r>
            <a:r>
              <a:rPr lang="nl-BE" dirty="0"/>
              <a:t> </a:t>
            </a:r>
            <a:r>
              <a:rPr lang="nl-BE" dirty="0" err="1"/>
              <a:t>by</a:t>
            </a:r>
            <a:r>
              <a:rPr lang="nl-BE" dirty="0"/>
              <a:t> 1.4 </a:t>
            </a:r>
            <a:r>
              <a:rPr lang="nl-BE" dirty="0" err="1"/>
              <a:t>if</a:t>
            </a:r>
            <a:r>
              <a:rPr lang="nl-BE" dirty="0"/>
              <a:t> I go </a:t>
            </a:r>
            <a:r>
              <a:rPr lang="nl-BE" dirty="0" err="1"/>
              <a:t>from</a:t>
            </a:r>
            <a:r>
              <a:rPr lang="nl-BE" dirty="0"/>
              <a:t> </a:t>
            </a:r>
            <a:r>
              <a:rPr lang="nl-BE" dirty="0" err="1"/>
              <a:t>married</a:t>
            </a:r>
            <a:r>
              <a:rPr lang="nl-BE" dirty="0"/>
              <a:t> </a:t>
            </a:r>
            <a:r>
              <a:rPr lang="nl-BE" dirty="0" err="1"/>
              <a:t>to</a:t>
            </a:r>
            <a:r>
              <a:rPr lang="nl-BE" dirty="0"/>
              <a:t> </a:t>
            </a:r>
            <a:r>
              <a:rPr lang="nl-BE" dirty="0" err="1"/>
              <a:t>widowed</a:t>
            </a:r>
            <a:r>
              <a:rPr lang="nl-BE" dirty="0"/>
              <a:t> and </a:t>
            </a:r>
            <a:r>
              <a:rPr lang="nl-BE" dirty="0" err="1"/>
              <a:t>again</a:t>
            </a:r>
            <a:r>
              <a:rPr lang="nl-BE" dirty="0"/>
              <a:t> 1.4 </a:t>
            </a:r>
            <a:r>
              <a:rPr lang="nl-BE" dirty="0" err="1"/>
              <a:t>if</a:t>
            </a:r>
            <a:r>
              <a:rPr lang="nl-BE" dirty="0"/>
              <a:t> I go </a:t>
            </a:r>
            <a:r>
              <a:rPr lang="nl-BE" dirty="0" err="1"/>
              <a:t>from</a:t>
            </a:r>
            <a:r>
              <a:rPr lang="nl-BE" dirty="0"/>
              <a:t> </a:t>
            </a:r>
            <a:r>
              <a:rPr lang="nl-BE" dirty="0" err="1"/>
              <a:t>widowed</a:t>
            </a:r>
            <a:r>
              <a:rPr lang="nl-BE" dirty="0"/>
              <a:t> </a:t>
            </a:r>
            <a:r>
              <a:rPr lang="nl-BE" dirty="0" err="1"/>
              <a:t>to</a:t>
            </a:r>
            <a:r>
              <a:rPr lang="nl-BE" dirty="0"/>
              <a:t> </a:t>
            </a:r>
            <a:r>
              <a:rPr lang="nl-BE" dirty="0" err="1"/>
              <a:t>divorced</a:t>
            </a:r>
            <a:endParaRPr lang="nl-BE" dirty="0"/>
          </a:p>
        </p:txBody>
      </p:sp>
      <p:sp>
        <p:nvSpPr>
          <p:cNvPr id="4" name="Date Placeholder 3"/>
          <p:cNvSpPr>
            <a:spLocks noGrp="1"/>
          </p:cNvSpPr>
          <p:nvPr>
            <p:ph type="dt" idx="1"/>
          </p:nvPr>
        </p:nvSpPr>
        <p:spPr/>
        <p:txBody>
          <a:bodyPr/>
          <a:lstStyle/>
          <a:p>
            <a:pPr>
              <a:defRPr/>
            </a:pPr>
            <a:fld id="{B157B5F0-8D0C-4824-A18A-6A5D65C35B7F}" type="datetime1">
              <a:rPr lang="en-GB" smtClean="0"/>
              <a:pPr>
                <a:defRPr/>
              </a:pPr>
              <a:t>07/02/2023</a:t>
            </a:fld>
            <a:endParaRPr lang="en-GB"/>
          </a:p>
        </p:txBody>
      </p:sp>
      <p:sp>
        <p:nvSpPr>
          <p:cNvPr id="5" name="Footer Placeholder 4"/>
          <p:cNvSpPr>
            <a:spLocks noGrp="1"/>
          </p:cNvSpPr>
          <p:nvPr>
            <p:ph type="ftr" sz="quarter" idx="4"/>
          </p:nvPr>
        </p:nvSpPr>
        <p:spPr/>
        <p:txBody>
          <a:bodyPr/>
          <a:lstStyle/>
          <a:p>
            <a:pPr>
              <a:defRPr/>
            </a:pPr>
            <a:r>
              <a:rPr lang="en-GB"/>
              <a:t>AdMet_E_Logistic_TR.PPT</a:t>
            </a:r>
          </a:p>
        </p:txBody>
      </p:sp>
      <p:sp>
        <p:nvSpPr>
          <p:cNvPr id="6" name="Slide Number Placeholder 5"/>
          <p:cNvSpPr>
            <a:spLocks noGrp="1"/>
          </p:cNvSpPr>
          <p:nvPr>
            <p:ph type="sldNum" sz="quarter" idx="5"/>
          </p:nvPr>
        </p:nvSpPr>
        <p:spPr/>
        <p:txBody>
          <a:bodyPr/>
          <a:lstStyle/>
          <a:p>
            <a:pPr>
              <a:defRPr/>
            </a:pPr>
            <a:fld id="{4DCD58AA-4131-452B-B201-9F849858D755}" type="slidenum">
              <a:rPr lang="en-GB" smtClean="0"/>
              <a:pPr>
                <a:defRPr/>
              </a:pPr>
              <a:t>6</a:t>
            </a:fld>
            <a:endParaRPr lang="en-GB"/>
          </a:p>
        </p:txBody>
      </p:sp>
    </p:spTree>
    <p:extLst>
      <p:ext uri="{BB962C8B-B14F-4D97-AF65-F5344CB8AC3E}">
        <p14:creationId xmlns:p14="http://schemas.microsoft.com/office/powerpoint/2010/main" val="1163734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To</a:t>
            </a:r>
            <a:r>
              <a:rPr lang="nl-BE" dirty="0"/>
              <a:t> make R </a:t>
            </a:r>
            <a:r>
              <a:rPr lang="nl-BE" dirty="0" err="1"/>
              <a:t>use</a:t>
            </a:r>
            <a:r>
              <a:rPr lang="nl-BE" dirty="0"/>
              <a:t> ‘civ4’ as a </a:t>
            </a:r>
            <a:r>
              <a:rPr lang="nl-BE" dirty="0" err="1"/>
              <a:t>categorical</a:t>
            </a:r>
            <a:r>
              <a:rPr lang="nl-BE" dirty="0"/>
              <a:t> </a:t>
            </a:r>
            <a:r>
              <a:rPr lang="nl-BE" dirty="0" err="1"/>
              <a:t>variable</a:t>
            </a:r>
            <a:r>
              <a:rPr lang="nl-BE" dirty="0"/>
              <a:t>, a dummy </a:t>
            </a:r>
            <a:r>
              <a:rPr lang="nl-BE" dirty="0" err="1"/>
              <a:t>variable</a:t>
            </a:r>
            <a:r>
              <a:rPr lang="nl-BE" dirty="0"/>
              <a:t>, </a:t>
            </a:r>
            <a:r>
              <a:rPr lang="nl-BE" dirty="0" err="1"/>
              <a:t>just</a:t>
            </a:r>
            <a:r>
              <a:rPr lang="nl-BE" dirty="0"/>
              <a:t> </a:t>
            </a:r>
            <a:r>
              <a:rPr lang="nl-BE" dirty="0" err="1"/>
              <a:t>add</a:t>
            </a:r>
            <a:r>
              <a:rPr lang="nl-BE" dirty="0"/>
              <a:t> ‘factor’ and put ‘civ4’ in </a:t>
            </a:r>
            <a:r>
              <a:rPr lang="nl-BE" dirty="0" err="1"/>
              <a:t>brackets</a:t>
            </a:r>
            <a:r>
              <a:rPr lang="nl-BE" dirty="0"/>
              <a:t>. The </a:t>
            </a:r>
            <a:r>
              <a:rPr lang="nl-BE" dirty="0" err="1"/>
              <a:t>result</a:t>
            </a:r>
            <a:r>
              <a:rPr lang="nl-BE" dirty="0"/>
              <a:t> </a:t>
            </a:r>
            <a:r>
              <a:rPr lang="nl-BE" dirty="0" err="1"/>
              <a:t>will</a:t>
            </a:r>
            <a:r>
              <a:rPr lang="nl-BE" dirty="0"/>
              <a:t> </a:t>
            </a:r>
            <a:r>
              <a:rPr lang="nl-BE" dirty="0" err="1"/>
              <a:t>be</a:t>
            </a:r>
            <a:r>
              <a:rPr lang="nl-BE" dirty="0"/>
              <a:t> 3 </a:t>
            </a:r>
            <a:r>
              <a:rPr lang="nl-BE" dirty="0" err="1"/>
              <a:t>odds</a:t>
            </a:r>
            <a:r>
              <a:rPr lang="nl-BE" dirty="0"/>
              <a:t> </a:t>
            </a:r>
            <a:r>
              <a:rPr lang="nl-BE" dirty="0" err="1"/>
              <a:t>ratios</a:t>
            </a:r>
            <a:r>
              <a:rPr lang="nl-BE" dirty="0"/>
              <a:t>, </a:t>
            </a:r>
            <a:r>
              <a:rPr lang="nl-BE" dirty="0" err="1"/>
              <a:t>from</a:t>
            </a:r>
            <a:r>
              <a:rPr lang="nl-BE" dirty="0"/>
              <a:t> level 1 </a:t>
            </a:r>
            <a:r>
              <a:rPr lang="nl-BE" dirty="0" err="1"/>
              <a:t>to</a:t>
            </a:r>
            <a:r>
              <a:rPr lang="nl-BE" dirty="0"/>
              <a:t> 2, </a:t>
            </a:r>
            <a:r>
              <a:rPr lang="nl-BE" dirty="0" err="1"/>
              <a:t>from</a:t>
            </a:r>
            <a:r>
              <a:rPr lang="nl-BE" dirty="0"/>
              <a:t> 1 </a:t>
            </a:r>
            <a:r>
              <a:rPr lang="nl-BE" dirty="0" err="1"/>
              <a:t>to</a:t>
            </a:r>
            <a:r>
              <a:rPr lang="nl-BE" dirty="0"/>
              <a:t> 3 and </a:t>
            </a:r>
            <a:r>
              <a:rPr lang="nl-BE" dirty="0" err="1"/>
              <a:t>from</a:t>
            </a:r>
            <a:r>
              <a:rPr lang="nl-BE" dirty="0"/>
              <a:t> 1 </a:t>
            </a:r>
            <a:r>
              <a:rPr lang="nl-BE" dirty="0" err="1"/>
              <a:t>to</a:t>
            </a:r>
            <a:r>
              <a:rPr lang="nl-BE" dirty="0"/>
              <a:t> 4. </a:t>
            </a:r>
            <a:r>
              <a:rPr lang="nl-BE" dirty="0" err="1"/>
              <a:t>Who</a:t>
            </a:r>
            <a:r>
              <a:rPr lang="nl-BE" dirty="0"/>
              <a:t> have </a:t>
            </a:r>
            <a:r>
              <a:rPr lang="nl-BE" dirty="0" err="1"/>
              <a:t>the</a:t>
            </a:r>
            <a:r>
              <a:rPr lang="nl-BE" dirty="0"/>
              <a:t> </a:t>
            </a:r>
            <a:r>
              <a:rPr lang="nl-BE" dirty="0" err="1"/>
              <a:t>lowest</a:t>
            </a:r>
            <a:r>
              <a:rPr lang="nl-BE" dirty="0"/>
              <a:t> </a:t>
            </a:r>
            <a:r>
              <a:rPr lang="nl-BE" dirty="0" err="1"/>
              <a:t>odds</a:t>
            </a:r>
            <a:r>
              <a:rPr lang="nl-BE" dirty="0"/>
              <a:t>? </a:t>
            </a:r>
          </a:p>
        </p:txBody>
      </p:sp>
      <p:sp>
        <p:nvSpPr>
          <p:cNvPr id="4" name="Date Placeholder 3"/>
          <p:cNvSpPr>
            <a:spLocks noGrp="1"/>
          </p:cNvSpPr>
          <p:nvPr>
            <p:ph type="dt" idx="1"/>
          </p:nvPr>
        </p:nvSpPr>
        <p:spPr/>
        <p:txBody>
          <a:bodyPr/>
          <a:lstStyle/>
          <a:p>
            <a:pPr>
              <a:defRPr/>
            </a:pPr>
            <a:fld id="{B157B5F0-8D0C-4824-A18A-6A5D65C35B7F}" type="datetime1">
              <a:rPr lang="en-GB" smtClean="0"/>
              <a:pPr>
                <a:defRPr/>
              </a:pPr>
              <a:t>07/02/2023</a:t>
            </a:fld>
            <a:endParaRPr lang="en-GB"/>
          </a:p>
        </p:txBody>
      </p:sp>
      <p:sp>
        <p:nvSpPr>
          <p:cNvPr id="5" name="Footer Placeholder 4"/>
          <p:cNvSpPr>
            <a:spLocks noGrp="1"/>
          </p:cNvSpPr>
          <p:nvPr>
            <p:ph type="ftr" sz="quarter" idx="4"/>
          </p:nvPr>
        </p:nvSpPr>
        <p:spPr/>
        <p:txBody>
          <a:bodyPr/>
          <a:lstStyle/>
          <a:p>
            <a:pPr>
              <a:defRPr/>
            </a:pPr>
            <a:r>
              <a:rPr lang="en-GB"/>
              <a:t>AdMet_E_Logistic_TR.PPT</a:t>
            </a:r>
          </a:p>
        </p:txBody>
      </p:sp>
      <p:sp>
        <p:nvSpPr>
          <p:cNvPr id="6" name="Slide Number Placeholder 5"/>
          <p:cNvSpPr>
            <a:spLocks noGrp="1"/>
          </p:cNvSpPr>
          <p:nvPr>
            <p:ph type="sldNum" sz="quarter" idx="5"/>
          </p:nvPr>
        </p:nvSpPr>
        <p:spPr/>
        <p:txBody>
          <a:bodyPr/>
          <a:lstStyle/>
          <a:p>
            <a:pPr>
              <a:defRPr/>
            </a:pPr>
            <a:fld id="{4DCD58AA-4131-452B-B201-9F849858D755}" type="slidenum">
              <a:rPr lang="en-GB" smtClean="0"/>
              <a:pPr>
                <a:defRPr/>
              </a:pPr>
              <a:t>7</a:t>
            </a:fld>
            <a:endParaRPr lang="en-GB"/>
          </a:p>
        </p:txBody>
      </p:sp>
    </p:spTree>
    <p:extLst>
      <p:ext uri="{BB962C8B-B14F-4D97-AF65-F5344CB8AC3E}">
        <p14:creationId xmlns:p14="http://schemas.microsoft.com/office/powerpoint/2010/main" val="1158457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If</a:t>
            </a:r>
            <a:r>
              <a:rPr lang="nl-BE" dirty="0"/>
              <a:t> </a:t>
            </a:r>
            <a:r>
              <a:rPr lang="nl-BE" dirty="0" err="1"/>
              <a:t>after</a:t>
            </a:r>
            <a:r>
              <a:rPr lang="nl-BE" dirty="0"/>
              <a:t> </a:t>
            </a:r>
            <a:r>
              <a:rPr lang="nl-BE" dirty="0" err="1"/>
              <a:t>having</a:t>
            </a:r>
            <a:r>
              <a:rPr lang="nl-BE" dirty="0"/>
              <a:t> run </a:t>
            </a:r>
            <a:r>
              <a:rPr lang="nl-BE" dirty="0" err="1"/>
              <a:t>the</a:t>
            </a:r>
            <a:r>
              <a:rPr lang="nl-BE" dirty="0"/>
              <a:t> </a:t>
            </a:r>
            <a:r>
              <a:rPr lang="nl-BE" dirty="0" err="1"/>
              <a:t>models</a:t>
            </a:r>
            <a:r>
              <a:rPr lang="nl-BE" dirty="0"/>
              <a:t> we </a:t>
            </a:r>
            <a:r>
              <a:rPr lang="nl-BE" err="1"/>
              <a:t>use</a:t>
            </a:r>
            <a:r>
              <a:rPr lang="nl-BE"/>
              <a:t> ‘confint’ </a:t>
            </a:r>
            <a:r>
              <a:rPr lang="nl-BE" dirty="0"/>
              <a:t>we get </a:t>
            </a:r>
            <a:r>
              <a:rPr lang="nl-BE" dirty="0" err="1"/>
              <a:t>the</a:t>
            </a:r>
            <a:r>
              <a:rPr lang="nl-BE" dirty="0"/>
              <a:t> </a:t>
            </a:r>
            <a:r>
              <a:rPr lang="nl-BE" dirty="0" err="1"/>
              <a:t>confidence</a:t>
            </a:r>
            <a:r>
              <a:rPr lang="nl-BE" dirty="0"/>
              <a:t> </a:t>
            </a:r>
            <a:r>
              <a:rPr lang="nl-BE" dirty="0" err="1"/>
              <a:t>intervals</a:t>
            </a:r>
            <a:r>
              <a:rPr lang="nl-BE" dirty="0"/>
              <a:t>. Is </a:t>
            </a:r>
            <a:r>
              <a:rPr lang="nl-BE" dirty="0" err="1"/>
              <a:t>there</a:t>
            </a:r>
            <a:r>
              <a:rPr lang="nl-BE" dirty="0"/>
              <a:t> a </a:t>
            </a:r>
            <a:r>
              <a:rPr lang="nl-BE" dirty="0" err="1"/>
              <a:t>statistically</a:t>
            </a:r>
            <a:r>
              <a:rPr lang="nl-BE" dirty="0"/>
              <a:t> significant </a:t>
            </a:r>
            <a:r>
              <a:rPr lang="nl-BE" dirty="0" err="1"/>
              <a:t>difference</a:t>
            </a:r>
            <a:r>
              <a:rPr lang="nl-BE" dirty="0"/>
              <a:t> </a:t>
            </a:r>
            <a:r>
              <a:rPr lang="nl-BE" dirty="0" err="1"/>
              <a:t>between</a:t>
            </a:r>
            <a:r>
              <a:rPr lang="nl-BE" dirty="0"/>
              <a:t> </a:t>
            </a:r>
            <a:r>
              <a:rPr lang="nl-BE" dirty="0" err="1"/>
              <a:t>the</a:t>
            </a:r>
            <a:r>
              <a:rPr lang="nl-BE" dirty="0"/>
              <a:t> </a:t>
            </a:r>
            <a:r>
              <a:rPr lang="nl-BE" dirty="0" err="1"/>
              <a:t>odds</a:t>
            </a:r>
            <a:r>
              <a:rPr lang="nl-BE" dirty="0"/>
              <a:t> </a:t>
            </a:r>
            <a:r>
              <a:rPr lang="nl-BE" dirty="0" err="1"/>
              <a:t>for</a:t>
            </a:r>
            <a:r>
              <a:rPr lang="nl-BE" dirty="0"/>
              <a:t> singles and </a:t>
            </a:r>
            <a:r>
              <a:rPr lang="nl-BE" dirty="0" err="1"/>
              <a:t>for</a:t>
            </a:r>
            <a:r>
              <a:rPr lang="nl-BE" dirty="0"/>
              <a:t> </a:t>
            </a:r>
            <a:r>
              <a:rPr lang="nl-BE" dirty="0" err="1"/>
              <a:t>any</a:t>
            </a:r>
            <a:r>
              <a:rPr lang="nl-BE" dirty="0"/>
              <a:t> of </a:t>
            </a:r>
            <a:r>
              <a:rPr lang="nl-BE" dirty="0" err="1"/>
              <a:t>the</a:t>
            </a:r>
            <a:r>
              <a:rPr lang="nl-BE" dirty="0"/>
              <a:t> </a:t>
            </a:r>
            <a:r>
              <a:rPr lang="nl-BE" dirty="0" err="1"/>
              <a:t>other</a:t>
            </a:r>
            <a:r>
              <a:rPr lang="nl-BE" dirty="0"/>
              <a:t> </a:t>
            </a:r>
            <a:r>
              <a:rPr lang="nl-BE" dirty="0" err="1"/>
              <a:t>categories</a:t>
            </a:r>
            <a:r>
              <a:rPr lang="nl-BE" dirty="0"/>
              <a:t>. </a:t>
            </a:r>
            <a:r>
              <a:rPr lang="nl-BE" dirty="0" err="1"/>
              <a:t>If</a:t>
            </a:r>
            <a:r>
              <a:rPr lang="nl-BE" dirty="0"/>
              <a:t> </a:t>
            </a:r>
            <a:r>
              <a:rPr lang="nl-BE" dirty="0" err="1"/>
              <a:t>so</a:t>
            </a:r>
            <a:r>
              <a:rPr lang="nl-BE" dirty="0"/>
              <a:t>, </a:t>
            </a:r>
            <a:r>
              <a:rPr lang="nl-BE" dirty="0" err="1"/>
              <a:t>which</a:t>
            </a:r>
            <a:r>
              <a:rPr lang="nl-BE" dirty="0"/>
              <a:t> </a:t>
            </a:r>
            <a:r>
              <a:rPr lang="nl-BE" dirty="0" err="1"/>
              <a:t>category</a:t>
            </a:r>
            <a:r>
              <a:rPr lang="nl-BE" dirty="0"/>
              <a:t>? </a:t>
            </a:r>
          </a:p>
        </p:txBody>
      </p:sp>
      <p:sp>
        <p:nvSpPr>
          <p:cNvPr id="4" name="Date Placeholder 3"/>
          <p:cNvSpPr>
            <a:spLocks noGrp="1"/>
          </p:cNvSpPr>
          <p:nvPr>
            <p:ph type="dt" idx="1"/>
          </p:nvPr>
        </p:nvSpPr>
        <p:spPr/>
        <p:txBody>
          <a:bodyPr/>
          <a:lstStyle/>
          <a:p>
            <a:pPr>
              <a:defRPr/>
            </a:pPr>
            <a:fld id="{B157B5F0-8D0C-4824-A18A-6A5D65C35B7F}" type="datetime1">
              <a:rPr lang="en-GB" smtClean="0"/>
              <a:pPr>
                <a:defRPr/>
              </a:pPr>
              <a:t>07/02/2023</a:t>
            </a:fld>
            <a:endParaRPr lang="en-GB"/>
          </a:p>
        </p:txBody>
      </p:sp>
      <p:sp>
        <p:nvSpPr>
          <p:cNvPr id="5" name="Footer Placeholder 4"/>
          <p:cNvSpPr>
            <a:spLocks noGrp="1"/>
          </p:cNvSpPr>
          <p:nvPr>
            <p:ph type="ftr" sz="quarter" idx="4"/>
          </p:nvPr>
        </p:nvSpPr>
        <p:spPr/>
        <p:txBody>
          <a:bodyPr/>
          <a:lstStyle/>
          <a:p>
            <a:pPr>
              <a:defRPr/>
            </a:pPr>
            <a:r>
              <a:rPr lang="en-GB"/>
              <a:t>AdMet_E_Logistic_TR.PPT</a:t>
            </a:r>
          </a:p>
        </p:txBody>
      </p:sp>
      <p:sp>
        <p:nvSpPr>
          <p:cNvPr id="6" name="Slide Number Placeholder 5"/>
          <p:cNvSpPr>
            <a:spLocks noGrp="1"/>
          </p:cNvSpPr>
          <p:nvPr>
            <p:ph type="sldNum" sz="quarter" idx="5"/>
          </p:nvPr>
        </p:nvSpPr>
        <p:spPr/>
        <p:txBody>
          <a:bodyPr/>
          <a:lstStyle/>
          <a:p>
            <a:pPr>
              <a:defRPr/>
            </a:pPr>
            <a:fld id="{4DCD58AA-4131-452B-B201-9F849858D755}" type="slidenum">
              <a:rPr lang="en-GB" smtClean="0"/>
              <a:pPr>
                <a:defRPr/>
              </a:pPr>
              <a:t>8</a:t>
            </a:fld>
            <a:endParaRPr lang="en-GB"/>
          </a:p>
        </p:txBody>
      </p:sp>
    </p:spTree>
    <p:extLst>
      <p:ext uri="{BB962C8B-B14F-4D97-AF65-F5344CB8AC3E}">
        <p14:creationId xmlns:p14="http://schemas.microsoft.com/office/powerpoint/2010/main" val="2790101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To</a:t>
            </a:r>
            <a:r>
              <a:rPr lang="nl-BE" dirty="0"/>
              <a:t> make life </a:t>
            </a:r>
            <a:r>
              <a:rPr lang="nl-BE" dirty="0" err="1"/>
              <a:t>easier</a:t>
            </a:r>
            <a:r>
              <a:rPr lang="nl-BE" dirty="0"/>
              <a:t> we </a:t>
            </a:r>
            <a:r>
              <a:rPr lang="nl-BE" dirty="0" err="1"/>
              <a:t>can</a:t>
            </a:r>
            <a:r>
              <a:rPr lang="nl-BE" dirty="0"/>
              <a:t> </a:t>
            </a:r>
            <a:r>
              <a:rPr lang="nl-BE" dirty="0" err="1"/>
              <a:t>also</a:t>
            </a:r>
            <a:r>
              <a:rPr lang="nl-BE" dirty="0"/>
              <a:t> </a:t>
            </a:r>
            <a:r>
              <a:rPr lang="nl-BE" dirty="0" err="1"/>
              <a:t>recode</a:t>
            </a:r>
            <a:r>
              <a:rPr lang="nl-BE" dirty="0"/>
              <a:t> ‘civ4’ </a:t>
            </a:r>
            <a:r>
              <a:rPr lang="nl-BE" dirty="0" err="1"/>
              <a:t>to</a:t>
            </a:r>
            <a:r>
              <a:rPr lang="nl-BE" dirty="0"/>
              <a:t> a factor, I </a:t>
            </a:r>
            <a:r>
              <a:rPr lang="nl-BE" dirty="0" err="1"/>
              <a:t>called</a:t>
            </a:r>
            <a:r>
              <a:rPr lang="nl-BE" dirty="0"/>
              <a:t> </a:t>
            </a:r>
            <a:r>
              <a:rPr lang="nl-BE" dirty="0" err="1"/>
              <a:t>it</a:t>
            </a:r>
            <a:r>
              <a:rPr lang="nl-BE" dirty="0"/>
              <a:t> ‘</a:t>
            </a:r>
            <a:r>
              <a:rPr lang="nl-BE" dirty="0" err="1"/>
              <a:t>marstat</a:t>
            </a:r>
            <a:r>
              <a:rPr lang="nl-BE" dirty="0"/>
              <a:t>’ and </a:t>
            </a:r>
            <a:r>
              <a:rPr lang="nl-BE" dirty="0" err="1"/>
              <a:t>provided</a:t>
            </a:r>
            <a:r>
              <a:rPr lang="nl-BE" dirty="0"/>
              <a:t> </a:t>
            </a:r>
            <a:r>
              <a:rPr lang="nl-BE" dirty="0" err="1"/>
              <a:t>some</a:t>
            </a:r>
            <a:r>
              <a:rPr lang="nl-BE" dirty="0"/>
              <a:t> </a:t>
            </a:r>
            <a:r>
              <a:rPr lang="nl-BE" dirty="0" err="1"/>
              <a:t>logical</a:t>
            </a:r>
            <a:r>
              <a:rPr lang="nl-BE" dirty="0"/>
              <a:t> </a:t>
            </a:r>
            <a:r>
              <a:rPr lang="nl-BE" dirty="0" err="1"/>
              <a:t>names</a:t>
            </a:r>
            <a:r>
              <a:rPr lang="nl-BE" dirty="0"/>
              <a:t> </a:t>
            </a:r>
            <a:r>
              <a:rPr lang="nl-BE" dirty="0" err="1"/>
              <a:t>for</a:t>
            </a:r>
            <a:r>
              <a:rPr lang="nl-BE" dirty="0"/>
              <a:t> </a:t>
            </a:r>
            <a:r>
              <a:rPr lang="nl-BE" dirty="0" err="1"/>
              <a:t>the</a:t>
            </a:r>
            <a:r>
              <a:rPr lang="nl-BE" dirty="0"/>
              <a:t> levels. </a:t>
            </a:r>
          </a:p>
        </p:txBody>
      </p:sp>
      <p:sp>
        <p:nvSpPr>
          <p:cNvPr id="4" name="Date Placeholder 3"/>
          <p:cNvSpPr>
            <a:spLocks noGrp="1"/>
          </p:cNvSpPr>
          <p:nvPr>
            <p:ph type="dt" idx="1"/>
          </p:nvPr>
        </p:nvSpPr>
        <p:spPr/>
        <p:txBody>
          <a:bodyPr/>
          <a:lstStyle/>
          <a:p>
            <a:pPr>
              <a:defRPr/>
            </a:pPr>
            <a:fld id="{B157B5F0-8D0C-4824-A18A-6A5D65C35B7F}" type="datetime1">
              <a:rPr lang="en-GB" smtClean="0"/>
              <a:pPr>
                <a:defRPr/>
              </a:pPr>
              <a:t>07/02/2023</a:t>
            </a:fld>
            <a:endParaRPr lang="en-GB"/>
          </a:p>
        </p:txBody>
      </p:sp>
      <p:sp>
        <p:nvSpPr>
          <p:cNvPr id="5" name="Footer Placeholder 4"/>
          <p:cNvSpPr>
            <a:spLocks noGrp="1"/>
          </p:cNvSpPr>
          <p:nvPr>
            <p:ph type="ftr" sz="quarter" idx="4"/>
          </p:nvPr>
        </p:nvSpPr>
        <p:spPr/>
        <p:txBody>
          <a:bodyPr/>
          <a:lstStyle/>
          <a:p>
            <a:pPr>
              <a:defRPr/>
            </a:pPr>
            <a:r>
              <a:rPr lang="en-GB"/>
              <a:t>AdMet_E_Logistic_TR.PPT</a:t>
            </a:r>
          </a:p>
        </p:txBody>
      </p:sp>
      <p:sp>
        <p:nvSpPr>
          <p:cNvPr id="6" name="Slide Number Placeholder 5"/>
          <p:cNvSpPr>
            <a:spLocks noGrp="1"/>
          </p:cNvSpPr>
          <p:nvPr>
            <p:ph type="sldNum" sz="quarter" idx="5"/>
          </p:nvPr>
        </p:nvSpPr>
        <p:spPr/>
        <p:txBody>
          <a:bodyPr/>
          <a:lstStyle/>
          <a:p>
            <a:pPr>
              <a:defRPr/>
            </a:pPr>
            <a:fld id="{4DCD58AA-4131-452B-B201-9F849858D755}" type="slidenum">
              <a:rPr lang="en-GB" smtClean="0"/>
              <a:pPr>
                <a:defRPr/>
              </a:pPr>
              <a:t>9</a:t>
            </a:fld>
            <a:endParaRPr lang="en-GB"/>
          </a:p>
        </p:txBody>
      </p:sp>
    </p:spTree>
    <p:extLst>
      <p:ext uri="{BB962C8B-B14F-4D97-AF65-F5344CB8AC3E}">
        <p14:creationId xmlns:p14="http://schemas.microsoft.com/office/powerpoint/2010/main" val="2971215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endParaRPr lang="en-GB"/>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r>
              <a:rPr lang="en-GB" dirty="0"/>
              <a:t>ASME_LogReg_2_TR.PPTX</a:t>
            </a:r>
          </a:p>
        </p:txBody>
      </p:sp>
      <p:sp>
        <p:nvSpPr>
          <p:cNvPr id="6" name="Rectangle 6"/>
          <p:cNvSpPr>
            <a:spLocks noGrp="1" noChangeArrowheads="1"/>
          </p:cNvSpPr>
          <p:nvPr>
            <p:ph type="sldNum" sz="quarter" idx="12"/>
          </p:nvPr>
        </p:nvSpPr>
        <p:spPr>
          <a:ln/>
        </p:spPr>
        <p:txBody>
          <a:bodyPr/>
          <a:lstStyle>
            <a:lvl1pPr>
              <a:defRPr/>
            </a:lvl1pPr>
          </a:lstStyle>
          <a:p>
            <a:pPr>
              <a:defRPr/>
            </a:pPr>
            <a:fld id="{0C376046-FD67-42E5-BE56-26508DA3E3F0}" type="slidenum">
              <a:rPr lang="en-GB"/>
              <a:pPr>
                <a:defRPr/>
              </a:pPr>
              <a:t>‹#›</a:t>
            </a:fld>
            <a:endParaRPr lang="en-GB"/>
          </a:p>
        </p:txBody>
      </p:sp>
    </p:spTree>
    <p:extLst>
      <p:ext uri="{BB962C8B-B14F-4D97-AF65-F5344CB8AC3E}">
        <p14:creationId xmlns:p14="http://schemas.microsoft.com/office/powerpoint/2010/main" val="357874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dirty="0"/>
              <a:t>18 Apr 2018</a:t>
            </a: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r>
              <a:rPr lang="en-GB" dirty="0"/>
              <a:t>ASME_LogReg_2_TR.PPTX</a:t>
            </a:r>
          </a:p>
        </p:txBody>
      </p:sp>
      <p:sp>
        <p:nvSpPr>
          <p:cNvPr id="6" name="Rectangle 6"/>
          <p:cNvSpPr>
            <a:spLocks noGrp="1" noChangeArrowheads="1"/>
          </p:cNvSpPr>
          <p:nvPr>
            <p:ph type="sldNum" sz="quarter" idx="12"/>
          </p:nvPr>
        </p:nvSpPr>
        <p:spPr>
          <a:ln/>
        </p:spPr>
        <p:txBody>
          <a:bodyPr/>
          <a:lstStyle>
            <a:lvl1pPr>
              <a:defRPr/>
            </a:lvl1pPr>
          </a:lstStyle>
          <a:p>
            <a:pPr>
              <a:defRPr/>
            </a:pPr>
            <a:fld id="{77C5597A-AC9D-464C-A682-FF8A09AFBF99}" type="slidenum">
              <a:rPr lang="en-GB"/>
              <a:pPr>
                <a:defRPr/>
              </a:pPr>
              <a:t>‹#›</a:t>
            </a:fld>
            <a:endParaRPr lang="en-GB"/>
          </a:p>
        </p:txBody>
      </p:sp>
    </p:spTree>
    <p:extLst>
      <p:ext uri="{BB962C8B-B14F-4D97-AF65-F5344CB8AC3E}">
        <p14:creationId xmlns:p14="http://schemas.microsoft.com/office/powerpoint/2010/main" val="2018151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609600"/>
            <a:ext cx="1943100" cy="5486400"/>
          </a:xfrm>
        </p:spPr>
        <p:txBody>
          <a:bodyPr vert="eaVert"/>
          <a:lstStyle/>
          <a:p>
            <a:r>
              <a:rPr lang="de-DE"/>
              <a:t>Titelmasterformat durch Klicken bearbeiten</a:t>
            </a:r>
            <a:endParaRPr lang="en-GB"/>
          </a:p>
        </p:txBody>
      </p:sp>
      <p:sp>
        <p:nvSpPr>
          <p:cNvPr id="3" name="Vertikaler Textplatzhalter 2"/>
          <p:cNvSpPr>
            <a:spLocks noGrp="1"/>
          </p:cNvSpPr>
          <p:nvPr>
            <p:ph type="body" orient="vert" idx="1"/>
          </p:nvPr>
        </p:nvSpPr>
        <p:spPr>
          <a:xfrm>
            <a:off x="685800" y="609600"/>
            <a:ext cx="5676900" cy="5486400"/>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dirty="0"/>
              <a:t>18 Apr 2018</a:t>
            </a: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r>
              <a:rPr lang="en-GB" dirty="0"/>
              <a:t>ASME_LogReg_2_TR.PPTX</a:t>
            </a:r>
          </a:p>
        </p:txBody>
      </p:sp>
      <p:sp>
        <p:nvSpPr>
          <p:cNvPr id="6" name="Rectangle 6"/>
          <p:cNvSpPr>
            <a:spLocks noGrp="1" noChangeArrowheads="1"/>
          </p:cNvSpPr>
          <p:nvPr>
            <p:ph type="sldNum" sz="quarter" idx="12"/>
          </p:nvPr>
        </p:nvSpPr>
        <p:spPr>
          <a:ln/>
        </p:spPr>
        <p:txBody>
          <a:bodyPr/>
          <a:lstStyle>
            <a:lvl1pPr>
              <a:defRPr/>
            </a:lvl1pPr>
          </a:lstStyle>
          <a:p>
            <a:pPr>
              <a:defRPr/>
            </a:pPr>
            <a:fld id="{657E2615-704B-436B-AA47-E9A54E763B44}" type="slidenum">
              <a:rPr lang="en-GB"/>
              <a:pPr>
                <a:defRPr/>
              </a:pPr>
              <a:t>‹#›</a:t>
            </a:fld>
            <a:endParaRPr lang="en-GB"/>
          </a:p>
        </p:txBody>
      </p:sp>
    </p:spTree>
    <p:extLst>
      <p:ext uri="{BB962C8B-B14F-4D97-AF65-F5344CB8AC3E}">
        <p14:creationId xmlns:p14="http://schemas.microsoft.com/office/powerpoint/2010/main" val="55871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dirty="0"/>
              <a:t>18 Apr 2018</a:t>
            </a: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r>
              <a:rPr lang="en-GB" dirty="0"/>
              <a:t>ASME_LogReg_2_TR.PPTX</a:t>
            </a:r>
          </a:p>
        </p:txBody>
      </p:sp>
      <p:sp>
        <p:nvSpPr>
          <p:cNvPr id="6" name="Rectangle 6"/>
          <p:cNvSpPr>
            <a:spLocks noGrp="1" noChangeArrowheads="1"/>
          </p:cNvSpPr>
          <p:nvPr>
            <p:ph type="sldNum" sz="quarter" idx="12"/>
          </p:nvPr>
        </p:nvSpPr>
        <p:spPr>
          <a:ln/>
        </p:spPr>
        <p:txBody>
          <a:bodyPr/>
          <a:lstStyle>
            <a:lvl1pPr>
              <a:defRPr/>
            </a:lvl1pPr>
          </a:lstStyle>
          <a:p>
            <a:pPr>
              <a:defRPr/>
            </a:pPr>
            <a:fld id="{28968E71-D2AA-4FE4-8F49-C683874DC01E}" type="slidenum">
              <a:rPr lang="en-GB"/>
              <a:pPr>
                <a:defRPr/>
              </a:pPr>
              <a:t>‹#›</a:t>
            </a:fld>
            <a:endParaRPr lang="en-GB"/>
          </a:p>
        </p:txBody>
      </p:sp>
    </p:spTree>
    <p:extLst>
      <p:ext uri="{BB962C8B-B14F-4D97-AF65-F5344CB8AC3E}">
        <p14:creationId xmlns:p14="http://schemas.microsoft.com/office/powerpoint/2010/main" val="3520708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endParaRPr lang="en-GB"/>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18 Apr 2018</a:t>
            </a:r>
            <a:endParaRPr lang="en-GB" dirty="0"/>
          </a:p>
        </p:txBody>
      </p:sp>
      <p:sp>
        <p:nvSpPr>
          <p:cNvPr id="5" name="Rectangle 5"/>
          <p:cNvSpPr>
            <a:spLocks noGrp="1" noChangeArrowheads="1"/>
          </p:cNvSpPr>
          <p:nvPr>
            <p:ph type="ftr" sz="quarter" idx="11"/>
          </p:nvPr>
        </p:nvSpPr>
        <p:spPr>
          <a:ln/>
        </p:spPr>
        <p:txBody>
          <a:bodyPr/>
          <a:lstStyle>
            <a:lvl1pPr>
              <a:defRPr/>
            </a:lvl1pPr>
          </a:lstStyle>
          <a:p>
            <a:pPr>
              <a:defRPr/>
            </a:pPr>
            <a:r>
              <a:rPr lang="en-GB" dirty="0"/>
              <a:t>ASME_LogReg_2_TR.PPTX</a:t>
            </a:r>
          </a:p>
        </p:txBody>
      </p:sp>
      <p:sp>
        <p:nvSpPr>
          <p:cNvPr id="6" name="Rectangle 6"/>
          <p:cNvSpPr>
            <a:spLocks noGrp="1" noChangeArrowheads="1"/>
          </p:cNvSpPr>
          <p:nvPr>
            <p:ph type="sldNum" sz="quarter" idx="12"/>
          </p:nvPr>
        </p:nvSpPr>
        <p:spPr>
          <a:ln/>
        </p:spPr>
        <p:txBody>
          <a:bodyPr/>
          <a:lstStyle>
            <a:lvl1pPr>
              <a:defRPr/>
            </a:lvl1pPr>
          </a:lstStyle>
          <a:p>
            <a:pPr>
              <a:defRPr/>
            </a:pPr>
            <a:fld id="{E7AA2447-31CC-42FF-8913-025F9D438184}" type="slidenum">
              <a:rPr lang="en-GB"/>
              <a:pPr>
                <a:defRPr/>
              </a:pPr>
              <a:t>‹#›</a:t>
            </a:fld>
            <a:endParaRPr lang="en-GB"/>
          </a:p>
        </p:txBody>
      </p:sp>
    </p:spTree>
    <p:extLst>
      <p:ext uri="{BB962C8B-B14F-4D97-AF65-F5344CB8AC3E}">
        <p14:creationId xmlns:p14="http://schemas.microsoft.com/office/powerpoint/2010/main" val="3642277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Inhaltsplatzhalt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US" dirty="0"/>
              <a:t>18 Apr 2018</a:t>
            </a: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r>
              <a:rPr lang="en-GB" dirty="0"/>
              <a:t>ASME_LogReg_2_TR.PPTX</a:t>
            </a:r>
          </a:p>
        </p:txBody>
      </p:sp>
      <p:sp>
        <p:nvSpPr>
          <p:cNvPr id="7" name="Rectangle 6"/>
          <p:cNvSpPr>
            <a:spLocks noGrp="1" noChangeArrowheads="1"/>
          </p:cNvSpPr>
          <p:nvPr>
            <p:ph type="sldNum" sz="quarter" idx="12"/>
          </p:nvPr>
        </p:nvSpPr>
        <p:spPr>
          <a:ln/>
        </p:spPr>
        <p:txBody>
          <a:bodyPr/>
          <a:lstStyle>
            <a:lvl1pPr>
              <a:defRPr/>
            </a:lvl1pPr>
          </a:lstStyle>
          <a:p>
            <a:pPr>
              <a:defRPr/>
            </a:pPr>
            <a:fld id="{7C090817-F9B2-4BF2-9E54-7F48E97C5A62}" type="slidenum">
              <a:rPr lang="en-GB"/>
              <a:pPr>
                <a:defRPr/>
              </a:pPr>
              <a:t>‹#›</a:t>
            </a:fld>
            <a:endParaRPr lang="en-GB"/>
          </a:p>
        </p:txBody>
      </p:sp>
    </p:spTree>
    <p:extLst>
      <p:ext uri="{BB962C8B-B14F-4D97-AF65-F5344CB8AC3E}">
        <p14:creationId xmlns:p14="http://schemas.microsoft.com/office/powerpoint/2010/main" val="308097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endParaRPr lang="en-GB"/>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US" dirty="0"/>
              <a:t>18 Apr 2018</a:t>
            </a:r>
            <a:endParaRPr lang="en-GB" dirty="0"/>
          </a:p>
        </p:txBody>
      </p:sp>
      <p:sp>
        <p:nvSpPr>
          <p:cNvPr id="8" name="Rectangle 5"/>
          <p:cNvSpPr>
            <a:spLocks noGrp="1" noChangeArrowheads="1"/>
          </p:cNvSpPr>
          <p:nvPr>
            <p:ph type="ftr" sz="quarter" idx="11"/>
          </p:nvPr>
        </p:nvSpPr>
        <p:spPr>
          <a:ln/>
        </p:spPr>
        <p:txBody>
          <a:bodyPr/>
          <a:lstStyle>
            <a:lvl1pPr>
              <a:defRPr/>
            </a:lvl1pPr>
          </a:lstStyle>
          <a:p>
            <a:pPr>
              <a:defRPr/>
            </a:pPr>
            <a:r>
              <a:rPr lang="en-GB" dirty="0"/>
              <a:t>ASME_LogReg_2_TR.PPTX</a:t>
            </a:r>
          </a:p>
        </p:txBody>
      </p:sp>
      <p:sp>
        <p:nvSpPr>
          <p:cNvPr id="9" name="Rectangle 6"/>
          <p:cNvSpPr>
            <a:spLocks noGrp="1" noChangeArrowheads="1"/>
          </p:cNvSpPr>
          <p:nvPr>
            <p:ph type="sldNum" sz="quarter" idx="12"/>
          </p:nvPr>
        </p:nvSpPr>
        <p:spPr>
          <a:ln/>
        </p:spPr>
        <p:txBody>
          <a:bodyPr/>
          <a:lstStyle>
            <a:lvl1pPr>
              <a:defRPr/>
            </a:lvl1pPr>
          </a:lstStyle>
          <a:p>
            <a:pPr>
              <a:defRPr/>
            </a:pPr>
            <a:fld id="{11535DF1-6E9E-4F48-A394-CE4913BA5DD7}" type="slidenum">
              <a:rPr lang="en-GB"/>
              <a:pPr>
                <a:defRPr/>
              </a:pPr>
              <a:t>‹#›</a:t>
            </a:fld>
            <a:endParaRPr lang="en-GB"/>
          </a:p>
        </p:txBody>
      </p:sp>
    </p:spTree>
    <p:extLst>
      <p:ext uri="{BB962C8B-B14F-4D97-AF65-F5344CB8AC3E}">
        <p14:creationId xmlns:p14="http://schemas.microsoft.com/office/powerpoint/2010/main" val="6049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US" dirty="0"/>
              <a:t>18 Apr 2018</a:t>
            </a:r>
            <a:endParaRPr lang="en-GB" dirty="0"/>
          </a:p>
        </p:txBody>
      </p:sp>
      <p:sp>
        <p:nvSpPr>
          <p:cNvPr id="4" name="Rectangle 5"/>
          <p:cNvSpPr>
            <a:spLocks noGrp="1" noChangeArrowheads="1"/>
          </p:cNvSpPr>
          <p:nvPr>
            <p:ph type="ftr" sz="quarter" idx="11"/>
          </p:nvPr>
        </p:nvSpPr>
        <p:spPr>
          <a:ln/>
        </p:spPr>
        <p:txBody>
          <a:bodyPr/>
          <a:lstStyle>
            <a:lvl1pPr>
              <a:defRPr/>
            </a:lvl1pPr>
          </a:lstStyle>
          <a:p>
            <a:pPr>
              <a:defRPr/>
            </a:pPr>
            <a:r>
              <a:rPr lang="en-GB" dirty="0"/>
              <a:t>ASME_LogReg_2_TR.PPTX</a:t>
            </a:r>
          </a:p>
        </p:txBody>
      </p:sp>
      <p:sp>
        <p:nvSpPr>
          <p:cNvPr id="5" name="Rectangle 6"/>
          <p:cNvSpPr>
            <a:spLocks noGrp="1" noChangeArrowheads="1"/>
          </p:cNvSpPr>
          <p:nvPr>
            <p:ph type="sldNum" sz="quarter" idx="12"/>
          </p:nvPr>
        </p:nvSpPr>
        <p:spPr>
          <a:ln/>
        </p:spPr>
        <p:txBody>
          <a:bodyPr/>
          <a:lstStyle>
            <a:lvl1pPr>
              <a:defRPr/>
            </a:lvl1pPr>
          </a:lstStyle>
          <a:p>
            <a:pPr>
              <a:defRPr/>
            </a:pPr>
            <a:fld id="{141C1737-2891-4911-9BBC-DAA9DF61BC06}" type="slidenum">
              <a:rPr lang="en-GB"/>
              <a:pPr>
                <a:defRPr/>
              </a:pPr>
              <a:t>‹#›</a:t>
            </a:fld>
            <a:endParaRPr lang="en-GB"/>
          </a:p>
        </p:txBody>
      </p:sp>
    </p:spTree>
    <p:extLst>
      <p:ext uri="{BB962C8B-B14F-4D97-AF65-F5344CB8AC3E}">
        <p14:creationId xmlns:p14="http://schemas.microsoft.com/office/powerpoint/2010/main" val="318500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dirty="0"/>
              <a:t>18 Apr 2018</a:t>
            </a:r>
            <a:endParaRPr lang="en-GB" dirty="0"/>
          </a:p>
        </p:txBody>
      </p:sp>
      <p:sp>
        <p:nvSpPr>
          <p:cNvPr id="3" name="Rectangle 5"/>
          <p:cNvSpPr>
            <a:spLocks noGrp="1" noChangeArrowheads="1"/>
          </p:cNvSpPr>
          <p:nvPr>
            <p:ph type="ftr" sz="quarter" idx="11"/>
          </p:nvPr>
        </p:nvSpPr>
        <p:spPr>
          <a:ln/>
        </p:spPr>
        <p:txBody>
          <a:bodyPr/>
          <a:lstStyle>
            <a:lvl1pPr>
              <a:defRPr/>
            </a:lvl1pPr>
          </a:lstStyle>
          <a:p>
            <a:pPr>
              <a:defRPr/>
            </a:pPr>
            <a:r>
              <a:rPr lang="en-GB" dirty="0"/>
              <a:t>ASME_LogReg_2_TR.PPTX</a:t>
            </a:r>
          </a:p>
        </p:txBody>
      </p:sp>
      <p:sp>
        <p:nvSpPr>
          <p:cNvPr id="4" name="Rectangle 6"/>
          <p:cNvSpPr>
            <a:spLocks noGrp="1" noChangeArrowheads="1"/>
          </p:cNvSpPr>
          <p:nvPr>
            <p:ph type="sldNum" sz="quarter" idx="12"/>
          </p:nvPr>
        </p:nvSpPr>
        <p:spPr>
          <a:ln/>
        </p:spPr>
        <p:txBody>
          <a:bodyPr/>
          <a:lstStyle>
            <a:lvl1pPr>
              <a:defRPr/>
            </a:lvl1pPr>
          </a:lstStyle>
          <a:p>
            <a:pPr>
              <a:defRPr/>
            </a:pPr>
            <a:fld id="{5389617D-DF3E-490E-A2A8-3F1012E52F83}" type="slidenum">
              <a:rPr lang="en-GB"/>
              <a:pPr>
                <a:defRPr/>
              </a:pPr>
              <a:t>‹#›</a:t>
            </a:fld>
            <a:endParaRPr lang="en-GB"/>
          </a:p>
        </p:txBody>
      </p:sp>
    </p:spTree>
    <p:extLst>
      <p:ext uri="{BB962C8B-B14F-4D97-AF65-F5344CB8AC3E}">
        <p14:creationId xmlns:p14="http://schemas.microsoft.com/office/powerpoint/2010/main" val="3217820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endParaRPr lang="en-GB"/>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18 Apr 2018</a:t>
            </a: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r>
              <a:rPr lang="en-GB" dirty="0"/>
              <a:t>ASME_LogReg_2_TR.PPTX</a:t>
            </a:r>
          </a:p>
        </p:txBody>
      </p:sp>
      <p:sp>
        <p:nvSpPr>
          <p:cNvPr id="7" name="Rectangle 6"/>
          <p:cNvSpPr>
            <a:spLocks noGrp="1" noChangeArrowheads="1"/>
          </p:cNvSpPr>
          <p:nvPr>
            <p:ph type="sldNum" sz="quarter" idx="12"/>
          </p:nvPr>
        </p:nvSpPr>
        <p:spPr>
          <a:ln/>
        </p:spPr>
        <p:txBody>
          <a:bodyPr/>
          <a:lstStyle>
            <a:lvl1pPr>
              <a:defRPr/>
            </a:lvl1pPr>
          </a:lstStyle>
          <a:p>
            <a:pPr>
              <a:defRPr/>
            </a:pPr>
            <a:fld id="{2125605B-F079-47F3-9301-17A234391EEE}" type="slidenum">
              <a:rPr lang="en-GB"/>
              <a:pPr>
                <a:defRPr/>
              </a:pPr>
              <a:t>‹#›</a:t>
            </a:fld>
            <a:endParaRPr lang="en-GB"/>
          </a:p>
        </p:txBody>
      </p:sp>
    </p:spTree>
    <p:extLst>
      <p:ext uri="{BB962C8B-B14F-4D97-AF65-F5344CB8AC3E}">
        <p14:creationId xmlns:p14="http://schemas.microsoft.com/office/powerpoint/2010/main" val="387534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endParaRPr lang="en-GB"/>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18 Apr 2018</a:t>
            </a:r>
            <a:endParaRPr lang="en-GB" dirty="0"/>
          </a:p>
        </p:txBody>
      </p:sp>
      <p:sp>
        <p:nvSpPr>
          <p:cNvPr id="6" name="Rectangle 5"/>
          <p:cNvSpPr>
            <a:spLocks noGrp="1" noChangeArrowheads="1"/>
          </p:cNvSpPr>
          <p:nvPr>
            <p:ph type="ftr" sz="quarter" idx="11"/>
          </p:nvPr>
        </p:nvSpPr>
        <p:spPr>
          <a:ln/>
        </p:spPr>
        <p:txBody>
          <a:bodyPr/>
          <a:lstStyle>
            <a:lvl1pPr>
              <a:defRPr/>
            </a:lvl1pPr>
          </a:lstStyle>
          <a:p>
            <a:pPr>
              <a:defRPr/>
            </a:pPr>
            <a:r>
              <a:rPr lang="en-GB" dirty="0"/>
              <a:t>ASME_LogReg_2_TR.PPTX</a:t>
            </a:r>
          </a:p>
        </p:txBody>
      </p:sp>
      <p:sp>
        <p:nvSpPr>
          <p:cNvPr id="7" name="Rectangle 6"/>
          <p:cNvSpPr>
            <a:spLocks noGrp="1" noChangeArrowheads="1"/>
          </p:cNvSpPr>
          <p:nvPr>
            <p:ph type="sldNum" sz="quarter" idx="12"/>
          </p:nvPr>
        </p:nvSpPr>
        <p:spPr>
          <a:ln/>
        </p:spPr>
        <p:txBody>
          <a:bodyPr/>
          <a:lstStyle>
            <a:lvl1pPr>
              <a:defRPr/>
            </a:lvl1pPr>
          </a:lstStyle>
          <a:p>
            <a:pPr>
              <a:defRPr/>
            </a:pPr>
            <a:fld id="{F3ED9349-B0CC-43CD-9083-80F716CC493C}" type="slidenum">
              <a:rPr lang="en-GB"/>
              <a:pPr>
                <a:defRPr/>
              </a:pPr>
              <a:t>‹#›</a:t>
            </a:fld>
            <a:endParaRPr lang="en-GB"/>
          </a:p>
        </p:txBody>
      </p:sp>
    </p:spTree>
    <p:extLst>
      <p:ext uri="{BB962C8B-B14F-4D97-AF65-F5344CB8AC3E}">
        <p14:creationId xmlns:p14="http://schemas.microsoft.com/office/powerpoint/2010/main" val="1846464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685800" y="65008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pPr>
              <a:defRPr/>
            </a:pPr>
            <a:r>
              <a:rPr lang="en-US" dirty="0"/>
              <a:t>18 Apr 2018</a:t>
            </a:r>
            <a:endParaRPr lang="en-GB" dirty="0"/>
          </a:p>
        </p:txBody>
      </p:sp>
      <p:sp>
        <p:nvSpPr>
          <p:cNvPr id="1029" name="Rectangle 5"/>
          <p:cNvSpPr>
            <a:spLocks noGrp="1" noChangeArrowheads="1"/>
          </p:cNvSpPr>
          <p:nvPr>
            <p:ph type="ftr" sz="quarter" idx="3"/>
          </p:nvPr>
        </p:nvSpPr>
        <p:spPr bwMode="auto">
          <a:xfrm>
            <a:off x="3124200" y="650081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r>
              <a:rPr lang="en-GB" dirty="0"/>
              <a:t>ASME_LogReg_2_TR.PPTX</a:t>
            </a:r>
          </a:p>
        </p:txBody>
      </p:sp>
      <p:sp>
        <p:nvSpPr>
          <p:cNvPr id="1030" name="Rectangle 6"/>
          <p:cNvSpPr>
            <a:spLocks noGrp="1" noChangeArrowheads="1"/>
          </p:cNvSpPr>
          <p:nvPr>
            <p:ph type="sldNum" sz="quarter" idx="4"/>
          </p:nvPr>
        </p:nvSpPr>
        <p:spPr bwMode="auto">
          <a:xfrm>
            <a:off x="6553200" y="65008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CD1A6168-6032-4C4C-BE84-29F0C21F4C54}"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har char="•"/>
              <a:defRPr sz="3200">
                <a:solidFill>
                  <a:schemeClr val="tx1"/>
                </a:solidFill>
                <a:latin typeface="Times New Roman" pitchFamily="18" charset="0"/>
              </a:defRPr>
            </a:lvl1pPr>
            <a:lvl2pPr marL="742950" indent="-285750" algn="l">
              <a:spcBef>
                <a:spcPct val="20000"/>
              </a:spcBef>
              <a:buChar char="–"/>
              <a:defRPr sz="2800">
                <a:solidFill>
                  <a:schemeClr val="tx1"/>
                </a:solidFill>
                <a:latin typeface="Times New Roman" pitchFamily="18" charset="0"/>
              </a:defRPr>
            </a:lvl2pPr>
            <a:lvl3pPr marL="1143000" indent="-228600" algn="l">
              <a:spcBef>
                <a:spcPct val="20000"/>
              </a:spcBef>
              <a:buChar char="•"/>
              <a:defRPr sz="2400">
                <a:solidFill>
                  <a:schemeClr val="tx1"/>
                </a:solidFill>
                <a:latin typeface="Times New Roman" pitchFamily="18" charset="0"/>
              </a:defRPr>
            </a:lvl3pPr>
            <a:lvl4pPr marL="1600200" indent="-228600" algn="l">
              <a:spcBef>
                <a:spcPct val="20000"/>
              </a:spcBef>
              <a:buChar char="–"/>
              <a:defRPr sz="2000">
                <a:solidFill>
                  <a:schemeClr val="tx1"/>
                </a:solidFill>
                <a:latin typeface="Times New Roman" pitchFamily="18" charset="0"/>
              </a:defRPr>
            </a:lvl4pPr>
            <a:lvl5pPr marL="2057400" indent="-228600" algn="l">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r">
              <a:spcBef>
                <a:spcPct val="0"/>
              </a:spcBef>
              <a:buFontTx/>
              <a:buNone/>
            </a:pPr>
            <a:fld id="{00AD2E5D-9C86-48D1-BD97-66E9D7D0EF8E}" type="slidenum">
              <a:rPr lang="en-GB" altLang="en-US" sz="1400" smtClean="0"/>
              <a:pPr algn="r">
                <a:spcBef>
                  <a:spcPct val="0"/>
                </a:spcBef>
                <a:buFontTx/>
                <a:buNone/>
              </a:pPr>
              <a:t>1</a:t>
            </a:fld>
            <a:endParaRPr lang="en-GB" altLang="en-US" sz="1400" dirty="0"/>
          </a:p>
        </p:txBody>
      </p:sp>
      <p:sp>
        <p:nvSpPr>
          <p:cNvPr id="2053" name="Rectangle 2"/>
          <p:cNvSpPr>
            <a:spLocks noGrp="1" noChangeArrowheads="1"/>
          </p:cNvSpPr>
          <p:nvPr>
            <p:ph type="ctrTitle"/>
          </p:nvPr>
        </p:nvSpPr>
        <p:spPr>
          <a:xfrm>
            <a:off x="685800" y="1052513"/>
            <a:ext cx="7772400" cy="1143000"/>
          </a:xfrm>
        </p:spPr>
        <p:txBody>
          <a:bodyPr/>
          <a:lstStyle/>
          <a:p>
            <a:r>
              <a:rPr lang="en-GB" altLang="en-US" dirty="0"/>
              <a:t>Dummies and interaction in logistic regression</a:t>
            </a:r>
          </a:p>
        </p:txBody>
      </p:sp>
      <p:sp>
        <p:nvSpPr>
          <p:cNvPr id="2054" name="Rectangle 6"/>
          <p:cNvSpPr>
            <a:spLocks noGrp="1" noChangeArrowheads="1"/>
          </p:cNvSpPr>
          <p:nvPr>
            <p:ph type="subTitle" idx="1"/>
          </p:nvPr>
        </p:nvSpPr>
        <p:spPr>
          <a:xfrm>
            <a:off x="900113" y="2997200"/>
            <a:ext cx="7488237" cy="2087563"/>
          </a:xfrm>
        </p:spPr>
        <p:txBody>
          <a:bodyPr/>
          <a:lstStyle/>
          <a:p>
            <a:pPr>
              <a:lnSpc>
                <a:spcPct val="90000"/>
              </a:lnSpc>
            </a:pPr>
            <a:r>
              <a:rPr lang="en-GB" altLang="en-US" sz="4000" dirty="0"/>
              <a:t>Epco Hasker</a:t>
            </a:r>
          </a:p>
          <a:p>
            <a:pPr>
              <a:lnSpc>
                <a:spcPct val="90000"/>
              </a:lnSpc>
            </a:pPr>
            <a:r>
              <a:rPr lang="en-GB" altLang="en-US" sz="4000" dirty="0"/>
              <a:t>Institute of Tropical Medicine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A279-FAD0-4A31-A868-8D4F27B76D41}"/>
              </a:ext>
            </a:extLst>
          </p:cNvPr>
          <p:cNvSpPr>
            <a:spLocks noGrp="1"/>
          </p:cNvSpPr>
          <p:nvPr>
            <p:ph type="title"/>
          </p:nvPr>
        </p:nvSpPr>
        <p:spPr/>
        <p:txBody>
          <a:bodyPr/>
          <a:lstStyle/>
          <a:p>
            <a:r>
              <a:rPr lang="nl-BE" sz="3600" dirty="0" err="1"/>
              <a:t>Logistic</a:t>
            </a:r>
            <a:r>
              <a:rPr lang="nl-BE" sz="3600" dirty="0"/>
              <a:t> </a:t>
            </a:r>
            <a:r>
              <a:rPr lang="nl-BE" sz="3600" dirty="0" err="1"/>
              <a:t>regression</a:t>
            </a:r>
            <a:r>
              <a:rPr lang="nl-BE" sz="3600" dirty="0"/>
              <a:t>, dummy variables(6)</a:t>
            </a:r>
          </a:p>
        </p:txBody>
      </p:sp>
      <p:sp>
        <p:nvSpPr>
          <p:cNvPr id="6" name="Slide Number Placeholder 5">
            <a:extLst>
              <a:ext uri="{FF2B5EF4-FFF2-40B4-BE49-F238E27FC236}">
                <a16:creationId xmlns:a16="http://schemas.microsoft.com/office/drawing/2014/main" id="{FB518C74-6015-42CF-804C-89B01EFCD7B2}"/>
              </a:ext>
            </a:extLst>
          </p:cNvPr>
          <p:cNvSpPr>
            <a:spLocks noGrp="1"/>
          </p:cNvSpPr>
          <p:nvPr>
            <p:ph type="sldNum" sz="quarter" idx="12"/>
          </p:nvPr>
        </p:nvSpPr>
        <p:spPr/>
        <p:txBody>
          <a:bodyPr/>
          <a:lstStyle/>
          <a:p>
            <a:pPr>
              <a:defRPr/>
            </a:pPr>
            <a:fld id="{28968E71-D2AA-4FE4-8F49-C683874DC01E}" type="slidenum">
              <a:rPr lang="en-GB" smtClean="0"/>
              <a:pPr>
                <a:defRPr/>
              </a:pPr>
              <a:t>10</a:t>
            </a:fld>
            <a:endParaRPr lang="en-GB"/>
          </a:p>
        </p:txBody>
      </p:sp>
      <p:sp>
        <p:nvSpPr>
          <p:cNvPr id="3" name="TextBox 2">
            <a:extLst>
              <a:ext uri="{FF2B5EF4-FFF2-40B4-BE49-F238E27FC236}">
                <a16:creationId xmlns:a16="http://schemas.microsoft.com/office/drawing/2014/main" id="{E44E2C63-A501-785C-3C71-B1E4F6F8AB35}"/>
              </a:ext>
            </a:extLst>
          </p:cNvPr>
          <p:cNvSpPr txBox="1"/>
          <p:nvPr/>
        </p:nvSpPr>
        <p:spPr>
          <a:xfrm>
            <a:off x="971600" y="2276872"/>
            <a:ext cx="6912768" cy="2308324"/>
          </a:xfrm>
          <a:prstGeom prst="rect">
            <a:avLst/>
          </a:prstGeom>
          <a:noFill/>
        </p:spPr>
        <p:txBody>
          <a:bodyPr wrap="square" rtlCol="0">
            <a:spAutoFit/>
          </a:bodyPr>
          <a:lstStyle/>
          <a:p>
            <a:pPr algn="l"/>
            <a:r>
              <a:rPr lang="en-US" sz="1600" dirty="0">
                <a:solidFill>
                  <a:schemeClr val="accent6"/>
                </a:solidFill>
                <a:latin typeface="Courier New" panose="02070309020205020404" pitchFamily="49" charset="0"/>
                <a:cs typeface="Courier New" panose="02070309020205020404" pitchFamily="49" charset="0"/>
              </a:rPr>
              <a:t>&gt; GLM.3 &lt;- </a:t>
            </a:r>
            <a:r>
              <a:rPr lang="en-US" sz="1600" dirty="0" err="1">
                <a:solidFill>
                  <a:schemeClr val="accent6"/>
                </a:solidFill>
                <a:latin typeface="Courier New" panose="02070309020205020404" pitchFamily="49" charset="0"/>
                <a:cs typeface="Courier New" panose="02070309020205020404" pitchFamily="49" charset="0"/>
              </a:rPr>
              <a:t>glm</a:t>
            </a:r>
            <a:r>
              <a:rPr lang="en-US" sz="1600" dirty="0">
                <a:solidFill>
                  <a:schemeClr val="accent6"/>
                </a:solidFill>
                <a:latin typeface="Courier New" panose="02070309020205020404" pitchFamily="49" charset="0"/>
                <a:cs typeface="Courier New" panose="02070309020205020404" pitchFamily="49" charset="0"/>
              </a:rPr>
              <a:t>(case ~ </a:t>
            </a:r>
            <a:r>
              <a:rPr lang="en-US" sz="1600" dirty="0" err="1">
                <a:solidFill>
                  <a:schemeClr val="accent6"/>
                </a:solidFill>
                <a:latin typeface="Courier New" panose="02070309020205020404" pitchFamily="49" charset="0"/>
                <a:cs typeface="Courier New" panose="02070309020205020404" pitchFamily="49" charset="0"/>
              </a:rPr>
              <a:t>marstat</a:t>
            </a:r>
            <a:r>
              <a:rPr lang="en-US" sz="1600" dirty="0">
                <a:solidFill>
                  <a:schemeClr val="accent6"/>
                </a:solidFill>
                <a:latin typeface="Courier New" panose="02070309020205020404" pitchFamily="49" charset="0"/>
                <a:cs typeface="Courier New" panose="02070309020205020404" pitchFamily="49" charset="0"/>
              </a:rPr>
              <a:t>, family=binomial, data=</a:t>
            </a:r>
            <a:r>
              <a:rPr lang="en-US" sz="1600" dirty="0" err="1">
                <a:solidFill>
                  <a:schemeClr val="accent6"/>
                </a:solidFill>
                <a:latin typeface="Courier New" panose="02070309020205020404" pitchFamily="49" charset="0"/>
                <a:cs typeface="Courier New" panose="02070309020205020404" pitchFamily="49" charset="0"/>
              </a:rPr>
              <a:t>mpm</a:t>
            </a:r>
            <a:r>
              <a:rPr lang="en-US" sz="1600" dirty="0">
                <a:solidFill>
                  <a:schemeClr val="accent6"/>
                </a:solidFill>
                <a:latin typeface="Courier New" panose="02070309020205020404" pitchFamily="49" charset="0"/>
                <a:cs typeface="Courier New" panose="02070309020205020404" pitchFamily="49" charset="0"/>
              </a:rPr>
              <a:t>)</a:t>
            </a:r>
          </a:p>
          <a:p>
            <a:pPr algn="l"/>
            <a:r>
              <a:rPr lang="en-US" sz="1600" dirty="0">
                <a:solidFill>
                  <a:schemeClr val="accent6"/>
                </a:solidFill>
                <a:latin typeface="Courier New" panose="02070309020205020404" pitchFamily="49" charset="0"/>
                <a:cs typeface="Courier New" panose="02070309020205020404" pitchFamily="49" charset="0"/>
              </a:rPr>
              <a:t>&gt; exp(</a:t>
            </a:r>
            <a:r>
              <a:rPr lang="en-US" sz="1600" dirty="0" err="1">
                <a:solidFill>
                  <a:schemeClr val="accent6"/>
                </a:solidFill>
                <a:latin typeface="Courier New" panose="02070309020205020404" pitchFamily="49" charset="0"/>
                <a:cs typeface="Courier New" panose="02070309020205020404" pitchFamily="49" charset="0"/>
              </a:rPr>
              <a:t>confint</a:t>
            </a:r>
            <a:r>
              <a:rPr lang="en-US" sz="1600" dirty="0">
                <a:solidFill>
                  <a:schemeClr val="accent6"/>
                </a:solidFill>
                <a:latin typeface="Courier New" panose="02070309020205020404" pitchFamily="49" charset="0"/>
                <a:cs typeface="Courier New" panose="02070309020205020404" pitchFamily="49" charset="0"/>
              </a:rPr>
              <a:t>(GLM.3))</a:t>
            </a:r>
          </a:p>
          <a:p>
            <a:pPr algn="l"/>
            <a:endParaRPr lang="en-US" sz="1600" dirty="0">
              <a:latin typeface="Courier New" panose="02070309020205020404" pitchFamily="49" charset="0"/>
              <a:cs typeface="Courier New" panose="02070309020205020404" pitchFamily="49" charset="0"/>
            </a:endParaRPr>
          </a:p>
          <a:p>
            <a:pPr algn="l"/>
            <a:r>
              <a:rPr lang="en-US" sz="1600" dirty="0">
                <a:latin typeface="Courier New" panose="02070309020205020404" pitchFamily="49" charset="0"/>
                <a:cs typeface="Courier New" panose="02070309020205020404" pitchFamily="49" charset="0"/>
              </a:rPr>
              <a:t>                    2.5 %   97.5 %</a:t>
            </a:r>
          </a:p>
          <a:p>
            <a:pPr algn="l"/>
            <a:r>
              <a:rPr lang="en-US" sz="1600" dirty="0">
                <a:latin typeface="Courier New" panose="02070309020205020404" pitchFamily="49" charset="0"/>
                <a:cs typeface="Courier New" panose="02070309020205020404" pitchFamily="49" charset="0"/>
              </a:rPr>
              <a:t>(Intercept)     0.5074694 0.943284</a:t>
            </a:r>
          </a:p>
          <a:p>
            <a:pPr algn="l"/>
            <a:r>
              <a:rPr lang="en-US" sz="1600" dirty="0" err="1">
                <a:latin typeface="Courier New" panose="02070309020205020404" pitchFamily="49" charset="0"/>
                <a:cs typeface="Courier New" panose="02070309020205020404" pitchFamily="49" charset="0"/>
              </a:rPr>
              <a:t>marstatmarried</a:t>
            </a:r>
            <a:r>
              <a:rPr lang="en-US" sz="1600" dirty="0">
                <a:latin typeface="Courier New" panose="02070309020205020404" pitchFamily="49" charset="0"/>
                <a:cs typeface="Courier New" panose="02070309020205020404" pitchFamily="49" charset="0"/>
              </a:rPr>
              <a:t>  1.2879565 2.749670</a:t>
            </a:r>
          </a:p>
          <a:p>
            <a:pPr algn="l"/>
            <a:r>
              <a:rPr lang="en-US" sz="1600" dirty="0" err="1">
                <a:latin typeface="Courier New" panose="02070309020205020404" pitchFamily="49" charset="0"/>
                <a:cs typeface="Courier New" panose="02070309020205020404" pitchFamily="49" charset="0"/>
              </a:rPr>
              <a:t>marstatdivorced</a:t>
            </a:r>
            <a:r>
              <a:rPr lang="en-US" sz="1600" dirty="0">
                <a:latin typeface="Courier New" panose="02070309020205020404" pitchFamily="49" charset="0"/>
                <a:cs typeface="Courier New" panose="02070309020205020404" pitchFamily="49" charset="0"/>
              </a:rPr>
              <a:t> 0.5519102 2.796780</a:t>
            </a:r>
          </a:p>
          <a:p>
            <a:pPr algn="l"/>
            <a:r>
              <a:rPr lang="en-US" sz="1600" dirty="0" err="1">
                <a:latin typeface="Courier New" panose="02070309020205020404" pitchFamily="49" charset="0"/>
                <a:cs typeface="Courier New" panose="02070309020205020404" pitchFamily="49" charset="0"/>
              </a:rPr>
              <a:t>marstatwidowed</a:t>
            </a:r>
            <a:r>
              <a:rPr lang="en-US" sz="1600" dirty="0">
                <a:latin typeface="Courier New" panose="02070309020205020404" pitchFamily="49" charset="0"/>
                <a:cs typeface="Courier New" panose="02070309020205020404" pitchFamily="49" charset="0"/>
              </a:rPr>
              <a:t>  0.8510180 7.352068</a:t>
            </a:r>
            <a:endParaRPr lang="nl-BE"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4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A279-FAD0-4A31-A868-8D4F27B76D41}"/>
              </a:ext>
            </a:extLst>
          </p:cNvPr>
          <p:cNvSpPr>
            <a:spLocks noGrp="1"/>
          </p:cNvSpPr>
          <p:nvPr>
            <p:ph type="title"/>
          </p:nvPr>
        </p:nvSpPr>
        <p:spPr>
          <a:xfrm>
            <a:off x="697531" y="14841"/>
            <a:ext cx="7772400" cy="1143000"/>
          </a:xfrm>
        </p:spPr>
        <p:txBody>
          <a:bodyPr/>
          <a:lstStyle/>
          <a:p>
            <a:r>
              <a:rPr lang="nl-BE" sz="3600" dirty="0" err="1"/>
              <a:t>Logistic</a:t>
            </a:r>
            <a:r>
              <a:rPr lang="nl-BE" sz="3600" dirty="0"/>
              <a:t> </a:t>
            </a:r>
            <a:r>
              <a:rPr lang="nl-BE" sz="3600" dirty="0" err="1"/>
              <a:t>regression</a:t>
            </a:r>
            <a:r>
              <a:rPr lang="nl-BE" sz="3600" dirty="0"/>
              <a:t>, dummy variables(7)</a:t>
            </a:r>
          </a:p>
        </p:txBody>
      </p:sp>
      <p:sp>
        <p:nvSpPr>
          <p:cNvPr id="6" name="Slide Number Placeholder 5">
            <a:extLst>
              <a:ext uri="{FF2B5EF4-FFF2-40B4-BE49-F238E27FC236}">
                <a16:creationId xmlns:a16="http://schemas.microsoft.com/office/drawing/2014/main" id="{FB518C74-6015-42CF-804C-89B01EFCD7B2}"/>
              </a:ext>
            </a:extLst>
          </p:cNvPr>
          <p:cNvSpPr>
            <a:spLocks noGrp="1"/>
          </p:cNvSpPr>
          <p:nvPr>
            <p:ph type="sldNum" sz="quarter" idx="12"/>
          </p:nvPr>
        </p:nvSpPr>
        <p:spPr/>
        <p:txBody>
          <a:bodyPr/>
          <a:lstStyle/>
          <a:p>
            <a:pPr>
              <a:defRPr/>
            </a:pPr>
            <a:fld id="{28968E71-D2AA-4FE4-8F49-C683874DC01E}" type="slidenum">
              <a:rPr lang="en-GB" smtClean="0"/>
              <a:pPr>
                <a:defRPr/>
              </a:pPr>
              <a:t>11</a:t>
            </a:fld>
            <a:endParaRPr lang="en-GB"/>
          </a:p>
        </p:txBody>
      </p:sp>
      <p:sp>
        <p:nvSpPr>
          <p:cNvPr id="5" name="TextBox 4">
            <a:extLst>
              <a:ext uri="{FF2B5EF4-FFF2-40B4-BE49-F238E27FC236}">
                <a16:creationId xmlns:a16="http://schemas.microsoft.com/office/drawing/2014/main" id="{41FFD0E2-AC8A-BAF1-B0D5-7749EB511D56}"/>
              </a:ext>
            </a:extLst>
          </p:cNvPr>
          <p:cNvSpPr txBox="1"/>
          <p:nvPr/>
        </p:nvSpPr>
        <p:spPr>
          <a:xfrm>
            <a:off x="791580" y="1304764"/>
            <a:ext cx="7666620" cy="4031873"/>
          </a:xfrm>
          <a:prstGeom prst="rect">
            <a:avLst/>
          </a:prstGeom>
          <a:noFill/>
        </p:spPr>
        <p:txBody>
          <a:bodyPr wrap="square" rtlCol="0">
            <a:spAutoFit/>
          </a:bodyPr>
          <a:lstStyle/>
          <a:p>
            <a:pPr algn="l"/>
            <a:r>
              <a:rPr lang="nl-BE" sz="1600" dirty="0">
                <a:solidFill>
                  <a:schemeClr val="accent6"/>
                </a:solidFill>
                <a:latin typeface="Courier New" panose="02070309020205020404" pitchFamily="49" charset="0"/>
                <a:cs typeface="Courier New" panose="02070309020205020404" pitchFamily="49" charset="0"/>
              </a:rPr>
              <a:t>&gt; </a:t>
            </a:r>
            <a:r>
              <a:rPr lang="nl-BE" sz="1600" dirty="0" err="1">
                <a:solidFill>
                  <a:schemeClr val="accent6"/>
                </a:solidFill>
                <a:latin typeface="Courier New" panose="02070309020205020404" pitchFamily="49" charset="0"/>
                <a:cs typeface="Courier New" panose="02070309020205020404" pitchFamily="49" charset="0"/>
              </a:rPr>
              <a:t>anova</a:t>
            </a:r>
            <a:r>
              <a:rPr lang="nl-BE" sz="1600" dirty="0">
                <a:solidFill>
                  <a:schemeClr val="accent6"/>
                </a:solidFill>
                <a:latin typeface="Courier New" panose="02070309020205020404" pitchFamily="49" charset="0"/>
                <a:cs typeface="Courier New" panose="02070309020205020404" pitchFamily="49" charset="0"/>
              </a:rPr>
              <a:t>(GLM.3, test="</a:t>
            </a:r>
            <a:r>
              <a:rPr lang="nl-BE" sz="1600" dirty="0" err="1">
                <a:solidFill>
                  <a:schemeClr val="accent6"/>
                </a:solidFill>
                <a:latin typeface="Courier New" panose="02070309020205020404" pitchFamily="49" charset="0"/>
                <a:cs typeface="Courier New" panose="02070309020205020404" pitchFamily="49" charset="0"/>
              </a:rPr>
              <a:t>Chisq</a:t>
            </a:r>
            <a:r>
              <a:rPr lang="nl-BE" sz="1600" dirty="0">
                <a:solidFill>
                  <a:schemeClr val="accent6"/>
                </a:solidFill>
                <a:latin typeface="Courier New" panose="02070309020205020404" pitchFamily="49" charset="0"/>
                <a:cs typeface="Courier New" panose="02070309020205020404" pitchFamily="49" charset="0"/>
              </a:rPr>
              <a:t>")</a:t>
            </a:r>
          </a:p>
          <a:p>
            <a:pPr algn="l"/>
            <a:r>
              <a:rPr lang="nl-BE" sz="1600" dirty="0">
                <a:latin typeface="Courier New" panose="02070309020205020404" pitchFamily="49" charset="0"/>
                <a:cs typeface="Courier New" panose="02070309020205020404" pitchFamily="49" charset="0"/>
              </a:rPr>
              <a:t>Analysis of </a:t>
            </a:r>
            <a:r>
              <a:rPr lang="nl-BE" sz="1600" dirty="0" err="1">
                <a:latin typeface="Courier New" panose="02070309020205020404" pitchFamily="49" charset="0"/>
                <a:cs typeface="Courier New" panose="02070309020205020404" pitchFamily="49" charset="0"/>
              </a:rPr>
              <a:t>Deviance</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Table</a:t>
            </a:r>
            <a:endParaRPr lang="nl-BE" sz="1600" dirty="0">
              <a:latin typeface="Courier New" panose="02070309020205020404" pitchFamily="49" charset="0"/>
              <a:cs typeface="Courier New" panose="02070309020205020404" pitchFamily="49" charset="0"/>
            </a:endParaRPr>
          </a:p>
          <a:p>
            <a:pPr algn="l"/>
            <a:endParaRPr lang="nl-BE" sz="1600" dirty="0">
              <a:latin typeface="Courier New" panose="02070309020205020404" pitchFamily="49" charset="0"/>
              <a:cs typeface="Courier New" panose="02070309020205020404" pitchFamily="49" charset="0"/>
            </a:endParaRPr>
          </a:p>
          <a:p>
            <a:pPr algn="l"/>
            <a:r>
              <a:rPr lang="nl-BE" sz="1600" dirty="0">
                <a:latin typeface="Courier New" panose="02070309020205020404" pitchFamily="49" charset="0"/>
                <a:cs typeface="Courier New" panose="02070309020205020404" pitchFamily="49" charset="0"/>
              </a:rPr>
              <a:t>Model: </a:t>
            </a:r>
            <a:r>
              <a:rPr lang="nl-BE" sz="1600" dirty="0" err="1">
                <a:latin typeface="Courier New" panose="02070309020205020404" pitchFamily="49" charset="0"/>
                <a:cs typeface="Courier New" panose="02070309020205020404" pitchFamily="49" charset="0"/>
              </a:rPr>
              <a:t>binomial</a:t>
            </a:r>
            <a:r>
              <a:rPr lang="nl-BE" sz="1600" dirty="0">
                <a:latin typeface="Courier New" panose="02070309020205020404" pitchFamily="49" charset="0"/>
                <a:cs typeface="Courier New" panose="02070309020205020404" pitchFamily="49" charset="0"/>
              </a:rPr>
              <a:t>, link: </a:t>
            </a:r>
            <a:r>
              <a:rPr lang="nl-BE" sz="1600" dirty="0" err="1">
                <a:latin typeface="Courier New" panose="02070309020205020404" pitchFamily="49" charset="0"/>
                <a:cs typeface="Courier New" panose="02070309020205020404" pitchFamily="49" charset="0"/>
              </a:rPr>
              <a:t>logit</a:t>
            </a:r>
            <a:endParaRPr lang="nl-BE" sz="1600" dirty="0">
              <a:latin typeface="Courier New" panose="02070309020205020404" pitchFamily="49" charset="0"/>
              <a:cs typeface="Courier New" panose="02070309020205020404" pitchFamily="49" charset="0"/>
            </a:endParaRPr>
          </a:p>
          <a:p>
            <a:pPr algn="l"/>
            <a:endParaRPr lang="nl-BE" sz="1600" dirty="0">
              <a:latin typeface="Courier New" panose="02070309020205020404" pitchFamily="49" charset="0"/>
              <a:cs typeface="Courier New" panose="02070309020205020404" pitchFamily="49" charset="0"/>
            </a:endParaRPr>
          </a:p>
          <a:p>
            <a:pPr algn="l"/>
            <a:r>
              <a:rPr lang="nl-BE" sz="1600" dirty="0">
                <a:latin typeface="Courier New" panose="02070309020205020404" pitchFamily="49" charset="0"/>
                <a:cs typeface="Courier New" panose="02070309020205020404" pitchFamily="49" charset="0"/>
              </a:rPr>
              <a:t>Response: case</a:t>
            </a:r>
          </a:p>
          <a:p>
            <a:pPr algn="l"/>
            <a:endParaRPr lang="nl-BE" sz="1600" dirty="0">
              <a:latin typeface="Courier New" panose="02070309020205020404" pitchFamily="49" charset="0"/>
              <a:cs typeface="Courier New" panose="02070309020205020404" pitchFamily="49" charset="0"/>
            </a:endParaRPr>
          </a:p>
          <a:p>
            <a:pPr algn="l"/>
            <a:r>
              <a:rPr lang="nl-BE" sz="1600" dirty="0" err="1">
                <a:latin typeface="Courier New" panose="02070309020205020404" pitchFamily="49" charset="0"/>
                <a:cs typeface="Courier New" panose="02070309020205020404" pitchFamily="49" charset="0"/>
              </a:rPr>
              <a:t>Terms</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added</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sequentially</a:t>
            </a:r>
            <a:r>
              <a:rPr lang="nl-BE" sz="1600" dirty="0">
                <a:latin typeface="Courier New" panose="02070309020205020404" pitchFamily="49" charset="0"/>
                <a:cs typeface="Courier New" panose="02070309020205020404" pitchFamily="49" charset="0"/>
              </a:rPr>
              <a:t> (first </a:t>
            </a:r>
            <a:r>
              <a:rPr lang="nl-BE" sz="1600" dirty="0" err="1">
                <a:latin typeface="Courier New" panose="02070309020205020404" pitchFamily="49" charset="0"/>
                <a:cs typeface="Courier New" panose="02070309020205020404" pitchFamily="49" charset="0"/>
              </a:rPr>
              <a:t>to</a:t>
            </a:r>
            <a:r>
              <a:rPr lang="nl-BE" sz="1600" dirty="0">
                <a:latin typeface="Courier New" panose="02070309020205020404" pitchFamily="49" charset="0"/>
                <a:cs typeface="Courier New" panose="02070309020205020404" pitchFamily="49" charset="0"/>
              </a:rPr>
              <a:t> last)</a:t>
            </a:r>
          </a:p>
          <a:p>
            <a:pPr algn="l"/>
            <a:endParaRPr lang="nl-BE" sz="1600" dirty="0">
              <a:latin typeface="Courier New" panose="02070309020205020404" pitchFamily="49" charset="0"/>
              <a:cs typeface="Courier New" panose="02070309020205020404" pitchFamily="49" charset="0"/>
            </a:endParaRPr>
          </a:p>
          <a:p>
            <a:pPr algn="l"/>
            <a:endParaRPr lang="nl-BE" sz="1600" dirty="0">
              <a:latin typeface="Courier New" panose="02070309020205020404" pitchFamily="49" charset="0"/>
              <a:cs typeface="Courier New" panose="02070309020205020404" pitchFamily="49" charset="0"/>
            </a:endParaRPr>
          </a:p>
          <a:p>
            <a:pPr algn="l"/>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Df</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Deviance</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Resid</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Df</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Resid</a:t>
            </a:r>
            <a:r>
              <a:rPr lang="nl-BE" sz="1600" dirty="0">
                <a:latin typeface="Courier New" panose="02070309020205020404" pitchFamily="49" charset="0"/>
                <a:cs typeface="Courier New" panose="02070309020205020404" pitchFamily="49" charset="0"/>
              </a:rPr>
              <a:t>. </a:t>
            </a:r>
            <a:r>
              <a:rPr lang="nl-BE" sz="1600" dirty="0" err="1">
                <a:latin typeface="Courier New" panose="02070309020205020404" pitchFamily="49" charset="0"/>
                <a:cs typeface="Courier New" panose="02070309020205020404" pitchFamily="49" charset="0"/>
              </a:rPr>
              <a:t>Dev</a:t>
            </a:r>
            <a:r>
              <a:rPr lang="nl-BE" sz="1600" dirty="0">
                <a:latin typeface="Courier New" panose="02070309020205020404" pitchFamily="49" charset="0"/>
                <a:cs typeface="Courier New" panose="02070309020205020404" pitchFamily="49" charset="0"/>
              </a:rPr>
              <a:t> Pr(&gt;Chi)   </a:t>
            </a:r>
          </a:p>
          <a:p>
            <a:pPr algn="l"/>
            <a:r>
              <a:rPr lang="nl-BE" sz="1600" dirty="0">
                <a:latin typeface="Courier New" panose="02070309020205020404" pitchFamily="49" charset="0"/>
                <a:cs typeface="Courier New" panose="02070309020205020404" pitchFamily="49" charset="0"/>
              </a:rPr>
              <a:t>NULL                      536     744.02            </a:t>
            </a:r>
          </a:p>
          <a:p>
            <a:pPr algn="l"/>
            <a:r>
              <a:rPr lang="nl-BE" sz="1600" dirty="0" err="1">
                <a:latin typeface="Courier New" panose="02070309020205020404" pitchFamily="49" charset="0"/>
                <a:cs typeface="Courier New" panose="02070309020205020404" pitchFamily="49" charset="0"/>
              </a:rPr>
              <a:t>marstat</a:t>
            </a:r>
            <a:r>
              <a:rPr lang="nl-BE" sz="1600" dirty="0">
                <a:latin typeface="Courier New" panose="02070309020205020404" pitchFamily="49" charset="0"/>
                <a:cs typeface="Courier New" panose="02070309020205020404" pitchFamily="49" charset="0"/>
              </a:rPr>
              <a:t>  3   11.857       533     732.16 0.007889 **</a:t>
            </a:r>
          </a:p>
          <a:p>
            <a:pPr algn="l"/>
            <a:r>
              <a:rPr lang="nl-BE" sz="1600" dirty="0">
                <a:latin typeface="Courier New" panose="02070309020205020404" pitchFamily="49" charset="0"/>
                <a:cs typeface="Courier New" panose="02070309020205020404" pitchFamily="49" charset="0"/>
              </a:rPr>
              <a:t>---</a:t>
            </a:r>
          </a:p>
          <a:p>
            <a:pPr algn="l"/>
            <a:r>
              <a:rPr lang="nl-BE" sz="1600" dirty="0" err="1">
                <a:latin typeface="Courier New" panose="02070309020205020404" pitchFamily="49" charset="0"/>
                <a:cs typeface="Courier New" panose="02070309020205020404" pitchFamily="49" charset="0"/>
              </a:rPr>
              <a:t>Signif</a:t>
            </a:r>
            <a:r>
              <a:rPr lang="nl-BE" sz="1600" dirty="0">
                <a:latin typeface="Courier New" panose="02070309020205020404" pitchFamily="49" charset="0"/>
                <a:cs typeface="Courier New" panose="02070309020205020404" pitchFamily="49" charset="0"/>
              </a:rPr>
              <a:t>. codes:  0 ‘***’ 0.001 ‘**’ 0.01 ‘*’ 0.05 ‘.’ 0.1 ‘ ’ 1</a:t>
            </a:r>
          </a:p>
        </p:txBody>
      </p:sp>
    </p:spTree>
    <p:extLst>
      <p:ext uri="{BB962C8B-B14F-4D97-AF65-F5344CB8AC3E}">
        <p14:creationId xmlns:p14="http://schemas.microsoft.com/office/powerpoint/2010/main" val="1860732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A279-FAD0-4A31-A868-8D4F27B76D41}"/>
              </a:ext>
            </a:extLst>
          </p:cNvPr>
          <p:cNvSpPr>
            <a:spLocks noGrp="1"/>
          </p:cNvSpPr>
          <p:nvPr>
            <p:ph type="title"/>
          </p:nvPr>
        </p:nvSpPr>
        <p:spPr>
          <a:xfrm>
            <a:off x="700087" y="0"/>
            <a:ext cx="7772400" cy="1143000"/>
          </a:xfrm>
        </p:spPr>
        <p:txBody>
          <a:bodyPr/>
          <a:lstStyle/>
          <a:p>
            <a:r>
              <a:rPr lang="nl-BE" sz="3600" dirty="0" err="1"/>
              <a:t>Logistic</a:t>
            </a:r>
            <a:r>
              <a:rPr lang="nl-BE" sz="3600" dirty="0"/>
              <a:t> </a:t>
            </a:r>
            <a:r>
              <a:rPr lang="nl-BE" sz="3600" dirty="0" err="1"/>
              <a:t>regression</a:t>
            </a:r>
            <a:r>
              <a:rPr lang="nl-BE" sz="3600" dirty="0"/>
              <a:t>, dummy variables(8)</a:t>
            </a:r>
            <a:br>
              <a:rPr lang="nl-BE" sz="3600" dirty="0"/>
            </a:br>
            <a:r>
              <a:rPr lang="nl-BE" sz="3600" dirty="0" err="1"/>
              <a:t>Remove</a:t>
            </a:r>
            <a:r>
              <a:rPr lang="nl-BE" sz="3600" dirty="0"/>
              <a:t> slide???</a:t>
            </a:r>
          </a:p>
        </p:txBody>
      </p:sp>
      <p:sp>
        <p:nvSpPr>
          <p:cNvPr id="6" name="Slide Number Placeholder 5">
            <a:extLst>
              <a:ext uri="{FF2B5EF4-FFF2-40B4-BE49-F238E27FC236}">
                <a16:creationId xmlns:a16="http://schemas.microsoft.com/office/drawing/2014/main" id="{FB518C74-6015-42CF-804C-89B01EFCD7B2}"/>
              </a:ext>
            </a:extLst>
          </p:cNvPr>
          <p:cNvSpPr>
            <a:spLocks noGrp="1"/>
          </p:cNvSpPr>
          <p:nvPr>
            <p:ph type="sldNum" sz="quarter" idx="12"/>
          </p:nvPr>
        </p:nvSpPr>
        <p:spPr/>
        <p:txBody>
          <a:bodyPr/>
          <a:lstStyle/>
          <a:p>
            <a:pPr>
              <a:defRPr/>
            </a:pPr>
            <a:fld id="{28968E71-D2AA-4FE4-8F49-C683874DC01E}" type="slidenum">
              <a:rPr lang="en-GB" smtClean="0"/>
              <a:pPr>
                <a:defRPr/>
              </a:pPr>
              <a:t>12</a:t>
            </a:fld>
            <a:endParaRPr lang="en-GB"/>
          </a:p>
        </p:txBody>
      </p:sp>
      <p:pic>
        <p:nvPicPr>
          <p:cNvPr id="7" name="Picture 6">
            <a:extLst>
              <a:ext uri="{FF2B5EF4-FFF2-40B4-BE49-F238E27FC236}">
                <a16:creationId xmlns:a16="http://schemas.microsoft.com/office/drawing/2014/main" id="{B96F2225-ECE2-41D1-8756-03849F888777}"/>
              </a:ext>
            </a:extLst>
          </p:cNvPr>
          <p:cNvPicPr>
            <a:picLocks noChangeAspect="1"/>
          </p:cNvPicPr>
          <p:nvPr/>
        </p:nvPicPr>
        <p:blipFill>
          <a:blip r:embed="rId3"/>
          <a:stretch>
            <a:fillRect/>
          </a:stretch>
        </p:blipFill>
        <p:spPr>
          <a:xfrm>
            <a:off x="671512" y="1733550"/>
            <a:ext cx="7800975" cy="3390900"/>
          </a:xfrm>
          <a:prstGeom prst="rect">
            <a:avLst/>
          </a:prstGeom>
        </p:spPr>
      </p:pic>
    </p:spTree>
    <p:extLst>
      <p:ext uri="{BB962C8B-B14F-4D97-AF65-F5344CB8AC3E}">
        <p14:creationId xmlns:p14="http://schemas.microsoft.com/office/powerpoint/2010/main" val="141438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6EE7-8CCC-48FA-885A-1E3DB6F459B4}"/>
              </a:ext>
            </a:extLst>
          </p:cNvPr>
          <p:cNvSpPr>
            <a:spLocks noGrp="1"/>
          </p:cNvSpPr>
          <p:nvPr>
            <p:ph type="title"/>
          </p:nvPr>
        </p:nvSpPr>
        <p:spPr/>
        <p:txBody>
          <a:bodyPr/>
          <a:lstStyle/>
          <a:p>
            <a:r>
              <a:rPr lang="nl-BE" dirty="0" err="1"/>
              <a:t>Interaction</a:t>
            </a:r>
            <a:endParaRPr lang="nl-BE" dirty="0"/>
          </a:p>
        </p:txBody>
      </p:sp>
      <p:sp>
        <p:nvSpPr>
          <p:cNvPr id="3" name="Content Placeholder 2">
            <a:extLst>
              <a:ext uri="{FF2B5EF4-FFF2-40B4-BE49-F238E27FC236}">
                <a16:creationId xmlns:a16="http://schemas.microsoft.com/office/drawing/2014/main" id="{A45D39D5-F1C7-4BFA-9092-AA793E62BA34}"/>
              </a:ext>
            </a:extLst>
          </p:cNvPr>
          <p:cNvSpPr>
            <a:spLocks noGrp="1"/>
          </p:cNvSpPr>
          <p:nvPr>
            <p:ph idx="1"/>
          </p:nvPr>
        </p:nvSpPr>
        <p:spPr/>
        <p:txBody>
          <a:bodyPr/>
          <a:lstStyle/>
          <a:p>
            <a:r>
              <a:rPr lang="en-GB" dirty="0"/>
              <a:t>Interaction: The effect of an exposure on the outcome is modified by a third variable – e.g. a drug is more effective in female than in male individuals: sex = effect modifier</a:t>
            </a:r>
            <a:endParaRPr lang="en-GB" sz="3600" dirty="0"/>
          </a:p>
          <a:p>
            <a:endParaRPr lang="nl-BE" dirty="0"/>
          </a:p>
        </p:txBody>
      </p:sp>
      <p:sp>
        <p:nvSpPr>
          <p:cNvPr id="6" name="Slide Number Placeholder 5">
            <a:extLst>
              <a:ext uri="{FF2B5EF4-FFF2-40B4-BE49-F238E27FC236}">
                <a16:creationId xmlns:a16="http://schemas.microsoft.com/office/drawing/2014/main" id="{EC06F048-D6E1-46E9-BB82-A12AFA9EE9EC}"/>
              </a:ext>
            </a:extLst>
          </p:cNvPr>
          <p:cNvSpPr>
            <a:spLocks noGrp="1"/>
          </p:cNvSpPr>
          <p:nvPr>
            <p:ph type="sldNum" sz="quarter" idx="12"/>
          </p:nvPr>
        </p:nvSpPr>
        <p:spPr/>
        <p:txBody>
          <a:bodyPr/>
          <a:lstStyle/>
          <a:p>
            <a:pPr>
              <a:defRPr/>
            </a:pPr>
            <a:fld id="{28968E71-D2AA-4FE4-8F49-C683874DC01E}" type="slidenum">
              <a:rPr lang="en-GB" smtClean="0"/>
              <a:pPr>
                <a:defRPr/>
              </a:pPr>
              <a:t>13</a:t>
            </a:fld>
            <a:endParaRPr lang="en-GB"/>
          </a:p>
        </p:txBody>
      </p:sp>
    </p:spTree>
    <p:extLst>
      <p:ext uri="{BB962C8B-B14F-4D97-AF65-F5344CB8AC3E}">
        <p14:creationId xmlns:p14="http://schemas.microsoft.com/office/powerpoint/2010/main" val="4141853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6EE7-8CCC-48FA-885A-1E3DB6F459B4}"/>
              </a:ext>
            </a:extLst>
          </p:cNvPr>
          <p:cNvSpPr>
            <a:spLocks noGrp="1"/>
          </p:cNvSpPr>
          <p:nvPr>
            <p:ph type="title"/>
          </p:nvPr>
        </p:nvSpPr>
        <p:spPr/>
        <p:txBody>
          <a:bodyPr/>
          <a:lstStyle/>
          <a:p>
            <a:r>
              <a:rPr lang="nl-BE" dirty="0" err="1"/>
              <a:t>Interaction</a:t>
            </a:r>
            <a:r>
              <a:rPr lang="nl-BE" dirty="0"/>
              <a:t> (2)</a:t>
            </a:r>
          </a:p>
        </p:txBody>
      </p:sp>
      <p:sp>
        <p:nvSpPr>
          <p:cNvPr id="3" name="Content Placeholder 2">
            <a:extLst>
              <a:ext uri="{FF2B5EF4-FFF2-40B4-BE49-F238E27FC236}">
                <a16:creationId xmlns:a16="http://schemas.microsoft.com/office/drawing/2014/main" id="{A45D39D5-F1C7-4BFA-9092-AA793E62BA34}"/>
              </a:ext>
            </a:extLst>
          </p:cNvPr>
          <p:cNvSpPr>
            <a:spLocks noGrp="1"/>
          </p:cNvSpPr>
          <p:nvPr>
            <p:ph idx="1"/>
          </p:nvPr>
        </p:nvSpPr>
        <p:spPr/>
        <p:txBody>
          <a:bodyPr/>
          <a:lstStyle/>
          <a:p>
            <a:r>
              <a:rPr lang="en-GB" dirty="0"/>
              <a:t>In the Onch1302 dataset living in the forest is associated with increased risk of micro filarial infection (OR 2.4) whereas female gender is protective (OR 0.6). </a:t>
            </a:r>
          </a:p>
          <a:p>
            <a:r>
              <a:rPr lang="en-GB" dirty="0"/>
              <a:t>Could it be that the effect of forest is different for men than for women?</a:t>
            </a:r>
          </a:p>
          <a:p>
            <a:endParaRPr lang="nl-BE" dirty="0"/>
          </a:p>
        </p:txBody>
      </p:sp>
      <p:sp>
        <p:nvSpPr>
          <p:cNvPr id="6" name="Slide Number Placeholder 5">
            <a:extLst>
              <a:ext uri="{FF2B5EF4-FFF2-40B4-BE49-F238E27FC236}">
                <a16:creationId xmlns:a16="http://schemas.microsoft.com/office/drawing/2014/main" id="{EC06F048-D6E1-46E9-BB82-A12AFA9EE9EC}"/>
              </a:ext>
            </a:extLst>
          </p:cNvPr>
          <p:cNvSpPr>
            <a:spLocks noGrp="1"/>
          </p:cNvSpPr>
          <p:nvPr>
            <p:ph type="sldNum" sz="quarter" idx="12"/>
          </p:nvPr>
        </p:nvSpPr>
        <p:spPr/>
        <p:txBody>
          <a:bodyPr/>
          <a:lstStyle/>
          <a:p>
            <a:pPr>
              <a:defRPr/>
            </a:pPr>
            <a:fld id="{28968E71-D2AA-4FE4-8F49-C683874DC01E}" type="slidenum">
              <a:rPr lang="en-GB" smtClean="0"/>
              <a:pPr>
                <a:defRPr/>
              </a:pPr>
              <a:t>14</a:t>
            </a:fld>
            <a:endParaRPr lang="en-GB"/>
          </a:p>
        </p:txBody>
      </p:sp>
    </p:spTree>
    <p:extLst>
      <p:ext uri="{BB962C8B-B14F-4D97-AF65-F5344CB8AC3E}">
        <p14:creationId xmlns:p14="http://schemas.microsoft.com/office/powerpoint/2010/main" val="1952113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93787E-E3EF-3A8A-4337-61E94E93F2B1}"/>
              </a:ext>
            </a:extLst>
          </p:cNvPr>
          <p:cNvSpPr>
            <a:spLocks noGrp="1"/>
          </p:cNvSpPr>
          <p:nvPr>
            <p:ph idx="1"/>
          </p:nvPr>
        </p:nvSpPr>
        <p:spPr/>
        <p:txBody>
          <a:bodyPr/>
          <a:lstStyle/>
          <a:p>
            <a:pPr marL="0" indent="0">
              <a:buNone/>
            </a:pPr>
            <a:r>
              <a:rPr lang="en-US" sz="1800" dirty="0">
                <a:solidFill>
                  <a:schemeClr val="accent6"/>
                </a:solidFill>
                <a:latin typeface="Courier New" panose="02070309020205020404" pitchFamily="49" charset="0"/>
                <a:cs typeface="Courier New" panose="02070309020205020404" pitchFamily="49" charset="0"/>
              </a:rPr>
              <a:t>&gt; onch1302$forest &lt;- onch1302$area</a:t>
            </a:r>
          </a:p>
          <a:p>
            <a:pPr marL="0" indent="0">
              <a:buNone/>
            </a:pPr>
            <a:r>
              <a:rPr lang="en-US" sz="1800" dirty="0">
                <a:solidFill>
                  <a:schemeClr val="accent6"/>
                </a:solidFill>
                <a:latin typeface="Courier New" panose="02070309020205020404" pitchFamily="49" charset="0"/>
                <a:cs typeface="Courier New" panose="02070309020205020404" pitchFamily="49" charset="0"/>
              </a:rPr>
              <a:t>&gt; table(onch1302$forest)</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0   1 </a:t>
            </a:r>
          </a:p>
          <a:p>
            <a:pPr marL="0" indent="0">
              <a:buNone/>
            </a:pPr>
            <a:r>
              <a:rPr lang="en-US" sz="1800" dirty="0">
                <a:latin typeface="Courier New" panose="02070309020205020404" pitchFamily="49" charset="0"/>
                <a:cs typeface="Courier New" panose="02070309020205020404" pitchFamily="49" charset="0"/>
              </a:rPr>
              <a:t>548 754 </a:t>
            </a:r>
          </a:p>
          <a:p>
            <a:pPr marL="0" indent="0">
              <a:buNone/>
            </a:pPr>
            <a:r>
              <a:rPr lang="en-US" sz="1800" dirty="0">
                <a:solidFill>
                  <a:schemeClr val="accent6"/>
                </a:solidFill>
                <a:latin typeface="Courier New" panose="02070309020205020404" pitchFamily="49" charset="0"/>
                <a:cs typeface="Courier New" panose="02070309020205020404" pitchFamily="49" charset="0"/>
              </a:rPr>
              <a:t>&gt; onch1302$female &lt;- onch1302$sex</a:t>
            </a:r>
          </a:p>
          <a:p>
            <a:pPr marL="0" indent="0">
              <a:buNone/>
            </a:pPr>
            <a:r>
              <a:rPr lang="en-US" sz="1800" dirty="0">
                <a:solidFill>
                  <a:schemeClr val="accent6"/>
                </a:solidFill>
                <a:latin typeface="Courier New" panose="02070309020205020404" pitchFamily="49" charset="0"/>
                <a:cs typeface="Courier New" panose="02070309020205020404" pitchFamily="49" charset="0"/>
              </a:rPr>
              <a:t>&gt; table(onch1302$female)</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0   1 </a:t>
            </a:r>
          </a:p>
          <a:p>
            <a:pPr marL="0" indent="0">
              <a:buNone/>
            </a:pPr>
            <a:r>
              <a:rPr lang="en-US" sz="1800" dirty="0">
                <a:latin typeface="Courier New" panose="02070309020205020404" pitchFamily="49" charset="0"/>
                <a:cs typeface="Courier New" panose="02070309020205020404" pitchFamily="49" charset="0"/>
              </a:rPr>
              <a:t>616 686 </a:t>
            </a:r>
          </a:p>
          <a:p>
            <a:pPr marL="0" indent="0">
              <a:buNone/>
            </a:pPr>
            <a:r>
              <a:rPr lang="nl-BE" sz="1800" dirty="0">
                <a:solidFill>
                  <a:schemeClr val="accent6"/>
                </a:solidFill>
                <a:latin typeface="Courier New" panose="02070309020205020404" pitchFamily="49" charset="0"/>
                <a:cs typeface="Courier New" panose="02070309020205020404" pitchFamily="49" charset="0"/>
              </a:rPr>
              <a:t>&gt; onch1302$case &lt;- onch1302$mf</a:t>
            </a:r>
            <a:endParaRPr lang="en-US" sz="1800" dirty="0">
              <a:solidFill>
                <a:schemeClr val="accent6"/>
              </a:solidFill>
              <a:latin typeface="Courier New" panose="02070309020205020404" pitchFamily="49" charset="0"/>
              <a:cs typeface="Courier New" panose="02070309020205020404" pitchFamily="49" charset="0"/>
            </a:endParaRPr>
          </a:p>
          <a:p>
            <a:pPr marL="0" indent="0">
              <a:buNone/>
            </a:pPr>
            <a:r>
              <a:rPr lang="en-US" sz="1800" dirty="0">
                <a:solidFill>
                  <a:schemeClr val="accent6"/>
                </a:solidFill>
                <a:latin typeface="Courier New" panose="02070309020205020404" pitchFamily="49" charset="0"/>
                <a:cs typeface="Courier New" panose="02070309020205020404" pitchFamily="49" charset="0"/>
              </a:rPr>
              <a:t>&gt; table(onch1302$case)</a:t>
            </a:r>
          </a:p>
          <a:p>
            <a:pPr marL="0" indent="0">
              <a:buNone/>
            </a:pPr>
            <a:r>
              <a:rPr lang="nl-BE" sz="1800" dirty="0">
                <a:latin typeface="Courier New" panose="02070309020205020404" pitchFamily="49" charset="0"/>
                <a:cs typeface="Courier New" panose="02070309020205020404" pitchFamily="49" charset="0"/>
              </a:rPr>
              <a:t>  0   1 </a:t>
            </a:r>
          </a:p>
          <a:p>
            <a:pPr marL="0" indent="0">
              <a:buNone/>
            </a:pPr>
            <a:r>
              <a:rPr lang="nl-BE" sz="1800" dirty="0">
                <a:latin typeface="Courier New" panose="02070309020205020404" pitchFamily="49" charset="0"/>
                <a:cs typeface="Courier New" panose="02070309020205020404" pitchFamily="49" charset="0"/>
              </a:rPr>
              <a:t>480 822 </a:t>
            </a:r>
          </a:p>
        </p:txBody>
      </p:sp>
      <p:sp>
        <p:nvSpPr>
          <p:cNvPr id="4" name="Date Placeholder 3">
            <a:extLst>
              <a:ext uri="{FF2B5EF4-FFF2-40B4-BE49-F238E27FC236}">
                <a16:creationId xmlns:a16="http://schemas.microsoft.com/office/drawing/2014/main" id="{8372FCF7-506E-0B9C-A2F0-55A4BA865D54}"/>
              </a:ext>
            </a:extLst>
          </p:cNvPr>
          <p:cNvSpPr>
            <a:spLocks noGrp="1"/>
          </p:cNvSpPr>
          <p:nvPr>
            <p:ph type="dt" sz="half" idx="10"/>
          </p:nvPr>
        </p:nvSpPr>
        <p:spPr/>
        <p:txBody>
          <a:bodyPr/>
          <a:lstStyle/>
          <a:p>
            <a:pPr>
              <a:defRPr/>
            </a:pPr>
            <a:r>
              <a:rPr lang="en-US"/>
              <a:t>18 Apr 2018</a:t>
            </a:r>
            <a:endParaRPr lang="en-GB" dirty="0"/>
          </a:p>
        </p:txBody>
      </p:sp>
      <p:sp>
        <p:nvSpPr>
          <p:cNvPr id="5" name="Footer Placeholder 4">
            <a:extLst>
              <a:ext uri="{FF2B5EF4-FFF2-40B4-BE49-F238E27FC236}">
                <a16:creationId xmlns:a16="http://schemas.microsoft.com/office/drawing/2014/main" id="{9CA6FC31-C36D-A02E-F53D-90976FC702D5}"/>
              </a:ext>
            </a:extLst>
          </p:cNvPr>
          <p:cNvSpPr>
            <a:spLocks noGrp="1"/>
          </p:cNvSpPr>
          <p:nvPr>
            <p:ph type="ftr" sz="quarter" idx="11"/>
          </p:nvPr>
        </p:nvSpPr>
        <p:spPr/>
        <p:txBody>
          <a:bodyPr/>
          <a:lstStyle/>
          <a:p>
            <a:pPr>
              <a:defRPr/>
            </a:pPr>
            <a:r>
              <a:rPr lang="en-GB"/>
              <a:t>ASME_LogReg_2_TR.PPTX</a:t>
            </a:r>
            <a:endParaRPr lang="en-GB" dirty="0"/>
          </a:p>
        </p:txBody>
      </p:sp>
      <p:sp>
        <p:nvSpPr>
          <p:cNvPr id="6" name="Slide Number Placeholder 5">
            <a:extLst>
              <a:ext uri="{FF2B5EF4-FFF2-40B4-BE49-F238E27FC236}">
                <a16:creationId xmlns:a16="http://schemas.microsoft.com/office/drawing/2014/main" id="{CE68488F-18A9-6B80-5EEF-1A60309735B5}"/>
              </a:ext>
            </a:extLst>
          </p:cNvPr>
          <p:cNvSpPr>
            <a:spLocks noGrp="1"/>
          </p:cNvSpPr>
          <p:nvPr>
            <p:ph type="sldNum" sz="quarter" idx="12"/>
          </p:nvPr>
        </p:nvSpPr>
        <p:spPr/>
        <p:txBody>
          <a:bodyPr/>
          <a:lstStyle/>
          <a:p>
            <a:pPr>
              <a:defRPr/>
            </a:pPr>
            <a:fld id="{28968E71-D2AA-4FE4-8F49-C683874DC01E}" type="slidenum">
              <a:rPr lang="en-GB" smtClean="0"/>
              <a:pPr>
                <a:defRPr/>
              </a:pPr>
              <a:t>15</a:t>
            </a:fld>
            <a:endParaRPr lang="en-GB"/>
          </a:p>
        </p:txBody>
      </p:sp>
      <p:sp>
        <p:nvSpPr>
          <p:cNvPr id="8" name="Title 6">
            <a:extLst>
              <a:ext uri="{FF2B5EF4-FFF2-40B4-BE49-F238E27FC236}">
                <a16:creationId xmlns:a16="http://schemas.microsoft.com/office/drawing/2014/main" id="{69D737AF-1E94-2B47-4391-9651C180EB63}"/>
              </a:ext>
            </a:extLst>
          </p:cNvPr>
          <p:cNvSpPr txBox="1">
            <a:spLocks/>
          </p:cNvSpPr>
          <p:nvPr/>
        </p:nvSpPr>
        <p:spPr bwMode="auto">
          <a:xfrm>
            <a:off x="0" y="62068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nl-BE" kern="0" dirty="0" err="1"/>
              <a:t>Interaction</a:t>
            </a:r>
            <a:r>
              <a:rPr lang="nl-BE" kern="0" dirty="0"/>
              <a:t> (3)</a:t>
            </a:r>
          </a:p>
        </p:txBody>
      </p:sp>
    </p:spTree>
    <p:extLst>
      <p:ext uri="{BB962C8B-B14F-4D97-AF65-F5344CB8AC3E}">
        <p14:creationId xmlns:p14="http://schemas.microsoft.com/office/powerpoint/2010/main" val="1075139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C06F048-D6E1-46E9-BB82-A12AFA9EE9EC}"/>
              </a:ext>
            </a:extLst>
          </p:cNvPr>
          <p:cNvSpPr>
            <a:spLocks noGrp="1"/>
          </p:cNvSpPr>
          <p:nvPr>
            <p:ph type="sldNum" sz="quarter" idx="12"/>
          </p:nvPr>
        </p:nvSpPr>
        <p:spPr/>
        <p:txBody>
          <a:bodyPr>
            <a:normAutofit/>
          </a:bodyPr>
          <a:lstStyle/>
          <a:p>
            <a:pPr>
              <a:spcAft>
                <a:spcPts val="600"/>
              </a:spcAft>
              <a:defRPr/>
            </a:pPr>
            <a:fld id="{28968E71-D2AA-4FE4-8F49-C683874DC01E}" type="slidenum">
              <a:rPr lang="en-GB" smtClean="0">
                <a:solidFill>
                  <a:schemeClr val="tx1">
                    <a:lumMod val="50000"/>
                    <a:lumOff val="50000"/>
                  </a:schemeClr>
                </a:solidFill>
              </a:rPr>
              <a:pPr>
                <a:spcAft>
                  <a:spcPts val="600"/>
                </a:spcAft>
                <a:defRPr/>
              </a:pPr>
              <a:t>16</a:t>
            </a:fld>
            <a:endParaRPr lang="en-GB">
              <a:solidFill>
                <a:schemeClr val="tx1">
                  <a:lumMod val="50000"/>
                  <a:lumOff val="50000"/>
                </a:schemeClr>
              </a:solidFill>
            </a:endParaRPr>
          </a:p>
        </p:txBody>
      </p:sp>
      <p:sp>
        <p:nvSpPr>
          <p:cNvPr id="4" name="Title 3">
            <a:extLst>
              <a:ext uri="{FF2B5EF4-FFF2-40B4-BE49-F238E27FC236}">
                <a16:creationId xmlns:a16="http://schemas.microsoft.com/office/drawing/2014/main" id="{DFDB82DB-9ADC-472B-AAAD-EEEAFC49B6B1}"/>
              </a:ext>
            </a:extLst>
          </p:cNvPr>
          <p:cNvSpPr>
            <a:spLocks noGrp="1"/>
          </p:cNvSpPr>
          <p:nvPr>
            <p:ph type="title" idx="4294967295"/>
          </p:nvPr>
        </p:nvSpPr>
        <p:spPr>
          <a:xfrm>
            <a:off x="0" y="609600"/>
            <a:ext cx="7772400" cy="1143000"/>
          </a:xfrm>
        </p:spPr>
        <p:txBody>
          <a:bodyPr/>
          <a:lstStyle/>
          <a:p>
            <a:r>
              <a:rPr lang="nl-BE" dirty="0" err="1"/>
              <a:t>Interaction</a:t>
            </a:r>
            <a:r>
              <a:rPr lang="nl-BE" dirty="0"/>
              <a:t> (4)</a:t>
            </a:r>
          </a:p>
        </p:txBody>
      </p:sp>
      <p:sp>
        <p:nvSpPr>
          <p:cNvPr id="16" name="Rectangle 15">
            <a:extLst>
              <a:ext uri="{FF2B5EF4-FFF2-40B4-BE49-F238E27FC236}">
                <a16:creationId xmlns:a16="http://schemas.microsoft.com/office/drawing/2014/main" id="{E5BDB144-2B84-4C3B-BB03-2ABCF4BBBC61}"/>
              </a:ext>
            </a:extLst>
          </p:cNvPr>
          <p:cNvSpPr/>
          <p:nvPr/>
        </p:nvSpPr>
        <p:spPr>
          <a:xfrm>
            <a:off x="539552" y="1752600"/>
            <a:ext cx="8839170" cy="3693319"/>
          </a:xfrm>
          <a:prstGeom prst="rect">
            <a:avLst/>
          </a:prstGeom>
        </p:spPr>
        <p:txBody>
          <a:bodyPr wrap="square">
            <a:spAutoFit/>
          </a:bodyPr>
          <a:lstStyle/>
          <a:p>
            <a:pPr algn="l"/>
            <a:r>
              <a:rPr lang="en-US" sz="1800" dirty="0">
                <a:solidFill>
                  <a:schemeClr val="accent6"/>
                </a:solidFill>
                <a:latin typeface="Courier New" panose="02070309020205020404" pitchFamily="49" charset="0"/>
                <a:cs typeface="Courier New" panose="02070309020205020404" pitchFamily="49" charset="0"/>
              </a:rPr>
              <a:t>&gt; GLM.7 &lt;- </a:t>
            </a:r>
            <a:r>
              <a:rPr lang="en-US" sz="1800" dirty="0" err="1">
                <a:solidFill>
                  <a:schemeClr val="accent6"/>
                </a:solidFill>
                <a:latin typeface="Courier New" panose="02070309020205020404" pitchFamily="49" charset="0"/>
                <a:cs typeface="Courier New" panose="02070309020205020404" pitchFamily="49" charset="0"/>
              </a:rPr>
              <a:t>glm</a:t>
            </a:r>
            <a:r>
              <a:rPr lang="en-US" sz="1800" dirty="0">
                <a:solidFill>
                  <a:schemeClr val="accent6"/>
                </a:solidFill>
                <a:latin typeface="Courier New" panose="02070309020205020404" pitchFamily="49" charset="0"/>
                <a:cs typeface="Courier New" panose="02070309020205020404" pitchFamily="49" charset="0"/>
              </a:rPr>
              <a:t>(case ~ forest + female, family=binomial, data=onch1302)</a:t>
            </a:r>
          </a:p>
          <a:p>
            <a:pPr algn="l"/>
            <a:r>
              <a:rPr lang="en-US" sz="1800" dirty="0">
                <a:solidFill>
                  <a:schemeClr val="accent6"/>
                </a:solidFill>
                <a:latin typeface="Courier New" panose="02070309020205020404" pitchFamily="49" charset="0"/>
                <a:cs typeface="Courier New" panose="02070309020205020404" pitchFamily="49" charset="0"/>
              </a:rPr>
              <a:t>&gt; summary(GLM.7)</a:t>
            </a:r>
          </a:p>
          <a:p>
            <a:pPr algn="l"/>
            <a:endParaRPr lang="en-US" sz="1800" dirty="0">
              <a:latin typeface="Courier New" panose="02070309020205020404" pitchFamily="49" charset="0"/>
              <a:cs typeface="Courier New" panose="02070309020205020404" pitchFamily="49" charset="0"/>
            </a:endParaRPr>
          </a:p>
          <a:p>
            <a:pPr algn="l"/>
            <a:r>
              <a:rPr lang="en-US" sz="1800" dirty="0">
                <a:latin typeface="Courier New" panose="02070309020205020404" pitchFamily="49" charset="0"/>
                <a:cs typeface="Courier New" panose="02070309020205020404" pitchFamily="49" charset="0"/>
              </a:rPr>
              <a:t>Coefficients:</a:t>
            </a:r>
          </a:p>
          <a:p>
            <a:pPr algn="l"/>
            <a:r>
              <a:rPr lang="en-US" sz="1800" dirty="0">
                <a:latin typeface="Courier New" panose="02070309020205020404" pitchFamily="49" charset="0"/>
                <a:cs typeface="Courier New" panose="02070309020205020404" pitchFamily="49" charset="0"/>
              </a:rPr>
              <a:t>            Estimate Std. Error z value </a:t>
            </a:r>
            <a:r>
              <a:rPr lang="en-US" sz="1800" dirty="0" err="1">
                <a:latin typeface="Courier New" panose="02070309020205020404" pitchFamily="49" charset="0"/>
                <a:cs typeface="Courier New" panose="02070309020205020404" pitchFamily="49" charset="0"/>
              </a:rPr>
              <a:t>Pr</a:t>
            </a:r>
            <a:r>
              <a:rPr lang="en-US" sz="1800" dirty="0">
                <a:latin typeface="Courier New" panose="02070309020205020404" pitchFamily="49" charset="0"/>
                <a:cs typeface="Courier New" panose="02070309020205020404" pitchFamily="49" charset="0"/>
              </a:rPr>
              <a:t>(&gt;|z|)    </a:t>
            </a:r>
          </a:p>
          <a:p>
            <a:pPr algn="l"/>
            <a:r>
              <a:rPr lang="en-US" sz="1800" dirty="0">
                <a:latin typeface="Courier New" panose="02070309020205020404" pitchFamily="49" charset="0"/>
                <a:cs typeface="Courier New" panose="02070309020205020404" pitchFamily="49" charset="0"/>
              </a:rPr>
              <a:t>(Intercept)   0.3177     0.1084   2.930  0.00339 ** </a:t>
            </a:r>
          </a:p>
          <a:p>
            <a:pPr algn="l"/>
            <a:r>
              <a:rPr lang="en-US" sz="1800" dirty="0">
                <a:latin typeface="Courier New" panose="02070309020205020404" pitchFamily="49" charset="0"/>
                <a:cs typeface="Courier New" panose="02070309020205020404" pitchFamily="49" charset="0"/>
              </a:rPr>
              <a:t>forest        0.8741     0.1185   7.379 1.59e-13 ***</a:t>
            </a:r>
          </a:p>
          <a:p>
            <a:pPr algn="l"/>
            <a:r>
              <a:rPr lang="en-US" sz="1800" dirty="0">
                <a:latin typeface="Courier New" panose="02070309020205020404" pitchFamily="49" charset="0"/>
                <a:cs typeface="Courier New" panose="02070309020205020404" pitchFamily="49" charset="0"/>
              </a:rPr>
              <a:t>female       -0.4836     0.1191  -4.060 4.90e-05 ***</a:t>
            </a:r>
          </a:p>
          <a:p>
            <a:pPr algn="l"/>
            <a:endParaRPr lang="en-US" sz="1800" dirty="0">
              <a:latin typeface="Courier New" panose="02070309020205020404" pitchFamily="49" charset="0"/>
              <a:cs typeface="Courier New" panose="02070309020205020404" pitchFamily="49" charset="0"/>
            </a:endParaRPr>
          </a:p>
          <a:p>
            <a:pPr algn="l"/>
            <a:r>
              <a:rPr lang="en-US" sz="1800" dirty="0">
                <a:solidFill>
                  <a:schemeClr val="accent6"/>
                </a:solidFill>
                <a:latin typeface="Courier New" panose="02070309020205020404" pitchFamily="49" charset="0"/>
                <a:cs typeface="Courier New" panose="02070309020205020404" pitchFamily="49" charset="0"/>
              </a:rPr>
              <a:t>&gt; exp(</a:t>
            </a:r>
            <a:r>
              <a:rPr lang="en-US" sz="1800" dirty="0" err="1">
                <a:solidFill>
                  <a:schemeClr val="accent6"/>
                </a:solidFill>
                <a:latin typeface="Courier New" panose="02070309020205020404" pitchFamily="49" charset="0"/>
                <a:cs typeface="Courier New" panose="02070309020205020404" pitchFamily="49" charset="0"/>
              </a:rPr>
              <a:t>coef</a:t>
            </a:r>
            <a:r>
              <a:rPr lang="en-US" sz="1800" dirty="0">
                <a:solidFill>
                  <a:schemeClr val="accent6"/>
                </a:solidFill>
                <a:latin typeface="Courier New" panose="02070309020205020404" pitchFamily="49" charset="0"/>
                <a:cs typeface="Courier New" panose="02070309020205020404" pitchFamily="49" charset="0"/>
              </a:rPr>
              <a:t>(GLM.7))</a:t>
            </a:r>
          </a:p>
          <a:p>
            <a:pPr algn="l"/>
            <a:r>
              <a:rPr lang="en-US" sz="1800" dirty="0">
                <a:latin typeface="Courier New" panose="02070309020205020404" pitchFamily="49" charset="0"/>
                <a:cs typeface="Courier New" panose="02070309020205020404" pitchFamily="49" charset="0"/>
              </a:rPr>
              <a:t> (Intercept) forest[T.1] female[T.1] </a:t>
            </a:r>
          </a:p>
          <a:p>
            <a:pPr algn="l"/>
            <a:r>
              <a:rPr lang="en-US" sz="1800" dirty="0">
                <a:latin typeface="Courier New" panose="02070309020205020404" pitchFamily="49" charset="0"/>
                <a:cs typeface="Courier New" panose="02070309020205020404" pitchFamily="49" charset="0"/>
              </a:rPr>
              <a:t>  1.3739477   2.3967425   0.6165796</a:t>
            </a:r>
            <a:endParaRPr lang="nl-BE"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401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C06F048-D6E1-46E9-BB82-A12AFA9EE9EC}"/>
              </a:ext>
            </a:extLst>
          </p:cNvPr>
          <p:cNvSpPr>
            <a:spLocks noGrp="1"/>
          </p:cNvSpPr>
          <p:nvPr>
            <p:ph type="sldNum" sz="quarter" idx="12"/>
          </p:nvPr>
        </p:nvSpPr>
        <p:spPr/>
        <p:txBody>
          <a:bodyPr>
            <a:normAutofit/>
          </a:bodyPr>
          <a:lstStyle/>
          <a:p>
            <a:pPr>
              <a:spcAft>
                <a:spcPts val="600"/>
              </a:spcAft>
              <a:defRPr/>
            </a:pPr>
            <a:fld id="{28968E71-D2AA-4FE4-8F49-C683874DC01E}" type="slidenum">
              <a:rPr lang="en-GB" smtClean="0">
                <a:solidFill>
                  <a:schemeClr val="tx1">
                    <a:lumMod val="50000"/>
                    <a:lumOff val="50000"/>
                  </a:schemeClr>
                </a:solidFill>
              </a:rPr>
              <a:pPr>
                <a:spcAft>
                  <a:spcPts val="600"/>
                </a:spcAft>
                <a:defRPr/>
              </a:pPr>
              <a:t>17</a:t>
            </a:fld>
            <a:endParaRPr lang="en-GB">
              <a:solidFill>
                <a:schemeClr val="tx1">
                  <a:lumMod val="50000"/>
                  <a:lumOff val="50000"/>
                </a:schemeClr>
              </a:solidFill>
            </a:endParaRPr>
          </a:p>
        </p:txBody>
      </p:sp>
      <p:sp>
        <p:nvSpPr>
          <p:cNvPr id="7" name="Title 6">
            <a:extLst>
              <a:ext uri="{FF2B5EF4-FFF2-40B4-BE49-F238E27FC236}">
                <a16:creationId xmlns:a16="http://schemas.microsoft.com/office/drawing/2014/main" id="{CD90DDD0-9CE3-49B3-ACA8-7F7A7FE6A8B6}"/>
              </a:ext>
            </a:extLst>
          </p:cNvPr>
          <p:cNvSpPr>
            <a:spLocks noGrp="1"/>
          </p:cNvSpPr>
          <p:nvPr>
            <p:ph type="title" idx="4294967295"/>
          </p:nvPr>
        </p:nvSpPr>
        <p:spPr>
          <a:xfrm>
            <a:off x="0" y="620688"/>
            <a:ext cx="7772400" cy="1143000"/>
          </a:xfrm>
        </p:spPr>
        <p:txBody>
          <a:bodyPr/>
          <a:lstStyle/>
          <a:p>
            <a:r>
              <a:rPr lang="nl-BE" dirty="0" err="1"/>
              <a:t>Interaction</a:t>
            </a:r>
            <a:r>
              <a:rPr lang="nl-BE" dirty="0"/>
              <a:t> (5)</a:t>
            </a:r>
          </a:p>
        </p:txBody>
      </p:sp>
      <p:sp>
        <p:nvSpPr>
          <p:cNvPr id="16" name="Rectangle 15">
            <a:extLst>
              <a:ext uri="{FF2B5EF4-FFF2-40B4-BE49-F238E27FC236}">
                <a16:creationId xmlns:a16="http://schemas.microsoft.com/office/drawing/2014/main" id="{E5BDB144-2B84-4C3B-BB03-2ABCF4BBBC61}"/>
              </a:ext>
            </a:extLst>
          </p:cNvPr>
          <p:cNvSpPr/>
          <p:nvPr/>
        </p:nvSpPr>
        <p:spPr>
          <a:xfrm>
            <a:off x="305374" y="1800851"/>
            <a:ext cx="8839170" cy="4247317"/>
          </a:xfrm>
          <a:prstGeom prst="rect">
            <a:avLst/>
          </a:prstGeom>
        </p:spPr>
        <p:txBody>
          <a:bodyPr wrap="square">
            <a:spAutoFit/>
          </a:bodyPr>
          <a:lstStyle/>
          <a:p>
            <a:pPr algn="l"/>
            <a:r>
              <a:rPr lang="en-US" sz="1800" dirty="0">
                <a:solidFill>
                  <a:schemeClr val="accent6"/>
                </a:solidFill>
                <a:latin typeface="Courier New" panose="02070309020205020404" pitchFamily="49" charset="0"/>
                <a:cs typeface="Courier New" panose="02070309020205020404" pitchFamily="49" charset="0"/>
              </a:rPr>
              <a:t>&gt; GLM.8 &lt;- </a:t>
            </a:r>
            <a:r>
              <a:rPr lang="en-US" sz="1800" dirty="0" err="1">
                <a:solidFill>
                  <a:schemeClr val="accent6"/>
                </a:solidFill>
                <a:latin typeface="Courier New" panose="02070309020205020404" pitchFamily="49" charset="0"/>
                <a:cs typeface="Courier New" panose="02070309020205020404" pitchFamily="49" charset="0"/>
              </a:rPr>
              <a:t>glm</a:t>
            </a:r>
            <a:r>
              <a:rPr lang="en-US" sz="1800" dirty="0">
                <a:solidFill>
                  <a:schemeClr val="accent6"/>
                </a:solidFill>
                <a:latin typeface="Courier New" panose="02070309020205020404" pitchFamily="49" charset="0"/>
                <a:cs typeface="Courier New" panose="02070309020205020404" pitchFamily="49" charset="0"/>
              </a:rPr>
              <a:t>(case ~ forest * female, family=binomial, data=onch1302)</a:t>
            </a:r>
          </a:p>
          <a:p>
            <a:pPr algn="l"/>
            <a:r>
              <a:rPr lang="en-US" sz="1800" dirty="0">
                <a:solidFill>
                  <a:schemeClr val="accent6"/>
                </a:solidFill>
                <a:latin typeface="Courier New" panose="02070309020205020404" pitchFamily="49" charset="0"/>
                <a:cs typeface="Courier New" panose="02070309020205020404" pitchFamily="49" charset="0"/>
              </a:rPr>
              <a:t>&gt; summary(GLM.8)</a:t>
            </a:r>
          </a:p>
          <a:p>
            <a:pPr algn="l"/>
            <a:endParaRPr lang="en-US" sz="1800" dirty="0">
              <a:latin typeface="Courier New" panose="02070309020205020404" pitchFamily="49" charset="0"/>
              <a:cs typeface="Courier New" panose="02070309020205020404" pitchFamily="49" charset="0"/>
            </a:endParaRPr>
          </a:p>
          <a:p>
            <a:pPr algn="l"/>
            <a:r>
              <a:rPr lang="en-US" sz="1800" dirty="0">
                <a:latin typeface="Courier New" panose="02070309020205020404" pitchFamily="49" charset="0"/>
                <a:cs typeface="Courier New" panose="02070309020205020404" pitchFamily="49" charset="0"/>
              </a:rPr>
              <a:t>Coefficients:</a:t>
            </a:r>
          </a:p>
          <a:p>
            <a:pPr algn="l"/>
            <a:r>
              <a:rPr lang="en-US" sz="1800" dirty="0">
                <a:latin typeface="Courier New" panose="02070309020205020404" pitchFamily="49" charset="0"/>
                <a:cs typeface="Courier New" panose="02070309020205020404" pitchFamily="49" charset="0"/>
              </a:rPr>
              <a:t>              Estimate Std. Error z value </a:t>
            </a:r>
            <a:r>
              <a:rPr lang="en-US" sz="1800" dirty="0" err="1">
                <a:latin typeface="Courier New" panose="02070309020205020404" pitchFamily="49" charset="0"/>
                <a:cs typeface="Courier New" panose="02070309020205020404" pitchFamily="49" charset="0"/>
              </a:rPr>
              <a:t>Pr</a:t>
            </a:r>
            <a:r>
              <a:rPr lang="en-US" sz="1800" dirty="0">
                <a:latin typeface="Courier New" panose="02070309020205020404" pitchFamily="49" charset="0"/>
                <a:cs typeface="Courier New" panose="02070309020205020404" pitchFamily="49" charset="0"/>
              </a:rPr>
              <a:t>(&gt;|z|)    </a:t>
            </a:r>
          </a:p>
          <a:p>
            <a:pPr algn="l"/>
            <a:r>
              <a:rPr lang="en-US" sz="1800" dirty="0">
                <a:latin typeface="Courier New" panose="02070309020205020404" pitchFamily="49" charset="0"/>
                <a:cs typeface="Courier New" panose="02070309020205020404" pitchFamily="49" charset="0"/>
              </a:rPr>
              <a:t>(Intercept)     0.4359     0.1303   3.346 0.000821 ***</a:t>
            </a:r>
          </a:p>
          <a:p>
            <a:pPr algn="l"/>
            <a:r>
              <a:rPr lang="en-US" sz="1800" dirty="0">
                <a:latin typeface="Courier New" panose="02070309020205020404" pitchFamily="49" charset="0"/>
                <a:cs typeface="Courier New" panose="02070309020205020404" pitchFamily="49" charset="0"/>
              </a:rPr>
              <a:t>forest          0.6519     0.1771   3.682 0.000232 ***</a:t>
            </a:r>
          </a:p>
          <a:p>
            <a:pPr algn="l"/>
            <a:r>
              <a:rPr lang="en-US" sz="1800" dirty="0">
                <a:latin typeface="Courier New" panose="02070309020205020404" pitchFamily="49" charset="0"/>
                <a:cs typeface="Courier New" panose="02070309020205020404" pitchFamily="49" charset="0"/>
              </a:rPr>
              <a:t>female         -0.6965     0.1746  -3.989 6.64e-05 ***</a:t>
            </a:r>
          </a:p>
          <a:p>
            <a:pPr algn="l"/>
            <a:r>
              <a:rPr lang="en-US" sz="1800" dirty="0" err="1">
                <a:latin typeface="Courier New" panose="02070309020205020404" pitchFamily="49" charset="0"/>
                <a:cs typeface="Courier New" panose="02070309020205020404" pitchFamily="49" charset="0"/>
              </a:rPr>
              <a:t>forest:female</a:t>
            </a:r>
            <a:r>
              <a:rPr lang="en-US" sz="1800" dirty="0">
                <a:latin typeface="Courier New" panose="02070309020205020404" pitchFamily="49" charset="0"/>
                <a:cs typeface="Courier New" panose="02070309020205020404" pitchFamily="49" charset="0"/>
              </a:rPr>
              <a:t>   0.4010     0.2387   1.680 0.092992 . </a:t>
            </a:r>
          </a:p>
          <a:p>
            <a:pPr algn="l"/>
            <a:endParaRPr lang="en-US" sz="1800" dirty="0">
              <a:latin typeface="Courier New" panose="02070309020205020404" pitchFamily="49" charset="0"/>
              <a:cs typeface="Courier New" panose="02070309020205020404" pitchFamily="49" charset="0"/>
            </a:endParaRPr>
          </a:p>
          <a:p>
            <a:pPr algn="l"/>
            <a:endParaRPr lang="en-US" sz="1800" dirty="0">
              <a:latin typeface="Courier New" panose="02070309020205020404" pitchFamily="49" charset="0"/>
              <a:cs typeface="Courier New" panose="02070309020205020404" pitchFamily="49" charset="0"/>
            </a:endParaRPr>
          </a:p>
          <a:p>
            <a:pPr algn="l"/>
            <a:r>
              <a:rPr lang="en-US" sz="1800" dirty="0">
                <a:solidFill>
                  <a:schemeClr val="accent6"/>
                </a:solidFill>
                <a:latin typeface="Courier New" panose="02070309020205020404" pitchFamily="49" charset="0"/>
                <a:cs typeface="Courier New" panose="02070309020205020404" pitchFamily="49" charset="0"/>
              </a:rPr>
              <a:t>&gt; exp(</a:t>
            </a:r>
            <a:r>
              <a:rPr lang="en-US" sz="1800" dirty="0" err="1">
                <a:solidFill>
                  <a:schemeClr val="accent6"/>
                </a:solidFill>
                <a:latin typeface="Courier New" panose="02070309020205020404" pitchFamily="49" charset="0"/>
                <a:cs typeface="Courier New" panose="02070309020205020404" pitchFamily="49" charset="0"/>
              </a:rPr>
              <a:t>coef</a:t>
            </a:r>
            <a:r>
              <a:rPr lang="en-US" sz="1800" dirty="0">
                <a:solidFill>
                  <a:schemeClr val="accent6"/>
                </a:solidFill>
                <a:latin typeface="Courier New" panose="02070309020205020404" pitchFamily="49" charset="0"/>
                <a:cs typeface="Courier New" panose="02070309020205020404" pitchFamily="49" charset="0"/>
              </a:rPr>
              <a:t>(GLM.8)) </a:t>
            </a:r>
          </a:p>
          <a:p>
            <a:pPr algn="l"/>
            <a:r>
              <a:rPr lang="en-US" sz="1800" dirty="0">
                <a:latin typeface="Courier New" panose="02070309020205020404" pitchFamily="49" charset="0"/>
                <a:cs typeface="Courier New" panose="02070309020205020404" pitchFamily="49" charset="0"/>
              </a:rPr>
              <a:t>(Intercept)     forest      female    </a:t>
            </a:r>
            <a:r>
              <a:rPr lang="en-US" sz="1800" dirty="0" err="1">
                <a:latin typeface="Courier New" panose="02070309020205020404" pitchFamily="49" charset="0"/>
                <a:cs typeface="Courier New" panose="02070309020205020404" pitchFamily="49" charset="0"/>
              </a:rPr>
              <a:t>forest:female</a:t>
            </a:r>
            <a:endParaRPr lang="en-US" sz="1800" dirty="0">
              <a:latin typeface="Courier New" panose="02070309020205020404" pitchFamily="49" charset="0"/>
              <a:cs typeface="Courier New" panose="02070309020205020404" pitchFamily="49" charset="0"/>
            </a:endParaRPr>
          </a:p>
          <a:p>
            <a:pPr algn="l"/>
            <a:r>
              <a:rPr lang="en-US" sz="1800" dirty="0">
                <a:latin typeface="Courier New" panose="02070309020205020404" pitchFamily="49" charset="0"/>
                <a:cs typeface="Courier New" panose="02070309020205020404" pitchFamily="49" charset="0"/>
              </a:rPr>
              <a:t> 1.5463918   1.9191398    0.4983137       1.4932607</a:t>
            </a:r>
            <a:endParaRPr lang="nl-BE" sz="1800" dirty="0">
              <a:latin typeface="Courier New" panose="02070309020205020404" pitchFamily="49" charset="0"/>
              <a:cs typeface="Courier New" panose="02070309020205020404" pitchFamily="49" charset="0"/>
            </a:endParaRPr>
          </a:p>
        </p:txBody>
      </p:sp>
      <p:sp>
        <p:nvSpPr>
          <p:cNvPr id="9" name="Oval 8">
            <a:extLst>
              <a:ext uri="{FF2B5EF4-FFF2-40B4-BE49-F238E27FC236}">
                <a16:creationId xmlns:a16="http://schemas.microsoft.com/office/drawing/2014/main" id="{525B7C68-F3F9-40D1-A773-9A5DFAD0C043}"/>
              </a:ext>
            </a:extLst>
          </p:cNvPr>
          <p:cNvSpPr/>
          <p:nvPr/>
        </p:nvSpPr>
        <p:spPr bwMode="auto">
          <a:xfrm>
            <a:off x="3239852" y="1664804"/>
            <a:ext cx="2340260" cy="702895"/>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BE" sz="2400" b="0" i="0" u="none" strike="noStrike" cap="none" normalizeH="0" baseline="0">
              <a:ln>
                <a:noFill/>
              </a:ln>
              <a:solidFill>
                <a:schemeClr val="tx1"/>
              </a:solidFill>
              <a:effectLst/>
              <a:latin typeface="Times New Roman" pitchFamily="18" charset="0"/>
            </a:endParaRPr>
          </a:p>
        </p:txBody>
      </p:sp>
      <p:sp>
        <p:nvSpPr>
          <p:cNvPr id="10" name="Rectangle 9">
            <a:extLst>
              <a:ext uri="{FF2B5EF4-FFF2-40B4-BE49-F238E27FC236}">
                <a16:creationId xmlns:a16="http://schemas.microsoft.com/office/drawing/2014/main" id="{68C46750-D182-4CB4-890E-78149B31C43F}"/>
              </a:ext>
            </a:extLst>
          </p:cNvPr>
          <p:cNvSpPr/>
          <p:nvPr/>
        </p:nvSpPr>
        <p:spPr bwMode="auto">
          <a:xfrm>
            <a:off x="289441" y="4192730"/>
            <a:ext cx="3276364" cy="595144"/>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BE"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311545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C06F048-D6E1-46E9-BB82-A12AFA9EE9EC}"/>
              </a:ext>
            </a:extLst>
          </p:cNvPr>
          <p:cNvSpPr>
            <a:spLocks noGrp="1"/>
          </p:cNvSpPr>
          <p:nvPr>
            <p:ph type="sldNum" sz="quarter" idx="12"/>
          </p:nvPr>
        </p:nvSpPr>
        <p:spPr/>
        <p:txBody>
          <a:bodyPr>
            <a:normAutofit/>
          </a:bodyPr>
          <a:lstStyle/>
          <a:p>
            <a:pPr>
              <a:spcAft>
                <a:spcPts val="600"/>
              </a:spcAft>
              <a:defRPr/>
            </a:pPr>
            <a:fld id="{28968E71-D2AA-4FE4-8F49-C683874DC01E}" type="slidenum">
              <a:rPr lang="en-GB">
                <a:solidFill>
                  <a:schemeClr val="tx1">
                    <a:lumMod val="50000"/>
                    <a:lumOff val="50000"/>
                  </a:schemeClr>
                </a:solidFill>
              </a:rPr>
              <a:pPr>
                <a:spcAft>
                  <a:spcPts val="600"/>
                </a:spcAft>
                <a:defRPr/>
              </a:pPr>
              <a:t>18</a:t>
            </a:fld>
            <a:endParaRPr lang="en-GB">
              <a:solidFill>
                <a:schemeClr val="tx1">
                  <a:lumMod val="50000"/>
                  <a:lumOff val="50000"/>
                </a:schemeClr>
              </a:solidFill>
            </a:endParaRPr>
          </a:p>
        </p:txBody>
      </p:sp>
      <p:sp>
        <p:nvSpPr>
          <p:cNvPr id="4" name="Title 3">
            <a:extLst>
              <a:ext uri="{FF2B5EF4-FFF2-40B4-BE49-F238E27FC236}">
                <a16:creationId xmlns:a16="http://schemas.microsoft.com/office/drawing/2014/main" id="{CE64DDEE-B6F1-4938-9D86-0CAB25480684}"/>
              </a:ext>
            </a:extLst>
          </p:cNvPr>
          <p:cNvSpPr>
            <a:spLocks noGrp="1"/>
          </p:cNvSpPr>
          <p:nvPr>
            <p:ph type="title" idx="4294967295"/>
          </p:nvPr>
        </p:nvSpPr>
        <p:spPr>
          <a:xfrm>
            <a:off x="0" y="609600"/>
            <a:ext cx="7772400" cy="1143000"/>
          </a:xfrm>
        </p:spPr>
        <p:txBody>
          <a:bodyPr/>
          <a:lstStyle/>
          <a:p>
            <a:r>
              <a:rPr lang="nl-BE" dirty="0" err="1"/>
              <a:t>Interaction</a:t>
            </a:r>
            <a:r>
              <a:rPr lang="nl-BE" dirty="0"/>
              <a:t> (6)</a:t>
            </a:r>
          </a:p>
        </p:txBody>
      </p:sp>
      <p:sp>
        <p:nvSpPr>
          <p:cNvPr id="16" name="Rectangle 15">
            <a:extLst>
              <a:ext uri="{FF2B5EF4-FFF2-40B4-BE49-F238E27FC236}">
                <a16:creationId xmlns:a16="http://schemas.microsoft.com/office/drawing/2014/main" id="{E5BDB144-2B84-4C3B-BB03-2ABCF4BBBC61}"/>
              </a:ext>
            </a:extLst>
          </p:cNvPr>
          <p:cNvSpPr/>
          <p:nvPr/>
        </p:nvSpPr>
        <p:spPr>
          <a:xfrm>
            <a:off x="152415" y="2513750"/>
            <a:ext cx="8839170" cy="923330"/>
          </a:xfrm>
          <a:prstGeom prst="rect">
            <a:avLst/>
          </a:prstGeom>
        </p:spPr>
        <p:txBody>
          <a:bodyPr wrap="square">
            <a:spAutoFit/>
          </a:bodyPr>
          <a:lstStyle/>
          <a:p>
            <a:pPr algn="l"/>
            <a:r>
              <a:rPr lang="en-US" sz="1800" dirty="0">
                <a:solidFill>
                  <a:schemeClr val="accent6"/>
                </a:solidFill>
                <a:latin typeface="Courier New" panose="02070309020205020404" pitchFamily="49" charset="0"/>
                <a:cs typeface="Courier New" panose="02070309020205020404" pitchFamily="49" charset="0"/>
              </a:rPr>
              <a:t>&gt; exp(</a:t>
            </a:r>
            <a:r>
              <a:rPr lang="en-US" sz="1800" dirty="0" err="1">
                <a:solidFill>
                  <a:schemeClr val="accent6"/>
                </a:solidFill>
                <a:latin typeface="Courier New" panose="02070309020205020404" pitchFamily="49" charset="0"/>
                <a:cs typeface="Courier New" panose="02070309020205020404" pitchFamily="49" charset="0"/>
              </a:rPr>
              <a:t>coef</a:t>
            </a:r>
            <a:r>
              <a:rPr lang="en-US" sz="1800" dirty="0">
                <a:solidFill>
                  <a:schemeClr val="accent6"/>
                </a:solidFill>
                <a:latin typeface="Courier New" panose="02070309020205020404" pitchFamily="49" charset="0"/>
                <a:cs typeface="Courier New" panose="02070309020205020404" pitchFamily="49" charset="0"/>
              </a:rPr>
              <a:t>(GLM.8)) </a:t>
            </a:r>
          </a:p>
          <a:p>
            <a:pPr algn="l"/>
            <a:r>
              <a:rPr lang="en-US" sz="1800" dirty="0">
                <a:latin typeface="Courier New" panose="02070309020205020404" pitchFamily="49" charset="0"/>
                <a:cs typeface="Courier New" panose="02070309020205020404" pitchFamily="49" charset="0"/>
              </a:rPr>
              <a:t>(Intercept)     forest      female    </a:t>
            </a:r>
            <a:r>
              <a:rPr lang="en-US" sz="1800" dirty="0" err="1">
                <a:latin typeface="Courier New" panose="02070309020205020404" pitchFamily="49" charset="0"/>
                <a:cs typeface="Courier New" panose="02070309020205020404" pitchFamily="49" charset="0"/>
              </a:rPr>
              <a:t>forest:female</a:t>
            </a:r>
            <a:endParaRPr lang="en-US" sz="1800" dirty="0">
              <a:latin typeface="Courier New" panose="02070309020205020404" pitchFamily="49" charset="0"/>
              <a:cs typeface="Courier New" panose="02070309020205020404" pitchFamily="49" charset="0"/>
            </a:endParaRPr>
          </a:p>
          <a:p>
            <a:pPr algn="l"/>
            <a:r>
              <a:rPr lang="en-US" sz="1800" dirty="0">
                <a:latin typeface="Courier New" panose="02070309020205020404" pitchFamily="49" charset="0"/>
                <a:cs typeface="Courier New" panose="02070309020205020404" pitchFamily="49" charset="0"/>
              </a:rPr>
              <a:t> 1.5463918   1.9191398    0.4983137       1.4932607</a:t>
            </a:r>
            <a:endParaRPr lang="nl-BE" sz="18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6B99EAA-CB8F-4886-BB25-E5A5FEDA473B}"/>
              </a:ext>
            </a:extLst>
          </p:cNvPr>
          <p:cNvSpPr txBox="1"/>
          <p:nvPr/>
        </p:nvSpPr>
        <p:spPr>
          <a:xfrm>
            <a:off x="463818" y="3789040"/>
            <a:ext cx="8104626" cy="2677656"/>
          </a:xfrm>
          <a:prstGeom prst="rect">
            <a:avLst/>
          </a:prstGeom>
          <a:noFill/>
        </p:spPr>
        <p:txBody>
          <a:bodyPr wrap="square" rtlCol="0">
            <a:spAutoFit/>
          </a:bodyPr>
          <a:lstStyle/>
          <a:p>
            <a:pPr algn="l"/>
            <a:r>
              <a:rPr lang="nl-BE" dirty="0"/>
              <a:t>Male </a:t>
            </a:r>
            <a:r>
              <a:rPr lang="nl-BE" dirty="0" err="1"/>
              <a:t>savannah</a:t>
            </a:r>
            <a:r>
              <a:rPr lang="nl-BE" dirty="0"/>
              <a:t> 	Ref</a:t>
            </a:r>
          </a:p>
          <a:p>
            <a:pPr algn="l"/>
            <a:r>
              <a:rPr lang="nl-BE" dirty="0" err="1"/>
              <a:t>Female</a:t>
            </a:r>
            <a:r>
              <a:rPr lang="nl-BE" dirty="0"/>
              <a:t> </a:t>
            </a:r>
            <a:r>
              <a:rPr lang="nl-BE" dirty="0" err="1"/>
              <a:t>savannah</a:t>
            </a:r>
            <a:r>
              <a:rPr lang="nl-BE" dirty="0"/>
              <a:t>	0.50</a:t>
            </a:r>
          </a:p>
          <a:p>
            <a:pPr algn="l"/>
            <a:r>
              <a:rPr lang="nl-BE" dirty="0"/>
              <a:t>Male </a:t>
            </a:r>
            <a:r>
              <a:rPr lang="nl-BE" dirty="0" err="1"/>
              <a:t>Forest</a:t>
            </a:r>
            <a:r>
              <a:rPr lang="nl-BE" dirty="0"/>
              <a:t>		1.92</a:t>
            </a:r>
          </a:p>
          <a:p>
            <a:pPr algn="l"/>
            <a:r>
              <a:rPr lang="nl-BE" dirty="0" err="1"/>
              <a:t>Female</a:t>
            </a:r>
            <a:r>
              <a:rPr lang="nl-BE" dirty="0"/>
              <a:t> </a:t>
            </a:r>
            <a:r>
              <a:rPr lang="nl-BE" dirty="0" err="1"/>
              <a:t>Forest</a:t>
            </a:r>
            <a:r>
              <a:rPr lang="nl-BE" dirty="0"/>
              <a:t>		0.50*1.92*1.49 = 1.43</a:t>
            </a:r>
          </a:p>
          <a:p>
            <a:pPr algn="l"/>
            <a:endParaRPr lang="nl-BE" dirty="0"/>
          </a:p>
          <a:p>
            <a:pPr algn="l"/>
            <a:r>
              <a:rPr lang="nl-BE" dirty="0"/>
              <a:t>OR	</a:t>
            </a:r>
            <a:r>
              <a:rPr lang="nl-BE" dirty="0" err="1"/>
              <a:t>Fem</a:t>
            </a:r>
            <a:r>
              <a:rPr lang="nl-BE" dirty="0"/>
              <a:t>. </a:t>
            </a:r>
            <a:r>
              <a:rPr lang="nl-BE" dirty="0" err="1"/>
              <a:t>savannah</a:t>
            </a:r>
            <a:r>
              <a:rPr lang="nl-BE" dirty="0"/>
              <a:t> –&gt; </a:t>
            </a:r>
            <a:r>
              <a:rPr lang="nl-BE" dirty="0" err="1"/>
              <a:t>Fem</a:t>
            </a:r>
            <a:r>
              <a:rPr lang="nl-BE" dirty="0"/>
              <a:t>. </a:t>
            </a:r>
            <a:r>
              <a:rPr lang="nl-BE" dirty="0" err="1"/>
              <a:t>forest</a:t>
            </a:r>
            <a:r>
              <a:rPr lang="nl-BE" dirty="0"/>
              <a:t> =&gt; 1.43/0.50 = 2.86</a:t>
            </a:r>
          </a:p>
          <a:p>
            <a:pPr algn="l"/>
            <a:r>
              <a:rPr lang="nl-BE" dirty="0"/>
              <a:t>      	Male </a:t>
            </a:r>
            <a:r>
              <a:rPr lang="nl-BE" dirty="0" err="1"/>
              <a:t>savannah</a:t>
            </a:r>
            <a:r>
              <a:rPr lang="nl-BE" dirty="0"/>
              <a:t> –&gt; Male </a:t>
            </a:r>
            <a:r>
              <a:rPr lang="nl-BE" dirty="0" err="1"/>
              <a:t>forest</a:t>
            </a:r>
            <a:r>
              <a:rPr lang="nl-BE" dirty="0"/>
              <a:t> =&gt; 1.92/1 = 1.92</a:t>
            </a:r>
          </a:p>
        </p:txBody>
      </p:sp>
    </p:spTree>
    <p:extLst>
      <p:ext uri="{BB962C8B-B14F-4D97-AF65-F5344CB8AC3E}">
        <p14:creationId xmlns:p14="http://schemas.microsoft.com/office/powerpoint/2010/main" val="3419132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C06F048-D6E1-46E9-BB82-A12AFA9EE9EC}"/>
              </a:ext>
            </a:extLst>
          </p:cNvPr>
          <p:cNvSpPr>
            <a:spLocks noGrp="1"/>
          </p:cNvSpPr>
          <p:nvPr>
            <p:ph type="sldNum" sz="quarter" idx="12"/>
          </p:nvPr>
        </p:nvSpPr>
        <p:spPr/>
        <p:txBody>
          <a:bodyPr>
            <a:normAutofit/>
          </a:bodyPr>
          <a:lstStyle/>
          <a:p>
            <a:pPr>
              <a:spcAft>
                <a:spcPts val="600"/>
              </a:spcAft>
              <a:defRPr/>
            </a:pPr>
            <a:fld id="{28968E71-D2AA-4FE4-8F49-C683874DC01E}" type="slidenum">
              <a:rPr lang="en-GB">
                <a:solidFill>
                  <a:schemeClr val="tx1">
                    <a:lumMod val="50000"/>
                    <a:lumOff val="50000"/>
                  </a:schemeClr>
                </a:solidFill>
              </a:rPr>
              <a:pPr>
                <a:spcAft>
                  <a:spcPts val="600"/>
                </a:spcAft>
                <a:defRPr/>
              </a:pPr>
              <a:t>19</a:t>
            </a:fld>
            <a:endParaRPr lang="en-GB">
              <a:solidFill>
                <a:schemeClr val="tx1">
                  <a:lumMod val="50000"/>
                  <a:lumOff val="50000"/>
                </a:schemeClr>
              </a:solidFill>
            </a:endParaRPr>
          </a:p>
        </p:txBody>
      </p:sp>
      <p:sp>
        <p:nvSpPr>
          <p:cNvPr id="4" name="Title 3">
            <a:extLst>
              <a:ext uri="{FF2B5EF4-FFF2-40B4-BE49-F238E27FC236}">
                <a16:creationId xmlns:a16="http://schemas.microsoft.com/office/drawing/2014/main" id="{CE64DDEE-B6F1-4938-9D86-0CAB25480684}"/>
              </a:ext>
            </a:extLst>
          </p:cNvPr>
          <p:cNvSpPr>
            <a:spLocks noGrp="1"/>
          </p:cNvSpPr>
          <p:nvPr>
            <p:ph type="title" idx="4294967295"/>
          </p:nvPr>
        </p:nvSpPr>
        <p:spPr>
          <a:xfrm>
            <a:off x="0" y="609600"/>
            <a:ext cx="7772400" cy="1143000"/>
          </a:xfrm>
        </p:spPr>
        <p:txBody>
          <a:bodyPr/>
          <a:lstStyle/>
          <a:p>
            <a:r>
              <a:rPr lang="nl-BE" dirty="0" err="1"/>
              <a:t>Interaction</a:t>
            </a:r>
            <a:r>
              <a:rPr lang="nl-BE" dirty="0"/>
              <a:t> (7)</a:t>
            </a:r>
          </a:p>
        </p:txBody>
      </p:sp>
      <p:sp>
        <p:nvSpPr>
          <p:cNvPr id="16" name="Rectangle 15">
            <a:extLst>
              <a:ext uri="{FF2B5EF4-FFF2-40B4-BE49-F238E27FC236}">
                <a16:creationId xmlns:a16="http://schemas.microsoft.com/office/drawing/2014/main" id="{E5BDB144-2B84-4C3B-BB03-2ABCF4BBBC61}"/>
              </a:ext>
            </a:extLst>
          </p:cNvPr>
          <p:cNvSpPr/>
          <p:nvPr/>
        </p:nvSpPr>
        <p:spPr>
          <a:xfrm>
            <a:off x="152414" y="2096852"/>
            <a:ext cx="8839170" cy="646331"/>
          </a:xfrm>
          <a:prstGeom prst="rect">
            <a:avLst/>
          </a:prstGeom>
        </p:spPr>
        <p:txBody>
          <a:bodyPr wrap="square">
            <a:spAutoFit/>
          </a:bodyPr>
          <a:lstStyle/>
          <a:p>
            <a:pPr algn="l"/>
            <a:r>
              <a:rPr lang="en-US" sz="1800" dirty="0">
                <a:solidFill>
                  <a:schemeClr val="accent6"/>
                </a:solidFill>
                <a:latin typeface="Courier New" panose="02070309020205020404" pitchFamily="49" charset="0"/>
                <a:cs typeface="Courier New" panose="02070309020205020404" pitchFamily="49" charset="0"/>
              </a:rPr>
              <a:t>&gt; </a:t>
            </a:r>
            <a:r>
              <a:rPr lang="en-US" sz="1800" dirty="0" err="1">
                <a:solidFill>
                  <a:schemeClr val="accent6"/>
                </a:solidFill>
                <a:latin typeface="Courier New" panose="02070309020205020404" pitchFamily="49" charset="0"/>
                <a:cs typeface="Courier New" panose="02070309020205020404" pitchFamily="49" charset="0"/>
              </a:rPr>
              <a:t>onch_m</a:t>
            </a:r>
            <a:r>
              <a:rPr lang="en-US" sz="1800" dirty="0">
                <a:solidFill>
                  <a:schemeClr val="accent6"/>
                </a:solidFill>
                <a:latin typeface="Courier New" panose="02070309020205020404" pitchFamily="49" charset="0"/>
                <a:cs typeface="Courier New" panose="02070309020205020404" pitchFamily="49" charset="0"/>
              </a:rPr>
              <a:t> &lt;- onch1302[onch1302$female==0,]</a:t>
            </a:r>
          </a:p>
          <a:p>
            <a:pPr algn="l"/>
            <a:r>
              <a:rPr lang="en-US" sz="1800" dirty="0">
                <a:solidFill>
                  <a:schemeClr val="accent6"/>
                </a:solidFill>
                <a:latin typeface="Courier New" panose="02070309020205020404" pitchFamily="49" charset="0"/>
                <a:cs typeface="Courier New" panose="02070309020205020404" pitchFamily="49" charset="0"/>
              </a:rPr>
              <a:t>&gt; </a:t>
            </a:r>
            <a:r>
              <a:rPr lang="en-US" sz="1800" dirty="0" err="1">
                <a:solidFill>
                  <a:schemeClr val="accent6"/>
                </a:solidFill>
                <a:latin typeface="Courier New" panose="02070309020205020404" pitchFamily="49" charset="0"/>
                <a:cs typeface="Courier New" panose="02070309020205020404" pitchFamily="49" charset="0"/>
              </a:rPr>
              <a:t>onch_f</a:t>
            </a:r>
            <a:r>
              <a:rPr lang="en-US" sz="1800" dirty="0">
                <a:solidFill>
                  <a:schemeClr val="accent6"/>
                </a:solidFill>
                <a:latin typeface="Courier New" panose="02070309020205020404" pitchFamily="49" charset="0"/>
                <a:cs typeface="Courier New" panose="02070309020205020404" pitchFamily="49" charset="0"/>
              </a:rPr>
              <a:t> &lt;- onch1302[onch1302$female==1,]</a:t>
            </a:r>
          </a:p>
        </p:txBody>
      </p:sp>
      <p:sp>
        <p:nvSpPr>
          <p:cNvPr id="5" name="TextBox 4">
            <a:extLst>
              <a:ext uri="{FF2B5EF4-FFF2-40B4-BE49-F238E27FC236}">
                <a16:creationId xmlns:a16="http://schemas.microsoft.com/office/drawing/2014/main" id="{86B99EAA-CB8F-4886-BB25-E5A5FEDA473B}"/>
              </a:ext>
            </a:extLst>
          </p:cNvPr>
          <p:cNvSpPr txBox="1"/>
          <p:nvPr/>
        </p:nvSpPr>
        <p:spPr>
          <a:xfrm>
            <a:off x="152415" y="2924944"/>
            <a:ext cx="8839169" cy="3693319"/>
          </a:xfrm>
          <a:prstGeom prst="rect">
            <a:avLst/>
          </a:prstGeom>
          <a:noFill/>
        </p:spPr>
        <p:txBody>
          <a:bodyPr wrap="square" rtlCol="0">
            <a:spAutoFit/>
          </a:bodyPr>
          <a:lstStyle/>
          <a:p>
            <a:pPr algn="l"/>
            <a:r>
              <a:rPr lang="en-US" sz="1800" dirty="0">
                <a:solidFill>
                  <a:schemeClr val="accent6"/>
                </a:solidFill>
                <a:latin typeface="Courier New" panose="02070309020205020404" pitchFamily="49" charset="0"/>
                <a:cs typeface="Courier New" panose="02070309020205020404" pitchFamily="49" charset="0"/>
              </a:rPr>
              <a:t>&gt; GLM.9 &lt;- </a:t>
            </a:r>
            <a:r>
              <a:rPr lang="en-US" sz="1800" dirty="0" err="1">
                <a:solidFill>
                  <a:schemeClr val="accent6"/>
                </a:solidFill>
                <a:latin typeface="Courier New" panose="02070309020205020404" pitchFamily="49" charset="0"/>
                <a:cs typeface="Courier New" panose="02070309020205020404" pitchFamily="49" charset="0"/>
              </a:rPr>
              <a:t>glm</a:t>
            </a:r>
            <a:r>
              <a:rPr lang="en-US" sz="1800" dirty="0">
                <a:solidFill>
                  <a:schemeClr val="accent6"/>
                </a:solidFill>
                <a:latin typeface="Courier New" panose="02070309020205020404" pitchFamily="49" charset="0"/>
                <a:cs typeface="Courier New" panose="02070309020205020404" pitchFamily="49" charset="0"/>
              </a:rPr>
              <a:t>(case ~ forest, family=binomial(logit), data=</a:t>
            </a:r>
            <a:r>
              <a:rPr lang="en-US" sz="1800" dirty="0" err="1">
                <a:solidFill>
                  <a:schemeClr val="accent6"/>
                </a:solidFill>
                <a:latin typeface="Courier New" panose="02070309020205020404" pitchFamily="49" charset="0"/>
                <a:cs typeface="Courier New" panose="02070309020205020404" pitchFamily="49" charset="0"/>
              </a:rPr>
              <a:t>onch_m</a:t>
            </a:r>
            <a:r>
              <a:rPr lang="en-US" sz="1800" dirty="0">
                <a:solidFill>
                  <a:schemeClr val="accent6"/>
                </a:solidFill>
                <a:latin typeface="Courier New" panose="02070309020205020404" pitchFamily="49" charset="0"/>
                <a:cs typeface="Courier New" panose="02070309020205020404" pitchFamily="49" charset="0"/>
              </a:rPr>
              <a:t>)</a:t>
            </a:r>
          </a:p>
          <a:p>
            <a:pPr algn="l"/>
            <a:endParaRPr lang="en-US" sz="1800" dirty="0">
              <a:latin typeface="Courier New" panose="02070309020205020404" pitchFamily="49" charset="0"/>
              <a:cs typeface="Courier New" panose="02070309020205020404" pitchFamily="49" charset="0"/>
            </a:endParaRPr>
          </a:p>
          <a:p>
            <a:pPr algn="l"/>
            <a:r>
              <a:rPr lang="en-US" sz="1800" dirty="0">
                <a:solidFill>
                  <a:schemeClr val="accent6"/>
                </a:solidFill>
                <a:latin typeface="Courier New" panose="02070309020205020404" pitchFamily="49" charset="0"/>
                <a:cs typeface="Courier New" panose="02070309020205020404" pitchFamily="49" charset="0"/>
              </a:rPr>
              <a:t>&gt; exp(</a:t>
            </a:r>
            <a:r>
              <a:rPr lang="en-US" sz="1800" dirty="0" err="1">
                <a:solidFill>
                  <a:schemeClr val="accent6"/>
                </a:solidFill>
                <a:latin typeface="Courier New" panose="02070309020205020404" pitchFamily="49" charset="0"/>
                <a:cs typeface="Courier New" panose="02070309020205020404" pitchFamily="49" charset="0"/>
              </a:rPr>
              <a:t>coef</a:t>
            </a:r>
            <a:r>
              <a:rPr lang="en-US" sz="1800" dirty="0">
                <a:solidFill>
                  <a:schemeClr val="accent6"/>
                </a:solidFill>
                <a:latin typeface="Courier New" panose="02070309020205020404" pitchFamily="49" charset="0"/>
                <a:cs typeface="Courier New" panose="02070309020205020404" pitchFamily="49" charset="0"/>
              </a:rPr>
              <a:t>(GLM.9))</a:t>
            </a:r>
          </a:p>
          <a:p>
            <a:pPr algn="l"/>
            <a:r>
              <a:rPr lang="en-US" sz="1800" dirty="0">
                <a:latin typeface="Courier New" panose="02070309020205020404" pitchFamily="49" charset="0"/>
                <a:cs typeface="Courier New" panose="02070309020205020404" pitchFamily="49" charset="0"/>
              </a:rPr>
              <a:t>(Intercept) forest </a:t>
            </a:r>
          </a:p>
          <a:p>
            <a:pPr algn="l"/>
            <a:r>
              <a:rPr lang="en-US" sz="1800" dirty="0">
                <a:latin typeface="Courier New" panose="02070309020205020404" pitchFamily="49" charset="0"/>
                <a:cs typeface="Courier New" panose="02070309020205020404" pitchFamily="49" charset="0"/>
              </a:rPr>
              <a:t>   1.546392    1.919140</a:t>
            </a:r>
          </a:p>
          <a:p>
            <a:pPr algn="l"/>
            <a:endParaRPr lang="en-US" sz="1800" dirty="0">
              <a:latin typeface="Courier New" panose="02070309020205020404" pitchFamily="49" charset="0"/>
              <a:cs typeface="Courier New" panose="02070309020205020404" pitchFamily="49" charset="0"/>
            </a:endParaRPr>
          </a:p>
          <a:p>
            <a:pPr algn="l"/>
            <a:r>
              <a:rPr lang="en-US" sz="1800" dirty="0">
                <a:solidFill>
                  <a:schemeClr val="accent6"/>
                </a:solidFill>
                <a:latin typeface="Courier New" panose="02070309020205020404" pitchFamily="49" charset="0"/>
                <a:cs typeface="Courier New" panose="02070309020205020404" pitchFamily="49" charset="0"/>
              </a:rPr>
              <a:t>&gt; GLM.10 &lt;- </a:t>
            </a:r>
            <a:r>
              <a:rPr lang="en-US" sz="1800" dirty="0" err="1">
                <a:solidFill>
                  <a:schemeClr val="accent6"/>
                </a:solidFill>
                <a:latin typeface="Courier New" panose="02070309020205020404" pitchFamily="49" charset="0"/>
                <a:cs typeface="Courier New" panose="02070309020205020404" pitchFamily="49" charset="0"/>
              </a:rPr>
              <a:t>glm</a:t>
            </a:r>
            <a:r>
              <a:rPr lang="en-US" sz="1800" dirty="0">
                <a:solidFill>
                  <a:schemeClr val="accent6"/>
                </a:solidFill>
                <a:latin typeface="Courier New" panose="02070309020205020404" pitchFamily="49" charset="0"/>
                <a:cs typeface="Courier New" panose="02070309020205020404" pitchFamily="49" charset="0"/>
              </a:rPr>
              <a:t>(case ~ forest, family=binomial(logit), data=</a:t>
            </a:r>
            <a:r>
              <a:rPr lang="en-US" sz="1800" dirty="0" err="1">
                <a:solidFill>
                  <a:schemeClr val="accent6"/>
                </a:solidFill>
                <a:latin typeface="Courier New" panose="02070309020205020404" pitchFamily="49" charset="0"/>
                <a:cs typeface="Courier New" panose="02070309020205020404" pitchFamily="49" charset="0"/>
              </a:rPr>
              <a:t>onch_f</a:t>
            </a:r>
            <a:r>
              <a:rPr lang="en-US" sz="1800" dirty="0">
                <a:solidFill>
                  <a:schemeClr val="accent6"/>
                </a:solidFill>
                <a:latin typeface="Courier New" panose="02070309020205020404" pitchFamily="49" charset="0"/>
                <a:cs typeface="Courier New" panose="02070309020205020404" pitchFamily="49" charset="0"/>
              </a:rPr>
              <a:t>)</a:t>
            </a:r>
          </a:p>
          <a:p>
            <a:pPr algn="l"/>
            <a:endParaRPr lang="en-US" sz="1800" dirty="0">
              <a:latin typeface="Courier New" panose="02070309020205020404" pitchFamily="49" charset="0"/>
              <a:cs typeface="Courier New" panose="02070309020205020404" pitchFamily="49" charset="0"/>
            </a:endParaRPr>
          </a:p>
          <a:p>
            <a:pPr algn="l"/>
            <a:r>
              <a:rPr lang="nl-BE" sz="1800" dirty="0">
                <a:solidFill>
                  <a:schemeClr val="accent6"/>
                </a:solidFill>
                <a:latin typeface="Courier New" panose="02070309020205020404" pitchFamily="49" charset="0"/>
                <a:cs typeface="Courier New" panose="02070309020205020404" pitchFamily="49" charset="0"/>
              </a:rPr>
              <a:t>&gt; </a:t>
            </a:r>
            <a:r>
              <a:rPr lang="nl-BE" sz="1800" dirty="0" err="1">
                <a:solidFill>
                  <a:schemeClr val="accent6"/>
                </a:solidFill>
                <a:latin typeface="Courier New" panose="02070309020205020404" pitchFamily="49" charset="0"/>
                <a:cs typeface="Courier New" panose="02070309020205020404" pitchFamily="49" charset="0"/>
              </a:rPr>
              <a:t>exp</a:t>
            </a:r>
            <a:r>
              <a:rPr lang="nl-BE" sz="1800" dirty="0">
                <a:solidFill>
                  <a:schemeClr val="accent6"/>
                </a:solidFill>
                <a:latin typeface="Courier New" panose="02070309020205020404" pitchFamily="49" charset="0"/>
                <a:cs typeface="Courier New" panose="02070309020205020404" pitchFamily="49" charset="0"/>
              </a:rPr>
              <a:t>(</a:t>
            </a:r>
            <a:r>
              <a:rPr lang="nl-BE" sz="1800" dirty="0" err="1">
                <a:solidFill>
                  <a:schemeClr val="accent6"/>
                </a:solidFill>
                <a:latin typeface="Courier New" panose="02070309020205020404" pitchFamily="49" charset="0"/>
                <a:cs typeface="Courier New" panose="02070309020205020404" pitchFamily="49" charset="0"/>
              </a:rPr>
              <a:t>coef</a:t>
            </a:r>
            <a:r>
              <a:rPr lang="nl-BE" sz="1800" dirty="0">
                <a:solidFill>
                  <a:schemeClr val="accent6"/>
                </a:solidFill>
                <a:latin typeface="Courier New" panose="02070309020205020404" pitchFamily="49" charset="0"/>
                <a:cs typeface="Courier New" panose="02070309020205020404" pitchFamily="49" charset="0"/>
              </a:rPr>
              <a:t>(GLM.10))</a:t>
            </a:r>
          </a:p>
          <a:p>
            <a:pPr algn="l"/>
            <a:r>
              <a:rPr lang="nl-BE" sz="1800" dirty="0">
                <a:latin typeface="Courier New" panose="02070309020205020404" pitchFamily="49" charset="0"/>
                <a:cs typeface="Courier New" panose="02070309020205020404" pitchFamily="49" charset="0"/>
              </a:rPr>
              <a:t>(</a:t>
            </a:r>
            <a:r>
              <a:rPr lang="nl-BE" sz="1800" dirty="0" err="1">
                <a:latin typeface="Courier New" panose="02070309020205020404" pitchFamily="49" charset="0"/>
                <a:cs typeface="Courier New" panose="02070309020205020404" pitchFamily="49" charset="0"/>
              </a:rPr>
              <a:t>Intercept</a:t>
            </a:r>
            <a:r>
              <a:rPr lang="nl-BE" sz="1800" dirty="0">
                <a:latin typeface="Courier New" panose="02070309020205020404" pitchFamily="49" charset="0"/>
                <a:cs typeface="Courier New" panose="02070309020205020404" pitchFamily="49" charset="0"/>
              </a:rPr>
              <a:t>) </a:t>
            </a:r>
            <a:r>
              <a:rPr lang="nl-BE" sz="1800" dirty="0" err="1">
                <a:latin typeface="Courier New" panose="02070309020205020404" pitchFamily="49" charset="0"/>
                <a:cs typeface="Courier New" panose="02070309020205020404" pitchFamily="49" charset="0"/>
              </a:rPr>
              <a:t>forest</a:t>
            </a:r>
            <a:r>
              <a:rPr lang="nl-BE" sz="1800" dirty="0">
                <a:latin typeface="Courier New" panose="02070309020205020404" pitchFamily="49" charset="0"/>
                <a:cs typeface="Courier New" panose="02070309020205020404" pitchFamily="49" charset="0"/>
              </a:rPr>
              <a:t>[T.1] </a:t>
            </a:r>
          </a:p>
          <a:p>
            <a:pPr algn="l"/>
            <a:r>
              <a:rPr lang="nl-BE" sz="1800" dirty="0">
                <a:latin typeface="Courier New" panose="02070309020205020404" pitchFamily="49" charset="0"/>
                <a:cs typeface="Courier New" panose="02070309020205020404" pitchFamily="49" charset="0"/>
              </a:rPr>
              <a:t>  0.7705882   2.8657761</a:t>
            </a:r>
          </a:p>
        </p:txBody>
      </p:sp>
    </p:spTree>
    <p:extLst>
      <p:ext uri="{BB962C8B-B14F-4D97-AF65-F5344CB8AC3E}">
        <p14:creationId xmlns:p14="http://schemas.microsoft.com/office/powerpoint/2010/main" val="916248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Foliennummernplatzhalt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93D2EB46-A197-4263-9B45-187B4A5A2443}" type="slidenum">
              <a:rPr lang="en-GB" sz="1400" smtClean="0"/>
              <a:pPr/>
              <a:t>2</a:t>
            </a:fld>
            <a:endParaRPr lang="en-GB" sz="1400" dirty="0"/>
          </a:p>
        </p:txBody>
      </p:sp>
      <p:sp>
        <p:nvSpPr>
          <p:cNvPr id="3077" name="Rectangle 2"/>
          <p:cNvSpPr>
            <a:spLocks noGrp="1" noChangeArrowheads="1"/>
          </p:cNvSpPr>
          <p:nvPr>
            <p:ph type="title"/>
          </p:nvPr>
        </p:nvSpPr>
        <p:spPr/>
        <p:txBody>
          <a:bodyPr/>
          <a:lstStyle/>
          <a:p>
            <a:r>
              <a:rPr lang="en-GB" dirty="0"/>
              <a:t>2</a:t>
            </a:r>
            <a:r>
              <a:rPr lang="en-GB" baseline="30000" dirty="0"/>
              <a:t>nd</a:t>
            </a:r>
            <a:r>
              <a:rPr lang="en-GB" dirty="0"/>
              <a:t> lecture on logistic regression</a:t>
            </a:r>
          </a:p>
        </p:txBody>
      </p:sp>
      <p:sp>
        <p:nvSpPr>
          <p:cNvPr id="62467" name="Rectangle 3"/>
          <p:cNvSpPr>
            <a:spLocks noGrp="1" noChangeArrowheads="1"/>
          </p:cNvSpPr>
          <p:nvPr>
            <p:ph type="body" idx="1"/>
          </p:nvPr>
        </p:nvSpPr>
        <p:spPr/>
        <p:txBody>
          <a:bodyPr/>
          <a:lstStyle/>
          <a:p>
            <a:r>
              <a:rPr lang="en-GB" dirty="0"/>
              <a:t>Using </a:t>
            </a:r>
            <a:r>
              <a:rPr lang="en-GB" b="1" dirty="0">
                <a:solidFill>
                  <a:schemeClr val="accent2"/>
                </a:solidFill>
              </a:rPr>
              <a:t>dummy variables </a:t>
            </a:r>
            <a:r>
              <a:rPr lang="en-GB" dirty="0"/>
              <a:t>in logistic regression models</a:t>
            </a:r>
            <a:br>
              <a:rPr lang="en-GB" dirty="0"/>
            </a:br>
            <a:endParaRPr lang="en-GB" dirty="0"/>
          </a:p>
          <a:p>
            <a:r>
              <a:rPr lang="en-GB" dirty="0"/>
              <a:t>Introduction of </a:t>
            </a:r>
            <a:r>
              <a:rPr lang="en-GB" b="1" dirty="0">
                <a:solidFill>
                  <a:schemeClr val="accent2"/>
                </a:solidFill>
              </a:rPr>
              <a:t>interaction terms</a:t>
            </a:r>
            <a:r>
              <a:rPr lang="en-GB" dirty="0"/>
              <a:t> into logistic regression models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64DDEE-B6F1-4938-9D86-0CAB25480684}"/>
              </a:ext>
            </a:extLst>
          </p:cNvPr>
          <p:cNvSpPr>
            <a:spLocks noGrp="1"/>
          </p:cNvSpPr>
          <p:nvPr>
            <p:ph type="title"/>
          </p:nvPr>
        </p:nvSpPr>
        <p:spPr/>
        <p:txBody>
          <a:bodyPr/>
          <a:lstStyle/>
          <a:p>
            <a:r>
              <a:rPr lang="nl-BE" dirty="0" err="1"/>
              <a:t>Interaction</a:t>
            </a:r>
            <a:r>
              <a:rPr lang="nl-BE" dirty="0"/>
              <a:t> (8)</a:t>
            </a:r>
          </a:p>
        </p:txBody>
      </p:sp>
      <p:sp>
        <p:nvSpPr>
          <p:cNvPr id="2" name="Content Placeholder 1">
            <a:extLst>
              <a:ext uri="{FF2B5EF4-FFF2-40B4-BE49-F238E27FC236}">
                <a16:creationId xmlns:a16="http://schemas.microsoft.com/office/drawing/2014/main" id="{7755D712-F492-4318-920A-CC7EBC46C5F7}"/>
              </a:ext>
            </a:extLst>
          </p:cNvPr>
          <p:cNvSpPr>
            <a:spLocks noGrp="1"/>
          </p:cNvSpPr>
          <p:nvPr>
            <p:ph idx="1"/>
          </p:nvPr>
        </p:nvSpPr>
        <p:spPr/>
        <p:txBody>
          <a:bodyPr/>
          <a:lstStyle/>
          <a:p>
            <a:r>
              <a:rPr lang="en-AU" dirty="0"/>
              <a:t>OR for ‘Forest’, controlled for gender is 2.4 but if we look separately at the two genders it’s 1.9 for men and 2.9 for women</a:t>
            </a:r>
          </a:p>
          <a:p>
            <a:r>
              <a:rPr lang="en-AU" dirty="0"/>
              <a:t> Is this difference enough to justify the choice for a more complex model?</a:t>
            </a:r>
          </a:p>
          <a:p>
            <a:r>
              <a:rPr lang="en-AU" dirty="0"/>
              <a:t>Principle of parsimony</a:t>
            </a:r>
          </a:p>
          <a:p>
            <a:r>
              <a:rPr lang="en-AU" dirty="0"/>
              <a:t>Use LR test to compare models</a:t>
            </a:r>
          </a:p>
        </p:txBody>
      </p:sp>
      <p:sp>
        <p:nvSpPr>
          <p:cNvPr id="6" name="Slide Number Placeholder 5">
            <a:extLst>
              <a:ext uri="{FF2B5EF4-FFF2-40B4-BE49-F238E27FC236}">
                <a16:creationId xmlns:a16="http://schemas.microsoft.com/office/drawing/2014/main" id="{EC06F048-D6E1-46E9-BB82-A12AFA9EE9EC}"/>
              </a:ext>
            </a:extLst>
          </p:cNvPr>
          <p:cNvSpPr>
            <a:spLocks noGrp="1"/>
          </p:cNvSpPr>
          <p:nvPr>
            <p:ph type="sldNum" sz="quarter" idx="12"/>
          </p:nvPr>
        </p:nvSpPr>
        <p:spPr/>
        <p:txBody>
          <a:bodyPr>
            <a:normAutofit/>
          </a:bodyPr>
          <a:lstStyle/>
          <a:p>
            <a:pPr>
              <a:spcAft>
                <a:spcPts val="600"/>
              </a:spcAft>
              <a:defRPr/>
            </a:pPr>
            <a:fld id="{28968E71-D2AA-4FE4-8F49-C683874DC01E}" type="slidenum">
              <a:rPr lang="en-GB">
                <a:solidFill>
                  <a:schemeClr val="tx1">
                    <a:lumMod val="50000"/>
                    <a:lumOff val="50000"/>
                  </a:schemeClr>
                </a:solidFill>
              </a:rPr>
              <a:pPr>
                <a:spcAft>
                  <a:spcPts val="600"/>
                </a:spcAft>
                <a:defRPr/>
              </a:pPr>
              <a:t>20</a:t>
            </a:fld>
            <a:endParaRPr lang="en-GB">
              <a:solidFill>
                <a:schemeClr val="tx1">
                  <a:lumMod val="50000"/>
                  <a:lumOff val="50000"/>
                </a:schemeClr>
              </a:solidFill>
            </a:endParaRPr>
          </a:p>
        </p:txBody>
      </p:sp>
    </p:spTree>
    <p:extLst>
      <p:ext uri="{BB962C8B-B14F-4D97-AF65-F5344CB8AC3E}">
        <p14:creationId xmlns:p14="http://schemas.microsoft.com/office/powerpoint/2010/main" val="613961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471B-C673-4616-84F2-4568BE85DC73}"/>
              </a:ext>
            </a:extLst>
          </p:cNvPr>
          <p:cNvSpPr>
            <a:spLocks noGrp="1"/>
          </p:cNvSpPr>
          <p:nvPr>
            <p:ph type="title"/>
          </p:nvPr>
        </p:nvSpPr>
        <p:spPr/>
        <p:txBody>
          <a:bodyPr/>
          <a:lstStyle/>
          <a:p>
            <a:r>
              <a:rPr lang="nl-BE" dirty="0" err="1"/>
              <a:t>Interaction</a:t>
            </a:r>
            <a:r>
              <a:rPr lang="nl-BE" dirty="0"/>
              <a:t> (9)</a:t>
            </a:r>
          </a:p>
        </p:txBody>
      </p:sp>
      <p:sp>
        <p:nvSpPr>
          <p:cNvPr id="3" name="Content Placeholder 2">
            <a:extLst>
              <a:ext uri="{FF2B5EF4-FFF2-40B4-BE49-F238E27FC236}">
                <a16:creationId xmlns:a16="http://schemas.microsoft.com/office/drawing/2014/main" id="{75E8B0A3-0A01-4A5C-B079-2B2E74EF14EC}"/>
              </a:ext>
            </a:extLst>
          </p:cNvPr>
          <p:cNvSpPr>
            <a:spLocks noGrp="1"/>
          </p:cNvSpPr>
          <p:nvPr>
            <p:ph idx="1"/>
          </p:nvPr>
        </p:nvSpPr>
        <p:spPr/>
        <p:txBody>
          <a:bodyPr/>
          <a:lstStyle/>
          <a:p>
            <a:endParaRPr lang="nl-BE" dirty="0"/>
          </a:p>
        </p:txBody>
      </p:sp>
      <p:sp>
        <p:nvSpPr>
          <p:cNvPr id="6" name="Slide Number Placeholder 5">
            <a:extLst>
              <a:ext uri="{FF2B5EF4-FFF2-40B4-BE49-F238E27FC236}">
                <a16:creationId xmlns:a16="http://schemas.microsoft.com/office/drawing/2014/main" id="{9D0100FE-26BF-465C-8DCC-2CE6BBF26C9C}"/>
              </a:ext>
            </a:extLst>
          </p:cNvPr>
          <p:cNvSpPr>
            <a:spLocks noGrp="1"/>
          </p:cNvSpPr>
          <p:nvPr>
            <p:ph type="sldNum" sz="quarter" idx="12"/>
          </p:nvPr>
        </p:nvSpPr>
        <p:spPr/>
        <p:txBody>
          <a:bodyPr/>
          <a:lstStyle/>
          <a:p>
            <a:pPr>
              <a:defRPr/>
            </a:pPr>
            <a:fld id="{28968E71-D2AA-4FE4-8F49-C683874DC01E}" type="slidenum">
              <a:rPr lang="en-GB" smtClean="0"/>
              <a:pPr>
                <a:defRPr/>
              </a:pPr>
              <a:t>21</a:t>
            </a:fld>
            <a:endParaRPr lang="en-GB"/>
          </a:p>
        </p:txBody>
      </p:sp>
      <p:pic>
        <p:nvPicPr>
          <p:cNvPr id="7" name="Picture 6">
            <a:extLst>
              <a:ext uri="{FF2B5EF4-FFF2-40B4-BE49-F238E27FC236}">
                <a16:creationId xmlns:a16="http://schemas.microsoft.com/office/drawing/2014/main" id="{4ED426AC-D7D2-460D-9014-62419684F0CE}"/>
              </a:ext>
            </a:extLst>
          </p:cNvPr>
          <p:cNvPicPr>
            <a:picLocks noChangeAspect="1"/>
          </p:cNvPicPr>
          <p:nvPr/>
        </p:nvPicPr>
        <p:blipFill>
          <a:blip r:embed="rId3"/>
          <a:stretch>
            <a:fillRect/>
          </a:stretch>
        </p:blipFill>
        <p:spPr>
          <a:xfrm>
            <a:off x="681710" y="2028688"/>
            <a:ext cx="7956376" cy="2846479"/>
          </a:xfrm>
          <a:prstGeom prst="rect">
            <a:avLst/>
          </a:prstGeom>
        </p:spPr>
      </p:pic>
      <p:sp>
        <p:nvSpPr>
          <p:cNvPr id="8" name="Rectangle 7">
            <a:extLst>
              <a:ext uri="{FF2B5EF4-FFF2-40B4-BE49-F238E27FC236}">
                <a16:creationId xmlns:a16="http://schemas.microsoft.com/office/drawing/2014/main" id="{2BC9C3E2-2AEC-42EC-8514-26BC62CDE790}"/>
              </a:ext>
            </a:extLst>
          </p:cNvPr>
          <p:cNvSpPr/>
          <p:nvPr/>
        </p:nvSpPr>
        <p:spPr bwMode="auto">
          <a:xfrm>
            <a:off x="5220072" y="4581128"/>
            <a:ext cx="1224136" cy="341527"/>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BE" sz="2400" b="0" i="0" u="none" strike="noStrike" cap="none" normalizeH="0" baseline="0">
              <a:ln>
                <a:noFill/>
              </a:ln>
              <a:solidFill>
                <a:schemeClr val="tx1"/>
              </a:solidFill>
              <a:effectLst/>
              <a:latin typeface="Times New Roman" pitchFamily="18" charset="0"/>
            </a:endParaRPr>
          </a:p>
        </p:txBody>
      </p:sp>
      <p:sp>
        <p:nvSpPr>
          <p:cNvPr id="4" name="Title 1">
            <a:extLst>
              <a:ext uri="{FF2B5EF4-FFF2-40B4-BE49-F238E27FC236}">
                <a16:creationId xmlns:a16="http://schemas.microsoft.com/office/drawing/2014/main" id="{B44885E2-D62F-E4EE-1666-A472276AEFD3}"/>
              </a:ext>
            </a:extLst>
          </p:cNvPr>
          <p:cNvSpPr txBox="1">
            <a:spLocks/>
          </p:cNvSpPr>
          <p:nvPr/>
        </p:nvSpPr>
        <p:spPr bwMode="auto">
          <a:xfrm>
            <a:off x="6859978" y="3438128"/>
            <a:ext cx="5128846" cy="2331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lgn="l"/>
            <a:r>
              <a:rPr lang="nl-BE" sz="2800" kern="0" dirty="0"/>
              <a:t>This p are for the wald test</a:t>
            </a:r>
          </a:p>
          <a:p>
            <a:pPr algn="l"/>
            <a:r>
              <a:rPr lang="nl-BE" sz="2800" kern="0" dirty="0"/>
              <a:t>Red: it is not a significant effect of the forest*female. So is not an interaction (we dont have enough evidence)</a:t>
            </a:r>
          </a:p>
        </p:txBody>
      </p:sp>
    </p:spTree>
    <p:extLst>
      <p:ext uri="{BB962C8B-B14F-4D97-AF65-F5344CB8AC3E}">
        <p14:creationId xmlns:p14="http://schemas.microsoft.com/office/powerpoint/2010/main" val="684716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0F51E-CFE7-40F5-A6A7-7BA65B77ED14}"/>
              </a:ext>
            </a:extLst>
          </p:cNvPr>
          <p:cNvSpPr>
            <a:spLocks noGrp="1"/>
          </p:cNvSpPr>
          <p:nvPr>
            <p:ph type="title"/>
          </p:nvPr>
        </p:nvSpPr>
        <p:spPr/>
        <p:txBody>
          <a:bodyPr/>
          <a:lstStyle/>
          <a:p>
            <a:r>
              <a:rPr lang="nl-BE" dirty="0" err="1"/>
              <a:t>Interaction</a:t>
            </a:r>
            <a:r>
              <a:rPr lang="nl-BE" dirty="0"/>
              <a:t> (10)</a:t>
            </a:r>
          </a:p>
        </p:txBody>
      </p:sp>
      <p:sp>
        <p:nvSpPr>
          <p:cNvPr id="3" name="Content Placeholder 2">
            <a:extLst>
              <a:ext uri="{FF2B5EF4-FFF2-40B4-BE49-F238E27FC236}">
                <a16:creationId xmlns:a16="http://schemas.microsoft.com/office/drawing/2014/main" id="{E1449438-5BAC-4D3F-AAD3-347A89CB9D46}"/>
              </a:ext>
            </a:extLst>
          </p:cNvPr>
          <p:cNvSpPr>
            <a:spLocks noGrp="1"/>
          </p:cNvSpPr>
          <p:nvPr>
            <p:ph idx="1"/>
          </p:nvPr>
        </p:nvSpPr>
        <p:spPr/>
        <p:txBody>
          <a:bodyPr/>
          <a:lstStyle/>
          <a:p>
            <a:pPr marL="0" indent="0">
              <a:buNone/>
            </a:pPr>
            <a:r>
              <a:rPr lang="nl-BE" sz="1600" dirty="0">
                <a:solidFill>
                  <a:schemeClr val="accent6"/>
                </a:solidFill>
                <a:latin typeface="Courier New" panose="02070309020205020404" pitchFamily="49" charset="0"/>
                <a:cs typeface="Courier New" panose="02070309020205020404" pitchFamily="49" charset="0"/>
              </a:rPr>
              <a:t>GLM.11 &lt;- </a:t>
            </a:r>
            <a:r>
              <a:rPr lang="nl-BE" sz="1600" dirty="0" err="1">
                <a:solidFill>
                  <a:schemeClr val="accent6"/>
                </a:solidFill>
                <a:latin typeface="Courier New" panose="02070309020205020404" pitchFamily="49" charset="0"/>
                <a:cs typeface="Courier New" panose="02070309020205020404" pitchFamily="49" charset="0"/>
              </a:rPr>
              <a:t>glm</a:t>
            </a:r>
            <a:r>
              <a:rPr lang="nl-BE" sz="1600" dirty="0">
                <a:solidFill>
                  <a:schemeClr val="accent6"/>
                </a:solidFill>
                <a:latin typeface="Courier New" panose="02070309020205020404" pitchFamily="49" charset="0"/>
                <a:cs typeface="Courier New" panose="02070309020205020404" pitchFamily="49" charset="0"/>
              </a:rPr>
              <a:t>(case ~ </a:t>
            </a:r>
            <a:r>
              <a:rPr lang="nl-BE" sz="1600" dirty="0" err="1">
                <a:solidFill>
                  <a:schemeClr val="accent6"/>
                </a:solidFill>
                <a:latin typeface="Courier New" panose="02070309020205020404" pitchFamily="49" charset="0"/>
                <a:cs typeface="Courier New" panose="02070309020205020404" pitchFamily="49" charset="0"/>
              </a:rPr>
              <a:t>forest</a:t>
            </a:r>
            <a:r>
              <a:rPr lang="nl-BE" sz="1600" dirty="0">
                <a:solidFill>
                  <a:schemeClr val="accent6"/>
                </a:solidFill>
                <a:latin typeface="Courier New" panose="02070309020205020404" pitchFamily="49" charset="0"/>
                <a:cs typeface="Courier New" panose="02070309020205020404" pitchFamily="49" charset="0"/>
              </a:rPr>
              <a:t> + </a:t>
            </a:r>
            <a:r>
              <a:rPr lang="nl-BE" sz="1600" dirty="0" err="1">
                <a:solidFill>
                  <a:schemeClr val="accent6"/>
                </a:solidFill>
                <a:latin typeface="Courier New" panose="02070309020205020404" pitchFamily="49" charset="0"/>
                <a:cs typeface="Courier New" panose="02070309020205020404" pitchFamily="49" charset="0"/>
              </a:rPr>
              <a:t>female</a:t>
            </a:r>
            <a:r>
              <a:rPr lang="nl-BE" sz="1600" dirty="0">
                <a:solidFill>
                  <a:schemeClr val="accent6"/>
                </a:solidFill>
                <a:latin typeface="Courier New" panose="02070309020205020404" pitchFamily="49" charset="0"/>
                <a:cs typeface="Courier New" panose="02070309020205020404" pitchFamily="49" charset="0"/>
              </a:rPr>
              <a:t>, family=</a:t>
            </a:r>
            <a:r>
              <a:rPr lang="nl-BE" sz="1600" dirty="0" err="1">
                <a:solidFill>
                  <a:schemeClr val="accent6"/>
                </a:solidFill>
                <a:latin typeface="Courier New" panose="02070309020205020404" pitchFamily="49" charset="0"/>
                <a:cs typeface="Courier New" panose="02070309020205020404" pitchFamily="49" charset="0"/>
              </a:rPr>
              <a:t>binomial</a:t>
            </a:r>
            <a:r>
              <a:rPr lang="nl-BE" sz="1600" dirty="0">
                <a:solidFill>
                  <a:schemeClr val="accent6"/>
                </a:solidFill>
                <a:latin typeface="Courier New" panose="02070309020205020404" pitchFamily="49" charset="0"/>
                <a:cs typeface="Courier New" panose="02070309020205020404" pitchFamily="49" charset="0"/>
              </a:rPr>
              <a:t>(</a:t>
            </a:r>
            <a:r>
              <a:rPr lang="nl-BE" sz="1600" dirty="0" err="1">
                <a:solidFill>
                  <a:schemeClr val="accent6"/>
                </a:solidFill>
                <a:latin typeface="Courier New" panose="02070309020205020404" pitchFamily="49" charset="0"/>
                <a:cs typeface="Courier New" panose="02070309020205020404" pitchFamily="49" charset="0"/>
              </a:rPr>
              <a:t>logit</a:t>
            </a:r>
            <a:r>
              <a:rPr lang="nl-BE" sz="1600" dirty="0">
                <a:solidFill>
                  <a:schemeClr val="accent6"/>
                </a:solidFill>
                <a:latin typeface="Courier New" panose="02070309020205020404" pitchFamily="49" charset="0"/>
                <a:cs typeface="Courier New" panose="02070309020205020404" pitchFamily="49" charset="0"/>
              </a:rPr>
              <a:t>), data=onch1302)</a:t>
            </a:r>
          </a:p>
          <a:p>
            <a:pPr marL="0" indent="0">
              <a:buNone/>
            </a:pPr>
            <a:r>
              <a:rPr lang="nl-BE" sz="1600" dirty="0">
                <a:solidFill>
                  <a:schemeClr val="accent6"/>
                </a:solidFill>
                <a:latin typeface="Courier New" panose="02070309020205020404" pitchFamily="49" charset="0"/>
                <a:cs typeface="Courier New" panose="02070309020205020404" pitchFamily="49" charset="0"/>
              </a:rPr>
              <a:t>GLM.12 &lt;- </a:t>
            </a:r>
            <a:r>
              <a:rPr lang="nl-BE" sz="1600" dirty="0" err="1">
                <a:solidFill>
                  <a:schemeClr val="accent6"/>
                </a:solidFill>
                <a:latin typeface="Courier New" panose="02070309020205020404" pitchFamily="49" charset="0"/>
                <a:cs typeface="Courier New" panose="02070309020205020404" pitchFamily="49" charset="0"/>
              </a:rPr>
              <a:t>glm</a:t>
            </a:r>
            <a:r>
              <a:rPr lang="nl-BE" sz="1600" dirty="0">
                <a:solidFill>
                  <a:schemeClr val="accent6"/>
                </a:solidFill>
                <a:latin typeface="Courier New" panose="02070309020205020404" pitchFamily="49" charset="0"/>
                <a:cs typeface="Courier New" panose="02070309020205020404" pitchFamily="49" charset="0"/>
              </a:rPr>
              <a:t>(case ~ </a:t>
            </a:r>
            <a:r>
              <a:rPr lang="nl-BE" sz="1600" dirty="0" err="1">
                <a:solidFill>
                  <a:schemeClr val="accent6"/>
                </a:solidFill>
                <a:latin typeface="Courier New" panose="02070309020205020404" pitchFamily="49" charset="0"/>
                <a:cs typeface="Courier New" panose="02070309020205020404" pitchFamily="49" charset="0"/>
              </a:rPr>
              <a:t>forest</a:t>
            </a:r>
            <a:r>
              <a:rPr lang="nl-BE" sz="1600" dirty="0">
                <a:solidFill>
                  <a:schemeClr val="accent6"/>
                </a:solidFill>
                <a:latin typeface="Courier New" panose="02070309020205020404" pitchFamily="49" charset="0"/>
                <a:cs typeface="Courier New" panose="02070309020205020404" pitchFamily="49" charset="0"/>
              </a:rPr>
              <a:t> + </a:t>
            </a:r>
            <a:r>
              <a:rPr lang="nl-BE" sz="1600" dirty="0" err="1">
                <a:solidFill>
                  <a:schemeClr val="accent6"/>
                </a:solidFill>
                <a:latin typeface="Courier New" panose="02070309020205020404" pitchFamily="49" charset="0"/>
                <a:cs typeface="Courier New" panose="02070309020205020404" pitchFamily="49" charset="0"/>
              </a:rPr>
              <a:t>female</a:t>
            </a:r>
            <a:r>
              <a:rPr lang="nl-BE" sz="1600" dirty="0">
                <a:solidFill>
                  <a:schemeClr val="accent6"/>
                </a:solidFill>
                <a:latin typeface="Courier New" panose="02070309020205020404" pitchFamily="49" charset="0"/>
                <a:cs typeface="Courier New" panose="02070309020205020404" pitchFamily="49" charset="0"/>
              </a:rPr>
              <a:t> + </a:t>
            </a:r>
            <a:r>
              <a:rPr lang="nl-BE" sz="1600" dirty="0" err="1">
                <a:solidFill>
                  <a:schemeClr val="accent6"/>
                </a:solidFill>
                <a:latin typeface="Courier New" panose="02070309020205020404" pitchFamily="49" charset="0"/>
                <a:cs typeface="Courier New" panose="02070309020205020404" pitchFamily="49" charset="0"/>
              </a:rPr>
              <a:t>forest</a:t>
            </a:r>
            <a:r>
              <a:rPr lang="nl-BE" sz="1600" dirty="0">
                <a:solidFill>
                  <a:schemeClr val="accent6"/>
                </a:solidFill>
                <a:latin typeface="Courier New" panose="02070309020205020404" pitchFamily="49" charset="0"/>
                <a:cs typeface="Courier New" panose="02070309020205020404" pitchFamily="49" charset="0"/>
              </a:rPr>
              <a:t>*</a:t>
            </a:r>
            <a:r>
              <a:rPr lang="nl-BE" sz="1600" dirty="0" err="1">
                <a:solidFill>
                  <a:schemeClr val="accent6"/>
                </a:solidFill>
                <a:latin typeface="Courier New" panose="02070309020205020404" pitchFamily="49" charset="0"/>
                <a:cs typeface="Courier New" panose="02070309020205020404" pitchFamily="49" charset="0"/>
              </a:rPr>
              <a:t>female</a:t>
            </a:r>
            <a:r>
              <a:rPr lang="nl-BE" sz="1600" dirty="0">
                <a:solidFill>
                  <a:schemeClr val="accent6"/>
                </a:solidFill>
                <a:latin typeface="Courier New" panose="02070309020205020404" pitchFamily="49" charset="0"/>
                <a:cs typeface="Courier New" panose="02070309020205020404" pitchFamily="49" charset="0"/>
              </a:rPr>
              <a:t>, family=</a:t>
            </a:r>
            <a:r>
              <a:rPr lang="nl-BE" sz="1600" dirty="0" err="1">
                <a:solidFill>
                  <a:schemeClr val="accent6"/>
                </a:solidFill>
                <a:latin typeface="Courier New" panose="02070309020205020404" pitchFamily="49" charset="0"/>
                <a:cs typeface="Courier New" panose="02070309020205020404" pitchFamily="49" charset="0"/>
              </a:rPr>
              <a:t>binomial</a:t>
            </a:r>
            <a:r>
              <a:rPr lang="nl-BE" sz="1600" dirty="0">
                <a:solidFill>
                  <a:schemeClr val="accent6"/>
                </a:solidFill>
                <a:latin typeface="Courier New" panose="02070309020205020404" pitchFamily="49" charset="0"/>
                <a:cs typeface="Courier New" panose="02070309020205020404" pitchFamily="49" charset="0"/>
              </a:rPr>
              <a:t>(</a:t>
            </a:r>
            <a:r>
              <a:rPr lang="nl-BE" sz="1600" dirty="0" err="1">
                <a:solidFill>
                  <a:schemeClr val="accent6"/>
                </a:solidFill>
                <a:latin typeface="Courier New" panose="02070309020205020404" pitchFamily="49" charset="0"/>
                <a:cs typeface="Courier New" panose="02070309020205020404" pitchFamily="49" charset="0"/>
              </a:rPr>
              <a:t>logit</a:t>
            </a:r>
            <a:r>
              <a:rPr lang="nl-BE" sz="1600" dirty="0">
                <a:solidFill>
                  <a:schemeClr val="accent6"/>
                </a:solidFill>
                <a:latin typeface="Courier New" panose="02070309020205020404" pitchFamily="49" charset="0"/>
                <a:cs typeface="Courier New" panose="02070309020205020404" pitchFamily="49" charset="0"/>
              </a:rPr>
              <a:t>), data=onch1302)</a:t>
            </a:r>
          </a:p>
          <a:p>
            <a:pPr marL="0" indent="0">
              <a:buNone/>
            </a:pPr>
            <a:endParaRPr lang="nl-BE" sz="1600" dirty="0">
              <a:solidFill>
                <a:schemeClr val="accent6"/>
              </a:solidFill>
              <a:latin typeface="Courier New" panose="02070309020205020404" pitchFamily="49" charset="0"/>
              <a:cs typeface="Courier New" panose="02070309020205020404" pitchFamily="49" charset="0"/>
            </a:endParaRPr>
          </a:p>
          <a:p>
            <a:pPr marL="0" indent="0">
              <a:buNone/>
            </a:pPr>
            <a:r>
              <a:rPr lang="nl-BE" sz="1600" dirty="0" err="1">
                <a:solidFill>
                  <a:schemeClr val="accent6"/>
                </a:solidFill>
                <a:latin typeface="Courier New" panose="02070309020205020404" pitchFamily="49" charset="0"/>
                <a:cs typeface="Courier New" panose="02070309020205020404" pitchFamily="49" charset="0"/>
              </a:rPr>
              <a:t>anova</a:t>
            </a:r>
            <a:r>
              <a:rPr lang="nl-BE" sz="1600" dirty="0">
                <a:solidFill>
                  <a:schemeClr val="accent6"/>
                </a:solidFill>
                <a:latin typeface="Courier New" panose="02070309020205020404" pitchFamily="49" charset="0"/>
                <a:cs typeface="Courier New" panose="02070309020205020404" pitchFamily="49" charset="0"/>
              </a:rPr>
              <a:t>(GLM.11, GLM.12, test="</a:t>
            </a:r>
            <a:r>
              <a:rPr lang="nl-BE" sz="1600" dirty="0" err="1">
                <a:solidFill>
                  <a:schemeClr val="accent6"/>
                </a:solidFill>
                <a:latin typeface="Courier New" panose="02070309020205020404" pitchFamily="49" charset="0"/>
                <a:cs typeface="Courier New" panose="02070309020205020404" pitchFamily="49" charset="0"/>
              </a:rPr>
              <a:t>Chisq</a:t>
            </a:r>
            <a:r>
              <a:rPr lang="nl-BE" sz="1600" dirty="0">
                <a:solidFill>
                  <a:schemeClr val="accent6"/>
                </a:solidFill>
                <a:latin typeface="Courier New" panose="02070309020205020404" pitchFamily="49" charset="0"/>
                <a:cs typeface="Courier New" panose="02070309020205020404" pitchFamily="49" charset="0"/>
              </a:rPr>
              <a:t>")</a:t>
            </a:r>
          </a:p>
          <a:p>
            <a:endParaRPr lang="nl-BE" sz="2000"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C750CA19-B41E-4CB6-8E3D-DB32E4C3211E}"/>
              </a:ext>
            </a:extLst>
          </p:cNvPr>
          <p:cNvSpPr>
            <a:spLocks noGrp="1"/>
          </p:cNvSpPr>
          <p:nvPr>
            <p:ph type="sldNum" sz="quarter" idx="12"/>
          </p:nvPr>
        </p:nvSpPr>
        <p:spPr/>
        <p:txBody>
          <a:bodyPr/>
          <a:lstStyle/>
          <a:p>
            <a:pPr>
              <a:defRPr/>
            </a:pPr>
            <a:fld id="{28968E71-D2AA-4FE4-8F49-C683874DC01E}" type="slidenum">
              <a:rPr lang="en-GB" smtClean="0"/>
              <a:pPr>
                <a:defRPr/>
              </a:pPr>
              <a:t>22</a:t>
            </a:fld>
            <a:endParaRPr lang="en-GB"/>
          </a:p>
        </p:txBody>
      </p:sp>
      <p:pic>
        <p:nvPicPr>
          <p:cNvPr id="7" name="Picture 6">
            <a:extLst>
              <a:ext uri="{FF2B5EF4-FFF2-40B4-BE49-F238E27FC236}">
                <a16:creationId xmlns:a16="http://schemas.microsoft.com/office/drawing/2014/main" id="{508ABEED-CEBF-4D86-8128-887213CE696F}"/>
              </a:ext>
            </a:extLst>
          </p:cNvPr>
          <p:cNvPicPr>
            <a:picLocks noChangeAspect="1"/>
          </p:cNvPicPr>
          <p:nvPr/>
        </p:nvPicPr>
        <p:blipFill>
          <a:blip r:embed="rId3"/>
          <a:stretch>
            <a:fillRect/>
          </a:stretch>
        </p:blipFill>
        <p:spPr>
          <a:xfrm>
            <a:off x="1007604" y="4054523"/>
            <a:ext cx="5981700" cy="1933575"/>
          </a:xfrm>
          <a:prstGeom prst="rect">
            <a:avLst/>
          </a:prstGeom>
        </p:spPr>
      </p:pic>
    </p:spTree>
    <p:extLst>
      <p:ext uri="{BB962C8B-B14F-4D97-AF65-F5344CB8AC3E}">
        <p14:creationId xmlns:p14="http://schemas.microsoft.com/office/powerpoint/2010/main" val="217350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ECD0E-D0FA-4F49-90FB-D0B4AB8FE568}"/>
              </a:ext>
            </a:extLst>
          </p:cNvPr>
          <p:cNvSpPr>
            <a:spLocks noGrp="1"/>
          </p:cNvSpPr>
          <p:nvPr>
            <p:ph type="title"/>
          </p:nvPr>
        </p:nvSpPr>
        <p:spPr/>
        <p:txBody>
          <a:bodyPr/>
          <a:lstStyle/>
          <a:p>
            <a:r>
              <a:rPr lang="nl-BE" dirty="0" err="1"/>
              <a:t>Interaction</a:t>
            </a:r>
            <a:r>
              <a:rPr lang="nl-BE" dirty="0"/>
              <a:t> (11)</a:t>
            </a:r>
          </a:p>
        </p:txBody>
      </p:sp>
      <p:sp>
        <p:nvSpPr>
          <p:cNvPr id="3" name="Content Placeholder 2">
            <a:extLst>
              <a:ext uri="{FF2B5EF4-FFF2-40B4-BE49-F238E27FC236}">
                <a16:creationId xmlns:a16="http://schemas.microsoft.com/office/drawing/2014/main" id="{8A4F997C-B0A0-456D-90E6-04784AE4EDA7}"/>
              </a:ext>
            </a:extLst>
          </p:cNvPr>
          <p:cNvSpPr>
            <a:spLocks noGrp="1"/>
          </p:cNvSpPr>
          <p:nvPr>
            <p:ph idx="1"/>
          </p:nvPr>
        </p:nvSpPr>
        <p:spPr/>
        <p:txBody>
          <a:bodyPr/>
          <a:lstStyle/>
          <a:p>
            <a:pPr marL="0" indent="0">
              <a:buNone/>
            </a:pPr>
            <a:r>
              <a:rPr lang="nl-BE" dirty="0" err="1"/>
              <a:t>Some</a:t>
            </a:r>
            <a:r>
              <a:rPr lang="nl-BE" dirty="0"/>
              <a:t> hints </a:t>
            </a:r>
            <a:r>
              <a:rPr lang="nl-BE" dirty="0" err="1"/>
              <a:t>when</a:t>
            </a:r>
            <a:r>
              <a:rPr lang="nl-BE" dirty="0"/>
              <a:t> </a:t>
            </a:r>
            <a:r>
              <a:rPr lang="nl-BE" dirty="0" err="1"/>
              <a:t>testing</a:t>
            </a:r>
            <a:r>
              <a:rPr lang="nl-BE" dirty="0"/>
              <a:t> </a:t>
            </a:r>
            <a:r>
              <a:rPr lang="nl-BE" dirty="0" err="1"/>
              <a:t>for</a:t>
            </a:r>
            <a:r>
              <a:rPr lang="nl-BE" dirty="0"/>
              <a:t> </a:t>
            </a:r>
            <a:r>
              <a:rPr lang="nl-BE" dirty="0" err="1"/>
              <a:t>interactions</a:t>
            </a:r>
            <a:r>
              <a:rPr lang="nl-BE" dirty="0"/>
              <a:t>:</a:t>
            </a:r>
          </a:p>
          <a:p>
            <a:r>
              <a:rPr lang="nl-BE" dirty="0"/>
              <a:t>In </a:t>
            </a:r>
            <a:r>
              <a:rPr lang="nl-BE" dirty="0" err="1"/>
              <a:t>an</a:t>
            </a:r>
            <a:r>
              <a:rPr lang="nl-BE" dirty="0"/>
              <a:t> </a:t>
            </a:r>
            <a:r>
              <a:rPr lang="nl-BE" dirty="0" err="1"/>
              <a:t>explanatory</a:t>
            </a:r>
            <a:r>
              <a:rPr lang="nl-BE" dirty="0"/>
              <a:t> model </a:t>
            </a:r>
            <a:r>
              <a:rPr lang="nl-BE" dirty="0" err="1"/>
              <a:t>only</a:t>
            </a:r>
            <a:r>
              <a:rPr lang="nl-BE" dirty="0"/>
              <a:t> test </a:t>
            </a:r>
            <a:r>
              <a:rPr lang="nl-BE" dirty="0" err="1"/>
              <a:t>for</a:t>
            </a:r>
            <a:r>
              <a:rPr lang="nl-BE" dirty="0"/>
              <a:t> </a:t>
            </a:r>
            <a:r>
              <a:rPr lang="nl-BE" dirty="0" err="1"/>
              <a:t>interaction</a:t>
            </a:r>
            <a:r>
              <a:rPr lang="nl-BE" dirty="0"/>
              <a:t> </a:t>
            </a:r>
            <a:r>
              <a:rPr lang="nl-BE" dirty="0" err="1"/>
              <a:t>between</a:t>
            </a:r>
            <a:r>
              <a:rPr lang="nl-BE" dirty="0"/>
              <a:t> </a:t>
            </a:r>
            <a:r>
              <a:rPr lang="nl-BE" dirty="0" err="1"/>
              <a:t>primary</a:t>
            </a:r>
            <a:r>
              <a:rPr lang="nl-BE" dirty="0"/>
              <a:t> exposure and </a:t>
            </a:r>
            <a:r>
              <a:rPr lang="nl-BE" dirty="0" err="1"/>
              <a:t>one</a:t>
            </a:r>
            <a:r>
              <a:rPr lang="nl-BE" dirty="0"/>
              <a:t> </a:t>
            </a:r>
            <a:r>
              <a:rPr lang="nl-BE" dirty="0" err="1"/>
              <a:t>secundary</a:t>
            </a:r>
            <a:r>
              <a:rPr lang="nl-BE" dirty="0"/>
              <a:t> exposure at a time</a:t>
            </a:r>
          </a:p>
          <a:p>
            <a:r>
              <a:rPr lang="nl-BE" dirty="0" err="1"/>
              <a:t>Restrict</a:t>
            </a:r>
            <a:r>
              <a:rPr lang="nl-BE" dirty="0"/>
              <a:t> </a:t>
            </a:r>
            <a:r>
              <a:rPr lang="nl-BE" dirty="0" err="1"/>
              <a:t>to</a:t>
            </a:r>
            <a:r>
              <a:rPr lang="nl-BE" dirty="0"/>
              <a:t> </a:t>
            </a:r>
            <a:r>
              <a:rPr lang="nl-BE" dirty="0" err="1"/>
              <a:t>biologically</a:t>
            </a:r>
            <a:r>
              <a:rPr lang="nl-BE" dirty="0"/>
              <a:t> </a:t>
            </a:r>
            <a:r>
              <a:rPr lang="nl-BE" dirty="0" err="1"/>
              <a:t>plausible</a:t>
            </a:r>
            <a:r>
              <a:rPr lang="nl-BE" dirty="0"/>
              <a:t> </a:t>
            </a:r>
            <a:r>
              <a:rPr lang="nl-BE" dirty="0" err="1"/>
              <a:t>interactions</a:t>
            </a:r>
            <a:r>
              <a:rPr lang="nl-BE" dirty="0"/>
              <a:t> </a:t>
            </a:r>
            <a:r>
              <a:rPr lang="nl-BE" dirty="0" err="1"/>
              <a:t>to</a:t>
            </a:r>
            <a:r>
              <a:rPr lang="nl-BE" dirty="0"/>
              <a:t> </a:t>
            </a:r>
            <a:r>
              <a:rPr lang="nl-BE" dirty="0" err="1"/>
              <a:t>avoid</a:t>
            </a:r>
            <a:r>
              <a:rPr lang="nl-BE" dirty="0"/>
              <a:t> chance </a:t>
            </a:r>
            <a:r>
              <a:rPr lang="nl-BE" dirty="0" err="1"/>
              <a:t>results</a:t>
            </a:r>
            <a:endParaRPr lang="nl-BE" dirty="0"/>
          </a:p>
          <a:p>
            <a:r>
              <a:rPr lang="nl-BE" dirty="0" err="1"/>
              <a:t>Testing</a:t>
            </a:r>
            <a:r>
              <a:rPr lang="nl-BE" dirty="0"/>
              <a:t> </a:t>
            </a:r>
            <a:r>
              <a:rPr lang="nl-BE" dirty="0" err="1"/>
              <a:t>for</a:t>
            </a:r>
            <a:r>
              <a:rPr lang="nl-BE" dirty="0"/>
              <a:t> </a:t>
            </a:r>
            <a:r>
              <a:rPr lang="nl-BE" dirty="0" err="1"/>
              <a:t>interaction</a:t>
            </a:r>
            <a:r>
              <a:rPr lang="nl-BE" dirty="0"/>
              <a:t> </a:t>
            </a:r>
            <a:r>
              <a:rPr lang="nl-BE" dirty="0" err="1"/>
              <a:t>works</a:t>
            </a:r>
            <a:r>
              <a:rPr lang="nl-BE" dirty="0"/>
              <a:t> best </a:t>
            </a:r>
            <a:r>
              <a:rPr lang="nl-BE" dirty="0" err="1"/>
              <a:t>if</a:t>
            </a:r>
            <a:r>
              <a:rPr lang="nl-BE" dirty="0"/>
              <a:t> </a:t>
            </a:r>
            <a:r>
              <a:rPr lang="nl-BE" dirty="0" err="1"/>
              <a:t>both</a:t>
            </a:r>
            <a:r>
              <a:rPr lang="nl-BE" dirty="0"/>
              <a:t> variables are </a:t>
            </a:r>
            <a:r>
              <a:rPr lang="nl-BE" dirty="0" err="1"/>
              <a:t>binary</a:t>
            </a:r>
            <a:endParaRPr lang="nl-BE" dirty="0"/>
          </a:p>
        </p:txBody>
      </p:sp>
      <p:sp>
        <p:nvSpPr>
          <p:cNvPr id="6" name="Slide Number Placeholder 5">
            <a:extLst>
              <a:ext uri="{FF2B5EF4-FFF2-40B4-BE49-F238E27FC236}">
                <a16:creationId xmlns:a16="http://schemas.microsoft.com/office/drawing/2014/main" id="{A7878C26-A42C-4047-ACDE-C381271D9CEF}"/>
              </a:ext>
            </a:extLst>
          </p:cNvPr>
          <p:cNvSpPr>
            <a:spLocks noGrp="1"/>
          </p:cNvSpPr>
          <p:nvPr>
            <p:ph type="sldNum" sz="quarter" idx="12"/>
          </p:nvPr>
        </p:nvSpPr>
        <p:spPr/>
        <p:txBody>
          <a:bodyPr/>
          <a:lstStyle/>
          <a:p>
            <a:pPr>
              <a:defRPr/>
            </a:pPr>
            <a:fld id="{28968E71-D2AA-4FE4-8F49-C683874DC01E}" type="slidenum">
              <a:rPr lang="en-GB" smtClean="0"/>
              <a:pPr>
                <a:defRPr/>
              </a:pPr>
              <a:t>23</a:t>
            </a:fld>
            <a:endParaRPr lang="en-GB"/>
          </a:p>
        </p:txBody>
      </p:sp>
    </p:spTree>
    <p:extLst>
      <p:ext uri="{BB962C8B-B14F-4D97-AF65-F5344CB8AC3E}">
        <p14:creationId xmlns:p14="http://schemas.microsoft.com/office/powerpoint/2010/main" val="2647246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A36E-E90D-49D6-912A-2F83BF0DB289}"/>
              </a:ext>
            </a:extLst>
          </p:cNvPr>
          <p:cNvSpPr>
            <a:spLocks noGrp="1"/>
          </p:cNvSpPr>
          <p:nvPr>
            <p:ph type="title"/>
          </p:nvPr>
        </p:nvSpPr>
        <p:spPr/>
        <p:txBody>
          <a:bodyPr/>
          <a:lstStyle/>
          <a:p>
            <a:r>
              <a:rPr lang="nl-BE" dirty="0"/>
              <a:t>Summary of </a:t>
            </a:r>
            <a:r>
              <a:rPr lang="nl-BE" dirty="0" err="1"/>
              <a:t>Lecture</a:t>
            </a:r>
            <a:r>
              <a:rPr lang="nl-BE" dirty="0"/>
              <a:t> 2</a:t>
            </a:r>
          </a:p>
        </p:txBody>
      </p:sp>
      <p:sp>
        <p:nvSpPr>
          <p:cNvPr id="3" name="Content Placeholder 2">
            <a:extLst>
              <a:ext uri="{FF2B5EF4-FFF2-40B4-BE49-F238E27FC236}">
                <a16:creationId xmlns:a16="http://schemas.microsoft.com/office/drawing/2014/main" id="{86220133-7FD8-4F47-93C5-AE2F0CF531B2}"/>
              </a:ext>
            </a:extLst>
          </p:cNvPr>
          <p:cNvSpPr>
            <a:spLocks noGrp="1"/>
          </p:cNvSpPr>
          <p:nvPr>
            <p:ph idx="1"/>
          </p:nvPr>
        </p:nvSpPr>
        <p:spPr>
          <a:xfrm>
            <a:off x="685800" y="1744114"/>
            <a:ext cx="7772400" cy="4114800"/>
          </a:xfrm>
        </p:spPr>
        <p:txBody>
          <a:bodyPr/>
          <a:lstStyle/>
          <a:p>
            <a:r>
              <a:rPr lang="nl-BE" sz="2800" dirty="0" err="1"/>
              <a:t>Categorical</a:t>
            </a:r>
            <a:r>
              <a:rPr lang="nl-BE" sz="2800" dirty="0"/>
              <a:t> variables </a:t>
            </a:r>
            <a:r>
              <a:rPr lang="nl-BE" sz="2800" dirty="0" err="1"/>
              <a:t>can</a:t>
            </a:r>
            <a:r>
              <a:rPr lang="nl-BE" sz="2800" dirty="0"/>
              <a:t> </a:t>
            </a:r>
            <a:r>
              <a:rPr lang="nl-BE" sz="2800" dirty="0" err="1"/>
              <a:t>be</a:t>
            </a:r>
            <a:r>
              <a:rPr lang="nl-BE" sz="2800" dirty="0"/>
              <a:t> </a:t>
            </a:r>
            <a:r>
              <a:rPr lang="nl-BE" sz="2800" dirty="0" err="1"/>
              <a:t>coded</a:t>
            </a:r>
            <a:r>
              <a:rPr lang="nl-BE" sz="2800" dirty="0"/>
              <a:t> as </a:t>
            </a:r>
            <a:r>
              <a:rPr lang="nl-BE" sz="2800" dirty="0" err="1"/>
              <a:t>numbers</a:t>
            </a:r>
            <a:r>
              <a:rPr lang="nl-BE" sz="2800" dirty="0"/>
              <a:t> but </a:t>
            </a:r>
            <a:r>
              <a:rPr lang="nl-BE" sz="2800" dirty="0" err="1"/>
              <a:t>should</a:t>
            </a:r>
            <a:r>
              <a:rPr lang="nl-BE" sz="2800" dirty="0"/>
              <a:t> </a:t>
            </a:r>
            <a:r>
              <a:rPr lang="nl-BE" sz="2800" dirty="0" err="1"/>
              <a:t>not</a:t>
            </a:r>
            <a:r>
              <a:rPr lang="nl-BE" sz="2800" dirty="0"/>
              <a:t> </a:t>
            </a:r>
            <a:r>
              <a:rPr lang="nl-BE" sz="2800" dirty="0" err="1"/>
              <a:t>be</a:t>
            </a:r>
            <a:r>
              <a:rPr lang="nl-BE" sz="2800" dirty="0"/>
              <a:t> </a:t>
            </a:r>
            <a:r>
              <a:rPr lang="nl-BE" sz="2800" dirty="0" err="1"/>
              <a:t>treated</a:t>
            </a:r>
            <a:r>
              <a:rPr lang="nl-BE" sz="2800" dirty="0"/>
              <a:t> as </a:t>
            </a:r>
            <a:r>
              <a:rPr lang="nl-BE" sz="2800" dirty="0" err="1"/>
              <a:t>such</a:t>
            </a:r>
            <a:endParaRPr lang="nl-BE" sz="2800" dirty="0"/>
          </a:p>
          <a:p>
            <a:r>
              <a:rPr lang="nl-BE" sz="2800" dirty="0"/>
              <a:t>In case of a </a:t>
            </a:r>
            <a:r>
              <a:rPr lang="nl-BE" sz="2800" dirty="0" err="1"/>
              <a:t>binary</a:t>
            </a:r>
            <a:r>
              <a:rPr lang="nl-BE" sz="2800" dirty="0"/>
              <a:t> </a:t>
            </a:r>
            <a:r>
              <a:rPr lang="nl-BE" sz="2800" dirty="0" err="1"/>
              <a:t>variable</a:t>
            </a:r>
            <a:r>
              <a:rPr lang="nl-BE" sz="2800" dirty="0"/>
              <a:t> </a:t>
            </a:r>
            <a:r>
              <a:rPr lang="nl-BE" sz="2800" dirty="0" err="1"/>
              <a:t>use</a:t>
            </a:r>
            <a:r>
              <a:rPr lang="nl-BE" sz="2800" dirty="0"/>
              <a:t> ‘0’ or ‘FALSE’ </a:t>
            </a:r>
            <a:r>
              <a:rPr lang="nl-BE" sz="2800" dirty="0" err="1"/>
              <a:t>if</a:t>
            </a:r>
            <a:r>
              <a:rPr lang="nl-BE" sz="2800" dirty="0"/>
              <a:t> </a:t>
            </a:r>
            <a:r>
              <a:rPr lang="nl-BE" sz="2800" dirty="0" err="1"/>
              <a:t>not</a:t>
            </a:r>
            <a:r>
              <a:rPr lang="nl-BE" sz="2800" dirty="0"/>
              <a:t> present and ‘1’ or ‘TRUE’ </a:t>
            </a:r>
            <a:r>
              <a:rPr lang="nl-BE" sz="2800" dirty="0" err="1"/>
              <a:t>if</a:t>
            </a:r>
            <a:r>
              <a:rPr lang="nl-BE" sz="2800" dirty="0"/>
              <a:t> present.</a:t>
            </a:r>
          </a:p>
          <a:p>
            <a:r>
              <a:rPr lang="nl-BE" sz="2800" dirty="0"/>
              <a:t>For variables </a:t>
            </a:r>
            <a:r>
              <a:rPr lang="nl-BE" sz="2800" dirty="0" err="1"/>
              <a:t>with</a:t>
            </a:r>
            <a:r>
              <a:rPr lang="nl-BE" sz="2800" dirty="0"/>
              <a:t> more </a:t>
            </a:r>
            <a:r>
              <a:rPr lang="nl-BE" sz="2800" dirty="0" err="1"/>
              <a:t>than</a:t>
            </a:r>
            <a:r>
              <a:rPr lang="nl-BE" sz="2800" dirty="0"/>
              <a:t> </a:t>
            </a:r>
            <a:r>
              <a:rPr lang="nl-BE" sz="2800" dirty="0" err="1"/>
              <a:t>two</a:t>
            </a:r>
            <a:r>
              <a:rPr lang="nl-BE" sz="2800" dirty="0"/>
              <a:t> levels </a:t>
            </a:r>
            <a:r>
              <a:rPr lang="nl-BE" sz="2800" dirty="0" err="1"/>
              <a:t>recode</a:t>
            </a:r>
            <a:r>
              <a:rPr lang="nl-BE" sz="2800" dirty="0"/>
              <a:t> </a:t>
            </a:r>
            <a:r>
              <a:rPr lang="nl-BE" sz="2800" dirty="0" err="1"/>
              <a:t>to</a:t>
            </a:r>
            <a:r>
              <a:rPr lang="nl-BE" sz="2800" dirty="0"/>
              <a:t> a factor or </a:t>
            </a:r>
            <a:r>
              <a:rPr lang="nl-BE" sz="2800" dirty="0" err="1"/>
              <a:t>add</a:t>
            </a:r>
            <a:r>
              <a:rPr lang="nl-BE" sz="2800" dirty="0"/>
              <a:t> ‘factor’ in </a:t>
            </a:r>
            <a:r>
              <a:rPr lang="nl-BE" sz="2800" dirty="0" err="1"/>
              <a:t>the</a:t>
            </a:r>
            <a:r>
              <a:rPr lang="nl-BE" sz="2800" dirty="0"/>
              <a:t> model</a:t>
            </a:r>
          </a:p>
          <a:p>
            <a:r>
              <a:rPr lang="nl-BE" sz="2800" dirty="0"/>
              <a:t>In case of </a:t>
            </a:r>
            <a:r>
              <a:rPr lang="nl-BE" sz="2800" dirty="0" err="1"/>
              <a:t>an</a:t>
            </a:r>
            <a:r>
              <a:rPr lang="nl-BE" sz="2800" dirty="0"/>
              <a:t> </a:t>
            </a:r>
            <a:r>
              <a:rPr lang="nl-BE" sz="2800" dirty="0" err="1"/>
              <a:t>ordinal</a:t>
            </a:r>
            <a:r>
              <a:rPr lang="nl-BE" sz="2800" dirty="0"/>
              <a:t> </a:t>
            </a:r>
            <a:r>
              <a:rPr lang="nl-BE" sz="2800" dirty="0" err="1"/>
              <a:t>categorical</a:t>
            </a:r>
            <a:r>
              <a:rPr lang="nl-BE" sz="2800" dirty="0"/>
              <a:t> factor </a:t>
            </a:r>
            <a:r>
              <a:rPr lang="nl-BE" sz="2800" dirty="0" err="1"/>
              <a:t>with</a:t>
            </a:r>
            <a:r>
              <a:rPr lang="nl-BE" sz="2800" dirty="0"/>
              <a:t> more </a:t>
            </a:r>
            <a:r>
              <a:rPr lang="nl-BE" sz="2800" dirty="0" err="1"/>
              <a:t>than</a:t>
            </a:r>
            <a:r>
              <a:rPr lang="nl-BE" sz="2800" dirty="0"/>
              <a:t> </a:t>
            </a:r>
            <a:r>
              <a:rPr lang="nl-BE" sz="2800" dirty="0" err="1"/>
              <a:t>two</a:t>
            </a:r>
            <a:r>
              <a:rPr lang="nl-BE" sz="2800" dirty="0"/>
              <a:t> levels </a:t>
            </a:r>
            <a:r>
              <a:rPr lang="nl-BE" sz="2800" dirty="0" err="1"/>
              <a:t>you</a:t>
            </a:r>
            <a:r>
              <a:rPr lang="nl-BE" sz="2800" dirty="0"/>
              <a:t> </a:t>
            </a:r>
            <a:r>
              <a:rPr lang="nl-BE" sz="2800" dirty="0" err="1"/>
              <a:t>may</a:t>
            </a:r>
            <a:r>
              <a:rPr lang="nl-BE" sz="2800" dirty="0"/>
              <a:t> check </a:t>
            </a:r>
            <a:r>
              <a:rPr lang="nl-BE" sz="2800" dirty="0" err="1"/>
              <a:t>for</a:t>
            </a:r>
            <a:r>
              <a:rPr lang="nl-BE" sz="2800" dirty="0"/>
              <a:t> a </a:t>
            </a:r>
            <a:r>
              <a:rPr lang="nl-BE" sz="2800" dirty="0" err="1"/>
              <a:t>linear</a:t>
            </a:r>
            <a:r>
              <a:rPr lang="nl-BE" sz="2800" dirty="0"/>
              <a:t> trend</a:t>
            </a:r>
          </a:p>
        </p:txBody>
      </p:sp>
      <p:sp>
        <p:nvSpPr>
          <p:cNvPr id="6" name="Slide Number Placeholder 5">
            <a:extLst>
              <a:ext uri="{FF2B5EF4-FFF2-40B4-BE49-F238E27FC236}">
                <a16:creationId xmlns:a16="http://schemas.microsoft.com/office/drawing/2014/main" id="{C1C6DFB5-F90C-4C52-9D3E-3BA6AFFD1D88}"/>
              </a:ext>
            </a:extLst>
          </p:cNvPr>
          <p:cNvSpPr>
            <a:spLocks noGrp="1"/>
          </p:cNvSpPr>
          <p:nvPr>
            <p:ph type="sldNum" sz="quarter" idx="12"/>
          </p:nvPr>
        </p:nvSpPr>
        <p:spPr/>
        <p:txBody>
          <a:bodyPr/>
          <a:lstStyle/>
          <a:p>
            <a:pPr>
              <a:defRPr/>
            </a:pPr>
            <a:fld id="{28968E71-D2AA-4FE4-8F49-C683874DC01E}" type="slidenum">
              <a:rPr lang="en-GB" smtClean="0"/>
              <a:pPr>
                <a:defRPr/>
              </a:pPr>
              <a:t>24</a:t>
            </a:fld>
            <a:endParaRPr lang="en-GB"/>
          </a:p>
        </p:txBody>
      </p:sp>
    </p:spTree>
    <p:extLst>
      <p:ext uri="{BB962C8B-B14F-4D97-AF65-F5344CB8AC3E}">
        <p14:creationId xmlns:p14="http://schemas.microsoft.com/office/powerpoint/2010/main" val="3598522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A36E-E90D-49D6-912A-2F83BF0DB289}"/>
              </a:ext>
            </a:extLst>
          </p:cNvPr>
          <p:cNvSpPr>
            <a:spLocks noGrp="1"/>
          </p:cNvSpPr>
          <p:nvPr>
            <p:ph type="title"/>
          </p:nvPr>
        </p:nvSpPr>
        <p:spPr/>
        <p:txBody>
          <a:bodyPr/>
          <a:lstStyle/>
          <a:p>
            <a:r>
              <a:rPr lang="nl-BE" dirty="0"/>
              <a:t>Summary of </a:t>
            </a:r>
            <a:r>
              <a:rPr lang="nl-BE" dirty="0" err="1"/>
              <a:t>Lecture</a:t>
            </a:r>
            <a:r>
              <a:rPr lang="nl-BE" dirty="0"/>
              <a:t> 2 (2)</a:t>
            </a:r>
          </a:p>
        </p:txBody>
      </p:sp>
      <p:sp>
        <p:nvSpPr>
          <p:cNvPr id="3" name="Content Placeholder 2">
            <a:extLst>
              <a:ext uri="{FF2B5EF4-FFF2-40B4-BE49-F238E27FC236}">
                <a16:creationId xmlns:a16="http://schemas.microsoft.com/office/drawing/2014/main" id="{86220133-7FD8-4F47-93C5-AE2F0CF531B2}"/>
              </a:ext>
            </a:extLst>
          </p:cNvPr>
          <p:cNvSpPr>
            <a:spLocks noGrp="1"/>
          </p:cNvSpPr>
          <p:nvPr>
            <p:ph idx="1"/>
          </p:nvPr>
        </p:nvSpPr>
        <p:spPr>
          <a:xfrm>
            <a:off x="685800" y="1520788"/>
            <a:ext cx="8242684" cy="4114800"/>
          </a:xfrm>
        </p:spPr>
        <p:txBody>
          <a:bodyPr/>
          <a:lstStyle/>
          <a:p>
            <a:r>
              <a:rPr lang="nl-BE" sz="2800" dirty="0"/>
              <a:t>An </a:t>
            </a:r>
            <a:r>
              <a:rPr lang="nl-BE" sz="2800" dirty="0" err="1"/>
              <a:t>interaction</a:t>
            </a:r>
            <a:r>
              <a:rPr lang="nl-BE" sz="2800" dirty="0"/>
              <a:t> term </a:t>
            </a:r>
            <a:r>
              <a:rPr lang="nl-BE" sz="2800" dirty="0" err="1"/>
              <a:t>can</a:t>
            </a:r>
            <a:r>
              <a:rPr lang="nl-BE" sz="2800" dirty="0"/>
              <a:t> </a:t>
            </a:r>
            <a:r>
              <a:rPr lang="nl-BE" sz="2800" dirty="0" err="1"/>
              <a:t>be</a:t>
            </a:r>
            <a:r>
              <a:rPr lang="nl-BE" sz="2800" dirty="0"/>
              <a:t> </a:t>
            </a:r>
            <a:r>
              <a:rPr lang="nl-BE" sz="2800" dirty="0" err="1"/>
              <a:t>added</a:t>
            </a:r>
            <a:r>
              <a:rPr lang="nl-BE" sz="2800" dirty="0"/>
              <a:t> </a:t>
            </a:r>
            <a:r>
              <a:rPr lang="nl-BE" sz="2800" dirty="0" err="1"/>
              <a:t>to</a:t>
            </a:r>
            <a:r>
              <a:rPr lang="nl-BE" sz="2800" dirty="0"/>
              <a:t> a model </a:t>
            </a:r>
            <a:r>
              <a:rPr lang="nl-BE" sz="2800" dirty="0" err="1"/>
              <a:t>by</a:t>
            </a:r>
            <a:r>
              <a:rPr lang="nl-BE" sz="2800" dirty="0"/>
              <a:t> </a:t>
            </a:r>
            <a:r>
              <a:rPr lang="nl-BE" sz="2800" dirty="0" err="1"/>
              <a:t>adding</a:t>
            </a:r>
            <a:r>
              <a:rPr lang="nl-BE" sz="2800" dirty="0"/>
              <a:t> ‘factor1*factor2’ </a:t>
            </a:r>
            <a:r>
              <a:rPr lang="nl-BE" sz="2800" dirty="0" err="1"/>
              <a:t>to</a:t>
            </a:r>
            <a:r>
              <a:rPr lang="nl-BE" sz="2800" dirty="0"/>
              <a:t> </a:t>
            </a:r>
            <a:r>
              <a:rPr lang="nl-BE" sz="2800" dirty="0" err="1"/>
              <a:t>the</a:t>
            </a:r>
            <a:r>
              <a:rPr lang="nl-BE" sz="2800" dirty="0"/>
              <a:t> </a:t>
            </a:r>
            <a:r>
              <a:rPr lang="nl-BE" sz="2800" dirty="0" err="1"/>
              <a:t>equation</a:t>
            </a:r>
            <a:endParaRPr lang="nl-BE" sz="2800" dirty="0"/>
          </a:p>
          <a:p>
            <a:r>
              <a:rPr lang="nl-BE" sz="2800" dirty="0" err="1"/>
              <a:t>Odds</a:t>
            </a:r>
            <a:r>
              <a:rPr lang="nl-BE" sz="2800" dirty="0"/>
              <a:t> </a:t>
            </a:r>
            <a:r>
              <a:rPr lang="nl-BE" sz="2800" dirty="0" err="1"/>
              <a:t>for</a:t>
            </a:r>
            <a:r>
              <a:rPr lang="nl-BE" sz="2800" dirty="0"/>
              <a:t> </a:t>
            </a:r>
            <a:r>
              <a:rPr lang="nl-BE" sz="2800" dirty="0" err="1"/>
              <a:t>each</a:t>
            </a:r>
            <a:r>
              <a:rPr lang="nl-BE" sz="2800" dirty="0"/>
              <a:t> level of exposure </a:t>
            </a:r>
            <a:r>
              <a:rPr lang="nl-BE" sz="2800" dirty="0" err="1"/>
              <a:t>can</a:t>
            </a:r>
            <a:r>
              <a:rPr lang="nl-BE" sz="2800" dirty="0"/>
              <a:t> </a:t>
            </a:r>
            <a:r>
              <a:rPr lang="nl-BE" sz="2800" dirty="0" err="1"/>
              <a:t>be</a:t>
            </a:r>
            <a:r>
              <a:rPr lang="nl-BE" sz="2800" dirty="0"/>
              <a:t> </a:t>
            </a:r>
            <a:r>
              <a:rPr lang="nl-BE" sz="2800" dirty="0" err="1"/>
              <a:t>calculated</a:t>
            </a:r>
            <a:r>
              <a:rPr lang="nl-BE" sz="2800" dirty="0"/>
              <a:t> </a:t>
            </a:r>
            <a:r>
              <a:rPr lang="nl-BE" sz="2800" dirty="0" err="1"/>
              <a:t>from</a:t>
            </a:r>
            <a:r>
              <a:rPr lang="nl-BE" sz="2800" dirty="0"/>
              <a:t> </a:t>
            </a:r>
            <a:r>
              <a:rPr lang="nl-BE" sz="2800" dirty="0" err="1"/>
              <a:t>odds</a:t>
            </a:r>
            <a:r>
              <a:rPr lang="nl-BE" sz="2800" dirty="0"/>
              <a:t> </a:t>
            </a:r>
            <a:r>
              <a:rPr lang="nl-BE" sz="2800" dirty="0" err="1"/>
              <a:t>ratios</a:t>
            </a:r>
            <a:r>
              <a:rPr lang="nl-BE" sz="2800" dirty="0"/>
              <a:t> </a:t>
            </a:r>
            <a:r>
              <a:rPr lang="nl-BE" sz="2800" dirty="0" err="1"/>
              <a:t>presented</a:t>
            </a:r>
            <a:r>
              <a:rPr lang="nl-BE" sz="2800" dirty="0"/>
              <a:t>, </a:t>
            </a:r>
            <a:r>
              <a:rPr lang="nl-BE" sz="2800" dirty="0" err="1"/>
              <a:t>easier</a:t>
            </a:r>
            <a:r>
              <a:rPr lang="nl-BE" sz="2800" dirty="0"/>
              <a:t> is </a:t>
            </a:r>
            <a:r>
              <a:rPr lang="nl-BE" sz="2800" dirty="0" err="1"/>
              <a:t>to</a:t>
            </a:r>
            <a:r>
              <a:rPr lang="nl-BE" sz="2800" dirty="0"/>
              <a:t> </a:t>
            </a:r>
            <a:r>
              <a:rPr lang="nl-BE" sz="2800" dirty="0" err="1"/>
              <a:t>just</a:t>
            </a:r>
            <a:r>
              <a:rPr lang="nl-BE" sz="2800" dirty="0"/>
              <a:t> split </a:t>
            </a:r>
            <a:r>
              <a:rPr lang="nl-BE" sz="2800" dirty="0" err="1"/>
              <a:t>the</a:t>
            </a:r>
            <a:r>
              <a:rPr lang="nl-BE" sz="2800" dirty="0"/>
              <a:t> dataset in </a:t>
            </a:r>
            <a:r>
              <a:rPr lang="nl-BE" sz="2800" dirty="0" err="1"/>
              <a:t>those</a:t>
            </a:r>
            <a:r>
              <a:rPr lang="nl-BE" sz="2800" dirty="0"/>
              <a:t> </a:t>
            </a:r>
            <a:r>
              <a:rPr lang="nl-BE" sz="2800" dirty="0" err="1"/>
              <a:t>with</a:t>
            </a:r>
            <a:r>
              <a:rPr lang="nl-BE" sz="2800" dirty="0"/>
              <a:t> and without </a:t>
            </a:r>
            <a:r>
              <a:rPr lang="nl-BE" sz="2800" dirty="0" err="1"/>
              <a:t>the</a:t>
            </a:r>
            <a:r>
              <a:rPr lang="nl-BE" sz="2800" dirty="0"/>
              <a:t> effect </a:t>
            </a:r>
            <a:r>
              <a:rPr lang="nl-BE" sz="2800" dirty="0" err="1"/>
              <a:t>modifier</a:t>
            </a:r>
            <a:r>
              <a:rPr lang="nl-BE" sz="2800" dirty="0"/>
              <a:t> </a:t>
            </a:r>
          </a:p>
          <a:p>
            <a:r>
              <a:rPr lang="nl-BE" sz="2800" dirty="0" err="1"/>
              <a:t>Use</a:t>
            </a:r>
            <a:r>
              <a:rPr lang="nl-BE" sz="2800" dirty="0"/>
              <a:t> LR test </a:t>
            </a:r>
            <a:r>
              <a:rPr lang="nl-BE" sz="2800" dirty="0" err="1"/>
              <a:t>to</a:t>
            </a:r>
            <a:r>
              <a:rPr lang="nl-BE" sz="2800" dirty="0"/>
              <a:t> </a:t>
            </a:r>
            <a:r>
              <a:rPr lang="nl-BE" sz="2800" dirty="0" err="1"/>
              <a:t>decide</a:t>
            </a:r>
            <a:r>
              <a:rPr lang="nl-BE" sz="2800" dirty="0"/>
              <a:t> </a:t>
            </a:r>
            <a:r>
              <a:rPr lang="nl-BE" sz="2800" dirty="0" err="1"/>
              <a:t>whether</a:t>
            </a:r>
            <a:r>
              <a:rPr lang="nl-BE" sz="2800" dirty="0"/>
              <a:t> model </a:t>
            </a:r>
            <a:r>
              <a:rPr lang="nl-BE" sz="2800" dirty="0" err="1"/>
              <a:t>with</a:t>
            </a:r>
            <a:r>
              <a:rPr lang="nl-BE" sz="2800" dirty="0"/>
              <a:t> </a:t>
            </a:r>
            <a:r>
              <a:rPr lang="nl-BE" sz="2800" dirty="0" err="1"/>
              <a:t>interaction</a:t>
            </a:r>
            <a:r>
              <a:rPr lang="nl-BE" sz="2800" dirty="0"/>
              <a:t> is </a:t>
            </a:r>
            <a:r>
              <a:rPr lang="nl-BE" sz="2800" dirty="0" err="1"/>
              <a:t>signifcantly</a:t>
            </a:r>
            <a:r>
              <a:rPr lang="nl-BE" sz="2800" dirty="0"/>
              <a:t> </a:t>
            </a:r>
            <a:r>
              <a:rPr lang="nl-BE" sz="2800" dirty="0" err="1"/>
              <a:t>better</a:t>
            </a:r>
            <a:r>
              <a:rPr lang="nl-BE" sz="2800" dirty="0"/>
              <a:t> </a:t>
            </a:r>
            <a:r>
              <a:rPr lang="nl-BE" sz="2800" dirty="0" err="1"/>
              <a:t>than</a:t>
            </a:r>
            <a:r>
              <a:rPr lang="nl-BE" sz="2800" dirty="0"/>
              <a:t> model without</a:t>
            </a:r>
          </a:p>
          <a:p>
            <a:r>
              <a:rPr lang="nl-BE" sz="2800" dirty="0"/>
              <a:t>Be </a:t>
            </a:r>
            <a:r>
              <a:rPr lang="nl-BE" sz="2800" dirty="0" err="1"/>
              <a:t>cautious</a:t>
            </a:r>
            <a:r>
              <a:rPr lang="nl-BE" sz="2800" dirty="0"/>
              <a:t> </a:t>
            </a:r>
            <a:r>
              <a:rPr lang="nl-BE" sz="2800" dirty="0" err="1"/>
              <a:t>when</a:t>
            </a:r>
            <a:r>
              <a:rPr lang="nl-BE" sz="2800" dirty="0"/>
              <a:t> </a:t>
            </a:r>
            <a:r>
              <a:rPr lang="nl-BE" sz="2800" dirty="0" err="1"/>
              <a:t>testing</a:t>
            </a:r>
            <a:r>
              <a:rPr lang="nl-BE" sz="2800" dirty="0"/>
              <a:t> multiple </a:t>
            </a:r>
            <a:r>
              <a:rPr lang="nl-BE" sz="2800" dirty="0" err="1"/>
              <a:t>interactions</a:t>
            </a:r>
            <a:r>
              <a:rPr lang="nl-BE" sz="2800" dirty="0"/>
              <a:t>, risk of </a:t>
            </a:r>
            <a:r>
              <a:rPr lang="el-GR" sz="2800" dirty="0"/>
              <a:t>α</a:t>
            </a:r>
            <a:r>
              <a:rPr lang="nl-BE" sz="2800" dirty="0"/>
              <a:t>-error</a:t>
            </a:r>
          </a:p>
          <a:p>
            <a:r>
              <a:rPr lang="nl-BE" sz="2800" dirty="0"/>
              <a:t>Best </a:t>
            </a:r>
            <a:r>
              <a:rPr lang="nl-BE" sz="2800" dirty="0" err="1"/>
              <a:t>recode</a:t>
            </a:r>
            <a:r>
              <a:rPr lang="nl-BE" sz="2800" dirty="0"/>
              <a:t> </a:t>
            </a:r>
            <a:r>
              <a:rPr lang="nl-BE" sz="2800" dirty="0" err="1"/>
              <a:t>to</a:t>
            </a:r>
            <a:r>
              <a:rPr lang="nl-BE" sz="2800" dirty="0"/>
              <a:t> </a:t>
            </a:r>
            <a:r>
              <a:rPr lang="nl-BE" sz="2800" dirty="0" err="1"/>
              <a:t>two</a:t>
            </a:r>
            <a:r>
              <a:rPr lang="nl-BE" sz="2800" dirty="0"/>
              <a:t> levels </a:t>
            </a:r>
            <a:r>
              <a:rPr lang="nl-BE" sz="2800" dirty="0" err="1"/>
              <a:t>only</a:t>
            </a:r>
            <a:r>
              <a:rPr lang="nl-BE" sz="2800" dirty="0"/>
              <a:t>, risk of β-error</a:t>
            </a:r>
          </a:p>
          <a:p>
            <a:endParaRPr lang="nl-BE" sz="2800" dirty="0"/>
          </a:p>
        </p:txBody>
      </p:sp>
      <p:sp>
        <p:nvSpPr>
          <p:cNvPr id="6" name="Slide Number Placeholder 5">
            <a:extLst>
              <a:ext uri="{FF2B5EF4-FFF2-40B4-BE49-F238E27FC236}">
                <a16:creationId xmlns:a16="http://schemas.microsoft.com/office/drawing/2014/main" id="{C1C6DFB5-F90C-4C52-9D3E-3BA6AFFD1D88}"/>
              </a:ext>
            </a:extLst>
          </p:cNvPr>
          <p:cNvSpPr>
            <a:spLocks noGrp="1"/>
          </p:cNvSpPr>
          <p:nvPr>
            <p:ph type="sldNum" sz="quarter" idx="12"/>
          </p:nvPr>
        </p:nvSpPr>
        <p:spPr/>
        <p:txBody>
          <a:bodyPr/>
          <a:lstStyle/>
          <a:p>
            <a:pPr>
              <a:defRPr/>
            </a:pPr>
            <a:fld id="{28968E71-D2AA-4FE4-8F49-C683874DC01E}" type="slidenum">
              <a:rPr lang="en-GB" smtClean="0"/>
              <a:pPr>
                <a:defRPr/>
              </a:pPr>
              <a:t>25</a:t>
            </a:fld>
            <a:endParaRPr lang="en-GB"/>
          </a:p>
        </p:txBody>
      </p:sp>
    </p:spTree>
    <p:extLst>
      <p:ext uri="{BB962C8B-B14F-4D97-AF65-F5344CB8AC3E}">
        <p14:creationId xmlns:p14="http://schemas.microsoft.com/office/powerpoint/2010/main" val="3281525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A3788B-64E8-4CF2-9CB7-0366A67DD706}"/>
              </a:ext>
            </a:extLst>
          </p:cNvPr>
          <p:cNvSpPr>
            <a:spLocks noGrp="1"/>
          </p:cNvSpPr>
          <p:nvPr>
            <p:ph type="title"/>
          </p:nvPr>
        </p:nvSpPr>
        <p:spPr>
          <a:xfrm>
            <a:off x="628650" y="562271"/>
            <a:ext cx="7886700" cy="1128417"/>
          </a:xfrm>
        </p:spPr>
        <p:txBody>
          <a:bodyPr vert="horz" lIns="91440" tIns="45720" rIns="91440" bIns="45720" rtlCol="0" anchor="ctr">
            <a:normAutofit/>
          </a:bodyPr>
          <a:lstStyle/>
          <a:p>
            <a:pPr algn="l" eaLnBrk="1" hangingPunct="1">
              <a:lnSpc>
                <a:spcPct val="90000"/>
              </a:lnSpc>
            </a:pPr>
            <a:r>
              <a:rPr lang="en-US" sz="4500" kern="1200" dirty="0">
                <a:solidFill>
                  <a:schemeClr val="tx1"/>
                </a:solidFill>
              </a:rPr>
              <a:t>The </a:t>
            </a:r>
            <a:r>
              <a:rPr lang="en-US" sz="4500" kern="1200" dirty="0" err="1">
                <a:solidFill>
                  <a:schemeClr val="tx1"/>
                </a:solidFill>
              </a:rPr>
              <a:t>mpm</a:t>
            </a:r>
            <a:r>
              <a:rPr lang="en-US" sz="4500" kern="1200" dirty="0">
                <a:solidFill>
                  <a:schemeClr val="tx1"/>
                </a:solidFill>
              </a:rPr>
              <a:t> dataset</a:t>
            </a:r>
          </a:p>
        </p:txBody>
      </p:sp>
      <p:sp>
        <p:nvSpPr>
          <p:cNvPr id="6" name="Slide Number Placeholder 5">
            <a:extLst>
              <a:ext uri="{FF2B5EF4-FFF2-40B4-BE49-F238E27FC236}">
                <a16:creationId xmlns:a16="http://schemas.microsoft.com/office/drawing/2014/main" id="{A765BCE4-04DB-4197-8CB7-220CA25C2881}"/>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defTabSz="457200" eaLnBrk="1" hangingPunct="1">
              <a:spcAft>
                <a:spcPts val="600"/>
              </a:spcAft>
              <a:defRPr/>
            </a:pPr>
            <a:fld id="{28968E71-D2AA-4FE4-8F49-C683874DC01E}" type="slidenum">
              <a:rPr lang="en-US" sz="1200" smtClean="0">
                <a:solidFill>
                  <a:schemeClr val="tx1">
                    <a:tint val="75000"/>
                  </a:schemeClr>
                </a:solidFill>
                <a:latin typeface="+mn-lt"/>
              </a:rPr>
              <a:pPr defTabSz="457200" eaLnBrk="1" hangingPunct="1">
                <a:spcAft>
                  <a:spcPts val="600"/>
                </a:spcAft>
                <a:defRPr/>
              </a:pPr>
              <a:t>3</a:t>
            </a:fld>
            <a:endParaRPr lang="en-US" sz="1200">
              <a:solidFill>
                <a:schemeClr val="tx1">
                  <a:tint val="75000"/>
                </a:schemeClr>
              </a:solidFill>
              <a:latin typeface="+mn-lt"/>
            </a:endParaRPr>
          </a:p>
        </p:txBody>
      </p:sp>
      <p:sp>
        <p:nvSpPr>
          <p:cNvPr id="10" name="Content Placeholder 9">
            <a:extLst>
              <a:ext uri="{FF2B5EF4-FFF2-40B4-BE49-F238E27FC236}">
                <a16:creationId xmlns:a16="http://schemas.microsoft.com/office/drawing/2014/main" id="{E0BD71EA-482D-4732-9D6E-4E37F2D91B0F}"/>
              </a:ext>
            </a:extLst>
          </p:cNvPr>
          <p:cNvSpPr>
            <a:spLocks noGrp="1"/>
          </p:cNvSpPr>
          <p:nvPr>
            <p:ph idx="1"/>
          </p:nvPr>
        </p:nvSpPr>
        <p:spPr/>
        <p:txBody>
          <a:bodyPr/>
          <a:lstStyle/>
          <a:p>
            <a:endParaRPr lang="nl-BE"/>
          </a:p>
        </p:txBody>
      </p:sp>
      <p:pic>
        <p:nvPicPr>
          <p:cNvPr id="11" name="Picture 10">
            <a:extLst>
              <a:ext uri="{FF2B5EF4-FFF2-40B4-BE49-F238E27FC236}">
                <a16:creationId xmlns:a16="http://schemas.microsoft.com/office/drawing/2014/main" id="{18429CE0-45FC-4C4E-B37C-8F902040BB0E}"/>
              </a:ext>
            </a:extLst>
          </p:cNvPr>
          <p:cNvPicPr>
            <a:picLocks noChangeAspect="1"/>
          </p:cNvPicPr>
          <p:nvPr/>
        </p:nvPicPr>
        <p:blipFill>
          <a:blip r:embed="rId3"/>
          <a:stretch>
            <a:fillRect/>
          </a:stretch>
        </p:blipFill>
        <p:spPr>
          <a:xfrm>
            <a:off x="685800" y="2069187"/>
            <a:ext cx="8458200" cy="2959591"/>
          </a:xfrm>
          <a:prstGeom prst="rect">
            <a:avLst/>
          </a:prstGeom>
        </p:spPr>
      </p:pic>
      <p:sp>
        <p:nvSpPr>
          <p:cNvPr id="12" name="Rectangle: Rounded Corners 11">
            <a:extLst>
              <a:ext uri="{FF2B5EF4-FFF2-40B4-BE49-F238E27FC236}">
                <a16:creationId xmlns:a16="http://schemas.microsoft.com/office/drawing/2014/main" id="{B923DD1F-672B-4824-B0E3-40ADC61BF19A}"/>
              </a:ext>
            </a:extLst>
          </p:cNvPr>
          <p:cNvSpPr/>
          <p:nvPr/>
        </p:nvSpPr>
        <p:spPr bwMode="auto">
          <a:xfrm>
            <a:off x="7236296" y="2168860"/>
            <a:ext cx="540060" cy="2859918"/>
          </a:xfrm>
          <a:prstGeom prst="roundRect">
            <a:avLst/>
          </a:prstGeom>
          <a:noFill/>
          <a:ln w="34925" cap="flat" cmpd="sng" algn="ctr">
            <a:solidFill>
              <a:srgbClr val="FF00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BE"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38319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8D35AE93-6F86-4406-930B-0399620FA2DF}"/>
              </a:ext>
            </a:extLst>
          </p:cNvPr>
          <p:cNvSpPr>
            <a:spLocks noGrp="1" noChangeArrowheads="1"/>
          </p:cNvSpPr>
          <p:nvPr>
            <p:ph type="title"/>
          </p:nvPr>
        </p:nvSpPr>
        <p:spPr>
          <a:xfrm>
            <a:off x="539552" y="14287"/>
            <a:ext cx="7772400" cy="1143000"/>
          </a:xfrm>
        </p:spPr>
        <p:txBody>
          <a:bodyPr/>
          <a:lstStyle/>
          <a:p>
            <a:r>
              <a:rPr lang="en-US" altLang="nl-BE" dirty="0"/>
              <a:t>Introducing a dummy variable</a:t>
            </a:r>
            <a:br>
              <a:rPr lang="en-US" altLang="nl-BE" dirty="0"/>
            </a:br>
            <a:r>
              <a:rPr lang="en-US" altLang="nl-BE" sz="2400" dirty="0"/>
              <a:t>(reminder from linear regression lecture)</a:t>
            </a:r>
            <a:endParaRPr lang="fr-FR" altLang="nl-BE" sz="2400" dirty="0"/>
          </a:p>
        </p:txBody>
      </p:sp>
      <p:graphicFrame>
        <p:nvGraphicFramePr>
          <p:cNvPr id="2" name="Table 1">
            <a:extLst>
              <a:ext uri="{FF2B5EF4-FFF2-40B4-BE49-F238E27FC236}">
                <a16:creationId xmlns:a16="http://schemas.microsoft.com/office/drawing/2014/main" id="{6AA55973-127B-4124-A90A-744E0C52F61A}"/>
              </a:ext>
            </a:extLst>
          </p:cNvPr>
          <p:cNvGraphicFramePr>
            <a:graphicFrameLocks noGrp="1"/>
          </p:cNvGraphicFramePr>
          <p:nvPr>
            <p:extLst>
              <p:ext uri="{D42A27DB-BD31-4B8C-83A1-F6EECF244321}">
                <p14:modId xmlns:p14="http://schemas.microsoft.com/office/powerpoint/2010/main" val="2065711266"/>
              </p:ext>
            </p:extLst>
          </p:nvPr>
        </p:nvGraphicFramePr>
        <p:xfrm>
          <a:off x="323850" y="1700213"/>
          <a:ext cx="6624640" cy="4572000"/>
        </p:xfrm>
        <a:graphic>
          <a:graphicData uri="http://schemas.openxmlformats.org/drawingml/2006/table">
            <a:tbl>
              <a:tblPr firstRow="1" bandRow="1">
                <a:tableStyleId>{5C22544A-7EE6-4342-B048-85BDC9FD1C3A}</a:tableStyleId>
              </a:tblPr>
              <a:tblGrid>
                <a:gridCol w="2231926">
                  <a:extLst>
                    <a:ext uri="{9D8B030D-6E8A-4147-A177-3AD203B41FA5}">
                      <a16:colId xmlns:a16="http://schemas.microsoft.com/office/drawing/2014/main" val="20000"/>
                    </a:ext>
                  </a:extLst>
                </a:gridCol>
                <a:gridCol w="1464238">
                  <a:extLst>
                    <a:ext uri="{9D8B030D-6E8A-4147-A177-3AD203B41FA5}">
                      <a16:colId xmlns:a16="http://schemas.microsoft.com/office/drawing/2014/main" val="20001"/>
                    </a:ext>
                  </a:extLst>
                </a:gridCol>
                <a:gridCol w="1464238">
                  <a:extLst>
                    <a:ext uri="{9D8B030D-6E8A-4147-A177-3AD203B41FA5}">
                      <a16:colId xmlns:a16="http://schemas.microsoft.com/office/drawing/2014/main" val="20002"/>
                    </a:ext>
                  </a:extLst>
                </a:gridCol>
                <a:gridCol w="1464238">
                  <a:extLst>
                    <a:ext uri="{9D8B030D-6E8A-4147-A177-3AD203B41FA5}">
                      <a16:colId xmlns:a16="http://schemas.microsoft.com/office/drawing/2014/main" val="20003"/>
                    </a:ext>
                  </a:extLst>
                </a:gridCol>
              </a:tblGrid>
              <a:tr h="370840">
                <a:tc>
                  <a:txBody>
                    <a:bodyPr/>
                    <a:lstStyle/>
                    <a:p>
                      <a:endParaRPr lang="fr-FR" dirty="0"/>
                    </a:p>
                  </a:txBody>
                  <a:tcPr marL="91439" marR="91439"/>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dirty="0"/>
                        <a:t>married(2)</a:t>
                      </a:r>
                      <a:endParaRPr lang="fr-FR" dirty="0"/>
                    </a:p>
                  </a:txBody>
                  <a:tcPr marL="91439" marR="9143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widow(3)</a:t>
                      </a:r>
                      <a:endParaRPr lang="fr-FR" dirty="0"/>
                    </a:p>
                  </a:txBody>
                  <a:tcPr marL="91439" marR="91439"/>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dirty="0"/>
                        <a:t>Separated/ divorced (4)</a:t>
                      </a:r>
                      <a:endParaRPr lang="fr-FR" dirty="0"/>
                    </a:p>
                    <a:p>
                      <a:pPr algn="ctr"/>
                      <a:endParaRPr lang="fr-FR" dirty="0"/>
                    </a:p>
                  </a:txBody>
                  <a:tcPr marL="91439" marR="91439"/>
                </a:tc>
                <a:extLst>
                  <a:ext uri="{0D108BD9-81ED-4DB2-BD59-A6C34878D82A}">
                    <a16:rowId xmlns:a16="http://schemas.microsoft.com/office/drawing/2014/main" val="10000"/>
                  </a:ext>
                </a:extLst>
              </a:tr>
              <a:tr h="91440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single(1)</a:t>
                      </a:r>
                    </a:p>
                  </a:txBody>
                  <a:tcPr marL="91439" marR="91439" anchor="ctr"/>
                </a:tc>
                <a:tc>
                  <a:txBody>
                    <a:bodyPr/>
                    <a:lstStyle/>
                    <a:p>
                      <a:pPr algn="ctr"/>
                      <a:r>
                        <a:rPr lang="en-US" dirty="0"/>
                        <a:t>0</a:t>
                      </a:r>
                      <a:endParaRPr lang="fr-FR" dirty="0"/>
                    </a:p>
                  </a:txBody>
                  <a:tcPr marL="91439" marR="91439" anchor="ctr"/>
                </a:tc>
                <a:tc>
                  <a:txBody>
                    <a:bodyPr/>
                    <a:lstStyle/>
                    <a:p>
                      <a:pPr algn="ctr"/>
                      <a:r>
                        <a:rPr lang="en-US" dirty="0"/>
                        <a:t>0</a:t>
                      </a:r>
                      <a:endParaRPr lang="fr-FR" dirty="0"/>
                    </a:p>
                  </a:txBody>
                  <a:tcPr marL="91439" marR="91439" anchor="ctr"/>
                </a:tc>
                <a:tc>
                  <a:txBody>
                    <a:bodyPr/>
                    <a:lstStyle/>
                    <a:p>
                      <a:pPr algn="ctr"/>
                      <a:r>
                        <a:rPr lang="en-US" dirty="0"/>
                        <a:t>0</a:t>
                      </a:r>
                      <a:endParaRPr lang="fr-FR" dirty="0"/>
                    </a:p>
                  </a:txBody>
                  <a:tcPr marL="91439" marR="91439" anchor="ctr"/>
                </a:tc>
                <a:extLst>
                  <a:ext uri="{0D108BD9-81ED-4DB2-BD59-A6C34878D82A}">
                    <a16:rowId xmlns:a16="http://schemas.microsoft.com/office/drawing/2014/main" val="10001"/>
                  </a:ext>
                </a:extLst>
              </a:tr>
              <a:tr h="91440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married(2)</a:t>
                      </a:r>
                    </a:p>
                  </a:txBody>
                  <a:tcPr marL="91439" marR="91439" anchor="ctr"/>
                </a:tc>
                <a:tc>
                  <a:txBody>
                    <a:bodyPr/>
                    <a:lstStyle/>
                    <a:p>
                      <a:pPr algn="ctr"/>
                      <a:r>
                        <a:rPr lang="en-US" dirty="0"/>
                        <a:t>1</a:t>
                      </a:r>
                      <a:endParaRPr lang="fr-FR" dirty="0"/>
                    </a:p>
                  </a:txBody>
                  <a:tcPr marL="91439" marR="91439" anchor="ctr"/>
                </a:tc>
                <a:tc>
                  <a:txBody>
                    <a:bodyPr/>
                    <a:lstStyle/>
                    <a:p>
                      <a:pPr algn="ctr"/>
                      <a:r>
                        <a:rPr lang="en-US" dirty="0"/>
                        <a:t>0</a:t>
                      </a:r>
                      <a:endParaRPr lang="fr-FR" dirty="0"/>
                    </a:p>
                  </a:txBody>
                  <a:tcPr marL="91439" marR="91439" anchor="ctr"/>
                </a:tc>
                <a:tc>
                  <a:txBody>
                    <a:bodyPr/>
                    <a:lstStyle/>
                    <a:p>
                      <a:pPr algn="ctr"/>
                      <a:r>
                        <a:rPr lang="en-US" dirty="0"/>
                        <a:t>0</a:t>
                      </a:r>
                      <a:endParaRPr lang="fr-FR" dirty="0"/>
                    </a:p>
                  </a:txBody>
                  <a:tcPr marL="91439" marR="91439" anchor="ctr"/>
                </a:tc>
                <a:extLst>
                  <a:ext uri="{0D108BD9-81ED-4DB2-BD59-A6C34878D82A}">
                    <a16:rowId xmlns:a16="http://schemas.microsoft.com/office/drawing/2014/main" val="10002"/>
                  </a:ext>
                </a:extLst>
              </a:tr>
              <a:tr h="914400">
                <a:tc>
                  <a:txBody>
                    <a:bodyPr/>
                    <a:lstStyle/>
                    <a:p>
                      <a:r>
                        <a:rPr lang="en-US" dirty="0"/>
                        <a:t>widow(3)</a:t>
                      </a:r>
                      <a:endParaRPr lang="fr-FR" dirty="0"/>
                    </a:p>
                  </a:txBody>
                  <a:tcPr marL="91439" marR="91439" anchor="ctr"/>
                </a:tc>
                <a:tc>
                  <a:txBody>
                    <a:bodyPr/>
                    <a:lstStyle/>
                    <a:p>
                      <a:pPr algn="ctr"/>
                      <a:r>
                        <a:rPr lang="en-US" dirty="0"/>
                        <a:t>0</a:t>
                      </a:r>
                      <a:endParaRPr lang="fr-FR" dirty="0"/>
                    </a:p>
                  </a:txBody>
                  <a:tcPr marL="91439" marR="91439" anchor="ctr"/>
                </a:tc>
                <a:tc>
                  <a:txBody>
                    <a:bodyPr/>
                    <a:lstStyle/>
                    <a:p>
                      <a:pPr algn="ctr"/>
                      <a:r>
                        <a:rPr lang="en-US" dirty="0"/>
                        <a:t>1</a:t>
                      </a:r>
                      <a:endParaRPr lang="fr-FR" dirty="0"/>
                    </a:p>
                  </a:txBody>
                  <a:tcPr marL="91439" marR="91439" anchor="ctr"/>
                </a:tc>
                <a:tc>
                  <a:txBody>
                    <a:bodyPr/>
                    <a:lstStyle/>
                    <a:p>
                      <a:pPr algn="ctr"/>
                      <a:r>
                        <a:rPr lang="en-US" dirty="0"/>
                        <a:t>0</a:t>
                      </a:r>
                      <a:endParaRPr lang="fr-FR" dirty="0"/>
                    </a:p>
                  </a:txBody>
                  <a:tcPr marL="91439" marR="91439" anchor="ctr"/>
                </a:tc>
                <a:extLst>
                  <a:ext uri="{0D108BD9-81ED-4DB2-BD59-A6C34878D82A}">
                    <a16:rowId xmlns:a16="http://schemas.microsoft.com/office/drawing/2014/main" val="10003"/>
                  </a:ext>
                </a:extLst>
              </a:tr>
              <a:tr h="91440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Separated/divorced(4)</a:t>
                      </a:r>
                      <a:endParaRPr lang="fr-FR" dirty="0"/>
                    </a:p>
                    <a:p>
                      <a:endParaRPr lang="fr-FR" dirty="0"/>
                    </a:p>
                  </a:txBody>
                  <a:tcPr marL="91439" marR="91439" anchor="ctr"/>
                </a:tc>
                <a:tc>
                  <a:txBody>
                    <a:bodyPr/>
                    <a:lstStyle/>
                    <a:p>
                      <a:pPr algn="ctr"/>
                      <a:r>
                        <a:rPr lang="en-US" dirty="0"/>
                        <a:t>0</a:t>
                      </a:r>
                      <a:endParaRPr lang="fr-FR" dirty="0"/>
                    </a:p>
                  </a:txBody>
                  <a:tcPr marL="91439" marR="91439" anchor="ctr"/>
                </a:tc>
                <a:tc>
                  <a:txBody>
                    <a:bodyPr/>
                    <a:lstStyle/>
                    <a:p>
                      <a:pPr algn="ctr"/>
                      <a:r>
                        <a:rPr lang="en-US" dirty="0"/>
                        <a:t>0</a:t>
                      </a:r>
                      <a:endParaRPr lang="fr-FR" dirty="0"/>
                    </a:p>
                  </a:txBody>
                  <a:tcPr marL="91439" marR="91439" anchor="ctr"/>
                </a:tc>
                <a:tc>
                  <a:txBody>
                    <a:bodyPr/>
                    <a:lstStyle/>
                    <a:p>
                      <a:pPr algn="ctr"/>
                      <a:r>
                        <a:rPr lang="en-US" dirty="0"/>
                        <a:t>1</a:t>
                      </a:r>
                      <a:endParaRPr lang="fr-FR" dirty="0"/>
                    </a:p>
                  </a:txBody>
                  <a:tcPr marL="91439" marR="91439"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8681-2CC2-492A-8B39-BCF0FDC795CF}"/>
              </a:ext>
            </a:extLst>
          </p:cNvPr>
          <p:cNvSpPr>
            <a:spLocks noGrp="1"/>
          </p:cNvSpPr>
          <p:nvPr>
            <p:ph type="title"/>
          </p:nvPr>
        </p:nvSpPr>
        <p:spPr/>
        <p:txBody>
          <a:bodyPr/>
          <a:lstStyle/>
          <a:p>
            <a:r>
              <a:rPr lang="nl-BE" sz="3600" dirty="0" err="1"/>
              <a:t>Logistic</a:t>
            </a:r>
            <a:r>
              <a:rPr lang="nl-BE" sz="3600" dirty="0"/>
              <a:t> </a:t>
            </a:r>
            <a:r>
              <a:rPr lang="nl-BE" sz="3600" dirty="0" err="1"/>
              <a:t>regression</a:t>
            </a:r>
            <a:r>
              <a:rPr lang="nl-BE" sz="3600" dirty="0"/>
              <a:t>, dummy variables(1)</a:t>
            </a:r>
          </a:p>
        </p:txBody>
      </p:sp>
      <p:sp>
        <p:nvSpPr>
          <p:cNvPr id="3" name="Content Placeholder 2">
            <a:extLst>
              <a:ext uri="{FF2B5EF4-FFF2-40B4-BE49-F238E27FC236}">
                <a16:creationId xmlns:a16="http://schemas.microsoft.com/office/drawing/2014/main" id="{F6859343-CA2A-4302-A5FF-405555D83286}"/>
              </a:ext>
            </a:extLst>
          </p:cNvPr>
          <p:cNvSpPr>
            <a:spLocks noGrp="1"/>
          </p:cNvSpPr>
          <p:nvPr>
            <p:ph idx="1"/>
          </p:nvPr>
        </p:nvSpPr>
        <p:spPr/>
        <p:txBody>
          <a:bodyPr/>
          <a:lstStyle/>
          <a:p>
            <a:pPr marL="0" indent="0">
              <a:buNone/>
            </a:pPr>
            <a:r>
              <a:rPr lang="nl-BE" sz="2400" dirty="0" err="1">
                <a:solidFill>
                  <a:schemeClr val="accent6"/>
                </a:solidFill>
                <a:latin typeface="Courier New" panose="02070309020205020404" pitchFamily="49" charset="0"/>
                <a:cs typeface="Courier New" panose="02070309020205020404" pitchFamily="49" charset="0"/>
              </a:rPr>
              <a:t>mpm$case</a:t>
            </a:r>
            <a:r>
              <a:rPr lang="nl-BE" sz="2400" dirty="0">
                <a:solidFill>
                  <a:schemeClr val="accent6"/>
                </a:solidFill>
                <a:latin typeface="Courier New" panose="02070309020205020404" pitchFamily="49" charset="0"/>
                <a:cs typeface="Courier New" panose="02070309020205020404" pitchFamily="49" charset="0"/>
              </a:rPr>
              <a:t> &lt;- </a:t>
            </a:r>
            <a:r>
              <a:rPr lang="nl-BE" sz="2400" dirty="0" err="1">
                <a:solidFill>
                  <a:schemeClr val="accent6"/>
                </a:solidFill>
                <a:latin typeface="Courier New" panose="02070309020205020404" pitchFamily="49" charset="0"/>
                <a:cs typeface="Courier New" panose="02070309020205020404" pitchFamily="49" charset="0"/>
              </a:rPr>
              <a:t>mpm$mpm</a:t>
            </a:r>
            <a:br>
              <a:rPr lang="nl-BE" sz="2400" dirty="0">
                <a:solidFill>
                  <a:schemeClr val="accent6"/>
                </a:solidFill>
                <a:latin typeface="Courier New" panose="02070309020205020404" pitchFamily="49" charset="0"/>
                <a:cs typeface="Courier New" panose="02070309020205020404" pitchFamily="49" charset="0"/>
              </a:rPr>
            </a:br>
            <a:r>
              <a:rPr lang="nl-BE" sz="2400" dirty="0" err="1">
                <a:solidFill>
                  <a:schemeClr val="accent6"/>
                </a:solidFill>
                <a:latin typeface="Courier New" panose="02070309020205020404" pitchFamily="49" charset="0"/>
                <a:cs typeface="Courier New" panose="02070309020205020404" pitchFamily="49" charset="0"/>
              </a:rPr>
              <a:t>table</a:t>
            </a:r>
            <a:r>
              <a:rPr lang="nl-BE" sz="2400" dirty="0">
                <a:solidFill>
                  <a:schemeClr val="accent6"/>
                </a:solidFill>
                <a:latin typeface="Courier New" panose="02070309020205020404" pitchFamily="49" charset="0"/>
                <a:cs typeface="Courier New" panose="02070309020205020404" pitchFamily="49" charset="0"/>
              </a:rPr>
              <a:t>(</a:t>
            </a:r>
            <a:r>
              <a:rPr lang="nl-BE" sz="2400" dirty="0" err="1">
                <a:solidFill>
                  <a:schemeClr val="accent6"/>
                </a:solidFill>
                <a:latin typeface="Courier New" panose="02070309020205020404" pitchFamily="49" charset="0"/>
                <a:cs typeface="Courier New" panose="02070309020205020404" pitchFamily="49" charset="0"/>
              </a:rPr>
              <a:t>mpm$case</a:t>
            </a:r>
            <a:r>
              <a:rPr lang="nl-BE" sz="2400" dirty="0">
                <a:solidFill>
                  <a:schemeClr val="accent6"/>
                </a:solidFill>
                <a:latin typeface="Courier New" panose="02070309020205020404" pitchFamily="49" charset="0"/>
                <a:cs typeface="Courier New" panose="02070309020205020404" pitchFamily="49" charset="0"/>
              </a:rPr>
              <a:t>)</a:t>
            </a:r>
          </a:p>
          <a:p>
            <a:pPr marL="0" indent="0">
              <a:buNone/>
            </a:pPr>
            <a:endParaRPr lang="nl-BE" sz="2400" dirty="0">
              <a:solidFill>
                <a:schemeClr val="accent6"/>
              </a:solidFill>
              <a:latin typeface="Courier New" panose="02070309020205020404" pitchFamily="49" charset="0"/>
              <a:cs typeface="Courier New" panose="02070309020205020404" pitchFamily="49" charset="0"/>
            </a:endParaRPr>
          </a:p>
          <a:p>
            <a:pPr marL="0" indent="0">
              <a:buNone/>
            </a:pPr>
            <a:r>
              <a:rPr lang="nl-BE" sz="2400" dirty="0">
                <a:solidFill>
                  <a:schemeClr val="accent4"/>
                </a:solidFill>
                <a:latin typeface="Courier New" panose="02070309020205020404" pitchFamily="49" charset="0"/>
                <a:cs typeface="Courier New" panose="02070309020205020404" pitchFamily="49" charset="0"/>
              </a:rPr>
              <a:t>  0   1 </a:t>
            </a:r>
          </a:p>
          <a:p>
            <a:pPr marL="0" indent="0">
              <a:buNone/>
            </a:pPr>
            <a:r>
              <a:rPr lang="nl-BE" sz="2400" dirty="0">
                <a:solidFill>
                  <a:schemeClr val="accent4"/>
                </a:solidFill>
                <a:latin typeface="Courier New" panose="02070309020205020404" pitchFamily="49" charset="0"/>
                <a:cs typeface="Courier New" panose="02070309020205020404" pitchFamily="49" charset="0"/>
              </a:rPr>
              <a:t>261 276 </a:t>
            </a:r>
          </a:p>
          <a:p>
            <a:pPr marL="0" indent="0">
              <a:buNone/>
            </a:pPr>
            <a:endParaRPr lang="nl-BE" sz="2400" dirty="0">
              <a:solidFill>
                <a:schemeClr val="accent4"/>
              </a:solidFill>
              <a:latin typeface="Courier New" panose="02070309020205020404" pitchFamily="49" charset="0"/>
              <a:cs typeface="Courier New" panose="02070309020205020404" pitchFamily="49" charset="0"/>
            </a:endParaRPr>
          </a:p>
          <a:p>
            <a:pPr marL="0" indent="0">
              <a:buNone/>
            </a:pPr>
            <a:r>
              <a:rPr lang="nl-BE" sz="2400" dirty="0" err="1">
                <a:solidFill>
                  <a:schemeClr val="accent6"/>
                </a:solidFill>
                <a:latin typeface="Courier New" panose="02070309020205020404" pitchFamily="49" charset="0"/>
                <a:cs typeface="Courier New" panose="02070309020205020404" pitchFamily="49" charset="0"/>
              </a:rPr>
              <a:t>table</a:t>
            </a:r>
            <a:r>
              <a:rPr lang="nl-BE" sz="2400" dirty="0">
                <a:solidFill>
                  <a:schemeClr val="accent6"/>
                </a:solidFill>
                <a:latin typeface="Courier New" panose="02070309020205020404" pitchFamily="49" charset="0"/>
                <a:cs typeface="Courier New" panose="02070309020205020404" pitchFamily="49" charset="0"/>
              </a:rPr>
              <a:t>(mpm$civ4)</a:t>
            </a:r>
          </a:p>
          <a:p>
            <a:pPr marL="0" indent="0">
              <a:buNone/>
            </a:pPr>
            <a:r>
              <a:rPr lang="nl-BE" sz="2400" dirty="0">
                <a:solidFill>
                  <a:schemeClr val="accent4"/>
                </a:solidFill>
                <a:latin typeface="Courier New" panose="02070309020205020404" pitchFamily="49" charset="0"/>
                <a:cs typeface="Courier New" panose="02070309020205020404" pitchFamily="49" charset="0"/>
              </a:rPr>
              <a:t>  1   2   3   4 </a:t>
            </a:r>
          </a:p>
          <a:p>
            <a:pPr marL="0" indent="0">
              <a:buNone/>
            </a:pPr>
            <a:r>
              <a:rPr lang="nl-BE" sz="2400" dirty="0">
                <a:solidFill>
                  <a:schemeClr val="accent4"/>
                </a:solidFill>
                <a:latin typeface="Courier New" panose="02070309020205020404" pitchFamily="49" charset="0"/>
                <a:cs typeface="Courier New" panose="02070309020205020404" pitchFamily="49" charset="0"/>
              </a:rPr>
              <a:t>166 327  28  16 </a:t>
            </a:r>
          </a:p>
        </p:txBody>
      </p:sp>
      <p:sp>
        <p:nvSpPr>
          <p:cNvPr id="4" name="Date Placeholder 3">
            <a:extLst>
              <a:ext uri="{FF2B5EF4-FFF2-40B4-BE49-F238E27FC236}">
                <a16:creationId xmlns:a16="http://schemas.microsoft.com/office/drawing/2014/main" id="{1B0498F4-5438-42F6-BF07-DE6CB0B4DA29}"/>
              </a:ext>
            </a:extLst>
          </p:cNvPr>
          <p:cNvSpPr>
            <a:spLocks noGrp="1"/>
          </p:cNvSpPr>
          <p:nvPr>
            <p:ph type="dt" sz="half" idx="10"/>
          </p:nvPr>
        </p:nvSpPr>
        <p:spPr/>
        <p:txBody>
          <a:bodyPr/>
          <a:lstStyle/>
          <a:p>
            <a:pPr>
              <a:defRPr/>
            </a:pPr>
            <a:r>
              <a:rPr lang="en-US"/>
              <a:t>18 Apr 2018</a:t>
            </a:r>
            <a:endParaRPr lang="en-GB" dirty="0"/>
          </a:p>
        </p:txBody>
      </p:sp>
      <p:sp>
        <p:nvSpPr>
          <p:cNvPr id="5" name="Footer Placeholder 4">
            <a:extLst>
              <a:ext uri="{FF2B5EF4-FFF2-40B4-BE49-F238E27FC236}">
                <a16:creationId xmlns:a16="http://schemas.microsoft.com/office/drawing/2014/main" id="{043719FE-B3E2-412F-8BA1-F93BA6BE0FAA}"/>
              </a:ext>
            </a:extLst>
          </p:cNvPr>
          <p:cNvSpPr>
            <a:spLocks noGrp="1"/>
          </p:cNvSpPr>
          <p:nvPr>
            <p:ph type="ftr" sz="quarter" idx="11"/>
          </p:nvPr>
        </p:nvSpPr>
        <p:spPr/>
        <p:txBody>
          <a:bodyPr/>
          <a:lstStyle/>
          <a:p>
            <a:pPr>
              <a:defRPr/>
            </a:pPr>
            <a:r>
              <a:rPr lang="en-GB"/>
              <a:t>ASME_LogReg_2_TR.PPTX</a:t>
            </a:r>
            <a:endParaRPr lang="en-GB" dirty="0"/>
          </a:p>
        </p:txBody>
      </p:sp>
      <p:sp>
        <p:nvSpPr>
          <p:cNvPr id="6" name="Slide Number Placeholder 5">
            <a:extLst>
              <a:ext uri="{FF2B5EF4-FFF2-40B4-BE49-F238E27FC236}">
                <a16:creationId xmlns:a16="http://schemas.microsoft.com/office/drawing/2014/main" id="{5B1D7CB7-8B23-490E-B708-3EAB03C72E84}"/>
              </a:ext>
            </a:extLst>
          </p:cNvPr>
          <p:cNvSpPr>
            <a:spLocks noGrp="1"/>
          </p:cNvSpPr>
          <p:nvPr>
            <p:ph type="sldNum" sz="quarter" idx="12"/>
          </p:nvPr>
        </p:nvSpPr>
        <p:spPr/>
        <p:txBody>
          <a:bodyPr/>
          <a:lstStyle/>
          <a:p>
            <a:pPr>
              <a:defRPr/>
            </a:pPr>
            <a:fld id="{28968E71-D2AA-4FE4-8F49-C683874DC01E}" type="slidenum">
              <a:rPr lang="en-GB" smtClean="0"/>
              <a:pPr>
                <a:defRPr/>
              </a:pPr>
              <a:t>5</a:t>
            </a:fld>
            <a:endParaRPr lang="en-GB"/>
          </a:p>
        </p:txBody>
      </p:sp>
    </p:spTree>
    <p:extLst>
      <p:ext uri="{BB962C8B-B14F-4D97-AF65-F5344CB8AC3E}">
        <p14:creationId xmlns:p14="http://schemas.microsoft.com/office/powerpoint/2010/main" val="504305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752B-9DA4-487A-9122-AFD7C44108AB}"/>
              </a:ext>
            </a:extLst>
          </p:cNvPr>
          <p:cNvSpPr>
            <a:spLocks noGrp="1"/>
          </p:cNvSpPr>
          <p:nvPr>
            <p:ph type="title"/>
          </p:nvPr>
        </p:nvSpPr>
        <p:spPr>
          <a:xfrm>
            <a:off x="322326" y="411480"/>
            <a:ext cx="8401050" cy="1106424"/>
          </a:xfrm>
        </p:spPr>
        <p:txBody>
          <a:bodyPr>
            <a:normAutofit/>
          </a:bodyPr>
          <a:lstStyle/>
          <a:p>
            <a:r>
              <a:rPr lang="nl-BE" sz="3200" dirty="0" err="1"/>
              <a:t>Logistic</a:t>
            </a:r>
            <a:r>
              <a:rPr lang="nl-BE" sz="3200" dirty="0"/>
              <a:t> </a:t>
            </a:r>
            <a:r>
              <a:rPr lang="nl-BE" sz="3200" dirty="0" err="1"/>
              <a:t>regression</a:t>
            </a:r>
            <a:r>
              <a:rPr lang="nl-BE" sz="3200" dirty="0"/>
              <a:t>, dummy variables(2)</a:t>
            </a:r>
            <a:endParaRPr lang="nl-BE" sz="3100" dirty="0"/>
          </a:p>
        </p:txBody>
      </p:sp>
      <p:sp>
        <p:nvSpPr>
          <p:cNvPr id="15" name="Rectangle 1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7850" y="1721922"/>
            <a:ext cx="3163824"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9165687-F3B7-45BE-AA24-FE548E825320}"/>
              </a:ext>
            </a:extLst>
          </p:cNvPr>
          <p:cNvSpPr>
            <a:spLocks noGrp="1"/>
          </p:cNvSpPr>
          <p:nvPr>
            <p:ph idx="1"/>
          </p:nvPr>
        </p:nvSpPr>
        <p:spPr>
          <a:xfrm>
            <a:off x="899592" y="2020824"/>
            <a:ext cx="7645794" cy="3959352"/>
          </a:xfrm>
        </p:spPr>
        <p:txBody>
          <a:bodyPr anchor="ctr">
            <a:normAutofit/>
          </a:bodyPr>
          <a:lstStyle/>
          <a:p>
            <a:pPr marL="0" indent="0">
              <a:buNone/>
            </a:pPr>
            <a:r>
              <a:rPr lang="nl-BE" sz="1600" dirty="0">
                <a:latin typeface="Courier New" panose="02070309020205020404" pitchFamily="49" charset="0"/>
                <a:cs typeface="Courier New" panose="02070309020205020404" pitchFamily="49" charset="0"/>
              </a:rPr>
              <a:t>GLM.1 &lt;- </a:t>
            </a:r>
            <a:r>
              <a:rPr lang="nl-BE" sz="1600" dirty="0" err="1">
                <a:latin typeface="Courier New" panose="02070309020205020404" pitchFamily="49" charset="0"/>
                <a:cs typeface="Courier New" panose="02070309020205020404" pitchFamily="49" charset="0"/>
              </a:rPr>
              <a:t>glm</a:t>
            </a:r>
            <a:r>
              <a:rPr lang="nl-BE" sz="1600" dirty="0">
                <a:latin typeface="Courier New" panose="02070309020205020404" pitchFamily="49" charset="0"/>
                <a:cs typeface="Courier New" panose="02070309020205020404" pitchFamily="49" charset="0"/>
              </a:rPr>
              <a:t>(case ~ civ4, family=</a:t>
            </a:r>
            <a:r>
              <a:rPr lang="nl-BE" sz="1600" dirty="0" err="1">
                <a:latin typeface="Courier New" panose="02070309020205020404" pitchFamily="49" charset="0"/>
                <a:cs typeface="Courier New" panose="02070309020205020404" pitchFamily="49" charset="0"/>
              </a:rPr>
              <a:t>binomial</a:t>
            </a:r>
            <a:r>
              <a:rPr lang="nl-BE" sz="1600" dirty="0">
                <a:latin typeface="Courier New" panose="02070309020205020404" pitchFamily="49" charset="0"/>
                <a:cs typeface="Courier New" panose="02070309020205020404" pitchFamily="49" charset="0"/>
              </a:rPr>
              <a:t>, data=</a:t>
            </a:r>
            <a:r>
              <a:rPr lang="nl-BE" sz="1600" dirty="0" err="1">
                <a:latin typeface="Courier New" panose="02070309020205020404" pitchFamily="49" charset="0"/>
                <a:cs typeface="Courier New" panose="02070309020205020404" pitchFamily="49" charset="0"/>
              </a:rPr>
              <a:t>mpm</a:t>
            </a:r>
            <a:r>
              <a:rPr lang="nl-BE" sz="1600" dirty="0">
                <a:latin typeface="Courier New" panose="02070309020205020404" pitchFamily="49" charset="0"/>
                <a:cs typeface="Courier New" panose="02070309020205020404" pitchFamily="49" charset="0"/>
              </a:rPr>
              <a:t>)</a:t>
            </a:r>
          </a:p>
          <a:p>
            <a:pPr marL="0" indent="0">
              <a:buNone/>
            </a:pPr>
            <a:endParaRPr lang="nl-BE" sz="1600" dirty="0">
              <a:latin typeface="Courier New" panose="02070309020205020404" pitchFamily="49" charset="0"/>
              <a:cs typeface="Courier New" panose="02070309020205020404" pitchFamily="49" charset="0"/>
            </a:endParaRPr>
          </a:p>
          <a:p>
            <a:pPr marL="0" indent="0">
              <a:buNone/>
            </a:pPr>
            <a:endParaRPr lang="nl-BE" sz="1600" dirty="0">
              <a:latin typeface="Courier New" panose="02070309020205020404" pitchFamily="49" charset="0"/>
              <a:cs typeface="Courier New" panose="02070309020205020404" pitchFamily="49" charset="0"/>
            </a:endParaRPr>
          </a:p>
          <a:p>
            <a:pPr marL="0" indent="0">
              <a:buNone/>
            </a:pPr>
            <a:r>
              <a:rPr lang="nl-BE" sz="1600" dirty="0" err="1">
                <a:solidFill>
                  <a:schemeClr val="accent6"/>
                </a:solidFill>
                <a:latin typeface="Courier New" panose="02070309020205020404" pitchFamily="49" charset="0"/>
                <a:cs typeface="Courier New" panose="02070309020205020404" pitchFamily="49" charset="0"/>
              </a:rPr>
              <a:t>exp</a:t>
            </a:r>
            <a:r>
              <a:rPr lang="nl-BE" sz="1600" dirty="0">
                <a:solidFill>
                  <a:schemeClr val="accent6"/>
                </a:solidFill>
                <a:latin typeface="Courier New" panose="02070309020205020404" pitchFamily="49" charset="0"/>
                <a:cs typeface="Courier New" panose="02070309020205020404" pitchFamily="49" charset="0"/>
              </a:rPr>
              <a:t>(</a:t>
            </a:r>
            <a:r>
              <a:rPr lang="nl-BE" sz="1600" dirty="0" err="1">
                <a:solidFill>
                  <a:schemeClr val="accent6"/>
                </a:solidFill>
                <a:latin typeface="Courier New" panose="02070309020205020404" pitchFamily="49" charset="0"/>
                <a:cs typeface="Courier New" panose="02070309020205020404" pitchFamily="49" charset="0"/>
              </a:rPr>
              <a:t>coef</a:t>
            </a:r>
            <a:r>
              <a:rPr lang="nl-BE" sz="1600" dirty="0">
                <a:solidFill>
                  <a:schemeClr val="accent6"/>
                </a:solidFill>
                <a:latin typeface="Courier New" panose="02070309020205020404" pitchFamily="49" charset="0"/>
                <a:cs typeface="Courier New" panose="02070309020205020404" pitchFamily="49" charset="0"/>
              </a:rPr>
              <a:t>(GLM.1))</a:t>
            </a:r>
          </a:p>
          <a:p>
            <a:pPr marL="0" indent="0">
              <a:buNone/>
            </a:pPr>
            <a:r>
              <a:rPr lang="nl-BE" sz="1600" dirty="0">
                <a:latin typeface="Courier New" panose="02070309020205020404" pitchFamily="49" charset="0"/>
                <a:cs typeface="Courier New" panose="02070309020205020404" pitchFamily="49" charset="0"/>
              </a:rPr>
              <a:t>(</a:t>
            </a:r>
            <a:r>
              <a:rPr lang="nl-BE" sz="1600" dirty="0" err="1">
                <a:latin typeface="Courier New" panose="02070309020205020404" pitchFamily="49" charset="0"/>
                <a:cs typeface="Courier New" panose="02070309020205020404" pitchFamily="49" charset="0"/>
              </a:rPr>
              <a:t>Intercept</a:t>
            </a:r>
            <a:r>
              <a:rPr lang="nl-BE" sz="1600" dirty="0">
                <a:latin typeface="Courier New" panose="02070309020205020404" pitchFamily="49" charset="0"/>
                <a:cs typeface="Courier New" panose="02070309020205020404" pitchFamily="49" charset="0"/>
              </a:rPr>
              <a:t>)        civ4 </a:t>
            </a:r>
          </a:p>
          <a:p>
            <a:pPr marL="0" indent="0">
              <a:buNone/>
            </a:pPr>
            <a:r>
              <a:rPr lang="nl-BE" sz="1600" dirty="0">
                <a:latin typeface="Courier New" panose="02070309020205020404" pitchFamily="49" charset="0"/>
                <a:cs typeface="Courier New" panose="02070309020205020404" pitchFamily="49" charset="0"/>
              </a:rPr>
              <a:t>   0.577734    1.399551</a:t>
            </a:r>
          </a:p>
        </p:txBody>
      </p:sp>
      <p:sp>
        <p:nvSpPr>
          <p:cNvPr id="6" name="Slide Number Placeholder 5">
            <a:extLst>
              <a:ext uri="{FF2B5EF4-FFF2-40B4-BE49-F238E27FC236}">
                <a16:creationId xmlns:a16="http://schemas.microsoft.com/office/drawing/2014/main" id="{77970354-5BFE-4788-9E20-C2897782DDC8}"/>
              </a:ext>
            </a:extLst>
          </p:cNvPr>
          <p:cNvSpPr>
            <a:spLocks noGrp="1"/>
          </p:cNvSpPr>
          <p:nvPr>
            <p:ph type="sldNum" sz="quarter" idx="12"/>
          </p:nvPr>
        </p:nvSpPr>
        <p:spPr>
          <a:xfrm>
            <a:off x="6446520" y="6356350"/>
            <a:ext cx="2057400" cy="365125"/>
          </a:xfrm>
        </p:spPr>
        <p:txBody>
          <a:bodyPr>
            <a:normAutofit/>
          </a:bodyPr>
          <a:lstStyle/>
          <a:p>
            <a:pPr>
              <a:spcAft>
                <a:spcPts val="600"/>
              </a:spcAft>
              <a:defRPr/>
            </a:pPr>
            <a:fld id="{28968E71-D2AA-4FE4-8F49-C683874DC01E}" type="slidenum">
              <a:rPr lang="en-GB">
                <a:solidFill>
                  <a:schemeClr val="tx1">
                    <a:lumMod val="50000"/>
                    <a:lumOff val="50000"/>
                  </a:schemeClr>
                </a:solidFill>
              </a:rPr>
              <a:pPr>
                <a:spcAft>
                  <a:spcPts val="600"/>
                </a:spcAft>
                <a:defRPr/>
              </a:pPr>
              <a:t>6</a:t>
            </a:fld>
            <a:endParaRPr lang="en-GB">
              <a:solidFill>
                <a:schemeClr val="tx1">
                  <a:lumMod val="50000"/>
                  <a:lumOff val="50000"/>
                </a:schemeClr>
              </a:solidFill>
            </a:endParaRPr>
          </a:p>
        </p:txBody>
      </p:sp>
    </p:spTree>
    <p:extLst>
      <p:ext uri="{BB962C8B-B14F-4D97-AF65-F5344CB8AC3E}">
        <p14:creationId xmlns:p14="http://schemas.microsoft.com/office/powerpoint/2010/main" val="1311794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05016A-67A1-43D9-816F-B24358DFAB93}"/>
              </a:ext>
            </a:extLst>
          </p:cNvPr>
          <p:cNvSpPr>
            <a:spLocks noGrp="1"/>
          </p:cNvSpPr>
          <p:nvPr>
            <p:ph type="title"/>
          </p:nvPr>
        </p:nvSpPr>
        <p:spPr>
          <a:xfrm>
            <a:off x="322326" y="411480"/>
            <a:ext cx="8401050" cy="1106424"/>
          </a:xfrm>
        </p:spPr>
        <p:txBody>
          <a:bodyPr>
            <a:normAutofit/>
          </a:bodyPr>
          <a:lstStyle/>
          <a:p>
            <a:r>
              <a:rPr lang="nl-BE" sz="3200" dirty="0" err="1"/>
              <a:t>Logistic</a:t>
            </a:r>
            <a:r>
              <a:rPr lang="nl-BE" sz="3200" dirty="0"/>
              <a:t> </a:t>
            </a:r>
            <a:r>
              <a:rPr lang="nl-BE" sz="3200" dirty="0" err="1"/>
              <a:t>regression</a:t>
            </a:r>
            <a:r>
              <a:rPr lang="nl-BE" sz="3200" dirty="0"/>
              <a:t>, dummy variables(3)</a:t>
            </a:r>
            <a:endParaRPr lang="nl-BE" sz="3100" dirty="0"/>
          </a:p>
        </p:txBody>
      </p:sp>
      <p:sp>
        <p:nvSpPr>
          <p:cNvPr id="16" name="Rectangle 15">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7850" y="1721922"/>
            <a:ext cx="3163824"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8C29968-9370-497E-8A14-6A4A317AAC8B}"/>
              </a:ext>
            </a:extLst>
          </p:cNvPr>
          <p:cNvSpPr>
            <a:spLocks noGrp="1"/>
          </p:cNvSpPr>
          <p:nvPr>
            <p:ph idx="1"/>
          </p:nvPr>
        </p:nvSpPr>
        <p:spPr>
          <a:xfrm>
            <a:off x="322326" y="2020824"/>
            <a:ext cx="8223060" cy="3959352"/>
          </a:xfrm>
        </p:spPr>
        <p:txBody>
          <a:bodyPr anchor="ctr">
            <a:normAutofit/>
          </a:bodyPr>
          <a:lstStyle/>
          <a:p>
            <a:pPr marL="0" indent="0">
              <a:buNone/>
            </a:pPr>
            <a:r>
              <a:rPr lang="en-US" sz="1600" dirty="0">
                <a:solidFill>
                  <a:schemeClr val="accent6"/>
                </a:solidFill>
                <a:latin typeface="Courier New" panose="02070309020205020404" pitchFamily="49" charset="0"/>
                <a:cs typeface="Courier New" panose="02070309020205020404" pitchFamily="49" charset="0"/>
              </a:rPr>
              <a:t>&gt; GLM.2 &lt;- </a:t>
            </a:r>
            <a:r>
              <a:rPr lang="en-US" sz="1600" dirty="0" err="1">
                <a:solidFill>
                  <a:schemeClr val="accent6"/>
                </a:solidFill>
                <a:latin typeface="Courier New" panose="02070309020205020404" pitchFamily="49" charset="0"/>
                <a:cs typeface="Courier New" panose="02070309020205020404" pitchFamily="49" charset="0"/>
              </a:rPr>
              <a:t>glm</a:t>
            </a:r>
            <a:r>
              <a:rPr lang="en-US" sz="1600" dirty="0">
                <a:solidFill>
                  <a:schemeClr val="accent6"/>
                </a:solidFill>
                <a:latin typeface="Courier New" panose="02070309020205020404" pitchFamily="49" charset="0"/>
                <a:cs typeface="Courier New" panose="02070309020205020404" pitchFamily="49" charset="0"/>
              </a:rPr>
              <a:t>(case ~ factor(civ4), family=binomial, data=</a:t>
            </a:r>
            <a:r>
              <a:rPr lang="en-US" sz="1600" dirty="0" err="1">
                <a:solidFill>
                  <a:schemeClr val="accent6"/>
                </a:solidFill>
                <a:latin typeface="Courier New" panose="02070309020205020404" pitchFamily="49" charset="0"/>
                <a:cs typeface="Courier New" panose="02070309020205020404" pitchFamily="49" charset="0"/>
              </a:rPr>
              <a:t>mpm</a:t>
            </a:r>
            <a:r>
              <a:rPr lang="en-US" sz="1600" dirty="0">
                <a:solidFill>
                  <a:schemeClr val="accent6"/>
                </a:solidFill>
                <a:latin typeface="Courier New" panose="02070309020205020404" pitchFamily="49" charset="0"/>
                <a:cs typeface="Courier New" panose="02070309020205020404" pitchFamily="49" charset="0"/>
              </a:rPr>
              <a:t>)</a:t>
            </a:r>
          </a:p>
          <a:p>
            <a:pPr marL="0" indent="0">
              <a:buNone/>
            </a:pPr>
            <a:r>
              <a:rPr lang="en-US" sz="1600" dirty="0">
                <a:solidFill>
                  <a:schemeClr val="accent6"/>
                </a:solidFill>
                <a:latin typeface="Courier New" panose="02070309020205020404" pitchFamily="49" charset="0"/>
                <a:cs typeface="Courier New" panose="02070309020205020404" pitchFamily="49" charset="0"/>
              </a:rPr>
              <a:t>&gt; exp(</a:t>
            </a:r>
            <a:r>
              <a:rPr lang="en-US" sz="1600" dirty="0" err="1">
                <a:solidFill>
                  <a:schemeClr val="accent6"/>
                </a:solidFill>
                <a:latin typeface="Courier New" panose="02070309020205020404" pitchFamily="49" charset="0"/>
                <a:cs typeface="Courier New" panose="02070309020205020404" pitchFamily="49" charset="0"/>
              </a:rPr>
              <a:t>coef</a:t>
            </a:r>
            <a:r>
              <a:rPr lang="en-US" sz="1600" dirty="0">
                <a:solidFill>
                  <a:schemeClr val="accent6"/>
                </a:solidFill>
                <a:latin typeface="Courier New" panose="02070309020205020404" pitchFamily="49" charset="0"/>
                <a:cs typeface="Courier New" panose="02070309020205020404" pitchFamily="49" charset="0"/>
              </a:rPr>
              <a:t>(GLM.2))</a:t>
            </a:r>
          </a:p>
          <a:p>
            <a:pPr marL="0" indent="0">
              <a:buNone/>
            </a:pPr>
            <a:r>
              <a:rPr lang="en-US" sz="1600" dirty="0">
                <a:latin typeface="Courier New" panose="02070309020205020404" pitchFamily="49" charset="0"/>
                <a:cs typeface="Courier New" panose="02070309020205020404" pitchFamily="49" charset="0"/>
              </a:rPr>
              <a:t>  (Intercept) factor(civ4)2 factor(civ4)3 factor(civ4)4 </a:t>
            </a:r>
          </a:p>
          <a:p>
            <a:pPr marL="0" indent="0">
              <a:buNone/>
            </a:pPr>
            <a:r>
              <a:rPr lang="en-US" sz="1600" dirty="0">
                <a:latin typeface="Courier New" panose="02070309020205020404" pitchFamily="49" charset="0"/>
                <a:cs typeface="Courier New" panose="02070309020205020404" pitchFamily="49" charset="0"/>
              </a:rPr>
              <a:t>    0.6938776     1.8775891     1.2490196     2.4019608</a:t>
            </a:r>
            <a:endParaRPr lang="nl-BE" sz="1600"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3738214F-B09F-48C5-8305-709FA5A08D63}"/>
              </a:ext>
            </a:extLst>
          </p:cNvPr>
          <p:cNvSpPr>
            <a:spLocks noGrp="1"/>
          </p:cNvSpPr>
          <p:nvPr>
            <p:ph type="sldNum" sz="quarter" idx="12"/>
          </p:nvPr>
        </p:nvSpPr>
        <p:spPr>
          <a:xfrm>
            <a:off x="6446520" y="6356350"/>
            <a:ext cx="2057400" cy="365125"/>
          </a:xfrm>
        </p:spPr>
        <p:txBody>
          <a:bodyPr>
            <a:normAutofit/>
          </a:bodyPr>
          <a:lstStyle/>
          <a:p>
            <a:pPr>
              <a:spcAft>
                <a:spcPts val="600"/>
              </a:spcAft>
              <a:defRPr/>
            </a:pPr>
            <a:fld id="{28968E71-D2AA-4FE4-8F49-C683874DC01E}" type="slidenum">
              <a:rPr lang="en-GB">
                <a:solidFill>
                  <a:schemeClr val="tx1">
                    <a:lumMod val="50000"/>
                    <a:lumOff val="50000"/>
                  </a:schemeClr>
                </a:solidFill>
              </a:rPr>
              <a:pPr>
                <a:spcAft>
                  <a:spcPts val="600"/>
                </a:spcAft>
                <a:defRPr/>
              </a:pPr>
              <a:t>7</a:t>
            </a:fld>
            <a:endParaRPr lang="en-GB">
              <a:solidFill>
                <a:schemeClr val="tx1">
                  <a:lumMod val="50000"/>
                  <a:lumOff val="50000"/>
                </a:schemeClr>
              </a:solidFill>
            </a:endParaRPr>
          </a:p>
        </p:txBody>
      </p:sp>
      <p:cxnSp>
        <p:nvCxnSpPr>
          <p:cNvPr id="11" name="Straight Arrow Connector 10">
            <a:extLst>
              <a:ext uri="{FF2B5EF4-FFF2-40B4-BE49-F238E27FC236}">
                <a16:creationId xmlns:a16="http://schemas.microsoft.com/office/drawing/2014/main" id="{92B495A4-83FA-4108-AF48-29F2892E5BB2}"/>
              </a:ext>
            </a:extLst>
          </p:cNvPr>
          <p:cNvCxnSpPr/>
          <p:nvPr/>
        </p:nvCxnSpPr>
        <p:spPr bwMode="auto">
          <a:xfrm>
            <a:off x="3455876" y="2456892"/>
            <a:ext cx="0" cy="972108"/>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83013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05016A-67A1-43D9-816F-B24358DFAB93}"/>
              </a:ext>
            </a:extLst>
          </p:cNvPr>
          <p:cNvSpPr>
            <a:spLocks noGrp="1"/>
          </p:cNvSpPr>
          <p:nvPr>
            <p:ph type="title"/>
          </p:nvPr>
        </p:nvSpPr>
        <p:spPr>
          <a:xfrm>
            <a:off x="322326" y="411480"/>
            <a:ext cx="8401050" cy="1106424"/>
          </a:xfrm>
        </p:spPr>
        <p:txBody>
          <a:bodyPr>
            <a:normAutofit/>
          </a:bodyPr>
          <a:lstStyle/>
          <a:p>
            <a:r>
              <a:rPr lang="nl-BE" sz="3200" dirty="0" err="1"/>
              <a:t>Logistic</a:t>
            </a:r>
            <a:r>
              <a:rPr lang="nl-BE" sz="3200" dirty="0"/>
              <a:t> </a:t>
            </a:r>
            <a:r>
              <a:rPr lang="nl-BE" sz="3200" dirty="0" err="1"/>
              <a:t>regression</a:t>
            </a:r>
            <a:r>
              <a:rPr lang="nl-BE" sz="3200" dirty="0"/>
              <a:t>, dummy variables(4)</a:t>
            </a:r>
            <a:endParaRPr lang="nl-BE" sz="3100" dirty="0"/>
          </a:p>
        </p:txBody>
      </p:sp>
      <p:sp>
        <p:nvSpPr>
          <p:cNvPr id="16" name="Rectangle 15">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7850" y="1721922"/>
            <a:ext cx="3163824"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8C29968-9370-497E-8A14-6A4A317AAC8B}"/>
              </a:ext>
            </a:extLst>
          </p:cNvPr>
          <p:cNvSpPr>
            <a:spLocks noGrp="1"/>
          </p:cNvSpPr>
          <p:nvPr>
            <p:ph idx="1"/>
          </p:nvPr>
        </p:nvSpPr>
        <p:spPr>
          <a:xfrm>
            <a:off x="941214" y="1517904"/>
            <a:ext cx="7562706" cy="4359368"/>
          </a:xfrm>
        </p:spPr>
        <p:txBody>
          <a:bodyPr anchor="ctr">
            <a:normAutofit/>
          </a:bodyPr>
          <a:lstStyle/>
          <a:p>
            <a:pPr marL="0" indent="0">
              <a:buNone/>
            </a:pPr>
            <a:r>
              <a:rPr lang="en-US" sz="1600" dirty="0">
                <a:solidFill>
                  <a:schemeClr val="accent6"/>
                </a:solidFill>
                <a:latin typeface="Courier New" panose="02070309020205020404" pitchFamily="49" charset="0"/>
                <a:cs typeface="Courier New" panose="02070309020205020404" pitchFamily="49" charset="0"/>
              </a:rPr>
              <a:t>&gt; exp(</a:t>
            </a:r>
            <a:r>
              <a:rPr lang="en-US" sz="1600" dirty="0" err="1">
                <a:solidFill>
                  <a:schemeClr val="accent6"/>
                </a:solidFill>
                <a:latin typeface="Courier New" panose="02070309020205020404" pitchFamily="49" charset="0"/>
                <a:cs typeface="Courier New" panose="02070309020205020404" pitchFamily="49" charset="0"/>
              </a:rPr>
              <a:t>coef</a:t>
            </a:r>
            <a:r>
              <a:rPr lang="en-US" sz="1600" dirty="0">
                <a:solidFill>
                  <a:schemeClr val="accent6"/>
                </a:solidFill>
                <a:latin typeface="Courier New" panose="02070309020205020404" pitchFamily="49" charset="0"/>
                <a:cs typeface="Courier New" panose="02070309020205020404" pitchFamily="49" charset="0"/>
              </a:rPr>
              <a:t>(GLM.2))</a:t>
            </a:r>
          </a:p>
          <a:p>
            <a:pPr marL="0" indent="0">
              <a:buNone/>
            </a:pPr>
            <a:r>
              <a:rPr lang="en-US" sz="1600" dirty="0">
                <a:latin typeface="Courier New" panose="02070309020205020404" pitchFamily="49" charset="0"/>
                <a:cs typeface="Courier New" panose="02070309020205020404" pitchFamily="49" charset="0"/>
              </a:rPr>
              <a:t>  (Intercept) factor(civ4)2 factor(civ4)3 factor(civ4)4 </a:t>
            </a:r>
          </a:p>
          <a:p>
            <a:pPr marL="0" indent="0">
              <a:buNone/>
            </a:pPr>
            <a:r>
              <a:rPr lang="en-US" sz="1600" dirty="0">
                <a:latin typeface="Courier New" panose="02070309020205020404" pitchFamily="49" charset="0"/>
                <a:cs typeface="Courier New" panose="02070309020205020404" pitchFamily="49" charset="0"/>
              </a:rPr>
              <a:t>    0.6938776     1.8775891     1.2490196     2.4019608</a:t>
            </a:r>
            <a:endParaRPr lang="nl-BE" sz="1600" dirty="0">
              <a:latin typeface="Courier New" panose="02070309020205020404" pitchFamily="49" charset="0"/>
              <a:cs typeface="Courier New" panose="02070309020205020404" pitchFamily="49" charset="0"/>
            </a:endParaRPr>
          </a:p>
          <a:p>
            <a:pPr marL="0" indent="0">
              <a:buNone/>
            </a:pPr>
            <a:endParaRPr lang="nl-BE" sz="1600" dirty="0">
              <a:latin typeface="Courier New" panose="02070309020205020404" pitchFamily="49" charset="0"/>
              <a:cs typeface="Courier New" panose="02070309020205020404" pitchFamily="49" charset="0"/>
            </a:endParaRPr>
          </a:p>
          <a:p>
            <a:pPr marL="0" indent="0">
              <a:buNone/>
            </a:pPr>
            <a:r>
              <a:rPr lang="en-US" sz="1600" dirty="0">
                <a:solidFill>
                  <a:schemeClr val="accent6"/>
                </a:solidFill>
                <a:latin typeface="Courier New" panose="02070309020205020404" pitchFamily="49" charset="0"/>
                <a:cs typeface="Courier New" panose="02070309020205020404" pitchFamily="49" charset="0"/>
              </a:rPr>
              <a:t>&gt; exp(</a:t>
            </a:r>
            <a:r>
              <a:rPr lang="en-US" sz="1600" dirty="0" err="1">
                <a:solidFill>
                  <a:schemeClr val="accent6"/>
                </a:solidFill>
                <a:latin typeface="Courier New" panose="02070309020205020404" pitchFamily="49" charset="0"/>
                <a:cs typeface="Courier New" panose="02070309020205020404" pitchFamily="49" charset="0"/>
              </a:rPr>
              <a:t>confint</a:t>
            </a:r>
            <a:r>
              <a:rPr lang="en-US" sz="1600" dirty="0">
                <a:solidFill>
                  <a:schemeClr val="accent6"/>
                </a:solidFill>
                <a:latin typeface="Courier New" panose="02070309020205020404" pitchFamily="49" charset="0"/>
                <a:cs typeface="Courier New" panose="02070309020205020404" pitchFamily="49" charset="0"/>
              </a:rPr>
              <a:t>(GLM.2))</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2.5 %   97.5 %</a:t>
            </a:r>
          </a:p>
          <a:p>
            <a:pPr marL="0" indent="0">
              <a:buNone/>
            </a:pPr>
            <a:r>
              <a:rPr lang="en-US" sz="1600" dirty="0">
                <a:latin typeface="Courier New" panose="02070309020205020404" pitchFamily="49" charset="0"/>
                <a:cs typeface="Courier New" panose="02070309020205020404" pitchFamily="49" charset="0"/>
              </a:rPr>
              <a:t>(Intercept)   0.5074694 0.943284</a:t>
            </a:r>
          </a:p>
          <a:p>
            <a:pPr marL="0" indent="0">
              <a:buNone/>
            </a:pPr>
            <a:r>
              <a:rPr lang="en-US" sz="1600" dirty="0">
                <a:latin typeface="Courier New" panose="02070309020205020404" pitchFamily="49" charset="0"/>
                <a:cs typeface="Courier New" panose="02070309020205020404" pitchFamily="49" charset="0"/>
              </a:rPr>
              <a:t>factor(civ4)2 1.2879565 2.749670</a:t>
            </a:r>
          </a:p>
          <a:p>
            <a:pPr marL="0" indent="0">
              <a:buNone/>
            </a:pPr>
            <a:r>
              <a:rPr lang="en-US" sz="1600" dirty="0">
                <a:latin typeface="Courier New" panose="02070309020205020404" pitchFamily="49" charset="0"/>
                <a:cs typeface="Courier New" panose="02070309020205020404" pitchFamily="49" charset="0"/>
              </a:rPr>
              <a:t>factor(civ4)3 0.5519102 2.796780</a:t>
            </a:r>
          </a:p>
          <a:p>
            <a:pPr marL="0" indent="0">
              <a:buNone/>
            </a:pPr>
            <a:r>
              <a:rPr lang="en-US" sz="1600" dirty="0">
                <a:latin typeface="Courier New" panose="02070309020205020404" pitchFamily="49" charset="0"/>
                <a:cs typeface="Courier New" panose="02070309020205020404" pitchFamily="49" charset="0"/>
              </a:rPr>
              <a:t>factor(civ4)4 0.8510180 7.352068</a:t>
            </a:r>
            <a:endParaRPr lang="nl-BE" sz="1600" dirty="0">
              <a:latin typeface="Courier New" panose="02070309020205020404" pitchFamily="49" charset="0"/>
              <a:cs typeface="Courier New" panose="02070309020205020404" pitchFamily="49" charset="0"/>
            </a:endParaRPr>
          </a:p>
        </p:txBody>
      </p:sp>
      <p:sp>
        <p:nvSpPr>
          <p:cNvPr id="6" name="Slide Number Placeholder 5">
            <a:extLst>
              <a:ext uri="{FF2B5EF4-FFF2-40B4-BE49-F238E27FC236}">
                <a16:creationId xmlns:a16="http://schemas.microsoft.com/office/drawing/2014/main" id="{3738214F-B09F-48C5-8305-709FA5A08D63}"/>
              </a:ext>
            </a:extLst>
          </p:cNvPr>
          <p:cNvSpPr>
            <a:spLocks noGrp="1"/>
          </p:cNvSpPr>
          <p:nvPr>
            <p:ph type="sldNum" sz="quarter" idx="12"/>
          </p:nvPr>
        </p:nvSpPr>
        <p:spPr>
          <a:xfrm>
            <a:off x="6446520" y="6356350"/>
            <a:ext cx="2057400" cy="365125"/>
          </a:xfrm>
        </p:spPr>
        <p:txBody>
          <a:bodyPr>
            <a:normAutofit/>
          </a:bodyPr>
          <a:lstStyle/>
          <a:p>
            <a:pPr>
              <a:spcAft>
                <a:spcPts val="600"/>
              </a:spcAft>
              <a:defRPr/>
            </a:pPr>
            <a:fld id="{28968E71-D2AA-4FE4-8F49-C683874DC01E}" type="slidenum">
              <a:rPr lang="en-GB" smtClean="0">
                <a:solidFill>
                  <a:schemeClr val="tx1">
                    <a:lumMod val="50000"/>
                    <a:lumOff val="50000"/>
                  </a:schemeClr>
                </a:solidFill>
              </a:rPr>
              <a:pPr>
                <a:spcAft>
                  <a:spcPts val="600"/>
                </a:spcAft>
                <a:defRPr/>
              </a:pPr>
              <a:t>8</a:t>
            </a:fld>
            <a:endParaRPr lang="en-GB">
              <a:solidFill>
                <a:schemeClr val="tx1">
                  <a:lumMod val="50000"/>
                  <a:lumOff val="50000"/>
                </a:schemeClr>
              </a:solidFill>
            </a:endParaRPr>
          </a:p>
        </p:txBody>
      </p:sp>
    </p:spTree>
    <p:extLst>
      <p:ext uri="{BB962C8B-B14F-4D97-AF65-F5344CB8AC3E}">
        <p14:creationId xmlns:p14="http://schemas.microsoft.com/office/powerpoint/2010/main" val="602060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a:extLst>
              <a:ext uri="{FF2B5EF4-FFF2-40B4-BE49-F238E27FC236}">
                <a16:creationId xmlns:a16="http://schemas.microsoft.com/office/drawing/2014/main" id="{5DC953EF-A490-4CD6-A1B2-18E049A885C7}"/>
              </a:ext>
            </a:extLst>
          </p:cNvPr>
          <p:cNvSpPr>
            <a:spLocks noGrp="1"/>
          </p:cNvSpPr>
          <p:nvPr>
            <p:ph type="dt" sz="half" idx="10"/>
          </p:nvPr>
        </p:nvSpPr>
        <p:spPr>
          <a:xfrm>
            <a:off x="788670" y="6356350"/>
            <a:ext cx="1897380" cy="365125"/>
          </a:xfrm>
        </p:spPr>
        <p:txBody>
          <a:bodyPr>
            <a:normAutofit/>
          </a:bodyPr>
          <a:lstStyle/>
          <a:p>
            <a:pPr>
              <a:spcAft>
                <a:spcPts val="600"/>
              </a:spcAft>
              <a:defRPr/>
            </a:pPr>
            <a:r>
              <a:rPr lang="en-US">
                <a:solidFill>
                  <a:schemeClr val="tx1">
                    <a:lumMod val="50000"/>
                    <a:lumOff val="50000"/>
                  </a:schemeClr>
                </a:solidFill>
              </a:rPr>
              <a:t>18 Apr 2018</a:t>
            </a:r>
            <a:endParaRPr lang="en-GB">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37587516-0D2B-45CD-87E9-DE2187130BE6}"/>
              </a:ext>
            </a:extLst>
          </p:cNvPr>
          <p:cNvSpPr>
            <a:spLocks noGrp="1"/>
          </p:cNvSpPr>
          <p:nvPr>
            <p:ph type="sldNum" sz="quarter" idx="12"/>
          </p:nvPr>
        </p:nvSpPr>
        <p:spPr>
          <a:xfrm>
            <a:off x="6457950" y="6356350"/>
            <a:ext cx="2059686" cy="365125"/>
          </a:xfrm>
        </p:spPr>
        <p:txBody>
          <a:bodyPr>
            <a:normAutofit/>
          </a:bodyPr>
          <a:lstStyle/>
          <a:p>
            <a:pPr>
              <a:spcAft>
                <a:spcPts val="600"/>
              </a:spcAft>
              <a:defRPr/>
            </a:pPr>
            <a:fld id="{28968E71-D2AA-4FE4-8F49-C683874DC01E}" type="slidenum">
              <a:rPr lang="en-GB">
                <a:solidFill>
                  <a:schemeClr val="tx1">
                    <a:lumMod val="50000"/>
                    <a:lumOff val="50000"/>
                  </a:schemeClr>
                </a:solidFill>
              </a:rPr>
              <a:pPr>
                <a:spcAft>
                  <a:spcPts val="600"/>
                </a:spcAft>
                <a:defRPr/>
              </a:pPr>
              <a:t>9</a:t>
            </a:fld>
            <a:endParaRPr lang="en-GB">
              <a:solidFill>
                <a:schemeClr val="tx1">
                  <a:lumMod val="50000"/>
                  <a:lumOff val="50000"/>
                </a:schemeClr>
              </a:solidFill>
            </a:endParaRPr>
          </a:p>
        </p:txBody>
      </p:sp>
      <p:sp>
        <p:nvSpPr>
          <p:cNvPr id="14" name="Title 1">
            <a:extLst>
              <a:ext uri="{FF2B5EF4-FFF2-40B4-BE49-F238E27FC236}">
                <a16:creationId xmlns:a16="http://schemas.microsoft.com/office/drawing/2014/main" id="{091E493D-FF51-48F2-A338-F897FFECAC49}"/>
              </a:ext>
            </a:extLst>
          </p:cNvPr>
          <p:cNvSpPr>
            <a:spLocks noGrp="1"/>
          </p:cNvSpPr>
          <p:nvPr>
            <p:ph type="title"/>
          </p:nvPr>
        </p:nvSpPr>
        <p:spPr>
          <a:xfrm>
            <a:off x="322326" y="411480"/>
            <a:ext cx="8401050" cy="1106424"/>
          </a:xfrm>
        </p:spPr>
        <p:txBody>
          <a:bodyPr>
            <a:normAutofit/>
          </a:bodyPr>
          <a:lstStyle/>
          <a:p>
            <a:r>
              <a:rPr lang="nl-BE" sz="3200" dirty="0" err="1"/>
              <a:t>Logistic</a:t>
            </a:r>
            <a:r>
              <a:rPr lang="nl-BE" sz="3200" dirty="0"/>
              <a:t> </a:t>
            </a:r>
            <a:r>
              <a:rPr lang="nl-BE" sz="3200" dirty="0" err="1"/>
              <a:t>regression</a:t>
            </a:r>
            <a:r>
              <a:rPr lang="nl-BE" sz="3200" dirty="0"/>
              <a:t>, dummy variables(5)</a:t>
            </a:r>
            <a:endParaRPr lang="nl-BE" sz="3100" dirty="0"/>
          </a:p>
        </p:txBody>
      </p:sp>
      <p:sp>
        <p:nvSpPr>
          <p:cNvPr id="3" name="TextBox 2">
            <a:extLst>
              <a:ext uri="{FF2B5EF4-FFF2-40B4-BE49-F238E27FC236}">
                <a16:creationId xmlns:a16="http://schemas.microsoft.com/office/drawing/2014/main" id="{C230A41C-B7EE-E87E-5048-B1404DE9265D}"/>
              </a:ext>
            </a:extLst>
          </p:cNvPr>
          <p:cNvSpPr txBox="1"/>
          <p:nvPr/>
        </p:nvSpPr>
        <p:spPr>
          <a:xfrm>
            <a:off x="611560" y="2960948"/>
            <a:ext cx="7906076" cy="1815882"/>
          </a:xfrm>
          <a:prstGeom prst="rect">
            <a:avLst/>
          </a:prstGeom>
          <a:noFill/>
        </p:spPr>
        <p:txBody>
          <a:bodyPr wrap="square" rtlCol="0">
            <a:spAutoFit/>
          </a:bodyPr>
          <a:lstStyle/>
          <a:p>
            <a:pPr algn="l"/>
            <a:r>
              <a:rPr lang="en-US" sz="1600" dirty="0">
                <a:solidFill>
                  <a:schemeClr val="accent6"/>
                </a:solidFill>
                <a:latin typeface="Courier New" panose="02070309020205020404" pitchFamily="49" charset="0"/>
                <a:cs typeface="Courier New" panose="02070309020205020404" pitchFamily="49" charset="0"/>
              </a:rPr>
              <a:t>&gt; </a:t>
            </a:r>
            <a:r>
              <a:rPr lang="en-US" sz="1600" dirty="0" err="1">
                <a:solidFill>
                  <a:schemeClr val="accent6"/>
                </a:solidFill>
                <a:latin typeface="Courier New" panose="02070309020205020404" pitchFamily="49" charset="0"/>
                <a:cs typeface="Courier New" panose="02070309020205020404" pitchFamily="49" charset="0"/>
              </a:rPr>
              <a:t>mpm$marstat</a:t>
            </a:r>
            <a:r>
              <a:rPr lang="en-US" sz="1600" dirty="0">
                <a:solidFill>
                  <a:schemeClr val="accent6"/>
                </a:solidFill>
                <a:latin typeface="Courier New" panose="02070309020205020404" pitchFamily="49" charset="0"/>
                <a:cs typeface="Courier New" panose="02070309020205020404" pitchFamily="49" charset="0"/>
              </a:rPr>
              <a:t> &lt;- factor(mpm$civ4, levels=1:4, labels=c("</a:t>
            </a:r>
            <a:r>
              <a:rPr lang="en-US" sz="1600" dirty="0" err="1">
                <a:solidFill>
                  <a:schemeClr val="accent6"/>
                </a:solidFill>
                <a:latin typeface="Courier New" panose="02070309020205020404" pitchFamily="49" charset="0"/>
                <a:cs typeface="Courier New" panose="02070309020205020404" pitchFamily="49" charset="0"/>
              </a:rPr>
              <a:t>single","married","divorced","widowed</a:t>
            </a:r>
            <a:r>
              <a:rPr lang="en-US" sz="1600" dirty="0">
                <a:solidFill>
                  <a:schemeClr val="accent6"/>
                </a:solidFill>
                <a:latin typeface="Courier New" panose="02070309020205020404" pitchFamily="49" charset="0"/>
                <a:cs typeface="Courier New" panose="02070309020205020404" pitchFamily="49" charset="0"/>
              </a:rPr>
              <a:t>"))</a:t>
            </a:r>
            <a:br>
              <a:rPr lang="en-US" sz="1600" dirty="0">
                <a:solidFill>
                  <a:schemeClr val="accent6"/>
                </a:solidFill>
                <a:latin typeface="Courier New" panose="02070309020205020404" pitchFamily="49" charset="0"/>
                <a:cs typeface="Courier New" panose="02070309020205020404" pitchFamily="49" charset="0"/>
              </a:rPr>
            </a:br>
            <a:endParaRPr lang="en-US" sz="1600" dirty="0">
              <a:solidFill>
                <a:schemeClr val="accent6"/>
              </a:solidFill>
              <a:latin typeface="Courier New" panose="02070309020205020404" pitchFamily="49" charset="0"/>
              <a:cs typeface="Courier New" panose="02070309020205020404" pitchFamily="49" charset="0"/>
            </a:endParaRPr>
          </a:p>
          <a:p>
            <a:pPr algn="l"/>
            <a:r>
              <a:rPr lang="en-US" sz="1600" dirty="0">
                <a:solidFill>
                  <a:schemeClr val="accent6"/>
                </a:solidFill>
                <a:latin typeface="Courier New" panose="02070309020205020404" pitchFamily="49" charset="0"/>
                <a:cs typeface="Courier New" panose="02070309020205020404" pitchFamily="49" charset="0"/>
              </a:rPr>
              <a:t>&gt; table(</a:t>
            </a:r>
            <a:r>
              <a:rPr lang="en-US" sz="1600" dirty="0" err="1">
                <a:solidFill>
                  <a:schemeClr val="accent6"/>
                </a:solidFill>
                <a:latin typeface="Courier New" panose="02070309020205020404" pitchFamily="49" charset="0"/>
                <a:cs typeface="Courier New" panose="02070309020205020404" pitchFamily="49" charset="0"/>
              </a:rPr>
              <a:t>mpm$marstat</a:t>
            </a:r>
            <a:r>
              <a:rPr lang="en-US" sz="1600" dirty="0">
                <a:solidFill>
                  <a:schemeClr val="accent6"/>
                </a:solidFill>
                <a:latin typeface="Courier New" panose="02070309020205020404" pitchFamily="49" charset="0"/>
                <a:cs typeface="Courier New" panose="02070309020205020404" pitchFamily="49" charset="0"/>
              </a:rPr>
              <a:t>)</a:t>
            </a:r>
          </a:p>
          <a:p>
            <a:pPr algn="l"/>
            <a:endParaRPr lang="en-US" sz="1600" dirty="0">
              <a:latin typeface="Courier New" panose="02070309020205020404" pitchFamily="49" charset="0"/>
              <a:cs typeface="Courier New" panose="02070309020205020404" pitchFamily="49" charset="0"/>
            </a:endParaRPr>
          </a:p>
          <a:p>
            <a:pPr algn="l"/>
            <a:r>
              <a:rPr lang="en-US" sz="1600" dirty="0">
                <a:latin typeface="Courier New" panose="02070309020205020404" pitchFamily="49" charset="0"/>
                <a:cs typeface="Courier New" panose="02070309020205020404" pitchFamily="49" charset="0"/>
              </a:rPr>
              <a:t>  single  married divorced  widowed </a:t>
            </a:r>
          </a:p>
          <a:p>
            <a:pPr algn="l"/>
            <a:r>
              <a:rPr lang="en-US" sz="1600" dirty="0">
                <a:latin typeface="Courier New" panose="02070309020205020404" pitchFamily="49" charset="0"/>
                <a:cs typeface="Courier New" panose="02070309020205020404" pitchFamily="49" charset="0"/>
              </a:rPr>
              <a:t>     166      327       28       16 </a:t>
            </a:r>
            <a:endParaRPr lang="nl-BE"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8874366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1069</TotalTime>
  <Words>3766</Words>
  <Application>Microsoft Office PowerPoint</Application>
  <PresentationFormat>On-screen Show (4:3)</PresentationFormat>
  <Paragraphs>308</Paragraphs>
  <Slides>25</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Courier New</vt:lpstr>
      <vt:lpstr>Times New Roman</vt:lpstr>
      <vt:lpstr>Default Design</vt:lpstr>
      <vt:lpstr>Dummies and interaction in logistic regression</vt:lpstr>
      <vt:lpstr>2nd lecture on logistic regression</vt:lpstr>
      <vt:lpstr>The mpm dataset</vt:lpstr>
      <vt:lpstr>Introducing a dummy variable (reminder from linear regression lecture)</vt:lpstr>
      <vt:lpstr>Logistic regression, dummy variables(1)</vt:lpstr>
      <vt:lpstr>Logistic regression, dummy variables(2)</vt:lpstr>
      <vt:lpstr>Logistic regression, dummy variables(3)</vt:lpstr>
      <vt:lpstr>Logistic regression, dummy variables(4)</vt:lpstr>
      <vt:lpstr>Logistic regression, dummy variables(5)</vt:lpstr>
      <vt:lpstr>Logistic regression, dummy variables(6)</vt:lpstr>
      <vt:lpstr>Logistic regression, dummy variables(7)</vt:lpstr>
      <vt:lpstr>Logistic regression, dummy variables(8) Remove slide???</vt:lpstr>
      <vt:lpstr>Interaction</vt:lpstr>
      <vt:lpstr>Interaction (2)</vt:lpstr>
      <vt:lpstr>PowerPoint Presentation</vt:lpstr>
      <vt:lpstr>Interaction (4)</vt:lpstr>
      <vt:lpstr>Interaction (5)</vt:lpstr>
      <vt:lpstr>Interaction (6)</vt:lpstr>
      <vt:lpstr>Interaction (7)</vt:lpstr>
      <vt:lpstr>Interaction (8)</vt:lpstr>
      <vt:lpstr>Interaction (9)</vt:lpstr>
      <vt:lpstr>Interaction (10)</vt:lpstr>
      <vt:lpstr>Interaction (11)</vt:lpstr>
      <vt:lpstr>Summary of Lecture 2</vt:lpstr>
      <vt:lpstr>Summary of Lecture 2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Epco Hasker</dc:creator>
  <cp:lastModifiedBy>Javier Silva Valencia</cp:lastModifiedBy>
  <cp:revision>54</cp:revision>
  <dcterms:created xsi:type="dcterms:W3CDTF">2021-01-19T16:22:22Z</dcterms:created>
  <dcterms:modified xsi:type="dcterms:W3CDTF">2023-02-07T09:55:00Z</dcterms:modified>
</cp:coreProperties>
</file>