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4"/>
  </p:notesMasterIdLst>
  <p:handoutMasterIdLst>
    <p:handoutMasterId r:id="rId45"/>
  </p:handoutMasterIdLst>
  <p:sldIdLst>
    <p:sldId id="347" r:id="rId2"/>
    <p:sldId id="294" r:id="rId3"/>
    <p:sldId id="400" r:id="rId4"/>
    <p:sldId id="293" r:id="rId5"/>
    <p:sldId id="405" r:id="rId6"/>
    <p:sldId id="401" r:id="rId7"/>
    <p:sldId id="421" r:id="rId8"/>
    <p:sldId id="506" r:id="rId9"/>
    <p:sldId id="473" r:id="rId10"/>
    <p:sldId id="499" r:id="rId11"/>
    <p:sldId id="508" r:id="rId12"/>
    <p:sldId id="404" r:id="rId13"/>
    <p:sldId id="497" r:id="rId14"/>
    <p:sldId id="498" r:id="rId15"/>
    <p:sldId id="476" r:id="rId16"/>
    <p:sldId id="478" r:id="rId17"/>
    <p:sldId id="479" r:id="rId18"/>
    <p:sldId id="480" r:id="rId19"/>
    <p:sldId id="481" r:id="rId20"/>
    <p:sldId id="482" r:id="rId21"/>
    <p:sldId id="483" r:id="rId22"/>
    <p:sldId id="486" r:id="rId23"/>
    <p:sldId id="487" r:id="rId24"/>
    <p:sldId id="507" r:id="rId25"/>
    <p:sldId id="496" r:id="rId26"/>
    <p:sldId id="488" r:id="rId27"/>
    <p:sldId id="514" r:id="rId28"/>
    <p:sldId id="511" r:id="rId29"/>
    <p:sldId id="512" r:id="rId30"/>
    <p:sldId id="519" r:id="rId31"/>
    <p:sldId id="501" r:id="rId32"/>
    <p:sldId id="515" r:id="rId33"/>
    <p:sldId id="516" r:id="rId34"/>
    <p:sldId id="517" r:id="rId35"/>
    <p:sldId id="518" r:id="rId36"/>
    <p:sldId id="490" r:id="rId37"/>
    <p:sldId id="520" r:id="rId38"/>
    <p:sldId id="492" r:id="rId39"/>
    <p:sldId id="504" r:id="rId40"/>
    <p:sldId id="505" r:id="rId41"/>
    <p:sldId id="432" r:id="rId42"/>
    <p:sldId id="494" r:id="rId43"/>
  </p:sldIdLst>
  <p:sldSz cx="9144000" cy="6858000" type="screen4x3"/>
  <p:notesSz cx="6669088" cy="9896475"/>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FF0000"/>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777A0F-2FFE-4240-BC6D-08B6CC5B9150}" v="66" dt="2023-02-01T11:23:52.5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96" autoAdjust="0"/>
  </p:normalViewPr>
  <p:slideViewPr>
    <p:cSldViewPr>
      <p:cViewPr varScale="1">
        <p:scale>
          <a:sx n="54" d="100"/>
          <a:sy n="54" d="100"/>
        </p:scale>
        <p:origin x="1640" y="5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416" y="504"/>
      </p:cViewPr>
      <p:guideLst>
        <p:guide orient="horz" pos="3117"/>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Smekens" userId="7c71761e-b165-42e6-82e1-b4146a2e8c36" providerId="ADAL" clId="{864A118D-D9D6-4C10-A388-E006150A6566}"/>
    <pc:docChg chg="undo custSel addSld delSld modSld">
      <pc:chgData name="Tom Smekens" userId="7c71761e-b165-42e6-82e1-b4146a2e8c36" providerId="ADAL" clId="{864A118D-D9D6-4C10-A388-E006150A6566}" dt="2022-12-20T16:21:02.991" v="567" actId="20577"/>
      <pc:docMkLst>
        <pc:docMk/>
      </pc:docMkLst>
      <pc:sldChg chg="modSp">
        <pc:chgData name="Tom Smekens" userId="7c71761e-b165-42e6-82e1-b4146a2e8c36" providerId="ADAL" clId="{864A118D-D9D6-4C10-A388-E006150A6566}" dt="2022-12-19T13:56:46.864" v="304" actId="20577"/>
        <pc:sldMkLst>
          <pc:docMk/>
          <pc:sldMk cId="0" sldId="294"/>
        </pc:sldMkLst>
        <pc:spChg chg="mod">
          <ac:chgData name="Tom Smekens" userId="7c71761e-b165-42e6-82e1-b4146a2e8c36" providerId="ADAL" clId="{864A118D-D9D6-4C10-A388-E006150A6566}" dt="2022-12-19T13:56:46.864" v="304" actId="20577"/>
          <ac:spMkLst>
            <pc:docMk/>
            <pc:sldMk cId="0" sldId="294"/>
            <ac:spMk id="62467" creationId="{00000000-0000-0000-0000-000000000000}"/>
          </ac:spMkLst>
        </pc:spChg>
      </pc:sldChg>
      <pc:sldChg chg="modSp mod">
        <pc:chgData name="Tom Smekens" userId="7c71761e-b165-42e6-82e1-b4146a2e8c36" providerId="ADAL" clId="{864A118D-D9D6-4C10-A388-E006150A6566}" dt="2022-12-19T14:16:20.782" v="332" actId="20577"/>
        <pc:sldMkLst>
          <pc:docMk/>
          <pc:sldMk cId="0" sldId="401"/>
        </pc:sldMkLst>
        <pc:spChg chg="mod">
          <ac:chgData name="Tom Smekens" userId="7c71761e-b165-42e6-82e1-b4146a2e8c36" providerId="ADAL" clId="{864A118D-D9D6-4C10-A388-E006150A6566}" dt="2022-12-19T13:57:37.407" v="330" actId="20577"/>
          <ac:spMkLst>
            <pc:docMk/>
            <pc:sldMk cId="0" sldId="401"/>
            <ac:spMk id="7170" creationId="{7C788F07-08A7-4635-B607-3643DECE6F6E}"/>
          </ac:spMkLst>
        </pc:spChg>
        <pc:spChg chg="mod">
          <ac:chgData name="Tom Smekens" userId="7c71761e-b165-42e6-82e1-b4146a2e8c36" providerId="ADAL" clId="{864A118D-D9D6-4C10-A388-E006150A6566}" dt="2022-12-19T14:16:20.782" v="332" actId="20577"/>
          <ac:spMkLst>
            <pc:docMk/>
            <pc:sldMk cId="0" sldId="401"/>
            <ac:spMk id="7171" creationId="{B59B6FCF-152C-4CA4-9A7A-22F7CC82F619}"/>
          </ac:spMkLst>
        </pc:spChg>
      </pc:sldChg>
      <pc:sldChg chg="modSp mod">
        <pc:chgData name="Tom Smekens" userId="7c71761e-b165-42e6-82e1-b4146a2e8c36" providerId="ADAL" clId="{864A118D-D9D6-4C10-A388-E006150A6566}" dt="2022-12-19T15:45:46.408" v="370" actId="14734"/>
        <pc:sldMkLst>
          <pc:docMk/>
          <pc:sldMk cId="0" sldId="404"/>
        </pc:sldMkLst>
        <pc:spChg chg="mod">
          <ac:chgData name="Tom Smekens" userId="7c71761e-b165-42e6-82e1-b4146a2e8c36" providerId="ADAL" clId="{864A118D-D9D6-4C10-A388-E006150A6566}" dt="2022-12-19T15:31:18.163" v="345" actId="6549"/>
          <ac:spMkLst>
            <pc:docMk/>
            <pc:sldMk cId="0" sldId="404"/>
            <ac:spMk id="9218" creationId="{42C86F01-E8F1-4420-813A-57E8B75B571F}"/>
          </ac:spMkLst>
        </pc:spChg>
        <pc:graphicFrameChg chg="modGraphic">
          <ac:chgData name="Tom Smekens" userId="7c71761e-b165-42e6-82e1-b4146a2e8c36" providerId="ADAL" clId="{864A118D-D9D6-4C10-A388-E006150A6566}" dt="2022-12-19T15:45:46.408" v="370" actId="14734"/>
          <ac:graphicFrameMkLst>
            <pc:docMk/>
            <pc:sldMk cId="0" sldId="404"/>
            <ac:graphicFrameMk id="3" creationId="{8D53E5C5-E261-4161-B0B8-A58496CAA463}"/>
          </ac:graphicFrameMkLst>
        </pc:graphicFrameChg>
      </pc:sldChg>
      <pc:sldChg chg="modSp mod">
        <pc:chgData name="Tom Smekens" userId="7c71761e-b165-42e6-82e1-b4146a2e8c36" providerId="ADAL" clId="{864A118D-D9D6-4C10-A388-E006150A6566}" dt="2022-12-19T13:57:25.548" v="311" actId="255"/>
        <pc:sldMkLst>
          <pc:docMk/>
          <pc:sldMk cId="0" sldId="405"/>
        </pc:sldMkLst>
        <pc:spChg chg="mod">
          <ac:chgData name="Tom Smekens" userId="7c71761e-b165-42e6-82e1-b4146a2e8c36" providerId="ADAL" clId="{864A118D-D9D6-4C10-A388-E006150A6566}" dt="2022-12-19T13:57:25.548" v="311" actId="255"/>
          <ac:spMkLst>
            <pc:docMk/>
            <pc:sldMk cId="0" sldId="405"/>
            <ac:spMk id="6147" creationId="{1AD9DDDE-3BD4-45E7-AF6E-6E070EF80004}"/>
          </ac:spMkLst>
        </pc:spChg>
      </pc:sldChg>
      <pc:sldChg chg="modSp mod">
        <pc:chgData name="Tom Smekens" userId="7c71761e-b165-42e6-82e1-b4146a2e8c36" providerId="ADAL" clId="{864A118D-D9D6-4C10-A388-E006150A6566}" dt="2022-12-19T15:31:09.967" v="344" actId="20577"/>
        <pc:sldMkLst>
          <pc:docMk/>
          <pc:sldMk cId="0" sldId="421"/>
        </pc:sldMkLst>
        <pc:spChg chg="mod">
          <ac:chgData name="Tom Smekens" userId="7c71761e-b165-42e6-82e1-b4146a2e8c36" providerId="ADAL" clId="{864A118D-D9D6-4C10-A388-E006150A6566}" dt="2022-12-19T15:31:09.967" v="344" actId="20577"/>
          <ac:spMkLst>
            <pc:docMk/>
            <pc:sldMk cId="0" sldId="421"/>
            <ac:spMk id="8194" creationId="{36B5B2CF-314E-430A-840E-2790F4CF5D66}"/>
          </ac:spMkLst>
        </pc:spChg>
      </pc:sldChg>
      <pc:sldChg chg="addSp delSp modSp mod">
        <pc:chgData name="Tom Smekens" userId="7c71761e-b165-42e6-82e1-b4146a2e8c36" providerId="ADAL" clId="{864A118D-D9D6-4C10-A388-E006150A6566}" dt="2022-12-19T15:31:04.800" v="340" actId="20577"/>
        <pc:sldMkLst>
          <pc:docMk/>
          <pc:sldMk cId="1411672475" sldId="473"/>
        </pc:sldMkLst>
        <pc:spChg chg="add mod">
          <ac:chgData name="Tom Smekens" userId="7c71761e-b165-42e6-82e1-b4146a2e8c36" providerId="ADAL" clId="{864A118D-D9D6-4C10-A388-E006150A6566}" dt="2022-12-15T15:53:06.266" v="34"/>
          <ac:spMkLst>
            <pc:docMk/>
            <pc:sldMk cId="1411672475" sldId="473"/>
            <ac:spMk id="2" creationId="{EF73D9CE-7E9D-12BF-D0C6-66DD39F4C537}"/>
          </ac:spMkLst>
        </pc:spChg>
        <pc:spChg chg="del">
          <ac:chgData name="Tom Smekens" userId="7c71761e-b165-42e6-82e1-b4146a2e8c36" providerId="ADAL" clId="{864A118D-D9D6-4C10-A388-E006150A6566}" dt="2022-12-15T15:49:41.241" v="19" actId="478"/>
          <ac:spMkLst>
            <pc:docMk/>
            <pc:sldMk cId="1411672475" sldId="473"/>
            <ac:spMk id="6" creationId="{9FAAED3C-3B6C-486C-86A4-3388FC91F25E}"/>
          </ac:spMkLst>
        </pc:spChg>
        <pc:spChg chg="mod">
          <ac:chgData name="Tom Smekens" userId="7c71761e-b165-42e6-82e1-b4146a2e8c36" providerId="ADAL" clId="{864A118D-D9D6-4C10-A388-E006150A6566}" dt="2022-12-19T15:31:04.800" v="340" actId="20577"/>
          <ac:spMkLst>
            <pc:docMk/>
            <pc:sldMk cId="1411672475" sldId="473"/>
            <ac:spMk id="8194" creationId="{36B5B2CF-314E-430A-840E-2790F4CF5D66}"/>
          </ac:spMkLst>
        </pc:spChg>
        <pc:picChg chg="add del">
          <ac:chgData name="Tom Smekens" userId="7c71761e-b165-42e6-82e1-b4146a2e8c36" providerId="ADAL" clId="{864A118D-D9D6-4C10-A388-E006150A6566}" dt="2022-12-15T15:49:40.327" v="18" actId="478"/>
          <ac:picMkLst>
            <pc:docMk/>
            <pc:sldMk cId="1411672475" sldId="473"/>
            <ac:picMk id="3" creationId="{389A8658-94F7-404C-A5B3-D9CCABA11346}"/>
          </ac:picMkLst>
        </pc:picChg>
        <pc:picChg chg="add del">
          <ac:chgData name="Tom Smekens" userId="7c71761e-b165-42e6-82e1-b4146a2e8c36" providerId="ADAL" clId="{864A118D-D9D6-4C10-A388-E006150A6566}" dt="2022-12-15T15:49:39.911" v="17" actId="478"/>
          <ac:picMkLst>
            <pc:docMk/>
            <pc:sldMk cId="1411672475" sldId="473"/>
            <ac:picMk id="5" creationId="{668C4182-F7D2-45BB-93DE-353E397CC33F}"/>
          </ac:picMkLst>
        </pc:picChg>
      </pc:sldChg>
      <pc:sldChg chg="addSp delSp modSp mod modNotesTx">
        <pc:chgData name="Tom Smekens" userId="7c71761e-b165-42e6-82e1-b4146a2e8c36" providerId="ADAL" clId="{864A118D-D9D6-4C10-A388-E006150A6566}" dt="2022-12-15T15:58:20.902" v="69" actId="6549"/>
        <pc:sldMkLst>
          <pc:docMk/>
          <pc:sldMk cId="3138485705" sldId="476"/>
        </pc:sldMkLst>
        <pc:spChg chg="mod">
          <ac:chgData name="Tom Smekens" userId="7c71761e-b165-42e6-82e1-b4146a2e8c36" providerId="ADAL" clId="{864A118D-D9D6-4C10-A388-E006150A6566}" dt="2022-12-15T15:58:20.902" v="69" actId="6549"/>
          <ac:spMkLst>
            <pc:docMk/>
            <pc:sldMk cId="3138485705" sldId="476"/>
            <ac:spMk id="2" creationId="{96055899-780B-4EE3-A899-C0B6CCC73F29}"/>
          </ac:spMkLst>
        </pc:spChg>
        <pc:spChg chg="add del mod">
          <ac:chgData name="Tom Smekens" userId="7c71761e-b165-42e6-82e1-b4146a2e8c36" providerId="ADAL" clId="{864A118D-D9D6-4C10-A388-E006150A6566}" dt="2022-12-15T15:57:27.942" v="48"/>
          <ac:spMkLst>
            <pc:docMk/>
            <pc:sldMk cId="3138485705" sldId="476"/>
            <ac:spMk id="4" creationId="{129D1AF7-7EAB-C2E6-25BE-24901CCC87A7}"/>
          </ac:spMkLst>
        </pc:spChg>
        <pc:spChg chg="add del mod">
          <ac:chgData name="Tom Smekens" userId="7c71761e-b165-42e6-82e1-b4146a2e8c36" providerId="ADAL" clId="{864A118D-D9D6-4C10-A388-E006150A6566}" dt="2022-12-15T15:57:58.442" v="64" actId="207"/>
          <ac:spMkLst>
            <pc:docMk/>
            <pc:sldMk cId="3138485705" sldId="476"/>
            <ac:spMk id="7" creationId="{4B948D9E-6E8D-4C29-99AB-9E099A2E317B}"/>
          </ac:spMkLst>
        </pc:spChg>
        <pc:picChg chg="del">
          <ac:chgData name="Tom Smekens" userId="7c71761e-b165-42e6-82e1-b4146a2e8c36" providerId="ADAL" clId="{864A118D-D9D6-4C10-A388-E006150A6566}" dt="2022-12-15T15:57:25.104" v="46" actId="478"/>
          <ac:picMkLst>
            <pc:docMk/>
            <pc:sldMk cId="3138485705" sldId="476"/>
            <ac:picMk id="3" creationId="{600B984A-872B-4818-81C5-AF5964828F53}"/>
          </ac:picMkLst>
        </pc:picChg>
      </pc:sldChg>
      <pc:sldChg chg="del">
        <pc:chgData name="Tom Smekens" userId="7c71761e-b165-42e6-82e1-b4146a2e8c36" providerId="ADAL" clId="{864A118D-D9D6-4C10-A388-E006150A6566}" dt="2022-12-15T15:58:18.127" v="68" actId="47"/>
        <pc:sldMkLst>
          <pc:docMk/>
          <pc:sldMk cId="2154079548" sldId="477"/>
        </pc:sldMkLst>
      </pc:sldChg>
      <pc:sldChg chg="modSp mod">
        <pc:chgData name="Tom Smekens" userId="7c71761e-b165-42e6-82e1-b4146a2e8c36" providerId="ADAL" clId="{864A118D-D9D6-4C10-A388-E006150A6566}" dt="2022-12-19T15:31:33.519" v="351" actId="20577"/>
        <pc:sldMkLst>
          <pc:docMk/>
          <pc:sldMk cId="4062269967" sldId="478"/>
        </pc:sldMkLst>
        <pc:spChg chg="mod">
          <ac:chgData name="Tom Smekens" userId="7c71761e-b165-42e6-82e1-b4146a2e8c36" providerId="ADAL" clId="{864A118D-D9D6-4C10-A388-E006150A6566}" dt="2022-12-19T15:31:33.519" v="351" actId="20577"/>
          <ac:spMkLst>
            <pc:docMk/>
            <pc:sldMk cId="4062269967" sldId="478"/>
            <ac:spMk id="2" creationId="{96055899-780B-4EE3-A899-C0B6CCC73F29}"/>
          </ac:spMkLst>
        </pc:spChg>
        <pc:spChg chg="mod">
          <ac:chgData name="Tom Smekens" userId="7c71761e-b165-42e6-82e1-b4146a2e8c36" providerId="ADAL" clId="{864A118D-D9D6-4C10-A388-E006150A6566}" dt="2022-12-15T16:02:55.415" v="86" actId="207"/>
          <ac:spMkLst>
            <pc:docMk/>
            <pc:sldMk cId="4062269967" sldId="478"/>
            <ac:spMk id="3" creationId="{D12C0312-C808-4F16-8275-59D445454EF8}"/>
          </ac:spMkLst>
        </pc:spChg>
      </pc:sldChg>
      <pc:sldChg chg="modSp mod">
        <pc:chgData name="Tom Smekens" userId="7c71761e-b165-42e6-82e1-b4146a2e8c36" providerId="ADAL" clId="{864A118D-D9D6-4C10-A388-E006150A6566}" dt="2022-12-19T15:47:27.999" v="375" actId="6549"/>
        <pc:sldMkLst>
          <pc:docMk/>
          <pc:sldMk cId="1669367899" sldId="479"/>
        </pc:sldMkLst>
        <pc:spChg chg="mod">
          <ac:chgData name="Tom Smekens" userId="7c71761e-b165-42e6-82e1-b4146a2e8c36" providerId="ADAL" clId="{864A118D-D9D6-4C10-A388-E006150A6566}" dt="2022-12-19T15:47:27.999" v="375" actId="6549"/>
          <ac:spMkLst>
            <pc:docMk/>
            <pc:sldMk cId="1669367899" sldId="479"/>
            <ac:spMk id="2" creationId="{96055899-780B-4EE3-A899-C0B6CCC73F29}"/>
          </ac:spMkLst>
        </pc:spChg>
        <pc:spChg chg="mod">
          <ac:chgData name="Tom Smekens" userId="7c71761e-b165-42e6-82e1-b4146a2e8c36" providerId="ADAL" clId="{864A118D-D9D6-4C10-A388-E006150A6566}" dt="2022-12-15T16:04:10.447" v="98" actId="207"/>
          <ac:spMkLst>
            <pc:docMk/>
            <pc:sldMk cId="1669367899" sldId="479"/>
            <ac:spMk id="3" creationId="{D12C0312-C808-4F16-8275-59D445454EF8}"/>
          </ac:spMkLst>
        </pc:spChg>
      </pc:sldChg>
      <pc:sldChg chg="delSp modSp mod">
        <pc:chgData name="Tom Smekens" userId="7c71761e-b165-42e6-82e1-b4146a2e8c36" providerId="ADAL" clId="{864A118D-D9D6-4C10-A388-E006150A6566}" dt="2022-12-19T16:01:57.787" v="376" actId="6549"/>
        <pc:sldMkLst>
          <pc:docMk/>
          <pc:sldMk cId="3403380432" sldId="480"/>
        </pc:sldMkLst>
        <pc:spChg chg="mod">
          <ac:chgData name="Tom Smekens" userId="7c71761e-b165-42e6-82e1-b4146a2e8c36" providerId="ADAL" clId="{864A118D-D9D6-4C10-A388-E006150A6566}" dt="2022-12-19T16:01:57.787" v="376" actId="6549"/>
          <ac:spMkLst>
            <pc:docMk/>
            <pc:sldMk cId="3403380432" sldId="480"/>
            <ac:spMk id="2" creationId="{96055899-780B-4EE3-A899-C0B6CCC73F29}"/>
          </ac:spMkLst>
        </pc:spChg>
        <pc:spChg chg="mod">
          <ac:chgData name="Tom Smekens" userId="7c71761e-b165-42e6-82e1-b4146a2e8c36" providerId="ADAL" clId="{864A118D-D9D6-4C10-A388-E006150A6566}" dt="2022-12-15T16:06:12.672" v="126" actId="5793"/>
          <ac:spMkLst>
            <pc:docMk/>
            <pc:sldMk cId="3403380432" sldId="480"/>
            <ac:spMk id="4" creationId="{94135A78-FB21-4127-B53B-C546BC667D23}"/>
          </ac:spMkLst>
        </pc:spChg>
        <pc:spChg chg="del mod">
          <ac:chgData name="Tom Smekens" userId="7c71761e-b165-42e6-82e1-b4146a2e8c36" providerId="ADAL" clId="{864A118D-D9D6-4C10-A388-E006150A6566}" dt="2022-12-15T16:05:41.933" v="114" actId="478"/>
          <ac:spMkLst>
            <pc:docMk/>
            <pc:sldMk cId="3403380432" sldId="480"/>
            <ac:spMk id="5" creationId="{B0A88B5A-D2BB-45EE-A6F6-F4D2CBD7C498}"/>
          </ac:spMkLst>
        </pc:spChg>
      </pc:sldChg>
      <pc:sldChg chg="addSp delSp modSp mod">
        <pc:chgData name="Tom Smekens" userId="7c71761e-b165-42e6-82e1-b4146a2e8c36" providerId="ADAL" clId="{864A118D-D9D6-4C10-A388-E006150A6566}" dt="2022-12-19T16:02:05.711" v="377" actId="6549"/>
        <pc:sldMkLst>
          <pc:docMk/>
          <pc:sldMk cId="2027762880" sldId="481"/>
        </pc:sldMkLst>
        <pc:spChg chg="mod">
          <ac:chgData name="Tom Smekens" userId="7c71761e-b165-42e6-82e1-b4146a2e8c36" providerId="ADAL" clId="{864A118D-D9D6-4C10-A388-E006150A6566}" dt="2022-12-19T16:02:05.711" v="377" actId="6549"/>
          <ac:spMkLst>
            <pc:docMk/>
            <pc:sldMk cId="2027762880" sldId="481"/>
            <ac:spMk id="2" creationId="{96055899-780B-4EE3-A899-C0B6CCC73F29}"/>
          </ac:spMkLst>
        </pc:spChg>
        <pc:spChg chg="add del">
          <ac:chgData name="Tom Smekens" userId="7c71761e-b165-42e6-82e1-b4146a2e8c36" providerId="ADAL" clId="{864A118D-D9D6-4C10-A388-E006150A6566}" dt="2022-12-15T16:10:53.234" v="139"/>
          <ac:spMkLst>
            <pc:docMk/>
            <pc:sldMk cId="2027762880" sldId="481"/>
            <ac:spMk id="3" creationId="{35C31543-16D4-84F3-2D22-E3F79BC369CF}"/>
          </ac:spMkLst>
        </pc:spChg>
        <pc:spChg chg="mod">
          <ac:chgData name="Tom Smekens" userId="7c71761e-b165-42e6-82e1-b4146a2e8c36" providerId="ADAL" clId="{864A118D-D9D6-4C10-A388-E006150A6566}" dt="2022-12-15T16:11:23.665" v="151" actId="207"/>
          <ac:spMkLst>
            <pc:docMk/>
            <pc:sldMk cId="2027762880" sldId="481"/>
            <ac:spMk id="4" creationId="{F3951087-F373-4893-B302-F22FEB726136}"/>
          </ac:spMkLst>
        </pc:spChg>
        <pc:spChg chg="del">
          <ac:chgData name="Tom Smekens" userId="7c71761e-b165-42e6-82e1-b4146a2e8c36" providerId="ADAL" clId="{864A118D-D9D6-4C10-A388-E006150A6566}" dt="2022-12-15T16:10:33.532" v="130" actId="478"/>
          <ac:spMkLst>
            <pc:docMk/>
            <pc:sldMk cId="2027762880" sldId="481"/>
            <ac:spMk id="5" creationId="{DFED2962-D564-46FE-B15B-792299D5661A}"/>
          </ac:spMkLst>
        </pc:spChg>
      </pc:sldChg>
      <pc:sldChg chg="modSp mod">
        <pc:chgData name="Tom Smekens" userId="7c71761e-b165-42e6-82e1-b4146a2e8c36" providerId="ADAL" clId="{864A118D-D9D6-4C10-A388-E006150A6566}" dt="2022-12-19T16:02:08.172" v="378" actId="6549"/>
        <pc:sldMkLst>
          <pc:docMk/>
          <pc:sldMk cId="1654282172" sldId="482"/>
        </pc:sldMkLst>
        <pc:spChg chg="mod">
          <ac:chgData name="Tom Smekens" userId="7c71761e-b165-42e6-82e1-b4146a2e8c36" providerId="ADAL" clId="{864A118D-D9D6-4C10-A388-E006150A6566}" dt="2022-12-19T16:02:08.172" v="378" actId="6549"/>
          <ac:spMkLst>
            <pc:docMk/>
            <pc:sldMk cId="1654282172" sldId="482"/>
            <ac:spMk id="2" creationId="{96055899-780B-4EE3-A899-C0B6CCC73F29}"/>
          </ac:spMkLst>
        </pc:spChg>
        <pc:spChg chg="mod">
          <ac:chgData name="Tom Smekens" userId="7c71761e-b165-42e6-82e1-b4146a2e8c36" providerId="ADAL" clId="{864A118D-D9D6-4C10-A388-E006150A6566}" dt="2022-12-15T16:12:47.522" v="161" actId="207"/>
          <ac:spMkLst>
            <pc:docMk/>
            <pc:sldMk cId="1654282172" sldId="482"/>
            <ac:spMk id="4" creationId="{B79F0621-DCB1-434C-A4D1-A19301F0B825}"/>
          </ac:spMkLst>
        </pc:spChg>
      </pc:sldChg>
      <pc:sldChg chg="addSp delSp modSp mod">
        <pc:chgData name="Tom Smekens" userId="7c71761e-b165-42e6-82e1-b4146a2e8c36" providerId="ADAL" clId="{864A118D-D9D6-4C10-A388-E006150A6566}" dt="2022-12-19T16:02:11.324" v="379" actId="6549"/>
        <pc:sldMkLst>
          <pc:docMk/>
          <pc:sldMk cId="3540291954" sldId="483"/>
        </pc:sldMkLst>
        <pc:spChg chg="mod">
          <ac:chgData name="Tom Smekens" userId="7c71761e-b165-42e6-82e1-b4146a2e8c36" providerId="ADAL" clId="{864A118D-D9D6-4C10-A388-E006150A6566}" dt="2022-12-19T16:02:11.324" v="379" actId="6549"/>
          <ac:spMkLst>
            <pc:docMk/>
            <pc:sldMk cId="3540291954" sldId="483"/>
            <ac:spMk id="2" creationId="{96055899-780B-4EE3-A899-C0B6CCC73F29}"/>
          </ac:spMkLst>
        </pc:spChg>
        <pc:spChg chg="mod">
          <ac:chgData name="Tom Smekens" userId="7c71761e-b165-42e6-82e1-b4146a2e8c36" providerId="ADAL" clId="{864A118D-D9D6-4C10-A388-E006150A6566}" dt="2022-12-15T16:14:40.370" v="183" actId="1076"/>
          <ac:spMkLst>
            <pc:docMk/>
            <pc:sldMk cId="3540291954" sldId="483"/>
            <ac:spMk id="3" creationId="{34BBB430-D9BA-4A07-9826-5DBC4C3A2D52}"/>
          </ac:spMkLst>
        </pc:spChg>
        <pc:spChg chg="add del">
          <ac:chgData name="Tom Smekens" userId="7c71761e-b165-42e6-82e1-b4146a2e8c36" providerId="ADAL" clId="{864A118D-D9D6-4C10-A388-E006150A6566}" dt="2022-12-15T16:13:41.772" v="170"/>
          <ac:spMkLst>
            <pc:docMk/>
            <pc:sldMk cId="3540291954" sldId="483"/>
            <ac:spMk id="4" creationId="{568589A5-28EB-9AFD-FAF5-9D53672B04F3}"/>
          </ac:spMkLst>
        </pc:spChg>
        <pc:spChg chg="del">
          <ac:chgData name="Tom Smekens" userId="7c71761e-b165-42e6-82e1-b4146a2e8c36" providerId="ADAL" clId="{864A118D-D9D6-4C10-A388-E006150A6566}" dt="2022-12-15T16:14:23.708" v="178" actId="478"/>
          <ac:spMkLst>
            <pc:docMk/>
            <pc:sldMk cId="3540291954" sldId="483"/>
            <ac:spMk id="6" creationId="{C3A9BA37-C92B-44BB-AC65-C01E2B3B2B16}"/>
          </ac:spMkLst>
        </pc:spChg>
      </pc:sldChg>
      <pc:sldChg chg="modSp mod">
        <pc:chgData name="Tom Smekens" userId="7c71761e-b165-42e6-82e1-b4146a2e8c36" providerId="ADAL" clId="{864A118D-D9D6-4C10-A388-E006150A6566}" dt="2022-12-19T16:15:54.935" v="401" actId="20577"/>
        <pc:sldMkLst>
          <pc:docMk/>
          <pc:sldMk cId="687844225" sldId="484"/>
        </pc:sldMkLst>
        <pc:spChg chg="mod">
          <ac:chgData name="Tom Smekens" userId="7c71761e-b165-42e6-82e1-b4146a2e8c36" providerId="ADAL" clId="{864A118D-D9D6-4C10-A388-E006150A6566}" dt="2022-12-19T16:15:54.935" v="401" actId="20577"/>
          <ac:spMkLst>
            <pc:docMk/>
            <pc:sldMk cId="687844225" sldId="484"/>
            <ac:spMk id="2" creationId="{3D10F9CD-DF2C-4952-9ECA-70FD522E1FB7}"/>
          </ac:spMkLst>
        </pc:spChg>
      </pc:sldChg>
      <pc:sldChg chg="addSp delSp modSp mod">
        <pc:chgData name="Tom Smekens" userId="7c71761e-b165-42e6-82e1-b4146a2e8c36" providerId="ADAL" clId="{864A118D-D9D6-4C10-A388-E006150A6566}" dt="2022-12-19T16:02:15.325" v="380" actId="6549"/>
        <pc:sldMkLst>
          <pc:docMk/>
          <pc:sldMk cId="248297999" sldId="486"/>
        </pc:sldMkLst>
        <pc:spChg chg="mod">
          <ac:chgData name="Tom Smekens" userId="7c71761e-b165-42e6-82e1-b4146a2e8c36" providerId="ADAL" clId="{864A118D-D9D6-4C10-A388-E006150A6566}" dt="2022-12-19T16:02:15.325" v="380" actId="6549"/>
          <ac:spMkLst>
            <pc:docMk/>
            <pc:sldMk cId="248297999" sldId="486"/>
            <ac:spMk id="2" creationId="{96055899-780B-4EE3-A899-C0B6CCC73F29}"/>
          </ac:spMkLst>
        </pc:spChg>
        <pc:spChg chg="add mod">
          <ac:chgData name="Tom Smekens" userId="7c71761e-b165-42e6-82e1-b4146a2e8c36" providerId="ADAL" clId="{864A118D-D9D6-4C10-A388-E006150A6566}" dt="2022-12-15T16:29:44.639" v="210" actId="6549"/>
          <ac:spMkLst>
            <pc:docMk/>
            <pc:sldMk cId="248297999" sldId="486"/>
            <ac:spMk id="4" creationId="{CC29B756-929B-5D68-A544-918BC1EAD9E1}"/>
          </ac:spMkLst>
        </pc:spChg>
        <pc:spChg chg="mod">
          <ac:chgData name="Tom Smekens" userId="7c71761e-b165-42e6-82e1-b4146a2e8c36" providerId="ADAL" clId="{864A118D-D9D6-4C10-A388-E006150A6566}" dt="2022-12-15T16:26:38.473" v="197" actId="14100"/>
          <ac:spMkLst>
            <pc:docMk/>
            <pc:sldMk cId="248297999" sldId="486"/>
            <ac:spMk id="6" creationId="{45E5D650-7537-4503-BC46-660ACFD53596}"/>
          </ac:spMkLst>
        </pc:spChg>
        <pc:picChg chg="del">
          <ac:chgData name="Tom Smekens" userId="7c71761e-b165-42e6-82e1-b4146a2e8c36" providerId="ADAL" clId="{864A118D-D9D6-4C10-A388-E006150A6566}" dt="2022-12-15T16:25:18.854" v="184" actId="478"/>
          <ac:picMkLst>
            <pc:docMk/>
            <pc:sldMk cId="248297999" sldId="486"/>
            <ac:picMk id="3" creationId="{633B030F-AEE9-4EF6-9499-574926DDE6A5}"/>
          </ac:picMkLst>
        </pc:picChg>
      </pc:sldChg>
      <pc:sldChg chg="modSp mod">
        <pc:chgData name="Tom Smekens" userId="7c71761e-b165-42e6-82e1-b4146a2e8c36" providerId="ADAL" clId="{864A118D-D9D6-4C10-A388-E006150A6566}" dt="2022-12-19T16:02:19.277" v="381" actId="20577"/>
        <pc:sldMkLst>
          <pc:docMk/>
          <pc:sldMk cId="3835960650" sldId="487"/>
        </pc:sldMkLst>
        <pc:spChg chg="mod">
          <ac:chgData name="Tom Smekens" userId="7c71761e-b165-42e6-82e1-b4146a2e8c36" providerId="ADAL" clId="{864A118D-D9D6-4C10-A388-E006150A6566}" dt="2022-12-19T16:02:19.277" v="381" actId="20577"/>
          <ac:spMkLst>
            <pc:docMk/>
            <pc:sldMk cId="3835960650" sldId="487"/>
            <ac:spMk id="2" creationId="{96055899-780B-4EE3-A899-C0B6CCC73F29}"/>
          </ac:spMkLst>
        </pc:spChg>
      </pc:sldChg>
      <pc:sldChg chg="addSp delSp modSp mod">
        <pc:chgData name="Tom Smekens" userId="7c71761e-b165-42e6-82e1-b4146a2e8c36" providerId="ADAL" clId="{864A118D-D9D6-4C10-A388-E006150A6566}" dt="2022-12-15T16:40:12.338" v="239" actId="255"/>
        <pc:sldMkLst>
          <pc:docMk/>
          <pc:sldMk cId="2204925818" sldId="489"/>
        </pc:sldMkLst>
        <pc:spChg chg="add mod">
          <ac:chgData name="Tom Smekens" userId="7c71761e-b165-42e6-82e1-b4146a2e8c36" providerId="ADAL" clId="{864A118D-D9D6-4C10-A388-E006150A6566}" dt="2022-12-15T16:40:12.338" v="239" actId="255"/>
          <ac:spMkLst>
            <pc:docMk/>
            <pc:sldMk cId="2204925818" sldId="489"/>
            <ac:spMk id="6" creationId="{FB27DE3B-6ABF-55C0-F1D9-72087839E3C2}"/>
          </ac:spMkLst>
        </pc:spChg>
        <pc:picChg chg="del">
          <ac:chgData name="Tom Smekens" userId="7c71761e-b165-42e6-82e1-b4146a2e8c36" providerId="ADAL" clId="{864A118D-D9D6-4C10-A388-E006150A6566}" dt="2022-12-15T16:39:45.165" v="228" actId="478"/>
          <ac:picMkLst>
            <pc:docMk/>
            <pc:sldMk cId="2204925818" sldId="489"/>
            <ac:picMk id="3" creationId="{E0C15D8E-10C8-4CA9-880F-A2ED7F9BF4E7}"/>
          </ac:picMkLst>
        </pc:picChg>
        <pc:picChg chg="del">
          <ac:chgData name="Tom Smekens" userId="7c71761e-b165-42e6-82e1-b4146a2e8c36" providerId="ADAL" clId="{864A118D-D9D6-4C10-A388-E006150A6566}" dt="2022-12-15T16:39:46.685" v="229" actId="478"/>
          <ac:picMkLst>
            <pc:docMk/>
            <pc:sldMk cId="2204925818" sldId="489"/>
            <ac:picMk id="4" creationId="{CBEEA565-BC01-4466-9113-95B4C7160EE4}"/>
          </ac:picMkLst>
        </pc:picChg>
        <pc:picChg chg="del">
          <ac:chgData name="Tom Smekens" userId="7c71761e-b165-42e6-82e1-b4146a2e8c36" providerId="ADAL" clId="{864A118D-D9D6-4C10-A388-E006150A6566}" dt="2022-12-15T16:39:47.901" v="230" actId="478"/>
          <ac:picMkLst>
            <pc:docMk/>
            <pc:sldMk cId="2204925818" sldId="489"/>
            <ac:picMk id="5" creationId="{55195AD8-0CC7-42FB-B9F2-B5A1C4382925}"/>
          </ac:picMkLst>
        </pc:picChg>
      </pc:sldChg>
      <pc:sldChg chg="modSp mod">
        <pc:chgData name="Tom Smekens" userId="7c71761e-b165-42e6-82e1-b4146a2e8c36" providerId="ADAL" clId="{864A118D-D9D6-4C10-A388-E006150A6566}" dt="2022-12-15T16:40:27.733" v="243" actId="255"/>
        <pc:sldMkLst>
          <pc:docMk/>
          <pc:sldMk cId="3855024357" sldId="490"/>
        </pc:sldMkLst>
        <pc:spChg chg="mod">
          <ac:chgData name="Tom Smekens" userId="7c71761e-b165-42e6-82e1-b4146a2e8c36" providerId="ADAL" clId="{864A118D-D9D6-4C10-A388-E006150A6566}" dt="2022-12-15T16:40:21.829" v="241" actId="2711"/>
          <ac:spMkLst>
            <pc:docMk/>
            <pc:sldMk cId="3855024357" sldId="490"/>
            <ac:spMk id="4" creationId="{72BA1DD0-70A9-4992-9820-93B6B97FF77B}"/>
          </ac:spMkLst>
        </pc:spChg>
        <pc:spChg chg="mod">
          <ac:chgData name="Tom Smekens" userId="7c71761e-b165-42e6-82e1-b4146a2e8c36" providerId="ADAL" clId="{864A118D-D9D6-4C10-A388-E006150A6566}" dt="2022-12-15T16:40:27.733" v="243" actId="255"/>
          <ac:spMkLst>
            <pc:docMk/>
            <pc:sldMk cId="3855024357" sldId="490"/>
            <ac:spMk id="5" creationId="{E65C2287-B7F8-4B38-952C-F0E58ECFDEB4}"/>
          </ac:spMkLst>
        </pc:spChg>
      </pc:sldChg>
      <pc:sldChg chg="modSp mod">
        <pc:chgData name="Tom Smekens" userId="7c71761e-b165-42e6-82e1-b4146a2e8c36" providerId="ADAL" clId="{864A118D-D9D6-4C10-A388-E006150A6566}" dt="2022-12-20T16:21:02.991" v="567" actId="20577"/>
        <pc:sldMkLst>
          <pc:docMk/>
          <pc:sldMk cId="1364928873" sldId="496"/>
        </pc:sldMkLst>
        <pc:spChg chg="mod">
          <ac:chgData name="Tom Smekens" userId="7c71761e-b165-42e6-82e1-b4146a2e8c36" providerId="ADAL" clId="{864A118D-D9D6-4C10-A388-E006150A6566}" dt="2022-12-20T16:21:02.991" v="567" actId="20577"/>
          <ac:spMkLst>
            <pc:docMk/>
            <pc:sldMk cId="1364928873" sldId="496"/>
            <ac:spMk id="3" creationId="{2EE23C02-0047-41B3-BA1B-4D9F13219607}"/>
          </ac:spMkLst>
        </pc:spChg>
      </pc:sldChg>
      <pc:sldChg chg="modSp mod">
        <pc:chgData name="Tom Smekens" userId="7c71761e-b165-42e6-82e1-b4146a2e8c36" providerId="ADAL" clId="{864A118D-D9D6-4C10-A388-E006150A6566}" dt="2022-12-19T15:45:50.426" v="372"/>
        <pc:sldMkLst>
          <pc:docMk/>
          <pc:sldMk cId="270314826" sldId="497"/>
        </pc:sldMkLst>
        <pc:spChg chg="mod">
          <ac:chgData name="Tom Smekens" userId="7c71761e-b165-42e6-82e1-b4146a2e8c36" providerId="ADAL" clId="{864A118D-D9D6-4C10-A388-E006150A6566}" dt="2022-12-19T15:31:22.671" v="347" actId="20577"/>
          <ac:spMkLst>
            <pc:docMk/>
            <pc:sldMk cId="270314826" sldId="497"/>
            <ac:spMk id="9218" creationId="{42C86F01-E8F1-4420-813A-57E8B75B571F}"/>
          </ac:spMkLst>
        </pc:spChg>
        <pc:graphicFrameChg chg="mod modGraphic">
          <ac:chgData name="Tom Smekens" userId="7c71761e-b165-42e6-82e1-b4146a2e8c36" providerId="ADAL" clId="{864A118D-D9D6-4C10-A388-E006150A6566}" dt="2022-12-19T15:45:50.426" v="372"/>
          <ac:graphicFrameMkLst>
            <pc:docMk/>
            <pc:sldMk cId="270314826" sldId="497"/>
            <ac:graphicFrameMk id="3" creationId="{8D53E5C5-E261-4161-B0B8-A58496CAA463}"/>
          </ac:graphicFrameMkLst>
        </pc:graphicFrameChg>
      </pc:sldChg>
      <pc:sldChg chg="modSp mod">
        <pc:chgData name="Tom Smekens" userId="7c71761e-b165-42e6-82e1-b4146a2e8c36" providerId="ADAL" clId="{864A118D-D9D6-4C10-A388-E006150A6566}" dt="2022-12-19T15:45:52.915" v="374"/>
        <pc:sldMkLst>
          <pc:docMk/>
          <pc:sldMk cId="2818381528" sldId="498"/>
        </pc:sldMkLst>
        <pc:spChg chg="mod">
          <ac:chgData name="Tom Smekens" userId="7c71761e-b165-42e6-82e1-b4146a2e8c36" providerId="ADAL" clId="{864A118D-D9D6-4C10-A388-E006150A6566}" dt="2022-12-19T15:31:26.228" v="348" actId="6549"/>
          <ac:spMkLst>
            <pc:docMk/>
            <pc:sldMk cId="2818381528" sldId="498"/>
            <ac:spMk id="9218" creationId="{42C86F01-E8F1-4420-813A-57E8B75B571F}"/>
          </ac:spMkLst>
        </pc:spChg>
        <pc:graphicFrameChg chg="mod modGraphic">
          <ac:chgData name="Tom Smekens" userId="7c71761e-b165-42e6-82e1-b4146a2e8c36" providerId="ADAL" clId="{864A118D-D9D6-4C10-A388-E006150A6566}" dt="2022-12-19T15:45:52.915" v="374"/>
          <ac:graphicFrameMkLst>
            <pc:docMk/>
            <pc:sldMk cId="2818381528" sldId="498"/>
            <ac:graphicFrameMk id="3" creationId="{8D53E5C5-E261-4161-B0B8-A58496CAA463}"/>
          </ac:graphicFrameMkLst>
        </pc:graphicFrameChg>
      </pc:sldChg>
      <pc:sldChg chg="addSp delSp modSp mod">
        <pc:chgData name="Tom Smekens" userId="7c71761e-b165-42e6-82e1-b4146a2e8c36" providerId="ADAL" clId="{864A118D-D9D6-4C10-A388-E006150A6566}" dt="2022-12-15T15:55:32.667" v="45" actId="207"/>
        <pc:sldMkLst>
          <pc:docMk/>
          <pc:sldMk cId="36055706" sldId="499"/>
        </pc:sldMkLst>
        <pc:spChg chg="add del mod">
          <ac:chgData name="Tom Smekens" userId="7c71761e-b165-42e6-82e1-b4146a2e8c36" providerId="ADAL" clId="{864A118D-D9D6-4C10-A388-E006150A6566}" dt="2022-12-15T15:55:32.667" v="45" actId="207"/>
          <ac:spMkLst>
            <pc:docMk/>
            <pc:sldMk cId="36055706" sldId="499"/>
            <ac:spMk id="3" creationId="{C93D79E5-31B1-44F8-9F87-C770EE492436}"/>
          </ac:spMkLst>
        </pc:spChg>
        <pc:spChg chg="del">
          <ac:chgData name="Tom Smekens" userId="7c71761e-b165-42e6-82e1-b4146a2e8c36" providerId="ADAL" clId="{864A118D-D9D6-4C10-A388-E006150A6566}" dt="2022-12-15T15:55:27.169" v="44" actId="478"/>
          <ac:spMkLst>
            <pc:docMk/>
            <pc:sldMk cId="36055706" sldId="499"/>
            <ac:spMk id="5" creationId="{0E4B1BFD-57B1-4D0D-886D-7710EF20DB34}"/>
          </ac:spMkLst>
        </pc:spChg>
        <pc:spChg chg="add del mod">
          <ac:chgData name="Tom Smekens" userId="7c71761e-b165-42e6-82e1-b4146a2e8c36" providerId="ADAL" clId="{864A118D-D9D6-4C10-A388-E006150A6566}" dt="2022-12-15T15:55:09.399" v="37"/>
          <ac:spMkLst>
            <pc:docMk/>
            <pc:sldMk cId="36055706" sldId="499"/>
            <ac:spMk id="6" creationId="{31EB57CC-E7A9-86F4-9B8F-D1041EC97AE0}"/>
          </ac:spMkLst>
        </pc:spChg>
        <pc:picChg chg="del">
          <ac:chgData name="Tom Smekens" userId="7c71761e-b165-42e6-82e1-b4146a2e8c36" providerId="ADAL" clId="{864A118D-D9D6-4C10-A388-E006150A6566}" dt="2022-12-15T15:54:54.113" v="35" actId="478"/>
          <ac:picMkLst>
            <pc:docMk/>
            <pc:sldMk cId="36055706" sldId="499"/>
            <ac:picMk id="4" creationId="{17B3CEF2-F94B-4971-80A8-6E783EC0E782}"/>
          </ac:picMkLst>
        </pc:picChg>
      </pc:sldChg>
      <pc:sldChg chg="modSp del mod">
        <pc:chgData name="Tom Smekens" userId="7c71761e-b165-42e6-82e1-b4146a2e8c36" providerId="ADAL" clId="{864A118D-D9D6-4C10-A388-E006150A6566}" dt="2022-12-15T16:30:18.597" v="214" actId="47"/>
        <pc:sldMkLst>
          <pc:docMk/>
          <pc:sldMk cId="3524818403" sldId="500"/>
        </pc:sldMkLst>
        <pc:spChg chg="mod">
          <ac:chgData name="Tom Smekens" userId="7c71761e-b165-42e6-82e1-b4146a2e8c36" providerId="ADAL" clId="{864A118D-D9D6-4C10-A388-E006150A6566}" dt="2022-12-15T16:29:57.467" v="211" actId="6549"/>
          <ac:spMkLst>
            <pc:docMk/>
            <pc:sldMk cId="3524818403" sldId="500"/>
            <ac:spMk id="3" creationId="{34BBB430-D9BA-4A07-9826-5DBC4C3A2D52}"/>
          </ac:spMkLst>
        </pc:spChg>
      </pc:sldChg>
      <pc:sldChg chg="modSp mod">
        <pc:chgData name="Tom Smekens" userId="7c71761e-b165-42e6-82e1-b4146a2e8c36" providerId="ADAL" clId="{864A118D-D9D6-4C10-A388-E006150A6566}" dt="2022-12-15T16:38:31.912" v="227" actId="255"/>
        <pc:sldMkLst>
          <pc:docMk/>
          <pc:sldMk cId="1765260823" sldId="502"/>
        </pc:sldMkLst>
        <pc:spChg chg="mod">
          <ac:chgData name="Tom Smekens" userId="7c71761e-b165-42e6-82e1-b4146a2e8c36" providerId="ADAL" clId="{864A118D-D9D6-4C10-A388-E006150A6566}" dt="2022-12-15T16:38:21.706" v="225" actId="255"/>
          <ac:spMkLst>
            <pc:docMk/>
            <pc:sldMk cId="1765260823" sldId="502"/>
            <ac:spMk id="4" creationId="{45031982-6174-429B-9690-62B4E527E609}"/>
          </ac:spMkLst>
        </pc:spChg>
        <pc:spChg chg="mod">
          <ac:chgData name="Tom Smekens" userId="7c71761e-b165-42e6-82e1-b4146a2e8c36" providerId="ADAL" clId="{864A118D-D9D6-4C10-A388-E006150A6566}" dt="2022-12-15T16:38:15.924" v="224" actId="2711"/>
          <ac:spMkLst>
            <pc:docMk/>
            <pc:sldMk cId="1765260823" sldId="502"/>
            <ac:spMk id="5" creationId="{5615946A-1D0D-4CC4-94E3-32129DEF0F54}"/>
          </ac:spMkLst>
        </pc:spChg>
        <pc:spChg chg="mod">
          <ac:chgData name="Tom Smekens" userId="7c71761e-b165-42e6-82e1-b4146a2e8c36" providerId="ADAL" clId="{864A118D-D9D6-4C10-A388-E006150A6566}" dt="2022-12-15T16:38:31.912" v="227" actId="255"/>
          <ac:spMkLst>
            <pc:docMk/>
            <pc:sldMk cId="1765260823" sldId="502"/>
            <ac:spMk id="6" creationId="{970218F6-E7F7-44B2-956E-1CC1EBE65F3C}"/>
          </ac:spMkLst>
        </pc:spChg>
      </pc:sldChg>
      <pc:sldChg chg="modSp mod">
        <pc:chgData name="Tom Smekens" userId="7c71761e-b165-42e6-82e1-b4146a2e8c36" providerId="ADAL" clId="{864A118D-D9D6-4C10-A388-E006150A6566}" dt="2022-12-15T16:41:12.113" v="245" actId="255"/>
        <pc:sldMkLst>
          <pc:docMk/>
          <pc:sldMk cId="1404341614" sldId="503"/>
        </pc:sldMkLst>
        <pc:spChg chg="mod">
          <ac:chgData name="Tom Smekens" userId="7c71761e-b165-42e6-82e1-b4146a2e8c36" providerId="ADAL" clId="{864A118D-D9D6-4C10-A388-E006150A6566}" dt="2022-12-15T16:41:12.113" v="245" actId="255"/>
          <ac:spMkLst>
            <pc:docMk/>
            <pc:sldMk cId="1404341614" sldId="503"/>
            <ac:spMk id="4" creationId="{542F1B54-9BF2-4086-9571-5D1185D65FEA}"/>
          </ac:spMkLst>
        </pc:spChg>
      </pc:sldChg>
      <pc:sldChg chg="modSp new mod modNotesTx">
        <pc:chgData name="Tom Smekens" userId="7c71761e-b165-42e6-82e1-b4146a2e8c36" providerId="ADAL" clId="{864A118D-D9D6-4C10-A388-E006150A6566}" dt="2022-12-15T15:48:20.733" v="12"/>
        <pc:sldMkLst>
          <pc:docMk/>
          <pc:sldMk cId="4277035065" sldId="506"/>
        </pc:sldMkLst>
        <pc:spChg chg="mod">
          <ac:chgData name="Tom Smekens" userId="7c71761e-b165-42e6-82e1-b4146a2e8c36" providerId="ADAL" clId="{864A118D-D9D6-4C10-A388-E006150A6566}" dt="2022-12-15T15:47:55.518" v="11" actId="1076"/>
          <ac:spMkLst>
            <pc:docMk/>
            <pc:sldMk cId="4277035065" sldId="506"/>
            <ac:spMk id="3" creationId="{EBB83742-20E4-AE12-F723-4C473656DB51}"/>
          </ac:spMkLst>
        </pc:spChg>
      </pc:sldChg>
      <pc:sldChg chg="modSp add mod setBg modNotesTx">
        <pc:chgData name="Tom Smekens" userId="7c71761e-b165-42e6-82e1-b4146a2e8c36" providerId="ADAL" clId="{864A118D-D9D6-4C10-A388-E006150A6566}" dt="2022-12-19T16:02:22.669" v="382" actId="6549"/>
        <pc:sldMkLst>
          <pc:docMk/>
          <pc:sldMk cId="2302244789" sldId="507"/>
        </pc:sldMkLst>
        <pc:spChg chg="mod">
          <ac:chgData name="Tom Smekens" userId="7c71761e-b165-42e6-82e1-b4146a2e8c36" providerId="ADAL" clId="{864A118D-D9D6-4C10-A388-E006150A6566}" dt="2022-12-19T16:02:22.669" v="382" actId="6549"/>
          <ac:spMkLst>
            <pc:docMk/>
            <pc:sldMk cId="2302244789" sldId="507"/>
            <ac:spMk id="2" creationId="{96055899-780B-4EE3-A899-C0B6CCC73F29}"/>
          </ac:spMkLst>
        </pc:spChg>
      </pc:sldChg>
    </pc:docChg>
  </pc:docChgLst>
  <pc:docChgLst>
    <pc:chgData name="Tom Smekens" userId="7c71761e-b165-42e6-82e1-b4146a2e8c36" providerId="ADAL" clId="{56777A0F-2FFE-4240-BC6D-08B6CC5B9150}"/>
    <pc:docChg chg="undo custSel addSld delSld modSld">
      <pc:chgData name="Tom Smekens" userId="7c71761e-b165-42e6-82e1-b4146a2e8c36" providerId="ADAL" clId="{56777A0F-2FFE-4240-BC6D-08B6CC5B9150}" dt="2023-02-01T11:35:11.750" v="1590" actId="20577"/>
      <pc:docMkLst>
        <pc:docMk/>
      </pc:docMkLst>
      <pc:sldChg chg="modSp mod">
        <pc:chgData name="Tom Smekens" userId="7c71761e-b165-42e6-82e1-b4146a2e8c36" providerId="ADAL" clId="{56777A0F-2FFE-4240-BC6D-08B6CC5B9150}" dt="2023-02-01T08:42:01.781" v="221" actId="2166"/>
        <pc:sldMkLst>
          <pc:docMk/>
          <pc:sldMk cId="0" sldId="404"/>
        </pc:sldMkLst>
        <pc:graphicFrameChg chg="modGraphic">
          <ac:chgData name="Tom Smekens" userId="7c71761e-b165-42e6-82e1-b4146a2e8c36" providerId="ADAL" clId="{56777A0F-2FFE-4240-BC6D-08B6CC5B9150}" dt="2023-02-01T08:42:01.781" v="221" actId="2166"/>
          <ac:graphicFrameMkLst>
            <pc:docMk/>
            <pc:sldMk cId="0" sldId="404"/>
            <ac:graphicFrameMk id="3" creationId="{8D53E5C5-E261-4161-B0B8-A58496CAA463}"/>
          </ac:graphicFrameMkLst>
        </pc:graphicFrameChg>
      </pc:sldChg>
      <pc:sldChg chg="modSp mod">
        <pc:chgData name="Tom Smekens" userId="7c71761e-b165-42e6-82e1-b4146a2e8c36" providerId="ADAL" clId="{56777A0F-2FFE-4240-BC6D-08B6CC5B9150}" dt="2023-01-31T10:27:47.660" v="97"/>
        <pc:sldMkLst>
          <pc:docMk/>
          <pc:sldMk cId="1411672475" sldId="473"/>
        </pc:sldMkLst>
        <pc:spChg chg="mod">
          <ac:chgData name="Tom Smekens" userId="7c71761e-b165-42e6-82e1-b4146a2e8c36" providerId="ADAL" clId="{56777A0F-2FFE-4240-BC6D-08B6CC5B9150}" dt="2023-01-31T10:27:47.660" v="97"/>
          <ac:spMkLst>
            <pc:docMk/>
            <pc:sldMk cId="1411672475" sldId="473"/>
            <ac:spMk id="2" creationId="{EF73D9CE-7E9D-12BF-D0C6-66DD39F4C537}"/>
          </ac:spMkLst>
        </pc:spChg>
      </pc:sldChg>
      <pc:sldChg chg="delSp del mod">
        <pc:chgData name="Tom Smekens" userId="7c71761e-b165-42e6-82e1-b4146a2e8c36" providerId="ADAL" clId="{56777A0F-2FFE-4240-BC6D-08B6CC5B9150}" dt="2023-02-01T09:14:08.929" v="419" actId="47"/>
        <pc:sldMkLst>
          <pc:docMk/>
          <pc:sldMk cId="687844225" sldId="484"/>
        </pc:sldMkLst>
        <pc:graphicFrameChg chg="del">
          <ac:chgData name="Tom Smekens" userId="7c71761e-b165-42e6-82e1-b4146a2e8c36" providerId="ADAL" clId="{56777A0F-2FFE-4240-BC6D-08B6CC5B9150}" dt="2023-01-31T12:32:57.426" v="185" actId="478"/>
          <ac:graphicFrameMkLst>
            <pc:docMk/>
            <pc:sldMk cId="687844225" sldId="484"/>
            <ac:graphicFrameMk id="6" creationId="{F79A49B5-E209-41F4-9AC7-543A8BC11ACF}"/>
          </ac:graphicFrameMkLst>
        </pc:graphicFrameChg>
      </pc:sldChg>
      <pc:sldChg chg="addSp delSp modSp mod">
        <pc:chgData name="Tom Smekens" userId="7c71761e-b165-42e6-82e1-b4146a2e8c36" providerId="ADAL" clId="{56777A0F-2FFE-4240-BC6D-08B6CC5B9150}" dt="2023-02-01T09:14:15.440" v="425" actId="20577"/>
        <pc:sldMkLst>
          <pc:docMk/>
          <pc:sldMk cId="187706641" sldId="488"/>
        </pc:sldMkLst>
        <pc:spChg chg="mod">
          <ac:chgData name="Tom Smekens" userId="7c71761e-b165-42e6-82e1-b4146a2e8c36" providerId="ADAL" clId="{56777A0F-2FFE-4240-BC6D-08B6CC5B9150}" dt="2023-02-01T08:31:54.192" v="188"/>
          <ac:spMkLst>
            <pc:docMk/>
            <pc:sldMk cId="187706641" sldId="488"/>
            <ac:spMk id="2" creationId="{3D10F9CD-DF2C-4952-9ECA-70FD522E1FB7}"/>
          </ac:spMkLst>
        </pc:spChg>
        <pc:spChg chg="mod">
          <ac:chgData name="Tom Smekens" userId="7c71761e-b165-42e6-82e1-b4146a2e8c36" providerId="ADAL" clId="{56777A0F-2FFE-4240-BC6D-08B6CC5B9150}" dt="2023-02-01T08:33:08.185" v="215" actId="14100"/>
          <ac:spMkLst>
            <pc:docMk/>
            <pc:sldMk cId="187706641" sldId="488"/>
            <ac:spMk id="3" creationId="{3E6E242C-DB3E-4F6E-A78F-1FAC1261C447}"/>
          </ac:spMkLst>
        </pc:spChg>
        <pc:spChg chg="add mod">
          <ac:chgData name="Tom Smekens" userId="7c71761e-b165-42e6-82e1-b4146a2e8c36" providerId="ADAL" clId="{56777A0F-2FFE-4240-BC6D-08B6CC5B9150}" dt="2023-02-01T09:14:15.440" v="425" actId="20577"/>
          <ac:spMkLst>
            <pc:docMk/>
            <pc:sldMk cId="187706641" sldId="488"/>
            <ac:spMk id="6" creationId="{442218E2-D978-126D-1012-17B71EACF440}"/>
          </ac:spMkLst>
        </pc:spChg>
        <pc:graphicFrameChg chg="del mod">
          <ac:chgData name="Tom Smekens" userId="7c71761e-b165-42e6-82e1-b4146a2e8c36" providerId="ADAL" clId="{56777A0F-2FFE-4240-BC6D-08B6CC5B9150}" dt="2023-02-01T08:32:58.314" v="213" actId="478"/>
          <ac:graphicFrameMkLst>
            <pc:docMk/>
            <pc:sldMk cId="187706641" sldId="488"/>
            <ac:graphicFrameMk id="5" creationId="{91D9110C-33DA-46D5-BEB8-A1C77C64AF60}"/>
          </ac:graphicFrameMkLst>
        </pc:graphicFrameChg>
      </pc:sldChg>
      <pc:sldChg chg="del">
        <pc:chgData name="Tom Smekens" userId="7c71761e-b165-42e6-82e1-b4146a2e8c36" providerId="ADAL" clId="{56777A0F-2FFE-4240-BC6D-08B6CC5B9150}" dt="2023-02-01T09:45:00.571" v="709" actId="47"/>
        <pc:sldMkLst>
          <pc:docMk/>
          <pc:sldMk cId="2204925818" sldId="489"/>
        </pc:sldMkLst>
      </pc:sldChg>
      <pc:sldChg chg="addSp delSp modSp mod modNotesTx">
        <pc:chgData name="Tom Smekens" userId="7c71761e-b165-42e6-82e1-b4146a2e8c36" providerId="ADAL" clId="{56777A0F-2FFE-4240-BC6D-08B6CC5B9150}" dt="2023-02-01T11:29:12.244" v="1536" actId="20577"/>
        <pc:sldMkLst>
          <pc:docMk/>
          <pc:sldMk cId="3855024357" sldId="490"/>
        </pc:sldMkLst>
        <pc:spChg chg="mod">
          <ac:chgData name="Tom Smekens" userId="7c71761e-b165-42e6-82e1-b4146a2e8c36" providerId="ADAL" clId="{56777A0F-2FFE-4240-BC6D-08B6CC5B9150}" dt="2023-02-01T11:16:35.788" v="1160" actId="14100"/>
          <ac:spMkLst>
            <pc:docMk/>
            <pc:sldMk cId="3855024357" sldId="490"/>
            <ac:spMk id="2" creationId="{1D975D6A-D77B-4337-9988-EEEC4EBAC807}"/>
          </ac:spMkLst>
        </pc:spChg>
        <pc:spChg chg="del">
          <ac:chgData name="Tom Smekens" userId="7c71761e-b165-42e6-82e1-b4146a2e8c36" providerId="ADAL" clId="{56777A0F-2FFE-4240-BC6D-08B6CC5B9150}" dt="2023-02-01T11:16:58.491" v="1167" actId="478"/>
          <ac:spMkLst>
            <pc:docMk/>
            <pc:sldMk cId="3855024357" sldId="490"/>
            <ac:spMk id="4" creationId="{72BA1DD0-70A9-4992-9820-93B6B97FF77B}"/>
          </ac:spMkLst>
        </pc:spChg>
        <pc:spChg chg="del">
          <ac:chgData name="Tom Smekens" userId="7c71761e-b165-42e6-82e1-b4146a2e8c36" providerId="ADAL" clId="{56777A0F-2FFE-4240-BC6D-08B6CC5B9150}" dt="2023-02-01T11:17:00.581" v="1168" actId="478"/>
          <ac:spMkLst>
            <pc:docMk/>
            <pc:sldMk cId="3855024357" sldId="490"/>
            <ac:spMk id="5" creationId="{E65C2287-B7F8-4B38-952C-F0E58ECFDEB4}"/>
          </ac:spMkLst>
        </pc:spChg>
        <pc:spChg chg="add mod">
          <ac:chgData name="Tom Smekens" userId="7c71761e-b165-42e6-82e1-b4146a2e8c36" providerId="ADAL" clId="{56777A0F-2FFE-4240-BC6D-08B6CC5B9150}" dt="2023-02-01T11:29:12.244" v="1536" actId="20577"/>
          <ac:spMkLst>
            <pc:docMk/>
            <pc:sldMk cId="3855024357" sldId="490"/>
            <ac:spMk id="6" creationId="{C081B609-C94F-95E3-FD21-4DDE0FA263A8}"/>
          </ac:spMkLst>
        </pc:spChg>
        <pc:spChg chg="add del">
          <ac:chgData name="Tom Smekens" userId="7c71761e-b165-42e6-82e1-b4146a2e8c36" providerId="ADAL" clId="{56777A0F-2FFE-4240-BC6D-08B6CC5B9150}" dt="2023-02-01T11:19:45.039" v="1243"/>
          <ac:spMkLst>
            <pc:docMk/>
            <pc:sldMk cId="3855024357" sldId="490"/>
            <ac:spMk id="7" creationId="{A4DBDE2D-3FEE-DA83-B8A2-8AE9F634B358}"/>
          </ac:spMkLst>
        </pc:spChg>
      </pc:sldChg>
      <pc:sldChg chg="addSp delSp modSp mod">
        <pc:chgData name="Tom Smekens" userId="7c71761e-b165-42e6-82e1-b4146a2e8c36" providerId="ADAL" clId="{56777A0F-2FFE-4240-BC6D-08B6CC5B9150}" dt="2023-02-01T11:28:22.136" v="1525" actId="20577"/>
        <pc:sldMkLst>
          <pc:docMk/>
          <pc:sldMk cId="2984439246" sldId="492"/>
        </pc:sldMkLst>
        <pc:spChg chg="mod">
          <ac:chgData name="Tom Smekens" userId="7c71761e-b165-42e6-82e1-b4146a2e8c36" providerId="ADAL" clId="{56777A0F-2FFE-4240-BC6D-08B6CC5B9150}" dt="2023-02-01T11:28:22.136" v="1525" actId="20577"/>
          <ac:spMkLst>
            <pc:docMk/>
            <pc:sldMk cId="2984439246" sldId="492"/>
            <ac:spMk id="2" creationId="{1D975D6A-D77B-4337-9988-EEEC4EBAC807}"/>
          </ac:spMkLst>
        </pc:spChg>
        <pc:spChg chg="add mod">
          <ac:chgData name="Tom Smekens" userId="7c71761e-b165-42e6-82e1-b4146a2e8c36" providerId="ADAL" clId="{56777A0F-2FFE-4240-BC6D-08B6CC5B9150}" dt="2023-02-01T11:25:12.364" v="1409" actId="1076"/>
          <ac:spMkLst>
            <pc:docMk/>
            <pc:sldMk cId="2984439246" sldId="492"/>
            <ac:spMk id="4" creationId="{BFAD5E70-4689-46D8-7073-3924792F3FCE}"/>
          </ac:spMkLst>
        </pc:spChg>
        <pc:graphicFrameChg chg="mod modGraphic">
          <ac:chgData name="Tom Smekens" userId="7c71761e-b165-42e6-82e1-b4146a2e8c36" providerId="ADAL" clId="{56777A0F-2FFE-4240-BC6D-08B6CC5B9150}" dt="2023-02-01T11:27:39.773" v="1504" actId="20577"/>
          <ac:graphicFrameMkLst>
            <pc:docMk/>
            <pc:sldMk cId="2984439246" sldId="492"/>
            <ac:graphicFrameMk id="9" creationId="{D06898E9-2618-4989-9FAF-96C356F4B6F8}"/>
          </ac:graphicFrameMkLst>
        </pc:graphicFrameChg>
        <pc:graphicFrameChg chg="del">
          <ac:chgData name="Tom Smekens" userId="7c71761e-b165-42e6-82e1-b4146a2e8c36" providerId="ADAL" clId="{56777A0F-2FFE-4240-BC6D-08B6CC5B9150}" dt="2023-02-01T11:25:08.096" v="1407" actId="478"/>
          <ac:graphicFrameMkLst>
            <pc:docMk/>
            <pc:sldMk cId="2984439246" sldId="492"/>
            <ac:graphicFrameMk id="10" creationId="{84B47521-22A0-4584-B798-AF65113C8E09}"/>
          </ac:graphicFrameMkLst>
        </pc:graphicFrameChg>
        <pc:graphicFrameChg chg="del">
          <ac:chgData name="Tom Smekens" userId="7c71761e-b165-42e6-82e1-b4146a2e8c36" providerId="ADAL" clId="{56777A0F-2FFE-4240-BC6D-08B6CC5B9150}" dt="2023-02-01T11:25:10.328" v="1408" actId="478"/>
          <ac:graphicFrameMkLst>
            <pc:docMk/>
            <pc:sldMk cId="2984439246" sldId="492"/>
            <ac:graphicFrameMk id="11" creationId="{2E5C8BE7-791C-4DF5-B622-6AAA97278203}"/>
          </ac:graphicFrameMkLst>
        </pc:graphicFrameChg>
      </pc:sldChg>
      <pc:sldChg chg="modSp mod">
        <pc:chgData name="Tom Smekens" userId="7c71761e-b165-42e6-82e1-b4146a2e8c36" providerId="ADAL" clId="{56777A0F-2FFE-4240-BC6D-08B6CC5B9150}" dt="2023-02-01T11:35:11.750" v="1590" actId="20577"/>
        <pc:sldMkLst>
          <pc:docMk/>
          <pc:sldMk cId="3598522805" sldId="494"/>
        </pc:sldMkLst>
        <pc:spChg chg="mod">
          <ac:chgData name="Tom Smekens" userId="7c71761e-b165-42e6-82e1-b4146a2e8c36" providerId="ADAL" clId="{56777A0F-2FFE-4240-BC6D-08B6CC5B9150}" dt="2023-02-01T11:35:11.750" v="1590" actId="20577"/>
          <ac:spMkLst>
            <pc:docMk/>
            <pc:sldMk cId="3598522805" sldId="494"/>
            <ac:spMk id="3" creationId="{86220133-7FD8-4F47-93C5-AE2F0CF531B2}"/>
          </ac:spMkLst>
        </pc:spChg>
      </pc:sldChg>
      <pc:sldChg chg="modSp mod">
        <pc:chgData name="Tom Smekens" userId="7c71761e-b165-42e6-82e1-b4146a2e8c36" providerId="ADAL" clId="{56777A0F-2FFE-4240-BC6D-08B6CC5B9150}" dt="2023-02-01T09:45:28.727" v="724" actId="20577"/>
        <pc:sldMkLst>
          <pc:docMk/>
          <pc:sldMk cId="1364928873" sldId="496"/>
        </pc:sldMkLst>
        <pc:spChg chg="mod">
          <ac:chgData name="Tom Smekens" userId="7c71761e-b165-42e6-82e1-b4146a2e8c36" providerId="ADAL" clId="{56777A0F-2FFE-4240-BC6D-08B6CC5B9150}" dt="2023-01-31T10:50:51.727" v="159" actId="20577"/>
          <ac:spMkLst>
            <pc:docMk/>
            <pc:sldMk cId="1364928873" sldId="496"/>
            <ac:spMk id="2" creationId="{C5DFA8DF-5F50-49DD-AE1F-74DC5738A549}"/>
          </ac:spMkLst>
        </pc:spChg>
        <pc:spChg chg="mod">
          <ac:chgData name="Tom Smekens" userId="7c71761e-b165-42e6-82e1-b4146a2e8c36" providerId="ADAL" clId="{56777A0F-2FFE-4240-BC6D-08B6CC5B9150}" dt="2023-02-01T09:45:28.727" v="724" actId="20577"/>
          <ac:spMkLst>
            <pc:docMk/>
            <pc:sldMk cId="1364928873" sldId="496"/>
            <ac:spMk id="3" creationId="{2EE23C02-0047-41B3-BA1B-4D9F13219607}"/>
          </ac:spMkLst>
        </pc:spChg>
      </pc:sldChg>
      <pc:sldChg chg="modSp mod">
        <pc:chgData name="Tom Smekens" userId="7c71761e-b165-42e6-82e1-b4146a2e8c36" providerId="ADAL" clId="{56777A0F-2FFE-4240-BC6D-08B6CC5B9150}" dt="2023-01-31T10:30:17.164" v="124" actId="20577"/>
        <pc:sldMkLst>
          <pc:docMk/>
          <pc:sldMk cId="270314826" sldId="497"/>
        </pc:sldMkLst>
        <pc:graphicFrameChg chg="modGraphic">
          <ac:chgData name="Tom Smekens" userId="7c71761e-b165-42e6-82e1-b4146a2e8c36" providerId="ADAL" clId="{56777A0F-2FFE-4240-BC6D-08B6CC5B9150}" dt="2023-01-31T10:30:17.164" v="124" actId="20577"/>
          <ac:graphicFrameMkLst>
            <pc:docMk/>
            <pc:sldMk cId="270314826" sldId="497"/>
            <ac:graphicFrameMk id="3" creationId="{8D53E5C5-E261-4161-B0B8-A58496CAA463}"/>
          </ac:graphicFrameMkLst>
        </pc:graphicFrameChg>
      </pc:sldChg>
      <pc:sldChg chg="modSp mod">
        <pc:chgData name="Tom Smekens" userId="7c71761e-b165-42e6-82e1-b4146a2e8c36" providerId="ADAL" clId="{56777A0F-2FFE-4240-BC6D-08B6CC5B9150}" dt="2023-01-31T10:33:34.749" v="131" actId="20577"/>
        <pc:sldMkLst>
          <pc:docMk/>
          <pc:sldMk cId="2818381528" sldId="498"/>
        </pc:sldMkLst>
        <pc:graphicFrameChg chg="modGraphic">
          <ac:chgData name="Tom Smekens" userId="7c71761e-b165-42e6-82e1-b4146a2e8c36" providerId="ADAL" clId="{56777A0F-2FFE-4240-BC6D-08B6CC5B9150}" dt="2023-01-31T10:33:34.749" v="131" actId="20577"/>
          <ac:graphicFrameMkLst>
            <pc:docMk/>
            <pc:sldMk cId="2818381528" sldId="498"/>
            <ac:graphicFrameMk id="3" creationId="{8D53E5C5-E261-4161-B0B8-A58496CAA463}"/>
          </ac:graphicFrameMkLst>
        </pc:graphicFrameChg>
      </pc:sldChg>
      <pc:sldChg chg="addSp delSp modSp mod">
        <pc:chgData name="Tom Smekens" userId="7c71761e-b165-42e6-82e1-b4146a2e8c36" providerId="ADAL" clId="{56777A0F-2FFE-4240-BC6D-08B6CC5B9150}" dt="2023-02-01T09:12:26.431" v="411" actId="255"/>
        <pc:sldMkLst>
          <pc:docMk/>
          <pc:sldMk cId="1948729725" sldId="501"/>
        </pc:sldMkLst>
        <pc:spChg chg="mod">
          <ac:chgData name="Tom Smekens" userId="7c71761e-b165-42e6-82e1-b4146a2e8c36" providerId="ADAL" clId="{56777A0F-2FFE-4240-BC6D-08B6CC5B9150}" dt="2023-02-01T09:06:50.996" v="396" actId="1076"/>
          <ac:spMkLst>
            <pc:docMk/>
            <pc:sldMk cId="1948729725" sldId="501"/>
            <ac:spMk id="2" creationId="{9DE73C71-89A4-4141-B549-3E37D73FD58F}"/>
          </ac:spMkLst>
        </pc:spChg>
        <pc:spChg chg="mod">
          <ac:chgData name="Tom Smekens" userId="7c71761e-b165-42e6-82e1-b4146a2e8c36" providerId="ADAL" clId="{56777A0F-2FFE-4240-BC6D-08B6CC5B9150}" dt="2023-02-01T09:12:26.431" v="411" actId="255"/>
          <ac:spMkLst>
            <pc:docMk/>
            <pc:sldMk cId="1948729725" sldId="501"/>
            <ac:spMk id="3" creationId="{60B12D1F-E452-4CD0-9EDE-6632482472E1}"/>
          </ac:spMkLst>
        </pc:spChg>
        <pc:spChg chg="add del">
          <ac:chgData name="Tom Smekens" userId="7c71761e-b165-42e6-82e1-b4146a2e8c36" providerId="ADAL" clId="{56777A0F-2FFE-4240-BC6D-08B6CC5B9150}" dt="2023-02-01T09:05:49.410" v="379"/>
          <ac:spMkLst>
            <pc:docMk/>
            <pc:sldMk cId="1948729725" sldId="501"/>
            <ac:spMk id="5" creationId="{D34BDC30-B700-EB12-332C-200F7148AEA5}"/>
          </ac:spMkLst>
        </pc:spChg>
        <pc:spChg chg="add del">
          <ac:chgData name="Tom Smekens" userId="7c71761e-b165-42e6-82e1-b4146a2e8c36" providerId="ADAL" clId="{56777A0F-2FFE-4240-BC6D-08B6CC5B9150}" dt="2023-02-01T09:07:48.436" v="406"/>
          <ac:spMkLst>
            <pc:docMk/>
            <pc:sldMk cId="1948729725" sldId="501"/>
            <ac:spMk id="6" creationId="{0A6C941B-C3F7-97F9-2647-DB0BC6AE3846}"/>
          </ac:spMkLst>
        </pc:spChg>
        <pc:picChg chg="del">
          <ac:chgData name="Tom Smekens" userId="7c71761e-b165-42e6-82e1-b4146a2e8c36" providerId="ADAL" clId="{56777A0F-2FFE-4240-BC6D-08B6CC5B9150}" dt="2023-02-01T09:05:27.385" v="368" actId="478"/>
          <ac:picMkLst>
            <pc:docMk/>
            <pc:sldMk cId="1948729725" sldId="501"/>
            <ac:picMk id="4" creationId="{80F432B1-964F-4031-8974-2C9A691D2B7A}"/>
          </ac:picMkLst>
        </pc:picChg>
      </pc:sldChg>
      <pc:sldChg chg="del">
        <pc:chgData name="Tom Smekens" userId="7c71761e-b165-42e6-82e1-b4146a2e8c36" providerId="ADAL" clId="{56777A0F-2FFE-4240-BC6D-08B6CC5B9150}" dt="2023-02-01T09:44:54.019" v="708" actId="47"/>
        <pc:sldMkLst>
          <pc:docMk/>
          <pc:sldMk cId="1765260823" sldId="502"/>
        </pc:sldMkLst>
      </pc:sldChg>
      <pc:sldChg chg="del">
        <pc:chgData name="Tom Smekens" userId="7c71761e-b165-42e6-82e1-b4146a2e8c36" providerId="ADAL" clId="{56777A0F-2FFE-4240-BC6D-08B6CC5B9150}" dt="2023-02-01T10:01:35.809" v="1156" actId="47"/>
        <pc:sldMkLst>
          <pc:docMk/>
          <pc:sldMk cId="1404341614" sldId="503"/>
        </pc:sldMkLst>
      </pc:sldChg>
      <pc:sldChg chg="delSp modSp mod">
        <pc:chgData name="Tom Smekens" userId="7c71761e-b165-42e6-82e1-b4146a2e8c36" providerId="ADAL" clId="{56777A0F-2FFE-4240-BC6D-08B6CC5B9150}" dt="2023-02-01T11:34:17.523" v="1540" actId="5793"/>
        <pc:sldMkLst>
          <pc:docMk/>
          <pc:sldMk cId="2759991651" sldId="504"/>
        </pc:sldMkLst>
        <pc:spChg chg="mod">
          <ac:chgData name="Tom Smekens" userId="7c71761e-b165-42e6-82e1-b4146a2e8c36" providerId="ADAL" clId="{56777A0F-2FFE-4240-BC6D-08B6CC5B9150}" dt="2023-02-01T11:34:17.523" v="1540" actId="5793"/>
          <ac:spMkLst>
            <pc:docMk/>
            <pc:sldMk cId="2759991651" sldId="504"/>
            <ac:spMk id="3" creationId="{EE8EE59E-0E5D-4621-82E1-F8FFBDFCD61E}"/>
          </ac:spMkLst>
        </pc:spChg>
        <pc:graphicFrameChg chg="del">
          <ac:chgData name="Tom Smekens" userId="7c71761e-b165-42e6-82e1-b4146a2e8c36" providerId="ADAL" clId="{56777A0F-2FFE-4240-BC6D-08B6CC5B9150}" dt="2023-02-01T11:34:16.519" v="1539" actId="478"/>
          <ac:graphicFrameMkLst>
            <pc:docMk/>
            <pc:sldMk cId="2759991651" sldId="504"/>
            <ac:graphicFrameMk id="4" creationId="{2243BAC1-451B-4191-A264-8D0911A49684}"/>
          </ac:graphicFrameMkLst>
        </pc:graphicFrameChg>
      </pc:sldChg>
      <pc:sldChg chg="modSp mod">
        <pc:chgData name="Tom Smekens" userId="7c71761e-b165-42e6-82e1-b4146a2e8c36" providerId="ADAL" clId="{56777A0F-2FFE-4240-BC6D-08B6CC5B9150}" dt="2023-02-01T11:34:09.924" v="1537" actId="20577"/>
        <pc:sldMkLst>
          <pc:docMk/>
          <pc:sldMk cId="1469785863" sldId="505"/>
        </pc:sldMkLst>
        <pc:spChg chg="mod">
          <ac:chgData name="Tom Smekens" userId="7c71761e-b165-42e6-82e1-b4146a2e8c36" providerId="ADAL" clId="{56777A0F-2FFE-4240-BC6D-08B6CC5B9150}" dt="2023-02-01T11:34:09.924" v="1537" actId="20577"/>
          <ac:spMkLst>
            <pc:docMk/>
            <pc:sldMk cId="1469785863" sldId="505"/>
            <ac:spMk id="3" creationId="{EE8EE59E-0E5D-4621-82E1-F8FFBDFCD61E}"/>
          </ac:spMkLst>
        </pc:spChg>
      </pc:sldChg>
      <pc:sldChg chg="modSp mod">
        <pc:chgData name="Tom Smekens" userId="7c71761e-b165-42e6-82e1-b4146a2e8c36" providerId="ADAL" clId="{56777A0F-2FFE-4240-BC6D-08B6CC5B9150}" dt="2023-01-31T10:11:20.180" v="69" actId="20577"/>
        <pc:sldMkLst>
          <pc:docMk/>
          <pc:sldMk cId="4277035065" sldId="506"/>
        </pc:sldMkLst>
        <pc:spChg chg="mod">
          <ac:chgData name="Tom Smekens" userId="7c71761e-b165-42e6-82e1-b4146a2e8c36" providerId="ADAL" clId="{56777A0F-2FFE-4240-BC6D-08B6CC5B9150}" dt="2023-01-31T10:11:20.180" v="69" actId="20577"/>
          <ac:spMkLst>
            <pc:docMk/>
            <pc:sldMk cId="4277035065" sldId="506"/>
            <ac:spMk id="3" creationId="{EBB83742-20E4-AE12-F723-4C473656DB51}"/>
          </ac:spMkLst>
        </pc:spChg>
      </pc:sldChg>
      <pc:sldChg chg="modSp new mod">
        <pc:chgData name="Tom Smekens" userId="7c71761e-b165-42e6-82e1-b4146a2e8c36" providerId="ADAL" clId="{56777A0F-2FFE-4240-BC6D-08B6CC5B9150}" dt="2023-01-31T10:28:59.176" v="121" actId="14100"/>
        <pc:sldMkLst>
          <pc:docMk/>
          <pc:sldMk cId="1979586297" sldId="508"/>
        </pc:sldMkLst>
        <pc:spChg chg="mod">
          <ac:chgData name="Tom Smekens" userId="7c71761e-b165-42e6-82e1-b4146a2e8c36" providerId="ADAL" clId="{56777A0F-2FFE-4240-BC6D-08B6CC5B9150}" dt="2023-01-31T10:28:59.176" v="121" actId="14100"/>
          <ac:spMkLst>
            <pc:docMk/>
            <pc:sldMk cId="1979586297" sldId="508"/>
            <ac:spMk id="3" creationId="{232DB08F-ECD9-A006-3BF6-2902E1B26498}"/>
          </ac:spMkLst>
        </pc:spChg>
      </pc:sldChg>
      <pc:sldChg chg="add del">
        <pc:chgData name="Tom Smekens" userId="7c71761e-b165-42e6-82e1-b4146a2e8c36" providerId="ADAL" clId="{56777A0F-2FFE-4240-BC6D-08B6CC5B9150}" dt="2023-02-01T08:55:41.532" v="366" actId="47"/>
        <pc:sldMkLst>
          <pc:docMk/>
          <pc:sldMk cId="3682108534" sldId="509"/>
        </pc:sldMkLst>
      </pc:sldChg>
      <pc:sldChg chg="add del">
        <pc:chgData name="Tom Smekens" userId="7c71761e-b165-42e6-82e1-b4146a2e8c36" providerId="ADAL" clId="{56777A0F-2FFE-4240-BC6D-08B6CC5B9150}" dt="2023-02-01T09:05:17.098" v="367" actId="47"/>
        <pc:sldMkLst>
          <pc:docMk/>
          <pc:sldMk cId="980194328" sldId="510"/>
        </pc:sldMkLst>
      </pc:sldChg>
      <pc:sldChg chg="addSp modSp add mod">
        <pc:chgData name="Tom Smekens" userId="7c71761e-b165-42e6-82e1-b4146a2e8c36" providerId="ADAL" clId="{56777A0F-2FFE-4240-BC6D-08B6CC5B9150}" dt="2023-02-01T08:53:03.907" v="297" actId="1076"/>
        <pc:sldMkLst>
          <pc:docMk/>
          <pc:sldMk cId="888957095" sldId="511"/>
        </pc:sldMkLst>
        <pc:spChg chg="add mod">
          <ac:chgData name="Tom Smekens" userId="7c71761e-b165-42e6-82e1-b4146a2e8c36" providerId="ADAL" clId="{56777A0F-2FFE-4240-BC6D-08B6CC5B9150}" dt="2023-02-01T08:53:03.907" v="297" actId="1076"/>
          <ac:spMkLst>
            <pc:docMk/>
            <pc:sldMk cId="888957095" sldId="511"/>
            <ac:spMk id="4" creationId="{2EC3F498-888D-29CB-EFE0-A629E85D5442}"/>
          </ac:spMkLst>
        </pc:spChg>
        <pc:graphicFrameChg chg="mod modGraphic">
          <ac:chgData name="Tom Smekens" userId="7c71761e-b165-42e6-82e1-b4146a2e8c36" providerId="ADAL" clId="{56777A0F-2FFE-4240-BC6D-08B6CC5B9150}" dt="2023-02-01T08:52:49.010" v="295" actId="1076"/>
          <ac:graphicFrameMkLst>
            <pc:docMk/>
            <pc:sldMk cId="888957095" sldId="511"/>
            <ac:graphicFrameMk id="3" creationId="{8D53E5C5-E261-4161-B0B8-A58496CAA463}"/>
          </ac:graphicFrameMkLst>
        </pc:graphicFrameChg>
      </pc:sldChg>
      <pc:sldChg chg="modSp add mod">
        <pc:chgData name="Tom Smekens" userId="7c71761e-b165-42e6-82e1-b4146a2e8c36" providerId="ADAL" clId="{56777A0F-2FFE-4240-BC6D-08B6CC5B9150}" dt="2023-02-01T09:48:47.254" v="752" actId="20577"/>
        <pc:sldMkLst>
          <pc:docMk/>
          <pc:sldMk cId="3301237880" sldId="512"/>
        </pc:sldMkLst>
        <pc:graphicFrameChg chg="mod modGraphic">
          <ac:chgData name="Tom Smekens" userId="7c71761e-b165-42e6-82e1-b4146a2e8c36" providerId="ADAL" clId="{56777A0F-2FFE-4240-BC6D-08B6CC5B9150}" dt="2023-02-01T09:48:47.254" v="752" actId="20577"/>
          <ac:graphicFrameMkLst>
            <pc:docMk/>
            <pc:sldMk cId="3301237880" sldId="512"/>
            <ac:graphicFrameMk id="3" creationId="{8D53E5C5-E261-4161-B0B8-A58496CAA463}"/>
          </ac:graphicFrameMkLst>
        </pc:graphicFrameChg>
      </pc:sldChg>
      <pc:sldChg chg="modSp add del mod">
        <pc:chgData name="Tom Smekens" userId="7c71761e-b165-42e6-82e1-b4146a2e8c36" providerId="ADAL" clId="{56777A0F-2FFE-4240-BC6D-08B6CC5B9150}" dt="2023-02-01T10:00:45.360" v="1138" actId="47"/>
        <pc:sldMkLst>
          <pc:docMk/>
          <pc:sldMk cId="1753868635" sldId="513"/>
        </pc:sldMkLst>
        <pc:graphicFrameChg chg="modGraphic">
          <ac:chgData name="Tom Smekens" userId="7c71761e-b165-42e6-82e1-b4146a2e8c36" providerId="ADAL" clId="{56777A0F-2FFE-4240-BC6D-08B6CC5B9150}" dt="2023-02-01T08:55:11.785" v="365" actId="207"/>
          <ac:graphicFrameMkLst>
            <pc:docMk/>
            <pc:sldMk cId="1753868635" sldId="513"/>
            <ac:graphicFrameMk id="3" creationId="{8D53E5C5-E261-4161-B0B8-A58496CAA463}"/>
          </ac:graphicFrameMkLst>
        </pc:graphicFrameChg>
      </pc:sldChg>
      <pc:sldChg chg="modSp new mod">
        <pc:chgData name="Tom Smekens" userId="7c71761e-b165-42e6-82e1-b4146a2e8c36" providerId="ADAL" clId="{56777A0F-2FFE-4240-BC6D-08B6CC5B9150}" dt="2023-02-01T09:26:15.794" v="707" actId="5793"/>
        <pc:sldMkLst>
          <pc:docMk/>
          <pc:sldMk cId="4240508120" sldId="514"/>
        </pc:sldMkLst>
        <pc:spChg chg="mod">
          <ac:chgData name="Tom Smekens" userId="7c71761e-b165-42e6-82e1-b4146a2e8c36" providerId="ADAL" clId="{56777A0F-2FFE-4240-BC6D-08B6CC5B9150}" dt="2023-02-01T09:25:49.063" v="657"/>
          <ac:spMkLst>
            <pc:docMk/>
            <pc:sldMk cId="4240508120" sldId="514"/>
            <ac:spMk id="2" creationId="{01A63431-168C-CC9C-709F-8DD29884E5D6}"/>
          </ac:spMkLst>
        </pc:spChg>
        <pc:spChg chg="mod">
          <ac:chgData name="Tom Smekens" userId="7c71761e-b165-42e6-82e1-b4146a2e8c36" providerId="ADAL" clId="{56777A0F-2FFE-4240-BC6D-08B6CC5B9150}" dt="2023-02-01T09:26:15.794" v="707" actId="5793"/>
          <ac:spMkLst>
            <pc:docMk/>
            <pc:sldMk cId="4240508120" sldId="514"/>
            <ac:spMk id="3" creationId="{791CC463-8360-8815-DAD0-FC4F7E8FBB0F}"/>
          </ac:spMkLst>
        </pc:spChg>
      </pc:sldChg>
      <pc:sldChg chg="addSp delSp modSp new mod">
        <pc:chgData name="Tom Smekens" userId="7c71761e-b165-42e6-82e1-b4146a2e8c36" providerId="ADAL" clId="{56777A0F-2FFE-4240-BC6D-08B6CC5B9150}" dt="2023-02-01T09:54:43.214" v="853" actId="1076"/>
        <pc:sldMkLst>
          <pc:docMk/>
          <pc:sldMk cId="2056864531" sldId="515"/>
        </pc:sldMkLst>
        <pc:spChg chg="mod">
          <ac:chgData name="Tom Smekens" userId="7c71761e-b165-42e6-82e1-b4146a2e8c36" providerId="ADAL" clId="{56777A0F-2FFE-4240-BC6D-08B6CC5B9150}" dt="2023-02-01T09:54:40.015" v="852" actId="1076"/>
          <ac:spMkLst>
            <pc:docMk/>
            <pc:sldMk cId="2056864531" sldId="515"/>
            <ac:spMk id="2" creationId="{4ECBCD0F-AAC9-8DDF-A716-E8BE7BFCBF27}"/>
          </ac:spMkLst>
        </pc:spChg>
        <pc:spChg chg="mod">
          <ac:chgData name="Tom Smekens" userId="7c71761e-b165-42e6-82e1-b4146a2e8c36" providerId="ADAL" clId="{56777A0F-2FFE-4240-BC6D-08B6CC5B9150}" dt="2023-02-01T09:54:43.214" v="853" actId="1076"/>
          <ac:spMkLst>
            <pc:docMk/>
            <pc:sldMk cId="2056864531" sldId="515"/>
            <ac:spMk id="3" creationId="{9C333915-3A8E-FA9F-CC53-15ABCF9B547E}"/>
          </ac:spMkLst>
        </pc:spChg>
        <pc:spChg chg="add del">
          <ac:chgData name="Tom Smekens" userId="7c71761e-b165-42e6-82e1-b4146a2e8c36" providerId="ADAL" clId="{56777A0F-2FFE-4240-BC6D-08B6CC5B9150}" dt="2023-02-01T09:54:14.942" v="844"/>
          <ac:spMkLst>
            <pc:docMk/>
            <pc:sldMk cId="2056864531" sldId="515"/>
            <ac:spMk id="4" creationId="{61E86F7A-3FE2-FF0F-29BB-9BCD545DE406}"/>
          </ac:spMkLst>
        </pc:spChg>
      </pc:sldChg>
      <pc:sldChg chg="modSp new add del mod">
        <pc:chgData name="Tom Smekens" userId="7c71761e-b165-42e6-82e1-b4146a2e8c36" providerId="ADAL" clId="{56777A0F-2FFE-4240-BC6D-08B6CC5B9150}" dt="2023-02-01T09:58:27.740" v="1088" actId="2696"/>
        <pc:sldMkLst>
          <pc:docMk/>
          <pc:sldMk cId="3553593629" sldId="516"/>
        </pc:sldMkLst>
        <pc:spChg chg="mod">
          <ac:chgData name="Tom Smekens" userId="7c71761e-b165-42e6-82e1-b4146a2e8c36" providerId="ADAL" clId="{56777A0F-2FFE-4240-BC6D-08B6CC5B9150}" dt="2023-02-01T09:55:27.078" v="856" actId="1076"/>
          <ac:spMkLst>
            <pc:docMk/>
            <pc:sldMk cId="3553593629" sldId="516"/>
            <ac:spMk id="2" creationId="{F6BDA8A5-DE34-0D5D-DBB6-6D8EB7EAA758}"/>
          </ac:spMkLst>
        </pc:spChg>
        <pc:spChg chg="mod">
          <ac:chgData name="Tom Smekens" userId="7c71761e-b165-42e6-82e1-b4146a2e8c36" providerId="ADAL" clId="{56777A0F-2FFE-4240-BC6D-08B6CC5B9150}" dt="2023-02-01T09:57:06.781" v="1072" actId="20577"/>
          <ac:spMkLst>
            <pc:docMk/>
            <pc:sldMk cId="3553593629" sldId="516"/>
            <ac:spMk id="3" creationId="{2DAF370B-AF21-BABF-3C47-14DA6B75A8FB}"/>
          </ac:spMkLst>
        </pc:spChg>
      </pc:sldChg>
      <pc:sldChg chg="addSp delSp modSp add mod">
        <pc:chgData name="Tom Smekens" userId="7c71761e-b165-42e6-82e1-b4146a2e8c36" providerId="ADAL" clId="{56777A0F-2FFE-4240-BC6D-08B6CC5B9150}" dt="2023-02-01T11:21:47.002" v="1355"/>
        <pc:sldMkLst>
          <pc:docMk/>
          <pc:sldMk cId="2927243990" sldId="517"/>
        </pc:sldMkLst>
        <pc:spChg chg="mod">
          <ac:chgData name="Tom Smekens" userId="7c71761e-b165-42e6-82e1-b4146a2e8c36" providerId="ADAL" clId="{56777A0F-2FFE-4240-BC6D-08B6CC5B9150}" dt="2023-02-01T11:21:47.002" v="1355"/>
          <ac:spMkLst>
            <pc:docMk/>
            <pc:sldMk cId="2927243990" sldId="517"/>
            <ac:spMk id="3" creationId="{9C333915-3A8E-FA9F-CC53-15ABCF9B547E}"/>
          </ac:spMkLst>
        </pc:spChg>
        <pc:spChg chg="add del">
          <ac:chgData name="Tom Smekens" userId="7c71761e-b165-42e6-82e1-b4146a2e8c36" providerId="ADAL" clId="{56777A0F-2FFE-4240-BC6D-08B6CC5B9150}" dt="2023-02-01T09:58:18.041" v="1084"/>
          <ac:spMkLst>
            <pc:docMk/>
            <pc:sldMk cId="2927243990" sldId="517"/>
            <ac:spMk id="4" creationId="{BE6D2861-A170-A726-70F9-70A7F04B9F8D}"/>
          </ac:spMkLst>
        </pc:spChg>
        <pc:spChg chg="add del">
          <ac:chgData name="Tom Smekens" userId="7c71761e-b165-42e6-82e1-b4146a2e8c36" providerId="ADAL" clId="{56777A0F-2FFE-4240-BC6D-08B6CC5B9150}" dt="2023-02-01T11:21:42.523" v="1352"/>
          <ac:spMkLst>
            <pc:docMk/>
            <pc:sldMk cId="2927243990" sldId="517"/>
            <ac:spMk id="5" creationId="{CFED7C0A-338A-B9F6-D71C-087BA683B932}"/>
          </ac:spMkLst>
        </pc:spChg>
      </pc:sldChg>
      <pc:sldChg chg="modSp add mod">
        <pc:chgData name="Tom Smekens" userId="7c71761e-b165-42e6-82e1-b4146a2e8c36" providerId="ADAL" clId="{56777A0F-2FFE-4240-BC6D-08B6CC5B9150}" dt="2023-02-01T10:01:31.788" v="1155" actId="20577"/>
        <pc:sldMkLst>
          <pc:docMk/>
          <pc:sldMk cId="2798307452" sldId="518"/>
        </pc:sldMkLst>
        <pc:spChg chg="mod">
          <ac:chgData name="Tom Smekens" userId="7c71761e-b165-42e6-82e1-b4146a2e8c36" providerId="ADAL" clId="{56777A0F-2FFE-4240-BC6D-08B6CC5B9150}" dt="2023-02-01T10:01:31.788" v="1155" actId="20577"/>
          <ac:spMkLst>
            <pc:docMk/>
            <pc:sldMk cId="2798307452" sldId="518"/>
            <ac:spMk id="3" creationId="{2DAF370B-AF21-BABF-3C47-14DA6B75A8FB}"/>
          </ac:spMkLst>
        </pc:spChg>
      </pc:sldChg>
      <pc:sldChg chg="modSp add mod">
        <pc:chgData name="Tom Smekens" userId="7c71761e-b165-42e6-82e1-b4146a2e8c36" providerId="ADAL" clId="{56777A0F-2FFE-4240-BC6D-08B6CC5B9150}" dt="2023-02-01T10:00:40.836" v="1137" actId="207"/>
        <pc:sldMkLst>
          <pc:docMk/>
          <pc:sldMk cId="3372968193" sldId="519"/>
        </pc:sldMkLst>
        <pc:graphicFrameChg chg="modGraphic">
          <ac:chgData name="Tom Smekens" userId="7c71761e-b165-42e6-82e1-b4146a2e8c36" providerId="ADAL" clId="{56777A0F-2FFE-4240-BC6D-08B6CC5B9150}" dt="2023-02-01T10:00:40.836" v="1137" actId="207"/>
          <ac:graphicFrameMkLst>
            <pc:docMk/>
            <pc:sldMk cId="3372968193" sldId="519"/>
            <ac:graphicFrameMk id="3" creationId="{8D53E5C5-E261-4161-B0B8-A58496CAA463}"/>
          </ac:graphicFrameMkLst>
        </pc:graphicFrameChg>
      </pc:sldChg>
      <pc:sldChg chg="modSp add mod modNotesTx">
        <pc:chgData name="Tom Smekens" userId="7c71761e-b165-42e6-82e1-b4146a2e8c36" providerId="ADAL" clId="{56777A0F-2FFE-4240-BC6D-08B6CC5B9150}" dt="2023-02-01T11:23:52.592" v="1399"/>
        <pc:sldMkLst>
          <pc:docMk/>
          <pc:sldMk cId="1027759595" sldId="520"/>
        </pc:sldMkLst>
        <pc:spChg chg="mod">
          <ac:chgData name="Tom Smekens" userId="7c71761e-b165-42e6-82e1-b4146a2e8c36" providerId="ADAL" clId="{56777A0F-2FFE-4240-BC6D-08B6CC5B9150}" dt="2023-02-01T11:23:52.592" v="1399"/>
          <ac:spMkLst>
            <pc:docMk/>
            <pc:sldMk cId="1027759595" sldId="520"/>
            <ac:spMk id="6" creationId="{C081B609-C94F-95E3-FD21-4DDE0FA263A8}"/>
          </ac:spMkLst>
        </pc:spChg>
      </pc:sldChg>
    </pc:docChg>
  </pc:docChgLst>
  <pc:docChgLst>
    <pc:chgData name="Tom Smekens" userId="7c71761e-b165-42e6-82e1-b4146a2e8c36" providerId="ADAL" clId="{6E4F6129-015F-4C6D-89E8-07994BEA9BE0}"/>
    <pc:docChg chg="undo custSel modSld">
      <pc:chgData name="Tom Smekens" userId="7c71761e-b165-42e6-82e1-b4146a2e8c36" providerId="ADAL" clId="{6E4F6129-015F-4C6D-89E8-07994BEA9BE0}" dt="2022-02-09T13:58:50.216" v="284" actId="20577"/>
      <pc:docMkLst>
        <pc:docMk/>
      </pc:docMkLst>
      <pc:sldChg chg="modSp mod">
        <pc:chgData name="Tom Smekens" userId="7c71761e-b165-42e6-82e1-b4146a2e8c36" providerId="ADAL" clId="{6E4F6129-015F-4C6D-89E8-07994BEA9BE0}" dt="2022-02-09T13:58:50.216" v="284" actId="20577"/>
        <pc:sldMkLst>
          <pc:docMk/>
          <pc:sldMk cId="0" sldId="401"/>
        </pc:sldMkLst>
        <pc:spChg chg="mod">
          <ac:chgData name="Tom Smekens" userId="7c71761e-b165-42e6-82e1-b4146a2e8c36" providerId="ADAL" clId="{6E4F6129-015F-4C6D-89E8-07994BEA9BE0}" dt="2022-02-09T13:58:50.216" v="284" actId="20577"/>
          <ac:spMkLst>
            <pc:docMk/>
            <pc:sldMk cId="0" sldId="401"/>
            <ac:spMk id="7171" creationId="{B59B6FCF-152C-4CA4-9A7A-22F7CC82F61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7098635-8777-470C-83B7-AE34CFE687AF}"/>
              </a:ext>
            </a:extLst>
          </p:cNvPr>
          <p:cNvSpPr>
            <a:spLocks noGrp="1" noChangeArrowheads="1"/>
          </p:cNvSpPr>
          <p:nvPr>
            <p:ph type="hdr" sz="quarter"/>
          </p:nvPr>
        </p:nvSpPr>
        <p:spPr bwMode="auto">
          <a:xfrm>
            <a:off x="0" y="0"/>
            <a:ext cx="28908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54" tIns="44626" rIns="89254" bIns="44626" numCol="1" anchor="t" anchorCtr="0" compatLnSpc="1">
            <a:prstTxWarp prst="textNoShape">
              <a:avLst/>
            </a:prstTxWarp>
          </a:bodyPr>
          <a:lstStyle>
            <a:lvl1pPr defTabSz="893763">
              <a:defRPr sz="1200"/>
            </a:lvl1pPr>
          </a:lstStyle>
          <a:p>
            <a:pPr>
              <a:defRPr/>
            </a:pPr>
            <a:endParaRPr lang="fr-FR"/>
          </a:p>
        </p:txBody>
      </p:sp>
      <p:sp>
        <p:nvSpPr>
          <p:cNvPr id="19459" name="Rectangle 3">
            <a:extLst>
              <a:ext uri="{FF2B5EF4-FFF2-40B4-BE49-F238E27FC236}">
                <a16:creationId xmlns:a16="http://schemas.microsoft.com/office/drawing/2014/main" id="{2A3F87E7-0DA1-44E8-8860-11C312DB28D1}"/>
              </a:ext>
            </a:extLst>
          </p:cNvPr>
          <p:cNvSpPr>
            <a:spLocks noGrp="1" noChangeArrowheads="1"/>
          </p:cNvSpPr>
          <p:nvPr>
            <p:ph type="dt" sz="quarter" idx="1"/>
          </p:nvPr>
        </p:nvSpPr>
        <p:spPr bwMode="auto">
          <a:xfrm>
            <a:off x="3778250" y="0"/>
            <a:ext cx="28908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54" tIns="44626" rIns="89254" bIns="44626" numCol="1" anchor="t" anchorCtr="0" compatLnSpc="1">
            <a:prstTxWarp prst="textNoShape">
              <a:avLst/>
            </a:prstTxWarp>
          </a:bodyPr>
          <a:lstStyle>
            <a:lvl1pPr algn="r" defTabSz="893763">
              <a:defRPr sz="1200"/>
            </a:lvl1pPr>
          </a:lstStyle>
          <a:p>
            <a:pPr>
              <a:defRPr/>
            </a:pPr>
            <a:fld id="{F70F0AED-3C27-489B-ACF3-171D65A84CB2}" type="datetime1">
              <a:rPr lang="fr-FR"/>
              <a:pPr>
                <a:defRPr/>
              </a:pPr>
              <a:t>01/02/2023</a:t>
            </a:fld>
            <a:endParaRPr lang="fr-FR"/>
          </a:p>
        </p:txBody>
      </p:sp>
      <p:sp>
        <p:nvSpPr>
          <p:cNvPr id="19460" name="Rectangle 4">
            <a:extLst>
              <a:ext uri="{FF2B5EF4-FFF2-40B4-BE49-F238E27FC236}">
                <a16:creationId xmlns:a16="http://schemas.microsoft.com/office/drawing/2014/main" id="{6BF0DDA8-82AD-46D2-92FB-0ACC51F10607}"/>
              </a:ext>
            </a:extLst>
          </p:cNvPr>
          <p:cNvSpPr>
            <a:spLocks noGrp="1" noChangeArrowheads="1"/>
          </p:cNvSpPr>
          <p:nvPr>
            <p:ph type="ftr" sz="quarter" idx="2"/>
          </p:nvPr>
        </p:nvSpPr>
        <p:spPr bwMode="auto">
          <a:xfrm>
            <a:off x="0" y="9412288"/>
            <a:ext cx="28908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54" tIns="44626" rIns="89254" bIns="44626" numCol="1" anchor="b" anchorCtr="0" compatLnSpc="1">
            <a:prstTxWarp prst="textNoShape">
              <a:avLst/>
            </a:prstTxWarp>
          </a:bodyPr>
          <a:lstStyle>
            <a:lvl1pPr defTabSz="893763">
              <a:defRPr sz="1200"/>
            </a:lvl1pPr>
          </a:lstStyle>
          <a:p>
            <a:pPr>
              <a:defRPr/>
            </a:pPr>
            <a:r>
              <a:rPr lang="fr-FR"/>
              <a:t>LINREG_E_TR.ppt</a:t>
            </a:r>
          </a:p>
        </p:txBody>
      </p:sp>
      <p:sp>
        <p:nvSpPr>
          <p:cNvPr id="19461" name="Rectangle 5">
            <a:extLst>
              <a:ext uri="{FF2B5EF4-FFF2-40B4-BE49-F238E27FC236}">
                <a16:creationId xmlns:a16="http://schemas.microsoft.com/office/drawing/2014/main" id="{AD3DAD99-57D3-4EE3-9A11-7CB8D772A18F}"/>
              </a:ext>
            </a:extLst>
          </p:cNvPr>
          <p:cNvSpPr>
            <a:spLocks noGrp="1" noChangeArrowheads="1"/>
          </p:cNvSpPr>
          <p:nvPr>
            <p:ph type="sldNum" sz="quarter" idx="3"/>
          </p:nvPr>
        </p:nvSpPr>
        <p:spPr bwMode="auto">
          <a:xfrm>
            <a:off x="3778250" y="9412288"/>
            <a:ext cx="28908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54" tIns="44626" rIns="89254" bIns="44626" numCol="1" anchor="b" anchorCtr="0" compatLnSpc="1">
            <a:prstTxWarp prst="textNoShape">
              <a:avLst/>
            </a:prstTxWarp>
          </a:bodyPr>
          <a:lstStyle>
            <a:lvl1pPr algn="r" defTabSz="893763">
              <a:defRPr sz="1200"/>
            </a:lvl1pPr>
          </a:lstStyle>
          <a:p>
            <a:fld id="{3381BA76-A4F0-4272-B651-DC8DDA57ED82}" type="slidenum">
              <a:rPr lang="fr-FR" altLang="nl-BE"/>
              <a:pPr/>
              <a:t>‹#›</a:t>
            </a:fld>
            <a:endParaRPr lang="fr-FR" altLang="nl-B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6636ED3-12E6-435C-8C07-BD241FDFE685}"/>
              </a:ext>
            </a:extLst>
          </p:cNvPr>
          <p:cNvSpPr>
            <a:spLocks noGrp="1" noChangeArrowheads="1"/>
          </p:cNvSpPr>
          <p:nvPr>
            <p:ph type="hdr" sz="quarter"/>
          </p:nvPr>
        </p:nvSpPr>
        <p:spPr bwMode="auto">
          <a:xfrm>
            <a:off x="0" y="0"/>
            <a:ext cx="28908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54" tIns="44626" rIns="89254" bIns="44626" numCol="1" anchor="t" anchorCtr="0" compatLnSpc="1">
            <a:prstTxWarp prst="textNoShape">
              <a:avLst/>
            </a:prstTxWarp>
          </a:bodyPr>
          <a:lstStyle>
            <a:lvl1pPr defTabSz="893763">
              <a:defRPr sz="1200"/>
            </a:lvl1pPr>
          </a:lstStyle>
          <a:p>
            <a:pPr>
              <a:defRPr/>
            </a:pPr>
            <a:endParaRPr lang="fr-FR"/>
          </a:p>
        </p:txBody>
      </p:sp>
      <p:sp>
        <p:nvSpPr>
          <p:cNvPr id="7171" name="Rectangle 3">
            <a:extLst>
              <a:ext uri="{FF2B5EF4-FFF2-40B4-BE49-F238E27FC236}">
                <a16:creationId xmlns:a16="http://schemas.microsoft.com/office/drawing/2014/main" id="{CF108923-9897-45B1-A2DB-74D15D2EF3B7}"/>
              </a:ext>
            </a:extLst>
          </p:cNvPr>
          <p:cNvSpPr>
            <a:spLocks noGrp="1" noChangeArrowheads="1"/>
          </p:cNvSpPr>
          <p:nvPr>
            <p:ph type="dt" idx="1"/>
          </p:nvPr>
        </p:nvSpPr>
        <p:spPr bwMode="auto">
          <a:xfrm>
            <a:off x="3778250" y="0"/>
            <a:ext cx="28908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54" tIns="44626" rIns="89254" bIns="44626" numCol="1" anchor="t" anchorCtr="0" compatLnSpc="1">
            <a:prstTxWarp prst="textNoShape">
              <a:avLst/>
            </a:prstTxWarp>
          </a:bodyPr>
          <a:lstStyle>
            <a:lvl1pPr algn="r" defTabSz="893763">
              <a:defRPr sz="1200"/>
            </a:lvl1pPr>
          </a:lstStyle>
          <a:p>
            <a:pPr>
              <a:defRPr/>
            </a:pPr>
            <a:fld id="{0A9E654C-5A52-4EE2-A7D9-8159215EA447}" type="datetime1">
              <a:rPr lang="fr-FR"/>
              <a:pPr>
                <a:defRPr/>
              </a:pPr>
              <a:t>01/02/2023</a:t>
            </a:fld>
            <a:endParaRPr lang="fr-FR"/>
          </a:p>
        </p:txBody>
      </p:sp>
      <p:sp>
        <p:nvSpPr>
          <p:cNvPr id="27652" name="Rectangle 4">
            <a:extLst>
              <a:ext uri="{FF2B5EF4-FFF2-40B4-BE49-F238E27FC236}">
                <a16:creationId xmlns:a16="http://schemas.microsoft.com/office/drawing/2014/main" id="{81141461-E284-4B0B-8E0D-39874ACB1593}"/>
              </a:ext>
            </a:extLst>
          </p:cNvPr>
          <p:cNvSpPr>
            <a:spLocks noGrp="1" noRot="1" noChangeAspect="1" noChangeArrowheads="1" noTextEdit="1"/>
          </p:cNvSpPr>
          <p:nvPr>
            <p:ph type="sldImg" idx="2"/>
          </p:nvPr>
        </p:nvSpPr>
        <p:spPr bwMode="auto">
          <a:xfrm>
            <a:off x="866775" y="744538"/>
            <a:ext cx="4941888" cy="370681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a:extLst>
              <a:ext uri="{FF2B5EF4-FFF2-40B4-BE49-F238E27FC236}">
                <a16:creationId xmlns:a16="http://schemas.microsoft.com/office/drawing/2014/main" id="{B7A11D56-FB31-4690-9E97-1CC26DCA8C54}"/>
              </a:ext>
            </a:extLst>
          </p:cNvPr>
          <p:cNvSpPr>
            <a:spLocks noGrp="1" noChangeArrowheads="1"/>
          </p:cNvSpPr>
          <p:nvPr>
            <p:ph type="body" sz="quarter" idx="3"/>
          </p:nvPr>
        </p:nvSpPr>
        <p:spPr bwMode="auto">
          <a:xfrm>
            <a:off x="887413" y="4702175"/>
            <a:ext cx="4894262" cy="444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54" tIns="44626" rIns="89254" bIns="44626" numCol="1" anchor="t" anchorCtr="0" compatLnSpc="1">
            <a:prstTxWarp prst="textNoShape">
              <a:avLst/>
            </a:prstTxWarp>
          </a:bodyPr>
          <a:lstStyle/>
          <a:p>
            <a:pPr lvl="0"/>
            <a:r>
              <a:rPr lang="en-GB" noProof="0"/>
              <a:t>Klicken Sie, um die Formate des Vorlagentextes zu bearbeiten</a:t>
            </a:r>
          </a:p>
          <a:p>
            <a:pPr lvl="1"/>
            <a:r>
              <a:rPr lang="en-GB" noProof="0"/>
              <a:t>Zweite Ebene</a:t>
            </a:r>
          </a:p>
          <a:p>
            <a:pPr lvl="2"/>
            <a:r>
              <a:rPr lang="en-GB" noProof="0"/>
              <a:t>Dritte Ebene</a:t>
            </a:r>
          </a:p>
          <a:p>
            <a:pPr lvl="3"/>
            <a:r>
              <a:rPr lang="en-GB" noProof="0"/>
              <a:t>Vierte Ebene</a:t>
            </a:r>
          </a:p>
          <a:p>
            <a:pPr lvl="4"/>
            <a:r>
              <a:rPr lang="en-GB" noProof="0"/>
              <a:t>Fünfte Ebene</a:t>
            </a:r>
          </a:p>
        </p:txBody>
      </p:sp>
      <p:sp>
        <p:nvSpPr>
          <p:cNvPr id="7174" name="Rectangle 6">
            <a:extLst>
              <a:ext uri="{FF2B5EF4-FFF2-40B4-BE49-F238E27FC236}">
                <a16:creationId xmlns:a16="http://schemas.microsoft.com/office/drawing/2014/main" id="{EFBA3C11-B5DD-4BE1-A650-694AB2ED9C16}"/>
              </a:ext>
            </a:extLst>
          </p:cNvPr>
          <p:cNvSpPr>
            <a:spLocks noGrp="1" noChangeArrowheads="1"/>
          </p:cNvSpPr>
          <p:nvPr>
            <p:ph type="ftr" sz="quarter" idx="4"/>
          </p:nvPr>
        </p:nvSpPr>
        <p:spPr bwMode="auto">
          <a:xfrm>
            <a:off x="0" y="9399588"/>
            <a:ext cx="2890838"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54" tIns="44626" rIns="89254" bIns="44626" numCol="1" anchor="b" anchorCtr="0" compatLnSpc="1">
            <a:prstTxWarp prst="textNoShape">
              <a:avLst/>
            </a:prstTxWarp>
          </a:bodyPr>
          <a:lstStyle>
            <a:lvl1pPr defTabSz="893763">
              <a:defRPr sz="1200"/>
            </a:lvl1pPr>
          </a:lstStyle>
          <a:p>
            <a:pPr>
              <a:defRPr/>
            </a:pPr>
            <a:r>
              <a:rPr lang="fr-FR"/>
              <a:t>LINREG_E_TR.ppt</a:t>
            </a:r>
          </a:p>
        </p:txBody>
      </p:sp>
      <p:sp>
        <p:nvSpPr>
          <p:cNvPr id="7175" name="Rectangle 7">
            <a:extLst>
              <a:ext uri="{FF2B5EF4-FFF2-40B4-BE49-F238E27FC236}">
                <a16:creationId xmlns:a16="http://schemas.microsoft.com/office/drawing/2014/main" id="{CB4A1335-FED2-4ED7-BA18-3477BCB555AC}"/>
              </a:ext>
            </a:extLst>
          </p:cNvPr>
          <p:cNvSpPr>
            <a:spLocks noGrp="1" noChangeArrowheads="1"/>
          </p:cNvSpPr>
          <p:nvPr>
            <p:ph type="sldNum" sz="quarter" idx="5"/>
          </p:nvPr>
        </p:nvSpPr>
        <p:spPr bwMode="auto">
          <a:xfrm>
            <a:off x="3778250" y="9399588"/>
            <a:ext cx="2890838"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54" tIns="44626" rIns="89254" bIns="44626" numCol="1" anchor="b" anchorCtr="0" compatLnSpc="1">
            <a:prstTxWarp prst="textNoShape">
              <a:avLst/>
            </a:prstTxWarp>
          </a:bodyPr>
          <a:lstStyle>
            <a:lvl1pPr algn="r" defTabSz="893763">
              <a:defRPr sz="1200"/>
            </a:lvl1pPr>
          </a:lstStyle>
          <a:p>
            <a:fld id="{B2FFCCC4-DACD-4D8D-A0EF-A4017BBF01DF}" type="slidenum">
              <a:rPr lang="fr-FR" altLang="nl-BE"/>
              <a:pPr/>
              <a:t>‹#›</a:t>
            </a:fld>
            <a:endParaRPr lang="fr-FR" altLang="nl-B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29">
              <a:defRPr sz="2500">
                <a:solidFill>
                  <a:schemeClr val="tx1"/>
                </a:solidFill>
                <a:latin typeface="Times New Roman" pitchFamily="18" charset="0"/>
              </a:defRPr>
            </a:lvl1pPr>
            <a:lvl2pPr marL="741952" indent="-284607" defTabSz="952529">
              <a:defRPr sz="2500">
                <a:solidFill>
                  <a:schemeClr val="tx1"/>
                </a:solidFill>
                <a:latin typeface="Times New Roman" pitchFamily="18" charset="0"/>
              </a:defRPr>
            </a:lvl2pPr>
            <a:lvl3pPr marL="1141718" indent="-227027" defTabSz="952529">
              <a:defRPr sz="2500">
                <a:solidFill>
                  <a:schemeClr val="tx1"/>
                </a:solidFill>
                <a:latin typeface="Times New Roman" pitchFamily="18" charset="0"/>
              </a:defRPr>
            </a:lvl3pPr>
            <a:lvl4pPr marL="1599063" indent="-227027" defTabSz="952529">
              <a:defRPr sz="2500">
                <a:solidFill>
                  <a:schemeClr val="tx1"/>
                </a:solidFill>
                <a:latin typeface="Times New Roman" pitchFamily="18" charset="0"/>
              </a:defRPr>
            </a:lvl4pPr>
            <a:lvl5pPr marL="2056408" indent="-227027" defTabSz="952529">
              <a:defRPr sz="2500">
                <a:solidFill>
                  <a:schemeClr val="tx1"/>
                </a:solidFill>
                <a:latin typeface="Times New Roman" pitchFamily="18" charset="0"/>
              </a:defRPr>
            </a:lvl5pPr>
            <a:lvl6pPr marL="2530204" indent="-227027" algn="ctr" defTabSz="952529" eaLnBrk="0" fontAlgn="base" hangingPunct="0">
              <a:spcBef>
                <a:spcPct val="0"/>
              </a:spcBef>
              <a:spcAft>
                <a:spcPct val="0"/>
              </a:spcAft>
              <a:defRPr sz="2500">
                <a:solidFill>
                  <a:schemeClr val="tx1"/>
                </a:solidFill>
                <a:latin typeface="Times New Roman" pitchFamily="18" charset="0"/>
              </a:defRPr>
            </a:lvl6pPr>
            <a:lvl7pPr marL="3004001" indent="-227027" algn="ctr" defTabSz="952529" eaLnBrk="0" fontAlgn="base" hangingPunct="0">
              <a:spcBef>
                <a:spcPct val="0"/>
              </a:spcBef>
              <a:spcAft>
                <a:spcPct val="0"/>
              </a:spcAft>
              <a:defRPr sz="2500">
                <a:solidFill>
                  <a:schemeClr val="tx1"/>
                </a:solidFill>
                <a:latin typeface="Times New Roman" pitchFamily="18" charset="0"/>
              </a:defRPr>
            </a:lvl7pPr>
            <a:lvl8pPr marL="3477797" indent="-227027" algn="ctr" defTabSz="952529" eaLnBrk="0" fontAlgn="base" hangingPunct="0">
              <a:spcBef>
                <a:spcPct val="0"/>
              </a:spcBef>
              <a:spcAft>
                <a:spcPct val="0"/>
              </a:spcAft>
              <a:defRPr sz="2500">
                <a:solidFill>
                  <a:schemeClr val="tx1"/>
                </a:solidFill>
                <a:latin typeface="Times New Roman" pitchFamily="18" charset="0"/>
              </a:defRPr>
            </a:lvl8pPr>
            <a:lvl9pPr marL="3951593" indent="-227027" algn="ctr" defTabSz="952529" eaLnBrk="0" fontAlgn="base" hangingPunct="0">
              <a:spcBef>
                <a:spcPct val="0"/>
              </a:spcBef>
              <a:spcAft>
                <a:spcPct val="0"/>
              </a:spcAft>
              <a:defRPr sz="2500">
                <a:solidFill>
                  <a:schemeClr val="tx1"/>
                </a:solidFill>
                <a:latin typeface="Times New Roman" pitchFamily="18" charset="0"/>
              </a:defRPr>
            </a:lvl9pPr>
          </a:lstStyle>
          <a:p>
            <a:fld id="{B91A861F-8399-4BF1-81DE-8C4C01628E16}" type="datetime1">
              <a:rPr lang="en-GB" altLang="en-US" sz="1200" smtClean="0"/>
              <a:t>01/02/2023</a:t>
            </a:fld>
            <a:endParaRPr lang="en-GB" altLang="en-US" sz="1200" dirty="0"/>
          </a:p>
        </p:txBody>
      </p:sp>
      <p:sp>
        <p:nvSpPr>
          <p:cNvPr id="378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29">
              <a:defRPr sz="2500">
                <a:solidFill>
                  <a:schemeClr val="tx1"/>
                </a:solidFill>
                <a:latin typeface="Times New Roman" pitchFamily="18" charset="0"/>
              </a:defRPr>
            </a:lvl1pPr>
            <a:lvl2pPr marL="741952" indent="-284607" defTabSz="952529">
              <a:defRPr sz="2500">
                <a:solidFill>
                  <a:schemeClr val="tx1"/>
                </a:solidFill>
                <a:latin typeface="Times New Roman" pitchFamily="18" charset="0"/>
              </a:defRPr>
            </a:lvl2pPr>
            <a:lvl3pPr marL="1141718" indent="-227027" defTabSz="952529">
              <a:defRPr sz="2500">
                <a:solidFill>
                  <a:schemeClr val="tx1"/>
                </a:solidFill>
                <a:latin typeface="Times New Roman" pitchFamily="18" charset="0"/>
              </a:defRPr>
            </a:lvl3pPr>
            <a:lvl4pPr marL="1599063" indent="-227027" defTabSz="952529">
              <a:defRPr sz="2500">
                <a:solidFill>
                  <a:schemeClr val="tx1"/>
                </a:solidFill>
                <a:latin typeface="Times New Roman" pitchFamily="18" charset="0"/>
              </a:defRPr>
            </a:lvl4pPr>
            <a:lvl5pPr marL="2056408" indent="-227027" defTabSz="952529">
              <a:defRPr sz="2500">
                <a:solidFill>
                  <a:schemeClr val="tx1"/>
                </a:solidFill>
                <a:latin typeface="Times New Roman" pitchFamily="18" charset="0"/>
              </a:defRPr>
            </a:lvl5pPr>
            <a:lvl6pPr marL="2530204" indent="-227027" algn="ctr" defTabSz="952529" eaLnBrk="0" fontAlgn="base" hangingPunct="0">
              <a:spcBef>
                <a:spcPct val="0"/>
              </a:spcBef>
              <a:spcAft>
                <a:spcPct val="0"/>
              </a:spcAft>
              <a:defRPr sz="2500">
                <a:solidFill>
                  <a:schemeClr val="tx1"/>
                </a:solidFill>
                <a:latin typeface="Times New Roman" pitchFamily="18" charset="0"/>
              </a:defRPr>
            </a:lvl6pPr>
            <a:lvl7pPr marL="3004001" indent="-227027" algn="ctr" defTabSz="952529" eaLnBrk="0" fontAlgn="base" hangingPunct="0">
              <a:spcBef>
                <a:spcPct val="0"/>
              </a:spcBef>
              <a:spcAft>
                <a:spcPct val="0"/>
              </a:spcAft>
              <a:defRPr sz="2500">
                <a:solidFill>
                  <a:schemeClr val="tx1"/>
                </a:solidFill>
                <a:latin typeface="Times New Roman" pitchFamily="18" charset="0"/>
              </a:defRPr>
            </a:lvl7pPr>
            <a:lvl8pPr marL="3477797" indent="-227027" algn="ctr" defTabSz="952529" eaLnBrk="0" fontAlgn="base" hangingPunct="0">
              <a:spcBef>
                <a:spcPct val="0"/>
              </a:spcBef>
              <a:spcAft>
                <a:spcPct val="0"/>
              </a:spcAft>
              <a:defRPr sz="2500">
                <a:solidFill>
                  <a:schemeClr val="tx1"/>
                </a:solidFill>
                <a:latin typeface="Times New Roman" pitchFamily="18" charset="0"/>
              </a:defRPr>
            </a:lvl8pPr>
            <a:lvl9pPr marL="3951593" indent="-227027" algn="ctr" defTabSz="952529" eaLnBrk="0" fontAlgn="base" hangingPunct="0">
              <a:spcBef>
                <a:spcPct val="0"/>
              </a:spcBef>
              <a:spcAft>
                <a:spcPct val="0"/>
              </a:spcAft>
              <a:defRPr sz="2500">
                <a:solidFill>
                  <a:schemeClr val="tx1"/>
                </a:solidFill>
                <a:latin typeface="Times New Roman" pitchFamily="18" charset="0"/>
              </a:defRPr>
            </a:lvl9pPr>
          </a:lstStyle>
          <a:p>
            <a:r>
              <a:rPr lang="en-GB" altLang="en-US" sz="1200" dirty="0"/>
              <a:t>ASME_Logistic_TR.PPTX</a:t>
            </a:r>
          </a:p>
        </p:txBody>
      </p:sp>
      <p:sp>
        <p:nvSpPr>
          <p:cNvPr id="378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29">
              <a:defRPr sz="2500">
                <a:solidFill>
                  <a:schemeClr val="tx1"/>
                </a:solidFill>
                <a:latin typeface="Times New Roman" pitchFamily="18" charset="0"/>
              </a:defRPr>
            </a:lvl1pPr>
            <a:lvl2pPr marL="741952" indent="-284607" defTabSz="952529">
              <a:defRPr sz="2500">
                <a:solidFill>
                  <a:schemeClr val="tx1"/>
                </a:solidFill>
                <a:latin typeface="Times New Roman" pitchFamily="18" charset="0"/>
              </a:defRPr>
            </a:lvl2pPr>
            <a:lvl3pPr marL="1141718" indent="-227027" defTabSz="952529">
              <a:defRPr sz="2500">
                <a:solidFill>
                  <a:schemeClr val="tx1"/>
                </a:solidFill>
                <a:latin typeface="Times New Roman" pitchFamily="18" charset="0"/>
              </a:defRPr>
            </a:lvl3pPr>
            <a:lvl4pPr marL="1599063" indent="-227027" defTabSz="952529">
              <a:defRPr sz="2500">
                <a:solidFill>
                  <a:schemeClr val="tx1"/>
                </a:solidFill>
                <a:latin typeface="Times New Roman" pitchFamily="18" charset="0"/>
              </a:defRPr>
            </a:lvl4pPr>
            <a:lvl5pPr marL="2056408" indent="-227027" defTabSz="952529">
              <a:defRPr sz="2500">
                <a:solidFill>
                  <a:schemeClr val="tx1"/>
                </a:solidFill>
                <a:latin typeface="Times New Roman" pitchFamily="18" charset="0"/>
              </a:defRPr>
            </a:lvl5pPr>
            <a:lvl6pPr marL="2530204" indent="-227027" algn="ctr" defTabSz="952529" eaLnBrk="0" fontAlgn="base" hangingPunct="0">
              <a:spcBef>
                <a:spcPct val="0"/>
              </a:spcBef>
              <a:spcAft>
                <a:spcPct val="0"/>
              </a:spcAft>
              <a:defRPr sz="2500">
                <a:solidFill>
                  <a:schemeClr val="tx1"/>
                </a:solidFill>
                <a:latin typeface="Times New Roman" pitchFamily="18" charset="0"/>
              </a:defRPr>
            </a:lvl6pPr>
            <a:lvl7pPr marL="3004001" indent="-227027" algn="ctr" defTabSz="952529" eaLnBrk="0" fontAlgn="base" hangingPunct="0">
              <a:spcBef>
                <a:spcPct val="0"/>
              </a:spcBef>
              <a:spcAft>
                <a:spcPct val="0"/>
              </a:spcAft>
              <a:defRPr sz="2500">
                <a:solidFill>
                  <a:schemeClr val="tx1"/>
                </a:solidFill>
                <a:latin typeface="Times New Roman" pitchFamily="18" charset="0"/>
              </a:defRPr>
            </a:lvl7pPr>
            <a:lvl8pPr marL="3477797" indent="-227027" algn="ctr" defTabSz="952529" eaLnBrk="0" fontAlgn="base" hangingPunct="0">
              <a:spcBef>
                <a:spcPct val="0"/>
              </a:spcBef>
              <a:spcAft>
                <a:spcPct val="0"/>
              </a:spcAft>
              <a:defRPr sz="2500">
                <a:solidFill>
                  <a:schemeClr val="tx1"/>
                </a:solidFill>
                <a:latin typeface="Times New Roman" pitchFamily="18" charset="0"/>
              </a:defRPr>
            </a:lvl8pPr>
            <a:lvl9pPr marL="3951593" indent="-227027" algn="ctr" defTabSz="952529" eaLnBrk="0" fontAlgn="base" hangingPunct="0">
              <a:spcBef>
                <a:spcPct val="0"/>
              </a:spcBef>
              <a:spcAft>
                <a:spcPct val="0"/>
              </a:spcAft>
              <a:defRPr sz="2500">
                <a:solidFill>
                  <a:schemeClr val="tx1"/>
                </a:solidFill>
                <a:latin typeface="Times New Roman" pitchFamily="18" charset="0"/>
              </a:defRPr>
            </a:lvl9pPr>
          </a:lstStyle>
          <a:p>
            <a:fld id="{98DA5451-86AC-4D1F-AB0C-812C7C69AEFD}" type="slidenum">
              <a:rPr lang="en-GB" altLang="en-US" sz="1200"/>
              <a:pPr/>
              <a:t>1</a:t>
            </a:fld>
            <a:endParaRPr lang="en-GB" altLang="en-US" sz="1200" dirty="0"/>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BE"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altLang="nl-BE" dirty="0" err="1"/>
              <a:t>To</a:t>
            </a:r>
            <a:r>
              <a:rPr lang="nl-BE" altLang="nl-BE" dirty="0"/>
              <a:t> get </a:t>
            </a:r>
            <a:r>
              <a:rPr lang="nl-BE" altLang="nl-BE" dirty="0" err="1"/>
              <a:t>the</a:t>
            </a:r>
            <a:r>
              <a:rPr lang="nl-BE" altLang="nl-BE" dirty="0"/>
              <a:t> p-</a:t>
            </a:r>
            <a:r>
              <a:rPr lang="nl-BE" altLang="nl-BE" dirty="0" err="1"/>
              <a:t>value</a:t>
            </a:r>
            <a:r>
              <a:rPr lang="nl-BE" altLang="nl-BE" dirty="0"/>
              <a:t> of </a:t>
            </a:r>
            <a:r>
              <a:rPr lang="nl-BE" altLang="nl-BE" dirty="0" err="1"/>
              <a:t>the</a:t>
            </a:r>
            <a:r>
              <a:rPr lang="nl-BE" altLang="nl-BE" dirty="0"/>
              <a:t> LR-test </a:t>
            </a:r>
            <a:r>
              <a:rPr lang="nl-BE" altLang="nl-BE" dirty="0" err="1"/>
              <a:t>use</a:t>
            </a:r>
            <a:r>
              <a:rPr lang="nl-BE" altLang="nl-BE" dirty="0"/>
              <a:t> ‘</a:t>
            </a:r>
            <a:r>
              <a:rPr lang="nl-BE" altLang="nl-BE" dirty="0" err="1"/>
              <a:t>Models</a:t>
            </a:r>
            <a:r>
              <a:rPr lang="nl-BE" altLang="nl-BE" dirty="0"/>
              <a:t>’, ‘Hypothesis tests’, ‘</a:t>
            </a:r>
            <a:r>
              <a:rPr lang="nl-BE" altLang="nl-BE" dirty="0" err="1"/>
              <a:t>Anova</a:t>
            </a:r>
            <a:r>
              <a:rPr lang="nl-BE" altLang="nl-BE" dirty="0"/>
              <a:t> </a:t>
            </a:r>
            <a:r>
              <a:rPr lang="nl-BE" altLang="nl-BE" dirty="0" err="1"/>
              <a:t>table</a:t>
            </a:r>
            <a:r>
              <a:rPr lang="nl-BE" altLang="nl-BE" dirty="0"/>
              <a:t>’. </a:t>
            </a:r>
            <a:r>
              <a:rPr lang="nl-BE" altLang="nl-BE" dirty="0" err="1"/>
              <a:t>Please</a:t>
            </a:r>
            <a:r>
              <a:rPr lang="nl-BE" altLang="nl-BE" dirty="0"/>
              <a:t> </a:t>
            </a:r>
            <a:r>
              <a:rPr lang="nl-BE" altLang="nl-BE" dirty="0" err="1"/>
              <a:t>note</a:t>
            </a:r>
            <a:r>
              <a:rPr lang="nl-BE" altLang="nl-BE" dirty="0"/>
              <a:t> </a:t>
            </a:r>
            <a:r>
              <a:rPr lang="nl-BE" altLang="nl-BE" dirty="0" err="1"/>
              <a:t>that</a:t>
            </a:r>
            <a:r>
              <a:rPr lang="nl-BE" altLang="nl-BE" dirty="0"/>
              <a:t> </a:t>
            </a:r>
            <a:r>
              <a:rPr lang="nl-BE" altLang="nl-BE" dirty="0" err="1"/>
              <a:t>you</a:t>
            </a:r>
            <a:r>
              <a:rPr lang="nl-BE" altLang="nl-BE" dirty="0"/>
              <a:t> </a:t>
            </a:r>
            <a:r>
              <a:rPr lang="nl-BE" altLang="nl-BE" dirty="0" err="1"/>
              <a:t>can</a:t>
            </a:r>
            <a:r>
              <a:rPr lang="nl-BE" altLang="nl-BE" dirty="0"/>
              <a:t> </a:t>
            </a:r>
            <a:r>
              <a:rPr lang="nl-BE" altLang="nl-BE" dirty="0" err="1"/>
              <a:t>specify</a:t>
            </a:r>
            <a:r>
              <a:rPr lang="nl-BE" altLang="nl-BE" dirty="0"/>
              <a:t> </a:t>
            </a:r>
            <a:r>
              <a:rPr lang="nl-BE" altLang="nl-BE" dirty="0" err="1"/>
              <a:t>for</a:t>
            </a:r>
            <a:r>
              <a:rPr lang="nl-BE" altLang="nl-BE" dirty="0"/>
              <a:t> </a:t>
            </a:r>
            <a:r>
              <a:rPr lang="nl-BE" altLang="nl-BE" dirty="0" err="1"/>
              <a:t>which</a:t>
            </a:r>
            <a:r>
              <a:rPr lang="nl-BE" altLang="nl-BE" dirty="0"/>
              <a:t> model </a:t>
            </a:r>
            <a:r>
              <a:rPr lang="nl-BE" altLang="nl-BE" dirty="0" err="1"/>
              <a:t>you</a:t>
            </a:r>
            <a:r>
              <a:rPr lang="nl-BE" altLang="nl-BE" dirty="0"/>
              <a:t> want </a:t>
            </a:r>
            <a:r>
              <a:rPr lang="nl-BE" altLang="nl-BE" dirty="0" err="1"/>
              <a:t>the</a:t>
            </a:r>
            <a:r>
              <a:rPr lang="nl-BE" altLang="nl-BE" dirty="0"/>
              <a:t> LR-test, </a:t>
            </a:r>
            <a:r>
              <a:rPr lang="nl-BE" altLang="nl-BE" dirty="0" err="1"/>
              <a:t>if</a:t>
            </a:r>
            <a:r>
              <a:rPr lang="nl-BE" altLang="nl-BE" dirty="0"/>
              <a:t> </a:t>
            </a:r>
            <a:r>
              <a:rPr lang="nl-BE" altLang="nl-BE" dirty="0" err="1"/>
              <a:t>you</a:t>
            </a:r>
            <a:r>
              <a:rPr lang="nl-BE" altLang="nl-BE" dirty="0"/>
              <a:t> do </a:t>
            </a:r>
            <a:r>
              <a:rPr lang="nl-BE" altLang="nl-BE" dirty="0" err="1"/>
              <a:t>not</a:t>
            </a:r>
            <a:r>
              <a:rPr lang="nl-BE" altLang="nl-BE" dirty="0"/>
              <a:t> </a:t>
            </a:r>
            <a:r>
              <a:rPr lang="nl-BE" altLang="nl-BE" dirty="0" err="1"/>
              <a:t>specify</a:t>
            </a:r>
            <a:r>
              <a:rPr lang="nl-BE" altLang="nl-BE" dirty="0"/>
              <a:t> </a:t>
            </a:r>
            <a:r>
              <a:rPr lang="nl-BE" altLang="nl-BE" dirty="0" err="1"/>
              <a:t>it</a:t>
            </a:r>
            <a:r>
              <a:rPr lang="nl-BE" altLang="nl-BE" dirty="0"/>
              <a:t> </a:t>
            </a:r>
            <a:r>
              <a:rPr lang="nl-BE" altLang="nl-BE" dirty="0" err="1"/>
              <a:t>will</a:t>
            </a:r>
            <a:r>
              <a:rPr lang="nl-BE" altLang="nl-BE" dirty="0"/>
              <a:t> </a:t>
            </a:r>
            <a:r>
              <a:rPr lang="nl-BE" altLang="nl-BE" dirty="0" err="1"/>
              <a:t>automatically</a:t>
            </a:r>
            <a:r>
              <a:rPr lang="nl-BE" altLang="nl-BE" dirty="0"/>
              <a:t> </a:t>
            </a:r>
            <a:r>
              <a:rPr lang="nl-BE" altLang="nl-BE" dirty="0" err="1"/>
              <a:t>be</a:t>
            </a:r>
            <a:r>
              <a:rPr lang="nl-BE" altLang="nl-BE" dirty="0"/>
              <a:t> </a:t>
            </a:r>
            <a:r>
              <a:rPr lang="nl-BE" altLang="nl-BE" dirty="0" err="1"/>
              <a:t>the</a:t>
            </a:r>
            <a:r>
              <a:rPr lang="nl-BE" altLang="nl-BE" dirty="0"/>
              <a:t> </a:t>
            </a:r>
            <a:r>
              <a:rPr lang="nl-BE" altLang="nl-BE" dirty="0" err="1"/>
              <a:t>one</a:t>
            </a:r>
            <a:r>
              <a:rPr lang="nl-BE" altLang="nl-BE" dirty="0"/>
              <a:t> of </a:t>
            </a:r>
            <a:r>
              <a:rPr lang="nl-BE" altLang="nl-BE" dirty="0" err="1"/>
              <a:t>the</a:t>
            </a:r>
            <a:r>
              <a:rPr lang="nl-BE" altLang="nl-BE" dirty="0"/>
              <a:t> </a:t>
            </a:r>
            <a:r>
              <a:rPr lang="nl-BE" altLang="nl-BE" dirty="0" err="1"/>
              <a:t>latsest</a:t>
            </a:r>
            <a:r>
              <a:rPr lang="nl-BE" altLang="nl-BE" dirty="0"/>
              <a:t> model </a:t>
            </a:r>
            <a:r>
              <a:rPr lang="nl-BE" altLang="nl-BE" dirty="0" err="1"/>
              <a:t>you</a:t>
            </a:r>
            <a:r>
              <a:rPr lang="nl-BE" altLang="nl-BE" dirty="0"/>
              <a:t> </a:t>
            </a:r>
            <a:r>
              <a:rPr lang="nl-BE" altLang="nl-BE" dirty="0" err="1"/>
              <a:t>ran</a:t>
            </a:r>
            <a:r>
              <a:rPr lang="nl-BE" altLang="nl-BE" dirty="0"/>
              <a:t>. </a:t>
            </a:r>
            <a:r>
              <a:rPr lang="nl-BE" altLang="nl-BE" dirty="0" err="1"/>
              <a:t>If</a:t>
            </a:r>
            <a:r>
              <a:rPr lang="nl-BE" altLang="nl-BE" dirty="0"/>
              <a:t> </a:t>
            </a:r>
            <a:r>
              <a:rPr lang="nl-BE" altLang="nl-BE" dirty="0" err="1"/>
              <a:t>you</a:t>
            </a:r>
            <a:r>
              <a:rPr lang="nl-BE" altLang="nl-BE" dirty="0"/>
              <a:t> first run 12 </a:t>
            </a:r>
            <a:r>
              <a:rPr lang="nl-BE" altLang="nl-BE" dirty="0" err="1"/>
              <a:t>models</a:t>
            </a:r>
            <a:r>
              <a:rPr lang="nl-BE" altLang="nl-BE" dirty="0"/>
              <a:t> and </a:t>
            </a:r>
            <a:r>
              <a:rPr lang="nl-BE" altLang="nl-BE" dirty="0" err="1"/>
              <a:t>then</a:t>
            </a:r>
            <a:r>
              <a:rPr lang="nl-BE" altLang="nl-BE" dirty="0"/>
              <a:t> want </a:t>
            </a:r>
            <a:r>
              <a:rPr lang="nl-BE" altLang="nl-BE" dirty="0" err="1"/>
              <a:t>the</a:t>
            </a:r>
            <a:r>
              <a:rPr lang="nl-BE" altLang="nl-BE" dirty="0"/>
              <a:t> LR-test of </a:t>
            </a:r>
            <a:r>
              <a:rPr lang="nl-BE" altLang="nl-BE" dirty="0" err="1"/>
              <a:t>each</a:t>
            </a:r>
            <a:r>
              <a:rPr lang="nl-BE" altLang="nl-BE" dirty="0"/>
              <a:t> </a:t>
            </a:r>
            <a:r>
              <a:rPr lang="nl-BE" altLang="nl-BE" dirty="0" err="1"/>
              <a:t>you</a:t>
            </a:r>
            <a:r>
              <a:rPr lang="nl-BE" altLang="nl-BE" dirty="0"/>
              <a:t> </a:t>
            </a:r>
            <a:r>
              <a:rPr lang="nl-BE" altLang="nl-BE" dirty="0" err="1"/>
              <a:t>will</a:t>
            </a:r>
            <a:r>
              <a:rPr lang="nl-BE" altLang="nl-BE" dirty="0"/>
              <a:t> have </a:t>
            </a:r>
            <a:r>
              <a:rPr lang="nl-BE" altLang="nl-BE" dirty="0" err="1"/>
              <a:t>to</a:t>
            </a:r>
            <a:r>
              <a:rPr lang="nl-BE" altLang="nl-BE" dirty="0"/>
              <a:t> </a:t>
            </a:r>
            <a:r>
              <a:rPr lang="nl-BE" altLang="nl-BE" dirty="0" err="1"/>
              <a:t>specify</a:t>
            </a:r>
            <a:r>
              <a:rPr lang="nl-BE" altLang="nl-BE" dirty="0"/>
              <a:t>. A </a:t>
            </a:r>
            <a:r>
              <a:rPr lang="nl-BE" altLang="nl-BE" dirty="0" err="1"/>
              <a:t>quicker</a:t>
            </a:r>
            <a:r>
              <a:rPr lang="nl-BE" altLang="nl-BE" dirty="0"/>
              <a:t> way </a:t>
            </a:r>
            <a:r>
              <a:rPr lang="nl-BE" altLang="nl-BE" dirty="0" err="1"/>
              <a:t>to</a:t>
            </a:r>
            <a:r>
              <a:rPr lang="nl-BE" altLang="nl-BE" dirty="0"/>
              <a:t> do </a:t>
            </a:r>
            <a:r>
              <a:rPr lang="nl-BE" altLang="nl-BE" dirty="0" err="1"/>
              <a:t>it</a:t>
            </a:r>
            <a:r>
              <a:rPr lang="nl-BE" altLang="nl-BE" dirty="0"/>
              <a:t> is </a:t>
            </a:r>
            <a:r>
              <a:rPr lang="nl-BE" altLang="nl-BE" dirty="0" err="1"/>
              <a:t>to</a:t>
            </a:r>
            <a:r>
              <a:rPr lang="nl-BE" altLang="nl-BE" dirty="0"/>
              <a:t> </a:t>
            </a:r>
            <a:r>
              <a:rPr lang="nl-BE" altLang="nl-BE" dirty="0" err="1"/>
              <a:t>just</a:t>
            </a:r>
            <a:r>
              <a:rPr lang="nl-BE" altLang="nl-BE" dirty="0"/>
              <a:t> copy </a:t>
            </a:r>
            <a:r>
              <a:rPr lang="nl-BE" altLang="nl-BE" dirty="0" err="1"/>
              <a:t>the</a:t>
            </a:r>
            <a:r>
              <a:rPr lang="nl-BE" altLang="nl-BE" dirty="0"/>
              <a:t> </a:t>
            </a:r>
            <a:r>
              <a:rPr lang="nl-BE" altLang="nl-BE" dirty="0" err="1"/>
              <a:t>command</a:t>
            </a:r>
            <a:r>
              <a:rPr lang="nl-BE" altLang="nl-BE" dirty="0"/>
              <a:t> and change </a:t>
            </a:r>
            <a:r>
              <a:rPr lang="nl-BE" altLang="nl-BE" dirty="0" err="1"/>
              <a:t>the</a:t>
            </a:r>
            <a:r>
              <a:rPr lang="nl-BE" altLang="nl-BE" dirty="0"/>
              <a:t> </a:t>
            </a:r>
            <a:r>
              <a:rPr lang="nl-BE" altLang="nl-BE" dirty="0" err="1"/>
              <a:t>number</a:t>
            </a:r>
            <a:r>
              <a:rPr lang="nl-BE" altLang="nl-BE" dirty="0"/>
              <a:t>. </a:t>
            </a:r>
            <a:endParaRPr lang="nl-BE" dirty="0"/>
          </a:p>
        </p:txBody>
      </p:sp>
      <p:sp>
        <p:nvSpPr>
          <p:cNvPr id="4" name="Slide Number Placeholder 3"/>
          <p:cNvSpPr>
            <a:spLocks noGrp="1"/>
          </p:cNvSpPr>
          <p:nvPr>
            <p:ph type="sldNum" sz="quarter" idx="5"/>
          </p:nvPr>
        </p:nvSpPr>
        <p:spPr/>
        <p:txBody>
          <a:bodyPr/>
          <a:lstStyle/>
          <a:p>
            <a:fld id="{B2FFCCC4-DACD-4D8D-A0EF-A4017BBF01DF}" type="slidenum">
              <a:rPr lang="fr-FR" altLang="nl-BE" smtClean="0"/>
              <a:pPr/>
              <a:t>10</a:t>
            </a:fld>
            <a:endParaRPr lang="fr-FR" altLang="nl-BE"/>
          </a:p>
        </p:txBody>
      </p:sp>
    </p:spTree>
    <p:extLst>
      <p:ext uri="{BB962C8B-B14F-4D97-AF65-F5344CB8AC3E}">
        <p14:creationId xmlns:p14="http://schemas.microsoft.com/office/powerpoint/2010/main" val="2787758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Make a </a:t>
            </a:r>
            <a:r>
              <a:rPr lang="nl-BE" dirty="0" err="1"/>
              <a:t>table</a:t>
            </a:r>
            <a:r>
              <a:rPr lang="nl-BE" dirty="0"/>
              <a:t> as </a:t>
            </a:r>
            <a:r>
              <a:rPr lang="nl-BE" dirty="0" err="1"/>
              <a:t>shown</a:t>
            </a:r>
            <a:r>
              <a:rPr lang="nl-BE" dirty="0"/>
              <a:t> in </a:t>
            </a:r>
            <a:r>
              <a:rPr lang="nl-BE" dirty="0" err="1"/>
              <a:t>the</a:t>
            </a:r>
            <a:r>
              <a:rPr lang="nl-BE" dirty="0"/>
              <a:t> slide. </a:t>
            </a:r>
            <a:r>
              <a:rPr lang="nl-BE" dirty="0" err="1"/>
              <a:t>Remember</a:t>
            </a:r>
            <a:r>
              <a:rPr lang="nl-BE" dirty="0"/>
              <a:t> </a:t>
            </a:r>
            <a:r>
              <a:rPr lang="nl-BE" dirty="0" err="1"/>
              <a:t>that</a:t>
            </a:r>
            <a:r>
              <a:rPr lang="nl-BE" dirty="0"/>
              <a:t> </a:t>
            </a:r>
            <a:r>
              <a:rPr lang="nl-BE" dirty="0" err="1"/>
              <a:t>if</a:t>
            </a:r>
            <a:r>
              <a:rPr lang="nl-BE" dirty="0"/>
              <a:t> </a:t>
            </a:r>
            <a:r>
              <a:rPr lang="nl-BE" dirty="0" err="1"/>
              <a:t>you</a:t>
            </a:r>
            <a:r>
              <a:rPr lang="nl-BE" dirty="0"/>
              <a:t> want </a:t>
            </a:r>
            <a:r>
              <a:rPr lang="nl-BE" dirty="0" err="1"/>
              <a:t>to</a:t>
            </a:r>
            <a:r>
              <a:rPr lang="nl-BE" dirty="0"/>
              <a:t> </a:t>
            </a:r>
            <a:r>
              <a:rPr lang="nl-BE" dirty="0" err="1"/>
              <a:t>use</a:t>
            </a:r>
            <a:r>
              <a:rPr lang="nl-BE" dirty="0"/>
              <a:t> </a:t>
            </a:r>
            <a:r>
              <a:rPr lang="nl-BE" dirty="0" err="1"/>
              <a:t>such</a:t>
            </a:r>
            <a:r>
              <a:rPr lang="nl-BE" dirty="0"/>
              <a:t> </a:t>
            </a:r>
            <a:r>
              <a:rPr lang="nl-BE" dirty="0" err="1"/>
              <a:t>table</a:t>
            </a:r>
            <a:r>
              <a:rPr lang="nl-BE" dirty="0"/>
              <a:t> in a report or </a:t>
            </a:r>
            <a:r>
              <a:rPr lang="nl-BE" dirty="0" err="1"/>
              <a:t>an</a:t>
            </a:r>
            <a:r>
              <a:rPr lang="nl-BE" dirty="0"/>
              <a:t> </a:t>
            </a:r>
            <a:r>
              <a:rPr lang="nl-BE" dirty="0" err="1"/>
              <a:t>article</a:t>
            </a:r>
            <a:r>
              <a:rPr lang="nl-BE" dirty="0"/>
              <a:t> </a:t>
            </a:r>
            <a:r>
              <a:rPr lang="nl-BE" dirty="0" err="1"/>
              <a:t>you</a:t>
            </a:r>
            <a:r>
              <a:rPr lang="nl-BE" dirty="0"/>
              <a:t> </a:t>
            </a:r>
            <a:r>
              <a:rPr lang="nl-BE" dirty="0" err="1"/>
              <a:t>need</a:t>
            </a:r>
            <a:r>
              <a:rPr lang="nl-BE" dirty="0"/>
              <a:t> </a:t>
            </a:r>
            <a:r>
              <a:rPr lang="nl-BE" dirty="0" err="1"/>
              <a:t>to</a:t>
            </a:r>
            <a:r>
              <a:rPr lang="nl-BE" dirty="0"/>
              <a:t> </a:t>
            </a:r>
            <a:r>
              <a:rPr lang="nl-BE" dirty="0" err="1"/>
              <a:t>clearly</a:t>
            </a:r>
            <a:r>
              <a:rPr lang="nl-BE" dirty="0"/>
              <a:t> </a:t>
            </a:r>
            <a:r>
              <a:rPr lang="nl-BE" dirty="0" err="1"/>
              <a:t>specify</a:t>
            </a:r>
            <a:r>
              <a:rPr lang="nl-BE" dirty="0"/>
              <a:t> </a:t>
            </a:r>
            <a:r>
              <a:rPr lang="nl-BE" dirty="0" err="1"/>
              <a:t>the</a:t>
            </a:r>
            <a:r>
              <a:rPr lang="nl-BE" dirty="0"/>
              <a:t> </a:t>
            </a:r>
            <a:r>
              <a:rPr lang="nl-BE" dirty="0" err="1"/>
              <a:t>meaning</a:t>
            </a:r>
            <a:r>
              <a:rPr lang="nl-BE" dirty="0"/>
              <a:t> of </a:t>
            </a:r>
            <a:r>
              <a:rPr lang="nl-BE" dirty="0" err="1"/>
              <a:t>the</a:t>
            </a:r>
            <a:r>
              <a:rPr lang="nl-BE" dirty="0"/>
              <a:t> </a:t>
            </a:r>
            <a:r>
              <a:rPr lang="nl-BE" dirty="0" err="1"/>
              <a:t>names</a:t>
            </a:r>
            <a:r>
              <a:rPr lang="nl-BE" dirty="0"/>
              <a:t> </a:t>
            </a:r>
            <a:r>
              <a:rPr lang="nl-BE" dirty="0" err="1"/>
              <a:t>chosen</a:t>
            </a:r>
            <a:r>
              <a:rPr lang="nl-BE" dirty="0"/>
              <a:t> </a:t>
            </a:r>
            <a:r>
              <a:rPr lang="nl-BE" dirty="0" err="1"/>
              <a:t>for</a:t>
            </a:r>
            <a:r>
              <a:rPr lang="nl-BE" dirty="0"/>
              <a:t> </a:t>
            </a:r>
            <a:r>
              <a:rPr lang="nl-BE" dirty="0" err="1"/>
              <a:t>the</a:t>
            </a:r>
            <a:r>
              <a:rPr lang="nl-BE" dirty="0"/>
              <a:t> factors. Here </a:t>
            </a:r>
            <a:r>
              <a:rPr lang="nl-BE" dirty="0" err="1"/>
              <a:t>it</a:t>
            </a:r>
            <a:r>
              <a:rPr lang="nl-BE" dirty="0"/>
              <a:t> is </a:t>
            </a:r>
            <a:r>
              <a:rPr lang="nl-BE" dirty="0" err="1"/>
              <a:t>just</a:t>
            </a:r>
            <a:r>
              <a:rPr lang="nl-BE" dirty="0"/>
              <a:t> a draft in a </a:t>
            </a:r>
            <a:r>
              <a:rPr lang="nl-BE" dirty="0" err="1"/>
              <a:t>process</a:t>
            </a:r>
            <a:r>
              <a:rPr lang="nl-BE" dirty="0"/>
              <a:t> </a:t>
            </a:r>
            <a:r>
              <a:rPr lang="nl-BE" dirty="0" err="1"/>
              <a:t>so</a:t>
            </a:r>
            <a:r>
              <a:rPr lang="nl-BE" dirty="0"/>
              <a:t> I </a:t>
            </a:r>
            <a:r>
              <a:rPr lang="nl-BE" dirty="0" err="1"/>
              <a:t>will</a:t>
            </a:r>
            <a:r>
              <a:rPr lang="nl-BE" dirty="0"/>
              <a:t> </a:t>
            </a:r>
            <a:r>
              <a:rPr lang="nl-BE" dirty="0" err="1"/>
              <a:t>not</a:t>
            </a:r>
            <a:r>
              <a:rPr lang="nl-BE" dirty="0"/>
              <a:t> </a:t>
            </a:r>
            <a:r>
              <a:rPr lang="nl-BE" dirty="0" err="1"/>
              <a:t>bother</a:t>
            </a:r>
            <a:r>
              <a:rPr lang="nl-BE" dirty="0"/>
              <a:t> </a:t>
            </a:r>
            <a:r>
              <a:rPr lang="nl-BE" dirty="0" err="1"/>
              <a:t>too</a:t>
            </a:r>
            <a:r>
              <a:rPr lang="nl-BE" dirty="0"/>
              <a:t> </a:t>
            </a:r>
            <a:r>
              <a:rPr lang="nl-BE" dirty="0" err="1"/>
              <a:t>much</a:t>
            </a:r>
            <a:r>
              <a:rPr lang="nl-BE" dirty="0"/>
              <a:t>. For </a:t>
            </a:r>
            <a:r>
              <a:rPr lang="nl-BE" dirty="0" err="1"/>
              <a:t>each</a:t>
            </a:r>
            <a:r>
              <a:rPr lang="nl-BE" dirty="0"/>
              <a:t> factor </a:t>
            </a:r>
            <a:r>
              <a:rPr lang="nl-BE" dirty="0" err="1"/>
              <a:t>please</a:t>
            </a:r>
            <a:r>
              <a:rPr lang="nl-BE" dirty="0"/>
              <a:t> </a:t>
            </a:r>
            <a:r>
              <a:rPr lang="nl-BE" dirty="0" err="1"/>
              <a:t>not</a:t>
            </a:r>
            <a:r>
              <a:rPr lang="nl-BE" dirty="0"/>
              <a:t> </a:t>
            </a:r>
            <a:r>
              <a:rPr lang="nl-BE" dirty="0" err="1"/>
              <a:t>the</a:t>
            </a:r>
            <a:r>
              <a:rPr lang="nl-BE" dirty="0"/>
              <a:t> </a:t>
            </a:r>
            <a:r>
              <a:rPr lang="nl-BE" dirty="0" err="1"/>
              <a:t>odds</a:t>
            </a:r>
            <a:r>
              <a:rPr lang="nl-BE" dirty="0"/>
              <a:t> ratio and </a:t>
            </a:r>
            <a:r>
              <a:rPr lang="nl-BE" dirty="0" err="1"/>
              <a:t>the</a:t>
            </a:r>
            <a:r>
              <a:rPr lang="nl-BE" dirty="0"/>
              <a:t> p-</a:t>
            </a:r>
            <a:r>
              <a:rPr lang="nl-BE" dirty="0" err="1"/>
              <a:t>value</a:t>
            </a:r>
            <a:r>
              <a:rPr lang="nl-BE" dirty="0"/>
              <a:t> </a:t>
            </a:r>
            <a:r>
              <a:rPr lang="nl-BE" dirty="0" err="1"/>
              <a:t>from</a:t>
            </a:r>
            <a:r>
              <a:rPr lang="nl-BE" dirty="0"/>
              <a:t> </a:t>
            </a:r>
            <a:r>
              <a:rPr lang="nl-BE" dirty="0" err="1"/>
              <a:t>the</a:t>
            </a:r>
            <a:r>
              <a:rPr lang="nl-BE" dirty="0"/>
              <a:t> LR test. The p-</a:t>
            </a:r>
            <a:r>
              <a:rPr lang="nl-BE" dirty="0" err="1"/>
              <a:t>value</a:t>
            </a:r>
            <a:r>
              <a:rPr lang="nl-BE" dirty="0"/>
              <a:t> </a:t>
            </a:r>
            <a:r>
              <a:rPr lang="nl-BE" dirty="0" err="1"/>
              <a:t>from</a:t>
            </a:r>
            <a:r>
              <a:rPr lang="nl-BE" dirty="0"/>
              <a:t> </a:t>
            </a:r>
            <a:r>
              <a:rPr lang="nl-BE" dirty="0" err="1"/>
              <a:t>the</a:t>
            </a:r>
            <a:r>
              <a:rPr lang="nl-BE" dirty="0"/>
              <a:t> LR test </a:t>
            </a:r>
            <a:r>
              <a:rPr lang="nl-BE" dirty="0" err="1"/>
              <a:t>will</a:t>
            </a:r>
            <a:r>
              <a:rPr lang="nl-BE" dirty="0"/>
              <a:t> </a:t>
            </a:r>
            <a:r>
              <a:rPr lang="nl-BE" dirty="0" err="1"/>
              <a:t>be</a:t>
            </a:r>
            <a:r>
              <a:rPr lang="nl-BE" dirty="0"/>
              <a:t> </a:t>
            </a:r>
            <a:r>
              <a:rPr lang="nl-BE" dirty="0" err="1"/>
              <a:t>almost</a:t>
            </a:r>
            <a:r>
              <a:rPr lang="nl-BE" dirty="0"/>
              <a:t> </a:t>
            </a:r>
            <a:r>
              <a:rPr lang="nl-BE" dirty="0" err="1"/>
              <a:t>identical</a:t>
            </a:r>
            <a:r>
              <a:rPr lang="nl-BE" dirty="0"/>
              <a:t> </a:t>
            </a:r>
            <a:r>
              <a:rPr lang="nl-BE" dirty="0" err="1"/>
              <a:t>to</a:t>
            </a:r>
            <a:r>
              <a:rPr lang="nl-BE" dirty="0"/>
              <a:t> </a:t>
            </a:r>
            <a:r>
              <a:rPr lang="nl-BE" dirty="0" err="1"/>
              <a:t>the</a:t>
            </a:r>
            <a:r>
              <a:rPr lang="nl-BE" dirty="0"/>
              <a:t> </a:t>
            </a:r>
            <a:r>
              <a:rPr lang="nl-BE" dirty="0" err="1"/>
              <a:t>one</a:t>
            </a:r>
            <a:r>
              <a:rPr lang="nl-BE" dirty="0"/>
              <a:t> </a:t>
            </a:r>
            <a:r>
              <a:rPr lang="nl-BE" dirty="0" err="1"/>
              <a:t>from</a:t>
            </a:r>
            <a:r>
              <a:rPr lang="nl-BE" dirty="0"/>
              <a:t> </a:t>
            </a:r>
            <a:r>
              <a:rPr lang="nl-BE" dirty="0" err="1"/>
              <a:t>the</a:t>
            </a:r>
            <a:r>
              <a:rPr lang="nl-BE" dirty="0"/>
              <a:t> </a:t>
            </a:r>
            <a:r>
              <a:rPr lang="nl-BE" dirty="0" err="1"/>
              <a:t>Wald</a:t>
            </a:r>
            <a:r>
              <a:rPr lang="nl-BE" dirty="0"/>
              <a:t> test but in </a:t>
            </a:r>
            <a:r>
              <a:rPr lang="nl-BE" dirty="0" err="1"/>
              <a:t>the</a:t>
            </a:r>
            <a:r>
              <a:rPr lang="nl-BE" dirty="0"/>
              <a:t> case </a:t>
            </a:r>
            <a:r>
              <a:rPr lang="nl-BE" dirty="0" err="1"/>
              <a:t>you</a:t>
            </a:r>
            <a:r>
              <a:rPr lang="nl-BE" dirty="0"/>
              <a:t> have </a:t>
            </a:r>
            <a:r>
              <a:rPr lang="nl-BE" dirty="0" err="1"/>
              <a:t>an</a:t>
            </a:r>
            <a:r>
              <a:rPr lang="nl-BE" dirty="0"/>
              <a:t> exposure </a:t>
            </a:r>
            <a:r>
              <a:rPr lang="nl-BE" dirty="0" err="1"/>
              <a:t>with</a:t>
            </a:r>
            <a:r>
              <a:rPr lang="nl-BE" dirty="0"/>
              <a:t> more </a:t>
            </a:r>
            <a:r>
              <a:rPr lang="nl-BE" dirty="0" err="1"/>
              <a:t>than</a:t>
            </a:r>
            <a:r>
              <a:rPr lang="nl-BE" dirty="0"/>
              <a:t> </a:t>
            </a:r>
            <a:r>
              <a:rPr lang="nl-BE" dirty="0" err="1"/>
              <a:t>two</a:t>
            </a:r>
            <a:r>
              <a:rPr lang="nl-BE" dirty="0"/>
              <a:t> levels </a:t>
            </a:r>
            <a:r>
              <a:rPr lang="nl-BE" dirty="0" err="1"/>
              <a:t>you</a:t>
            </a:r>
            <a:r>
              <a:rPr lang="nl-BE" dirty="0"/>
              <a:t> </a:t>
            </a:r>
            <a:r>
              <a:rPr lang="nl-BE" dirty="0" err="1"/>
              <a:t>can</a:t>
            </a:r>
            <a:r>
              <a:rPr lang="nl-BE" dirty="0"/>
              <a:t> </a:t>
            </a:r>
            <a:r>
              <a:rPr lang="nl-BE" dirty="0" err="1"/>
              <a:t>you</a:t>
            </a:r>
            <a:r>
              <a:rPr lang="nl-BE" dirty="0"/>
              <a:t> </a:t>
            </a:r>
            <a:r>
              <a:rPr lang="nl-BE" dirty="0" err="1"/>
              <a:t>can</a:t>
            </a:r>
            <a:r>
              <a:rPr lang="nl-BE" dirty="0"/>
              <a:t> get </a:t>
            </a:r>
            <a:r>
              <a:rPr lang="nl-BE" dirty="0" err="1"/>
              <a:t>the</a:t>
            </a:r>
            <a:r>
              <a:rPr lang="nl-BE" dirty="0"/>
              <a:t> LR test </a:t>
            </a:r>
            <a:r>
              <a:rPr lang="nl-BE" dirty="0" err="1"/>
              <a:t>using</a:t>
            </a:r>
            <a:r>
              <a:rPr lang="nl-BE" dirty="0"/>
              <a:t> ‘</a:t>
            </a:r>
            <a:r>
              <a:rPr lang="nl-BE" dirty="0" err="1"/>
              <a:t>Models</a:t>
            </a:r>
            <a:r>
              <a:rPr lang="nl-BE" dirty="0"/>
              <a:t>’, ‘Hypothesis tests’, ‘</a:t>
            </a:r>
            <a:r>
              <a:rPr lang="nl-BE" dirty="0" err="1"/>
              <a:t>Anova</a:t>
            </a:r>
            <a:r>
              <a:rPr lang="nl-BE" dirty="0"/>
              <a:t> </a:t>
            </a:r>
            <a:r>
              <a:rPr lang="nl-BE" dirty="0" err="1"/>
              <a:t>table</a:t>
            </a:r>
            <a:r>
              <a:rPr lang="nl-BE" dirty="0"/>
              <a:t>’. </a:t>
            </a:r>
            <a:r>
              <a:rPr lang="nl-BE" dirty="0" err="1"/>
              <a:t>So</a:t>
            </a:r>
            <a:r>
              <a:rPr lang="nl-BE" dirty="0"/>
              <a:t> </a:t>
            </a:r>
            <a:r>
              <a:rPr lang="nl-BE" dirty="0" err="1"/>
              <a:t>let’s</a:t>
            </a:r>
            <a:r>
              <a:rPr lang="nl-BE" dirty="0"/>
              <a:t> take </a:t>
            </a:r>
            <a:r>
              <a:rPr lang="nl-BE" dirty="0" err="1"/>
              <a:t>some</a:t>
            </a:r>
            <a:r>
              <a:rPr lang="nl-BE" dirty="0"/>
              <a:t> time </a:t>
            </a:r>
            <a:r>
              <a:rPr lang="nl-BE" dirty="0" err="1"/>
              <a:t>to</a:t>
            </a:r>
            <a:r>
              <a:rPr lang="nl-BE" dirty="0"/>
              <a:t> </a:t>
            </a:r>
            <a:r>
              <a:rPr lang="nl-BE" dirty="0" err="1"/>
              <a:t>fill</a:t>
            </a:r>
            <a:r>
              <a:rPr lang="nl-BE" dirty="0"/>
              <a:t> out </a:t>
            </a:r>
            <a:r>
              <a:rPr lang="nl-BE" dirty="0" err="1"/>
              <a:t>the</a:t>
            </a:r>
            <a:r>
              <a:rPr lang="nl-BE" dirty="0"/>
              <a:t> </a:t>
            </a:r>
            <a:r>
              <a:rPr lang="nl-BE" dirty="0" err="1"/>
              <a:t>table</a:t>
            </a:r>
            <a:r>
              <a:rPr lang="nl-BE" dirty="0"/>
              <a:t>. </a:t>
            </a:r>
          </a:p>
        </p:txBody>
      </p:sp>
      <p:sp>
        <p:nvSpPr>
          <p:cNvPr id="4" name="Slide Number Placeholder 3"/>
          <p:cNvSpPr>
            <a:spLocks noGrp="1"/>
          </p:cNvSpPr>
          <p:nvPr>
            <p:ph type="sldNum" sz="quarter" idx="5"/>
          </p:nvPr>
        </p:nvSpPr>
        <p:spPr/>
        <p:txBody>
          <a:bodyPr/>
          <a:lstStyle/>
          <a:p>
            <a:fld id="{B2FFCCC4-DACD-4D8D-A0EF-A4017BBF01DF}" type="slidenum">
              <a:rPr lang="fr-FR" altLang="nl-BE" smtClean="0"/>
              <a:pPr/>
              <a:t>12</a:t>
            </a:fld>
            <a:endParaRPr lang="fr-FR" altLang="nl-BE"/>
          </a:p>
        </p:txBody>
      </p:sp>
    </p:spTree>
    <p:extLst>
      <p:ext uri="{BB962C8B-B14F-4D97-AF65-F5344CB8AC3E}">
        <p14:creationId xmlns:p14="http://schemas.microsoft.com/office/powerpoint/2010/main" val="1064864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This</a:t>
            </a:r>
            <a:r>
              <a:rPr lang="nl-BE" dirty="0"/>
              <a:t> </a:t>
            </a:r>
            <a:r>
              <a:rPr lang="nl-BE" dirty="0" err="1"/>
              <a:t>will</a:t>
            </a:r>
            <a:r>
              <a:rPr lang="nl-BE" dirty="0"/>
              <a:t> </a:t>
            </a:r>
            <a:r>
              <a:rPr lang="nl-BE" dirty="0" err="1"/>
              <a:t>be</a:t>
            </a:r>
            <a:r>
              <a:rPr lang="nl-BE" dirty="0"/>
              <a:t> </a:t>
            </a:r>
            <a:r>
              <a:rPr lang="nl-BE" dirty="0" err="1"/>
              <a:t>my</a:t>
            </a:r>
            <a:r>
              <a:rPr lang="nl-BE" dirty="0"/>
              <a:t> first </a:t>
            </a:r>
            <a:r>
              <a:rPr lang="nl-BE" dirty="0" err="1"/>
              <a:t>table</a:t>
            </a:r>
            <a:r>
              <a:rPr lang="nl-BE" dirty="0"/>
              <a:t>. In </a:t>
            </a:r>
            <a:r>
              <a:rPr lang="nl-BE" dirty="0" err="1"/>
              <a:t>an</a:t>
            </a:r>
            <a:r>
              <a:rPr lang="nl-BE" dirty="0"/>
              <a:t> </a:t>
            </a:r>
            <a:r>
              <a:rPr lang="nl-BE" dirty="0" err="1"/>
              <a:t>article</a:t>
            </a:r>
            <a:r>
              <a:rPr lang="nl-BE" dirty="0"/>
              <a:t> or report I </a:t>
            </a:r>
            <a:r>
              <a:rPr lang="nl-BE" dirty="0" err="1"/>
              <a:t>would</a:t>
            </a:r>
            <a:r>
              <a:rPr lang="nl-BE" dirty="0"/>
              <a:t> have </a:t>
            </a:r>
            <a:r>
              <a:rPr lang="nl-BE" dirty="0" err="1"/>
              <a:t>presented</a:t>
            </a:r>
            <a:r>
              <a:rPr lang="nl-BE" dirty="0"/>
              <a:t> </a:t>
            </a:r>
            <a:r>
              <a:rPr lang="nl-BE" dirty="0" err="1"/>
              <a:t>the</a:t>
            </a:r>
            <a:r>
              <a:rPr lang="nl-BE" dirty="0"/>
              <a:t> </a:t>
            </a:r>
            <a:r>
              <a:rPr lang="nl-BE" dirty="0" err="1"/>
              <a:t>confidence</a:t>
            </a:r>
            <a:r>
              <a:rPr lang="nl-BE" dirty="0"/>
              <a:t> </a:t>
            </a:r>
            <a:r>
              <a:rPr lang="nl-BE" dirty="0" err="1"/>
              <a:t>intervals</a:t>
            </a:r>
            <a:r>
              <a:rPr lang="nl-BE" dirty="0"/>
              <a:t> but right </a:t>
            </a:r>
            <a:r>
              <a:rPr lang="nl-BE" dirty="0" err="1"/>
              <a:t>now</a:t>
            </a:r>
            <a:r>
              <a:rPr lang="nl-BE" dirty="0"/>
              <a:t> I </a:t>
            </a:r>
            <a:r>
              <a:rPr lang="nl-BE" dirty="0" err="1"/>
              <a:t>need</a:t>
            </a:r>
            <a:r>
              <a:rPr lang="nl-BE" dirty="0"/>
              <a:t> </a:t>
            </a:r>
            <a:r>
              <a:rPr lang="nl-BE" dirty="0" err="1"/>
              <a:t>just</a:t>
            </a:r>
            <a:r>
              <a:rPr lang="nl-BE" dirty="0"/>
              <a:t> </a:t>
            </a:r>
            <a:r>
              <a:rPr lang="nl-BE" dirty="0" err="1"/>
              <a:t>the</a:t>
            </a:r>
            <a:r>
              <a:rPr lang="nl-BE" dirty="0"/>
              <a:t> p-</a:t>
            </a:r>
            <a:r>
              <a:rPr lang="nl-BE" dirty="0" err="1"/>
              <a:t>values</a:t>
            </a:r>
            <a:r>
              <a:rPr lang="nl-BE" dirty="0"/>
              <a:t> </a:t>
            </a:r>
            <a:r>
              <a:rPr lang="nl-BE" dirty="0" err="1"/>
              <a:t>to</a:t>
            </a:r>
            <a:r>
              <a:rPr lang="nl-BE" dirty="0"/>
              <a:t> </a:t>
            </a:r>
            <a:r>
              <a:rPr lang="nl-BE" dirty="0" err="1"/>
              <a:t>decide</a:t>
            </a:r>
            <a:r>
              <a:rPr lang="nl-BE" dirty="0"/>
              <a:t> </a:t>
            </a:r>
            <a:r>
              <a:rPr lang="nl-BE" dirty="0" err="1"/>
              <a:t>which</a:t>
            </a:r>
            <a:r>
              <a:rPr lang="nl-BE" dirty="0"/>
              <a:t> factors I </a:t>
            </a:r>
            <a:r>
              <a:rPr lang="nl-BE" dirty="0" err="1"/>
              <a:t>am</a:t>
            </a:r>
            <a:r>
              <a:rPr lang="nl-BE" dirty="0"/>
              <a:t> </a:t>
            </a:r>
            <a:r>
              <a:rPr lang="nl-BE" dirty="0" err="1"/>
              <a:t>going</a:t>
            </a:r>
            <a:r>
              <a:rPr lang="nl-BE" dirty="0"/>
              <a:t> </a:t>
            </a:r>
            <a:r>
              <a:rPr lang="nl-BE" dirty="0" err="1"/>
              <a:t>to</a:t>
            </a:r>
            <a:r>
              <a:rPr lang="nl-BE" dirty="0"/>
              <a:t> </a:t>
            </a:r>
            <a:r>
              <a:rPr lang="nl-BE" dirty="0" err="1"/>
              <a:t>retain</a:t>
            </a:r>
            <a:r>
              <a:rPr lang="nl-BE" dirty="0"/>
              <a:t> </a:t>
            </a:r>
            <a:r>
              <a:rPr lang="nl-BE" dirty="0" err="1"/>
              <a:t>for</a:t>
            </a:r>
            <a:r>
              <a:rPr lang="nl-BE" dirty="0"/>
              <a:t> </a:t>
            </a:r>
            <a:r>
              <a:rPr lang="nl-BE" dirty="0" err="1"/>
              <a:t>the</a:t>
            </a:r>
            <a:r>
              <a:rPr lang="nl-BE" dirty="0"/>
              <a:t> next step, </a:t>
            </a:r>
            <a:r>
              <a:rPr lang="nl-BE" dirty="0" err="1"/>
              <a:t>those</a:t>
            </a:r>
            <a:r>
              <a:rPr lang="nl-BE" dirty="0"/>
              <a:t> </a:t>
            </a:r>
            <a:r>
              <a:rPr lang="nl-BE" dirty="0" err="1"/>
              <a:t>with</a:t>
            </a:r>
            <a:r>
              <a:rPr lang="nl-BE" dirty="0"/>
              <a:t> a p-</a:t>
            </a:r>
            <a:r>
              <a:rPr lang="nl-BE" dirty="0" err="1"/>
              <a:t>value</a:t>
            </a:r>
            <a:r>
              <a:rPr lang="nl-BE" dirty="0"/>
              <a:t> </a:t>
            </a:r>
            <a:r>
              <a:rPr lang="nl-BE" dirty="0" err="1"/>
              <a:t>less</a:t>
            </a:r>
            <a:r>
              <a:rPr lang="nl-BE" dirty="0"/>
              <a:t> </a:t>
            </a:r>
            <a:r>
              <a:rPr lang="nl-BE" dirty="0" err="1"/>
              <a:t>than</a:t>
            </a:r>
            <a:r>
              <a:rPr lang="nl-BE" dirty="0"/>
              <a:t> 0.10. For </a:t>
            </a:r>
            <a:r>
              <a:rPr lang="nl-BE" dirty="0" err="1"/>
              <a:t>age</a:t>
            </a:r>
            <a:r>
              <a:rPr lang="nl-BE" dirty="0"/>
              <a:t> </a:t>
            </a:r>
            <a:r>
              <a:rPr lang="nl-BE" dirty="0" err="1"/>
              <a:t>group</a:t>
            </a:r>
            <a:r>
              <a:rPr lang="nl-BE" dirty="0"/>
              <a:t> I </a:t>
            </a:r>
            <a:r>
              <a:rPr lang="nl-BE" dirty="0" err="1"/>
              <a:t>use</a:t>
            </a:r>
            <a:r>
              <a:rPr lang="nl-BE" dirty="0"/>
              <a:t> </a:t>
            </a:r>
            <a:r>
              <a:rPr lang="nl-BE" dirty="0" err="1"/>
              <a:t>the</a:t>
            </a:r>
            <a:r>
              <a:rPr lang="nl-BE" dirty="0"/>
              <a:t> overall p-</a:t>
            </a:r>
            <a:r>
              <a:rPr lang="nl-BE" dirty="0" err="1"/>
              <a:t>vaule</a:t>
            </a:r>
            <a:r>
              <a:rPr lang="nl-BE" dirty="0"/>
              <a:t> I </a:t>
            </a:r>
            <a:r>
              <a:rPr lang="nl-BE" dirty="0" err="1"/>
              <a:t>got</a:t>
            </a:r>
            <a:r>
              <a:rPr lang="nl-BE" dirty="0"/>
              <a:t> </a:t>
            </a:r>
            <a:r>
              <a:rPr lang="nl-BE" dirty="0" err="1"/>
              <a:t>from</a:t>
            </a:r>
            <a:r>
              <a:rPr lang="nl-BE" dirty="0"/>
              <a:t> </a:t>
            </a:r>
            <a:r>
              <a:rPr lang="nl-BE" dirty="0" err="1"/>
              <a:t>the</a:t>
            </a:r>
            <a:r>
              <a:rPr lang="nl-BE" dirty="0"/>
              <a:t> ‘</a:t>
            </a:r>
            <a:r>
              <a:rPr lang="nl-BE" dirty="0" err="1"/>
              <a:t>anova</a:t>
            </a:r>
            <a:r>
              <a:rPr lang="nl-BE" dirty="0"/>
              <a:t>’ </a:t>
            </a:r>
            <a:r>
              <a:rPr lang="nl-BE" dirty="0" err="1"/>
              <a:t>command</a:t>
            </a:r>
            <a:r>
              <a:rPr lang="nl-BE" dirty="0"/>
              <a:t>, </a:t>
            </a:r>
            <a:r>
              <a:rPr lang="nl-BE" dirty="0" err="1"/>
              <a:t>which</a:t>
            </a:r>
            <a:r>
              <a:rPr lang="nl-BE" dirty="0"/>
              <a:t> is </a:t>
            </a:r>
            <a:r>
              <a:rPr lang="nl-BE" dirty="0" err="1"/>
              <a:t>the</a:t>
            </a:r>
            <a:r>
              <a:rPr lang="nl-BE" dirty="0"/>
              <a:t> LR test of </a:t>
            </a:r>
            <a:r>
              <a:rPr lang="nl-BE" dirty="0" err="1"/>
              <a:t>the</a:t>
            </a:r>
            <a:r>
              <a:rPr lang="nl-BE" dirty="0"/>
              <a:t> model </a:t>
            </a:r>
            <a:r>
              <a:rPr lang="nl-BE" dirty="0" err="1"/>
              <a:t>with</a:t>
            </a:r>
            <a:r>
              <a:rPr lang="nl-BE" dirty="0"/>
              <a:t> </a:t>
            </a:r>
            <a:r>
              <a:rPr lang="nl-BE" dirty="0" err="1"/>
              <a:t>agegroup</a:t>
            </a:r>
            <a:r>
              <a:rPr lang="nl-BE" dirty="0"/>
              <a:t> </a:t>
            </a:r>
            <a:r>
              <a:rPr lang="nl-BE" dirty="0" err="1"/>
              <a:t>compared</a:t>
            </a:r>
            <a:r>
              <a:rPr lang="nl-BE" dirty="0"/>
              <a:t> </a:t>
            </a:r>
            <a:r>
              <a:rPr lang="nl-BE" dirty="0" err="1"/>
              <a:t>to</a:t>
            </a:r>
            <a:r>
              <a:rPr lang="nl-BE" dirty="0"/>
              <a:t> </a:t>
            </a:r>
            <a:r>
              <a:rPr lang="nl-BE" dirty="0" err="1"/>
              <a:t>the</a:t>
            </a:r>
            <a:r>
              <a:rPr lang="nl-BE" dirty="0"/>
              <a:t> empty model, </a:t>
            </a:r>
            <a:r>
              <a:rPr lang="nl-BE" dirty="0" err="1"/>
              <a:t>it</a:t>
            </a:r>
            <a:r>
              <a:rPr lang="nl-BE" dirty="0"/>
              <a:t> gave me a p-</a:t>
            </a:r>
            <a:r>
              <a:rPr lang="nl-BE" dirty="0" err="1"/>
              <a:t>vaule</a:t>
            </a:r>
            <a:r>
              <a:rPr lang="nl-BE" dirty="0"/>
              <a:t> of 0.02.  </a:t>
            </a:r>
          </a:p>
        </p:txBody>
      </p:sp>
      <p:sp>
        <p:nvSpPr>
          <p:cNvPr id="4" name="Slide Number Placeholder 3"/>
          <p:cNvSpPr>
            <a:spLocks noGrp="1"/>
          </p:cNvSpPr>
          <p:nvPr>
            <p:ph type="sldNum" sz="quarter" idx="5"/>
          </p:nvPr>
        </p:nvSpPr>
        <p:spPr/>
        <p:txBody>
          <a:bodyPr/>
          <a:lstStyle/>
          <a:p>
            <a:fld id="{B2FFCCC4-DACD-4D8D-A0EF-A4017BBF01DF}" type="slidenum">
              <a:rPr lang="fr-FR" altLang="nl-BE" smtClean="0"/>
              <a:pPr/>
              <a:t>13</a:t>
            </a:fld>
            <a:endParaRPr lang="fr-FR" altLang="nl-BE"/>
          </a:p>
        </p:txBody>
      </p:sp>
    </p:spTree>
    <p:extLst>
      <p:ext uri="{BB962C8B-B14F-4D97-AF65-F5344CB8AC3E}">
        <p14:creationId xmlns:p14="http://schemas.microsoft.com/office/powerpoint/2010/main" val="738202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So</a:t>
            </a:r>
            <a:r>
              <a:rPr lang="nl-BE" dirty="0"/>
              <a:t> </a:t>
            </a:r>
            <a:r>
              <a:rPr lang="nl-BE" dirty="0" err="1"/>
              <a:t>the</a:t>
            </a:r>
            <a:r>
              <a:rPr lang="nl-BE" dirty="0"/>
              <a:t> factors </a:t>
            </a:r>
            <a:r>
              <a:rPr lang="nl-BE" dirty="0" err="1"/>
              <a:t>to</a:t>
            </a:r>
            <a:r>
              <a:rPr lang="nl-BE" dirty="0"/>
              <a:t> </a:t>
            </a:r>
            <a:r>
              <a:rPr lang="nl-BE" dirty="0" err="1"/>
              <a:t>be</a:t>
            </a:r>
            <a:r>
              <a:rPr lang="nl-BE" dirty="0"/>
              <a:t> </a:t>
            </a:r>
            <a:r>
              <a:rPr lang="nl-BE" dirty="0" err="1"/>
              <a:t>retained</a:t>
            </a:r>
            <a:r>
              <a:rPr lang="nl-BE" dirty="0"/>
              <a:t> are </a:t>
            </a:r>
            <a:r>
              <a:rPr lang="nl-BE" dirty="0" err="1"/>
              <a:t>age</a:t>
            </a:r>
            <a:r>
              <a:rPr lang="nl-BE" dirty="0"/>
              <a:t> </a:t>
            </a:r>
            <a:r>
              <a:rPr lang="nl-BE" dirty="0" err="1"/>
              <a:t>group</a:t>
            </a:r>
            <a:r>
              <a:rPr lang="nl-BE" dirty="0"/>
              <a:t>, </a:t>
            </a:r>
            <a:r>
              <a:rPr lang="nl-BE" dirty="0" err="1"/>
              <a:t>breast</a:t>
            </a:r>
            <a:r>
              <a:rPr lang="nl-BE" dirty="0"/>
              <a:t> </a:t>
            </a:r>
            <a:r>
              <a:rPr lang="nl-BE" dirty="0" err="1"/>
              <a:t>feeding</a:t>
            </a:r>
            <a:r>
              <a:rPr lang="nl-BE" dirty="0"/>
              <a:t>, </a:t>
            </a:r>
            <a:r>
              <a:rPr lang="nl-BE" dirty="0" err="1"/>
              <a:t>stunted</a:t>
            </a:r>
            <a:r>
              <a:rPr lang="nl-BE" dirty="0"/>
              <a:t>, </a:t>
            </a:r>
            <a:r>
              <a:rPr lang="nl-BE" dirty="0" err="1"/>
              <a:t>anemia</a:t>
            </a:r>
            <a:r>
              <a:rPr lang="nl-BE" dirty="0"/>
              <a:t>, </a:t>
            </a:r>
            <a:r>
              <a:rPr lang="nl-BE" dirty="0" err="1"/>
              <a:t>hospitalized</a:t>
            </a:r>
            <a:r>
              <a:rPr lang="nl-BE" dirty="0"/>
              <a:t> and </a:t>
            </a:r>
            <a:r>
              <a:rPr lang="nl-BE" dirty="0" err="1"/>
              <a:t>education</a:t>
            </a:r>
            <a:r>
              <a:rPr lang="nl-BE" dirty="0"/>
              <a:t> of </a:t>
            </a:r>
            <a:r>
              <a:rPr lang="nl-BE" dirty="0" err="1"/>
              <a:t>the</a:t>
            </a:r>
            <a:r>
              <a:rPr lang="nl-BE" dirty="0"/>
              <a:t> </a:t>
            </a:r>
            <a:r>
              <a:rPr lang="nl-BE" dirty="0" err="1"/>
              <a:t>mother</a:t>
            </a:r>
            <a:r>
              <a:rPr lang="nl-BE" dirty="0"/>
              <a:t>. </a:t>
            </a:r>
          </a:p>
        </p:txBody>
      </p:sp>
      <p:sp>
        <p:nvSpPr>
          <p:cNvPr id="4" name="Slide Number Placeholder 3"/>
          <p:cNvSpPr>
            <a:spLocks noGrp="1"/>
          </p:cNvSpPr>
          <p:nvPr>
            <p:ph type="sldNum" sz="quarter" idx="5"/>
          </p:nvPr>
        </p:nvSpPr>
        <p:spPr/>
        <p:txBody>
          <a:bodyPr/>
          <a:lstStyle/>
          <a:p>
            <a:fld id="{B2FFCCC4-DACD-4D8D-A0EF-A4017BBF01DF}" type="slidenum">
              <a:rPr lang="fr-FR" altLang="nl-BE" smtClean="0"/>
              <a:pPr/>
              <a:t>14</a:t>
            </a:fld>
            <a:endParaRPr lang="fr-FR" altLang="nl-BE"/>
          </a:p>
        </p:txBody>
      </p:sp>
    </p:spTree>
    <p:extLst>
      <p:ext uri="{BB962C8B-B14F-4D97-AF65-F5344CB8AC3E}">
        <p14:creationId xmlns:p14="http://schemas.microsoft.com/office/powerpoint/2010/main" val="1605992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This</a:t>
            </a:r>
            <a:r>
              <a:rPr lang="nl-BE" dirty="0"/>
              <a:t> is </a:t>
            </a:r>
            <a:r>
              <a:rPr lang="nl-BE" dirty="0" err="1"/>
              <a:t>the</a:t>
            </a:r>
            <a:r>
              <a:rPr lang="nl-BE" dirty="0"/>
              <a:t> </a:t>
            </a:r>
            <a:r>
              <a:rPr lang="nl-BE" dirty="0" err="1"/>
              <a:t>saturated</a:t>
            </a:r>
            <a:r>
              <a:rPr lang="nl-BE" dirty="0"/>
              <a:t> model </a:t>
            </a:r>
            <a:r>
              <a:rPr lang="nl-BE" dirty="0" err="1"/>
              <a:t>with</a:t>
            </a:r>
            <a:r>
              <a:rPr lang="nl-BE" dirty="0"/>
              <a:t> </a:t>
            </a:r>
            <a:r>
              <a:rPr lang="nl-BE" dirty="0" err="1"/>
              <a:t>the</a:t>
            </a:r>
            <a:r>
              <a:rPr lang="nl-BE" dirty="0"/>
              <a:t> 6 </a:t>
            </a:r>
            <a:r>
              <a:rPr lang="nl-BE" dirty="0" err="1"/>
              <a:t>terms</a:t>
            </a:r>
            <a:r>
              <a:rPr lang="nl-BE" dirty="0"/>
              <a:t>. </a:t>
            </a:r>
          </a:p>
          <a:p>
            <a:endParaRPr lang="nl-BE"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nl-BE" dirty="0"/>
              <a:t>Here we </a:t>
            </a:r>
            <a:r>
              <a:rPr lang="nl-BE" dirty="0" err="1"/>
              <a:t>see</a:t>
            </a:r>
            <a:r>
              <a:rPr lang="nl-BE" dirty="0"/>
              <a:t> part of </a:t>
            </a:r>
            <a:r>
              <a:rPr lang="nl-BE" dirty="0" err="1"/>
              <a:t>the</a:t>
            </a:r>
            <a:r>
              <a:rPr lang="nl-BE" dirty="0"/>
              <a:t> </a:t>
            </a:r>
            <a:r>
              <a:rPr lang="nl-BE" dirty="0" err="1"/>
              <a:t>resulting</a:t>
            </a:r>
            <a:r>
              <a:rPr lang="nl-BE" dirty="0"/>
              <a:t> output. The p-</a:t>
            </a:r>
            <a:r>
              <a:rPr lang="nl-BE" dirty="0" err="1"/>
              <a:t>values</a:t>
            </a:r>
            <a:r>
              <a:rPr lang="nl-BE" dirty="0"/>
              <a:t> of </a:t>
            </a:r>
            <a:r>
              <a:rPr lang="nl-BE" dirty="0" err="1"/>
              <a:t>the</a:t>
            </a:r>
            <a:r>
              <a:rPr lang="nl-BE" dirty="0"/>
              <a:t> </a:t>
            </a:r>
            <a:r>
              <a:rPr lang="nl-BE" dirty="0" err="1"/>
              <a:t>Wald</a:t>
            </a:r>
            <a:r>
              <a:rPr lang="nl-BE" dirty="0"/>
              <a:t> tests are </a:t>
            </a:r>
            <a:r>
              <a:rPr lang="nl-BE" dirty="0" err="1"/>
              <a:t>provided</a:t>
            </a:r>
            <a:r>
              <a:rPr lang="nl-BE" dirty="0"/>
              <a:t> </a:t>
            </a:r>
            <a:r>
              <a:rPr lang="nl-BE" dirty="0" err="1"/>
              <a:t>with</a:t>
            </a:r>
            <a:r>
              <a:rPr lang="nl-BE" dirty="0"/>
              <a:t> </a:t>
            </a:r>
            <a:r>
              <a:rPr lang="nl-BE" dirty="0" err="1"/>
              <a:t>the</a:t>
            </a:r>
            <a:r>
              <a:rPr lang="nl-BE" dirty="0"/>
              <a:t> </a:t>
            </a:r>
            <a:r>
              <a:rPr lang="nl-BE" dirty="0" err="1"/>
              <a:t>coefficients</a:t>
            </a:r>
            <a:r>
              <a:rPr lang="nl-BE" dirty="0"/>
              <a:t>, </a:t>
            </a:r>
            <a:r>
              <a:rPr lang="nl-BE" dirty="0" err="1"/>
              <a:t>not</a:t>
            </a:r>
            <a:r>
              <a:rPr lang="nl-BE" dirty="0"/>
              <a:t> </a:t>
            </a:r>
            <a:r>
              <a:rPr lang="nl-BE" dirty="0" err="1"/>
              <a:t>the</a:t>
            </a:r>
            <a:r>
              <a:rPr lang="nl-BE" dirty="0"/>
              <a:t> </a:t>
            </a:r>
            <a:r>
              <a:rPr lang="nl-BE" dirty="0" err="1"/>
              <a:t>odds</a:t>
            </a:r>
            <a:r>
              <a:rPr lang="nl-BE" dirty="0"/>
              <a:t> </a:t>
            </a:r>
            <a:r>
              <a:rPr lang="nl-BE" dirty="0" err="1"/>
              <a:t>ratios</a:t>
            </a:r>
            <a:r>
              <a:rPr lang="nl-BE" dirty="0"/>
              <a:t>, but </a:t>
            </a:r>
            <a:r>
              <a:rPr lang="nl-BE" dirty="0" err="1"/>
              <a:t>for</a:t>
            </a:r>
            <a:r>
              <a:rPr lang="nl-BE" dirty="0"/>
              <a:t> </a:t>
            </a:r>
            <a:r>
              <a:rPr lang="nl-BE" dirty="0" err="1"/>
              <a:t>now</a:t>
            </a:r>
            <a:r>
              <a:rPr lang="nl-BE" dirty="0"/>
              <a:t> </a:t>
            </a:r>
            <a:r>
              <a:rPr lang="nl-BE" dirty="0" err="1"/>
              <a:t>the</a:t>
            </a:r>
            <a:r>
              <a:rPr lang="nl-BE" dirty="0"/>
              <a:t> p-</a:t>
            </a:r>
            <a:r>
              <a:rPr lang="nl-BE" dirty="0" err="1"/>
              <a:t>values</a:t>
            </a:r>
            <a:r>
              <a:rPr lang="nl-BE" dirty="0"/>
              <a:t> are </a:t>
            </a:r>
            <a:r>
              <a:rPr lang="nl-BE" dirty="0" err="1"/>
              <a:t>all</a:t>
            </a:r>
            <a:r>
              <a:rPr lang="nl-BE" dirty="0"/>
              <a:t> we care </a:t>
            </a:r>
            <a:r>
              <a:rPr lang="nl-BE" dirty="0" err="1"/>
              <a:t>about</a:t>
            </a:r>
            <a:r>
              <a:rPr lang="nl-BE" dirty="0"/>
              <a:t>. As </a:t>
            </a:r>
            <a:r>
              <a:rPr lang="nl-BE" dirty="0" err="1"/>
              <a:t>you</a:t>
            </a:r>
            <a:r>
              <a:rPr lang="nl-BE" dirty="0"/>
              <a:t> </a:t>
            </a:r>
            <a:r>
              <a:rPr lang="nl-BE" dirty="0" err="1"/>
              <a:t>will</a:t>
            </a:r>
            <a:r>
              <a:rPr lang="nl-BE" dirty="0"/>
              <a:t> </a:t>
            </a:r>
            <a:r>
              <a:rPr lang="nl-BE" dirty="0" err="1"/>
              <a:t>see</a:t>
            </a:r>
            <a:r>
              <a:rPr lang="nl-BE" dirty="0"/>
              <a:t> later, </a:t>
            </a:r>
            <a:r>
              <a:rPr lang="nl-BE" dirty="0" err="1"/>
              <a:t>when</a:t>
            </a:r>
            <a:r>
              <a:rPr lang="nl-BE" dirty="0"/>
              <a:t> we make an </a:t>
            </a:r>
            <a:r>
              <a:rPr lang="nl-BE" dirty="0" err="1"/>
              <a:t>explanatory</a:t>
            </a:r>
            <a:r>
              <a:rPr lang="nl-BE" dirty="0"/>
              <a:t> model, </a:t>
            </a:r>
            <a:r>
              <a:rPr lang="nl-BE" dirty="0" err="1"/>
              <a:t>this</a:t>
            </a:r>
            <a:r>
              <a:rPr lang="nl-BE" dirty="0"/>
              <a:t> </a:t>
            </a:r>
            <a:r>
              <a:rPr lang="nl-BE" dirty="0" err="1"/>
              <a:t>will</a:t>
            </a:r>
            <a:r>
              <a:rPr lang="nl-BE" dirty="0"/>
              <a:t> </a:t>
            </a:r>
            <a:r>
              <a:rPr lang="nl-BE" dirty="0" err="1"/>
              <a:t>be</a:t>
            </a:r>
            <a:r>
              <a:rPr lang="nl-BE" dirty="0"/>
              <a:t> different. Age </a:t>
            </a:r>
            <a:r>
              <a:rPr lang="nl-BE" dirty="0" err="1"/>
              <a:t>group</a:t>
            </a:r>
            <a:r>
              <a:rPr lang="nl-BE" dirty="0"/>
              <a:t> </a:t>
            </a:r>
            <a:r>
              <a:rPr lang="nl-BE" dirty="0" err="1"/>
              <a:t>seems</a:t>
            </a:r>
            <a:r>
              <a:rPr lang="nl-BE" dirty="0"/>
              <a:t> </a:t>
            </a:r>
            <a:r>
              <a:rPr lang="nl-BE" dirty="0" err="1"/>
              <a:t>to</a:t>
            </a:r>
            <a:r>
              <a:rPr lang="nl-BE" dirty="0"/>
              <a:t> have </a:t>
            </a:r>
            <a:r>
              <a:rPr lang="nl-BE" dirty="0" err="1"/>
              <a:t>the</a:t>
            </a:r>
            <a:r>
              <a:rPr lang="nl-BE" dirty="0"/>
              <a:t> </a:t>
            </a:r>
            <a:r>
              <a:rPr lang="nl-BE" dirty="0" err="1"/>
              <a:t>highest</a:t>
            </a:r>
            <a:r>
              <a:rPr lang="nl-BE" dirty="0"/>
              <a:t> p-</a:t>
            </a:r>
            <a:r>
              <a:rPr lang="nl-BE" dirty="0" err="1"/>
              <a:t>vaules</a:t>
            </a:r>
            <a:r>
              <a:rPr lang="nl-BE" dirty="0"/>
              <a:t>, none of </a:t>
            </a:r>
            <a:r>
              <a:rPr lang="nl-BE" dirty="0" err="1"/>
              <a:t>them</a:t>
            </a:r>
            <a:r>
              <a:rPr lang="nl-BE" dirty="0"/>
              <a:t> are significant, </a:t>
            </a:r>
            <a:r>
              <a:rPr lang="nl-BE" dirty="0" err="1"/>
              <a:t>so</a:t>
            </a:r>
            <a:r>
              <a:rPr lang="nl-BE" dirty="0"/>
              <a:t> </a:t>
            </a:r>
            <a:r>
              <a:rPr lang="nl-BE" dirty="0" err="1"/>
              <a:t>let’s</a:t>
            </a:r>
            <a:r>
              <a:rPr lang="nl-BE" dirty="0"/>
              <a:t> </a:t>
            </a:r>
            <a:r>
              <a:rPr lang="nl-BE" dirty="0" err="1"/>
              <a:t>remove</a:t>
            </a:r>
            <a:r>
              <a:rPr lang="nl-BE" dirty="0"/>
              <a:t> </a:t>
            </a:r>
            <a:r>
              <a:rPr lang="nl-BE" dirty="0" err="1"/>
              <a:t>it</a:t>
            </a:r>
            <a:r>
              <a:rPr lang="nl-BE" dirty="0"/>
              <a:t> </a:t>
            </a:r>
            <a:r>
              <a:rPr lang="nl-BE" dirty="0" err="1"/>
              <a:t>and</a:t>
            </a:r>
            <a:r>
              <a:rPr lang="nl-BE" dirty="0"/>
              <a:t> </a:t>
            </a:r>
            <a:r>
              <a:rPr lang="nl-BE" dirty="0" err="1"/>
              <a:t>compare</a:t>
            </a:r>
            <a:r>
              <a:rPr lang="nl-BE" dirty="0"/>
              <a:t> </a:t>
            </a:r>
            <a:r>
              <a:rPr lang="nl-BE" dirty="0" err="1"/>
              <a:t>the</a:t>
            </a:r>
            <a:r>
              <a:rPr lang="nl-BE" dirty="0"/>
              <a:t> model </a:t>
            </a:r>
            <a:r>
              <a:rPr lang="nl-BE" dirty="0" err="1"/>
              <a:t>with</a:t>
            </a:r>
            <a:r>
              <a:rPr lang="nl-BE" dirty="0"/>
              <a:t> </a:t>
            </a:r>
            <a:r>
              <a:rPr lang="nl-BE" dirty="0" err="1"/>
              <a:t>age</a:t>
            </a:r>
            <a:r>
              <a:rPr lang="nl-BE" dirty="0"/>
              <a:t> </a:t>
            </a:r>
            <a:r>
              <a:rPr lang="nl-BE" dirty="0" err="1"/>
              <a:t>group</a:t>
            </a:r>
            <a:r>
              <a:rPr lang="nl-BE" dirty="0"/>
              <a:t> </a:t>
            </a:r>
            <a:r>
              <a:rPr lang="nl-BE" dirty="0" err="1"/>
              <a:t>to</a:t>
            </a:r>
            <a:r>
              <a:rPr lang="nl-BE" dirty="0"/>
              <a:t> </a:t>
            </a:r>
            <a:r>
              <a:rPr lang="nl-BE" dirty="0" err="1"/>
              <a:t>the</a:t>
            </a:r>
            <a:r>
              <a:rPr lang="nl-BE" dirty="0"/>
              <a:t> model without </a:t>
            </a:r>
            <a:r>
              <a:rPr lang="nl-BE" dirty="0" err="1"/>
              <a:t>using</a:t>
            </a:r>
            <a:r>
              <a:rPr lang="nl-BE" dirty="0"/>
              <a:t> </a:t>
            </a:r>
            <a:r>
              <a:rPr lang="nl-BE" dirty="0" err="1"/>
              <a:t>the</a:t>
            </a:r>
            <a:r>
              <a:rPr lang="nl-BE" dirty="0"/>
              <a:t> ‘</a:t>
            </a:r>
            <a:r>
              <a:rPr lang="nl-BE" dirty="0" err="1"/>
              <a:t>compare</a:t>
            </a:r>
            <a:r>
              <a:rPr lang="nl-BE" dirty="0"/>
              <a:t> </a:t>
            </a:r>
            <a:r>
              <a:rPr lang="nl-BE" dirty="0" err="1"/>
              <a:t>two</a:t>
            </a:r>
            <a:r>
              <a:rPr lang="nl-BE" dirty="0"/>
              <a:t> </a:t>
            </a:r>
            <a:r>
              <a:rPr lang="nl-BE" dirty="0" err="1"/>
              <a:t>models</a:t>
            </a:r>
            <a:r>
              <a:rPr lang="nl-BE" dirty="0"/>
              <a:t>’ </a:t>
            </a:r>
            <a:r>
              <a:rPr lang="nl-BE" dirty="0" err="1"/>
              <a:t>command</a:t>
            </a:r>
            <a:r>
              <a:rPr lang="nl-BE" dirty="0"/>
              <a:t> </a:t>
            </a:r>
            <a:r>
              <a:rPr lang="nl-BE" dirty="0" err="1"/>
              <a:t>to</a:t>
            </a:r>
            <a:r>
              <a:rPr lang="nl-BE" dirty="0"/>
              <a:t> get </a:t>
            </a:r>
            <a:r>
              <a:rPr lang="nl-BE" dirty="0" err="1"/>
              <a:t>the</a:t>
            </a:r>
            <a:r>
              <a:rPr lang="nl-BE" dirty="0"/>
              <a:t> p-</a:t>
            </a:r>
            <a:r>
              <a:rPr lang="nl-BE" dirty="0" err="1"/>
              <a:t>vaule</a:t>
            </a:r>
            <a:r>
              <a:rPr lang="nl-BE" dirty="0"/>
              <a:t> of </a:t>
            </a:r>
            <a:r>
              <a:rPr lang="nl-BE" dirty="0" err="1"/>
              <a:t>the</a:t>
            </a:r>
            <a:r>
              <a:rPr lang="nl-BE" dirty="0"/>
              <a:t> LR-test. </a:t>
            </a:r>
          </a:p>
          <a:p>
            <a:endParaRPr lang="nl-BE" dirty="0"/>
          </a:p>
        </p:txBody>
      </p:sp>
      <p:sp>
        <p:nvSpPr>
          <p:cNvPr id="4" name="Slide Number Placeholder 3"/>
          <p:cNvSpPr>
            <a:spLocks noGrp="1"/>
          </p:cNvSpPr>
          <p:nvPr>
            <p:ph type="sldNum" sz="quarter" idx="5"/>
          </p:nvPr>
        </p:nvSpPr>
        <p:spPr/>
        <p:txBody>
          <a:bodyPr/>
          <a:lstStyle/>
          <a:p>
            <a:fld id="{B2FFCCC4-DACD-4D8D-A0EF-A4017BBF01DF}" type="slidenum">
              <a:rPr lang="fr-FR" altLang="nl-BE" smtClean="0"/>
              <a:pPr/>
              <a:t>15</a:t>
            </a:fld>
            <a:endParaRPr lang="fr-FR" altLang="nl-BE"/>
          </a:p>
        </p:txBody>
      </p:sp>
    </p:spTree>
    <p:extLst>
      <p:ext uri="{BB962C8B-B14F-4D97-AF65-F5344CB8AC3E}">
        <p14:creationId xmlns:p14="http://schemas.microsoft.com/office/powerpoint/2010/main" val="3617474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So</a:t>
            </a:r>
            <a:r>
              <a:rPr lang="nl-BE" dirty="0"/>
              <a:t> I </a:t>
            </a:r>
            <a:r>
              <a:rPr lang="nl-BE" dirty="0" err="1"/>
              <a:t>compare</a:t>
            </a:r>
            <a:r>
              <a:rPr lang="nl-BE" dirty="0"/>
              <a:t> </a:t>
            </a:r>
            <a:r>
              <a:rPr lang="nl-BE" dirty="0" err="1"/>
              <a:t>the</a:t>
            </a:r>
            <a:r>
              <a:rPr lang="nl-BE" dirty="0"/>
              <a:t> model </a:t>
            </a:r>
            <a:r>
              <a:rPr lang="nl-BE" dirty="0" err="1"/>
              <a:t>with</a:t>
            </a:r>
            <a:r>
              <a:rPr lang="nl-BE" dirty="0"/>
              <a:t> and without ‘under2’ and I </a:t>
            </a:r>
            <a:r>
              <a:rPr lang="nl-BE" dirty="0" err="1"/>
              <a:t>see</a:t>
            </a:r>
            <a:r>
              <a:rPr lang="nl-BE" dirty="0"/>
              <a:t> </a:t>
            </a:r>
            <a:r>
              <a:rPr lang="nl-BE" dirty="0" err="1"/>
              <a:t>that</a:t>
            </a:r>
            <a:r>
              <a:rPr lang="nl-BE" dirty="0"/>
              <a:t> </a:t>
            </a:r>
            <a:r>
              <a:rPr lang="nl-BE" dirty="0" err="1"/>
              <a:t>the</a:t>
            </a:r>
            <a:r>
              <a:rPr lang="nl-BE" dirty="0"/>
              <a:t> LR test has a p-</a:t>
            </a:r>
            <a:r>
              <a:rPr lang="nl-BE" dirty="0" err="1"/>
              <a:t>value</a:t>
            </a:r>
            <a:r>
              <a:rPr lang="nl-BE" dirty="0"/>
              <a:t> of 0.5975, non-significant. </a:t>
            </a:r>
          </a:p>
        </p:txBody>
      </p:sp>
      <p:sp>
        <p:nvSpPr>
          <p:cNvPr id="4" name="Slide Number Placeholder 3"/>
          <p:cNvSpPr>
            <a:spLocks noGrp="1"/>
          </p:cNvSpPr>
          <p:nvPr>
            <p:ph type="sldNum" sz="quarter" idx="5"/>
          </p:nvPr>
        </p:nvSpPr>
        <p:spPr/>
        <p:txBody>
          <a:bodyPr/>
          <a:lstStyle/>
          <a:p>
            <a:fld id="{B2FFCCC4-DACD-4D8D-A0EF-A4017BBF01DF}" type="slidenum">
              <a:rPr lang="fr-FR" altLang="nl-BE" smtClean="0"/>
              <a:pPr/>
              <a:t>16</a:t>
            </a:fld>
            <a:endParaRPr lang="fr-FR" altLang="nl-BE"/>
          </a:p>
        </p:txBody>
      </p:sp>
    </p:spTree>
    <p:extLst>
      <p:ext uri="{BB962C8B-B14F-4D97-AF65-F5344CB8AC3E}">
        <p14:creationId xmlns:p14="http://schemas.microsoft.com/office/powerpoint/2010/main" val="1897547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As </a:t>
            </a:r>
            <a:r>
              <a:rPr lang="nl-BE" dirty="0" err="1"/>
              <a:t>you</a:t>
            </a:r>
            <a:r>
              <a:rPr lang="nl-BE" dirty="0"/>
              <a:t> </a:t>
            </a:r>
            <a:r>
              <a:rPr lang="nl-BE" dirty="0" err="1"/>
              <a:t>can</a:t>
            </a:r>
            <a:r>
              <a:rPr lang="nl-BE" dirty="0"/>
              <a:t> </a:t>
            </a:r>
            <a:r>
              <a:rPr lang="nl-BE" dirty="0" err="1"/>
              <a:t>see</a:t>
            </a:r>
            <a:r>
              <a:rPr lang="nl-BE" dirty="0"/>
              <a:t>, ‘</a:t>
            </a:r>
            <a:r>
              <a:rPr lang="nl-BE" dirty="0" err="1"/>
              <a:t>breastfed</a:t>
            </a:r>
            <a:r>
              <a:rPr lang="nl-BE" dirty="0"/>
              <a:t>’ has </a:t>
            </a:r>
            <a:r>
              <a:rPr lang="nl-BE" dirty="0" err="1"/>
              <a:t>now</a:t>
            </a:r>
            <a:r>
              <a:rPr lang="nl-BE" dirty="0"/>
              <a:t> </a:t>
            </a:r>
            <a:r>
              <a:rPr lang="nl-BE" dirty="0" err="1"/>
              <a:t>become</a:t>
            </a:r>
            <a:r>
              <a:rPr lang="nl-BE" dirty="0"/>
              <a:t> </a:t>
            </a:r>
            <a:r>
              <a:rPr lang="nl-BE" dirty="0" err="1"/>
              <a:t>highly</a:t>
            </a:r>
            <a:r>
              <a:rPr lang="nl-BE" dirty="0"/>
              <a:t> significant. </a:t>
            </a:r>
            <a:r>
              <a:rPr lang="nl-BE" dirty="0" err="1"/>
              <a:t>Something</a:t>
            </a:r>
            <a:r>
              <a:rPr lang="nl-BE" dirty="0"/>
              <a:t> </a:t>
            </a:r>
            <a:r>
              <a:rPr lang="nl-BE" dirty="0" err="1"/>
              <a:t>that</a:t>
            </a:r>
            <a:r>
              <a:rPr lang="nl-BE" dirty="0"/>
              <a:t> </a:t>
            </a:r>
            <a:r>
              <a:rPr lang="nl-BE" dirty="0" err="1"/>
              <a:t>will</a:t>
            </a:r>
            <a:r>
              <a:rPr lang="nl-BE" dirty="0"/>
              <a:t> </a:t>
            </a:r>
            <a:r>
              <a:rPr lang="nl-BE" dirty="0" err="1"/>
              <a:t>become</a:t>
            </a:r>
            <a:r>
              <a:rPr lang="nl-BE" dirty="0"/>
              <a:t> more </a:t>
            </a:r>
            <a:r>
              <a:rPr lang="nl-BE" dirty="0" err="1"/>
              <a:t>clear</a:t>
            </a:r>
            <a:r>
              <a:rPr lang="nl-BE" dirty="0"/>
              <a:t> </a:t>
            </a:r>
            <a:r>
              <a:rPr lang="nl-BE" dirty="0" err="1"/>
              <a:t>when</a:t>
            </a:r>
            <a:r>
              <a:rPr lang="nl-BE" dirty="0"/>
              <a:t> we make </a:t>
            </a:r>
            <a:r>
              <a:rPr lang="nl-BE" dirty="0" err="1"/>
              <a:t>an</a:t>
            </a:r>
            <a:r>
              <a:rPr lang="nl-BE" dirty="0"/>
              <a:t> </a:t>
            </a:r>
            <a:r>
              <a:rPr lang="nl-BE" dirty="0" err="1"/>
              <a:t>explanatory</a:t>
            </a:r>
            <a:r>
              <a:rPr lang="nl-BE" dirty="0"/>
              <a:t> model </a:t>
            </a:r>
            <a:r>
              <a:rPr lang="nl-BE" dirty="0" err="1"/>
              <a:t>lateron</a:t>
            </a:r>
            <a:r>
              <a:rPr lang="nl-BE" dirty="0"/>
              <a:t>. </a:t>
            </a:r>
            <a:r>
              <a:rPr lang="nl-BE" dirty="0" err="1"/>
              <a:t>Weakest</a:t>
            </a:r>
            <a:r>
              <a:rPr lang="nl-BE" dirty="0"/>
              <a:t> is </a:t>
            </a:r>
            <a:r>
              <a:rPr lang="nl-BE" dirty="0" err="1"/>
              <a:t>now</a:t>
            </a:r>
            <a:r>
              <a:rPr lang="nl-BE" dirty="0"/>
              <a:t> </a:t>
            </a:r>
            <a:r>
              <a:rPr lang="nl-BE" dirty="0" err="1"/>
              <a:t>hospitalized</a:t>
            </a:r>
            <a:r>
              <a:rPr lang="nl-BE" dirty="0"/>
              <a:t> </a:t>
            </a:r>
            <a:r>
              <a:rPr lang="nl-BE" dirty="0" err="1"/>
              <a:t>with</a:t>
            </a:r>
            <a:r>
              <a:rPr lang="nl-BE" dirty="0"/>
              <a:t> a p-</a:t>
            </a:r>
            <a:r>
              <a:rPr lang="nl-BE" dirty="0" err="1"/>
              <a:t>value</a:t>
            </a:r>
            <a:r>
              <a:rPr lang="nl-BE" dirty="0"/>
              <a:t> of 0.11. </a:t>
            </a:r>
            <a:r>
              <a:rPr lang="nl-BE" dirty="0" err="1"/>
              <a:t>Let’s</a:t>
            </a:r>
            <a:r>
              <a:rPr lang="nl-BE" dirty="0"/>
              <a:t> drop </a:t>
            </a:r>
            <a:r>
              <a:rPr lang="nl-BE" dirty="0" err="1"/>
              <a:t>it</a:t>
            </a:r>
            <a:r>
              <a:rPr lang="nl-BE" dirty="0"/>
              <a:t> and </a:t>
            </a:r>
            <a:r>
              <a:rPr lang="nl-BE" dirty="0" err="1"/>
              <a:t>see</a:t>
            </a:r>
            <a:r>
              <a:rPr lang="nl-BE" dirty="0"/>
              <a:t> </a:t>
            </a:r>
            <a:r>
              <a:rPr lang="nl-BE" dirty="0" err="1"/>
              <a:t>what</a:t>
            </a:r>
            <a:r>
              <a:rPr lang="nl-BE" dirty="0"/>
              <a:t> </a:t>
            </a:r>
            <a:r>
              <a:rPr lang="nl-BE" dirty="0" err="1"/>
              <a:t>happens</a:t>
            </a:r>
            <a:r>
              <a:rPr lang="nl-BE" dirty="0"/>
              <a:t>.</a:t>
            </a:r>
          </a:p>
        </p:txBody>
      </p:sp>
      <p:sp>
        <p:nvSpPr>
          <p:cNvPr id="4" name="Slide Number Placeholder 3"/>
          <p:cNvSpPr>
            <a:spLocks noGrp="1"/>
          </p:cNvSpPr>
          <p:nvPr>
            <p:ph type="sldNum" sz="quarter" idx="5"/>
          </p:nvPr>
        </p:nvSpPr>
        <p:spPr/>
        <p:txBody>
          <a:bodyPr/>
          <a:lstStyle/>
          <a:p>
            <a:fld id="{B2FFCCC4-DACD-4D8D-A0EF-A4017BBF01DF}" type="slidenum">
              <a:rPr lang="fr-FR" altLang="nl-BE" smtClean="0"/>
              <a:pPr/>
              <a:t>17</a:t>
            </a:fld>
            <a:endParaRPr lang="fr-FR" altLang="nl-BE"/>
          </a:p>
        </p:txBody>
      </p:sp>
    </p:spTree>
    <p:extLst>
      <p:ext uri="{BB962C8B-B14F-4D97-AF65-F5344CB8AC3E}">
        <p14:creationId xmlns:p14="http://schemas.microsoft.com/office/powerpoint/2010/main" val="3555459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The LR test </a:t>
            </a:r>
            <a:r>
              <a:rPr lang="nl-BE" dirty="0" err="1"/>
              <a:t>confirms</a:t>
            </a:r>
            <a:r>
              <a:rPr lang="nl-BE" dirty="0"/>
              <a:t> </a:t>
            </a:r>
            <a:r>
              <a:rPr lang="nl-BE" dirty="0" err="1"/>
              <a:t>that</a:t>
            </a:r>
            <a:r>
              <a:rPr lang="nl-BE" dirty="0"/>
              <a:t> we </a:t>
            </a:r>
            <a:r>
              <a:rPr lang="nl-BE" dirty="0" err="1"/>
              <a:t>can</a:t>
            </a:r>
            <a:r>
              <a:rPr lang="nl-BE" dirty="0"/>
              <a:t> drop ‘</a:t>
            </a:r>
            <a:r>
              <a:rPr lang="nl-BE" dirty="0" err="1"/>
              <a:t>hospitalized</a:t>
            </a:r>
            <a:r>
              <a:rPr lang="nl-BE" dirty="0"/>
              <a:t>’ without making </a:t>
            </a:r>
            <a:r>
              <a:rPr lang="nl-BE" dirty="0" err="1"/>
              <a:t>the</a:t>
            </a:r>
            <a:r>
              <a:rPr lang="nl-BE" dirty="0"/>
              <a:t> model </a:t>
            </a:r>
            <a:r>
              <a:rPr lang="nl-BE" dirty="0" err="1"/>
              <a:t>significantly</a:t>
            </a:r>
            <a:r>
              <a:rPr lang="nl-BE" dirty="0"/>
              <a:t> </a:t>
            </a:r>
            <a:r>
              <a:rPr lang="nl-BE" dirty="0" err="1"/>
              <a:t>worse</a:t>
            </a:r>
            <a:r>
              <a:rPr lang="nl-BE" dirty="0"/>
              <a:t>. </a:t>
            </a:r>
            <a:r>
              <a:rPr lang="nl-BE" dirty="0" err="1"/>
              <a:t>If</a:t>
            </a:r>
            <a:r>
              <a:rPr lang="nl-BE" dirty="0"/>
              <a:t> </a:t>
            </a:r>
            <a:r>
              <a:rPr lang="nl-BE" dirty="0" err="1"/>
              <a:t>you</a:t>
            </a:r>
            <a:r>
              <a:rPr lang="nl-BE" dirty="0"/>
              <a:t> look at </a:t>
            </a:r>
            <a:r>
              <a:rPr lang="nl-BE" dirty="0" err="1"/>
              <a:t>the</a:t>
            </a:r>
            <a:r>
              <a:rPr lang="nl-BE" dirty="0"/>
              <a:t> p-</a:t>
            </a:r>
            <a:r>
              <a:rPr lang="nl-BE" dirty="0" err="1"/>
              <a:t>values</a:t>
            </a:r>
            <a:r>
              <a:rPr lang="nl-BE" dirty="0"/>
              <a:t> of </a:t>
            </a:r>
            <a:r>
              <a:rPr lang="nl-BE" dirty="0" err="1"/>
              <a:t>the</a:t>
            </a:r>
            <a:r>
              <a:rPr lang="nl-BE" dirty="0"/>
              <a:t> </a:t>
            </a:r>
            <a:r>
              <a:rPr lang="nl-BE" dirty="0" err="1"/>
              <a:t>remaining</a:t>
            </a:r>
            <a:r>
              <a:rPr lang="nl-BE" dirty="0"/>
              <a:t> factors, </a:t>
            </a:r>
            <a:r>
              <a:rPr lang="nl-BE" dirty="0" err="1"/>
              <a:t>you</a:t>
            </a:r>
            <a:r>
              <a:rPr lang="nl-BE" dirty="0"/>
              <a:t> </a:t>
            </a:r>
            <a:r>
              <a:rPr lang="nl-BE" dirty="0" err="1"/>
              <a:t>will</a:t>
            </a:r>
            <a:r>
              <a:rPr lang="nl-BE" dirty="0"/>
              <a:t> </a:t>
            </a:r>
            <a:r>
              <a:rPr lang="nl-BE" dirty="0" err="1"/>
              <a:t>see</a:t>
            </a:r>
            <a:r>
              <a:rPr lang="nl-BE" dirty="0"/>
              <a:t> </a:t>
            </a:r>
            <a:r>
              <a:rPr lang="nl-BE" dirty="0" err="1"/>
              <a:t>that</a:t>
            </a:r>
            <a:r>
              <a:rPr lang="nl-BE" dirty="0"/>
              <a:t> ‘</a:t>
            </a:r>
            <a:r>
              <a:rPr lang="nl-BE" dirty="0" err="1"/>
              <a:t>stunted</a:t>
            </a:r>
            <a:r>
              <a:rPr lang="nl-BE" dirty="0"/>
              <a:t>’ is </a:t>
            </a:r>
            <a:r>
              <a:rPr lang="nl-BE" dirty="0" err="1"/>
              <a:t>now</a:t>
            </a:r>
            <a:r>
              <a:rPr lang="nl-BE" dirty="0"/>
              <a:t> </a:t>
            </a:r>
            <a:r>
              <a:rPr lang="nl-BE" dirty="0" err="1"/>
              <a:t>weakest</a:t>
            </a:r>
            <a:r>
              <a:rPr lang="nl-BE" dirty="0"/>
              <a:t> </a:t>
            </a:r>
            <a:r>
              <a:rPr lang="nl-BE" dirty="0" err="1"/>
              <a:t>with</a:t>
            </a:r>
            <a:r>
              <a:rPr lang="nl-BE" dirty="0"/>
              <a:t> a p-</a:t>
            </a:r>
            <a:r>
              <a:rPr lang="nl-BE" dirty="0" err="1"/>
              <a:t>value</a:t>
            </a:r>
            <a:r>
              <a:rPr lang="nl-BE" dirty="0"/>
              <a:t> of 0.078. See </a:t>
            </a:r>
            <a:r>
              <a:rPr lang="nl-BE" dirty="0" err="1"/>
              <a:t>what</a:t>
            </a:r>
            <a:r>
              <a:rPr lang="nl-BE" dirty="0"/>
              <a:t> </a:t>
            </a:r>
            <a:r>
              <a:rPr lang="nl-BE" dirty="0" err="1"/>
              <a:t>happens</a:t>
            </a:r>
            <a:r>
              <a:rPr lang="nl-BE" dirty="0"/>
              <a:t> </a:t>
            </a:r>
            <a:r>
              <a:rPr lang="nl-BE" dirty="0" err="1"/>
              <a:t>to</a:t>
            </a:r>
            <a:r>
              <a:rPr lang="nl-BE" dirty="0"/>
              <a:t> </a:t>
            </a:r>
            <a:r>
              <a:rPr lang="nl-BE" dirty="0" err="1"/>
              <a:t>the</a:t>
            </a:r>
            <a:r>
              <a:rPr lang="nl-BE" dirty="0"/>
              <a:t> LR test </a:t>
            </a:r>
            <a:r>
              <a:rPr lang="nl-BE" dirty="0" err="1"/>
              <a:t>if</a:t>
            </a:r>
            <a:r>
              <a:rPr lang="nl-BE" dirty="0"/>
              <a:t> </a:t>
            </a:r>
            <a:r>
              <a:rPr lang="nl-BE" dirty="0" err="1"/>
              <a:t>you</a:t>
            </a:r>
            <a:r>
              <a:rPr lang="nl-BE" dirty="0"/>
              <a:t> drop it. </a:t>
            </a:r>
          </a:p>
        </p:txBody>
      </p:sp>
      <p:sp>
        <p:nvSpPr>
          <p:cNvPr id="4" name="Slide Number Placeholder 3"/>
          <p:cNvSpPr>
            <a:spLocks noGrp="1"/>
          </p:cNvSpPr>
          <p:nvPr>
            <p:ph type="sldNum" sz="quarter" idx="5"/>
          </p:nvPr>
        </p:nvSpPr>
        <p:spPr/>
        <p:txBody>
          <a:bodyPr/>
          <a:lstStyle/>
          <a:p>
            <a:fld id="{B2FFCCC4-DACD-4D8D-A0EF-A4017BBF01DF}" type="slidenum">
              <a:rPr lang="fr-FR" altLang="nl-BE" smtClean="0"/>
              <a:pPr/>
              <a:t>18</a:t>
            </a:fld>
            <a:endParaRPr lang="fr-FR" altLang="nl-BE"/>
          </a:p>
        </p:txBody>
      </p:sp>
    </p:spTree>
    <p:extLst>
      <p:ext uri="{BB962C8B-B14F-4D97-AF65-F5344CB8AC3E}">
        <p14:creationId xmlns:p14="http://schemas.microsoft.com/office/powerpoint/2010/main" val="2050806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Indeed </a:t>
            </a:r>
            <a:r>
              <a:rPr lang="nl-BE" dirty="0" err="1"/>
              <a:t>the</a:t>
            </a:r>
            <a:r>
              <a:rPr lang="nl-BE" dirty="0"/>
              <a:t> LR test </a:t>
            </a:r>
            <a:r>
              <a:rPr lang="nl-BE" dirty="0" err="1"/>
              <a:t>results</a:t>
            </a:r>
            <a:r>
              <a:rPr lang="nl-BE" dirty="0"/>
              <a:t> in a non-significant p-</a:t>
            </a:r>
            <a:r>
              <a:rPr lang="nl-BE" dirty="0" err="1"/>
              <a:t>value</a:t>
            </a:r>
            <a:r>
              <a:rPr lang="nl-BE" dirty="0"/>
              <a:t>, </a:t>
            </a:r>
            <a:r>
              <a:rPr lang="nl-BE" dirty="0" err="1"/>
              <a:t>so</a:t>
            </a:r>
            <a:r>
              <a:rPr lang="nl-BE" dirty="0"/>
              <a:t> we </a:t>
            </a:r>
            <a:r>
              <a:rPr lang="nl-BE" dirty="0" err="1"/>
              <a:t>can</a:t>
            </a:r>
            <a:r>
              <a:rPr lang="nl-BE" dirty="0"/>
              <a:t> </a:t>
            </a:r>
            <a:r>
              <a:rPr lang="nl-BE" dirty="0" err="1"/>
              <a:t>sfaely</a:t>
            </a:r>
            <a:r>
              <a:rPr lang="nl-BE" dirty="0"/>
              <a:t> </a:t>
            </a:r>
            <a:r>
              <a:rPr lang="nl-BE" dirty="0" err="1"/>
              <a:t>leave</a:t>
            </a:r>
            <a:r>
              <a:rPr lang="nl-BE" dirty="0"/>
              <a:t> out ‘</a:t>
            </a:r>
            <a:r>
              <a:rPr lang="nl-BE" dirty="0" err="1"/>
              <a:t>stunted</a:t>
            </a:r>
            <a:r>
              <a:rPr lang="nl-BE" dirty="0"/>
              <a:t>’. </a:t>
            </a:r>
            <a:r>
              <a:rPr lang="nl-BE" dirty="0" err="1"/>
              <a:t>Weakest</a:t>
            </a:r>
            <a:r>
              <a:rPr lang="nl-BE" dirty="0"/>
              <a:t> term is </a:t>
            </a:r>
            <a:r>
              <a:rPr lang="nl-BE" dirty="0" err="1"/>
              <a:t>now</a:t>
            </a:r>
            <a:r>
              <a:rPr lang="nl-BE" dirty="0"/>
              <a:t> ‘</a:t>
            </a:r>
            <a:r>
              <a:rPr lang="nl-BE" dirty="0" err="1"/>
              <a:t>educated</a:t>
            </a:r>
            <a:r>
              <a:rPr lang="nl-BE" dirty="0"/>
              <a:t>’ </a:t>
            </a:r>
            <a:r>
              <a:rPr lang="nl-BE" dirty="0" err="1"/>
              <a:t>with</a:t>
            </a:r>
            <a:r>
              <a:rPr lang="nl-BE" dirty="0"/>
              <a:t> a p-</a:t>
            </a:r>
            <a:r>
              <a:rPr lang="nl-BE" dirty="0" err="1"/>
              <a:t>value</a:t>
            </a:r>
            <a:r>
              <a:rPr lang="nl-BE" dirty="0"/>
              <a:t> of 0.043. </a:t>
            </a:r>
            <a:r>
              <a:rPr lang="nl-BE" dirty="0" err="1"/>
              <a:t>Ley’s</a:t>
            </a:r>
            <a:r>
              <a:rPr lang="nl-BE" dirty="0"/>
              <a:t> </a:t>
            </a:r>
            <a:r>
              <a:rPr lang="nl-BE" dirty="0" err="1"/>
              <a:t>see</a:t>
            </a:r>
            <a:r>
              <a:rPr lang="nl-BE" dirty="0"/>
              <a:t> </a:t>
            </a:r>
            <a:r>
              <a:rPr lang="nl-BE" dirty="0" err="1"/>
              <a:t>what</a:t>
            </a:r>
            <a:r>
              <a:rPr lang="nl-BE" dirty="0"/>
              <a:t> </a:t>
            </a:r>
            <a:r>
              <a:rPr lang="nl-BE" dirty="0" err="1"/>
              <a:t>happens</a:t>
            </a:r>
            <a:r>
              <a:rPr lang="nl-BE" dirty="0"/>
              <a:t> </a:t>
            </a:r>
            <a:r>
              <a:rPr lang="nl-BE" dirty="0" err="1"/>
              <a:t>if</a:t>
            </a:r>
            <a:r>
              <a:rPr lang="nl-BE" dirty="0"/>
              <a:t> we drop it. </a:t>
            </a:r>
          </a:p>
        </p:txBody>
      </p:sp>
      <p:sp>
        <p:nvSpPr>
          <p:cNvPr id="4" name="Slide Number Placeholder 3"/>
          <p:cNvSpPr>
            <a:spLocks noGrp="1"/>
          </p:cNvSpPr>
          <p:nvPr>
            <p:ph type="sldNum" sz="quarter" idx="5"/>
          </p:nvPr>
        </p:nvSpPr>
        <p:spPr/>
        <p:txBody>
          <a:bodyPr/>
          <a:lstStyle/>
          <a:p>
            <a:fld id="{B2FFCCC4-DACD-4D8D-A0EF-A4017BBF01DF}" type="slidenum">
              <a:rPr lang="fr-FR" altLang="nl-BE" smtClean="0"/>
              <a:pPr/>
              <a:t>19</a:t>
            </a:fld>
            <a:endParaRPr lang="fr-FR" altLang="nl-BE"/>
          </a:p>
        </p:txBody>
      </p:sp>
    </p:spTree>
    <p:extLst>
      <p:ext uri="{BB962C8B-B14F-4D97-AF65-F5344CB8AC3E}">
        <p14:creationId xmlns:p14="http://schemas.microsoft.com/office/powerpoint/2010/main" val="1934585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As </a:t>
            </a:r>
            <a:r>
              <a:rPr lang="nl-BE" dirty="0" err="1"/>
              <a:t>you</a:t>
            </a:r>
            <a:r>
              <a:rPr lang="nl-BE" dirty="0"/>
              <a:t> </a:t>
            </a:r>
            <a:r>
              <a:rPr lang="nl-BE" dirty="0" err="1"/>
              <a:t>can</a:t>
            </a:r>
            <a:r>
              <a:rPr lang="nl-BE" dirty="0"/>
              <a:t> </a:t>
            </a:r>
            <a:r>
              <a:rPr lang="nl-BE" dirty="0" err="1"/>
              <a:t>see</a:t>
            </a:r>
            <a:r>
              <a:rPr lang="nl-BE" dirty="0"/>
              <a:t>, dropping ‘</a:t>
            </a:r>
            <a:r>
              <a:rPr lang="nl-BE" dirty="0" err="1"/>
              <a:t>educated</a:t>
            </a:r>
            <a:r>
              <a:rPr lang="nl-BE" dirty="0"/>
              <a:t>’ </a:t>
            </a:r>
            <a:r>
              <a:rPr lang="nl-BE" dirty="0" err="1"/>
              <a:t>from</a:t>
            </a:r>
            <a:r>
              <a:rPr lang="nl-BE" dirty="0"/>
              <a:t> </a:t>
            </a:r>
            <a:r>
              <a:rPr lang="nl-BE" dirty="0" err="1"/>
              <a:t>the</a:t>
            </a:r>
            <a:r>
              <a:rPr lang="nl-BE" dirty="0"/>
              <a:t> model </a:t>
            </a:r>
            <a:r>
              <a:rPr lang="nl-BE" dirty="0" err="1"/>
              <a:t>makes</a:t>
            </a:r>
            <a:r>
              <a:rPr lang="nl-BE" dirty="0"/>
              <a:t> </a:t>
            </a:r>
            <a:r>
              <a:rPr lang="nl-BE" dirty="0" err="1"/>
              <a:t>it</a:t>
            </a:r>
            <a:r>
              <a:rPr lang="nl-BE" dirty="0"/>
              <a:t> </a:t>
            </a:r>
            <a:r>
              <a:rPr lang="nl-BE" dirty="0" err="1"/>
              <a:t>significantly</a:t>
            </a:r>
            <a:r>
              <a:rPr lang="nl-BE" dirty="0"/>
              <a:t> </a:t>
            </a:r>
            <a:r>
              <a:rPr lang="nl-BE" dirty="0" err="1"/>
              <a:t>worse</a:t>
            </a:r>
            <a:r>
              <a:rPr lang="nl-BE" dirty="0"/>
              <a:t> (p=0.046). </a:t>
            </a:r>
            <a:r>
              <a:rPr lang="nl-BE" dirty="0" err="1"/>
              <a:t>So</a:t>
            </a:r>
            <a:r>
              <a:rPr lang="nl-BE" dirty="0"/>
              <a:t> </a:t>
            </a:r>
            <a:r>
              <a:rPr lang="nl-BE" dirty="0" err="1"/>
              <a:t>our</a:t>
            </a:r>
            <a:r>
              <a:rPr lang="nl-BE" dirty="0"/>
              <a:t> </a:t>
            </a:r>
            <a:r>
              <a:rPr lang="nl-BE" dirty="0" err="1"/>
              <a:t>final</a:t>
            </a:r>
            <a:r>
              <a:rPr lang="nl-BE" dirty="0"/>
              <a:t> </a:t>
            </a:r>
            <a:r>
              <a:rPr lang="nl-BE" dirty="0" err="1"/>
              <a:t>predictive</a:t>
            </a:r>
            <a:r>
              <a:rPr lang="nl-BE" dirty="0"/>
              <a:t> model </a:t>
            </a:r>
            <a:r>
              <a:rPr lang="nl-BE" dirty="0" err="1"/>
              <a:t>will</a:t>
            </a:r>
            <a:r>
              <a:rPr lang="nl-BE" dirty="0"/>
              <a:t> have </a:t>
            </a:r>
            <a:r>
              <a:rPr lang="nl-BE" dirty="0" err="1"/>
              <a:t>three</a:t>
            </a:r>
            <a:r>
              <a:rPr lang="nl-BE" dirty="0"/>
              <a:t> </a:t>
            </a:r>
            <a:r>
              <a:rPr lang="nl-BE" dirty="0" err="1"/>
              <a:t>explanatory</a:t>
            </a:r>
            <a:r>
              <a:rPr lang="nl-BE" dirty="0"/>
              <a:t> variables, </a:t>
            </a:r>
            <a:r>
              <a:rPr lang="nl-BE" dirty="0" err="1"/>
              <a:t>anemia</a:t>
            </a:r>
            <a:r>
              <a:rPr lang="nl-BE" dirty="0"/>
              <a:t>, </a:t>
            </a:r>
            <a:r>
              <a:rPr lang="nl-BE" dirty="0" err="1"/>
              <a:t>breast</a:t>
            </a:r>
            <a:r>
              <a:rPr lang="nl-BE" dirty="0"/>
              <a:t> </a:t>
            </a:r>
            <a:r>
              <a:rPr lang="nl-BE" dirty="0" err="1"/>
              <a:t>feeding</a:t>
            </a:r>
            <a:r>
              <a:rPr lang="nl-BE" dirty="0"/>
              <a:t> and </a:t>
            </a:r>
            <a:r>
              <a:rPr lang="nl-BE" dirty="0" err="1"/>
              <a:t>eduction</a:t>
            </a:r>
            <a:r>
              <a:rPr lang="nl-BE" dirty="0"/>
              <a:t> (of </a:t>
            </a:r>
            <a:r>
              <a:rPr lang="nl-BE" dirty="0" err="1"/>
              <a:t>the</a:t>
            </a:r>
            <a:r>
              <a:rPr lang="nl-BE" dirty="0"/>
              <a:t> </a:t>
            </a:r>
            <a:r>
              <a:rPr lang="nl-BE" dirty="0" err="1"/>
              <a:t>mother</a:t>
            </a:r>
            <a:r>
              <a:rPr lang="nl-BE" dirty="0"/>
              <a:t>). The </a:t>
            </a:r>
            <a:r>
              <a:rPr lang="nl-BE" dirty="0" err="1"/>
              <a:t>exponentiated</a:t>
            </a:r>
            <a:r>
              <a:rPr lang="nl-BE" dirty="0"/>
              <a:t> </a:t>
            </a:r>
            <a:r>
              <a:rPr lang="nl-BE" dirty="0" err="1"/>
              <a:t>coefficients</a:t>
            </a:r>
            <a:r>
              <a:rPr lang="nl-BE" dirty="0"/>
              <a:t>, </a:t>
            </a:r>
            <a:r>
              <a:rPr lang="nl-BE" dirty="0" err="1"/>
              <a:t>the</a:t>
            </a:r>
            <a:r>
              <a:rPr lang="nl-BE" dirty="0"/>
              <a:t> </a:t>
            </a:r>
            <a:r>
              <a:rPr lang="nl-BE" dirty="0" err="1"/>
              <a:t>odds</a:t>
            </a:r>
            <a:r>
              <a:rPr lang="nl-BE" dirty="0"/>
              <a:t> </a:t>
            </a:r>
            <a:r>
              <a:rPr lang="nl-BE" dirty="0" err="1"/>
              <a:t>ratios</a:t>
            </a:r>
            <a:r>
              <a:rPr lang="nl-BE" dirty="0"/>
              <a:t>, are </a:t>
            </a:r>
            <a:r>
              <a:rPr lang="nl-BE" dirty="0" err="1"/>
              <a:t>shown</a:t>
            </a:r>
            <a:r>
              <a:rPr lang="nl-BE" dirty="0"/>
              <a:t> in </a:t>
            </a:r>
            <a:r>
              <a:rPr lang="nl-BE" dirty="0" err="1"/>
              <a:t>the</a:t>
            </a:r>
            <a:r>
              <a:rPr lang="nl-BE" dirty="0"/>
              <a:t> next slide.</a:t>
            </a:r>
          </a:p>
        </p:txBody>
      </p:sp>
      <p:sp>
        <p:nvSpPr>
          <p:cNvPr id="4" name="Slide Number Placeholder 3"/>
          <p:cNvSpPr>
            <a:spLocks noGrp="1"/>
          </p:cNvSpPr>
          <p:nvPr>
            <p:ph type="sldNum" sz="quarter" idx="5"/>
          </p:nvPr>
        </p:nvSpPr>
        <p:spPr/>
        <p:txBody>
          <a:bodyPr/>
          <a:lstStyle/>
          <a:p>
            <a:fld id="{B2FFCCC4-DACD-4D8D-A0EF-A4017BBF01DF}" type="slidenum">
              <a:rPr lang="fr-FR" altLang="nl-BE" smtClean="0"/>
              <a:pPr/>
              <a:t>20</a:t>
            </a:fld>
            <a:endParaRPr lang="fr-FR" altLang="nl-BE"/>
          </a:p>
        </p:txBody>
      </p:sp>
    </p:spTree>
    <p:extLst>
      <p:ext uri="{BB962C8B-B14F-4D97-AF65-F5344CB8AC3E}">
        <p14:creationId xmlns:p14="http://schemas.microsoft.com/office/powerpoint/2010/main" val="4165944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dt" sz="quarter" idx="1"/>
          </p:nvPr>
        </p:nvSpPr>
        <p:spPr>
          <a:noFill/>
        </p:spPr>
        <p:txBody>
          <a:bodyPr/>
          <a:lstStyle>
            <a:lvl1pPr defTabSz="953948">
              <a:defRPr sz="2500">
                <a:solidFill>
                  <a:schemeClr val="tx1"/>
                </a:solidFill>
                <a:latin typeface="Times New Roman" pitchFamily="18" charset="0"/>
              </a:defRPr>
            </a:lvl1pPr>
            <a:lvl2pPr marL="769737" indent="-296053" defTabSz="953948">
              <a:defRPr sz="2500">
                <a:solidFill>
                  <a:schemeClr val="tx1"/>
                </a:solidFill>
                <a:latin typeface="Times New Roman" pitchFamily="18" charset="0"/>
              </a:defRPr>
            </a:lvl2pPr>
            <a:lvl3pPr marL="1184210" indent="-236842" defTabSz="953948">
              <a:defRPr sz="2500">
                <a:solidFill>
                  <a:schemeClr val="tx1"/>
                </a:solidFill>
                <a:latin typeface="Times New Roman" pitchFamily="18" charset="0"/>
              </a:defRPr>
            </a:lvl3pPr>
            <a:lvl4pPr marL="1657895" indent="-236842" defTabSz="953948">
              <a:defRPr sz="2500">
                <a:solidFill>
                  <a:schemeClr val="tx1"/>
                </a:solidFill>
                <a:latin typeface="Times New Roman" pitchFamily="18" charset="0"/>
              </a:defRPr>
            </a:lvl4pPr>
            <a:lvl5pPr marL="2131579" indent="-236842" defTabSz="953948">
              <a:defRPr sz="2500">
                <a:solidFill>
                  <a:schemeClr val="tx1"/>
                </a:solidFill>
                <a:latin typeface="Times New Roman" pitchFamily="18" charset="0"/>
              </a:defRPr>
            </a:lvl5pPr>
            <a:lvl6pPr marL="2605263" indent="-236842" algn="ctr" defTabSz="953948" eaLnBrk="0" fontAlgn="base" hangingPunct="0">
              <a:spcBef>
                <a:spcPct val="0"/>
              </a:spcBef>
              <a:spcAft>
                <a:spcPct val="0"/>
              </a:spcAft>
              <a:defRPr sz="2500">
                <a:solidFill>
                  <a:schemeClr val="tx1"/>
                </a:solidFill>
                <a:latin typeface="Times New Roman" pitchFamily="18" charset="0"/>
              </a:defRPr>
            </a:lvl6pPr>
            <a:lvl7pPr marL="3078945" indent="-236842" algn="ctr" defTabSz="953948" eaLnBrk="0" fontAlgn="base" hangingPunct="0">
              <a:spcBef>
                <a:spcPct val="0"/>
              </a:spcBef>
              <a:spcAft>
                <a:spcPct val="0"/>
              </a:spcAft>
              <a:defRPr sz="2500">
                <a:solidFill>
                  <a:schemeClr val="tx1"/>
                </a:solidFill>
                <a:latin typeface="Times New Roman" pitchFamily="18" charset="0"/>
              </a:defRPr>
            </a:lvl7pPr>
            <a:lvl8pPr marL="3552631" indent="-236842" algn="ctr" defTabSz="953948" eaLnBrk="0" fontAlgn="base" hangingPunct="0">
              <a:spcBef>
                <a:spcPct val="0"/>
              </a:spcBef>
              <a:spcAft>
                <a:spcPct val="0"/>
              </a:spcAft>
              <a:defRPr sz="2500">
                <a:solidFill>
                  <a:schemeClr val="tx1"/>
                </a:solidFill>
                <a:latin typeface="Times New Roman" pitchFamily="18" charset="0"/>
              </a:defRPr>
            </a:lvl8pPr>
            <a:lvl9pPr marL="4026317" indent="-236842" algn="ctr" defTabSz="953948" eaLnBrk="0" fontAlgn="base" hangingPunct="0">
              <a:spcBef>
                <a:spcPct val="0"/>
              </a:spcBef>
              <a:spcAft>
                <a:spcPct val="0"/>
              </a:spcAft>
              <a:defRPr sz="2500">
                <a:solidFill>
                  <a:schemeClr val="tx1"/>
                </a:solidFill>
                <a:latin typeface="Times New Roman" pitchFamily="18" charset="0"/>
              </a:defRPr>
            </a:lvl9pPr>
          </a:lstStyle>
          <a:p>
            <a:fld id="{30785A6B-596F-4847-888A-FF2543DB7FD5}" type="datetime1">
              <a:rPr lang="en-GB" sz="1200"/>
              <a:pPr/>
              <a:t>01/02/2023</a:t>
            </a:fld>
            <a:endParaRPr lang="en-GB" sz="1200" dirty="0"/>
          </a:p>
        </p:txBody>
      </p:sp>
      <p:sp>
        <p:nvSpPr>
          <p:cNvPr id="23555" name="Rectangle 6"/>
          <p:cNvSpPr>
            <a:spLocks noGrp="1" noChangeArrowheads="1"/>
          </p:cNvSpPr>
          <p:nvPr>
            <p:ph type="ftr" sz="quarter" idx="4"/>
          </p:nvPr>
        </p:nvSpPr>
        <p:spPr>
          <a:noFill/>
        </p:spPr>
        <p:txBody>
          <a:bodyPr/>
          <a:lstStyle>
            <a:lvl1pPr defTabSz="953948">
              <a:defRPr sz="2500">
                <a:solidFill>
                  <a:schemeClr val="tx1"/>
                </a:solidFill>
                <a:latin typeface="Times New Roman" pitchFamily="18" charset="0"/>
              </a:defRPr>
            </a:lvl1pPr>
            <a:lvl2pPr marL="769737" indent="-296053" defTabSz="953948">
              <a:defRPr sz="2500">
                <a:solidFill>
                  <a:schemeClr val="tx1"/>
                </a:solidFill>
                <a:latin typeface="Times New Roman" pitchFamily="18" charset="0"/>
              </a:defRPr>
            </a:lvl2pPr>
            <a:lvl3pPr marL="1184210" indent="-236842" defTabSz="953948">
              <a:defRPr sz="2500">
                <a:solidFill>
                  <a:schemeClr val="tx1"/>
                </a:solidFill>
                <a:latin typeface="Times New Roman" pitchFamily="18" charset="0"/>
              </a:defRPr>
            </a:lvl3pPr>
            <a:lvl4pPr marL="1657895" indent="-236842" defTabSz="953948">
              <a:defRPr sz="2500">
                <a:solidFill>
                  <a:schemeClr val="tx1"/>
                </a:solidFill>
                <a:latin typeface="Times New Roman" pitchFamily="18" charset="0"/>
              </a:defRPr>
            </a:lvl4pPr>
            <a:lvl5pPr marL="2131579" indent="-236842" defTabSz="953948">
              <a:defRPr sz="2500">
                <a:solidFill>
                  <a:schemeClr val="tx1"/>
                </a:solidFill>
                <a:latin typeface="Times New Roman" pitchFamily="18" charset="0"/>
              </a:defRPr>
            </a:lvl5pPr>
            <a:lvl6pPr marL="2605263" indent="-236842" algn="ctr" defTabSz="953948" eaLnBrk="0" fontAlgn="base" hangingPunct="0">
              <a:spcBef>
                <a:spcPct val="0"/>
              </a:spcBef>
              <a:spcAft>
                <a:spcPct val="0"/>
              </a:spcAft>
              <a:defRPr sz="2500">
                <a:solidFill>
                  <a:schemeClr val="tx1"/>
                </a:solidFill>
                <a:latin typeface="Times New Roman" pitchFamily="18" charset="0"/>
              </a:defRPr>
            </a:lvl6pPr>
            <a:lvl7pPr marL="3078945" indent="-236842" algn="ctr" defTabSz="953948" eaLnBrk="0" fontAlgn="base" hangingPunct="0">
              <a:spcBef>
                <a:spcPct val="0"/>
              </a:spcBef>
              <a:spcAft>
                <a:spcPct val="0"/>
              </a:spcAft>
              <a:defRPr sz="2500">
                <a:solidFill>
                  <a:schemeClr val="tx1"/>
                </a:solidFill>
                <a:latin typeface="Times New Roman" pitchFamily="18" charset="0"/>
              </a:defRPr>
            </a:lvl7pPr>
            <a:lvl8pPr marL="3552631" indent="-236842" algn="ctr" defTabSz="953948" eaLnBrk="0" fontAlgn="base" hangingPunct="0">
              <a:spcBef>
                <a:spcPct val="0"/>
              </a:spcBef>
              <a:spcAft>
                <a:spcPct val="0"/>
              </a:spcAft>
              <a:defRPr sz="2500">
                <a:solidFill>
                  <a:schemeClr val="tx1"/>
                </a:solidFill>
                <a:latin typeface="Times New Roman" pitchFamily="18" charset="0"/>
              </a:defRPr>
            </a:lvl8pPr>
            <a:lvl9pPr marL="4026317" indent="-236842" algn="ctr" defTabSz="953948" eaLnBrk="0" fontAlgn="base" hangingPunct="0">
              <a:spcBef>
                <a:spcPct val="0"/>
              </a:spcBef>
              <a:spcAft>
                <a:spcPct val="0"/>
              </a:spcAft>
              <a:defRPr sz="2500">
                <a:solidFill>
                  <a:schemeClr val="tx1"/>
                </a:solidFill>
                <a:latin typeface="Times New Roman" pitchFamily="18" charset="0"/>
              </a:defRPr>
            </a:lvl9pPr>
          </a:lstStyle>
          <a:p>
            <a:r>
              <a:rPr lang="en-GB" sz="1200" dirty="0"/>
              <a:t>AdMet_E_Logistic_TR.PPT</a:t>
            </a:r>
          </a:p>
        </p:txBody>
      </p:sp>
      <p:sp>
        <p:nvSpPr>
          <p:cNvPr id="23556" name="Rectangle 7"/>
          <p:cNvSpPr>
            <a:spLocks noGrp="1" noChangeArrowheads="1"/>
          </p:cNvSpPr>
          <p:nvPr>
            <p:ph type="sldNum" sz="quarter" idx="5"/>
          </p:nvPr>
        </p:nvSpPr>
        <p:spPr>
          <a:noFill/>
        </p:spPr>
        <p:txBody>
          <a:bodyPr/>
          <a:lstStyle>
            <a:lvl1pPr defTabSz="953948">
              <a:defRPr sz="2500">
                <a:solidFill>
                  <a:schemeClr val="tx1"/>
                </a:solidFill>
                <a:latin typeface="Times New Roman" pitchFamily="18" charset="0"/>
              </a:defRPr>
            </a:lvl1pPr>
            <a:lvl2pPr marL="769737" indent="-296053" defTabSz="953948">
              <a:defRPr sz="2500">
                <a:solidFill>
                  <a:schemeClr val="tx1"/>
                </a:solidFill>
                <a:latin typeface="Times New Roman" pitchFamily="18" charset="0"/>
              </a:defRPr>
            </a:lvl2pPr>
            <a:lvl3pPr marL="1184210" indent="-236842" defTabSz="953948">
              <a:defRPr sz="2500">
                <a:solidFill>
                  <a:schemeClr val="tx1"/>
                </a:solidFill>
                <a:latin typeface="Times New Roman" pitchFamily="18" charset="0"/>
              </a:defRPr>
            </a:lvl3pPr>
            <a:lvl4pPr marL="1657895" indent="-236842" defTabSz="953948">
              <a:defRPr sz="2500">
                <a:solidFill>
                  <a:schemeClr val="tx1"/>
                </a:solidFill>
                <a:latin typeface="Times New Roman" pitchFamily="18" charset="0"/>
              </a:defRPr>
            </a:lvl4pPr>
            <a:lvl5pPr marL="2131579" indent="-236842" defTabSz="953948">
              <a:defRPr sz="2500">
                <a:solidFill>
                  <a:schemeClr val="tx1"/>
                </a:solidFill>
                <a:latin typeface="Times New Roman" pitchFamily="18" charset="0"/>
              </a:defRPr>
            </a:lvl5pPr>
            <a:lvl6pPr marL="2605263" indent="-236842" algn="ctr" defTabSz="953948" eaLnBrk="0" fontAlgn="base" hangingPunct="0">
              <a:spcBef>
                <a:spcPct val="0"/>
              </a:spcBef>
              <a:spcAft>
                <a:spcPct val="0"/>
              </a:spcAft>
              <a:defRPr sz="2500">
                <a:solidFill>
                  <a:schemeClr val="tx1"/>
                </a:solidFill>
                <a:latin typeface="Times New Roman" pitchFamily="18" charset="0"/>
              </a:defRPr>
            </a:lvl6pPr>
            <a:lvl7pPr marL="3078945" indent="-236842" algn="ctr" defTabSz="953948" eaLnBrk="0" fontAlgn="base" hangingPunct="0">
              <a:spcBef>
                <a:spcPct val="0"/>
              </a:spcBef>
              <a:spcAft>
                <a:spcPct val="0"/>
              </a:spcAft>
              <a:defRPr sz="2500">
                <a:solidFill>
                  <a:schemeClr val="tx1"/>
                </a:solidFill>
                <a:latin typeface="Times New Roman" pitchFamily="18" charset="0"/>
              </a:defRPr>
            </a:lvl7pPr>
            <a:lvl8pPr marL="3552631" indent="-236842" algn="ctr" defTabSz="953948" eaLnBrk="0" fontAlgn="base" hangingPunct="0">
              <a:spcBef>
                <a:spcPct val="0"/>
              </a:spcBef>
              <a:spcAft>
                <a:spcPct val="0"/>
              </a:spcAft>
              <a:defRPr sz="2500">
                <a:solidFill>
                  <a:schemeClr val="tx1"/>
                </a:solidFill>
                <a:latin typeface="Times New Roman" pitchFamily="18" charset="0"/>
              </a:defRPr>
            </a:lvl8pPr>
            <a:lvl9pPr marL="4026317" indent="-236842" algn="ctr" defTabSz="953948" eaLnBrk="0" fontAlgn="base" hangingPunct="0">
              <a:spcBef>
                <a:spcPct val="0"/>
              </a:spcBef>
              <a:spcAft>
                <a:spcPct val="0"/>
              </a:spcAft>
              <a:defRPr sz="2500">
                <a:solidFill>
                  <a:schemeClr val="tx1"/>
                </a:solidFill>
                <a:latin typeface="Times New Roman" pitchFamily="18" charset="0"/>
              </a:defRPr>
            </a:lvl9pPr>
          </a:lstStyle>
          <a:p>
            <a:fld id="{10033CA6-ADEA-49AE-BB58-A2BDD2A56DFF}" type="slidenum">
              <a:rPr lang="en-GB" sz="1200"/>
              <a:pPr/>
              <a:t>2</a:t>
            </a:fld>
            <a:endParaRPr lang="en-GB" sz="1200" dirty="0"/>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So</a:t>
            </a:r>
            <a:r>
              <a:rPr lang="nl-BE" dirty="0"/>
              <a:t> </a:t>
            </a:r>
            <a:r>
              <a:rPr lang="nl-BE" dirty="0" err="1"/>
              <a:t>the</a:t>
            </a:r>
            <a:r>
              <a:rPr lang="nl-BE" dirty="0"/>
              <a:t> best </a:t>
            </a:r>
            <a:r>
              <a:rPr lang="nl-BE" dirty="0" err="1"/>
              <a:t>predictive</a:t>
            </a:r>
            <a:r>
              <a:rPr lang="nl-BE" dirty="0"/>
              <a:t> model has </a:t>
            </a:r>
            <a:r>
              <a:rPr lang="nl-BE" dirty="0" err="1"/>
              <a:t>three</a:t>
            </a:r>
            <a:r>
              <a:rPr lang="nl-BE" dirty="0"/>
              <a:t> </a:t>
            </a:r>
            <a:r>
              <a:rPr lang="nl-BE" dirty="0" err="1"/>
              <a:t>terms</a:t>
            </a:r>
            <a:r>
              <a:rPr lang="nl-BE" dirty="0"/>
              <a:t>, </a:t>
            </a:r>
            <a:r>
              <a:rPr lang="nl-BE" dirty="0" err="1"/>
              <a:t>anemia</a:t>
            </a:r>
            <a:r>
              <a:rPr lang="nl-BE" dirty="0"/>
              <a:t>, </a:t>
            </a:r>
            <a:r>
              <a:rPr lang="nl-BE" dirty="0" err="1"/>
              <a:t>breastfeeding</a:t>
            </a:r>
            <a:r>
              <a:rPr lang="nl-BE" dirty="0"/>
              <a:t> and </a:t>
            </a:r>
            <a:r>
              <a:rPr lang="nl-BE" dirty="0" err="1"/>
              <a:t>education</a:t>
            </a:r>
            <a:r>
              <a:rPr lang="nl-BE" dirty="0"/>
              <a:t>. </a:t>
            </a:r>
            <a:r>
              <a:rPr lang="nl-BE" dirty="0" err="1"/>
              <a:t>There</a:t>
            </a:r>
            <a:r>
              <a:rPr lang="nl-BE" dirty="0"/>
              <a:t> </a:t>
            </a:r>
            <a:r>
              <a:rPr lang="nl-BE" dirty="0" err="1"/>
              <a:t>could</a:t>
            </a:r>
            <a:r>
              <a:rPr lang="nl-BE" dirty="0"/>
              <a:t> </a:t>
            </a:r>
            <a:r>
              <a:rPr lang="nl-BE" dirty="0" err="1"/>
              <a:t>be</a:t>
            </a:r>
            <a:r>
              <a:rPr lang="nl-BE" dirty="0"/>
              <a:t> </a:t>
            </a:r>
            <a:r>
              <a:rPr lang="nl-BE" dirty="0" err="1"/>
              <a:t>three</a:t>
            </a:r>
            <a:r>
              <a:rPr lang="nl-BE" dirty="0"/>
              <a:t> </a:t>
            </a:r>
            <a:r>
              <a:rPr lang="nl-BE" dirty="0" err="1"/>
              <a:t>potential</a:t>
            </a:r>
            <a:r>
              <a:rPr lang="nl-BE" dirty="0"/>
              <a:t> </a:t>
            </a:r>
            <a:r>
              <a:rPr lang="nl-BE" dirty="0" err="1"/>
              <a:t>interaction</a:t>
            </a:r>
            <a:r>
              <a:rPr lang="nl-BE" dirty="0"/>
              <a:t> </a:t>
            </a:r>
            <a:r>
              <a:rPr lang="nl-BE" dirty="0" err="1"/>
              <a:t>terms</a:t>
            </a:r>
            <a:r>
              <a:rPr lang="nl-BE" dirty="0"/>
              <a:t>, </a:t>
            </a:r>
            <a:r>
              <a:rPr lang="nl-BE" dirty="0" err="1"/>
              <a:t>between</a:t>
            </a:r>
            <a:r>
              <a:rPr lang="nl-BE" dirty="0"/>
              <a:t> </a:t>
            </a:r>
            <a:r>
              <a:rPr lang="nl-BE" dirty="0" err="1"/>
              <a:t>anemia</a:t>
            </a:r>
            <a:r>
              <a:rPr lang="nl-BE" dirty="0"/>
              <a:t> and </a:t>
            </a:r>
            <a:r>
              <a:rPr lang="nl-BE" dirty="0" err="1"/>
              <a:t>breast</a:t>
            </a:r>
            <a:r>
              <a:rPr lang="nl-BE" dirty="0"/>
              <a:t> </a:t>
            </a:r>
            <a:r>
              <a:rPr lang="nl-BE" dirty="0" err="1"/>
              <a:t>feeding</a:t>
            </a:r>
            <a:r>
              <a:rPr lang="nl-BE" dirty="0"/>
              <a:t>, </a:t>
            </a:r>
            <a:r>
              <a:rPr lang="nl-BE" dirty="0" err="1"/>
              <a:t>anemia</a:t>
            </a:r>
            <a:r>
              <a:rPr lang="nl-BE" dirty="0"/>
              <a:t> and </a:t>
            </a:r>
            <a:r>
              <a:rPr lang="nl-BE" dirty="0" err="1"/>
              <a:t>education</a:t>
            </a:r>
            <a:r>
              <a:rPr lang="nl-BE" dirty="0"/>
              <a:t> and </a:t>
            </a:r>
            <a:r>
              <a:rPr lang="nl-BE" dirty="0" err="1"/>
              <a:t>breast</a:t>
            </a:r>
            <a:r>
              <a:rPr lang="nl-BE" dirty="0"/>
              <a:t> </a:t>
            </a:r>
            <a:r>
              <a:rPr lang="nl-BE" dirty="0" err="1"/>
              <a:t>feeding</a:t>
            </a:r>
            <a:r>
              <a:rPr lang="nl-BE" dirty="0"/>
              <a:t> and </a:t>
            </a:r>
            <a:r>
              <a:rPr lang="nl-BE" dirty="0" err="1"/>
              <a:t>education</a:t>
            </a:r>
            <a:r>
              <a:rPr lang="nl-BE" dirty="0"/>
              <a:t>. The </a:t>
            </a:r>
            <a:r>
              <a:rPr lang="nl-BE" dirty="0" err="1"/>
              <a:t>latter</a:t>
            </a:r>
            <a:r>
              <a:rPr lang="nl-BE" dirty="0"/>
              <a:t> </a:t>
            </a:r>
            <a:r>
              <a:rPr lang="nl-BE" dirty="0" err="1"/>
              <a:t>could</a:t>
            </a:r>
            <a:r>
              <a:rPr lang="nl-BE" dirty="0"/>
              <a:t> </a:t>
            </a:r>
            <a:r>
              <a:rPr lang="nl-BE" dirty="0" err="1"/>
              <a:t>be</a:t>
            </a:r>
            <a:r>
              <a:rPr lang="nl-BE" dirty="0"/>
              <a:t> </a:t>
            </a:r>
            <a:r>
              <a:rPr lang="nl-BE" dirty="0" err="1"/>
              <a:t>plausible</a:t>
            </a:r>
            <a:r>
              <a:rPr lang="nl-BE" dirty="0"/>
              <a:t>, </a:t>
            </a:r>
            <a:r>
              <a:rPr lang="nl-BE" dirty="0" err="1"/>
              <a:t>an</a:t>
            </a:r>
            <a:r>
              <a:rPr lang="nl-BE" dirty="0"/>
              <a:t> </a:t>
            </a:r>
            <a:r>
              <a:rPr lang="nl-BE" dirty="0" err="1"/>
              <a:t>educated</a:t>
            </a:r>
            <a:r>
              <a:rPr lang="nl-BE" dirty="0"/>
              <a:t> </a:t>
            </a:r>
            <a:r>
              <a:rPr lang="nl-BE" dirty="0" err="1"/>
              <a:t>mother</a:t>
            </a:r>
            <a:r>
              <a:rPr lang="nl-BE" dirty="0"/>
              <a:t> </a:t>
            </a:r>
            <a:r>
              <a:rPr lang="nl-BE" dirty="0" err="1"/>
              <a:t>might</a:t>
            </a:r>
            <a:r>
              <a:rPr lang="nl-BE" dirty="0"/>
              <a:t> </a:t>
            </a:r>
            <a:r>
              <a:rPr lang="nl-BE" dirty="0" err="1"/>
              <a:t>be</a:t>
            </a:r>
            <a:r>
              <a:rPr lang="nl-BE" dirty="0"/>
              <a:t> more </a:t>
            </a:r>
            <a:r>
              <a:rPr lang="nl-BE" dirty="0" err="1"/>
              <a:t>likely</a:t>
            </a:r>
            <a:r>
              <a:rPr lang="nl-BE" dirty="0"/>
              <a:t> </a:t>
            </a:r>
            <a:r>
              <a:rPr lang="nl-BE" dirty="0" err="1"/>
              <a:t>to</a:t>
            </a:r>
            <a:r>
              <a:rPr lang="nl-BE" dirty="0"/>
              <a:t> </a:t>
            </a:r>
            <a:r>
              <a:rPr lang="nl-BE" dirty="0" err="1"/>
              <a:t>breastfeed</a:t>
            </a:r>
            <a:r>
              <a:rPr lang="nl-BE" dirty="0"/>
              <a:t> but </a:t>
            </a:r>
            <a:r>
              <a:rPr lang="nl-BE" dirty="0" err="1"/>
              <a:t>also</a:t>
            </a:r>
            <a:r>
              <a:rPr lang="nl-BE" dirty="0"/>
              <a:t> </a:t>
            </a:r>
            <a:r>
              <a:rPr lang="nl-BE" dirty="0" err="1"/>
              <a:t>be</a:t>
            </a:r>
            <a:r>
              <a:rPr lang="nl-BE" dirty="0"/>
              <a:t> more </a:t>
            </a:r>
            <a:r>
              <a:rPr lang="nl-BE" dirty="0" err="1"/>
              <a:t>likely</a:t>
            </a:r>
            <a:r>
              <a:rPr lang="nl-BE" dirty="0"/>
              <a:t> </a:t>
            </a:r>
            <a:r>
              <a:rPr lang="nl-BE" dirty="0" err="1"/>
              <a:t>to</a:t>
            </a:r>
            <a:r>
              <a:rPr lang="nl-BE" dirty="0"/>
              <a:t> </a:t>
            </a:r>
            <a:r>
              <a:rPr lang="nl-BE" dirty="0" err="1"/>
              <a:t>provide</a:t>
            </a:r>
            <a:r>
              <a:rPr lang="nl-BE" dirty="0"/>
              <a:t> het </a:t>
            </a:r>
            <a:r>
              <a:rPr lang="nl-BE" dirty="0" err="1"/>
              <a:t>child</a:t>
            </a:r>
            <a:r>
              <a:rPr lang="nl-BE" dirty="0"/>
              <a:t> </a:t>
            </a:r>
            <a:r>
              <a:rPr lang="nl-BE" dirty="0" err="1"/>
              <a:t>with</a:t>
            </a:r>
            <a:r>
              <a:rPr lang="nl-BE" dirty="0"/>
              <a:t> </a:t>
            </a:r>
            <a:r>
              <a:rPr lang="nl-BE" dirty="0" err="1"/>
              <a:t>better</a:t>
            </a:r>
            <a:r>
              <a:rPr lang="nl-BE" dirty="0"/>
              <a:t> </a:t>
            </a:r>
            <a:r>
              <a:rPr lang="nl-BE" dirty="0" err="1"/>
              <a:t>nutrition</a:t>
            </a:r>
            <a:r>
              <a:rPr lang="nl-BE" dirty="0"/>
              <a:t> in </a:t>
            </a:r>
            <a:r>
              <a:rPr lang="nl-BE" dirty="0" err="1"/>
              <a:t>general</a:t>
            </a:r>
            <a:r>
              <a:rPr lang="nl-BE" dirty="0"/>
              <a:t>. In </a:t>
            </a:r>
            <a:r>
              <a:rPr lang="nl-BE" dirty="0" err="1"/>
              <a:t>that</a:t>
            </a:r>
            <a:r>
              <a:rPr lang="nl-BE" dirty="0"/>
              <a:t> case </a:t>
            </a:r>
            <a:r>
              <a:rPr lang="nl-BE" dirty="0" err="1"/>
              <a:t>you</a:t>
            </a:r>
            <a:r>
              <a:rPr lang="nl-BE" dirty="0"/>
              <a:t> </a:t>
            </a:r>
            <a:r>
              <a:rPr lang="nl-BE" dirty="0" err="1"/>
              <a:t>would</a:t>
            </a:r>
            <a:r>
              <a:rPr lang="nl-BE" dirty="0"/>
              <a:t> </a:t>
            </a:r>
            <a:r>
              <a:rPr lang="nl-BE" dirty="0" err="1"/>
              <a:t>expect</a:t>
            </a:r>
            <a:r>
              <a:rPr lang="nl-BE" dirty="0"/>
              <a:t> </a:t>
            </a:r>
            <a:r>
              <a:rPr lang="nl-BE" dirty="0" err="1"/>
              <a:t>the</a:t>
            </a:r>
            <a:r>
              <a:rPr lang="nl-BE" dirty="0"/>
              <a:t> effect of </a:t>
            </a:r>
            <a:r>
              <a:rPr lang="nl-BE" dirty="0" err="1"/>
              <a:t>breastfeeding</a:t>
            </a:r>
            <a:r>
              <a:rPr lang="nl-BE" dirty="0"/>
              <a:t> </a:t>
            </a:r>
            <a:r>
              <a:rPr lang="nl-BE" dirty="0" err="1"/>
              <a:t>to</a:t>
            </a:r>
            <a:r>
              <a:rPr lang="nl-BE" dirty="0"/>
              <a:t> </a:t>
            </a:r>
            <a:r>
              <a:rPr lang="nl-BE" dirty="0" err="1"/>
              <a:t>be</a:t>
            </a:r>
            <a:r>
              <a:rPr lang="nl-BE" dirty="0"/>
              <a:t> </a:t>
            </a:r>
            <a:r>
              <a:rPr lang="nl-BE" dirty="0" err="1"/>
              <a:t>significantly</a:t>
            </a:r>
            <a:r>
              <a:rPr lang="nl-BE" dirty="0"/>
              <a:t> more </a:t>
            </a:r>
            <a:r>
              <a:rPr lang="nl-BE" dirty="0" err="1"/>
              <a:t>pronounced</a:t>
            </a:r>
            <a:r>
              <a:rPr lang="nl-BE" dirty="0"/>
              <a:t> </a:t>
            </a:r>
            <a:r>
              <a:rPr lang="nl-BE" dirty="0" err="1"/>
              <a:t>among</a:t>
            </a:r>
            <a:r>
              <a:rPr lang="nl-BE" dirty="0"/>
              <a:t> </a:t>
            </a:r>
            <a:r>
              <a:rPr lang="nl-BE" dirty="0" err="1"/>
              <a:t>uneducated</a:t>
            </a:r>
            <a:r>
              <a:rPr lang="nl-BE" dirty="0"/>
              <a:t> </a:t>
            </a:r>
            <a:r>
              <a:rPr lang="nl-BE" dirty="0" err="1"/>
              <a:t>mothers</a:t>
            </a:r>
            <a:r>
              <a:rPr lang="nl-BE" dirty="0"/>
              <a:t>. </a:t>
            </a:r>
            <a:r>
              <a:rPr lang="nl-BE" dirty="0" err="1"/>
              <a:t>Let’s</a:t>
            </a:r>
            <a:r>
              <a:rPr lang="nl-BE" dirty="0"/>
              <a:t> </a:t>
            </a:r>
            <a:r>
              <a:rPr lang="nl-BE" dirty="0" err="1"/>
              <a:t>just</a:t>
            </a:r>
            <a:r>
              <a:rPr lang="nl-BE" dirty="0"/>
              <a:t> </a:t>
            </a:r>
            <a:r>
              <a:rPr lang="nl-BE" dirty="0" err="1"/>
              <a:t>try</a:t>
            </a:r>
            <a:r>
              <a:rPr lang="nl-BE" dirty="0"/>
              <a:t> </a:t>
            </a:r>
            <a:r>
              <a:rPr lang="nl-BE" dirty="0" err="1"/>
              <a:t>all</a:t>
            </a:r>
            <a:r>
              <a:rPr lang="nl-BE" dirty="0"/>
              <a:t> </a:t>
            </a:r>
            <a:r>
              <a:rPr lang="nl-BE" dirty="0" err="1"/>
              <a:t>three</a:t>
            </a:r>
            <a:r>
              <a:rPr lang="nl-BE" dirty="0"/>
              <a:t> </a:t>
            </a:r>
            <a:r>
              <a:rPr lang="nl-BE" dirty="0" err="1"/>
              <a:t>for</a:t>
            </a:r>
            <a:r>
              <a:rPr lang="nl-BE" dirty="0"/>
              <a:t> </a:t>
            </a:r>
            <a:r>
              <a:rPr lang="nl-BE" dirty="0" err="1"/>
              <a:t>now</a:t>
            </a:r>
            <a:r>
              <a:rPr lang="nl-BE" dirty="0"/>
              <a:t> and </a:t>
            </a:r>
            <a:r>
              <a:rPr lang="nl-BE" dirty="0" err="1"/>
              <a:t>see</a:t>
            </a:r>
            <a:r>
              <a:rPr lang="nl-BE" dirty="0"/>
              <a:t> </a:t>
            </a:r>
            <a:r>
              <a:rPr lang="nl-BE" dirty="0" err="1"/>
              <a:t>whether</a:t>
            </a:r>
            <a:r>
              <a:rPr lang="nl-BE" dirty="0"/>
              <a:t> </a:t>
            </a:r>
            <a:r>
              <a:rPr lang="nl-BE" dirty="0" err="1"/>
              <a:t>any</a:t>
            </a:r>
            <a:r>
              <a:rPr lang="nl-BE" dirty="0"/>
              <a:t> is significant. But beware </a:t>
            </a:r>
            <a:r>
              <a:rPr lang="nl-BE" dirty="0" err="1"/>
              <a:t>that</a:t>
            </a:r>
            <a:r>
              <a:rPr lang="nl-BE" dirty="0"/>
              <a:t> </a:t>
            </a:r>
            <a:r>
              <a:rPr lang="nl-BE" dirty="0" err="1"/>
              <a:t>if</a:t>
            </a:r>
            <a:r>
              <a:rPr lang="nl-BE" dirty="0"/>
              <a:t> </a:t>
            </a:r>
            <a:r>
              <a:rPr lang="nl-BE" dirty="0" err="1"/>
              <a:t>you</a:t>
            </a:r>
            <a:r>
              <a:rPr lang="nl-BE" dirty="0"/>
              <a:t> test </a:t>
            </a:r>
            <a:r>
              <a:rPr lang="nl-BE" dirty="0" err="1"/>
              <a:t>lots</a:t>
            </a:r>
            <a:r>
              <a:rPr lang="nl-BE" dirty="0"/>
              <a:t> of </a:t>
            </a:r>
            <a:r>
              <a:rPr lang="nl-BE" dirty="0" err="1"/>
              <a:t>interactions</a:t>
            </a:r>
            <a:r>
              <a:rPr lang="nl-BE" dirty="0"/>
              <a:t> </a:t>
            </a:r>
            <a:r>
              <a:rPr lang="nl-BE" dirty="0" err="1"/>
              <a:t>you</a:t>
            </a:r>
            <a:r>
              <a:rPr lang="nl-BE" dirty="0"/>
              <a:t> </a:t>
            </a:r>
            <a:r>
              <a:rPr lang="nl-BE" dirty="0" err="1"/>
              <a:t>may</a:t>
            </a:r>
            <a:r>
              <a:rPr lang="nl-BE" dirty="0"/>
              <a:t> run </a:t>
            </a:r>
            <a:r>
              <a:rPr lang="nl-BE" dirty="0" err="1"/>
              <a:t>into</a:t>
            </a:r>
            <a:r>
              <a:rPr lang="nl-BE" dirty="0"/>
              <a:t> significant </a:t>
            </a:r>
            <a:r>
              <a:rPr lang="nl-BE" dirty="0" err="1"/>
              <a:t>once</a:t>
            </a:r>
            <a:r>
              <a:rPr lang="nl-BE" dirty="0"/>
              <a:t> </a:t>
            </a:r>
            <a:r>
              <a:rPr lang="nl-BE" dirty="0" err="1"/>
              <a:t>just</a:t>
            </a:r>
            <a:r>
              <a:rPr lang="nl-BE" dirty="0"/>
              <a:t> </a:t>
            </a:r>
            <a:r>
              <a:rPr lang="nl-BE" dirty="0" err="1"/>
              <a:t>by</a:t>
            </a:r>
            <a:r>
              <a:rPr lang="nl-BE" dirty="0"/>
              <a:t> chance, </a:t>
            </a:r>
            <a:r>
              <a:rPr lang="nl-BE" dirty="0" err="1"/>
              <a:t>because</a:t>
            </a:r>
            <a:r>
              <a:rPr lang="nl-BE" dirty="0"/>
              <a:t> we accept a 5% </a:t>
            </a:r>
            <a:r>
              <a:rPr lang="nl-BE" dirty="0" err="1"/>
              <a:t>probability</a:t>
            </a:r>
            <a:r>
              <a:rPr lang="nl-BE" dirty="0"/>
              <a:t> of </a:t>
            </a:r>
            <a:r>
              <a:rPr lang="nl-BE" dirty="0" err="1"/>
              <a:t>an</a:t>
            </a:r>
            <a:r>
              <a:rPr lang="nl-BE" dirty="0"/>
              <a:t> </a:t>
            </a:r>
            <a:r>
              <a:rPr lang="el-GR" dirty="0"/>
              <a:t>α</a:t>
            </a:r>
            <a:r>
              <a:rPr lang="nl-BE" dirty="0"/>
              <a:t>-error. </a:t>
            </a:r>
          </a:p>
        </p:txBody>
      </p:sp>
      <p:sp>
        <p:nvSpPr>
          <p:cNvPr id="4" name="Slide Number Placeholder 3"/>
          <p:cNvSpPr>
            <a:spLocks noGrp="1"/>
          </p:cNvSpPr>
          <p:nvPr>
            <p:ph type="sldNum" sz="quarter" idx="5"/>
          </p:nvPr>
        </p:nvSpPr>
        <p:spPr/>
        <p:txBody>
          <a:bodyPr/>
          <a:lstStyle/>
          <a:p>
            <a:fld id="{B2FFCCC4-DACD-4D8D-A0EF-A4017BBF01DF}" type="slidenum">
              <a:rPr lang="fr-FR" altLang="nl-BE" smtClean="0"/>
              <a:pPr/>
              <a:t>21</a:t>
            </a:fld>
            <a:endParaRPr lang="fr-FR" altLang="nl-BE"/>
          </a:p>
        </p:txBody>
      </p:sp>
    </p:spTree>
    <p:extLst>
      <p:ext uri="{BB962C8B-B14F-4D97-AF65-F5344CB8AC3E}">
        <p14:creationId xmlns:p14="http://schemas.microsoft.com/office/powerpoint/2010/main" val="386179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On </a:t>
            </a:r>
            <a:r>
              <a:rPr lang="nl-BE" dirty="0" err="1"/>
              <a:t>this</a:t>
            </a:r>
            <a:r>
              <a:rPr lang="nl-BE" dirty="0"/>
              <a:t> slide </a:t>
            </a:r>
            <a:r>
              <a:rPr lang="nl-BE" dirty="0" err="1"/>
              <a:t>you</a:t>
            </a:r>
            <a:r>
              <a:rPr lang="nl-BE" dirty="0"/>
              <a:t> </a:t>
            </a:r>
            <a:r>
              <a:rPr lang="nl-BE" dirty="0" err="1"/>
              <a:t>see</a:t>
            </a:r>
            <a:r>
              <a:rPr lang="nl-BE" dirty="0"/>
              <a:t> </a:t>
            </a:r>
            <a:r>
              <a:rPr lang="nl-BE" dirty="0" err="1"/>
              <a:t>once</a:t>
            </a:r>
            <a:r>
              <a:rPr lang="nl-BE" dirty="0"/>
              <a:t> </a:t>
            </a:r>
            <a:r>
              <a:rPr lang="nl-BE" dirty="0" err="1"/>
              <a:t>again</a:t>
            </a:r>
            <a:r>
              <a:rPr lang="nl-BE" dirty="0"/>
              <a:t> </a:t>
            </a:r>
            <a:r>
              <a:rPr lang="nl-BE" dirty="0" err="1"/>
              <a:t>how</a:t>
            </a:r>
            <a:r>
              <a:rPr lang="nl-BE" dirty="0"/>
              <a:t> </a:t>
            </a:r>
            <a:r>
              <a:rPr lang="nl-BE" dirty="0" err="1"/>
              <a:t>to</a:t>
            </a:r>
            <a:r>
              <a:rPr lang="nl-BE" dirty="0"/>
              <a:t> </a:t>
            </a:r>
            <a:r>
              <a:rPr lang="nl-BE" dirty="0" err="1"/>
              <a:t>add</a:t>
            </a:r>
            <a:r>
              <a:rPr lang="nl-BE" dirty="0"/>
              <a:t> </a:t>
            </a:r>
            <a:r>
              <a:rPr lang="nl-BE" dirty="0" err="1"/>
              <a:t>an</a:t>
            </a:r>
            <a:r>
              <a:rPr lang="nl-BE" dirty="0"/>
              <a:t> </a:t>
            </a:r>
            <a:r>
              <a:rPr lang="nl-BE" dirty="0" err="1"/>
              <a:t>interaction</a:t>
            </a:r>
            <a:r>
              <a:rPr lang="nl-BE" dirty="0"/>
              <a:t> </a:t>
            </a:r>
            <a:r>
              <a:rPr lang="nl-BE" dirty="0" err="1"/>
              <a:t>to</a:t>
            </a:r>
            <a:r>
              <a:rPr lang="nl-BE" dirty="0"/>
              <a:t> </a:t>
            </a:r>
            <a:r>
              <a:rPr lang="nl-BE" dirty="0" err="1"/>
              <a:t>the</a:t>
            </a:r>
            <a:r>
              <a:rPr lang="nl-BE" dirty="0"/>
              <a:t> model. Just </a:t>
            </a:r>
            <a:r>
              <a:rPr lang="nl-BE" dirty="0" err="1"/>
              <a:t>add</a:t>
            </a:r>
            <a:r>
              <a:rPr lang="nl-BE" dirty="0"/>
              <a:t> </a:t>
            </a:r>
            <a:r>
              <a:rPr lang="nl-BE" dirty="0" err="1"/>
              <a:t>the</a:t>
            </a:r>
            <a:r>
              <a:rPr lang="nl-BE" dirty="0"/>
              <a:t> </a:t>
            </a:r>
            <a:r>
              <a:rPr lang="nl-BE" dirty="0" err="1"/>
              <a:t>two</a:t>
            </a:r>
            <a:r>
              <a:rPr lang="nl-BE" dirty="0"/>
              <a:t> </a:t>
            </a:r>
            <a:r>
              <a:rPr lang="nl-BE" dirty="0" err="1"/>
              <a:t>terms</a:t>
            </a:r>
            <a:r>
              <a:rPr lang="nl-BE" dirty="0"/>
              <a:t> </a:t>
            </a:r>
            <a:r>
              <a:rPr lang="nl-BE" dirty="0" err="1"/>
              <a:t>with</a:t>
            </a:r>
            <a:r>
              <a:rPr lang="nl-BE" dirty="0"/>
              <a:t> </a:t>
            </a:r>
            <a:r>
              <a:rPr lang="nl-BE" dirty="0" err="1"/>
              <a:t>an</a:t>
            </a:r>
            <a:r>
              <a:rPr lang="nl-BE" dirty="0"/>
              <a:t> asterisk in </a:t>
            </a:r>
            <a:r>
              <a:rPr lang="nl-BE" dirty="0" err="1"/>
              <a:t>between</a:t>
            </a:r>
            <a:r>
              <a:rPr lang="nl-BE" dirty="0"/>
              <a:t>. </a:t>
            </a:r>
          </a:p>
        </p:txBody>
      </p:sp>
      <p:sp>
        <p:nvSpPr>
          <p:cNvPr id="4" name="Slide Number Placeholder 3"/>
          <p:cNvSpPr>
            <a:spLocks noGrp="1"/>
          </p:cNvSpPr>
          <p:nvPr>
            <p:ph type="sldNum" sz="quarter" idx="5"/>
          </p:nvPr>
        </p:nvSpPr>
        <p:spPr/>
        <p:txBody>
          <a:bodyPr/>
          <a:lstStyle/>
          <a:p>
            <a:fld id="{B2FFCCC4-DACD-4D8D-A0EF-A4017BBF01DF}" type="slidenum">
              <a:rPr lang="fr-FR" altLang="nl-BE" smtClean="0"/>
              <a:pPr/>
              <a:t>22</a:t>
            </a:fld>
            <a:endParaRPr lang="fr-FR" altLang="nl-BE"/>
          </a:p>
        </p:txBody>
      </p:sp>
    </p:spTree>
    <p:extLst>
      <p:ext uri="{BB962C8B-B14F-4D97-AF65-F5344CB8AC3E}">
        <p14:creationId xmlns:p14="http://schemas.microsoft.com/office/powerpoint/2010/main" val="4200586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I </a:t>
            </a:r>
            <a:r>
              <a:rPr lang="nl-BE" dirty="0" err="1"/>
              <a:t>did</a:t>
            </a:r>
            <a:r>
              <a:rPr lang="nl-BE" dirty="0"/>
              <a:t> </a:t>
            </a:r>
            <a:r>
              <a:rPr lang="nl-BE" dirty="0" err="1"/>
              <a:t>this</a:t>
            </a:r>
            <a:r>
              <a:rPr lang="nl-BE" dirty="0"/>
              <a:t> </a:t>
            </a:r>
            <a:r>
              <a:rPr lang="nl-BE" dirty="0" err="1"/>
              <a:t>for</a:t>
            </a:r>
            <a:r>
              <a:rPr lang="nl-BE" dirty="0"/>
              <a:t> </a:t>
            </a:r>
            <a:r>
              <a:rPr lang="nl-BE" dirty="0" err="1"/>
              <a:t>all</a:t>
            </a:r>
            <a:r>
              <a:rPr lang="nl-BE" dirty="0"/>
              <a:t> </a:t>
            </a:r>
            <a:r>
              <a:rPr lang="nl-BE" dirty="0" err="1"/>
              <a:t>three</a:t>
            </a:r>
            <a:r>
              <a:rPr lang="nl-BE" dirty="0"/>
              <a:t> </a:t>
            </a:r>
            <a:r>
              <a:rPr lang="nl-BE" dirty="0" err="1"/>
              <a:t>possible</a:t>
            </a:r>
            <a:r>
              <a:rPr lang="nl-BE" dirty="0"/>
              <a:t> </a:t>
            </a:r>
            <a:r>
              <a:rPr lang="nl-BE" dirty="0" err="1"/>
              <a:t>interactions</a:t>
            </a:r>
            <a:r>
              <a:rPr lang="nl-BE" dirty="0"/>
              <a:t> and </a:t>
            </a:r>
            <a:r>
              <a:rPr lang="nl-BE" dirty="0" err="1"/>
              <a:t>then</a:t>
            </a:r>
            <a:r>
              <a:rPr lang="nl-BE" dirty="0"/>
              <a:t> </a:t>
            </a:r>
            <a:r>
              <a:rPr lang="nl-BE" dirty="0" err="1"/>
              <a:t>each</a:t>
            </a:r>
            <a:r>
              <a:rPr lang="nl-BE" dirty="0"/>
              <a:t> time </a:t>
            </a:r>
            <a:r>
              <a:rPr lang="nl-BE" dirty="0" err="1"/>
              <a:t>did</a:t>
            </a:r>
            <a:r>
              <a:rPr lang="nl-BE" dirty="0"/>
              <a:t> </a:t>
            </a:r>
            <a:r>
              <a:rPr lang="nl-BE" dirty="0" err="1"/>
              <a:t>an</a:t>
            </a:r>
            <a:r>
              <a:rPr lang="nl-BE" dirty="0"/>
              <a:t> LR test </a:t>
            </a:r>
            <a:r>
              <a:rPr lang="nl-BE" dirty="0" err="1"/>
              <a:t>to</a:t>
            </a:r>
            <a:r>
              <a:rPr lang="nl-BE" dirty="0"/>
              <a:t> </a:t>
            </a:r>
            <a:r>
              <a:rPr lang="nl-BE" dirty="0" err="1"/>
              <a:t>compare</a:t>
            </a:r>
            <a:r>
              <a:rPr lang="nl-BE" dirty="0"/>
              <a:t> </a:t>
            </a:r>
            <a:r>
              <a:rPr lang="nl-BE" dirty="0" err="1"/>
              <a:t>the</a:t>
            </a:r>
            <a:r>
              <a:rPr lang="nl-BE" dirty="0"/>
              <a:t> model </a:t>
            </a:r>
            <a:r>
              <a:rPr lang="nl-BE" dirty="0" err="1"/>
              <a:t>with</a:t>
            </a:r>
            <a:r>
              <a:rPr lang="nl-BE" dirty="0"/>
              <a:t> </a:t>
            </a:r>
            <a:r>
              <a:rPr lang="nl-BE" dirty="0" err="1"/>
              <a:t>interaction</a:t>
            </a:r>
            <a:r>
              <a:rPr lang="nl-BE" dirty="0"/>
              <a:t> </a:t>
            </a:r>
            <a:r>
              <a:rPr lang="nl-BE" dirty="0" err="1"/>
              <a:t>to</a:t>
            </a:r>
            <a:r>
              <a:rPr lang="nl-BE" dirty="0"/>
              <a:t> </a:t>
            </a:r>
            <a:r>
              <a:rPr lang="nl-BE" dirty="0" err="1"/>
              <a:t>the</a:t>
            </a:r>
            <a:r>
              <a:rPr lang="nl-BE" dirty="0"/>
              <a:t> model without. </a:t>
            </a:r>
            <a:r>
              <a:rPr lang="nl-BE" dirty="0" err="1"/>
              <a:t>All</a:t>
            </a:r>
            <a:r>
              <a:rPr lang="nl-BE" dirty="0"/>
              <a:t> </a:t>
            </a:r>
            <a:r>
              <a:rPr lang="nl-BE" dirty="0" err="1"/>
              <a:t>three</a:t>
            </a:r>
            <a:r>
              <a:rPr lang="nl-BE" dirty="0"/>
              <a:t> </a:t>
            </a:r>
            <a:r>
              <a:rPr lang="nl-BE" dirty="0" err="1"/>
              <a:t>interaction</a:t>
            </a:r>
            <a:r>
              <a:rPr lang="nl-BE" dirty="0"/>
              <a:t> </a:t>
            </a:r>
            <a:r>
              <a:rPr lang="nl-BE" dirty="0" err="1"/>
              <a:t>terms</a:t>
            </a:r>
            <a:r>
              <a:rPr lang="nl-BE" dirty="0"/>
              <a:t> are non-significant, </a:t>
            </a:r>
            <a:r>
              <a:rPr lang="nl-BE" dirty="0" err="1"/>
              <a:t>though</a:t>
            </a:r>
            <a:r>
              <a:rPr lang="nl-BE" dirty="0"/>
              <a:t> </a:t>
            </a:r>
            <a:r>
              <a:rPr lang="nl-BE" dirty="0" err="1"/>
              <a:t>the</a:t>
            </a:r>
            <a:r>
              <a:rPr lang="nl-BE" dirty="0"/>
              <a:t> </a:t>
            </a:r>
            <a:r>
              <a:rPr lang="nl-BE" dirty="0" err="1"/>
              <a:t>one</a:t>
            </a:r>
            <a:r>
              <a:rPr lang="nl-BE" dirty="0"/>
              <a:t> </a:t>
            </a:r>
            <a:r>
              <a:rPr lang="nl-BE" dirty="0" err="1"/>
              <a:t>between</a:t>
            </a:r>
            <a:r>
              <a:rPr lang="nl-BE" dirty="0"/>
              <a:t> </a:t>
            </a:r>
            <a:r>
              <a:rPr lang="nl-BE" dirty="0" err="1"/>
              <a:t>breastfed</a:t>
            </a:r>
            <a:r>
              <a:rPr lang="nl-BE" dirty="0"/>
              <a:t> and </a:t>
            </a:r>
            <a:r>
              <a:rPr lang="nl-BE" dirty="0" err="1"/>
              <a:t>anemia</a:t>
            </a:r>
            <a:r>
              <a:rPr lang="nl-BE" dirty="0"/>
              <a:t> </a:t>
            </a:r>
            <a:r>
              <a:rPr lang="nl-BE" dirty="0" err="1"/>
              <a:t>come</a:t>
            </a:r>
            <a:r>
              <a:rPr lang="nl-BE" dirty="0"/>
              <a:t> close </a:t>
            </a:r>
            <a:r>
              <a:rPr lang="nl-BE" dirty="0" err="1"/>
              <a:t>to</a:t>
            </a:r>
            <a:r>
              <a:rPr lang="nl-BE" dirty="0"/>
              <a:t> </a:t>
            </a:r>
            <a:r>
              <a:rPr lang="nl-BE" dirty="0" err="1"/>
              <a:t>being</a:t>
            </a:r>
            <a:r>
              <a:rPr lang="nl-BE" dirty="0"/>
              <a:t> significant (P=0.07). </a:t>
            </a:r>
          </a:p>
        </p:txBody>
      </p:sp>
      <p:sp>
        <p:nvSpPr>
          <p:cNvPr id="4" name="Slide Number Placeholder 3"/>
          <p:cNvSpPr>
            <a:spLocks noGrp="1"/>
          </p:cNvSpPr>
          <p:nvPr>
            <p:ph type="sldNum" sz="quarter" idx="5"/>
          </p:nvPr>
        </p:nvSpPr>
        <p:spPr/>
        <p:txBody>
          <a:bodyPr/>
          <a:lstStyle/>
          <a:p>
            <a:fld id="{B2FFCCC4-DACD-4D8D-A0EF-A4017BBF01DF}" type="slidenum">
              <a:rPr lang="fr-FR" altLang="nl-BE" smtClean="0"/>
              <a:pPr/>
              <a:t>23</a:t>
            </a:fld>
            <a:endParaRPr lang="fr-FR" altLang="nl-BE"/>
          </a:p>
        </p:txBody>
      </p:sp>
    </p:spTree>
    <p:extLst>
      <p:ext uri="{BB962C8B-B14F-4D97-AF65-F5344CB8AC3E}">
        <p14:creationId xmlns:p14="http://schemas.microsoft.com/office/powerpoint/2010/main" val="3584976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So</a:t>
            </a:r>
            <a:r>
              <a:rPr lang="nl-BE" dirty="0"/>
              <a:t> </a:t>
            </a:r>
            <a:r>
              <a:rPr lang="nl-BE" dirty="0" err="1"/>
              <a:t>this</a:t>
            </a:r>
            <a:r>
              <a:rPr lang="nl-BE" dirty="0"/>
              <a:t> is </a:t>
            </a:r>
            <a:r>
              <a:rPr lang="nl-BE" dirty="0" err="1"/>
              <a:t>my</a:t>
            </a:r>
            <a:r>
              <a:rPr lang="nl-BE" dirty="0"/>
              <a:t> </a:t>
            </a:r>
            <a:r>
              <a:rPr lang="nl-BE" dirty="0" err="1"/>
              <a:t>final</a:t>
            </a:r>
            <a:r>
              <a:rPr lang="nl-BE" dirty="0"/>
              <a:t> </a:t>
            </a:r>
            <a:r>
              <a:rPr lang="nl-BE" dirty="0" err="1"/>
              <a:t>predictive</a:t>
            </a:r>
            <a:r>
              <a:rPr lang="nl-BE" dirty="0"/>
              <a:t> model. </a:t>
            </a:r>
            <a:r>
              <a:rPr lang="nl-BE" dirty="0" err="1"/>
              <a:t>Anemia</a:t>
            </a:r>
            <a:r>
              <a:rPr lang="nl-BE" dirty="0"/>
              <a:t> has an </a:t>
            </a:r>
            <a:r>
              <a:rPr lang="nl-BE" dirty="0" err="1"/>
              <a:t>odds</a:t>
            </a:r>
            <a:r>
              <a:rPr lang="nl-BE" dirty="0"/>
              <a:t> ratio of 1.7, </a:t>
            </a:r>
            <a:r>
              <a:rPr lang="nl-BE" dirty="0" err="1"/>
              <a:t>what</a:t>
            </a:r>
            <a:r>
              <a:rPr lang="nl-BE" dirty="0"/>
              <a:t> does </a:t>
            </a:r>
            <a:r>
              <a:rPr lang="nl-BE" dirty="0" err="1"/>
              <a:t>this</a:t>
            </a:r>
            <a:r>
              <a:rPr lang="nl-BE" dirty="0"/>
              <a:t> </a:t>
            </a:r>
            <a:r>
              <a:rPr lang="nl-BE" dirty="0" err="1"/>
              <a:t>mean</a:t>
            </a:r>
            <a:r>
              <a:rPr lang="nl-BE" dirty="0"/>
              <a:t>? Are </a:t>
            </a:r>
            <a:r>
              <a:rPr lang="nl-BE" dirty="0" err="1"/>
              <a:t>you</a:t>
            </a:r>
            <a:r>
              <a:rPr lang="nl-BE" dirty="0"/>
              <a:t> </a:t>
            </a:r>
            <a:r>
              <a:rPr lang="nl-BE" dirty="0" err="1"/>
              <a:t>surprised</a:t>
            </a:r>
            <a:r>
              <a:rPr lang="nl-BE" dirty="0"/>
              <a:t>? Does </a:t>
            </a:r>
            <a:r>
              <a:rPr lang="nl-BE" dirty="0" err="1"/>
              <a:t>that</a:t>
            </a:r>
            <a:r>
              <a:rPr lang="nl-BE" dirty="0"/>
              <a:t> </a:t>
            </a:r>
            <a:r>
              <a:rPr lang="nl-BE" dirty="0" err="1"/>
              <a:t>mean</a:t>
            </a:r>
            <a:r>
              <a:rPr lang="nl-BE" dirty="0"/>
              <a:t> </a:t>
            </a:r>
            <a:r>
              <a:rPr lang="nl-BE" dirty="0" err="1"/>
              <a:t>that</a:t>
            </a:r>
            <a:r>
              <a:rPr lang="nl-BE" dirty="0"/>
              <a:t> </a:t>
            </a:r>
            <a:r>
              <a:rPr lang="nl-BE" dirty="0" err="1"/>
              <a:t>anemia</a:t>
            </a:r>
            <a:r>
              <a:rPr lang="nl-BE" dirty="0"/>
              <a:t> is a risk factor </a:t>
            </a:r>
            <a:r>
              <a:rPr lang="nl-BE" dirty="0" err="1"/>
              <a:t>for</a:t>
            </a:r>
            <a:r>
              <a:rPr lang="nl-BE" dirty="0"/>
              <a:t> </a:t>
            </a:r>
            <a:r>
              <a:rPr lang="nl-BE" dirty="0" err="1"/>
              <a:t>vitamin</a:t>
            </a:r>
            <a:r>
              <a:rPr lang="nl-BE" dirty="0"/>
              <a:t> A </a:t>
            </a:r>
            <a:r>
              <a:rPr lang="nl-BE" dirty="0" err="1"/>
              <a:t>deficiency</a:t>
            </a:r>
            <a:r>
              <a:rPr lang="nl-BE" dirty="0"/>
              <a:t>? </a:t>
            </a:r>
          </a:p>
          <a:p>
            <a:endParaRPr lang="nl-BE" dirty="0"/>
          </a:p>
          <a:p>
            <a:r>
              <a:rPr lang="nl-BE" dirty="0" err="1"/>
              <a:t>Breast</a:t>
            </a:r>
            <a:r>
              <a:rPr lang="nl-BE" dirty="0"/>
              <a:t> </a:t>
            </a:r>
            <a:r>
              <a:rPr lang="nl-BE" dirty="0" err="1"/>
              <a:t>feeding</a:t>
            </a:r>
            <a:r>
              <a:rPr lang="nl-BE" dirty="0"/>
              <a:t> </a:t>
            </a:r>
            <a:r>
              <a:rPr lang="nl-BE" dirty="0" err="1"/>
              <a:t>appears</a:t>
            </a:r>
            <a:r>
              <a:rPr lang="nl-BE" dirty="0"/>
              <a:t> </a:t>
            </a:r>
            <a:r>
              <a:rPr lang="nl-BE" dirty="0" err="1"/>
              <a:t>to</a:t>
            </a:r>
            <a:r>
              <a:rPr lang="nl-BE" dirty="0"/>
              <a:t> </a:t>
            </a:r>
            <a:r>
              <a:rPr lang="nl-BE" dirty="0" err="1"/>
              <a:t>be</a:t>
            </a:r>
            <a:r>
              <a:rPr lang="nl-BE" dirty="0"/>
              <a:t> </a:t>
            </a:r>
            <a:r>
              <a:rPr lang="nl-BE" dirty="0" err="1"/>
              <a:t>protective</a:t>
            </a:r>
            <a:r>
              <a:rPr lang="nl-BE" dirty="0"/>
              <a:t>, </a:t>
            </a:r>
            <a:r>
              <a:rPr lang="nl-BE" dirty="0" err="1"/>
              <a:t>the</a:t>
            </a:r>
            <a:r>
              <a:rPr lang="nl-BE" dirty="0"/>
              <a:t> </a:t>
            </a:r>
            <a:r>
              <a:rPr lang="nl-BE" dirty="0" err="1"/>
              <a:t>same</a:t>
            </a:r>
            <a:r>
              <a:rPr lang="nl-BE" dirty="0"/>
              <a:t> </a:t>
            </a:r>
            <a:r>
              <a:rPr lang="nl-BE" dirty="0" err="1"/>
              <a:t>applies</a:t>
            </a:r>
            <a:r>
              <a:rPr lang="nl-BE" dirty="0"/>
              <a:t> </a:t>
            </a:r>
            <a:r>
              <a:rPr lang="nl-BE" dirty="0" err="1"/>
              <a:t>to</a:t>
            </a:r>
            <a:r>
              <a:rPr lang="nl-BE" dirty="0"/>
              <a:t> </a:t>
            </a:r>
            <a:r>
              <a:rPr lang="nl-BE" dirty="0" err="1"/>
              <a:t>having</a:t>
            </a:r>
            <a:r>
              <a:rPr lang="nl-BE" dirty="0"/>
              <a:t> an </a:t>
            </a:r>
            <a:r>
              <a:rPr lang="nl-BE" dirty="0" err="1"/>
              <a:t>educated</a:t>
            </a:r>
            <a:r>
              <a:rPr lang="nl-BE" dirty="0"/>
              <a:t> </a:t>
            </a:r>
            <a:r>
              <a:rPr lang="nl-BE" dirty="0" err="1"/>
              <a:t>mother</a:t>
            </a:r>
            <a:r>
              <a:rPr lang="nl-BE" dirty="0"/>
              <a:t>. </a:t>
            </a:r>
            <a:r>
              <a:rPr lang="nl-BE" dirty="0" err="1"/>
              <a:t>Again</a:t>
            </a:r>
            <a:r>
              <a:rPr lang="nl-BE" dirty="0"/>
              <a:t> no major surprises but </a:t>
            </a:r>
            <a:r>
              <a:rPr lang="nl-BE" dirty="0" err="1"/>
              <a:t>the</a:t>
            </a:r>
            <a:r>
              <a:rPr lang="nl-BE" dirty="0"/>
              <a:t> effect of </a:t>
            </a:r>
            <a:r>
              <a:rPr lang="nl-BE" dirty="0" err="1"/>
              <a:t>breastfeeding</a:t>
            </a:r>
            <a:r>
              <a:rPr lang="nl-BE" dirty="0"/>
              <a:t> </a:t>
            </a:r>
            <a:r>
              <a:rPr lang="nl-BE" dirty="0" err="1"/>
              <a:t>could</a:t>
            </a:r>
            <a:r>
              <a:rPr lang="nl-BE" dirty="0"/>
              <a:t> </a:t>
            </a:r>
            <a:r>
              <a:rPr lang="nl-BE" dirty="0" err="1"/>
              <a:t>be</a:t>
            </a:r>
            <a:r>
              <a:rPr lang="nl-BE" dirty="0"/>
              <a:t> </a:t>
            </a:r>
            <a:r>
              <a:rPr lang="nl-BE" dirty="0" err="1"/>
              <a:t>interesting</a:t>
            </a:r>
            <a:r>
              <a:rPr lang="nl-BE" dirty="0"/>
              <a:t> </a:t>
            </a:r>
            <a:r>
              <a:rPr lang="nl-BE" dirty="0" err="1"/>
              <a:t>because</a:t>
            </a:r>
            <a:r>
              <a:rPr lang="nl-BE" dirty="0"/>
              <a:t> </a:t>
            </a:r>
            <a:r>
              <a:rPr lang="nl-BE" dirty="0" err="1"/>
              <a:t>it</a:t>
            </a:r>
            <a:r>
              <a:rPr lang="nl-BE" dirty="0"/>
              <a:t> </a:t>
            </a:r>
            <a:r>
              <a:rPr lang="nl-BE" dirty="0" err="1"/>
              <a:t>could</a:t>
            </a:r>
            <a:r>
              <a:rPr lang="nl-BE" dirty="0"/>
              <a:t> </a:t>
            </a:r>
            <a:r>
              <a:rPr lang="nl-BE" dirty="0" err="1"/>
              <a:t>be</a:t>
            </a:r>
            <a:r>
              <a:rPr lang="nl-BE" dirty="0"/>
              <a:t> </a:t>
            </a:r>
            <a:r>
              <a:rPr lang="nl-BE" dirty="0" err="1"/>
              <a:t>the</a:t>
            </a:r>
            <a:r>
              <a:rPr lang="nl-BE" dirty="0"/>
              <a:t> basis of a public awareness </a:t>
            </a:r>
            <a:r>
              <a:rPr lang="nl-BE" dirty="0" err="1"/>
              <a:t>campaign</a:t>
            </a:r>
            <a:r>
              <a:rPr lang="nl-BE" dirty="0"/>
              <a:t> </a:t>
            </a:r>
            <a:r>
              <a:rPr lang="nl-BE" dirty="0" err="1"/>
              <a:t>to</a:t>
            </a:r>
            <a:r>
              <a:rPr lang="nl-BE" dirty="0"/>
              <a:t> </a:t>
            </a:r>
            <a:r>
              <a:rPr lang="nl-BE" dirty="0" err="1"/>
              <a:t>promote</a:t>
            </a:r>
            <a:r>
              <a:rPr lang="nl-BE" dirty="0"/>
              <a:t> </a:t>
            </a:r>
            <a:r>
              <a:rPr lang="nl-BE" dirty="0" err="1"/>
              <a:t>breast</a:t>
            </a:r>
            <a:r>
              <a:rPr lang="nl-BE" dirty="0"/>
              <a:t> </a:t>
            </a:r>
            <a:r>
              <a:rPr lang="nl-BE" dirty="0" err="1"/>
              <a:t>feeding</a:t>
            </a:r>
            <a:r>
              <a:rPr lang="nl-BE" dirty="0"/>
              <a:t>. But </a:t>
            </a:r>
            <a:r>
              <a:rPr lang="nl-BE" dirty="0" err="1"/>
              <a:t>before</a:t>
            </a:r>
            <a:r>
              <a:rPr lang="nl-BE" dirty="0"/>
              <a:t> </a:t>
            </a:r>
            <a:r>
              <a:rPr lang="nl-BE" dirty="0" err="1"/>
              <a:t>doing</a:t>
            </a:r>
            <a:r>
              <a:rPr lang="nl-BE" dirty="0"/>
              <a:t> </a:t>
            </a:r>
            <a:r>
              <a:rPr lang="nl-BE" dirty="0" err="1"/>
              <a:t>so</a:t>
            </a:r>
            <a:r>
              <a:rPr lang="nl-BE" dirty="0"/>
              <a:t> </a:t>
            </a:r>
            <a:r>
              <a:rPr lang="nl-BE" dirty="0" err="1"/>
              <a:t>it</a:t>
            </a:r>
            <a:r>
              <a:rPr lang="nl-BE" dirty="0"/>
              <a:t> </a:t>
            </a:r>
            <a:r>
              <a:rPr lang="nl-BE" dirty="0" err="1"/>
              <a:t>would</a:t>
            </a:r>
            <a:r>
              <a:rPr lang="nl-BE" dirty="0"/>
              <a:t> </a:t>
            </a:r>
            <a:r>
              <a:rPr lang="nl-BE" dirty="0" err="1"/>
              <a:t>be</a:t>
            </a:r>
            <a:r>
              <a:rPr lang="nl-BE" dirty="0"/>
              <a:t> </a:t>
            </a:r>
            <a:r>
              <a:rPr lang="nl-BE" dirty="0" err="1"/>
              <a:t>good</a:t>
            </a:r>
            <a:r>
              <a:rPr lang="nl-BE" dirty="0"/>
              <a:t> </a:t>
            </a:r>
            <a:r>
              <a:rPr lang="nl-BE" dirty="0" err="1"/>
              <a:t>to</a:t>
            </a:r>
            <a:r>
              <a:rPr lang="nl-BE" dirty="0"/>
              <a:t> look at </a:t>
            </a:r>
            <a:r>
              <a:rPr lang="nl-BE" dirty="0" err="1"/>
              <a:t>things</a:t>
            </a:r>
            <a:r>
              <a:rPr lang="nl-BE" dirty="0"/>
              <a:t> in a different way. </a:t>
            </a:r>
            <a:r>
              <a:rPr lang="nl-BE" dirty="0" err="1"/>
              <a:t>To</a:t>
            </a:r>
            <a:r>
              <a:rPr lang="nl-BE" dirty="0"/>
              <a:t> construct </a:t>
            </a:r>
            <a:r>
              <a:rPr lang="nl-BE" dirty="0" err="1"/>
              <a:t>and</a:t>
            </a:r>
            <a:r>
              <a:rPr lang="nl-BE" dirty="0"/>
              <a:t> </a:t>
            </a:r>
            <a:r>
              <a:rPr lang="nl-BE" dirty="0" err="1"/>
              <a:t>explanatory</a:t>
            </a:r>
            <a:r>
              <a:rPr lang="nl-BE" dirty="0"/>
              <a:t> model </a:t>
            </a:r>
            <a:r>
              <a:rPr lang="nl-BE" dirty="0" err="1"/>
              <a:t>and</a:t>
            </a:r>
            <a:r>
              <a:rPr lang="nl-BE" dirty="0"/>
              <a:t> </a:t>
            </a:r>
            <a:r>
              <a:rPr lang="nl-BE" dirty="0" err="1"/>
              <a:t>try</a:t>
            </a:r>
            <a:r>
              <a:rPr lang="nl-BE" dirty="0"/>
              <a:t> </a:t>
            </a:r>
            <a:r>
              <a:rPr lang="nl-BE" dirty="0" err="1"/>
              <a:t>to</a:t>
            </a:r>
            <a:r>
              <a:rPr lang="nl-BE" dirty="0"/>
              <a:t> get </a:t>
            </a:r>
            <a:r>
              <a:rPr lang="nl-BE" dirty="0" err="1"/>
              <a:t>the</a:t>
            </a:r>
            <a:r>
              <a:rPr lang="nl-BE" dirty="0"/>
              <a:t> best </a:t>
            </a:r>
            <a:r>
              <a:rPr lang="nl-BE" dirty="0" err="1"/>
              <a:t>estimate</a:t>
            </a:r>
            <a:r>
              <a:rPr lang="nl-BE" dirty="0"/>
              <a:t> of </a:t>
            </a:r>
            <a:r>
              <a:rPr lang="nl-BE" dirty="0" err="1"/>
              <a:t>the</a:t>
            </a:r>
            <a:r>
              <a:rPr lang="nl-BE" dirty="0"/>
              <a:t> </a:t>
            </a:r>
            <a:r>
              <a:rPr lang="nl-BE" dirty="0" err="1"/>
              <a:t>protective</a:t>
            </a:r>
            <a:r>
              <a:rPr lang="nl-BE" dirty="0"/>
              <a:t> effect of </a:t>
            </a:r>
            <a:r>
              <a:rPr lang="nl-BE" dirty="0" err="1"/>
              <a:t>breastfeeding</a:t>
            </a:r>
            <a:r>
              <a:rPr lang="nl-BE" dirty="0"/>
              <a:t>. </a:t>
            </a:r>
            <a:r>
              <a:rPr lang="nl-BE" dirty="0" err="1"/>
              <a:t>Use</a:t>
            </a:r>
            <a:r>
              <a:rPr lang="nl-BE" dirty="0"/>
              <a:t> ‘</a:t>
            </a:r>
            <a:r>
              <a:rPr lang="nl-BE" dirty="0" err="1"/>
              <a:t>Models</a:t>
            </a:r>
            <a:r>
              <a:rPr lang="nl-BE" dirty="0"/>
              <a:t>’, ‘</a:t>
            </a:r>
            <a:r>
              <a:rPr lang="nl-BE" dirty="0" err="1"/>
              <a:t>Condidence</a:t>
            </a:r>
            <a:r>
              <a:rPr lang="nl-BE" dirty="0"/>
              <a:t> </a:t>
            </a:r>
            <a:r>
              <a:rPr lang="nl-BE" dirty="0" err="1"/>
              <a:t>intervals</a:t>
            </a:r>
            <a:r>
              <a:rPr lang="nl-BE" dirty="0"/>
              <a:t>’ </a:t>
            </a:r>
            <a:r>
              <a:rPr lang="nl-BE" dirty="0" err="1"/>
              <a:t>to</a:t>
            </a:r>
            <a:r>
              <a:rPr lang="nl-BE" dirty="0"/>
              <a:t> get </a:t>
            </a:r>
            <a:r>
              <a:rPr lang="nl-BE" dirty="0" err="1"/>
              <a:t>the</a:t>
            </a:r>
            <a:r>
              <a:rPr lang="nl-BE" dirty="0"/>
              <a:t> </a:t>
            </a:r>
            <a:r>
              <a:rPr lang="nl-BE" dirty="0" err="1"/>
              <a:t>confidence</a:t>
            </a:r>
            <a:r>
              <a:rPr lang="nl-BE" dirty="0"/>
              <a:t> </a:t>
            </a:r>
            <a:r>
              <a:rPr lang="nl-BE" dirty="0" err="1"/>
              <a:t>intervals</a:t>
            </a:r>
            <a:r>
              <a:rPr lang="nl-BE" dirty="0"/>
              <a:t>. </a:t>
            </a:r>
          </a:p>
        </p:txBody>
      </p:sp>
      <p:sp>
        <p:nvSpPr>
          <p:cNvPr id="4" name="Slide Number Placeholder 3"/>
          <p:cNvSpPr>
            <a:spLocks noGrp="1"/>
          </p:cNvSpPr>
          <p:nvPr>
            <p:ph type="sldNum" sz="quarter" idx="5"/>
          </p:nvPr>
        </p:nvSpPr>
        <p:spPr/>
        <p:txBody>
          <a:bodyPr/>
          <a:lstStyle/>
          <a:p>
            <a:fld id="{B2FFCCC4-DACD-4D8D-A0EF-A4017BBF01DF}" type="slidenum">
              <a:rPr lang="fr-FR" altLang="nl-BE" smtClean="0"/>
              <a:pPr/>
              <a:t>24</a:t>
            </a:fld>
            <a:endParaRPr lang="fr-FR" altLang="nl-BE"/>
          </a:p>
        </p:txBody>
      </p:sp>
    </p:spTree>
    <p:extLst>
      <p:ext uri="{BB962C8B-B14F-4D97-AF65-F5344CB8AC3E}">
        <p14:creationId xmlns:p14="http://schemas.microsoft.com/office/powerpoint/2010/main" val="2465179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This</a:t>
            </a:r>
            <a:r>
              <a:rPr lang="nl-BE" dirty="0"/>
              <a:t> slide shows a </a:t>
            </a:r>
            <a:r>
              <a:rPr lang="nl-BE" dirty="0" err="1"/>
              <a:t>strategy</a:t>
            </a:r>
            <a:r>
              <a:rPr lang="nl-BE" dirty="0"/>
              <a:t> of </a:t>
            </a:r>
            <a:r>
              <a:rPr lang="nl-BE" dirty="0" err="1"/>
              <a:t>identifying</a:t>
            </a:r>
            <a:r>
              <a:rPr lang="nl-BE" dirty="0"/>
              <a:t> </a:t>
            </a:r>
            <a:r>
              <a:rPr lang="nl-BE" dirty="0" err="1"/>
              <a:t>an</a:t>
            </a:r>
            <a:r>
              <a:rPr lang="nl-BE" dirty="0"/>
              <a:t> </a:t>
            </a:r>
            <a:r>
              <a:rPr lang="nl-BE" dirty="0" err="1"/>
              <a:t>explanatory</a:t>
            </a:r>
            <a:r>
              <a:rPr lang="nl-BE" dirty="0"/>
              <a:t> model, </a:t>
            </a:r>
            <a:r>
              <a:rPr lang="nl-BE" dirty="0" err="1"/>
              <a:t>you</a:t>
            </a:r>
            <a:r>
              <a:rPr lang="nl-BE" dirty="0"/>
              <a:t> </a:t>
            </a:r>
            <a:r>
              <a:rPr lang="nl-BE" dirty="0" err="1"/>
              <a:t>can</a:t>
            </a:r>
            <a:r>
              <a:rPr lang="nl-BE" dirty="0"/>
              <a:t> </a:t>
            </a:r>
            <a:r>
              <a:rPr lang="nl-BE" dirty="0" err="1"/>
              <a:t>find</a:t>
            </a:r>
            <a:r>
              <a:rPr lang="nl-BE" dirty="0"/>
              <a:t> </a:t>
            </a:r>
            <a:r>
              <a:rPr lang="nl-BE" dirty="0" err="1"/>
              <a:t>it</a:t>
            </a:r>
            <a:r>
              <a:rPr lang="nl-BE" dirty="0"/>
              <a:t> on page 71 of </a:t>
            </a:r>
            <a:r>
              <a:rPr lang="nl-BE" dirty="0" err="1"/>
              <a:t>the</a:t>
            </a:r>
            <a:r>
              <a:rPr lang="nl-BE" dirty="0"/>
              <a:t> syllabus. </a:t>
            </a:r>
            <a:r>
              <a:rPr lang="nl-BE" dirty="0" err="1"/>
              <a:t>Please</a:t>
            </a:r>
            <a:r>
              <a:rPr lang="nl-BE" dirty="0"/>
              <a:t> </a:t>
            </a:r>
            <a:r>
              <a:rPr lang="nl-BE" dirty="0" err="1"/>
              <a:t>note</a:t>
            </a:r>
            <a:r>
              <a:rPr lang="nl-BE" dirty="0"/>
              <a:t> </a:t>
            </a:r>
            <a:r>
              <a:rPr lang="nl-BE" dirty="0" err="1"/>
              <a:t>that</a:t>
            </a:r>
            <a:r>
              <a:rPr lang="nl-BE" dirty="0"/>
              <a:t> on </a:t>
            </a:r>
            <a:r>
              <a:rPr lang="nl-BE" dirty="0" err="1"/>
              <a:t>the</a:t>
            </a:r>
            <a:r>
              <a:rPr lang="nl-BE" dirty="0"/>
              <a:t> </a:t>
            </a:r>
            <a:r>
              <a:rPr lang="nl-BE" dirty="0" err="1"/>
              <a:t>same</a:t>
            </a:r>
            <a:r>
              <a:rPr lang="nl-BE" dirty="0"/>
              <a:t> page </a:t>
            </a:r>
            <a:r>
              <a:rPr lang="nl-BE" dirty="0" err="1"/>
              <a:t>it</a:t>
            </a:r>
            <a:r>
              <a:rPr lang="nl-BE" dirty="0"/>
              <a:t> is </a:t>
            </a:r>
            <a:r>
              <a:rPr lang="nl-BE" dirty="0" err="1"/>
              <a:t>also</a:t>
            </a:r>
            <a:r>
              <a:rPr lang="nl-BE" dirty="0"/>
              <a:t> </a:t>
            </a:r>
            <a:r>
              <a:rPr lang="nl-BE" dirty="0" err="1"/>
              <a:t>sated</a:t>
            </a:r>
            <a:r>
              <a:rPr lang="nl-BE" dirty="0"/>
              <a:t> </a:t>
            </a:r>
            <a:r>
              <a:rPr lang="nl-BE" dirty="0" err="1"/>
              <a:t>that</a:t>
            </a:r>
            <a:r>
              <a:rPr lang="nl-BE" dirty="0"/>
              <a:t>: ‘</a:t>
            </a:r>
            <a:r>
              <a:rPr lang="en-US" sz="1200" b="0" i="0" u="none" strike="noStrike" kern="1200" baseline="0" dirty="0">
                <a:solidFill>
                  <a:schemeClr val="tx1"/>
                </a:solidFill>
                <a:latin typeface="Times New Roman" pitchFamily="18" charset="0"/>
                <a:ea typeface="+mn-ea"/>
                <a:cs typeface="+mn-cs"/>
              </a:rPr>
              <a:t>It has been said before, but here it is even truer than at earlier occasions: there is not one single correct answer which steps need to be taken in which order to perform a regression analysis. So what comes next is just one suggestion for a thorough and systematic approach.’ </a:t>
            </a:r>
            <a:r>
              <a:rPr lang="nl-BE" dirty="0"/>
              <a:t>A </a:t>
            </a:r>
            <a:r>
              <a:rPr lang="nl-BE" dirty="0" err="1"/>
              <a:t>predictive</a:t>
            </a:r>
            <a:r>
              <a:rPr lang="nl-BE" dirty="0"/>
              <a:t> model is more straight forward and is </a:t>
            </a:r>
            <a:r>
              <a:rPr lang="nl-BE" dirty="0" err="1"/>
              <a:t>something</a:t>
            </a:r>
            <a:r>
              <a:rPr lang="nl-BE" dirty="0"/>
              <a:t> </a:t>
            </a:r>
            <a:r>
              <a:rPr lang="nl-BE" dirty="0" err="1"/>
              <a:t>some</a:t>
            </a:r>
            <a:r>
              <a:rPr lang="nl-BE" dirty="0"/>
              <a:t> software packages </a:t>
            </a:r>
            <a:r>
              <a:rPr lang="nl-BE" dirty="0" err="1"/>
              <a:t>can</a:t>
            </a:r>
            <a:r>
              <a:rPr lang="nl-BE" dirty="0"/>
              <a:t> even </a:t>
            </a:r>
            <a:r>
              <a:rPr lang="nl-BE" dirty="0" err="1"/>
              <a:t>perform</a:t>
            </a:r>
            <a:r>
              <a:rPr lang="nl-BE" dirty="0"/>
              <a:t> </a:t>
            </a:r>
            <a:r>
              <a:rPr lang="nl-BE" dirty="0" err="1"/>
              <a:t>automatically</a:t>
            </a:r>
            <a:r>
              <a:rPr lang="nl-BE" dirty="0"/>
              <a:t>. </a:t>
            </a:r>
            <a:r>
              <a:rPr lang="nl-BE" dirty="0" err="1"/>
              <a:t>With</a:t>
            </a:r>
            <a:r>
              <a:rPr lang="nl-BE" dirty="0"/>
              <a:t> </a:t>
            </a:r>
            <a:r>
              <a:rPr lang="nl-BE" dirty="0" err="1"/>
              <a:t>an</a:t>
            </a:r>
            <a:r>
              <a:rPr lang="nl-BE" dirty="0"/>
              <a:t> </a:t>
            </a:r>
            <a:r>
              <a:rPr lang="nl-BE" dirty="0" err="1"/>
              <a:t>explanatory</a:t>
            </a:r>
            <a:r>
              <a:rPr lang="nl-BE" dirty="0"/>
              <a:t> model </a:t>
            </a:r>
            <a:r>
              <a:rPr lang="nl-BE" dirty="0" err="1"/>
              <a:t>things</a:t>
            </a:r>
            <a:r>
              <a:rPr lang="nl-BE" dirty="0"/>
              <a:t> are a </a:t>
            </a:r>
            <a:r>
              <a:rPr lang="nl-BE" dirty="0" err="1"/>
              <a:t>little</a:t>
            </a:r>
            <a:r>
              <a:rPr lang="nl-BE" dirty="0"/>
              <a:t> more complex. </a:t>
            </a:r>
            <a:r>
              <a:rPr lang="en-US" sz="1200" b="0" i="0" u="none" strike="noStrike" kern="1200" baseline="0" dirty="0">
                <a:solidFill>
                  <a:schemeClr val="tx1"/>
                </a:solidFill>
                <a:latin typeface="Times New Roman" pitchFamily="18" charset="0"/>
                <a:ea typeface="+mn-ea"/>
                <a:cs typeface="+mn-cs"/>
              </a:rPr>
              <a:t>Let’s just follow the approach in the syllabus and see what we end up with. </a:t>
            </a:r>
            <a:endParaRPr lang="nl-BE" dirty="0"/>
          </a:p>
        </p:txBody>
      </p:sp>
      <p:sp>
        <p:nvSpPr>
          <p:cNvPr id="4" name="Slide Number Placeholder 3"/>
          <p:cNvSpPr>
            <a:spLocks noGrp="1"/>
          </p:cNvSpPr>
          <p:nvPr>
            <p:ph type="sldNum" sz="quarter" idx="5"/>
          </p:nvPr>
        </p:nvSpPr>
        <p:spPr/>
        <p:txBody>
          <a:bodyPr/>
          <a:lstStyle/>
          <a:p>
            <a:fld id="{B2FFCCC4-DACD-4D8D-A0EF-A4017BBF01DF}" type="slidenum">
              <a:rPr lang="fr-FR" altLang="nl-BE" smtClean="0"/>
              <a:pPr/>
              <a:t>25</a:t>
            </a:fld>
            <a:endParaRPr lang="fr-FR" altLang="nl-BE"/>
          </a:p>
        </p:txBody>
      </p:sp>
    </p:spTree>
    <p:extLst>
      <p:ext uri="{BB962C8B-B14F-4D97-AF65-F5344CB8AC3E}">
        <p14:creationId xmlns:p14="http://schemas.microsoft.com/office/powerpoint/2010/main" val="9984519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Step 2: I </a:t>
            </a:r>
            <a:r>
              <a:rPr lang="nl-BE" dirty="0" err="1"/>
              <a:t>will</a:t>
            </a:r>
            <a:r>
              <a:rPr lang="nl-BE" dirty="0"/>
              <a:t> continue </a:t>
            </a:r>
            <a:r>
              <a:rPr lang="nl-BE" dirty="0" err="1"/>
              <a:t>with</a:t>
            </a:r>
            <a:r>
              <a:rPr lang="nl-BE" dirty="0"/>
              <a:t> </a:t>
            </a:r>
            <a:r>
              <a:rPr lang="nl-BE" dirty="0" err="1"/>
              <a:t>breastfeeding</a:t>
            </a:r>
            <a:r>
              <a:rPr lang="nl-BE" dirty="0"/>
              <a:t>, </a:t>
            </a:r>
            <a:r>
              <a:rPr lang="nl-BE" dirty="0" err="1"/>
              <a:t>age</a:t>
            </a:r>
            <a:r>
              <a:rPr lang="nl-BE" dirty="0"/>
              <a:t> </a:t>
            </a:r>
            <a:r>
              <a:rPr lang="nl-BE" dirty="0" err="1"/>
              <a:t>group</a:t>
            </a:r>
            <a:r>
              <a:rPr lang="nl-BE" dirty="0"/>
              <a:t>, </a:t>
            </a:r>
            <a:r>
              <a:rPr lang="nl-BE" dirty="0" err="1"/>
              <a:t>hospitalized</a:t>
            </a:r>
            <a:r>
              <a:rPr lang="nl-BE" dirty="0"/>
              <a:t> and </a:t>
            </a:r>
            <a:r>
              <a:rPr lang="nl-BE" dirty="0" err="1"/>
              <a:t>mother</a:t>
            </a:r>
            <a:r>
              <a:rPr lang="nl-BE" dirty="0"/>
              <a:t> </a:t>
            </a:r>
            <a:r>
              <a:rPr lang="nl-BE" dirty="0" err="1"/>
              <a:t>educated</a:t>
            </a:r>
            <a:r>
              <a:rPr lang="nl-BE" dirty="0"/>
              <a:t> and </a:t>
            </a:r>
            <a:r>
              <a:rPr lang="nl-BE" dirty="0" err="1"/>
              <a:t>see</a:t>
            </a:r>
            <a:r>
              <a:rPr lang="nl-BE" dirty="0"/>
              <a:t> </a:t>
            </a:r>
            <a:r>
              <a:rPr lang="nl-BE" dirty="0" err="1"/>
              <a:t>whether</a:t>
            </a:r>
            <a:r>
              <a:rPr lang="nl-BE" dirty="0"/>
              <a:t> </a:t>
            </a:r>
            <a:r>
              <a:rPr lang="nl-BE" dirty="0" err="1"/>
              <a:t>they</a:t>
            </a:r>
            <a:r>
              <a:rPr lang="nl-BE" dirty="0"/>
              <a:t> are </a:t>
            </a:r>
            <a:r>
              <a:rPr lang="nl-BE" dirty="0" err="1"/>
              <a:t>confounders</a:t>
            </a:r>
            <a:r>
              <a:rPr lang="nl-BE" dirty="0"/>
              <a:t> in </a:t>
            </a:r>
            <a:r>
              <a:rPr lang="nl-BE" dirty="0" err="1"/>
              <a:t>the</a:t>
            </a:r>
            <a:r>
              <a:rPr lang="nl-BE" dirty="0"/>
              <a:t> </a:t>
            </a:r>
            <a:r>
              <a:rPr lang="nl-BE" dirty="0" err="1"/>
              <a:t>association</a:t>
            </a:r>
            <a:r>
              <a:rPr lang="nl-BE" dirty="0"/>
              <a:t> </a:t>
            </a:r>
            <a:r>
              <a:rPr lang="nl-BE" dirty="0" err="1"/>
              <a:t>between</a:t>
            </a:r>
            <a:r>
              <a:rPr lang="nl-BE" dirty="0"/>
              <a:t> </a:t>
            </a:r>
            <a:r>
              <a:rPr lang="nl-BE" dirty="0" err="1"/>
              <a:t>vitamin</a:t>
            </a:r>
            <a:r>
              <a:rPr lang="nl-BE" dirty="0"/>
              <a:t> A </a:t>
            </a:r>
            <a:r>
              <a:rPr lang="nl-BE" dirty="0" err="1"/>
              <a:t>deficiency</a:t>
            </a:r>
            <a:r>
              <a:rPr lang="nl-BE" dirty="0"/>
              <a:t> and </a:t>
            </a:r>
            <a:r>
              <a:rPr lang="nl-BE" dirty="0" err="1"/>
              <a:t>breastfeeding</a:t>
            </a:r>
            <a:r>
              <a:rPr lang="nl-BE" dirty="0"/>
              <a:t>. The </a:t>
            </a:r>
            <a:r>
              <a:rPr lang="nl-BE" dirty="0" err="1"/>
              <a:t>crude</a:t>
            </a:r>
            <a:r>
              <a:rPr lang="nl-BE" dirty="0"/>
              <a:t> </a:t>
            </a:r>
            <a:r>
              <a:rPr lang="nl-BE" dirty="0" err="1"/>
              <a:t>odds</a:t>
            </a:r>
            <a:r>
              <a:rPr lang="nl-BE" dirty="0"/>
              <a:t> ratio of </a:t>
            </a:r>
            <a:r>
              <a:rPr lang="nl-BE" dirty="0" err="1"/>
              <a:t>breastfeeding</a:t>
            </a:r>
            <a:r>
              <a:rPr lang="nl-BE" dirty="0"/>
              <a:t> was 0.68. </a:t>
            </a:r>
            <a:r>
              <a:rPr lang="nl-BE" dirty="0" err="1"/>
              <a:t>So</a:t>
            </a:r>
            <a:r>
              <a:rPr lang="nl-BE" dirty="0"/>
              <a:t> </a:t>
            </a:r>
            <a:r>
              <a:rPr lang="nl-BE" dirty="0" err="1"/>
              <a:t>let’s</a:t>
            </a:r>
            <a:r>
              <a:rPr lang="nl-BE" dirty="0"/>
              <a:t> have a look </a:t>
            </a:r>
            <a:r>
              <a:rPr lang="nl-BE" dirty="0" err="1"/>
              <a:t>what</a:t>
            </a:r>
            <a:r>
              <a:rPr lang="nl-BE" dirty="0"/>
              <a:t> </a:t>
            </a:r>
            <a:r>
              <a:rPr lang="nl-BE" dirty="0" err="1"/>
              <a:t>happens</a:t>
            </a:r>
            <a:r>
              <a:rPr lang="nl-BE" dirty="0"/>
              <a:t> </a:t>
            </a:r>
            <a:r>
              <a:rPr lang="nl-BE" dirty="0" err="1"/>
              <a:t>to</a:t>
            </a:r>
            <a:r>
              <a:rPr lang="nl-BE" dirty="0"/>
              <a:t> </a:t>
            </a:r>
            <a:r>
              <a:rPr lang="nl-BE" dirty="0" err="1"/>
              <a:t>the</a:t>
            </a:r>
            <a:r>
              <a:rPr lang="nl-BE" dirty="0"/>
              <a:t> OR of </a:t>
            </a:r>
            <a:r>
              <a:rPr lang="nl-BE" dirty="0" err="1"/>
              <a:t>breastfeeding</a:t>
            </a:r>
            <a:r>
              <a:rPr lang="nl-BE" dirty="0"/>
              <a:t> </a:t>
            </a:r>
            <a:r>
              <a:rPr lang="nl-BE" dirty="0" err="1"/>
              <a:t>when</a:t>
            </a:r>
            <a:r>
              <a:rPr lang="nl-BE" dirty="0"/>
              <a:t> </a:t>
            </a:r>
            <a:r>
              <a:rPr lang="nl-BE" dirty="0" err="1"/>
              <a:t>it</a:t>
            </a:r>
            <a:r>
              <a:rPr lang="nl-BE" dirty="0"/>
              <a:t> is </a:t>
            </a:r>
            <a:r>
              <a:rPr lang="nl-BE" dirty="0" err="1"/>
              <a:t>adjusted</a:t>
            </a:r>
            <a:r>
              <a:rPr lang="nl-BE" dirty="0"/>
              <a:t> </a:t>
            </a:r>
            <a:r>
              <a:rPr lang="nl-BE" dirty="0" err="1"/>
              <a:t>for</a:t>
            </a:r>
            <a:r>
              <a:rPr lang="nl-BE" dirty="0"/>
              <a:t> ‘</a:t>
            </a:r>
            <a:r>
              <a:rPr lang="nl-BE" dirty="0" err="1"/>
              <a:t>age</a:t>
            </a:r>
            <a:r>
              <a:rPr lang="nl-BE" dirty="0"/>
              <a:t> </a:t>
            </a:r>
            <a:r>
              <a:rPr lang="nl-BE" dirty="0" err="1"/>
              <a:t>group</a:t>
            </a:r>
            <a:r>
              <a:rPr lang="nl-BE" dirty="0"/>
              <a:t>’, ‘</a:t>
            </a:r>
            <a:r>
              <a:rPr lang="nl-BE" dirty="0" err="1"/>
              <a:t>stunted</a:t>
            </a:r>
            <a:r>
              <a:rPr lang="nl-BE" dirty="0"/>
              <a:t>’, ‘</a:t>
            </a:r>
            <a:r>
              <a:rPr lang="nl-BE" dirty="0" err="1"/>
              <a:t>hospitalized</a:t>
            </a:r>
            <a:r>
              <a:rPr lang="nl-BE" dirty="0"/>
              <a:t>’ or ‘</a:t>
            </a:r>
            <a:r>
              <a:rPr lang="nl-BE" dirty="0" err="1"/>
              <a:t>educated</a:t>
            </a:r>
            <a:r>
              <a:rPr lang="nl-BE" dirty="0"/>
              <a:t>’ </a:t>
            </a:r>
            <a:r>
              <a:rPr lang="nl-BE" dirty="0" err="1"/>
              <a:t>respectively</a:t>
            </a:r>
            <a:r>
              <a:rPr lang="nl-BE" dirty="0"/>
              <a:t>. I </a:t>
            </a:r>
            <a:r>
              <a:rPr lang="nl-BE" dirty="0" err="1"/>
              <a:t>got</a:t>
            </a:r>
            <a:r>
              <a:rPr lang="nl-BE" dirty="0"/>
              <a:t> </a:t>
            </a:r>
            <a:r>
              <a:rPr lang="nl-BE" dirty="0" err="1"/>
              <a:t>the</a:t>
            </a:r>
            <a:r>
              <a:rPr lang="nl-BE" dirty="0"/>
              <a:t> </a:t>
            </a:r>
            <a:r>
              <a:rPr lang="nl-BE" dirty="0" err="1"/>
              <a:t>adjusted</a:t>
            </a:r>
            <a:r>
              <a:rPr lang="nl-BE" dirty="0"/>
              <a:t> </a:t>
            </a:r>
            <a:r>
              <a:rPr lang="nl-BE" dirty="0" err="1"/>
              <a:t>ORs</a:t>
            </a:r>
            <a:r>
              <a:rPr lang="nl-BE" dirty="0"/>
              <a:t> </a:t>
            </a:r>
            <a:r>
              <a:rPr lang="nl-BE" dirty="0" err="1"/>
              <a:t>shown</a:t>
            </a:r>
            <a:r>
              <a:rPr lang="nl-BE" dirty="0"/>
              <a:t> in </a:t>
            </a:r>
            <a:r>
              <a:rPr lang="nl-BE" dirty="0" err="1"/>
              <a:t>the</a:t>
            </a:r>
            <a:r>
              <a:rPr lang="nl-BE" dirty="0"/>
              <a:t> </a:t>
            </a:r>
            <a:r>
              <a:rPr lang="nl-BE" dirty="0" err="1"/>
              <a:t>table</a:t>
            </a:r>
            <a:r>
              <a:rPr lang="nl-BE" dirty="0"/>
              <a:t>. Age </a:t>
            </a:r>
            <a:r>
              <a:rPr lang="nl-BE" dirty="0" err="1"/>
              <a:t>group</a:t>
            </a:r>
            <a:r>
              <a:rPr lang="nl-BE" dirty="0"/>
              <a:t> </a:t>
            </a:r>
            <a:r>
              <a:rPr lang="nl-BE" dirty="0" err="1"/>
              <a:t>really</a:t>
            </a:r>
            <a:r>
              <a:rPr lang="nl-BE" dirty="0"/>
              <a:t> </a:t>
            </a:r>
            <a:r>
              <a:rPr lang="nl-BE" dirty="0" err="1"/>
              <a:t>seems</a:t>
            </a:r>
            <a:r>
              <a:rPr lang="nl-BE" dirty="0"/>
              <a:t> </a:t>
            </a:r>
            <a:r>
              <a:rPr lang="nl-BE" dirty="0" err="1"/>
              <a:t>to</a:t>
            </a:r>
            <a:r>
              <a:rPr lang="nl-BE" dirty="0"/>
              <a:t> </a:t>
            </a:r>
            <a:r>
              <a:rPr lang="nl-BE" dirty="0" err="1"/>
              <a:t>be</a:t>
            </a:r>
            <a:r>
              <a:rPr lang="nl-BE" dirty="0"/>
              <a:t> a </a:t>
            </a:r>
            <a:r>
              <a:rPr lang="nl-BE" dirty="0" err="1"/>
              <a:t>confounder</a:t>
            </a:r>
            <a:r>
              <a:rPr lang="nl-BE" dirty="0"/>
              <a:t>, </a:t>
            </a:r>
            <a:r>
              <a:rPr lang="nl-BE" dirty="0" err="1"/>
              <a:t>the</a:t>
            </a:r>
            <a:r>
              <a:rPr lang="nl-BE" dirty="0"/>
              <a:t> effect of </a:t>
            </a:r>
            <a:r>
              <a:rPr lang="nl-BE" dirty="0" err="1"/>
              <a:t>breastfeeding</a:t>
            </a:r>
            <a:r>
              <a:rPr lang="nl-BE" dirty="0"/>
              <a:t> </a:t>
            </a:r>
            <a:r>
              <a:rPr lang="nl-BE" dirty="0" err="1"/>
              <a:t>almost</a:t>
            </a:r>
            <a:r>
              <a:rPr lang="nl-BE" dirty="0"/>
              <a:t> </a:t>
            </a:r>
            <a:r>
              <a:rPr lang="nl-BE" dirty="0" err="1"/>
              <a:t>disappears</a:t>
            </a:r>
            <a:r>
              <a:rPr lang="nl-BE" dirty="0"/>
              <a:t> </a:t>
            </a:r>
            <a:r>
              <a:rPr lang="nl-BE" dirty="0" err="1"/>
              <a:t>when</a:t>
            </a:r>
            <a:r>
              <a:rPr lang="nl-BE" dirty="0"/>
              <a:t> I control </a:t>
            </a:r>
            <a:r>
              <a:rPr lang="nl-BE" dirty="0" err="1"/>
              <a:t>for</a:t>
            </a:r>
            <a:r>
              <a:rPr lang="nl-BE" dirty="0"/>
              <a:t> it. The </a:t>
            </a:r>
            <a:r>
              <a:rPr lang="nl-BE" dirty="0" err="1"/>
              <a:t>other</a:t>
            </a:r>
            <a:r>
              <a:rPr lang="nl-BE" dirty="0"/>
              <a:t> </a:t>
            </a:r>
            <a:r>
              <a:rPr lang="nl-BE" dirty="0" err="1"/>
              <a:t>three</a:t>
            </a:r>
            <a:r>
              <a:rPr lang="nl-BE" dirty="0"/>
              <a:t> are </a:t>
            </a:r>
            <a:r>
              <a:rPr lang="nl-BE" dirty="0" err="1"/>
              <a:t>not</a:t>
            </a:r>
            <a:r>
              <a:rPr lang="nl-BE" dirty="0"/>
              <a:t> </a:t>
            </a:r>
            <a:r>
              <a:rPr lang="nl-BE" dirty="0" err="1"/>
              <a:t>confounders</a:t>
            </a:r>
            <a:r>
              <a:rPr lang="nl-BE" dirty="0"/>
              <a:t> but </a:t>
            </a:r>
            <a:r>
              <a:rPr lang="nl-BE" dirty="0" err="1"/>
              <a:t>they</a:t>
            </a:r>
            <a:r>
              <a:rPr lang="nl-BE" dirty="0"/>
              <a:t> </a:t>
            </a:r>
            <a:r>
              <a:rPr lang="nl-BE" dirty="0" err="1"/>
              <a:t>associated</a:t>
            </a:r>
            <a:r>
              <a:rPr lang="nl-BE" dirty="0"/>
              <a:t> </a:t>
            </a:r>
            <a:r>
              <a:rPr lang="nl-BE" dirty="0" err="1"/>
              <a:t>with</a:t>
            </a:r>
            <a:r>
              <a:rPr lang="nl-BE" dirty="0"/>
              <a:t> </a:t>
            </a:r>
            <a:r>
              <a:rPr lang="nl-BE" dirty="0" err="1"/>
              <a:t>the</a:t>
            </a:r>
            <a:r>
              <a:rPr lang="nl-BE" dirty="0"/>
              <a:t> </a:t>
            </a:r>
            <a:r>
              <a:rPr lang="nl-BE" dirty="0" err="1"/>
              <a:t>outcome</a:t>
            </a:r>
            <a:r>
              <a:rPr lang="nl-BE" dirty="0"/>
              <a:t>, </a:t>
            </a:r>
            <a:r>
              <a:rPr lang="nl-BE" dirty="0" err="1"/>
              <a:t>so</a:t>
            </a:r>
            <a:r>
              <a:rPr lang="nl-BE" dirty="0"/>
              <a:t> </a:t>
            </a:r>
            <a:r>
              <a:rPr lang="nl-BE" dirty="0" err="1"/>
              <a:t>they</a:t>
            </a:r>
            <a:r>
              <a:rPr lang="nl-BE" dirty="0"/>
              <a:t> </a:t>
            </a:r>
            <a:r>
              <a:rPr lang="nl-BE" dirty="0" err="1"/>
              <a:t>could</a:t>
            </a:r>
            <a:r>
              <a:rPr lang="nl-BE" dirty="0"/>
              <a:t> </a:t>
            </a:r>
            <a:r>
              <a:rPr lang="nl-BE" dirty="0" err="1"/>
              <a:t>cause</a:t>
            </a:r>
            <a:r>
              <a:rPr lang="nl-BE" dirty="0"/>
              <a:t> </a:t>
            </a:r>
            <a:r>
              <a:rPr lang="nl-BE" dirty="0" err="1"/>
              <a:t>interaction</a:t>
            </a:r>
            <a:r>
              <a:rPr lang="nl-BE" dirty="0"/>
              <a:t>. </a:t>
            </a:r>
          </a:p>
        </p:txBody>
      </p:sp>
      <p:sp>
        <p:nvSpPr>
          <p:cNvPr id="4" name="Slide Number Placeholder 3"/>
          <p:cNvSpPr>
            <a:spLocks noGrp="1"/>
          </p:cNvSpPr>
          <p:nvPr>
            <p:ph type="sldNum" sz="quarter" idx="5"/>
          </p:nvPr>
        </p:nvSpPr>
        <p:spPr/>
        <p:txBody>
          <a:bodyPr/>
          <a:lstStyle/>
          <a:p>
            <a:fld id="{B2FFCCC4-DACD-4D8D-A0EF-A4017BBF01DF}" type="slidenum">
              <a:rPr lang="fr-FR" altLang="nl-BE" smtClean="0"/>
              <a:pPr/>
              <a:t>26</a:t>
            </a:fld>
            <a:endParaRPr lang="fr-FR" altLang="nl-BE"/>
          </a:p>
        </p:txBody>
      </p:sp>
    </p:spTree>
    <p:extLst>
      <p:ext uri="{BB962C8B-B14F-4D97-AF65-F5344CB8AC3E}">
        <p14:creationId xmlns:p14="http://schemas.microsoft.com/office/powerpoint/2010/main" val="32019107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Make a </a:t>
            </a:r>
            <a:r>
              <a:rPr lang="nl-BE" dirty="0" err="1"/>
              <a:t>table</a:t>
            </a:r>
            <a:r>
              <a:rPr lang="nl-BE" dirty="0"/>
              <a:t> as </a:t>
            </a:r>
            <a:r>
              <a:rPr lang="nl-BE" dirty="0" err="1"/>
              <a:t>shown</a:t>
            </a:r>
            <a:r>
              <a:rPr lang="nl-BE" dirty="0"/>
              <a:t> in </a:t>
            </a:r>
            <a:r>
              <a:rPr lang="nl-BE" dirty="0" err="1"/>
              <a:t>the</a:t>
            </a:r>
            <a:r>
              <a:rPr lang="nl-BE" dirty="0"/>
              <a:t> slide. </a:t>
            </a:r>
            <a:r>
              <a:rPr lang="nl-BE" dirty="0" err="1"/>
              <a:t>Remember</a:t>
            </a:r>
            <a:r>
              <a:rPr lang="nl-BE" dirty="0"/>
              <a:t> </a:t>
            </a:r>
            <a:r>
              <a:rPr lang="nl-BE" dirty="0" err="1"/>
              <a:t>that</a:t>
            </a:r>
            <a:r>
              <a:rPr lang="nl-BE" dirty="0"/>
              <a:t> </a:t>
            </a:r>
            <a:r>
              <a:rPr lang="nl-BE" dirty="0" err="1"/>
              <a:t>if</a:t>
            </a:r>
            <a:r>
              <a:rPr lang="nl-BE" dirty="0"/>
              <a:t> </a:t>
            </a:r>
            <a:r>
              <a:rPr lang="nl-BE" dirty="0" err="1"/>
              <a:t>you</a:t>
            </a:r>
            <a:r>
              <a:rPr lang="nl-BE" dirty="0"/>
              <a:t> want </a:t>
            </a:r>
            <a:r>
              <a:rPr lang="nl-BE" dirty="0" err="1"/>
              <a:t>to</a:t>
            </a:r>
            <a:r>
              <a:rPr lang="nl-BE" dirty="0"/>
              <a:t> </a:t>
            </a:r>
            <a:r>
              <a:rPr lang="nl-BE" dirty="0" err="1"/>
              <a:t>use</a:t>
            </a:r>
            <a:r>
              <a:rPr lang="nl-BE" dirty="0"/>
              <a:t> </a:t>
            </a:r>
            <a:r>
              <a:rPr lang="nl-BE" dirty="0" err="1"/>
              <a:t>such</a:t>
            </a:r>
            <a:r>
              <a:rPr lang="nl-BE" dirty="0"/>
              <a:t> </a:t>
            </a:r>
            <a:r>
              <a:rPr lang="nl-BE" dirty="0" err="1"/>
              <a:t>table</a:t>
            </a:r>
            <a:r>
              <a:rPr lang="nl-BE" dirty="0"/>
              <a:t> in a report or </a:t>
            </a:r>
            <a:r>
              <a:rPr lang="nl-BE" dirty="0" err="1"/>
              <a:t>an</a:t>
            </a:r>
            <a:r>
              <a:rPr lang="nl-BE" dirty="0"/>
              <a:t> </a:t>
            </a:r>
            <a:r>
              <a:rPr lang="nl-BE" dirty="0" err="1"/>
              <a:t>article</a:t>
            </a:r>
            <a:r>
              <a:rPr lang="nl-BE" dirty="0"/>
              <a:t> </a:t>
            </a:r>
            <a:r>
              <a:rPr lang="nl-BE" dirty="0" err="1"/>
              <a:t>you</a:t>
            </a:r>
            <a:r>
              <a:rPr lang="nl-BE" dirty="0"/>
              <a:t> </a:t>
            </a:r>
            <a:r>
              <a:rPr lang="nl-BE" dirty="0" err="1"/>
              <a:t>need</a:t>
            </a:r>
            <a:r>
              <a:rPr lang="nl-BE" dirty="0"/>
              <a:t> </a:t>
            </a:r>
            <a:r>
              <a:rPr lang="nl-BE" dirty="0" err="1"/>
              <a:t>to</a:t>
            </a:r>
            <a:r>
              <a:rPr lang="nl-BE" dirty="0"/>
              <a:t> </a:t>
            </a:r>
            <a:r>
              <a:rPr lang="nl-BE" dirty="0" err="1"/>
              <a:t>clearly</a:t>
            </a:r>
            <a:r>
              <a:rPr lang="nl-BE" dirty="0"/>
              <a:t> </a:t>
            </a:r>
            <a:r>
              <a:rPr lang="nl-BE" dirty="0" err="1"/>
              <a:t>specify</a:t>
            </a:r>
            <a:r>
              <a:rPr lang="nl-BE" dirty="0"/>
              <a:t> </a:t>
            </a:r>
            <a:r>
              <a:rPr lang="nl-BE" dirty="0" err="1"/>
              <a:t>the</a:t>
            </a:r>
            <a:r>
              <a:rPr lang="nl-BE" dirty="0"/>
              <a:t> </a:t>
            </a:r>
            <a:r>
              <a:rPr lang="nl-BE" dirty="0" err="1"/>
              <a:t>meaning</a:t>
            </a:r>
            <a:r>
              <a:rPr lang="nl-BE" dirty="0"/>
              <a:t> of </a:t>
            </a:r>
            <a:r>
              <a:rPr lang="nl-BE" dirty="0" err="1"/>
              <a:t>the</a:t>
            </a:r>
            <a:r>
              <a:rPr lang="nl-BE" dirty="0"/>
              <a:t> </a:t>
            </a:r>
            <a:r>
              <a:rPr lang="nl-BE" dirty="0" err="1"/>
              <a:t>names</a:t>
            </a:r>
            <a:r>
              <a:rPr lang="nl-BE" dirty="0"/>
              <a:t> </a:t>
            </a:r>
            <a:r>
              <a:rPr lang="nl-BE" dirty="0" err="1"/>
              <a:t>chosen</a:t>
            </a:r>
            <a:r>
              <a:rPr lang="nl-BE" dirty="0"/>
              <a:t> </a:t>
            </a:r>
            <a:r>
              <a:rPr lang="nl-BE" dirty="0" err="1"/>
              <a:t>for</a:t>
            </a:r>
            <a:r>
              <a:rPr lang="nl-BE" dirty="0"/>
              <a:t> </a:t>
            </a:r>
            <a:r>
              <a:rPr lang="nl-BE" dirty="0" err="1"/>
              <a:t>the</a:t>
            </a:r>
            <a:r>
              <a:rPr lang="nl-BE" dirty="0"/>
              <a:t> factors. Here </a:t>
            </a:r>
            <a:r>
              <a:rPr lang="nl-BE" dirty="0" err="1"/>
              <a:t>it</a:t>
            </a:r>
            <a:r>
              <a:rPr lang="nl-BE" dirty="0"/>
              <a:t> is </a:t>
            </a:r>
            <a:r>
              <a:rPr lang="nl-BE" dirty="0" err="1"/>
              <a:t>just</a:t>
            </a:r>
            <a:r>
              <a:rPr lang="nl-BE" dirty="0"/>
              <a:t> a draft in a </a:t>
            </a:r>
            <a:r>
              <a:rPr lang="nl-BE" dirty="0" err="1"/>
              <a:t>process</a:t>
            </a:r>
            <a:r>
              <a:rPr lang="nl-BE" dirty="0"/>
              <a:t> </a:t>
            </a:r>
            <a:r>
              <a:rPr lang="nl-BE" dirty="0" err="1"/>
              <a:t>so</a:t>
            </a:r>
            <a:r>
              <a:rPr lang="nl-BE" dirty="0"/>
              <a:t> I </a:t>
            </a:r>
            <a:r>
              <a:rPr lang="nl-BE" dirty="0" err="1"/>
              <a:t>will</a:t>
            </a:r>
            <a:r>
              <a:rPr lang="nl-BE" dirty="0"/>
              <a:t> </a:t>
            </a:r>
            <a:r>
              <a:rPr lang="nl-BE" dirty="0" err="1"/>
              <a:t>not</a:t>
            </a:r>
            <a:r>
              <a:rPr lang="nl-BE" dirty="0"/>
              <a:t> </a:t>
            </a:r>
            <a:r>
              <a:rPr lang="nl-BE" dirty="0" err="1"/>
              <a:t>bother</a:t>
            </a:r>
            <a:r>
              <a:rPr lang="nl-BE" dirty="0"/>
              <a:t> </a:t>
            </a:r>
            <a:r>
              <a:rPr lang="nl-BE" dirty="0" err="1"/>
              <a:t>too</a:t>
            </a:r>
            <a:r>
              <a:rPr lang="nl-BE" dirty="0"/>
              <a:t> </a:t>
            </a:r>
            <a:r>
              <a:rPr lang="nl-BE" dirty="0" err="1"/>
              <a:t>much</a:t>
            </a:r>
            <a:r>
              <a:rPr lang="nl-BE" dirty="0"/>
              <a:t>. For </a:t>
            </a:r>
            <a:r>
              <a:rPr lang="nl-BE" dirty="0" err="1"/>
              <a:t>each</a:t>
            </a:r>
            <a:r>
              <a:rPr lang="nl-BE" dirty="0"/>
              <a:t> factor </a:t>
            </a:r>
            <a:r>
              <a:rPr lang="nl-BE" dirty="0" err="1"/>
              <a:t>please</a:t>
            </a:r>
            <a:r>
              <a:rPr lang="nl-BE" dirty="0"/>
              <a:t> </a:t>
            </a:r>
            <a:r>
              <a:rPr lang="nl-BE" dirty="0" err="1"/>
              <a:t>not</a:t>
            </a:r>
            <a:r>
              <a:rPr lang="nl-BE" dirty="0"/>
              <a:t> </a:t>
            </a:r>
            <a:r>
              <a:rPr lang="nl-BE" dirty="0" err="1"/>
              <a:t>the</a:t>
            </a:r>
            <a:r>
              <a:rPr lang="nl-BE" dirty="0"/>
              <a:t> </a:t>
            </a:r>
            <a:r>
              <a:rPr lang="nl-BE" dirty="0" err="1"/>
              <a:t>odds</a:t>
            </a:r>
            <a:r>
              <a:rPr lang="nl-BE" dirty="0"/>
              <a:t> ratio and </a:t>
            </a:r>
            <a:r>
              <a:rPr lang="nl-BE" dirty="0" err="1"/>
              <a:t>the</a:t>
            </a:r>
            <a:r>
              <a:rPr lang="nl-BE" dirty="0"/>
              <a:t> p-</a:t>
            </a:r>
            <a:r>
              <a:rPr lang="nl-BE" dirty="0" err="1"/>
              <a:t>value</a:t>
            </a:r>
            <a:r>
              <a:rPr lang="nl-BE" dirty="0"/>
              <a:t> </a:t>
            </a:r>
            <a:r>
              <a:rPr lang="nl-BE" dirty="0" err="1"/>
              <a:t>from</a:t>
            </a:r>
            <a:r>
              <a:rPr lang="nl-BE" dirty="0"/>
              <a:t> </a:t>
            </a:r>
            <a:r>
              <a:rPr lang="nl-BE" dirty="0" err="1"/>
              <a:t>the</a:t>
            </a:r>
            <a:r>
              <a:rPr lang="nl-BE" dirty="0"/>
              <a:t> LR test. The p-</a:t>
            </a:r>
            <a:r>
              <a:rPr lang="nl-BE" dirty="0" err="1"/>
              <a:t>value</a:t>
            </a:r>
            <a:r>
              <a:rPr lang="nl-BE" dirty="0"/>
              <a:t> </a:t>
            </a:r>
            <a:r>
              <a:rPr lang="nl-BE" dirty="0" err="1"/>
              <a:t>from</a:t>
            </a:r>
            <a:r>
              <a:rPr lang="nl-BE" dirty="0"/>
              <a:t> </a:t>
            </a:r>
            <a:r>
              <a:rPr lang="nl-BE" dirty="0" err="1"/>
              <a:t>the</a:t>
            </a:r>
            <a:r>
              <a:rPr lang="nl-BE" dirty="0"/>
              <a:t> LR test </a:t>
            </a:r>
            <a:r>
              <a:rPr lang="nl-BE" dirty="0" err="1"/>
              <a:t>will</a:t>
            </a:r>
            <a:r>
              <a:rPr lang="nl-BE" dirty="0"/>
              <a:t> </a:t>
            </a:r>
            <a:r>
              <a:rPr lang="nl-BE" dirty="0" err="1"/>
              <a:t>be</a:t>
            </a:r>
            <a:r>
              <a:rPr lang="nl-BE" dirty="0"/>
              <a:t> </a:t>
            </a:r>
            <a:r>
              <a:rPr lang="nl-BE" dirty="0" err="1"/>
              <a:t>almost</a:t>
            </a:r>
            <a:r>
              <a:rPr lang="nl-BE" dirty="0"/>
              <a:t> </a:t>
            </a:r>
            <a:r>
              <a:rPr lang="nl-BE" dirty="0" err="1"/>
              <a:t>identical</a:t>
            </a:r>
            <a:r>
              <a:rPr lang="nl-BE" dirty="0"/>
              <a:t> </a:t>
            </a:r>
            <a:r>
              <a:rPr lang="nl-BE" dirty="0" err="1"/>
              <a:t>to</a:t>
            </a:r>
            <a:r>
              <a:rPr lang="nl-BE" dirty="0"/>
              <a:t> </a:t>
            </a:r>
            <a:r>
              <a:rPr lang="nl-BE" dirty="0" err="1"/>
              <a:t>the</a:t>
            </a:r>
            <a:r>
              <a:rPr lang="nl-BE" dirty="0"/>
              <a:t> </a:t>
            </a:r>
            <a:r>
              <a:rPr lang="nl-BE" dirty="0" err="1"/>
              <a:t>one</a:t>
            </a:r>
            <a:r>
              <a:rPr lang="nl-BE" dirty="0"/>
              <a:t> </a:t>
            </a:r>
            <a:r>
              <a:rPr lang="nl-BE" dirty="0" err="1"/>
              <a:t>from</a:t>
            </a:r>
            <a:r>
              <a:rPr lang="nl-BE" dirty="0"/>
              <a:t> </a:t>
            </a:r>
            <a:r>
              <a:rPr lang="nl-BE" dirty="0" err="1"/>
              <a:t>the</a:t>
            </a:r>
            <a:r>
              <a:rPr lang="nl-BE" dirty="0"/>
              <a:t> </a:t>
            </a:r>
            <a:r>
              <a:rPr lang="nl-BE" dirty="0" err="1"/>
              <a:t>Wald</a:t>
            </a:r>
            <a:r>
              <a:rPr lang="nl-BE" dirty="0"/>
              <a:t> test but in </a:t>
            </a:r>
            <a:r>
              <a:rPr lang="nl-BE" dirty="0" err="1"/>
              <a:t>the</a:t>
            </a:r>
            <a:r>
              <a:rPr lang="nl-BE" dirty="0"/>
              <a:t> case </a:t>
            </a:r>
            <a:r>
              <a:rPr lang="nl-BE" dirty="0" err="1"/>
              <a:t>you</a:t>
            </a:r>
            <a:r>
              <a:rPr lang="nl-BE" dirty="0"/>
              <a:t> have </a:t>
            </a:r>
            <a:r>
              <a:rPr lang="nl-BE" dirty="0" err="1"/>
              <a:t>an</a:t>
            </a:r>
            <a:r>
              <a:rPr lang="nl-BE" dirty="0"/>
              <a:t> exposure </a:t>
            </a:r>
            <a:r>
              <a:rPr lang="nl-BE" dirty="0" err="1"/>
              <a:t>with</a:t>
            </a:r>
            <a:r>
              <a:rPr lang="nl-BE" dirty="0"/>
              <a:t> more </a:t>
            </a:r>
            <a:r>
              <a:rPr lang="nl-BE" dirty="0" err="1"/>
              <a:t>than</a:t>
            </a:r>
            <a:r>
              <a:rPr lang="nl-BE" dirty="0"/>
              <a:t> </a:t>
            </a:r>
            <a:r>
              <a:rPr lang="nl-BE" dirty="0" err="1"/>
              <a:t>two</a:t>
            </a:r>
            <a:r>
              <a:rPr lang="nl-BE" dirty="0"/>
              <a:t> levels </a:t>
            </a:r>
            <a:r>
              <a:rPr lang="nl-BE" dirty="0" err="1"/>
              <a:t>you</a:t>
            </a:r>
            <a:r>
              <a:rPr lang="nl-BE" dirty="0"/>
              <a:t> </a:t>
            </a:r>
            <a:r>
              <a:rPr lang="nl-BE" dirty="0" err="1"/>
              <a:t>can</a:t>
            </a:r>
            <a:r>
              <a:rPr lang="nl-BE" dirty="0"/>
              <a:t> </a:t>
            </a:r>
            <a:r>
              <a:rPr lang="nl-BE" dirty="0" err="1"/>
              <a:t>you</a:t>
            </a:r>
            <a:r>
              <a:rPr lang="nl-BE" dirty="0"/>
              <a:t> </a:t>
            </a:r>
            <a:r>
              <a:rPr lang="nl-BE" dirty="0" err="1"/>
              <a:t>can</a:t>
            </a:r>
            <a:r>
              <a:rPr lang="nl-BE" dirty="0"/>
              <a:t> get </a:t>
            </a:r>
            <a:r>
              <a:rPr lang="nl-BE" dirty="0" err="1"/>
              <a:t>the</a:t>
            </a:r>
            <a:r>
              <a:rPr lang="nl-BE" dirty="0"/>
              <a:t> LR test </a:t>
            </a:r>
            <a:r>
              <a:rPr lang="nl-BE" dirty="0" err="1"/>
              <a:t>using</a:t>
            </a:r>
            <a:r>
              <a:rPr lang="nl-BE" dirty="0"/>
              <a:t> ‘</a:t>
            </a:r>
            <a:r>
              <a:rPr lang="nl-BE" dirty="0" err="1"/>
              <a:t>Models</a:t>
            </a:r>
            <a:r>
              <a:rPr lang="nl-BE" dirty="0"/>
              <a:t>’, ‘Hypothesis tests’, ‘</a:t>
            </a:r>
            <a:r>
              <a:rPr lang="nl-BE" dirty="0" err="1"/>
              <a:t>Anova</a:t>
            </a:r>
            <a:r>
              <a:rPr lang="nl-BE" dirty="0"/>
              <a:t> </a:t>
            </a:r>
            <a:r>
              <a:rPr lang="nl-BE" dirty="0" err="1"/>
              <a:t>table</a:t>
            </a:r>
            <a:r>
              <a:rPr lang="nl-BE" dirty="0"/>
              <a:t>’. </a:t>
            </a:r>
            <a:r>
              <a:rPr lang="nl-BE" dirty="0" err="1"/>
              <a:t>So</a:t>
            </a:r>
            <a:r>
              <a:rPr lang="nl-BE" dirty="0"/>
              <a:t> </a:t>
            </a:r>
            <a:r>
              <a:rPr lang="nl-BE" dirty="0" err="1"/>
              <a:t>let’s</a:t>
            </a:r>
            <a:r>
              <a:rPr lang="nl-BE" dirty="0"/>
              <a:t> take </a:t>
            </a:r>
            <a:r>
              <a:rPr lang="nl-BE" dirty="0" err="1"/>
              <a:t>some</a:t>
            </a:r>
            <a:r>
              <a:rPr lang="nl-BE" dirty="0"/>
              <a:t> time </a:t>
            </a:r>
            <a:r>
              <a:rPr lang="nl-BE" dirty="0" err="1"/>
              <a:t>to</a:t>
            </a:r>
            <a:r>
              <a:rPr lang="nl-BE" dirty="0"/>
              <a:t> </a:t>
            </a:r>
            <a:r>
              <a:rPr lang="nl-BE" dirty="0" err="1"/>
              <a:t>fill</a:t>
            </a:r>
            <a:r>
              <a:rPr lang="nl-BE" dirty="0"/>
              <a:t> out </a:t>
            </a:r>
            <a:r>
              <a:rPr lang="nl-BE" dirty="0" err="1"/>
              <a:t>the</a:t>
            </a:r>
            <a:r>
              <a:rPr lang="nl-BE" dirty="0"/>
              <a:t> </a:t>
            </a:r>
            <a:r>
              <a:rPr lang="nl-BE" dirty="0" err="1"/>
              <a:t>table</a:t>
            </a:r>
            <a:r>
              <a:rPr lang="nl-BE" dirty="0"/>
              <a:t>. </a:t>
            </a:r>
          </a:p>
        </p:txBody>
      </p:sp>
      <p:sp>
        <p:nvSpPr>
          <p:cNvPr id="4" name="Slide Number Placeholder 3"/>
          <p:cNvSpPr>
            <a:spLocks noGrp="1"/>
          </p:cNvSpPr>
          <p:nvPr>
            <p:ph type="sldNum" sz="quarter" idx="5"/>
          </p:nvPr>
        </p:nvSpPr>
        <p:spPr/>
        <p:txBody>
          <a:bodyPr/>
          <a:lstStyle/>
          <a:p>
            <a:fld id="{B2FFCCC4-DACD-4D8D-A0EF-A4017BBF01DF}" type="slidenum">
              <a:rPr lang="fr-FR" altLang="nl-BE" smtClean="0"/>
              <a:pPr/>
              <a:t>28</a:t>
            </a:fld>
            <a:endParaRPr lang="fr-FR" altLang="nl-BE"/>
          </a:p>
        </p:txBody>
      </p:sp>
    </p:spTree>
    <p:extLst>
      <p:ext uri="{BB962C8B-B14F-4D97-AF65-F5344CB8AC3E}">
        <p14:creationId xmlns:p14="http://schemas.microsoft.com/office/powerpoint/2010/main" val="4824903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Make a </a:t>
            </a:r>
            <a:r>
              <a:rPr lang="nl-BE" dirty="0" err="1"/>
              <a:t>table</a:t>
            </a:r>
            <a:r>
              <a:rPr lang="nl-BE" dirty="0"/>
              <a:t> as </a:t>
            </a:r>
            <a:r>
              <a:rPr lang="nl-BE" dirty="0" err="1"/>
              <a:t>shown</a:t>
            </a:r>
            <a:r>
              <a:rPr lang="nl-BE" dirty="0"/>
              <a:t> in </a:t>
            </a:r>
            <a:r>
              <a:rPr lang="nl-BE" dirty="0" err="1"/>
              <a:t>the</a:t>
            </a:r>
            <a:r>
              <a:rPr lang="nl-BE" dirty="0"/>
              <a:t> slide. </a:t>
            </a:r>
            <a:r>
              <a:rPr lang="nl-BE" dirty="0" err="1"/>
              <a:t>Remember</a:t>
            </a:r>
            <a:r>
              <a:rPr lang="nl-BE" dirty="0"/>
              <a:t> </a:t>
            </a:r>
            <a:r>
              <a:rPr lang="nl-BE" dirty="0" err="1"/>
              <a:t>that</a:t>
            </a:r>
            <a:r>
              <a:rPr lang="nl-BE" dirty="0"/>
              <a:t> </a:t>
            </a:r>
            <a:r>
              <a:rPr lang="nl-BE" dirty="0" err="1"/>
              <a:t>if</a:t>
            </a:r>
            <a:r>
              <a:rPr lang="nl-BE" dirty="0"/>
              <a:t> </a:t>
            </a:r>
            <a:r>
              <a:rPr lang="nl-BE" dirty="0" err="1"/>
              <a:t>you</a:t>
            </a:r>
            <a:r>
              <a:rPr lang="nl-BE" dirty="0"/>
              <a:t> want </a:t>
            </a:r>
            <a:r>
              <a:rPr lang="nl-BE" dirty="0" err="1"/>
              <a:t>to</a:t>
            </a:r>
            <a:r>
              <a:rPr lang="nl-BE" dirty="0"/>
              <a:t> </a:t>
            </a:r>
            <a:r>
              <a:rPr lang="nl-BE" dirty="0" err="1"/>
              <a:t>use</a:t>
            </a:r>
            <a:r>
              <a:rPr lang="nl-BE" dirty="0"/>
              <a:t> </a:t>
            </a:r>
            <a:r>
              <a:rPr lang="nl-BE" dirty="0" err="1"/>
              <a:t>such</a:t>
            </a:r>
            <a:r>
              <a:rPr lang="nl-BE" dirty="0"/>
              <a:t> </a:t>
            </a:r>
            <a:r>
              <a:rPr lang="nl-BE" dirty="0" err="1"/>
              <a:t>table</a:t>
            </a:r>
            <a:r>
              <a:rPr lang="nl-BE" dirty="0"/>
              <a:t> in a report or </a:t>
            </a:r>
            <a:r>
              <a:rPr lang="nl-BE" dirty="0" err="1"/>
              <a:t>an</a:t>
            </a:r>
            <a:r>
              <a:rPr lang="nl-BE" dirty="0"/>
              <a:t> </a:t>
            </a:r>
            <a:r>
              <a:rPr lang="nl-BE" dirty="0" err="1"/>
              <a:t>article</a:t>
            </a:r>
            <a:r>
              <a:rPr lang="nl-BE" dirty="0"/>
              <a:t> </a:t>
            </a:r>
            <a:r>
              <a:rPr lang="nl-BE" dirty="0" err="1"/>
              <a:t>you</a:t>
            </a:r>
            <a:r>
              <a:rPr lang="nl-BE" dirty="0"/>
              <a:t> </a:t>
            </a:r>
            <a:r>
              <a:rPr lang="nl-BE" dirty="0" err="1"/>
              <a:t>need</a:t>
            </a:r>
            <a:r>
              <a:rPr lang="nl-BE" dirty="0"/>
              <a:t> </a:t>
            </a:r>
            <a:r>
              <a:rPr lang="nl-BE" dirty="0" err="1"/>
              <a:t>to</a:t>
            </a:r>
            <a:r>
              <a:rPr lang="nl-BE" dirty="0"/>
              <a:t> </a:t>
            </a:r>
            <a:r>
              <a:rPr lang="nl-BE" dirty="0" err="1"/>
              <a:t>clearly</a:t>
            </a:r>
            <a:r>
              <a:rPr lang="nl-BE" dirty="0"/>
              <a:t> </a:t>
            </a:r>
            <a:r>
              <a:rPr lang="nl-BE" dirty="0" err="1"/>
              <a:t>specify</a:t>
            </a:r>
            <a:r>
              <a:rPr lang="nl-BE" dirty="0"/>
              <a:t> </a:t>
            </a:r>
            <a:r>
              <a:rPr lang="nl-BE" dirty="0" err="1"/>
              <a:t>the</a:t>
            </a:r>
            <a:r>
              <a:rPr lang="nl-BE" dirty="0"/>
              <a:t> </a:t>
            </a:r>
            <a:r>
              <a:rPr lang="nl-BE" dirty="0" err="1"/>
              <a:t>meaning</a:t>
            </a:r>
            <a:r>
              <a:rPr lang="nl-BE" dirty="0"/>
              <a:t> of </a:t>
            </a:r>
            <a:r>
              <a:rPr lang="nl-BE" dirty="0" err="1"/>
              <a:t>the</a:t>
            </a:r>
            <a:r>
              <a:rPr lang="nl-BE" dirty="0"/>
              <a:t> </a:t>
            </a:r>
            <a:r>
              <a:rPr lang="nl-BE" dirty="0" err="1"/>
              <a:t>names</a:t>
            </a:r>
            <a:r>
              <a:rPr lang="nl-BE" dirty="0"/>
              <a:t> </a:t>
            </a:r>
            <a:r>
              <a:rPr lang="nl-BE" dirty="0" err="1"/>
              <a:t>chosen</a:t>
            </a:r>
            <a:r>
              <a:rPr lang="nl-BE" dirty="0"/>
              <a:t> </a:t>
            </a:r>
            <a:r>
              <a:rPr lang="nl-BE" dirty="0" err="1"/>
              <a:t>for</a:t>
            </a:r>
            <a:r>
              <a:rPr lang="nl-BE" dirty="0"/>
              <a:t> </a:t>
            </a:r>
            <a:r>
              <a:rPr lang="nl-BE" dirty="0" err="1"/>
              <a:t>the</a:t>
            </a:r>
            <a:r>
              <a:rPr lang="nl-BE" dirty="0"/>
              <a:t> factors. Here </a:t>
            </a:r>
            <a:r>
              <a:rPr lang="nl-BE" dirty="0" err="1"/>
              <a:t>it</a:t>
            </a:r>
            <a:r>
              <a:rPr lang="nl-BE" dirty="0"/>
              <a:t> is </a:t>
            </a:r>
            <a:r>
              <a:rPr lang="nl-BE" dirty="0" err="1"/>
              <a:t>just</a:t>
            </a:r>
            <a:r>
              <a:rPr lang="nl-BE" dirty="0"/>
              <a:t> a draft in a </a:t>
            </a:r>
            <a:r>
              <a:rPr lang="nl-BE" dirty="0" err="1"/>
              <a:t>process</a:t>
            </a:r>
            <a:r>
              <a:rPr lang="nl-BE" dirty="0"/>
              <a:t> </a:t>
            </a:r>
            <a:r>
              <a:rPr lang="nl-BE" dirty="0" err="1"/>
              <a:t>so</a:t>
            </a:r>
            <a:r>
              <a:rPr lang="nl-BE" dirty="0"/>
              <a:t> I </a:t>
            </a:r>
            <a:r>
              <a:rPr lang="nl-BE" dirty="0" err="1"/>
              <a:t>will</a:t>
            </a:r>
            <a:r>
              <a:rPr lang="nl-BE" dirty="0"/>
              <a:t> </a:t>
            </a:r>
            <a:r>
              <a:rPr lang="nl-BE" dirty="0" err="1"/>
              <a:t>not</a:t>
            </a:r>
            <a:r>
              <a:rPr lang="nl-BE" dirty="0"/>
              <a:t> </a:t>
            </a:r>
            <a:r>
              <a:rPr lang="nl-BE" dirty="0" err="1"/>
              <a:t>bother</a:t>
            </a:r>
            <a:r>
              <a:rPr lang="nl-BE" dirty="0"/>
              <a:t> </a:t>
            </a:r>
            <a:r>
              <a:rPr lang="nl-BE" dirty="0" err="1"/>
              <a:t>too</a:t>
            </a:r>
            <a:r>
              <a:rPr lang="nl-BE" dirty="0"/>
              <a:t> </a:t>
            </a:r>
            <a:r>
              <a:rPr lang="nl-BE" dirty="0" err="1"/>
              <a:t>much</a:t>
            </a:r>
            <a:r>
              <a:rPr lang="nl-BE" dirty="0"/>
              <a:t>. For </a:t>
            </a:r>
            <a:r>
              <a:rPr lang="nl-BE" dirty="0" err="1"/>
              <a:t>each</a:t>
            </a:r>
            <a:r>
              <a:rPr lang="nl-BE" dirty="0"/>
              <a:t> factor </a:t>
            </a:r>
            <a:r>
              <a:rPr lang="nl-BE" dirty="0" err="1"/>
              <a:t>please</a:t>
            </a:r>
            <a:r>
              <a:rPr lang="nl-BE" dirty="0"/>
              <a:t> </a:t>
            </a:r>
            <a:r>
              <a:rPr lang="nl-BE" dirty="0" err="1"/>
              <a:t>not</a:t>
            </a:r>
            <a:r>
              <a:rPr lang="nl-BE" dirty="0"/>
              <a:t> </a:t>
            </a:r>
            <a:r>
              <a:rPr lang="nl-BE" dirty="0" err="1"/>
              <a:t>the</a:t>
            </a:r>
            <a:r>
              <a:rPr lang="nl-BE" dirty="0"/>
              <a:t> </a:t>
            </a:r>
            <a:r>
              <a:rPr lang="nl-BE" dirty="0" err="1"/>
              <a:t>odds</a:t>
            </a:r>
            <a:r>
              <a:rPr lang="nl-BE" dirty="0"/>
              <a:t> ratio and </a:t>
            </a:r>
            <a:r>
              <a:rPr lang="nl-BE" dirty="0" err="1"/>
              <a:t>the</a:t>
            </a:r>
            <a:r>
              <a:rPr lang="nl-BE" dirty="0"/>
              <a:t> p-</a:t>
            </a:r>
            <a:r>
              <a:rPr lang="nl-BE" dirty="0" err="1"/>
              <a:t>value</a:t>
            </a:r>
            <a:r>
              <a:rPr lang="nl-BE" dirty="0"/>
              <a:t> </a:t>
            </a:r>
            <a:r>
              <a:rPr lang="nl-BE" dirty="0" err="1"/>
              <a:t>from</a:t>
            </a:r>
            <a:r>
              <a:rPr lang="nl-BE" dirty="0"/>
              <a:t> </a:t>
            </a:r>
            <a:r>
              <a:rPr lang="nl-BE" dirty="0" err="1"/>
              <a:t>the</a:t>
            </a:r>
            <a:r>
              <a:rPr lang="nl-BE" dirty="0"/>
              <a:t> LR test. The p-</a:t>
            </a:r>
            <a:r>
              <a:rPr lang="nl-BE" dirty="0" err="1"/>
              <a:t>value</a:t>
            </a:r>
            <a:r>
              <a:rPr lang="nl-BE" dirty="0"/>
              <a:t> </a:t>
            </a:r>
            <a:r>
              <a:rPr lang="nl-BE" dirty="0" err="1"/>
              <a:t>from</a:t>
            </a:r>
            <a:r>
              <a:rPr lang="nl-BE" dirty="0"/>
              <a:t> </a:t>
            </a:r>
            <a:r>
              <a:rPr lang="nl-BE" dirty="0" err="1"/>
              <a:t>the</a:t>
            </a:r>
            <a:r>
              <a:rPr lang="nl-BE" dirty="0"/>
              <a:t> LR test </a:t>
            </a:r>
            <a:r>
              <a:rPr lang="nl-BE" dirty="0" err="1"/>
              <a:t>will</a:t>
            </a:r>
            <a:r>
              <a:rPr lang="nl-BE" dirty="0"/>
              <a:t> </a:t>
            </a:r>
            <a:r>
              <a:rPr lang="nl-BE" dirty="0" err="1"/>
              <a:t>be</a:t>
            </a:r>
            <a:r>
              <a:rPr lang="nl-BE" dirty="0"/>
              <a:t> </a:t>
            </a:r>
            <a:r>
              <a:rPr lang="nl-BE" dirty="0" err="1"/>
              <a:t>almost</a:t>
            </a:r>
            <a:r>
              <a:rPr lang="nl-BE" dirty="0"/>
              <a:t> </a:t>
            </a:r>
            <a:r>
              <a:rPr lang="nl-BE" dirty="0" err="1"/>
              <a:t>identical</a:t>
            </a:r>
            <a:r>
              <a:rPr lang="nl-BE" dirty="0"/>
              <a:t> </a:t>
            </a:r>
            <a:r>
              <a:rPr lang="nl-BE" dirty="0" err="1"/>
              <a:t>to</a:t>
            </a:r>
            <a:r>
              <a:rPr lang="nl-BE" dirty="0"/>
              <a:t> </a:t>
            </a:r>
            <a:r>
              <a:rPr lang="nl-BE" dirty="0" err="1"/>
              <a:t>the</a:t>
            </a:r>
            <a:r>
              <a:rPr lang="nl-BE" dirty="0"/>
              <a:t> </a:t>
            </a:r>
            <a:r>
              <a:rPr lang="nl-BE" dirty="0" err="1"/>
              <a:t>one</a:t>
            </a:r>
            <a:r>
              <a:rPr lang="nl-BE" dirty="0"/>
              <a:t> </a:t>
            </a:r>
            <a:r>
              <a:rPr lang="nl-BE" dirty="0" err="1"/>
              <a:t>from</a:t>
            </a:r>
            <a:r>
              <a:rPr lang="nl-BE" dirty="0"/>
              <a:t> </a:t>
            </a:r>
            <a:r>
              <a:rPr lang="nl-BE" dirty="0" err="1"/>
              <a:t>the</a:t>
            </a:r>
            <a:r>
              <a:rPr lang="nl-BE" dirty="0"/>
              <a:t> </a:t>
            </a:r>
            <a:r>
              <a:rPr lang="nl-BE" dirty="0" err="1"/>
              <a:t>Wald</a:t>
            </a:r>
            <a:r>
              <a:rPr lang="nl-BE" dirty="0"/>
              <a:t> test but in </a:t>
            </a:r>
            <a:r>
              <a:rPr lang="nl-BE" dirty="0" err="1"/>
              <a:t>the</a:t>
            </a:r>
            <a:r>
              <a:rPr lang="nl-BE" dirty="0"/>
              <a:t> case </a:t>
            </a:r>
            <a:r>
              <a:rPr lang="nl-BE" dirty="0" err="1"/>
              <a:t>you</a:t>
            </a:r>
            <a:r>
              <a:rPr lang="nl-BE" dirty="0"/>
              <a:t> have </a:t>
            </a:r>
            <a:r>
              <a:rPr lang="nl-BE" dirty="0" err="1"/>
              <a:t>an</a:t>
            </a:r>
            <a:r>
              <a:rPr lang="nl-BE" dirty="0"/>
              <a:t> exposure </a:t>
            </a:r>
            <a:r>
              <a:rPr lang="nl-BE" dirty="0" err="1"/>
              <a:t>with</a:t>
            </a:r>
            <a:r>
              <a:rPr lang="nl-BE" dirty="0"/>
              <a:t> more </a:t>
            </a:r>
            <a:r>
              <a:rPr lang="nl-BE" dirty="0" err="1"/>
              <a:t>than</a:t>
            </a:r>
            <a:r>
              <a:rPr lang="nl-BE" dirty="0"/>
              <a:t> </a:t>
            </a:r>
            <a:r>
              <a:rPr lang="nl-BE" dirty="0" err="1"/>
              <a:t>two</a:t>
            </a:r>
            <a:r>
              <a:rPr lang="nl-BE" dirty="0"/>
              <a:t> levels </a:t>
            </a:r>
            <a:r>
              <a:rPr lang="nl-BE" dirty="0" err="1"/>
              <a:t>you</a:t>
            </a:r>
            <a:r>
              <a:rPr lang="nl-BE" dirty="0"/>
              <a:t> </a:t>
            </a:r>
            <a:r>
              <a:rPr lang="nl-BE" dirty="0" err="1"/>
              <a:t>can</a:t>
            </a:r>
            <a:r>
              <a:rPr lang="nl-BE" dirty="0"/>
              <a:t> </a:t>
            </a:r>
            <a:r>
              <a:rPr lang="nl-BE" dirty="0" err="1"/>
              <a:t>you</a:t>
            </a:r>
            <a:r>
              <a:rPr lang="nl-BE" dirty="0"/>
              <a:t> </a:t>
            </a:r>
            <a:r>
              <a:rPr lang="nl-BE" dirty="0" err="1"/>
              <a:t>can</a:t>
            </a:r>
            <a:r>
              <a:rPr lang="nl-BE" dirty="0"/>
              <a:t> get </a:t>
            </a:r>
            <a:r>
              <a:rPr lang="nl-BE" dirty="0" err="1"/>
              <a:t>the</a:t>
            </a:r>
            <a:r>
              <a:rPr lang="nl-BE" dirty="0"/>
              <a:t> LR test </a:t>
            </a:r>
            <a:r>
              <a:rPr lang="nl-BE" dirty="0" err="1"/>
              <a:t>using</a:t>
            </a:r>
            <a:r>
              <a:rPr lang="nl-BE" dirty="0"/>
              <a:t> ‘</a:t>
            </a:r>
            <a:r>
              <a:rPr lang="nl-BE" dirty="0" err="1"/>
              <a:t>Models</a:t>
            </a:r>
            <a:r>
              <a:rPr lang="nl-BE" dirty="0"/>
              <a:t>’, ‘Hypothesis tests’, ‘</a:t>
            </a:r>
            <a:r>
              <a:rPr lang="nl-BE" dirty="0" err="1"/>
              <a:t>Anova</a:t>
            </a:r>
            <a:r>
              <a:rPr lang="nl-BE" dirty="0"/>
              <a:t> </a:t>
            </a:r>
            <a:r>
              <a:rPr lang="nl-BE" dirty="0" err="1"/>
              <a:t>table</a:t>
            </a:r>
            <a:r>
              <a:rPr lang="nl-BE" dirty="0"/>
              <a:t>’. </a:t>
            </a:r>
            <a:r>
              <a:rPr lang="nl-BE" dirty="0" err="1"/>
              <a:t>So</a:t>
            </a:r>
            <a:r>
              <a:rPr lang="nl-BE" dirty="0"/>
              <a:t> </a:t>
            </a:r>
            <a:r>
              <a:rPr lang="nl-BE" dirty="0" err="1"/>
              <a:t>let’s</a:t>
            </a:r>
            <a:r>
              <a:rPr lang="nl-BE" dirty="0"/>
              <a:t> take </a:t>
            </a:r>
            <a:r>
              <a:rPr lang="nl-BE" dirty="0" err="1"/>
              <a:t>some</a:t>
            </a:r>
            <a:r>
              <a:rPr lang="nl-BE" dirty="0"/>
              <a:t> time </a:t>
            </a:r>
            <a:r>
              <a:rPr lang="nl-BE" dirty="0" err="1"/>
              <a:t>to</a:t>
            </a:r>
            <a:r>
              <a:rPr lang="nl-BE" dirty="0"/>
              <a:t> </a:t>
            </a:r>
            <a:r>
              <a:rPr lang="nl-BE" dirty="0" err="1"/>
              <a:t>fill</a:t>
            </a:r>
            <a:r>
              <a:rPr lang="nl-BE" dirty="0"/>
              <a:t> out </a:t>
            </a:r>
            <a:r>
              <a:rPr lang="nl-BE" dirty="0" err="1"/>
              <a:t>the</a:t>
            </a:r>
            <a:r>
              <a:rPr lang="nl-BE" dirty="0"/>
              <a:t> </a:t>
            </a:r>
            <a:r>
              <a:rPr lang="nl-BE" dirty="0" err="1"/>
              <a:t>table</a:t>
            </a:r>
            <a:r>
              <a:rPr lang="nl-BE" dirty="0"/>
              <a:t>. </a:t>
            </a:r>
          </a:p>
        </p:txBody>
      </p:sp>
      <p:sp>
        <p:nvSpPr>
          <p:cNvPr id="4" name="Slide Number Placeholder 3"/>
          <p:cNvSpPr>
            <a:spLocks noGrp="1"/>
          </p:cNvSpPr>
          <p:nvPr>
            <p:ph type="sldNum" sz="quarter" idx="5"/>
          </p:nvPr>
        </p:nvSpPr>
        <p:spPr/>
        <p:txBody>
          <a:bodyPr/>
          <a:lstStyle/>
          <a:p>
            <a:fld id="{B2FFCCC4-DACD-4D8D-A0EF-A4017BBF01DF}" type="slidenum">
              <a:rPr lang="fr-FR" altLang="nl-BE" smtClean="0"/>
              <a:pPr/>
              <a:t>29</a:t>
            </a:fld>
            <a:endParaRPr lang="fr-FR" altLang="nl-BE"/>
          </a:p>
        </p:txBody>
      </p:sp>
    </p:spTree>
    <p:extLst>
      <p:ext uri="{BB962C8B-B14F-4D97-AF65-F5344CB8AC3E}">
        <p14:creationId xmlns:p14="http://schemas.microsoft.com/office/powerpoint/2010/main" val="3094918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Make a </a:t>
            </a:r>
            <a:r>
              <a:rPr lang="nl-BE" dirty="0" err="1"/>
              <a:t>table</a:t>
            </a:r>
            <a:r>
              <a:rPr lang="nl-BE" dirty="0"/>
              <a:t> as </a:t>
            </a:r>
            <a:r>
              <a:rPr lang="nl-BE" dirty="0" err="1"/>
              <a:t>shown</a:t>
            </a:r>
            <a:r>
              <a:rPr lang="nl-BE" dirty="0"/>
              <a:t> in </a:t>
            </a:r>
            <a:r>
              <a:rPr lang="nl-BE" dirty="0" err="1"/>
              <a:t>the</a:t>
            </a:r>
            <a:r>
              <a:rPr lang="nl-BE" dirty="0"/>
              <a:t> slide. </a:t>
            </a:r>
            <a:r>
              <a:rPr lang="nl-BE" dirty="0" err="1"/>
              <a:t>Remember</a:t>
            </a:r>
            <a:r>
              <a:rPr lang="nl-BE" dirty="0"/>
              <a:t> </a:t>
            </a:r>
            <a:r>
              <a:rPr lang="nl-BE" dirty="0" err="1"/>
              <a:t>that</a:t>
            </a:r>
            <a:r>
              <a:rPr lang="nl-BE" dirty="0"/>
              <a:t> </a:t>
            </a:r>
            <a:r>
              <a:rPr lang="nl-BE" dirty="0" err="1"/>
              <a:t>if</a:t>
            </a:r>
            <a:r>
              <a:rPr lang="nl-BE" dirty="0"/>
              <a:t> </a:t>
            </a:r>
            <a:r>
              <a:rPr lang="nl-BE" dirty="0" err="1"/>
              <a:t>you</a:t>
            </a:r>
            <a:r>
              <a:rPr lang="nl-BE" dirty="0"/>
              <a:t> want </a:t>
            </a:r>
            <a:r>
              <a:rPr lang="nl-BE" dirty="0" err="1"/>
              <a:t>to</a:t>
            </a:r>
            <a:r>
              <a:rPr lang="nl-BE" dirty="0"/>
              <a:t> </a:t>
            </a:r>
            <a:r>
              <a:rPr lang="nl-BE" dirty="0" err="1"/>
              <a:t>use</a:t>
            </a:r>
            <a:r>
              <a:rPr lang="nl-BE" dirty="0"/>
              <a:t> </a:t>
            </a:r>
            <a:r>
              <a:rPr lang="nl-BE" dirty="0" err="1"/>
              <a:t>such</a:t>
            </a:r>
            <a:r>
              <a:rPr lang="nl-BE" dirty="0"/>
              <a:t> </a:t>
            </a:r>
            <a:r>
              <a:rPr lang="nl-BE" dirty="0" err="1"/>
              <a:t>table</a:t>
            </a:r>
            <a:r>
              <a:rPr lang="nl-BE" dirty="0"/>
              <a:t> in a report or </a:t>
            </a:r>
            <a:r>
              <a:rPr lang="nl-BE" dirty="0" err="1"/>
              <a:t>an</a:t>
            </a:r>
            <a:r>
              <a:rPr lang="nl-BE" dirty="0"/>
              <a:t> </a:t>
            </a:r>
            <a:r>
              <a:rPr lang="nl-BE" dirty="0" err="1"/>
              <a:t>article</a:t>
            </a:r>
            <a:r>
              <a:rPr lang="nl-BE" dirty="0"/>
              <a:t> </a:t>
            </a:r>
            <a:r>
              <a:rPr lang="nl-BE" dirty="0" err="1"/>
              <a:t>you</a:t>
            </a:r>
            <a:r>
              <a:rPr lang="nl-BE" dirty="0"/>
              <a:t> </a:t>
            </a:r>
            <a:r>
              <a:rPr lang="nl-BE" dirty="0" err="1"/>
              <a:t>need</a:t>
            </a:r>
            <a:r>
              <a:rPr lang="nl-BE" dirty="0"/>
              <a:t> </a:t>
            </a:r>
            <a:r>
              <a:rPr lang="nl-BE" dirty="0" err="1"/>
              <a:t>to</a:t>
            </a:r>
            <a:r>
              <a:rPr lang="nl-BE" dirty="0"/>
              <a:t> </a:t>
            </a:r>
            <a:r>
              <a:rPr lang="nl-BE" dirty="0" err="1"/>
              <a:t>clearly</a:t>
            </a:r>
            <a:r>
              <a:rPr lang="nl-BE" dirty="0"/>
              <a:t> </a:t>
            </a:r>
            <a:r>
              <a:rPr lang="nl-BE" dirty="0" err="1"/>
              <a:t>specify</a:t>
            </a:r>
            <a:r>
              <a:rPr lang="nl-BE" dirty="0"/>
              <a:t> </a:t>
            </a:r>
            <a:r>
              <a:rPr lang="nl-BE" dirty="0" err="1"/>
              <a:t>the</a:t>
            </a:r>
            <a:r>
              <a:rPr lang="nl-BE" dirty="0"/>
              <a:t> </a:t>
            </a:r>
            <a:r>
              <a:rPr lang="nl-BE" dirty="0" err="1"/>
              <a:t>meaning</a:t>
            </a:r>
            <a:r>
              <a:rPr lang="nl-BE" dirty="0"/>
              <a:t> of </a:t>
            </a:r>
            <a:r>
              <a:rPr lang="nl-BE" dirty="0" err="1"/>
              <a:t>the</a:t>
            </a:r>
            <a:r>
              <a:rPr lang="nl-BE" dirty="0"/>
              <a:t> </a:t>
            </a:r>
            <a:r>
              <a:rPr lang="nl-BE" dirty="0" err="1"/>
              <a:t>names</a:t>
            </a:r>
            <a:r>
              <a:rPr lang="nl-BE" dirty="0"/>
              <a:t> </a:t>
            </a:r>
            <a:r>
              <a:rPr lang="nl-BE" dirty="0" err="1"/>
              <a:t>chosen</a:t>
            </a:r>
            <a:r>
              <a:rPr lang="nl-BE" dirty="0"/>
              <a:t> </a:t>
            </a:r>
            <a:r>
              <a:rPr lang="nl-BE" dirty="0" err="1"/>
              <a:t>for</a:t>
            </a:r>
            <a:r>
              <a:rPr lang="nl-BE" dirty="0"/>
              <a:t> </a:t>
            </a:r>
            <a:r>
              <a:rPr lang="nl-BE" dirty="0" err="1"/>
              <a:t>the</a:t>
            </a:r>
            <a:r>
              <a:rPr lang="nl-BE" dirty="0"/>
              <a:t> factors. Here </a:t>
            </a:r>
            <a:r>
              <a:rPr lang="nl-BE" dirty="0" err="1"/>
              <a:t>it</a:t>
            </a:r>
            <a:r>
              <a:rPr lang="nl-BE" dirty="0"/>
              <a:t> is </a:t>
            </a:r>
            <a:r>
              <a:rPr lang="nl-BE" dirty="0" err="1"/>
              <a:t>just</a:t>
            </a:r>
            <a:r>
              <a:rPr lang="nl-BE" dirty="0"/>
              <a:t> a draft in a </a:t>
            </a:r>
            <a:r>
              <a:rPr lang="nl-BE" dirty="0" err="1"/>
              <a:t>process</a:t>
            </a:r>
            <a:r>
              <a:rPr lang="nl-BE" dirty="0"/>
              <a:t> </a:t>
            </a:r>
            <a:r>
              <a:rPr lang="nl-BE" dirty="0" err="1"/>
              <a:t>so</a:t>
            </a:r>
            <a:r>
              <a:rPr lang="nl-BE" dirty="0"/>
              <a:t> I </a:t>
            </a:r>
            <a:r>
              <a:rPr lang="nl-BE" dirty="0" err="1"/>
              <a:t>will</a:t>
            </a:r>
            <a:r>
              <a:rPr lang="nl-BE" dirty="0"/>
              <a:t> </a:t>
            </a:r>
            <a:r>
              <a:rPr lang="nl-BE" dirty="0" err="1"/>
              <a:t>not</a:t>
            </a:r>
            <a:r>
              <a:rPr lang="nl-BE" dirty="0"/>
              <a:t> </a:t>
            </a:r>
            <a:r>
              <a:rPr lang="nl-BE" dirty="0" err="1"/>
              <a:t>bother</a:t>
            </a:r>
            <a:r>
              <a:rPr lang="nl-BE" dirty="0"/>
              <a:t> </a:t>
            </a:r>
            <a:r>
              <a:rPr lang="nl-BE" dirty="0" err="1"/>
              <a:t>too</a:t>
            </a:r>
            <a:r>
              <a:rPr lang="nl-BE" dirty="0"/>
              <a:t> </a:t>
            </a:r>
            <a:r>
              <a:rPr lang="nl-BE" dirty="0" err="1"/>
              <a:t>much</a:t>
            </a:r>
            <a:r>
              <a:rPr lang="nl-BE" dirty="0"/>
              <a:t>. For </a:t>
            </a:r>
            <a:r>
              <a:rPr lang="nl-BE" dirty="0" err="1"/>
              <a:t>each</a:t>
            </a:r>
            <a:r>
              <a:rPr lang="nl-BE" dirty="0"/>
              <a:t> factor </a:t>
            </a:r>
            <a:r>
              <a:rPr lang="nl-BE" dirty="0" err="1"/>
              <a:t>please</a:t>
            </a:r>
            <a:r>
              <a:rPr lang="nl-BE" dirty="0"/>
              <a:t> </a:t>
            </a:r>
            <a:r>
              <a:rPr lang="nl-BE" dirty="0" err="1"/>
              <a:t>not</a:t>
            </a:r>
            <a:r>
              <a:rPr lang="nl-BE" dirty="0"/>
              <a:t> </a:t>
            </a:r>
            <a:r>
              <a:rPr lang="nl-BE" dirty="0" err="1"/>
              <a:t>the</a:t>
            </a:r>
            <a:r>
              <a:rPr lang="nl-BE" dirty="0"/>
              <a:t> </a:t>
            </a:r>
            <a:r>
              <a:rPr lang="nl-BE" dirty="0" err="1"/>
              <a:t>odds</a:t>
            </a:r>
            <a:r>
              <a:rPr lang="nl-BE" dirty="0"/>
              <a:t> ratio and </a:t>
            </a:r>
            <a:r>
              <a:rPr lang="nl-BE" dirty="0" err="1"/>
              <a:t>the</a:t>
            </a:r>
            <a:r>
              <a:rPr lang="nl-BE" dirty="0"/>
              <a:t> p-</a:t>
            </a:r>
            <a:r>
              <a:rPr lang="nl-BE" dirty="0" err="1"/>
              <a:t>value</a:t>
            </a:r>
            <a:r>
              <a:rPr lang="nl-BE" dirty="0"/>
              <a:t> </a:t>
            </a:r>
            <a:r>
              <a:rPr lang="nl-BE" dirty="0" err="1"/>
              <a:t>from</a:t>
            </a:r>
            <a:r>
              <a:rPr lang="nl-BE" dirty="0"/>
              <a:t> </a:t>
            </a:r>
            <a:r>
              <a:rPr lang="nl-BE" dirty="0" err="1"/>
              <a:t>the</a:t>
            </a:r>
            <a:r>
              <a:rPr lang="nl-BE" dirty="0"/>
              <a:t> LR test. The p-</a:t>
            </a:r>
            <a:r>
              <a:rPr lang="nl-BE" dirty="0" err="1"/>
              <a:t>value</a:t>
            </a:r>
            <a:r>
              <a:rPr lang="nl-BE" dirty="0"/>
              <a:t> </a:t>
            </a:r>
            <a:r>
              <a:rPr lang="nl-BE" dirty="0" err="1"/>
              <a:t>from</a:t>
            </a:r>
            <a:r>
              <a:rPr lang="nl-BE" dirty="0"/>
              <a:t> </a:t>
            </a:r>
            <a:r>
              <a:rPr lang="nl-BE" dirty="0" err="1"/>
              <a:t>the</a:t>
            </a:r>
            <a:r>
              <a:rPr lang="nl-BE" dirty="0"/>
              <a:t> LR test </a:t>
            </a:r>
            <a:r>
              <a:rPr lang="nl-BE" dirty="0" err="1"/>
              <a:t>will</a:t>
            </a:r>
            <a:r>
              <a:rPr lang="nl-BE" dirty="0"/>
              <a:t> </a:t>
            </a:r>
            <a:r>
              <a:rPr lang="nl-BE" dirty="0" err="1"/>
              <a:t>be</a:t>
            </a:r>
            <a:r>
              <a:rPr lang="nl-BE" dirty="0"/>
              <a:t> </a:t>
            </a:r>
            <a:r>
              <a:rPr lang="nl-BE" dirty="0" err="1"/>
              <a:t>almost</a:t>
            </a:r>
            <a:r>
              <a:rPr lang="nl-BE" dirty="0"/>
              <a:t> </a:t>
            </a:r>
            <a:r>
              <a:rPr lang="nl-BE" dirty="0" err="1"/>
              <a:t>identical</a:t>
            </a:r>
            <a:r>
              <a:rPr lang="nl-BE" dirty="0"/>
              <a:t> </a:t>
            </a:r>
            <a:r>
              <a:rPr lang="nl-BE" dirty="0" err="1"/>
              <a:t>to</a:t>
            </a:r>
            <a:r>
              <a:rPr lang="nl-BE" dirty="0"/>
              <a:t> </a:t>
            </a:r>
            <a:r>
              <a:rPr lang="nl-BE" dirty="0" err="1"/>
              <a:t>the</a:t>
            </a:r>
            <a:r>
              <a:rPr lang="nl-BE" dirty="0"/>
              <a:t> </a:t>
            </a:r>
            <a:r>
              <a:rPr lang="nl-BE" dirty="0" err="1"/>
              <a:t>one</a:t>
            </a:r>
            <a:r>
              <a:rPr lang="nl-BE" dirty="0"/>
              <a:t> </a:t>
            </a:r>
            <a:r>
              <a:rPr lang="nl-BE" dirty="0" err="1"/>
              <a:t>from</a:t>
            </a:r>
            <a:r>
              <a:rPr lang="nl-BE" dirty="0"/>
              <a:t> </a:t>
            </a:r>
            <a:r>
              <a:rPr lang="nl-BE" dirty="0" err="1"/>
              <a:t>the</a:t>
            </a:r>
            <a:r>
              <a:rPr lang="nl-BE" dirty="0"/>
              <a:t> </a:t>
            </a:r>
            <a:r>
              <a:rPr lang="nl-BE" dirty="0" err="1"/>
              <a:t>Wald</a:t>
            </a:r>
            <a:r>
              <a:rPr lang="nl-BE" dirty="0"/>
              <a:t> test but in </a:t>
            </a:r>
            <a:r>
              <a:rPr lang="nl-BE" dirty="0" err="1"/>
              <a:t>the</a:t>
            </a:r>
            <a:r>
              <a:rPr lang="nl-BE" dirty="0"/>
              <a:t> case </a:t>
            </a:r>
            <a:r>
              <a:rPr lang="nl-BE" dirty="0" err="1"/>
              <a:t>you</a:t>
            </a:r>
            <a:r>
              <a:rPr lang="nl-BE" dirty="0"/>
              <a:t> have </a:t>
            </a:r>
            <a:r>
              <a:rPr lang="nl-BE" dirty="0" err="1"/>
              <a:t>an</a:t>
            </a:r>
            <a:r>
              <a:rPr lang="nl-BE" dirty="0"/>
              <a:t> exposure </a:t>
            </a:r>
            <a:r>
              <a:rPr lang="nl-BE" dirty="0" err="1"/>
              <a:t>with</a:t>
            </a:r>
            <a:r>
              <a:rPr lang="nl-BE" dirty="0"/>
              <a:t> more </a:t>
            </a:r>
            <a:r>
              <a:rPr lang="nl-BE" dirty="0" err="1"/>
              <a:t>than</a:t>
            </a:r>
            <a:r>
              <a:rPr lang="nl-BE" dirty="0"/>
              <a:t> </a:t>
            </a:r>
            <a:r>
              <a:rPr lang="nl-BE" dirty="0" err="1"/>
              <a:t>two</a:t>
            </a:r>
            <a:r>
              <a:rPr lang="nl-BE" dirty="0"/>
              <a:t> levels </a:t>
            </a:r>
            <a:r>
              <a:rPr lang="nl-BE" dirty="0" err="1"/>
              <a:t>you</a:t>
            </a:r>
            <a:r>
              <a:rPr lang="nl-BE" dirty="0"/>
              <a:t> </a:t>
            </a:r>
            <a:r>
              <a:rPr lang="nl-BE" dirty="0" err="1"/>
              <a:t>can</a:t>
            </a:r>
            <a:r>
              <a:rPr lang="nl-BE" dirty="0"/>
              <a:t> </a:t>
            </a:r>
            <a:r>
              <a:rPr lang="nl-BE" dirty="0" err="1"/>
              <a:t>you</a:t>
            </a:r>
            <a:r>
              <a:rPr lang="nl-BE" dirty="0"/>
              <a:t> </a:t>
            </a:r>
            <a:r>
              <a:rPr lang="nl-BE" dirty="0" err="1"/>
              <a:t>can</a:t>
            </a:r>
            <a:r>
              <a:rPr lang="nl-BE" dirty="0"/>
              <a:t> get </a:t>
            </a:r>
            <a:r>
              <a:rPr lang="nl-BE" dirty="0" err="1"/>
              <a:t>the</a:t>
            </a:r>
            <a:r>
              <a:rPr lang="nl-BE" dirty="0"/>
              <a:t> LR test </a:t>
            </a:r>
            <a:r>
              <a:rPr lang="nl-BE" dirty="0" err="1"/>
              <a:t>using</a:t>
            </a:r>
            <a:r>
              <a:rPr lang="nl-BE" dirty="0"/>
              <a:t> ‘</a:t>
            </a:r>
            <a:r>
              <a:rPr lang="nl-BE" dirty="0" err="1"/>
              <a:t>Models</a:t>
            </a:r>
            <a:r>
              <a:rPr lang="nl-BE" dirty="0"/>
              <a:t>’, ‘Hypothesis tests’, ‘</a:t>
            </a:r>
            <a:r>
              <a:rPr lang="nl-BE" dirty="0" err="1"/>
              <a:t>Anova</a:t>
            </a:r>
            <a:r>
              <a:rPr lang="nl-BE" dirty="0"/>
              <a:t> </a:t>
            </a:r>
            <a:r>
              <a:rPr lang="nl-BE" dirty="0" err="1"/>
              <a:t>table</a:t>
            </a:r>
            <a:r>
              <a:rPr lang="nl-BE" dirty="0"/>
              <a:t>’. </a:t>
            </a:r>
            <a:r>
              <a:rPr lang="nl-BE" dirty="0" err="1"/>
              <a:t>So</a:t>
            </a:r>
            <a:r>
              <a:rPr lang="nl-BE" dirty="0"/>
              <a:t> </a:t>
            </a:r>
            <a:r>
              <a:rPr lang="nl-BE" dirty="0" err="1"/>
              <a:t>let’s</a:t>
            </a:r>
            <a:r>
              <a:rPr lang="nl-BE" dirty="0"/>
              <a:t> take </a:t>
            </a:r>
            <a:r>
              <a:rPr lang="nl-BE" dirty="0" err="1"/>
              <a:t>some</a:t>
            </a:r>
            <a:r>
              <a:rPr lang="nl-BE" dirty="0"/>
              <a:t> time </a:t>
            </a:r>
            <a:r>
              <a:rPr lang="nl-BE" dirty="0" err="1"/>
              <a:t>to</a:t>
            </a:r>
            <a:r>
              <a:rPr lang="nl-BE" dirty="0"/>
              <a:t> </a:t>
            </a:r>
            <a:r>
              <a:rPr lang="nl-BE" dirty="0" err="1"/>
              <a:t>fill</a:t>
            </a:r>
            <a:r>
              <a:rPr lang="nl-BE" dirty="0"/>
              <a:t> out </a:t>
            </a:r>
            <a:r>
              <a:rPr lang="nl-BE" dirty="0" err="1"/>
              <a:t>the</a:t>
            </a:r>
            <a:r>
              <a:rPr lang="nl-BE" dirty="0"/>
              <a:t> </a:t>
            </a:r>
            <a:r>
              <a:rPr lang="nl-BE" dirty="0" err="1"/>
              <a:t>table</a:t>
            </a:r>
            <a:r>
              <a:rPr lang="nl-BE" dirty="0"/>
              <a:t>. </a:t>
            </a:r>
          </a:p>
        </p:txBody>
      </p:sp>
      <p:sp>
        <p:nvSpPr>
          <p:cNvPr id="4" name="Slide Number Placeholder 3"/>
          <p:cNvSpPr>
            <a:spLocks noGrp="1"/>
          </p:cNvSpPr>
          <p:nvPr>
            <p:ph type="sldNum" sz="quarter" idx="5"/>
          </p:nvPr>
        </p:nvSpPr>
        <p:spPr/>
        <p:txBody>
          <a:bodyPr/>
          <a:lstStyle/>
          <a:p>
            <a:fld id="{B2FFCCC4-DACD-4D8D-A0EF-A4017BBF01DF}" type="slidenum">
              <a:rPr lang="fr-FR" altLang="nl-BE" smtClean="0"/>
              <a:pPr/>
              <a:t>30</a:t>
            </a:fld>
            <a:endParaRPr lang="fr-FR" altLang="nl-BE"/>
          </a:p>
        </p:txBody>
      </p:sp>
    </p:spTree>
    <p:extLst>
      <p:ext uri="{BB962C8B-B14F-4D97-AF65-F5344CB8AC3E}">
        <p14:creationId xmlns:p14="http://schemas.microsoft.com/office/powerpoint/2010/main" val="4015592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In step 3 we </a:t>
            </a:r>
            <a:r>
              <a:rPr lang="nl-BE" dirty="0" err="1"/>
              <a:t>will</a:t>
            </a:r>
            <a:r>
              <a:rPr lang="nl-BE" dirty="0"/>
              <a:t> </a:t>
            </a:r>
            <a:r>
              <a:rPr lang="nl-BE" dirty="0" err="1"/>
              <a:t>identify</a:t>
            </a:r>
            <a:r>
              <a:rPr lang="nl-BE" dirty="0"/>
              <a:t> </a:t>
            </a:r>
            <a:r>
              <a:rPr lang="nl-BE" dirty="0" err="1"/>
              <a:t>secondary</a:t>
            </a:r>
            <a:r>
              <a:rPr lang="nl-BE" dirty="0"/>
              <a:t> </a:t>
            </a:r>
            <a:r>
              <a:rPr lang="nl-BE" dirty="0" err="1"/>
              <a:t>exposures</a:t>
            </a:r>
            <a:r>
              <a:rPr lang="nl-BE" dirty="0"/>
              <a:t>, variables </a:t>
            </a:r>
            <a:r>
              <a:rPr lang="nl-BE" dirty="0" err="1"/>
              <a:t>that</a:t>
            </a:r>
            <a:r>
              <a:rPr lang="nl-BE" dirty="0"/>
              <a:t> </a:t>
            </a:r>
            <a:r>
              <a:rPr lang="nl-BE" dirty="0" err="1"/>
              <a:t>remain</a:t>
            </a:r>
            <a:r>
              <a:rPr lang="nl-BE" dirty="0"/>
              <a:t> </a:t>
            </a:r>
            <a:r>
              <a:rPr lang="nl-BE" dirty="0" err="1"/>
              <a:t>significantly</a:t>
            </a:r>
            <a:r>
              <a:rPr lang="nl-BE" dirty="0"/>
              <a:t> </a:t>
            </a:r>
            <a:r>
              <a:rPr lang="nl-BE" dirty="0" err="1"/>
              <a:t>associated</a:t>
            </a:r>
            <a:r>
              <a:rPr lang="nl-BE" dirty="0"/>
              <a:t> </a:t>
            </a:r>
            <a:r>
              <a:rPr lang="nl-BE" dirty="0" err="1"/>
              <a:t>with</a:t>
            </a:r>
            <a:r>
              <a:rPr lang="nl-BE" dirty="0"/>
              <a:t> </a:t>
            </a:r>
            <a:r>
              <a:rPr lang="nl-BE" dirty="0" err="1"/>
              <a:t>the</a:t>
            </a:r>
            <a:r>
              <a:rPr lang="nl-BE" dirty="0"/>
              <a:t> </a:t>
            </a:r>
            <a:r>
              <a:rPr lang="nl-BE" dirty="0" err="1"/>
              <a:t>outcome</a:t>
            </a:r>
            <a:r>
              <a:rPr lang="nl-BE" dirty="0"/>
              <a:t>, </a:t>
            </a:r>
            <a:r>
              <a:rPr lang="nl-BE" dirty="0" err="1"/>
              <a:t>vitamin</a:t>
            </a:r>
            <a:r>
              <a:rPr lang="nl-BE" dirty="0"/>
              <a:t> A </a:t>
            </a:r>
            <a:r>
              <a:rPr lang="nl-BE" dirty="0" err="1"/>
              <a:t>deficiency</a:t>
            </a:r>
            <a:r>
              <a:rPr lang="nl-BE" dirty="0"/>
              <a:t>, even </a:t>
            </a:r>
            <a:r>
              <a:rPr lang="nl-BE" dirty="0" err="1"/>
              <a:t>after</a:t>
            </a:r>
            <a:r>
              <a:rPr lang="nl-BE" dirty="0"/>
              <a:t> controlling </a:t>
            </a:r>
            <a:r>
              <a:rPr lang="nl-BE" dirty="0" err="1"/>
              <a:t>for</a:t>
            </a:r>
            <a:r>
              <a:rPr lang="nl-BE" dirty="0"/>
              <a:t> </a:t>
            </a:r>
            <a:r>
              <a:rPr lang="nl-BE" dirty="0" err="1"/>
              <a:t>confounding</a:t>
            </a:r>
            <a:r>
              <a:rPr lang="nl-BE" dirty="0"/>
              <a:t> </a:t>
            </a:r>
            <a:r>
              <a:rPr lang="nl-BE" dirty="0" err="1"/>
              <a:t>by</a:t>
            </a:r>
            <a:r>
              <a:rPr lang="nl-BE" dirty="0"/>
              <a:t> </a:t>
            </a:r>
            <a:r>
              <a:rPr lang="nl-BE" dirty="0" err="1"/>
              <a:t>other</a:t>
            </a:r>
            <a:r>
              <a:rPr lang="nl-BE" dirty="0"/>
              <a:t> factors. </a:t>
            </a:r>
            <a:r>
              <a:rPr lang="nl-BE" dirty="0" err="1"/>
              <a:t>So</a:t>
            </a:r>
            <a:r>
              <a:rPr lang="nl-BE" dirty="0"/>
              <a:t> we </a:t>
            </a:r>
            <a:r>
              <a:rPr lang="nl-BE" dirty="0" err="1"/>
              <a:t>will</a:t>
            </a:r>
            <a:r>
              <a:rPr lang="nl-BE" dirty="0"/>
              <a:t> run </a:t>
            </a:r>
            <a:r>
              <a:rPr lang="nl-BE" dirty="0" err="1"/>
              <a:t>the</a:t>
            </a:r>
            <a:r>
              <a:rPr lang="nl-BE" dirty="0"/>
              <a:t> model </a:t>
            </a:r>
            <a:r>
              <a:rPr lang="nl-BE" dirty="0" err="1"/>
              <a:t>with</a:t>
            </a:r>
            <a:r>
              <a:rPr lang="nl-BE" dirty="0"/>
              <a:t> </a:t>
            </a:r>
            <a:r>
              <a:rPr lang="nl-BE" dirty="0" err="1"/>
              <a:t>breast</a:t>
            </a:r>
            <a:r>
              <a:rPr lang="nl-BE" dirty="0"/>
              <a:t> </a:t>
            </a:r>
            <a:r>
              <a:rPr lang="nl-BE" dirty="0" err="1"/>
              <a:t>feeding</a:t>
            </a:r>
            <a:r>
              <a:rPr lang="nl-BE" dirty="0"/>
              <a:t> (</a:t>
            </a:r>
            <a:r>
              <a:rPr lang="nl-BE" dirty="0" err="1"/>
              <a:t>our</a:t>
            </a:r>
            <a:r>
              <a:rPr lang="nl-BE" dirty="0"/>
              <a:t> </a:t>
            </a:r>
            <a:r>
              <a:rPr lang="nl-BE" dirty="0" err="1"/>
              <a:t>variable</a:t>
            </a:r>
            <a:r>
              <a:rPr lang="nl-BE" dirty="0"/>
              <a:t> of interest), </a:t>
            </a:r>
            <a:r>
              <a:rPr lang="nl-BE" dirty="0" err="1"/>
              <a:t>age</a:t>
            </a:r>
            <a:r>
              <a:rPr lang="nl-BE" dirty="0"/>
              <a:t> </a:t>
            </a:r>
            <a:r>
              <a:rPr lang="nl-BE" dirty="0" err="1"/>
              <a:t>group</a:t>
            </a:r>
            <a:r>
              <a:rPr lang="nl-BE" dirty="0"/>
              <a:t> (</a:t>
            </a:r>
            <a:r>
              <a:rPr lang="nl-BE" dirty="0" err="1"/>
              <a:t>the</a:t>
            </a:r>
            <a:r>
              <a:rPr lang="nl-BE" dirty="0"/>
              <a:t> </a:t>
            </a:r>
            <a:r>
              <a:rPr lang="nl-BE" dirty="0" err="1"/>
              <a:t>main</a:t>
            </a:r>
            <a:r>
              <a:rPr lang="nl-BE" dirty="0"/>
              <a:t> </a:t>
            </a:r>
            <a:r>
              <a:rPr lang="nl-BE" dirty="0" err="1"/>
              <a:t>confounder</a:t>
            </a:r>
            <a:r>
              <a:rPr lang="nl-BE" dirty="0"/>
              <a:t>) and </a:t>
            </a:r>
            <a:r>
              <a:rPr lang="nl-BE" dirty="0" err="1"/>
              <a:t>hospitalization</a:t>
            </a:r>
            <a:r>
              <a:rPr lang="nl-BE" dirty="0"/>
              <a:t>, </a:t>
            </a:r>
            <a:r>
              <a:rPr lang="nl-BE" dirty="0" err="1"/>
              <a:t>stunting</a:t>
            </a:r>
            <a:r>
              <a:rPr lang="nl-BE" dirty="0"/>
              <a:t> and </a:t>
            </a:r>
            <a:r>
              <a:rPr lang="nl-BE" dirty="0" err="1"/>
              <a:t>education</a:t>
            </a:r>
            <a:r>
              <a:rPr lang="nl-BE" dirty="0"/>
              <a:t> </a:t>
            </a:r>
            <a:r>
              <a:rPr lang="nl-BE" dirty="0" err="1"/>
              <a:t>because</a:t>
            </a:r>
            <a:r>
              <a:rPr lang="nl-BE" dirty="0"/>
              <a:t> </a:t>
            </a:r>
            <a:r>
              <a:rPr lang="nl-BE" dirty="0" err="1"/>
              <a:t>they</a:t>
            </a:r>
            <a:r>
              <a:rPr lang="nl-BE" dirty="0"/>
              <a:t> </a:t>
            </a:r>
            <a:r>
              <a:rPr lang="nl-BE" dirty="0" err="1"/>
              <a:t>might</a:t>
            </a:r>
            <a:r>
              <a:rPr lang="nl-BE" dirty="0"/>
              <a:t> </a:t>
            </a:r>
            <a:r>
              <a:rPr lang="nl-BE" dirty="0" err="1"/>
              <a:t>cause</a:t>
            </a:r>
            <a:r>
              <a:rPr lang="nl-BE" dirty="0"/>
              <a:t> </a:t>
            </a:r>
            <a:r>
              <a:rPr lang="nl-BE" dirty="0" err="1"/>
              <a:t>interaction</a:t>
            </a:r>
            <a:r>
              <a:rPr lang="nl-BE" dirty="0"/>
              <a:t>. As </a:t>
            </a:r>
            <a:r>
              <a:rPr lang="nl-BE" dirty="0" err="1"/>
              <a:t>you</a:t>
            </a:r>
            <a:r>
              <a:rPr lang="nl-BE" dirty="0"/>
              <a:t> </a:t>
            </a:r>
            <a:r>
              <a:rPr lang="nl-BE" dirty="0" err="1"/>
              <a:t>can</a:t>
            </a:r>
            <a:r>
              <a:rPr lang="nl-BE" dirty="0"/>
              <a:t> </a:t>
            </a:r>
            <a:r>
              <a:rPr lang="nl-BE" dirty="0" err="1"/>
              <a:t>see</a:t>
            </a:r>
            <a:r>
              <a:rPr lang="nl-BE" dirty="0"/>
              <a:t> </a:t>
            </a:r>
            <a:r>
              <a:rPr lang="nl-BE" dirty="0" err="1"/>
              <a:t>education</a:t>
            </a:r>
            <a:r>
              <a:rPr lang="nl-BE" dirty="0"/>
              <a:t> is </a:t>
            </a:r>
            <a:r>
              <a:rPr lang="nl-BE" dirty="0" err="1"/>
              <a:t>now</a:t>
            </a:r>
            <a:r>
              <a:rPr lang="nl-BE" dirty="0"/>
              <a:t> </a:t>
            </a:r>
            <a:r>
              <a:rPr lang="nl-BE" dirty="0" err="1"/>
              <a:t>the</a:t>
            </a:r>
            <a:r>
              <a:rPr lang="nl-BE" dirty="0"/>
              <a:t> </a:t>
            </a:r>
            <a:r>
              <a:rPr lang="nl-BE" dirty="0" err="1"/>
              <a:t>weakest</a:t>
            </a:r>
            <a:r>
              <a:rPr lang="nl-BE" dirty="0"/>
              <a:t> </a:t>
            </a:r>
            <a:r>
              <a:rPr lang="nl-BE" dirty="0" err="1"/>
              <a:t>so</a:t>
            </a:r>
            <a:r>
              <a:rPr lang="nl-BE" dirty="0"/>
              <a:t> </a:t>
            </a:r>
            <a:r>
              <a:rPr lang="nl-BE" dirty="0" err="1"/>
              <a:t>let’s</a:t>
            </a:r>
            <a:r>
              <a:rPr lang="nl-BE" dirty="0"/>
              <a:t> </a:t>
            </a:r>
            <a:r>
              <a:rPr lang="nl-BE" dirty="0" err="1"/>
              <a:t>remove</a:t>
            </a:r>
            <a:r>
              <a:rPr lang="nl-BE" dirty="0"/>
              <a:t> </a:t>
            </a:r>
            <a:r>
              <a:rPr lang="nl-BE" dirty="0" err="1"/>
              <a:t>it</a:t>
            </a:r>
            <a:r>
              <a:rPr lang="nl-BE" dirty="0"/>
              <a:t> and </a:t>
            </a:r>
            <a:r>
              <a:rPr lang="nl-BE" dirty="0" err="1"/>
              <a:t>see</a:t>
            </a:r>
            <a:r>
              <a:rPr lang="nl-BE" dirty="0"/>
              <a:t> </a:t>
            </a:r>
            <a:r>
              <a:rPr lang="nl-BE" dirty="0" err="1"/>
              <a:t>whether</a:t>
            </a:r>
            <a:r>
              <a:rPr lang="nl-BE" dirty="0"/>
              <a:t> </a:t>
            </a:r>
            <a:r>
              <a:rPr lang="nl-BE" dirty="0" err="1"/>
              <a:t>the</a:t>
            </a:r>
            <a:r>
              <a:rPr lang="nl-BE" dirty="0"/>
              <a:t> model is </a:t>
            </a:r>
            <a:r>
              <a:rPr lang="nl-BE" dirty="0" err="1"/>
              <a:t>signficantly</a:t>
            </a:r>
            <a:r>
              <a:rPr lang="nl-BE" dirty="0"/>
              <a:t> </a:t>
            </a:r>
            <a:r>
              <a:rPr lang="nl-BE" dirty="0" err="1"/>
              <a:t>less</a:t>
            </a:r>
            <a:r>
              <a:rPr lang="nl-BE" dirty="0"/>
              <a:t> </a:t>
            </a:r>
            <a:r>
              <a:rPr lang="nl-BE" dirty="0" err="1"/>
              <a:t>precise</a:t>
            </a:r>
            <a:r>
              <a:rPr lang="nl-BE" dirty="0"/>
              <a:t>. </a:t>
            </a:r>
            <a:r>
              <a:rPr lang="nl-BE" dirty="0" err="1"/>
              <a:t>If</a:t>
            </a:r>
            <a:r>
              <a:rPr lang="nl-BE" dirty="0"/>
              <a:t> </a:t>
            </a:r>
            <a:r>
              <a:rPr lang="nl-BE" dirty="0" err="1"/>
              <a:t>that</a:t>
            </a:r>
            <a:r>
              <a:rPr lang="nl-BE" dirty="0"/>
              <a:t> is </a:t>
            </a:r>
            <a:r>
              <a:rPr lang="nl-BE" dirty="0" err="1"/>
              <a:t>not</a:t>
            </a:r>
            <a:r>
              <a:rPr lang="nl-BE" dirty="0"/>
              <a:t> </a:t>
            </a:r>
            <a:r>
              <a:rPr lang="nl-BE" dirty="0" err="1"/>
              <a:t>the</a:t>
            </a:r>
            <a:r>
              <a:rPr lang="nl-BE" dirty="0"/>
              <a:t> case, </a:t>
            </a:r>
            <a:r>
              <a:rPr lang="nl-BE" dirty="0" err="1"/>
              <a:t>repeat</a:t>
            </a:r>
            <a:r>
              <a:rPr lang="nl-BE" dirty="0"/>
              <a:t> </a:t>
            </a:r>
            <a:r>
              <a:rPr lang="nl-BE" dirty="0" err="1"/>
              <a:t>this</a:t>
            </a:r>
            <a:r>
              <a:rPr lang="nl-BE" dirty="0"/>
              <a:t> step </a:t>
            </a:r>
            <a:r>
              <a:rPr lang="nl-BE" dirty="0" err="1"/>
              <a:t>for</a:t>
            </a:r>
            <a:r>
              <a:rPr lang="nl-BE" dirty="0"/>
              <a:t> </a:t>
            </a:r>
            <a:r>
              <a:rPr lang="nl-BE" dirty="0" err="1"/>
              <a:t>the</a:t>
            </a:r>
            <a:r>
              <a:rPr lang="nl-BE" dirty="0"/>
              <a:t> </a:t>
            </a:r>
            <a:r>
              <a:rPr lang="nl-BE" dirty="0" err="1"/>
              <a:t>now</a:t>
            </a:r>
            <a:r>
              <a:rPr lang="nl-BE" dirty="0"/>
              <a:t> </a:t>
            </a:r>
            <a:r>
              <a:rPr lang="nl-BE" dirty="0" err="1"/>
              <a:t>weakest</a:t>
            </a:r>
            <a:r>
              <a:rPr lang="nl-BE" dirty="0"/>
              <a:t> </a:t>
            </a:r>
            <a:r>
              <a:rPr lang="nl-BE" dirty="0" err="1"/>
              <a:t>variable</a:t>
            </a:r>
            <a:r>
              <a:rPr lang="nl-BE" dirty="0"/>
              <a:t>. </a:t>
            </a:r>
          </a:p>
        </p:txBody>
      </p:sp>
      <p:sp>
        <p:nvSpPr>
          <p:cNvPr id="4" name="Slide Number Placeholder 3"/>
          <p:cNvSpPr>
            <a:spLocks noGrp="1"/>
          </p:cNvSpPr>
          <p:nvPr>
            <p:ph type="sldNum" sz="quarter" idx="5"/>
          </p:nvPr>
        </p:nvSpPr>
        <p:spPr/>
        <p:txBody>
          <a:bodyPr/>
          <a:lstStyle/>
          <a:p>
            <a:fld id="{B2FFCCC4-DACD-4D8D-A0EF-A4017BBF01DF}" type="slidenum">
              <a:rPr lang="fr-FR" altLang="nl-BE" smtClean="0"/>
              <a:pPr/>
              <a:t>31</a:t>
            </a:fld>
            <a:endParaRPr lang="fr-FR" altLang="nl-BE"/>
          </a:p>
        </p:txBody>
      </p:sp>
    </p:spTree>
    <p:extLst>
      <p:ext uri="{BB962C8B-B14F-4D97-AF65-F5344CB8AC3E}">
        <p14:creationId xmlns:p14="http://schemas.microsoft.com/office/powerpoint/2010/main" val="1355723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276318A-80E7-4A01-9FFB-FF2252D30B8A}"/>
              </a:ext>
            </a:extLst>
          </p:cNvPr>
          <p:cNvSpPr>
            <a:spLocks noGrp="1" noChangeArrowheads="1"/>
          </p:cNvSpPr>
          <p:nvPr>
            <p:ph type="sldNum" sz="quarter" idx="5"/>
          </p:nvPr>
        </p:nvSpPr>
        <p:spPr>
          <a:noFill/>
        </p:spPr>
        <p:txBody>
          <a:bodyPr/>
          <a:lstStyle>
            <a:lvl1pPr defTabSz="893763">
              <a:defRPr sz="2400">
                <a:solidFill>
                  <a:schemeClr val="tx1"/>
                </a:solidFill>
                <a:latin typeface="Times New Roman" panose="02020603050405020304" pitchFamily="18" charset="0"/>
              </a:defRPr>
            </a:lvl1pPr>
            <a:lvl2pPr marL="742950" indent="-285750" defTabSz="893763">
              <a:defRPr sz="2400">
                <a:solidFill>
                  <a:schemeClr val="tx1"/>
                </a:solidFill>
                <a:latin typeface="Times New Roman" panose="02020603050405020304" pitchFamily="18" charset="0"/>
              </a:defRPr>
            </a:lvl2pPr>
            <a:lvl3pPr marL="1143000" indent="-228600" defTabSz="893763">
              <a:defRPr sz="2400">
                <a:solidFill>
                  <a:schemeClr val="tx1"/>
                </a:solidFill>
                <a:latin typeface="Times New Roman" panose="02020603050405020304" pitchFamily="18" charset="0"/>
              </a:defRPr>
            </a:lvl3pPr>
            <a:lvl4pPr marL="1600200" indent="-228600" defTabSz="893763">
              <a:defRPr sz="2400">
                <a:solidFill>
                  <a:schemeClr val="tx1"/>
                </a:solidFill>
                <a:latin typeface="Times New Roman" panose="02020603050405020304" pitchFamily="18" charset="0"/>
              </a:defRPr>
            </a:lvl4pPr>
            <a:lvl5pPr marL="2057400" indent="-228600" defTabSz="893763">
              <a:defRPr sz="2400">
                <a:solidFill>
                  <a:schemeClr val="tx1"/>
                </a:solidFill>
                <a:latin typeface="Times New Roman" panose="02020603050405020304" pitchFamily="18" charset="0"/>
              </a:defRPr>
            </a:lvl5pPr>
            <a:lvl6pPr marL="2514600" indent="-228600" defTabSz="8937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937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937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93763" eaLnBrk="0" fontAlgn="base" hangingPunct="0">
              <a:spcBef>
                <a:spcPct val="0"/>
              </a:spcBef>
              <a:spcAft>
                <a:spcPct val="0"/>
              </a:spcAft>
              <a:defRPr sz="2400">
                <a:solidFill>
                  <a:schemeClr val="tx1"/>
                </a:solidFill>
                <a:latin typeface="Times New Roman" panose="02020603050405020304" pitchFamily="18" charset="0"/>
              </a:defRPr>
            </a:lvl9pPr>
          </a:lstStyle>
          <a:p>
            <a:fld id="{C4661C06-A9C4-455D-9282-15660C6338DF}" type="slidenum">
              <a:rPr lang="fr-FR" altLang="nl-BE" sz="1200"/>
              <a:pPr/>
              <a:t>3</a:t>
            </a:fld>
            <a:endParaRPr lang="fr-FR" altLang="nl-BE" sz="1200"/>
          </a:p>
        </p:txBody>
      </p:sp>
      <p:sp>
        <p:nvSpPr>
          <p:cNvPr id="29699" name="Rectangle 2">
            <a:extLst>
              <a:ext uri="{FF2B5EF4-FFF2-40B4-BE49-F238E27FC236}">
                <a16:creationId xmlns:a16="http://schemas.microsoft.com/office/drawing/2014/main" id="{E1B0F594-87F3-4DD9-A0AD-0310FBBF5D90}"/>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C11274B7-1DB9-42E9-A4C1-34894016FF33}"/>
              </a:ext>
            </a:extLst>
          </p:cNvPr>
          <p:cNvSpPr>
            <a:spLocks noGrp="1" noChangeArrowheads="1"/>
          </p:cNvSpPr>
          <p:nvPr>
            <p:ph type="body" idx="1"/>
          </p:nvPr>
        </p:nvSpPr>
        <p:spPr>
          <a:noFill/>
        </p:spPr>
        <p:txBody>
          <a:bodyPr/>
          <a:lstStyle/>
          <a:p>
            <a:r>
              <a:rPr lang="en-AU" altLang="nl-BE" noProof="0" dirty="0"/>
              <a:t>In this lecture we will look at key considerations in statistical modelling using logistic regression. As you will notice when looking at the slides, they will fail in the plagiarism test when compared to the lecture of last week on modelling strategies in linear regression. The reason is that the principles are exactly the same. The more predictors we squeeze into our model the better the likelihood will be, comparable to the R Square (the determination coefficient) in linear regression. But is the model with more terms significantly better than the simpler model?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B2FFCCC4-DACD-4D8D-A0EF-A4017BBF01DF}" type="slidenum">
              <a:rPr lang="fr-FR" altLang="nl-BE" smtClean="0"/>
              <a:pPr/>
              <a:t>36</a:t>
            </a:fld>
            <a:endParaRPr lang="fr-FR" altLang="nl-BE"/>
          </a:p>
        </p:txBody>
      </p:sp>
    </p:spTree>
    <p:extLst>
      <p:ext uri="{BB962C8B-B14F-4D97-AF65-F5344CB8AC3E}">
        <p14:creationId xmlns:p14="http://schemas.microsoft.com/office/powerpoint/2010/main" val="4492514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B2FFCCC4-DACD-4D8D-A0EF-A4017BBF01DF}" type="slidenum">
              <a:rPr lang="fr-FR" altLang="nl-BE" smtClean="0"/>
              <a:pPr/>
              <a:t>37</a:t>
            </a:fld>
            <a:endParaRPr lang="fr-FR" altLang="nl-BE"/>
          </a:p>
        </p:txBody>
      </p:sp>
    </p:spTree>
    <p:extLst>
      <p:ext uri="{BB962C8B-B14F-4D97-AF65-F5344CB8AC3E}">
        <p14:creationId xmlns:p14="http://schemas.microsoft.com/office/powerpoint/2010/main" val="39907609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Remains</a:t>
            </a:r>
            <a:r>
              <a:rPr lang="nl-BE" dirty="0"/>
              <a:t> step 6: ‘</a:t>
            </a:r>
            <a:r>
              <a:rPr lang="en-US" sz="1200" dirty="0"/>
              <a:t>Repeat the identification of secondary exposures in the presence of identified effect modifiers and linear trends’. There were no effect modifiers, that is easy. For age we may assume a linear trend, but what does that do to the odds ratio of breastfeeding? It does change, but not by more than 10%, so we could opt for the simpler model. Do we need stunted in the model? It makes it more precise but if our aim is just to get the best estimate for the association between breast feeding and vitamin A deficiency, we do not need it. If we remove it, the odds ratio goes a bit more towards 1, but the difference is less then 10%.</a:t>
            </a:r>
          </a:p>
          <a:p>
            <a:endParaRPr lang="en-US" sz="1200" dirty="0"/>
          </a:p>
          <a:p>
            <a:r>
              <a:rPr lang="en-US" sz="1200" dirty="0"/>
              <a:t>So my final explanatory model will have just two predictors, breastfeeding and age. To express age as a numeric variable (in years) makes it simpler and not significantly worse than treating age as a categorical factor. Also the impact on the odds ratio is less than 10%, from 0.99 to 0.94, so for the sake of parsimony we can opt for this model. </a:t>
            </a:r>
          </a:p>
          <a:p>
            <a:endParaRPr lang="en-US" sz="1200" dirty="0"/>
          </a:p>
        </p:txBody>
      </p:sp>
      <p:sp>
        <p:nvSpPr>
          <p:cNvPr id="4" name="Slide Number Placeholder 3"/>
          <p:cNvSpPr>
            <a:spLocks noGrp="1"/>
          </p:cNvSpPr>
          <p:nvPr>
            <p:ph type="sldNum" sz="quarter" idx="5"/>
          </p:nvPr>
        </p:nvSpPr>
        <p:spPr/>
        <p:txBody>
          <a:bodyPr/>
          <a:lstStyle/>
          <a:p>
            <a:fld id="{B2FFCCC4-DACD-4D8D-A0EF-A4017BBF01DF}" type="slidenum">
              <a:rPr lang="fr-FR" altLang="nl-BE" smtClean="0"/>
              <a:pPr/>
              <a:t>38</a:t>
            </a:fld>
            <a:endParaRPr lang="fr-FR" altLang="nl-BE"/>
          </a:p>
        </p:txBody>
      </p:sp>
    </p:spTree>
    <p:extLst>
      <p:ext uri="{BB962C8B-B14F-4D97-AF65-F5344CB8AC3E}">
        <p14:creationId xmlns:p14="http://schemas.microsoft.com/office/powerpoint/2010/main" val="34192996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my final explanatory model will have just two predictors, breastfeeding and age. Please compare this to what you found on the first day of this course when you used stratified analysis. Obviously the conclusion is the same, we do not find evidence to support breast feeding as an effective measure against the rampant problem of vitamin A deficiency in this area. </a:t>
            </a:r>
          </a:p>
          <a:p>
            <a:endParaRPr lang="en-US" sz="1200" dirty="0"/>
          </a:p>
          <a:p>
            <a:r>
              <a:rPr lang="en-US" sz="1200" dirty="0"/>
              <a:t>Just take one step back and look at the data once more. What is the prevalence of vitamin A deficiency in this population? What are the </a:t>
            </a:r>
            <a:r>
              <a:rPr lang="en-US" sz="1200" dirty="0" err="1"/>
              <a:t>prevalences</a:t>
            </a:r>
            <a:r>
              <a:rPr lang="en-US" sz="1200" dirty="0"/>
              <a:t> by age group? What is the proportion of children under 2 years of age being breastfed? Which commands in R will you use to answer these questions?</a:t>
            </a:r>
            <a:endParaRPr lang="nl-B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dirty="0"/>
          </a:p>
          <a:p>
            <a:endParaRPr lang="nl-BE" dirty="0"/>
          </a:p>
        </p:txBody>
      </p:sp>
      <p:sp>
        <p:nvSpPr>
          <p:cNvPr id="4" name="Slide Number Placeholder 3"/>
          <p:cNvSpPr>
            <a:spLocks noGrp="1"/>
          </p:cNvSpPr>
          <p:nvPr>
            <p:ph type="sldNum" sz="quarter" idx="5"/>
          </p:nvPr>
        </p:nvSpPr>
        <p:spPr/>
        <p:txBody>
          <a:bodyPr/>
          <a:lstStyle/>
          <a:p>
            <a:fld id="{B2FFCCC4-DACD-4D8D-A0EF-A4017BBF01DF}" type="slidenum">
              <a:rPr lang="fr-FR" altLang="nl-BE" smtClean="0"/>
              <a:pPr/>
              <a:t>39</a:t>
            </a:fld>
            <a:endParaRPr lang="fr-FR" altLang="nl-BE"/>
          </a:p>
        </p:txBody>
      </p:sp>
    </p:spTree>
    <p:extLst>
      <p:ext uri="{BB962C8B-B14F-4D97-AF65-F5344CB8AC3E}">
        <p14:creationId xmlns:p14="http://schemas.microsoft.com/office/powerpoint/2010/main" val="22829673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What is the prevalence of vitamin A deficiency in this population? (statistics, summaries, frequency distributions)</a:t>
            </a:r>
          </a:p>
          <a:p>
            <a:r>
              <a:rPr lang="en-US" sz="1200" dirty="0"/>
              <a:t>What are the prevalence by age group? First recode </a:t>
            </a:r>
            <a:r>
              <a:rPr lang="en-US" sz="1200" dirty="0" err="1"/>
              <a:t>agegroup</a:t>
            </a:r>
            <a:r>
              <a:rPr lang="en-US" sz="1200" dirty="0"/>
              <a:t> to categorical. (statistics, contingency tales, two-way table, </a:t>
            </a:r>
            <a:r>
              <a:rPr lang="en-US" sz="1200" dirty="0" err="1"/>
              <a:t>agegroup</a:t>
            </a:r>
            <a:r>
              <a:rPr lang="en-US" sz="1200" dirty="0"/>
              <a:t> as row variable, </a:t>
            </a:r>
            <a:r>
              <a:rPr lang="en-US" sz="1200" dirty="0" err="1"/>
              <a:t>vitadef</a:t>
            </a:r>
            <a:r>
              <a:rPr lang="en-US" sz="1200" dirty="0"/>
              <a:t> as column variable, in ‘statistics’ tab check ‘row percentages’. </a:t>
            </a:r>
          </a:p>
          <a:p>
            <a:endParaRPr lang="en-US" sz="1200" dirty="0"/>
          </a:p>
          <a:p>
            <a:r>
              <a:rPr lang="en-US" sz="1200" dirty="0"/>
              <a:t>What is the proportion of children under 2 years of age being breastfed? (Use contingency tables with under2 as row variable, leave row percentages checked). So by just looking at the data in a much more basic way you could have seen that in this region vitamin A deficiency is a huge problem but that promoting breastfeeding is not going to solve it. If you prefer to say it in a more complex way you can say that the population attributable risk of not breastfeeding is minimal, therefore promoting breastfeeding is not going to solve the problem. </a:t>
            </a:r>
            <a:endParaRPr lang="nl-B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dirty="0"/>
          </a:p>
          <a:p>
            <a:endParaRPr lang="nl-BE" dirty="0"/>
          </a:p>
        </p:txBody>
      </p:sp>
      <p:sp>
        <p:nvSpPr>
          <p:cNvPr id="4" name="Slide Number Placeholder 3"/>
          <p:cNvSpPr>
            <a:spLocks noGrp="1"/>
          </p:cNvSpPr>
          <p:nvPr>
            <p:ph type="sldNum" sz="quarter" idx="5"/>
          </p:nvPr>
        </p:nvSpPr>
        <p:spPr/>
        <p:txBody>
          <a:bodyPr/>
          <a:lstStyle/>
          <a:p>
            <a:fld id="{B2FFCCC4-DACD-4D8D-A0EF-A4017BBF01DF}" type="slidenum">
              <a:rPr lang="fr-FR" altLang="nl-BE" smtClean="0"/>
              <a:pPr/>
              <a:t>40</a:t>
            </a:fld>
            <a:endParaRPr lang="fr-FR" altLang="nl-BE"/>
          </a:p>
        </p:txBody>
      </p:sp>
    </p:spTree>
    <p:extLst>
      <p:ext uri="{BB962C8B-B14F-4D97-AF65-F5344CB8AC3E}">
        <p14:creationId xmlns:p14="http://schemas.microsoft.com/office/powerpoint/2010/main" val="35593127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noProof="0" dirty="0"/>
              <a:t>With that we have come to the end of this lecture. If this is how you feel right now, don’t worry, we still have some exercises to make things clear. On the other hand a data analysis is never a mechanical thing, it’s of key importance understand what you are doing and to stay in touch with the data. Always start by making contingency tables so you know in which direction the effect is going. It’s very easy to make mistakes in coding and end up with totally incorrect results. So make sure you first do a good descriptive and univariate analysis (one exposure factor at a time) and stay away from automated tools for making models. </a:t>
            </a:r>
          </a:p>
        </p:txBody>
      </p:sp>
      <p:sp>
        <p:nvSpPr>
          <p:cNvPr id="4" name="Slide Number Placeholder 3"/>
          <p:cNvSpPr>
            <a:spLocks noGrp="1"/>
          </p:cNvSpPr>
          <p:nvPr>
            <p:ph type="sldNum" sz="quarter" idx="5"/>
          </p:nvPr>
        </p:nvSpPr>
        <p:spPr/>
        <p:txBody>
          <a:bodyPr/>
          <a:lstStyle/>
          <a:p>
            <a:fld id="{B2FFCCC4-DACD-4D8D-A0EF-A4017BBF01DF}" type="slidenum">
              <a:rPr lang="fr-FR" altLang="nl-BE" smtClean="0"/>
              <a:pPr/>
              <a:t>41</a:t>
            </a:fld>
            <a:endParaRPr lang="fr-FR" altLang="nl-BE"/>
          </a:p>
        </p:txBody>
      </p:sp>
    </p:spTree>
    <p:extLst>
      <p:ext uri="{BB962C8B-B14F-4D97-AF65-F5344CB8AC3E}">
        <p14:creationId xmlns:p14="http://schemas.microsoft.com/office/powerpoint/2010/main" val="2878522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85C8C22B-4132-47E7-8F4E-B4679FFC1352}"/>
              </a:ext>
            </a:extLst>
          </p:cNvPr>
          <p:cNvSpPr>
            <a:spLocks noGrp="1" noChangeArrowheads="1"/>
          </p:cNvSpPr>
          <p:nvPr>
            <p:ph type="sldNum" sz="quarter" idx="5"/>
          </p:nvPr>
        </p:nvSpPr>
        <p:spPr>
          <a:noFill/>
        </p:spPr>
        <p:txBody>
          <a:bodyPr/>
          <a:lstStyle>
            <a:lvl1pPr defTabSz="893763">
              <a:defRPr sz="2400">
                <a:solidFill>
                  <a:schemeClr val="tx1"/>
                </a:solidFill>
                <a:latin typeface="Times New Roman" panose="02020603050405020304" pitchFamily="18" charset="0"/>
              </a:defRPr>
            </a:lvl1pPr>
            <a:lvl2pPr marL="742950" indent="-285750" defTabSz="893763">
              <a:defRPr sz="2400">
                <a:solidFill>
                  <a:schemeClr val="tx1"/>
                </a:solidFill>
                <a:latin typeface="Times New Roman" panose="02020603050405020304" pitchFamily="18" charset="0"/>
              </a:defRPr>
            </a:lvl2pPr>
            <a:lvl3pPr marL="1143000" indent="-228600" defTabSz="893763">
              <a:defRPr sz="2400">
                <a:solidFill>
                  <a:schemeClr val="tx1"/>
                </a:solidFill>
                <a:latin typeface="Times New Roman" panose="02020603050405020304" pitchFamily="18" charset="0"/>
              </a:defRPr>
            </a:lvl3pPr>
            <a:lvl4pPr marL="1600200" indent="-228600" defTabSz="893763">
              <a:defRPr sz="2400">
                <a:solidFill>
                  <a:schemeClr val="tx1"/>
                </a:solidFill>
                <a:latin typeface="Times New Roman" panose="02020603050405020304" pitchFamily="18" charset="0"/>
              </a:defRPr>
            </a:lvl4pPr>
            <a:lvl5pPr marL="2057400" indent="-228600" defTabSz="893763">
              <a:defRPr sz="2400">
                <a:solidFill>
                  <a:schemeClr val="tx1"/>
                </a:solidFill>
                <a:latin typeface="Times New Roman" panose="02020603050405020304" pitchFamily="18" charset="0"/>
              </a:defRPr>
            </a:lvl5pPr>
            <a:lvl6pPr marL="2514600" indent="-228600" defTabSz="8937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937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937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93763" eaLnBrk="0" fontAlgn="base" hangingPunct="0">
              <a:spcBef>
                <a:spcPct val="0"/>
              </a:spcBef>
              <a:spcAft>
                <a:spcPct val="0"/>
              </a:spcAft>
              <a:defRPr sz="2400">
                <a:solidFill>
                  <a:schemeClr val="tx1"/>
                </a:solidFill>
                <a:latin typeface="Times New Roman" panose="02020603050405020304" pitchFamily="18" charset="0"/>
              </a:defRPr>
            </a:lvl9pPr>
          </a:lstStyle>
          <a:p>
            <a:fld id="{EA9F2299-A865-4D4E-A376-4DC7E164B87F}" type="slidenum">
              <a:rPr lang="fr-FR" altLang="nl-BE" sz="1200"/>
              <a:pPr/>
              <a:t>4</a:t>
            </a:fld>
            <a:endParaRPr lang="fr-FR" altLang="nl-BE" sz="1200"/>
          </a:p>
        </p:txBody>
      </p:sp>
      <p:sp>
        <p:nvSpPr>
          <p:cNvPr id="30723" name="Rectangle 2">
            <a:extLst>
              <a:ext uri="{FF2B5EF4-FFF2-40B4-BE49-F238E27FC236}">
                <a16:creationId xmlns:a16="http://schemas.microsoft.com/office/drawing/2014/main" id="{2BB461FA-9BB6-4ADD-9AF7-CE4CC4D895D1}"/>
              </a:ext>
            </a:extLst>
          </p:cNvPr>
          <p:cNvSpPr>
            <a:spLocks noGrp="1" noRot="1" noChangeAspect="1" noChangeArrowheads="1" noTextEdit="1"/>
          </p:cNvSpPr>
          <p:nvPr>
            <p:ph type="sldImg"/>
          </p:nvPr>
        </p:nvSpPr>
        <p:spPr>
          <a:xfrm>
            <a:off x="708025" y="455613"/>
            <a:ext cx="4945063" cy="3708400"/>
          </a:xfrm>
          <a:ln/>
        </p:spPr>
      </p:sp>
      <p:sp>
        <p:nvSpPr>
          <p:cNvPr id="30724" name="Rectangle 3">
            <a:extLst>
              <a:ext uri="{FF2B5EF4-FFF2-40B4-BE49-F238E27FC236}">
                <a16:creationId xmlns:a16="http://schemas.microsoft.com/office/drawing/2014/main" id="{E56176EF-85E3-48DF-8031-C6B6A44463D6}"/>
              </a:ext>
            </a:extLst>
          </p:cNvPr>
          <p:cNvSpPr>
            <a:spLocks noGrp="1" noChangeArrowheads="1"/>
          </p:cNvSpPr>
          <p:nvPr>
            <p:ph type="body" idx="1"/>
          </p:nvPr>
        </p:nvSpPr>
        <p:spPr>
          <a:xfrm>
            <a:off x="822325" y="4406900"/>
            <a:ext cx="4894263" cy="4449763"/>
          </a:xfrm>
          <a:noFill/>
        </p:spPr>
        <p:txBody>
          <a:bodyPr/>
          <a:lstStyle/>
          <a:p>
            <a:r>
              <a:rPr lang="en-GB" altLang="nl-BE" dirty="0"/>
              <a:t>That brings us again to the principle of parsimony. The best model is </a:t>
            </a:r>
            <a:r>
              <a:rPr lang="en-GB" altLang="nl-BE" u="sng" dirty="0"/>
              <a:t>not necessarily</a:t>
            </a:r>
            <a:r>
              <a:rPr lang="en-GB" altLang="nl-BE" dirty="0"/>
              <a:t> the most precise one, but the one which is precise enough, while using a minimum of independent variables. We do not want to have variables in the model that only add complexity to it without significantly improving its goodness of fit. Remember that the reason why we do regressions (be it linear, multiple or logistic) is that we want to reduce our complex observations to a simpler relationship, still able to explain reality, that explains the variation of the dependent variable, with a reasonable degree of precision.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71D0709C-D219-410A-8F30-780E4A1D7C49}"/>
              </a:ext>
            </a:extLst>
          </p:cNvPr>
          <p:cNvSpPr>
            <a:spLocks noGrp="1" noChangeArrowheads="1"/>
          </p:cNvSpPr>
          <p:nvPr>
            <p:ph type="sldNum" sz="quarter" idx="5"/>
          </p:nvPr>
        </p:nvSpPr>
        <p:spPr>
          <a:noFill/>
        </p:spPr>
        <p:txBody>
          <a:bodyPr/>
          <a:lstStyle>
            <a:lvl1pPr defTabSz="893763">
              <a:defRPr sz="2400">
                <a:solidFill>
                  <a:schemeClr val="tx1"/>
                </a:solidFill>
                <a:latin typeface="Times New Roman" panose="02020603050405020304" pitchFamily="18" charset="0"/>
              </a:defRPr>
            </a:lvl1pPr>
            <a:lvl2pPr marL="742950" indent="-285750" defTabSz="893763">
              <a:defRPr sz="2400">
                <a:solidFill>
                  <a:schemeClr val="tx1"/>
                </a:solidFill>
                <a:latin typeface="Times New Roman" panose="02020603050405020304" pitchFamily="18" charset="0"/>
              </a:defRPr>
            </a:lvl2pPr>
            <a:lvl3pPr marL="1143000" indent="-228600" defTabSz="893763">
              <a:defRPr sz="2400">
                <a:solidFill>
                  <a:schemeClr val="tx1"/>
                </a:solidFill>
                <a:latin typeface="Times New Roman" panose="02020603050405020304" pitchFamily="18" charset="0"/>
              </a:defRPr>
            </a:lvl3pPr>
            <a:lvl4pPr marL="1600200" indent="-228600" defTabSz="893763">
              <a:defRPr sz="2400">
                <a:solidFill>
                  <a:schemeClr val="tx1"/>
                </a:solidFill>
                <a:latin typeface="Times New Roman" panose="02020603050405020304" pitchFamily="18" charset="0"/>
              </a:defRPr>
            </a:lvl4pPr>
            <a:lvl5pPr marL="2057400" indent="-228600" defTabSz="893763">
              <a:defRPr sz="2400">
                <a:solidFill>
                  <a:schemeClr val="tx1"/>
                </a:solidFill>
                <a:latin typeface="Times New Roman" panose="02020603050405020304" pitchFamily="18" charset="0"/>
              </a:defRPr>
            </a:lvl5pPr>
            <a:lvl6pPr marL="2514600" indent="-228600" defTabSz="8937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937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937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93763" eaLnBrk="0" fontAlgn="base" hangingPunct="0">
              <a:spcBef>
                <a:spcPct val="0"/>
              </a:spcBef>
              <a:spcAft>
                <a:spcPct val="0"/>
              </a:spcAft>
              <a:defRPr sz="2400">
                <a:solidFill>
                  <a:schemeClr val="tx1"/>
                </a:solidFill>
                <a:latin typeface="Times New Roman" panose="02020603050405020304" pitchFamily="18" charset="0"/>
              </a:defRPr>
            </a:lvl9pPr>
          </a:lstStyle>
          <a:p>
            <a:fld id="{EF4F6758-25C4-4316-B54C-00C735222C2E}" type="slidenum">
              <a:rPr lang="fr-FR" altLang="nl-BE" sz="1200"/>
              <a:pPr/>
              <a:t>5</a:t>
            </a:fld>
            <a:endParaRPr lang="fr-FR" altLang="nl-BE" sz="1200"/>
          </a:p>
        </p:txBody>
      </p:sp>
      <p:sp>
        <p:nvSpPr>
          <p:cNvPr id="31747" name="Rectangle 2">
            <a:extLst>
              <a:ext uri="{FF2B5EF4-FFF2-40B4-BE49-F238E27FC236}">
                <a16:creationId xmlns:a16="http://schemas.microsoft.com/office/drawing/2014/main" id="{D89C471A-D3E9-4DD6-BC71-415887329FAC}"/>
              </a:ext>
            </a:extLst>
          </p:cNvPr>
          <p:cNvSpPr>
            <a:spLocks noGrp="1" noRot="1" noChangeAspect="1" noChangeArrowheads="1" noTextEdit="1"/>
          </p:cNvSpPr>
          <p:nvPr>
            <p:ph type="sldImg"/>
          </p:nvPr>
        </p:nvSpPr>
        <p:spPr>
          <a:xfrm>
            <a:off x="708025" y="455613"/>
            <a:ext cx="4945063" cy="3708400"/>
          </a:xfrm>
          <a:ln/>
        </p:spPr>
      </p:sp>
      <p:sp>
        <p:nvSpPr>
          <p:cNvPr id="31748" name="Rectangle 3">
            <a:extLst>
              <a:ext uri="{FF2B5EF4-FFF2-40B4-BE49-F238E27FC236}">
                <a16:creationId xmlns:a16="http://schemas.microsoft.com/office/drawing/2014/main" id="{99C7417C-7965-4ACC-AA3E-DE1ADB18239F}"/>
              </a:ext>
            </a:extLst>
          </p:cNvPr>
          <p:cNvSpPr>
            <a:spLocks noGrp="1" noChangeArrowheads="1"/>
          </p:cNvSpPr>
          <p:nvPr>
            <p:ph type="body" idx="1"/>
          </p:nvPr>
        </p:nvSpPr>
        <p:spPr>
          <a:xfrm>
            <a:off x="822325" y="4406900"/>
            <a:ext cx="4894263" cy="4449763"/>
          </a:xfrm>
          <a:noFill/>
        </p:spPr>
        <p:txBody>
          <a:bodyPr/>
          <a:lstStyle/>
          <a:p>
            <a:endParaRPr lang="en-GB" altLang="nl-BE" dirty="0"/>
          </a:p>
          <a:p>
            <a:r>
              <a:rPr lang="en-GB" altLang="nl-BE" dirty="0"/>
              <a:t>Apart from precision and whether or not the more precise model is significantly better than a simpler model, we may also be interested in whether adding secondary exposures to the model influences the association of a main exposure with the outcome. Such a secondary exposure could be a confounder or an effect modifier. As in linear regression there are two types of models we will consider, predictive models and explanatory models. In a predictive model we want to arrive at the best prediction of the outcome, based on the available exposure variables. In an explanatory model we have one factor of interest, our primary exposure, and a number of other factors (secondary exposures) that are potential confounders. What we want is to get the best estimate of the strength of the association (the odds ratio) of the primary exposure with the outcome. </a:t>
            </a:r>
          </a:p>
          <a:p>
            <a:endParaRPr lang="en-GB" altLang="nl-BE" dirty="0"/>
          </a:p>
          <a:p>
            <a:endParaRPr lang="en-GB" altLang="nl-B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297980AB-E462-4E96-9FDB-BBEC783D1415}"/>
              </a:ext>
            </a:extLst>
          </p:cNvPr>
          <p:cNvSpPr>
            <a:spLocks noGrp="1" noChangeArrowheads="1"/>
          </p:cNvSpPr>
          <p:nvPr>
            <p:ph type="sldNum" sz="quarter" idx="5"/>
          </p:nvPr>
        </p:nvSpPr>
        <p:spPr>
          <a:noFill/>
        </p:spPr>
        <p:txBody>
          <a:bodyPr/>
          <a:lstStyle>
            <a:lvl1pPr defTabSz="893763">
              <a:defRPr sz="2400">
                <a:solidFill>
                  <a:schemeClr val="tx1"/>
                </a:solidFill>
                <a:latin typeface="Times New Roman" panose="02020603050405020304" pitchFamily="18" charset="0"/>
              </a:defRPr>
            </a:lvl1pPr>
            <a:lvl2pPr marL="742950" indent="-285750" defTabSz="893763">
              <a:defRPr sz="2400">
                <a:solidFill>
                  <a:schemeClr val="tx1"/>
                </a:solidFill>
                <a:latin typeface="Times New Roman" panose="02020603050405020304" pitchFamily="18" charset="0"/>
              </a:defRPr>
            </a:lvl2pPr>
            <a:lvl3pPr marL="1143000" indent="-228600" defTabSz="893763">
              <a:defRPr sz="2400">
                <a:solidFill>
                  <a:schemeClr val="tx1"/>
                </a:solidFill>
                <a:latin typeface="Times New Roman" panose="02020603050405020304" pitchFamily="18" charset="0"/>
              </a:defRPr>
            </a:lvl3pPr>
            <a:lvl4pPr marL="1600200" indent="-228600" defTabSz="893763">
              <a:defRPr sz="2400">
                <a:solidFill>
                  <a:schemeClr val="tx1"/>
                </a:solidFill>
                <a:latin typeface="Times New Roman" panose="02020603050405020304" pitchFamily="18" charset="0"/>
              </a:defRPr>
            </a:lvl4pPr>
            <a:lvl5pPr marL="2057400" indent="-228600" defTabSz="893763">
              <a:defRPr sz="2400">
                <a:solidFill>
                  <a:schemeClr val="tx1"/>
                </a:solidFill>
                <a:latin typeface="Times New Roman" panose="02020603050405020304" pitchFamily="18" charset="0"/>
              </a:defRPr>
            </a:lvl5pPr>
            <a:lvl6pPr marL="2514600" indent="-228600" defTabSz="8937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937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937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93763" eaLnBrk="0" fontAlgn="base" hangingPunct="0">
              <a:spcBef>
                <a:spcPct val="0"/>
              </a:spcBef>
              <a:spcAft>
                <a:spcPct val="0"/>
              </a:spcAft>
              <a:defRPr sz="2400">
                <a:solidFill>
                  <a:schemeClr val="tx1"/>
                </a:solidFill>
                <a:latin typeface="Times New Roman" panose="02020603050405020304" pitchFamily="18" charset="0"/>
              </a:defRPr>
            </a:lvl9pPr>
          </a:lstStyle>
          <a:p>
            <a:fld id="{03769223-CE1B-464D-9DEB-9FEAB37B885E}" type="slidenum">
              <a:rPr lang="fr-FR" altLang="nl-BE" sz="1200"/>
              <a:pPr/>
              <a:t>6</a:t>
            </a:fld>
            <a:endParaRPr lang="fr-FR" altLang="nl-BE" sz="1200"/>
          </a:p>
        </p:txBody>
      </p:sp>
      <p:sp>
        <p:nvSpPr>
          <p:cNvPr id="32771" name="Rectangle 2">
            <a:extLst>
              <a:ext uri="{FF2B5EF4-FFF2-40B4-BE49-F238E27FC236}">
                <a16:creationId xmlns:a16="http://schemas.microsoft.com/office/drawing/2014/main" id="{F4AA30B2-071E-449F-941C-FF9F9BC0F7A3}"/>
              </a:ext>
            </a:extLst>
          </p:cNvPr>
          <p:cNvSpPr>
            <a:spLocks noGrp="1" noRot="1" noChangeAspect="1" noChangeArrowheads="1" noTextEdit="1"/>
          </p:cNvSpPr>
          <p:nvPr>
            <p:ph type="sldImg"/>
          </p:nvPr>
        </p:nvSpPr>
        <p:spPr>
          <a:xfrm>
            <a:off x="708025" y="455613"/>
            <a:ext cx="4945063" cy="3708400"/>
          </a:xfrm>
          <a:ln/>
        </p:spPr>
      </p:sp>
      <p:sp>
        <p:nvSpPr>
          <p:cNvPr id="32772" name="Rectangle 3">
            <a:extLst>
              <a:ext uri="{FF2B5EF4-FFF2-40B4-BE49-F238E27FC236}">
                <a16:creationId xmlns:a16="http://schemas.microsoft.com/office/drawing/2014/main" id="{0570CD40-CA8A-4031-B71A-0D19F66F2D75}"/>
              </a:ext>
            </a:extLst>
          </p:cNvPr>
          <p:cNvSpPr>
            <a:spLocks noGrp="1" noChangeArrowheads="1"/>
          </p:cNvSpPr>
          <p:nvPr>
            <p:ph type="body" idx="1"/>
          </p:nvPr>
        </p:nvSpPr>
        <p:spPr>
          <a:xfrm>
            <a:off x="822325" y="4406900"/>
            <a:ext cx="4894263" cy="4449763"/>
          </a:xfrm>
          <a:noFill/>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fr-FR" altLang="nl-BE" dirty="0"/>
              <a:t>How to </a:t>
            </a:r>
            <a:r>
              <a:rPr lang="fr-FR" altLang="nl-BE" dirty="0" err="1"/>
              <a:t>make</a:t>
            </a:r>
            <a:r>
              <a:rPr lang="fr-FR" altLang="nl-BE" dirty="0"/>
              <a:t> a </a:t>
            </a:r>
            <a:r>
              <a:rPr lang="fr-FR" altLang="nl-BE" dirty="0" err="1"/>
              <a:t>predictive</a:t>
            </a:r>
            <a:r>
              <a:rPr lang="fr-FR" altLang="nl-BE" dirty="0"/>
              <a:t> </a:t>
            </a:r>
            <a:r>
              <a:rPr lang="fr-FR" altLang="nl-BE" dirty="0" err="1"/>
              <a:t>logistic</a:t>
            </a:r>
            <a:r>
              <a:rPr lang="fr-FR" altLang="nl-BE" dirty="0"/>
              <a:t> </a:t>
            </a:r>
            <a:r>
              <a:rPr lang="fr-FR" altLang="nl-BE" dirty="0" err="1"/>
              <a:t>regression</a:t>
            </a:r>
            <a:r>
              <a:rPr lang="fr-FR" altLang="nl-BE" dirty="0"/>
              <a:t> model? As a first </a:t>
            </a:r>
            <a:r>
              <a:rPr lang="fr-FR" altLang="nl-BE" dirty="0" err="1"/>
              <a:t>step</a:t>
            </a:r>
            <a:r>
              <a:rPr lang="fr-FR" altLang="nl-BE" dirty="0"/>
              <a:t> </a:t>
            </a:r>
            <a:r>
              <a:rPr lang="fr-FR" altLang="nl-BE" dirty="0" err="1"/>
              <a:t>we</a:t>
            </a:r>
            <a:r>
              <a:rPr lang="fr-FR" altLang="nl-BE" dirty="0"/>
              <a:t> </a:t>
            </a:r>
            <a:r>
              <a:rPr lang="fr-FR" altLang="nl-BE" dirty="0" err="1"/>
              <a:t>will</a:t>
            </a:r>
            <a:r>
              <a:rPr lang="fr-FR" altLang="nl-BE" dirty="0"/>
              <a:t> do a </a:t>
            </a:r>
            <a:r>
              <a:rPr lang="fr-FR" altLang="nl-BE" dirty="0" err="1"/>
              <a:t>series</a:t>
            </a:r>
            <a:r>
              <a:rPr lang="fr-FR" altLang="nl-BE" dirty="0"/>
              <a:t> of </a:t>
            </a:r>
            <a:r>
              <a:rPr lang="fr-FR" altLang="nl-BE" dirty="0" err="1"/>
              <a:t>univariate</a:t>
            </a:r>
            <a:r>
              <a:rPr lang="fr-FR" altLang="nl-BE" dirty="0"/>
              <a:t> </a:t>
            </a:r>
            <a:r>
              <a:rPr lang="fr-FR" altLang="nl-BE" dirty="0" err="1"/>
              <a:t>logistic</a:t>
            </a:r>
            <a:r>
              <a:rPr lang="fr-FR" altLang="nl-BE" dirty="0"/>
              <a:t> </a:t>
            </a:r>
            <a:r>
              <a:rPr lang="fr-FR" altLang="nl-BE" dirty="0" err="1"/>
              <a:t>regressions</a:t>
            </a:r>
            <a:r>
              <a:rPr lang="fr-FR" altLang="nl-BE" dirty="0"/>
              <a:t> </a:t>
            </a:r>
            <a:r>
              <a:rPr lang="fr-FR" altLang="nl-BE" dirty="0" err="1"/>
              <a:t>with</a:t>
            </a:r>
            <a:r>
              <a:rPr lang="fr-FR" altLang="nl-BE" dirty="0"/>
              <a:t> </a:t>
            </a:r>
            <a:r>
              <a:rPr lang="fr-FR" altLang="nl-BE" dirty="0" err="1"/>
              <a:t>each</a:t>
            </a:r>
            <a:r>
              <a:rPr lang="fr-FR" altLang="nl-BE" dirty="0"/>
              <a:t> of the </a:t>
            </a:r>
            <a:r>
              <a:rPr lang="fr-FR" altLang="nl-BE" dirty="0" err="1"/>
              <a:t>available</a:t>
            </a:r>
            <a:r>
              <a:rPr lang="fr-FR" altLang="nl-BE" dirty="0"/>
              <a:t> </a:t>
            </a:r>
            <a:r>
              <a:rPr lang="fr-FR" altLang="nl-BE" dirty="0" err="1"/>
              <a:t>exposure</a:t>
            </a:r>
            <a:r>
              <a:rPr lang="fr-FR" altLang="nl-BE" dirty="0"/>
              <a:t> variables. The </a:t>
            </a:r>
            <a:r>
              <a:rPr lang="fr-FR" altLang="nl-BE" dirty="0" err="1"/>
              <a:t>dataset</a:t>
            </a:r>
            <a:r>
              <a:rPr lang="fr-FR" altLang="nl-BE" dirty="0"/>
              <a:t> </a:t>
            </a:r>
            <a:r>
              <a:rPr lang="fr-FR" altLang="nl-BE" dirty="0" err="1"/>
              <a:t>we</a:t>
            </a:r>
            <a:r>
              <a:rPr lang="fr-FR" altLang="nl-BE" dirty="0"/>
              <a:t> </a:t>
            </a:r>
            <a:r>
              <a:rPr lang="fr-FR" altLang="nl-BE" dirty="0" err="1"/>
              <a:t>will</a:t>
            </a:r>
            <a:r>
              <a:rPr lang="fr-FR" altLang="nl-BE" dirty="0"/>
              <a:t> use in </a:t>
            </a:r>
            <a:r>
              <a:rPr lang="fr-FR" altLang="nl-BE" dirty="0" err="1"/>
              <a:t>this</a:t>
            </a:r>
            <a:r>
              <a:rPr lang="fr-FR" altLang="nl-BE" dirty="0"/>
              <a:t> lecture </a:t>
            </a:r>
            <a:r>
              <a:rPr lang="fr-FR" altLang="nl-BE" dirty="0" err="1"/>
              <a:t>is</a:t>
            </a:r>
            <a:r>
              <a:rPr lang="fr-FR" altLang="nl-BE" dirty="0"/>
              <a:t> ‘VASTCHS_new.csv’, a </a:t>
            </a:r>
            <a:r>
              <a:rPr lang="fr-FR" altLang="nl-BE" dirty="0" err="1"/>
              <a:t>dataset</a:t>
            </a:r>
            <a:r>
              <a:rPr lang="fr-FR" altLang="nl-BE" dirty="0"/>
              <a:t> </a:t>
            </a:r>
            <a:r>
              <a:rPr lang="fr-FR" altLang="nl-BE" dirty="0" err="1"/>
              <a:t>from</a:t>
            </a:r>
            <a:r>
              <a:rPr lang="fr-FR" altLang="nl-BE" dirty="0"/>
              <a:t> a </a:t>
            </a:r>
            <a:r>
              <a:rPr lang="fr-FR" altLang="nl-BE" dirty="0" err="1"/>
              <a:t>study</a:t>
            </a:r>
            <a:r>
              <a:rPr lang="fr-FR" altLang="nl-BE" dirty="0"/>
              <a:t> </a:t>
            </a:r>
            <a:r>
              <a:rPr lang="fr-FR" altLang="nl-BE" dirty="0" err="1"/>
              <a:t>exploring</a:t>
            </a:r>
            <a:r>
              <a:rPr lang="fr-FR" altLang="nl-BE" dirty="0"/>
              <a:t> </a:t>
            </a:r>
            <a:r>
              <a:rPr lang="fr-FR" altLang="nl-BE" dirty="0" err="1"/>
              <a:t>rsik</a:t>
            </a:r>
            <a:r>
              <a:rPr lang="fr-FR" altLang="nl-BE" dirty="0"/>
              <a:t> </a:t>
            </a:r>
            <a:r>
              <a:rPr lang="fr-FR" altLang="nl-BE" dirty="0" err="1"/>
              <a:t>factors</a:t>
            </a:r>
            <a:r>
              <a:rPr lang="fr-FR" altLang="nl-BE" dirty="0"/>
              <a:t> for </a:t>
            </a:r>
            <a:r>
              <a:rPr lang="fr-FR" altLang="nl-BE" dirty="0" err="1"/>
              <a:t>vitamin</a:t>
            </a:r>
            <a:r>
              <a:rPr lang="fr-FR" altLang="nl-BE" dirty="0"/>
              <a:t> A </a:t>
            </a:r>
            <a:r>
              <a:rPr lang="fr-FR" altLang="nl-BE" dirty="0" err="1"/>
              <a:t>deficiency</a:t>
            </a:r>
            <a:r>
              <a:rPr lang="fr-FR" altLang="nl-BE" dirty="0"/>
              <a:t>. This </a:t>
            </a:r>
            <a:r>
              <a:rPr lang="fr-FR" altLang="nl-BE" dirty="0" err="1"/>
              <a:t>is</a:t>
            </a:r>
            <a:r>
              <a:rPr lang="fr-FR" altLang="nl-BE" dirty="0"/>
              <a:t> the </a:t>
            </a:r>
            <a:r>
              <a:rPr lang="fr-FR" altLang="nl-BE" dirty="0" err="1"/>
              <a:t>same</a:t>
            </a:r>
            <a:r>
              <a:rPr lang="fr-FR" altLang="nl-BE" dirty="0"/>
              <a:t> </a:t>
            </a:r>
            <a:r>
              <a:rPr lang="fr-FR" altLang="nl-BE" dirty="0" err="1"/>
              <a:t>dataset</a:t>
            </a:r>
            <a:r>
              <a:rPr lang="fr-FR" altLang="nl-BE" dirty="0"/>
              <a:t> as the ‘VASTCHS’ </a:t>
            </a:r>
            <a:r>
              <a:rPr lang="fr-FR" altLang="nl-BE" dirty="0" err="1"/>
              <a:t>dataset</a:t>
            </a:r>
            <a:r>
              <a:rPr lang="fr-FR" altLang="nl-BE" dirty="0"/>
              <a:t> </a:t>
            </a:r>
            <a:r>
              <a:rPr lang="fr-FR" altLang="nl-BE" dirty="0" err="1"/>
              <a:t>that</a:t>
            </a:r>
            <a:r>
              <a:rPr lang="fr-FR" altLang="nl-BE" dirty="0"/>
              <a:t> </a:t>
            </a:r>
            <a:r>
              <a:rPr lang="fr-FR" altLang="nl-BE" dirty="0" err="1"/>
              <a:t>we</a:t>
            </a:r>
            <a:r>
              <a:rPr lang="fr-FR" altLang="nl-BE" dirty="0"/>
              <a:t> </a:t>
            </a:r>
            <a:r>
              <a:rPr lang="fr-FR" altLang="nl-BE" dirty="0" err="1"/>
              <a:t>used</a:t>
            </a:r>
            <a:r>
              <a:rPr lang="fr-FR" altLang="nl-BE" dirty="0"/>
              <a:t> last </a:t>
            </a:r>
            <a:r>
              <a:rPr lang="fr-FR" altLang="nl-BE" dirty="0" err="1"/>
              <a:t>week</a:t>
            </a:r>
            <a:r>
              <a:rPr lang="fr-FR" altLang="nl-BE" dirty="0"/>
              <a:t> Monday. O</a:t>
            </a:r>
            <a:r>
              <a:rPr lang="nl-BE" altLang="nl-BE" dirty="0" err="1"/>
              <a:t>nly</a:t>
            </a:r>
            <a:r>
              <a:rPr lang="nl-BE" altLang="nl-BE" dirty="0"/>
              <a:t> </a:t>
            </a:r>
            <a:r>
              <a:rPr lang="nl-BE" altLang="nl-BE" dirty="0" err="1"/>
              <a:t>difference</a:t>
            </a:r>
            <a:r>
              <a:rPr lang="nl-BE" altLang="nl-BE" dirty="0"/>
              <a:t> is </a:t>
            </a:r>
            <a:r>
              <a:rPr lang="nl-BE" altLang="nl-BE" dirty="0" err="1"/>
              <a:t>that</a:t>
            </a:r>
            <a:r>
              <a:rPr lang="nl-BE" altLang="nl-BE" dirty="0"/>
              <a:t> I have </a:t>
            </a:r>
            <a:r>
              <a:rPr lang="nl-BE" altLang="nl-BE" dirty="0" err="1"/>
              <a:t>replaced</a:t>
            </a:r>
            <a:r>
              <a:rPr lang="nl-BE" altLang="nl-BE" dirty="0"/>
              <a:t> </a:t>
            </a:r>
            <a:r>
              <a:rPr lang="nl-BE" altLang="nl-BE" dirty="0" err="1"/>
              <a:t>the</a:t>
            </a:r>
            <a:r>
              <a:rPr lang="nl-BE" altLang="nl-BE" dirty="0"/>
              <a:t> semicolons as separators </a:t>
            </a:r>
            <a:r>
              <a:rPr lang="nl-BE" altLang="nl-BE" dirty="0" err="1"/>
              <a:t>by</a:t>
            </a:r>
            <a:r>
              <a:rPr lang="nl-BE" altLang="nl-BE" dirty="0"/>
              <a:t> </a:t>
            </a:r>
            <a:r>
              <a:rPr lang="nl-BE" altLang="nl-BE" dirty="0" err="1"/>
              <a:t>comma’s</a:t>
            </a:r>
            <a:r>
              <a:rPr lang="nl-BE" altLang="nl-BE" dirty="0"/>
              <a:t> and </a:t>
            </a:r>
            <a:r>
              <a:rPr lang="nl-BE" altLang="nl-BE" dirty="0" err="1"/>
              <a:t>left</a:t>
            </a:r>
            <a:r>
              <a:rPr lang="nl-BE" altLang="nl-BE" dirty="0"/>
              <a:t> out </a:t>
            </a:r>
            <a:r>
              <a:rPr lang="nl-BE" altLang="nl-BE" dirty="0" err="1"/>
              <a:t>three</a:t>
            </a:r>
            <a:r>
              <a:rPr lang="nl-BE" altLang="nl-BE" dirty="0"/>
              <a:t> </a:t>
            </a:r>
            <a:r>
              <a:rPr lang="nl-BE" altLang="nl-BE" dirty="0" err="1"/>
              <a:t>unneccessary</a:t>
            </a:r>
            <a:r>
              <a:rPr lang="nl-BE" altLang="nl-BE" dirty="0"/>
              <a:t> system variables. Points are </a:t>
            </a:r>
            <a:r>
              <a:rPr lang="nl-BE" altLang="nl-BE" dirty="0" err="1"/>
              <a:t>used</a:t>
            </a:r>
            <a:r>
              <a:rPr lang="nl-BE" altLang="nl-BE" dirty="0"/>
              <a:t> as ‘</a:t>
            </a:r>
            <a:r>
              <a:rPr lang="nl-BE" altLang="nl-BE" dirty="0" err="1"/>
              <a:t>decimal</a:t>
            </a:r>
            <a:r>
              <a:rPr lang="nl-BE" altLang="nl-BE" dirty="0"/>
              <a:t> point </a:t>
            </a:r>
            <a:r>
              <a:rPr lang="nl-BE" altLang="nl-BE" dirty="0" err="1"/>
              <a:t>characters</a:t>
            </a:r>
            <a:r>
              <a:rPr lang="nl-BE" altLang="nl-BE" dirty="0"/>
              <a:t>’. </a:t>
            </a:r>
            <a:r>
              <a:rPr lang="nl-BE" altLang="nl-BE" dirty="0" err="1"/>
              <a:t>To</a:t>
            </a:r>
            <a:r>
              <a:rPr lang="nl-BE" altLang="nl-BE" dirty="0"/>
              <a:t> </a:t>
            </a:r>
            <a:r>
              <a:rPr lang="nl-BE" altLang="nl-BE" dirty="0" err="1"/>
              <a:t>see</a:t>
            </a:r>
            <a:r>
              <a:rPr lang="nl-BE" altLang="nl-BE" dirty="0"/>
              <a:t> </a:t>
            </a:r>
            <a:r>
              <a:rPr lang="nl-BE" altLang="nl-BE" dirty="0" err="1"/>
              <a:t>the</a:t>
            </a:r>
            <a:r>
              <a:rPr lang="nl-BE" altLang="nl-BE" dirty="0"/>
              <a:t> </a:t>
            </a:r>
            <a:r>
              <a:rPr lang="nl-BE" altLang="nl-BE" dirty="0" err="1"/>
              <a:t>difference</a:t>
            </a:r>
            <a:r>
              <a:rPr lang="nl-BE" altLang="nl-BE" dirty="0"/>
              <a:t> </a:t>
            </a:r>
            <a:r>
              <a:rPr lang="nl-BE" altLang="nl-BE" dirty="0" err="1"/>
              <a:t>try</a:t>
            </a:r>
            <a:r>
              <a:rPr lang="nl-BE" altLang="nl-BE" dirty="0"/>
              <a:t> </a:t>
            </a:r>
            <a:r>
              <a:rPr lang="nl-BE" altLang="nl-BE" dirty="0" err="1"/>
              <a:t>to</a:t>
            </a:r>
            <a:r>
              <a:rPr lang="nl-BE" altLang="nl-BE" dirty="0"/>
              <a:t> open </a:t>
            </a:r>
            <a:r>
              <a:rPr lang="nl-BE" altLang="nl-BE" dirty="0" err="1"/>
              <a:t>both</a:t>
            </a:r>
            <a:r>
              <a:rPr lang="nl-BE" altLang="nl-BE" dirty="0"/>
              <a:t> datasets in ‘</a:t>
            </a:r>
            <a:r>
              <a:rPr lang="nl-BE" altLang="nl-BE" dirty="0" err="1"/>
              <a:t>Notepad</a:t>
            </a:r>
            <a:r>
              <a:rPr lang="nl-BE" altLang="nl-BE" dirty="0"/>
              <a:t>’. </a:t>
            </a:r>
            <a:r>
              <a:rPr lang="nl-BE" altLang="nl-BE" dirty="0" err="1"/>
              <a:t>That</a:t>
            </a:r>
            <a:r>
              <a:rPr lang="nl-BE" altLang="nl-BE" dirty="0"/>
              <a:t> is </a:t>
            </a:r>
            <a:r>
              <a:rPr lang="nl-BE" altLang="nl-BE" dirty="0" err="1"/>
              <a:t>also</a:t>
            </a:r>
            <a:r>
              <a:rPr lang="nl-BE" altLang="nl-BE" dirty="0"/>
              <a:t> </a:t>
            </a:r>
            <a:r>
              <a:rPr lang="nl-BE" altLang="nl-BE" dirty="0" err="1"/>
              <a:t>the</a:t>
            </a:r>
            <a:r>
              <a:rPr lang="nl-BE" altLang="nl-BE" dirty="0"/>
              <a:t> best approach in case </a:t>
            </a:r>
            <a:r>
              <a:rPr lang="nl-BE" altLang="nl-BE" dirty="0" err="1"/>
              <a:t>you</a:t>
            </a:r>
            <a:r>
              <a:rPr lang="nl-BE" altLang="nl-BE" dirty="0"/>
              <a:t> </a:t>
            </a:r>
            <a:r>
              <a:rPr lang="nl-BE" altLang="nl-BE" dirty="0" err="1"/>
              <a:t>receive</a:t>
            </a:r>
            <a:r>
              <a:rPr lang="nl-BE" altLang="nl-BE" dirty="0"/>
              <a:t> a dataset of </a:t>
            </a:r>
            <a:r>
              <a:rPr lang="nl-BE" altLang="nl-BE" dirty="0" err="1"/>
              <a:t>which</a:t>
            </a:r>
            <a:r>
              <a:rPr lang="nl-BE" altLang="nl-BE" dirty="0"/>
              <a:t> </a:t>
            </a:r>
            <a:r>
              <a:rPr lang="nl-BE" altLang="nl-BE" dirty="0" err="1"/>
              <a:t>you</a:t>
            </a:r>
            <a:r>
              <a:rPr lang="nl-BE" altLang="nl-BE" dirty="0"/>
              <a:t> do </a:t>
            </a:r>
            <a:r>
              <a:rPr lang="nl-BE" altLang="nl-BE" dirty="0" err="1"/>
              <a:t>not</a:t>
            </a:r>
            <a:r>
              <a:rPr lang="nl-BE" altLang="nl-BE" dirty="0"/>
              <a:t> </a:t>
            </a:r>
            <a:r>
              <a:rPr lang="nl-BE" altLang="nl-BE" dirty="0" err="1"/>
              <a:t>know</a:t>
            </a:r>
            <a:r>
              <a:rPr lang="nl-BE" altLang="nl-BE" dirty="0"/>
              <a:t> </a:t>
            </a:r>
            <a:r>
              <a:rPr lang="nl-BE" altLang="nl-BE" dirty="0" err="1"/>
              <a:t>how</a:t>
            </a:r>
            <a:r>
              <a:rPr lang="nl-BE" altLang="nl-BE" dirty="0"/>
              <a:t> </a:t>
            </a:r>
            <a:r>
              <a:rPr lang="nl-BE" altLang="nl-BE" dirty="0" err="1"/>
              <a:t>it</a:t>
            </a:r>
            <a:r>
              <a:rPr lang="nl-BE" altLang="nl-BE" dirty="0"/>
              <a:t> was </a:t>
            </a:r>
            <a:r>
              <a:rPr lang="nl-BE" altLang="nl-BE" dirty="0" err="1"/>
              <a:t>coded</a:t>
            </a:r>
            <a:r>
              <a:rPr lang="nl-BE" altLang="nl-BE" dirty="0"/>
              <a:t>. </a:t>
            </a:r>
          </a:p>
          <a:p>
            <a:endParaRPr lang="fr-FR" altLang="nl-BE" dirty="0"/>
          </a:p>
          <a:p>
            <a:r>
              <a:rPr lang="fr-FR" altLang="nl-BE" dirty="0"/>
              <a:t>So </a:t>
            </a:r>
            <a:r>
              <a:rPr lang="fr-FR" altLang="nl-BE" dirty="0" err="1"/>
              <a:t>we</a:t>
            </a:r>
            <a:r>
              <a:rPr lang="fr-FR" altLang="nl-BE" dirty="0"/>
              <a:t> </a:t>
            </a:r>
            <a:r>
              <a:rPr lang="fr-FR" altLang="nl-BE" dirty="0" err="1"/>
              <a:t>will</a:t>
            </a:r>
            <a:r>
              <a:rPr lang="fr-FR" altLang="nl-BE" dirty="0"/>
              <a:t> </a:t>
            </a:r>
            <a:r>
              <a:rPr lang="fr-FR" altLang="nl-BE" dirty="0" err="1"/>
              <a:t>make</a:t>
            </a:r>
            <a:r>
              <a:rPr lang="fr-FR" altLang="nl-BE" dirty="0"/>
              <a:t> a </a:t>
            </a:r>
            <a:r>
              <a:rPr lang="fr-FR" altLang="nl-BE" dirty="0" err="1"/>
              <a:t>number</a:t>
            </a:r>
            <a:r>
              <a:rPr lang="fr-FR" altLang="nl-BE" dirty="0"/>
              <a:t> of </a:t>
            </a:r>
            <a:r>
              <a:rPr lang="fr-FR" altLang="nl-BE" dirty="0" err="1"/>
              <a:t>univariate</a:t>
            </a:r>
            <a:r>
              <a:rPr lang="fr-FR" altLang="nl-BE" dirty="0"/>
              <a:t> </a:t>
            </a:r>
            <a:r>
              <a:rPr lang="fr-FR" altLang="nl-BE" dirty="0" err="1"/>
              <a:t>logistic</a:t>
            </a:r>
            <a:r>
              <a:rPr lang="fr-FR" altLang="nl-BE" dirty="0"/>
              <a:t> </a:t>
            </a:r>
            <a:r>
              <a:rPr lang="fr-FR" altLang="nl-BE" dirty="0" err="1"/>
              <a:t>regression</a:t>
            </a:r>
            <a:r>
              <a:rPr lang="fr-FR" altLang="nl-BE" dirty="0"/>
              <a:t> </a:t>
            </a:r>
            <a:r>
              <a:rPr lang="fr-FR" altLang="nl-BE" dirty="0" err="1"/>
              <a:t>models</a:t>
            </a:r>
            <a:r>
              <a:rPr lang="fr-FR" altLang="nl-BE" dirty="0"/>
              <a:t> </a:t>
            </a:r>
            <a:r>
              <a:rPr lang="fr-FR" altLang="nl-BE" dirty="0" err="1"/>
              <a:t>with</a:t>
            </a:r>
            <a:r>
              <a:rPr lang="fr-FR" altLang="nl-BE" dirty="0"/>
              <a:t> </a:t>
            </a:r>
            <a:r>
              <a:rPr lang="fr-FR" altLang="nl-BE" dirty="0" err="1"/>
              <a:t>vitamin</a:t>
            </a:r>
            <a:r>
              <a:rPr lang="fr-FR" altLang="nl-BE" dirty="0"/>
              <a:t> A </a:t>
            </a:r>
            <a:r>
              <a:rPr lang="fr-FR" altLang="nl-BE" dirty="0" err="1"/>
              <a:t>deficiency</a:t>
            </a:r>
            <a:r>
              <a:rPr lang="fr-FR" altLang="nl-BE" dirty="0"/>
              <a:t> as </a:t>
            </a:r>
            <a:r>
              <a:rPr lang="fr-FR" altLang="nl-BE" dirty="0" err="1"/>
              <a:t>outcome</a:t>
            </a:r>
            <a:r>
              <a:rPr lang="fr-FR" altLang="nl-BE" dirty="0"/>
              <a:t>. For </a:t>
            </a:r>
            <a:r>
              <a:rPr lang="fr-FR" altLang="nl-BE" dirty="0" err="1"/>
              <a:t>each</a:t>
            </a:r>
            <a:r>
              <a:rPr lang="fr-FR" altLang="nl-BE" dirty="0"/>
              <a:t> model </a:t>
            </a:r>
            <a:r>
              <a:rPr lang="fr-FR" altLang="nl-BE" dirty="0" err="1"/>
              <a:t>we</a:t>
            </a:r>
            <a:r>
              <a:rPr lang="fr-FR" altLang="nl-BE" dirty="0"/>
              <a:t> </a:t>
            </a:r>
            <a:r>
              <a:rPr lang="fr-FR" altLang="nl-BE" dirty="0" err="1"/>
              <a:t>will</a:t>
            </a:r>
            <a:r>
              <a:rPr lang="fr-FR" altLang="nl-BE" dirty="0"/>
              <a:t> note down the p-value and </a:t>
            </a:r>
            <a:r>
              <a:rPr lang="fr-FR" altLang="nl-BE" dirty="0" err="1"/>
              <a:t>those</a:t>
            </a:r>
            <a:r>
              <a:rPr lang="fr-FR" altLang="nl-BE" dirty="0"/>
              <a:t> </a:t>
            </a:r>
            <a:r>
              <a:rPr lang="fr-FR" altLang="nl-BE" dirty="0" err="1"/>
              <a:t>with</a:t>
            </a:r>
            <a:r>
              <a:rPr lang="fr-FR" altLang="nl-BE" dirty="0"/>
              <a:t> a p-value of </a:t>
            </a:r>
            <a:r>
              <a:rPr lang="fr-FR" altLang="nl-BE" dirty="0" err="1"/>
              <a:t>below</a:t>
            </a:r>
            <a:r>
              <a:rPr lang="fr-FR" altLang="nl-BE" dirty="0"/>
              <a:t> 0.10 </a:t>
            </a:r>
            <a:r>
              <a:rPr lang="fr-FR" altLang="nl-BE" dirty="0" err="1"/>
              <a:t>we</a:t>
            </a:r>
            <a:r>
              <a:rPr lang="fr-FR" altLang="nl-BE" dirty="0"/>
              <a:t> </a:t>
            </a:r>
            <a:r>
              <a:rPr lang="fr-FR" altLang="nl-BE" dirty="0" err="1"/>
              <a:t>will</a:t>
            </a:r>
            <a:r>
              <a:rPr lang="fr-FR" altLang="nl-BE" dirty="0"/>
              <a:t> </a:t>
            </a:r>
            <a:r>
              <a:rPr lang="fr-FR" altLang="nl-BE" dirty="0" err="1"/>
              <a:t>retain</a:t>
            </a:r>
            <a:r>
              <a:rPr lang="fr-FR" altLang="nl-BE" dirty="0"/>
              <a:t> for </a:t>
            </a:r>
            <a:r>
              <a:rPr lang="fr-FR" altLang="nl-BE" dirty="0" err="1"/>
              <a:t>our</a:t>
            </a:r>
            <a:r>
              <a:rPr lang="fr-FR" altLang="nl-BE" dirty="0"/>
              <a:t> </a:t>
            </a:r>
            <a:r>
              <a:rPr lang="fr-FR" altLang="nl-BE" dirty="0" err="1"/>
              <a:t>multivariate</a:t>
            </a:r>
            <a:r>
              <a:rPr lang="fr-FR" altLang="nl-BE" dirty="0"/>
              <a:t> model. </a:t>
            </a:r>
            <a:r>
              <a:rPr lang="fr-FR" altLang="nl-BE" dirty="0" err="1"/>
              <a:t>We</a:t>
            </a:r>
            <a:r>
              <a:rPr lang="fr-FR" altLang="nl-BE" dirty="0"/>
              <a:t> </a:t>
            </a:r>
            <a:r>
              <a:rPr lang="fr-FR" altLang="nl-BE" dirty="0" err="1"/>
              <a:t>will</a:t>
            </a:r>
            <a:r>
              <a:rPr lang="fr-FR" altLang="nl-BE" dirty="0"/>
              <a:t> put </a:t>
            </a:r>
            <a:r>
              <a:rPr lang="fr-FR" altLang="nl-BE" dirty="0" err="1"/>
              <a:t>them</a:t>
            </a:r>
            <a:r>
              <a:rPr lang="fr-FR" altLang="nl-BE" dirty="0"/>
              <a:t> all in the model and </a:t>
            </a:r>
            <a:r>
              <a:rPr lang="fr-FR" altLang="nl-BE" dirty="0" err="1"/>
              <a:t>see</a:t>
            </a:r>
            <a:r>
              <a:rPr lang="fr-FR" altLang="nl-BE" dirty="0"/>
              <a:t> </a:t>
            </a:r>
            <a:r>
              <a:rPr lang="fr-FR" altLang="nl-BE" dirty="0" err="1"/>
              <a:t>which</a:t>
            </a:r>
            <a:r>
              <a:rPr lang="fr-FR" altLang="nl-BE" dirty="0"/>
              <a:t> one </a:t>
            </a:r>
            <a:r>
              <a:rPr lang="fr-FR" altLang="nl-BE" dirty="0" err="1"/>
              <a:t>is</a:t>
            </a:r>
            <a:r>
              <a:rPr lang="fr-FR" altLang="nl-BE" dirty="0"/>
              <a:t> the </a:t>
            </a:r>
            <a:r>
              <a:rPr lang="fr-FR" altLang="nl-BE" dirty="0" err="1"/>
              <a:t>weakest</a:t>
            </a:r>
            <a:r>
              <a:rPr lang="fr-FR" altLang="nl-BE" dirty="0"/>
              <a:t>, the one </a:t>
            </a:r>
            <a:r>
              <a:rPr lang="fr-FR" altLang="nl-BE" dirty="0" err="1"/>
              <a:t>that</a:t>
            </a:r>
            <a:r>
              <a:rPr lang="fr-FR" altLang="nl-BE" dirty="0"/>
              <a:t> </a:t>
            </a:r>
            <a:r>
              <a:rPr lang="fr-FR" altLang="nl-BE" dirty="0" err="1"/>
              <a:t>now</a:t>
            </a:r>
            <a:r>
              <a:rPr lang="fr-FR" altLang="nl-BE" dirty="0"/>
              <a:t> has the </a:t>
            </a:r>
            <a:r>
              <a:rPr lang="fr-FR" altLang="nl-BE" dirty="0" err="1"/>
              <a:t>highest</a:t>
            </a:r>
            <a:r>
              <a:rPr lang="fr-FR" altLang="nl-BE" dirty="0"/>
              <a:t> p-value in the Wald test. </a:t>
            </a:r>
            <a:r>
              <a:rPr lang="fr-FR" altLang="nl-BE" dirty="0" err="1"/>
              <a:t>Then</a:t>
            </a:r>
            <a:r>
              <a:rPr lang="fr-FR" altLang="nl-BE" dirty="0"/>
              <a:t> </a:t>
            </a:r>
            <a:r>
              <a:rPr lang="fr-FR" altLang="nl-BE" dirty="0" err="1"/>
              <a:t>we</a:t>
            </a:r>
            <a:r>
              <a:rPr lang="fr-FR" altLang="nl-BE" dirty="0"/>
              <a:t> </a:t>
            </a:r>
            <a:r>
              <a:rPr lang="fr-FR" altLang="nl-BE" dirty="0" err="1"/>
              <a:t>will</a:t>
            </a:r>
            <a:r>
              <a:rPr lang="fr-FR" altLang="nl-BE" dirty="0"/>
              <a:t> </a:t>
            </a:r>
            <a:r>
              <a:rPr lang="fr-FR" altLang="nl-BE" dirty="0" err="1"/>
              <a:t>leave</a:t>
            </a:r>
            <a:r>
              <a:rPr lang="fr-FR" altLang="nl-BE" dirty="0"/>
              <a:t> out </a:t>
            </a:r>
            <a:r>
              <a:rPr lang="fr-FR" altLang="nl-BE" dirty="0" err="1"/>
              <a:t>this</a:t>
            </a:r>
            <a:r>
              <a:rPr lang="fr-FR" altLang="nl-BE" dirty="0"/>
              <a:t> factor, run the model </a:t>
            </a:r>
            <a:r>
              <a:rPr lang="fr-FR" altLang="nl-BE" dirty="0" err="1"/>
              <a:t>again</a:t>
            </a:r>
            <a:r>
              <a:rPr lang="fr-FR" altLang="nl-BE" dirty="0"/>
              <a:t> and compare the </a:t>
            </a:r>
            <a:r>
              <a:rPr lang="fr-FR" altLang="nl-BE" dirty="0" err="1"/>
              <a:t>two</a:t>
            </a:r>
            <a:r>
              <a:rPr lang="fr-FR" altLang="nl-BE" dirty="0"/>
              <a:t> </a:t>
            </a:r>
            <a:r>
              <a:rPr lang="fr-FR" altLang="nl-BE" dirty="0" err="1"/>
              <a:t>models</a:t>
            </a:r>
            <a:r>
              <a:rPr lang="fr-FR" altLang="nl-BE" dirty="0"/>
              <a:t> </a:t>
            </a:r>
            <a:r>
              <a:rPr lang="fr-FR" altLang="nl-BE" dirty="0" err="1"/>
              <a:t>using</a:t>
            </a:r>
            <a:r>
              <a:rPr lang="fr-FR" altLang="nl-BE" dirty="0"/>
              <a:t> the </a:t>
            </a:r>
            <a:r>
              <a:rPr lang="fr-FR" altLang="nl-BE" dirty="0" err="1"/>
              <a:t>likelihood</a:t>
            </a:r>
            <a:r>
              <a:rPr lang="fr-FR" altLang="nl-BE" dirty="0"/>
              <a:t> ratio test. If the simple model </a:t>
            </a:r>
            <a:r>
              <a:rPr lang="fr-FR" altLang="nl-BE" dirty="0" err="1"/>
              <a:t>is</a:t>
            </a:r>
            <a:r>
              <a:rPr lang="fr-FR" altLang="nl-BE" dirty="0"/>
              <a:t> </a:t>
            </a:r>
            <a:r>
              <a:rPr lang="fr-FR" altLang="nl-BE" dirty="0" err="1"/>
              <a:t>significantly</a:t>
            </a:r>
            <a:r>
              <a:rPr lang="fr-FR" altLang="nl-BE" dirty="0"/>
              <a:t> </a:t>
            </a:r>
            <a:r>
              <a:rPr lang="fr-FR" altLang="nl-BE" dirty="0" err="1"/>
              <a:t>worse</a:t>
            </a:r>
            <a:r>
              <a:rPr lang="fr-FR" altLang="nl-BE" dirty="0"/>
              <a:t> </a:t>
            </a:r>
            <a:r>
              <a:rPr lang="fr-FR" altLang="nl-BE" dirty="0" err="1"/>
              <a:t>than</a:t>
            </a:r>
            <a:r>
              <a:rPr lang="fr-FR" altLang="nl-BE" dirty="0"/>
              <a:t> the </a:t>
            </a:r>
            <a:r>
              <a:rPr lang="fr-FR" altLang="nl-BE" dirty="0" err="1"/>
              <a:t>complex</a:t>
            </a:r>
            <a:r>
              <a:rPr lang="fr-FR" altLang="nl-BE" dirty="0"/>
              <a:t> model </a:t>
            </a:r>
            <a:r>
              <a:rPr lang="fr-FR" altLang="nl-BE" dirty="0" err="1"/>
              <a:t>we</a:t>
            </a:r>
            <a:r>
              <a:rPr lang="fr-FR" altLang="nl-BE" dirty="0"/>
              <a:t> </a:t>
            </a:r>
            <a:r>
              <a:rPr lang="fr-FR" altLang="nl-BE" dirty="0" err="1"/>
              <a:t>will</a:t>
            </a:r>
            <a:r>
              <a:rPr lang="fr-FR" altLang="nl-BE" dirty="0"/>
              <a:t> stop right </a:t>
            </a:r>
            <a:r>
              <a:rPr lang="fr-FR" altLang="nl-BE" dirty="0" err="1"/>
              <a:t>there</a:t>
            </a:r>
            <a:r>
              <a:rPr lang="fr-FR" altLang="nl-BE" dirty="0"/>
              <a:t>. If the simple model </a:t>
            </a:r>
            <a:r>
              <a:rPr lang="fr-FR" altLang="nl-BE" dirty="0" err="1"/>
              <a:t>is</a:t>
            </a:r>
            <a:r>
              <a:rPr lang="fr-FR" altLang="nl-BE" dirty="0"/>
              <a:t> not </a:t>
            </a:r>
            <a:r>
              <a:rPr lang="fr-FR" altLang="nl-BE" dirty="0" err="1"/>
              <a:t>significantly</a:t>
            </a:r>
            <a:r>
              <a:rPr lang="fr-FR" altLang="nl-BE" dirty="0"/>
              <a:t> </a:t>
            </a:r>
            <a:r>
              <a:rPr lang="fr-FR" altLang="nl-BE" dirty="0" err="1"/>
              <a:t>worse</a:t>
            </a:r>
            <a:r>
              <a:rPr lang="fr-FR" altLang="nl-BE" dirty="0"/>
              <a:t> </a:t>
            </a:r>
            <a:r>
              <a:rPr lang="fr-FR" altLang="nl-BE" dirty="0" err="1"/>
              <a:t>we</a:t>
            </a:r>
            <a:r>
              <a:rPr lang="fr-FR" altLang="nl-BE" dirty="0"/>
              <a:t> </a:t>
            </a:r>
            <a:r>
              <a:rPr lang="fr-FR" altLang="nl-BE" dirty="0" err="1"/>
              <a:t>will</a:t>
            </a:r>
            <a:r>
              <a:rPr lang="fr-FR" altLang="nl-BE" dirty="0"/>
              <a:t> continue </a:t>
            </a:r>
            <a:r>
              <a:rPr lang="fr-FR" altLang="nl-BE" dirty="0" err="1"/>
              <a:t>with</a:t>
            </a:r>
            <a:r>
              <a:rPr lang="fr-FR" altLang="nl-BE" dirty="0"/>
              <a:t> </a:t>
            </a:r>
            <a:r>
              <a:rPr lang="fr-FR" altLang="nl-BE" dirty="0" err="1"/>
              <a:t>that</a:t>
            </a:r>
            <a:r>
              <a:rPr lang="fr-FR" altLang="nl-BE" dirty="0"/>
              <a:t> model, </a:t>
            </a:r>
            <a:r>
              <a:rPr lang="fr-FR" altLang="nl-BE" dirty="0" err="1"/>
              <a:t>again</a:t>
            </a:r>
            <a:r>
              <a:rPr lang="fr-FR" altLang="nl-BE" dirty="0"/>
              <a:t> </a:t>
            </a:r>
            <a:r>
              <a:rPr lang="fr-FR" altLang="nl-BE" dirty="0" err="1"/>
              <a:t>identify</a:t>
            </a:r>
            <a:r>
              <a:rPr lang="fr-FR" altLang="nl-BE" dirty="0"/>
              <a:t> the </a:t>
            </a:r>
            <a:r>
              <a:rPr lang="fr-FR" altLang="nl-BE" dirty="0" err="1"/>
              <a:t>weakest</a:t>
            </a:r>
            <a:r>
              <a:rPr lang="fr-FR" altLang="nl-BE" dirty="0"/>
              <a:t> association (</a:t>
            </a:r>
            <a:r>
              <a:rPr lang="fr-FR" altLang="nl-BE" dirty="0" err="1"/>
              <a:t>highest</a:t>
            </a:r>
            <a:r>
              <a:rPr lang="fr-FR" altLang="nl-BE" dirty="0"/>
              <a:t> p-value) and </a:t>
            </a:r>
            <a:r>
              <a:rPr lang="fr-FR" altLang="nl-BE" dirty="0" err="1"/>
              <a:t>see</a:t>
            </a:r>
            <a:r>
              <a:rPr lang="fr-FR" altLang="nl-BE" dirty="0"/>
              <a:t> if </a:t>
            </a:r>
            <a:r>
              <a:rPr lang="fr-FR" altLang="nl-BE" dirty="0" err="1"/>
              <a:t>we</a:t>
            </a:r>
            <a:r>
              <a:rPr lang="fr-FR" altLang="nl-BE" dirty="0"/>
              <a:t> can </a:t>
            </a:r>
            <a:r>
              <a:rPr lang="fr-FR" altLang="nl-BE" dirty="0" err="1"/>
              <a:t>leave</a:t>
            </a:r>
            <a:r>
              <a:rPr lang="fr-FR" altLang="nl-BE" dirty="0"/>
              <a:t> </a:t>
            </a:r>
            <a:r>
              <a:rPr lang="fr-FR" altLang="nl-BE" dirty="0" err="1"/>
              <a:t>it</a:t>
            </a:r>
            <a:r>
              <a:rPr lang="fr-FR" altLang="nl-BE" dirty="0"/>
              <a:t> out </a:t>
            </a:r>
            <a:r>
              <a:rPr lang="fr-FR" altLang="nl-BE" dirty="0" err="1"/>
              <a:t>without</a:t>
            </a:r>
            <a:r>
              <a:rPr lang="fr-FR" altLang="nl-BE" dirty="0"/>
              <a:t> </a:t>
            </a:r>
            <a:r>
              <a:rPr lang="fr-FR" altLang="nl-BE" dirty="0" err="1"/>
              <a:t>making</a:t>
            </a:r>
            <a:r>
              <a:rPr lang="fr-FR" altLang="nl-BE" dirty="0"/>
              <a:t> the model </a:t>
            </a:r>
            <a:r>
              <a:rPr lang="fr-FR" altLang="nl-BE" dirty="0" err="1"/>
              <a:t>significantly</a:t>
            </a:r>
            <a:r>
              <a:rPr lang="fr-FR" altLang="nl-BE" dirty="0"/>
              <a:t> </a:t>
            </a:r>
            <a:r>
              <a:rPr lang="fr-FR" altLang="nl-BE" dirty="0" err="1"/>
              <a:t>less</a:t>
            </a:r>
            <a:r>
              <a:rPr lang="fr-FR" altLang="nl-BE" dirty="0"/>
              <a:t> </a:t>
            </a:r>
            <a:r>
              <a:rPr lang="fr-FR" altLang="nl-BE" dirty="0" err="1"/>
              <a:t>precise</a:t>
            </a:r>
            <a:r>
              <a:rPr lang="fr-FR" altLang="nl-BE" dirty="0"/>
              <a:t>. In the end </a:t>
            </a:r>
            <a:r>
              <a:rPr lang="fr-FR" altLang="nl-BE" dirty="0" err="1"/>
              <a:t>we</a:t>
            </a:r>
            <a:r>
              <a:rPr lang="fr-FR" altLang="nl-BE" dirty="0"/>
              <a:t> </a:t>
            </a:r>
            <a:r>
              <a:rPr lang="fr-FR" altLang="nl-BE" dirty="0" err="1"/>
              <a:t>will</a:t>
            </a:r>
            <a:r>
              <a:rPr lang="fr-FR" altLang="nl-BE" dirty="0"/>
              <a:t> have </a:t>
            </a:r>
            <a:r>
              <a:rPr lang="fr-FR" altLang="nl-BE" dirty="0" err="1"/>
              <a:t>selected</a:t>
            </a:r>
            <a:r>
              <a:rPr lang="fr-FR" altLang="nl-BE" dirty="0"/>
              <a:t> a </a:t>
            </a:r>
            <a:r>
              <a:rPr lang="fr-FR" altLang="nl-BE" dirty="0" err="1"/>
              <a:t>number</a:t>
            </a:r>
            <a:r>
              <a:rPr lang="fr-FR" altLang="nl-BE" dirty="0"/>
              <a:t> of </a:t>
            </a:r>
            <a:r>
              <a:rPr lang="fr-FR" altLang="nl-BE" dirty="0" err="1"/>
              <a:t>exposures</a:t>
            </a:r>
            <a:r>
              <a:rPr lang="fr-FR" altLang="nl-BE" dirty="0"/>
              <a:t> (</a:t>
            </a:r>
            <a:r>
              <a:rPr lang="fr-FR" altLang="nl-BE" dirty="0" err="1"/>
              <a:t>factors</a:t>
            </a:r>
            <a:r>
              <a:rPr lang="fr-FR" altLang="nl-BE" dirty="0"/>
              <a:t>) </a:t>
            </a:r>
            <a:r>
              <a:rPr lang="fr-FR" altLang="nl-BE" dirty="0" err="1"/>
              <a:t>that</a:t>
            </a:r>
            <a:r>
              <a:rPr lang="fr-FR" altLang="nl-BE" dirty="0"/>
              <a:t> have to </a:t>
            </a:r>
            <a:r>
              <a:rPr lang="fr-FR" altLang="nl-BE" dirty="0" err="1"/>
              <a:t>be</a:t>
            </a:r>
            <a:r>
              <a:rPr lang="fr-FR" altLang="nl-BE" dirty="0"/>
              <a:t> </a:t>
            </a:r>
            <a:r>
              <a:rPr lang="fr-FR" altLang="nl-BE" dirty="0" err="1"/>
              <a:t>kept</a:t>
            </a:r>
            <a:r>
              <a:rPr lang="fr-FR" altLang="nl-BE" dirty="0"/>
              <a:t> in the model. </a:t>
            </a:r>
            <a:r>
              <a:rPr lang="fr-FR" altLang="nl-BE" dirty="0" err="1"/>
              <a:t>We</a:t>
            </a:r>
            <a:r>
              <a:rPr lang="fr-FR" altLang="nl-BE" dirty="0"/>
              <a:t> can </a:t>
            </a:r>
            <a:r>
              <a:rPr lang="fr-FR" altLang="nl-BE" dirty="0" err="1"/>
              <a:t>then</a:t>
            </a:r>
            <a:r>
              <a:rPr lang="fr-FR" altLang="nl-BE" dirty="0"/>
              <a:t> </a:t>
            </a:r>
            <a:r>
              <a:rPr lang="fr-FR" altLang="nl-BE" dirty="0" err="1"/>
              <a:t>still</a:t>
            </a:r>
            <a:r>
              <a:rPr lang="fr-FR" altLang="nl-BE" dirty="0"/>
              <a:t> explore </a:t>
            </a:r>
            <a:r>
              <a:rPr lang="fr-FR" altLang="nl-BE" dirty="0" err="1"/>
              <a:t>some</a:t>
            </a:r>
            <a:r>
              <a:rPr lang="fr-FR" altLang="nl-BE" dirty="0"/>
              <a:t> </a:t>
            </a:r>
            <a:r>
              <a:rPr lang="fr-FR" altLang="nl-BE" dirty="0" err="1"/>
              <a:t>biologically</a:t>
            </a:r>
            <a:r>
              <a:rPr lang="fr-FR" altLang="nl-BE" dirty="0"/>
              <a:t> plausible interactions and </a:t>
            </a:r>
            <a:r>
              <a:rPr lang="fr-FR" altLang="nl-BE" dirty="0" err="1"/>
              <a:t>could</a:t>
            </a:r>
            <a:r>
              <a:rPr lang="fr-FR" altLang="nl-BE" dirty="0"/>
              <a:t> </a:t>
            </a:r>
            <a:r>
              <a:rPr lang="fr-FR" altLang="nl-BE" dirty="0" err="1"/>
              <a:t>also</a:t>
            </a:r>
            <a:r>
              <a:rPr lang="fr-FR" altLang="nl-BE" dirty="0"/>
              <a:t> </a:t>
            </a:r>
            <a:r>
              <a:rPr lang="fr-FR" altLang="nl-BE" dirty="0" err="1"/>
              <a:t>consider</a:t>
            </a:r>
            <a:r>
              <a:rPr lang="fr-FR" altLang="nl-BE" dirty="0"/>
              <a:t> </a:t>
            </a:r>
            <a:r>
              <a:rPr lang="fr-FR" altLang="nl-BE" dirty="0" err="1"/>
              <a:t>looking</a:t>
            </a:r>
            <a:r>
              <a:rPr lang="fr-FR" altLang="nl-BE" dirty="0"/>
              <a:t> for </a:t>
            </a:r>
            <a:r>
              <a:rPr lang="fr-FR" altLang="nl-BE" dirty="0" err="1"/>
              <a:t>linear</a:t>
            </a:r>
            <a:r>
              <a:rPr lang="fr-FR" altLang="nl-BE" dirty="0"/>
              <a:t> trends in ordinal variables </a:t>
            </a:r>
            <a:r>
              <a:rPr lang="fr-FR" altLang="nl-BE" dirty="0" err="1"/>
              <a:t>with</a:t>
            </a:r>
            <a:r>
              <a:rPr lang="fr-FR" altLang="nl-BE" dirty="0"/>
              <a:t> more </a:t>
            </a:r>
            <a:r>
              <a:rPr lang="fr-FR" altLang="nl-BE" dirty="0" err="1"/>
              <a:t>than</a:t>
            </a:r>
            <a:r>
              <a:rPr lang="fr-FR" altLang="nl-BE" dirty="0"/>
              <a:t> </a:t>
            </a:r>
            <a:r>
              <a:rPr lang="fr-FR" altLang="nl-BE" dirty="0" err="1"/>
              <a:t>two</a:t>
            </a:r>
            <a:r>
              <a:rPr lang="fr-FR" altLang="nl-BE" dirty="0"/>
              <a:t> </a:t>
            </a:r>
            <a:r>
              <a:rPr lang="fr-FR" altLang="nl-BE" dirty="0" err="1"/>
              <a:t>levels</a:t>
            </a:r>
            <a:r>
              <a:rPr lang="fr-FR" altLang="nl-BE" dirty="0"/>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73B404B0-7FED-42C8-968B-152EBB43885C}"/>
              </a:ext>
            </a:extLst>
          </p:cNvPr>
          <p:cNvSpPr>
            <a:spLocks noGrp="1" noRot="1" noChangeAspect="1" noTextEdit="1"/>
          </p:cNvSpPr>
          <p:nvPr>
            <p:ph type="sldImg"/>
          </p:nvPr>
        </p:nvSpPr>
        <p:spPr>
          <a:ln/>
        </p:spPr>
      </p:sp>
      <p:sp>
        <p:nvSpPr>
          <p:cNvPr id="33795" name="Notes Placeholder 2">
            <a:extLst>
              <a:ext uri="{FF2B5EF4-FFF2-40B4-BE49-F238E27FC236}">
                <a16:creationId xmlns:a16="http://schemas.microsoft.com/office/drawing/2014/main" id="{227F8D28-BBD1-4220-9D0F-656D32548F1E}"/>
              </a:ext>
            </a:extLst>
          </p:cNvPr>
          <p:cNvSpPr>
            <a:spLocks noGrp="1"/>
          </p:cNvSpPr>
          <p:nvPr>
            <p:ph type="body" idx="1"/>
          </p:nvPr>
        </p:nvSpPr>
        <p:spPr>
          <a:noFill/>
        </p:spPr>
        <p:txBody>
          <a:bodyPr/>
          <a:lstStyle/>
          <a:p>
            <a:r>
              <a:rPr lang="nl-BE" altLang="nl-BE" dirty="0"/>
              <a:t>In </a:t>
            </a:r>
            <a:r>
              <a:rPr lang="nl-BE" altLang="nl-BE" dirty="0" err="1"/>
              <a:t>this</a:t>
            </a:r>
            <a:r>
              <a:rPr lang="nl-BE" altLang="nl-BE" dirty="0"/>
              <a:t> slide I have </a:t>
            </a:r>
            <a:r>
              <a:rPr lang="nl-BE" altLang="nl-BE" dirty="0" err="1"/>
              <a:t>imported</a:t>
            </a:r>
            <a:r>
              <a:rPr lang="nl-BE" altLang="nl-BE" dirty="0"/>
              <a:t> ‘VASTCHS-new.csv’ in R Commander </a:t>
            </a:r>
            <a:r>
              <a:rPr lang="nl-BE" altLang="nl-BE" dirty="0" err="1"/>
              <a:t>under</a:t>
            </a:r>
            <a:r>
              <a:rPr lang="nl-BE" altLang="nl-BE" dirty="0"/>
              <a:t> </a:t>
            </a:r>
            <a:r>
              <a:rPr lang="nl-BE" altLang="nl-BE" dirty="0" err="1"/>
              <a:t>the</a:t>
            </a:r>
            <a:r>
              <a:rPr lang="nl-BE" altLang="nl-BE" dirty="0"/>
              <a:t> name ‘</a:t>
            </a:r>
            <a:r>
              <a:rPr lang="nl-BE" altLang="nl-BE" dirty="0" err="1"/>
              <a:t>vastchs</a:t>
            </a:r>
            <a:r>
              <a:rPr lang="nl-BE" altLang="nl-BE" dirty="0"/>
              <a:t>’ and </a:t>
            </a:r>
            <a:r>
              <a:rPr lang="nl-BE" altLang="nl-BE" dirty="0" err="1"/>
              <a:t>used</a:t>
            </a:r>
            <a:r>
              <a:rPr lang="nl-BE" altLang="nl-BE" dirty="0"/>
              <a:t> </a:t>
            </a:r>
            <a:r>
              <a:rPr lang="nl-BE" altLang="nl-BE" dirty="0" err="1"/>
              <a:t>the</a:t>
            </a:r>
            <a:r>
              <a:rPr lang="nl-BE" altLang="nl-BE" dirty="0"/>
              <a:t> </a:t>
            </a:r>
            <a:r>
              <a:rPr lang="nl-BE" altLang="nl-BE" dirty="0" err="1"/>
              <a:t>command</a:t>
            </a:r>
            <a:r>
              <a:rPr lang="nl-BE" altLang="nl-BE" dirty="0"/>
              <a:t> ‘</a:t>
            </a:r>
            <a:r>
              <a:rPr lang="nl-BE" altLang="nl-BE" dirty="0" err="1"/>
              <a:t>head</a:t>
            </a:r>
            <a:r>
              <a:rPr lang="nl-BE" altLang="nl-BE" dirty="0"/>
              <a:t>(vastchs,15)’ </a:t>
            </a:r>
            <a:r>
              <a:rPr lang="nl-BE" altLang="nl-BE" dirty="0" err="1"/>
              <a:t>to</a:t>
            </a:r>
            <a:r>
              <a:rPr lang="nl-BE" altLang="nl-BE" dirty="0"/>
              <a:t> show </a:t>
            </a:r>
            <a:r>
              <a:rPr lang="nl-BE" altLang="nl-BE" dirty="0" err="1"/>
              <a:t>the</a:t>
            </a:r>
            <a:r>
              <a:rPr lang="nl-BE" altLang="nl-BE" dirty="0"/>
              <a:t> first 15 </a:t>
            </a:r>
            <a:r>
              <a:rPr lang="nl-BE" altLang="nl-BE" dirty="0" err="1"/>
              <a:t>lines</a:t>
            </a:r>
            <a:r>
              <a:rPr lang="nl-BE" altLang="nl-BE" dirty="0"/>
              <a:t>. </a:t>
            </a:r>
            <a:r>
              <a:rPr lang="nl-BE" altLang="nl-BE" dirty="0" err="1"/>
              <a:t>Command</a:t>
            </a:r>
            <a:r>
              <a:rPr lang="nl-BE" altLang="nl-BE" dirty="0"/>
              <a:t> ‘summary(</a:t>
            </a:r>
            <a:r>
              <a:rPr lang="nl-BE" altLang="nl-BE" dirty="0" err="1"/>
              <a:t>vastchs</a:t>
            </a:r>
            <a:r>
              <a:rPr lang="nl-BE" altLang="nl-BE" dirty="0"/>
              <a:t>)’ </a:t>
            </a:r>
            <a:r>
              <a:rPr lang="nl-BE" altLang="nl-BE" dirty="0" err="1"/>
              <a:t>will</a:t>
            </a:r>
            <a:r>
              <a:rPr lang="nl-BE" altLang="nl-BE" dirty="0"/>
              <a:t> </a:t>
            </a:r>
            <a:r>
              <a:rPr lang="nl-BE" altLang="nl-BE" dirty="0" err="1"/>
              <a:t>give</a:t>
            </a:r>
            <a:r>
              <a:rPr lang="nl-BE" altLang="nl-BE" dirty="0"/>
              <a:t> </a:t>
            </a:r>
            <a:r>
              <a:rPr lang="nl-BE" altLang="nl-BE" dirty="0" err="1"/>
              <a:t>you</a:t>
            </a:r>
            <a:r>
              <a:rPr lang="nl-BE" altLang="nl-BE" dirty="0"/>
              <a:t> an </a:t>
            </a:r>
            <a:r>
              <a:rPr lang="nl-BE" altLang="nl-BE" dirty="0" err="1"/>
              <a:t>overview</a:t>
            </a:r>
            <a:r>
              <a:rPr lang="nl-BE" altLang="nl-BE" dirty="0"/>
              <a:t> of </a:t>
            </a:r>
            <a:r>
              <a:rPr lang="nl-BE" altLang="nl-BE" dirty="0" err="1"/>
              <a:t>the</a:t>
            </a:r>
            <a:r>
              <a:rPr lang="nl-BE" altLang="nl-BE" dirty="0"/>
              <a:t> </a:t>
            </a:r>
            <a:r>
              <a:rPr lang="nl-BE" altLang="nl-BE" dirty="0" err="1"/>
              <a:t>entire</a:t>
            </a:r>
            <a:r>
              <a:rPr lang="nl-BE" altLang="nl-BE" dirty="0"/>
              <a:t> dataset. </a:t>
            </a:r>
          </a:p>
        </p:txBody>
      </p:sp>
      <p:sp>
        <p:nvSpPr>
          <p:cNvPr id="33796" name="Slide Number Placeholder 3">
            <a:extLst>
              <a:ext uri="{FF2B5EF4-FFF2-40B4-BE49-F238E27FC236}">
                <a16:creationId xmlns:a16="http://schemas.microsoft.com/office/drawing/2014/main" id="{E1C06617-8FF4-4C3E-A35D-3CF756063A4F}"/>
              </a:ext>
            </a:extLst>
          </p:cNvPr>
          <p:cNvSpPr>
            <a:spLocks noGrp="1"/>
          </p:cNvSpPr>
          <p:nvPr>
            <p:ph type="sldNum" sz="quarter" idx="5"/>
          </p:nvPr>
        </p:nvSpPr>
        <p:spPr>
          <a:noFill/>
        </p:spPr>
        <p:txBody>
          <a:bodyPr/>
          <a:lstStyle>
            <a:lvl1pPr defTabSz="893763">
              <a:defRPr sz="2400">
                <a:solidFill>
                  <a:schemeClr val="tx1"/>
                </a:solidFill>
                <a:latin typeface="Times New Roman" panose="02020603050405020304" pitchFamily="18" charset="0"/>
              </a:defRPr>
            </a:lvl1pPr>
            <a:lvl2pPr marL="742950" indent="-285750" defTabSz="893763">
              <a:defRPr sz="2400">
                <a:solidFill>
                  <a:schemeClr val="tx1"/>
                </a:solidFill>
                <a:latin typeface="Times New Roman" panose="02020603050405020304" pitchFamily="18" charset="0"/>
              </a:defRPr>
            </a:lvl2pPr>
            <a:lvl3pPr marL="1143000" indent="-228600" defTabSz="893763">
              <a:defRPr sz="2400">
                <a:solidFill>
                  <a:schemeClr val="tx1"/>
                </a:solidFill>
                <a:latin typeface="Times New Roman" panose="02020603050405020304" pitchFamily="18" charset="0"/>
              </a:defRPr>
            </a:lvl3pPr>
            <a:lvl4pPr marL="1600200" indent="-228600" defTabSz="893763">
              <a:defRPr sz="2400">
                <a:solidFill>
                  <a:schemeClr val="tx1"/>
                </a:solidFill>
                <a:latin typeface="Times New Roman" panose="02020603050405020304" pitchFamily="18" charset="0"/>
              </a:defRPr>
            </a:lvl4pPr>
            <a:lvl5pPr marL="2057400" indent="-228600" defTabSz="893763">
              <a:defRPr sz="2400">
                <a:solidFill>
                  <a:schemeClr val="tx1"/>
                </a:solidFill>
                <a:latin typeface="Times New Roman" panose="02020603050405020304" pitchFamily="18" charset="0"/>
              </a:defRPr>
            </a:lvl5pPr>
            <a:lvl6pPr marL="2514600" indent="-228600" defTabSz="8937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937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937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93763" eaLnBrk="0" fontAlgn="base" hangingPunct="0">
              <a:spcBef>
                <a:spcPct val="0"/>
              </a:spcBef>
              <a:spcAft>
                <a:spcPct val="0"/>
              </a:spcAft>
              <a:defRPr sz="2400">
                <a:solidFill>
                  <a:schemeClr val="tx1"/>
                </a:solidFill>
                <a:latin typeface="Times New Roman" panose="02020603050405020304" pitchFamily="18" charset="0"/>
              </a:defRPr>
            </a:lvl9pPr>
          </a:lstStyle>
          <a:p>
            <a:fld id="{A25B54A5-2CA7-435A-AF5C-26C2FB1CA615}" type="slidenum">
              <a:rPr lang="fr-FR" altLang="nl-BE" sz="1200"/>
              <a:pPr/>
              <a:t>7</a:t>
            </a:fld>
            <a:endParaRPr lang="fr-FR" altLang="nl-BE"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altLang="nl-BE" dirty="0"/>
              <a:t>We </a:t>
            </a:r>
            <a:r>
              <a:rPr lang="nl-BE" altLang="nl-BE" dirty="0" err="1"/>
              <a:t>will</a:t>
            </a:r>
            <a:r>
              <a:rPr lang="nl-BE" altLang="nl-BE" dirty="0"/>
              <a:t> </a:t>
            </a:r>
            <a:r>
              <a:rPr lang="nl-BE" altLang="nl-BE" dirty="0" err="1"/>
              <a:t>need</a:t>
            </a:r>
            <a:r>
              <a:rPr lang="nl-BE" altLang="nl-BE" dirty="0"/>
              <a:t> </a:t>
            </a:r>
            <a:r>
              <a:rPr lang="nl-BE" altLang="nl-BE" dirty="0" err="1"/>
              <a:t>to</a:t>
            </a:r>
            <a:r>
              <a:rPr lang="nl-BE" altLang="nl-BE" dirty="0"/>
              <a:t> do </a:t>
            </a:r>
            <a:r>
              <a:rPr lang="nl-BE" altLang="nl-BE" dirty="0" err="1"/>
              <a:t>some</a:t>
            </a:r>
            <a:r>
              <a:rPr lang="nl-BE" altLang="nl-BE" dirty="0"/>
              <a:t> </a:t>
            </a:r>
            <a:r>
              <a:rPr lang="nl-BE" altLang="nl-BE" dirty="0" err="1"/>
              <a:t>recoding</a:t>
            </a:r>
            <a:r>
              <a:rPr lang="nl-BE" altLang="nl-BE" dirty="0"/>
              <a:t> first. </a:t>
            </a:r>
            <a:r>
              <a:rPr lang="nl-BE" altLang="nl-BE" dirty="0" err="1"/>
              <a:t>Remember</a:t>
            </a:r>
            <a:r>
              <a:rPr lang="nl-BE" altLang="nl-BE" dirty="0"/>
              <a:t> </a:t>
            </a:r>
            <a:r>
              <a:rPr lang="nl-BE" altLang="nl-BE" dirty="0" err="1"/>
              <a:t>it’s</a:t>
            </a:r>
            <a:r>
              <a:rPr lang="nl-BE" altLang="nl-BE" dirty="0"/>
              <a:t> best </a:t>
            </a:r>
            <a:r>
              <a:rPr lang="nl-BE" altLang="nl-BE" dirty="0" err="1"/>
              <a:t>to</a:t>
            </a:r>
            <a:r>
              <a:rPr lang="nl-BE" altLang="nl-BE" dirty="0"/>
              <a:t> first </a:t>
            </a:r>
            <a:r>
              <a:rPr lang="nl-BE" altLang="nl-BE" dirty="0" err="1"/>
              <a:t>recode</a:t>
            </a:r>
            <a:r>
              <a:rPr lang="nl-BE" altLang="nl-BE" dirty="0"/>
              <a:t> </a:t>
            </a:r>
            <a:r>
              <a:rPr lang="nl-BE" altLang="nl-BE" dirty="0" err="1"/>
              <a:t>numeric</a:t>
            </a:r>
            <a:r>
              <a:rPr lang="nl-BE" altLang="nl-BE" dirty="0"/>
              <a:t> variables </a:t>
            </a:r>
            <a:r>
              <a:rPr lang="nl-BE" altLang="nl-BE" dirty="0" err="1"/>
              <a:t>to</a:t>
            </a:r>
            <a:r>
              <a:rPr lang="nl-BE" altLang="nl-BE" dirty="0"/>
              <a:t> factors. </a:t>
            </a:r>
            <a:r>
              <a:rPr lang="nl-BE" altLang="nl-BE" dirty="0" err="1"/>
              <a:t>Binary</a:t>
            </a:r>
            <a:r>
              <a:rPr lang="nl-BE" altLang="nl-BE" dirty="0"/>
              <a:t> variables are best </a:t>
            </a:r>
            <a:r>
              <a:rPr lang="nl-BE" altLang="nl-BE" dirty="0" err="1"/>
              <a:t>recoded</a:t>
            </a:r>
            <a:r>
              <a:rPr lang="nl-BE" altLang="nl-BE" dirty="0"/>
              <a:t> as ‘TRUE’ </a:t>
            </a:r>
            <a:r>
              <a:rPr lang="nl-BE" altLang="nl-BE" dirty="0" err="1"/>
              <a:t>and</a:t>
            </a:r>
            <a:r>
              <a:rPr lang="nl-BE" altLang="nl-BE" dirty="0"/>
              <a:t> ‘FALSE’. </a:t>
            </a:r>
            <a:r>
              <a:rPr lang="nl-BE" altLang="nl-BE" dirty="0" err="1"/>
              <a:t>Categorical</a:t>
            </a:r>
            <a:r>
              <a:rPr lang="nl-BE" altLang="nl-BE" dirty="0"/>
              <a:t> factors </a:t>
            </a:r>
            <a:r>
              <a:rPr lang="nl-BE" altLang="nl-BE" dirty="0" err="1"/>
              <a:t>with</a:t>
            </a:r>
            <a:r>
              <a:rPr lang="nl-BE" altLang="nl-BE" dirty="0"/>
              <a:t> more </a:t>
            </a:r>
            <a:r>
              <a:rPr lang="nl-BE" altLang="nl-BE" dirty="0" err="1"/>
              <a:t>than</a:t>
            </a:r>
            <a:r>
              <a:rPr lang="nl-BE" altLang="nl-BE" dirty="0"/>
              <a:t> </a:t>
            </a:r>
            <a:r>
              <a:rPr lang="nl-BE" altLang="nl-BE" dirty="0" err="1"/>
              <a:t>two</a:t>
            </a:r>
            <a:r>
              <a:rPr lang="nl-BE" altLang="nl-BE" dirty="0"/>
              <a:t> levels </a:t>
            </a:r>
            <a:r>
              <a:rPr lang="nl-BE" altLang="nl-BE" dirty="0" err="1"/>
              <a:t>can</a:t>
            </a:r>
            <a:r>
              <a:rPr lang="nl-BE" altLang="nl-BE" dirty="0"/>
              <a:t> </a:t>
            </a:r>
            <a:r>
              <a:rPr lang="nl-BE" altLang="nl-BE" dirty="0" err="1"/>
              <a:t>be</a:t>
            </a:r>
            <a:r>
              <a:rPr lang="nl-BE" altLang="nl-BE" dirty="0"/>
              <a:t> </a:t>
            </a:r>
            <a:r>
              <a:rPr lang="nl-BE" altLang="nl-BE" dirty="0" err="1"/>
              <a:t>recoded</a:t>
            </a:r>
            <a:r>
              <a:rPr lang="nl-BE" altLang="nl-BE" dirty="0"/>
              <a:t> </a:t>
            </a:r>
            <a:r>
              <a:rPr lang="nl-BE" altLang="nl-BE" dirty="0" err="1"/>
              <a:t>into</a:t>
            </a:r>
            <a:r>
              <a:rPr lang="nl-BE" altLang="nl-BE" dirty="0"/>
              <a:t> factors or </a:t>
            </a:r>
            <a:r>
              <a:rPr lang="nl-BE" altLang="nl-BE" dirty="0" err="1"/>
              <a:t>you</a:t>
            </a:r>
            <a:r>
              <a:rPr lang="nl-BE" altLang="nl-BE" dirty="0"/>
              <a:t> </a:t>
            </a:r>
            <a:r>
              <a:rPr lang="nl-BE" altLang="nl-BE" dirty="0" err="1"/>
              <a:t>can</a:t>
            </a:r>
            <a:r>
              <a:rPr lang="nl-BE" altLang="nl-BE" dirty="0"/>
              <a:t> </a:t>
            </a:r>
            <a:r>
              <a:rPr lang="nl-BE" altLang="nl-BE" dirty="0" err="1"/>
              <a:t>specify</a:t>
            </a:r>
            <a:r>
              <a:rPr lang="nl-BE" altLang="nl-BE" dirty="0"/>
              <a:t> </a:t>
            </a:r>
            <a:r>
              <a:rPr lang="nl-BE" altLang="nl-BE" dirty="0" err="1"/>
              <a:t>that</a:t>
            </a:r>
            <a:r>
              <a:rPr lang="nl-BE" altLang="nl-BE" dirty="0"/>
              <a:t> </a:t>
            </a:r>
            <a:r>
              <a:rPr lang="nl-BE" altLang="nl-BE" dirty="0" err="1"/>
              <a:t>it’s</a:t>
            </a:r>
            <a:r>
              <a:rPr lang="nl-BE" altLang="nl-BE" dirty="0"/>
              <a:t> a factor </a:t>
            </a:r>
            <a:r>
              <a:rPr lang="nl-BE" altLang="nl-BE" dirty="0" err="1"/>
              <a:t>when</a:t>
            </a:r>
            <a:r>
              <a:rPr lang="nl-BE" altLang="nl-BE" dirty="0"/>
              <a:t> </a:t>
            </a:r>
            <a:r>
              <a:rPr lang="nl-BE" altLang="nl-BE" dirty="0" err="1"/>
              <a:t>you</a:t>
            </a:r>
            <a:r>
              <a:rPr lang="nl-BE" altLang="nl-BE" dirty="0"/>
              <a:t> </a:t>
            </a:r>
            <a:r>
              <a:rPr lang="nl-BE" altLang="nl-BE" dirty="0" err="1"/>
              <a:t>add</a:t>
            </a:r>
            <a:r>
              <a:rPr lang="nl-BE" altLang="nl-BE" dirty="0"/>
              <a:t> </a:t>
            </a:r>
            <a:r>
              <a:rPr lang="nl-BE" altLang="nl-BE" dirty="0" err="1"/>
              <a:t>the</a:t>
            </a:r>
            <a:r>
              <a:rPr lang="nl-BE" altLang="nl-BE" dirty="0"/>
              <a:t> term </a:t>
            </a:r>
            <a:r>
              <a:rPr lang="nl-BE" altLang="nl-BE" dirty="0" err="1"/>
              <a:t>to</a:t>
            </a:r>
            <a:r>
              <a:rPr lang="nl-BE" altLang="nl-BE" dirty="0"/>
              <a:t> </a:t>
            </a:r>
            <a:r>
              <a:rPr lang="nl-BE" altLang="nl-BE" dirty="0" err="1"/>
              <a:t>the</a:t>
            </a:r>
            <a:r>
              <a:rPr lang="nl-BE" altLang="nl-BE" dirty="0"/>
              <a:t> model. In </a:t>
            </a:r>
            <a:r>
              <a:rPr lang="nl-BE" altLang="nl-BE" dirty="0" err="1"/>
              <a:t>this</a:t>
            </a:r>
            <a:r>
              <a:rPr lang="nl-BE" altLang="nl-BE" dirty="0"/>
              <a:t> </a:t>
            </a:r>
            <a:r>
              <a:rPr lang="nl-BE" altLang="nl-BE" dirty="0" err="1"/>
              <a:t>presentation</a:t>
            </a:r>
            <a:r>
              <a:rPr lang="nl-BE" altLang="nl-BE" dirty="0"/>
              <a:t> I </a:t>
            </a:r>
            <a:r>
              <a:rPr lang="nl-BE" altLang="nl-BE" dirty="0" err="1"/>
              <a:t>recode</a:t>
            </a:r>
            <a:r>
              <a:rPr lang="nl-BE" altLang="nl-BE" dirty="0"/>
              <a:t> </a:t>
            </a:r>
            <a:r>
              <a:rPr lang="nl-BE" altLang="nl-BE" dirty="0" err="1"/>
              <a:t>age</a:t>
            </a:r>
            <a:r>
              <a:rPr lang="nl-BE" altLang="nl-BE" dirty="0"/>
              <a:t> in 5 </a:t>
            </a:r>
            <a:r>
              <a:rPr lang="nl-BE" altLang="nl-BE" dirty="0" err="1"/>
              <a:t>groups</a:t>
            </a:r>
            <a:r>
              <a:rPr lang="nl-BE" altLang="nl-BE" dirty="0"/>
              <a:t>, 0-11, 12-23, 34-35, 36-47 </a:t>
            </a:r>
            <a:r>
              <a:rPr lang="nl-BE" altLang="nl-BE" dirty="0" err="1"/>
              <a:t>and</a:t>
            </a:r>
            <a:r>
              <a:rPr lang="nl-BE" altLang="nl-BE" dirty="0"/>
              <a:t> 48-59 </a:t>
            </a:r>
            <a:r>
              <a:rPr lang="nl-BE" altLang="nl-BE" dirty="0" err="1"/>
              <a:t>months</a:t>
            </a:r>
            <a:r>
              <a:rPr lang="nl-BE" altLang="nl-BE" dirty="0"/>
              <a:t>. I </a:t>
            </a:r>
            <a:r>
              <a:rPr lang="nl-BE" altLang="nl-BE" dirty="0" err="1"/>
              <a:t>will</a:t>
            </a:r>
            <a:r>
              <a:rPr lang="nl-BE" altLang="nl-BE" dirty="0"/>
              <a:t> keep </a:t>
            </a:r>
            <a:r>
              <a:rPr lang="nl-BE" altLang="nl-BE" dirty="0" err="1"/>
              <a:t>agegroup</a:t>
            </a:r>
            <a:r>
              <a:rPr lang="nl-BE" altLang="nl-BE" dirty="0"/>
              <a:t> </a:t>
            </a:r>
            <a:r>
              <a:rPr lang="nl-BE" altLang="nl-BE" dirty="0" err="1"/>
              <a:t>numerical</a:t>
            </a:r>
            <a:r>
              <a:rPr lang="nl-BE" altLang="nl-BE" dirty="0"/>
              <a:t> (</a:t>
            </a:r>
            <a:r>
              <a:rPr lang="nl-BE" altLang="nl-BE" dirty="0" err="1"/>
              <a:t>uncheck</a:t>
            </a:r>
            <a:r>
              <a:rPr lang="nl-BE" altLang="nl-BE" dirty="0"/>
              <a:t> ‘make(</a:t>
            </a:r>
            <a:r>
              <a:rPr lang="nl-BE" altLang="nl-BE" dirty="0" err="1"/>
              <a:t>each</a:t>
            </a:r>
            <a:r>
              <a:rPr lang="nl-BE" altLang="nl-BE" dirty="0"/>
              <a:t>’ new </a:t>
            </a:r>
            <a:r>
              <a:rPr lang="nl-BE" altLang="nl-BE" dirty="0" err="1"/>
              <a:t>variable</a:t>
            </a:r>
            <a:r>
              <a:rPr lang="nl-BE" altLang="nl-BE" dirty="0"/>
              <a:t> a factor’) </a:t>
            </a:r>
            <a:r>
              <a:rPr lang="nl-BE" altLang="nl-BE" dirty="0" err="1"/>
              <a:t>and</a:t>
            </a:r>
            <a:r>
              <a:rPr lang="nl-BE" altLang="nl-BE" dirty="0"/>
              <a:t> </a:t>
            </a:r>
            <a:r>
              <a:rPr lang="nl-BE" altLang="nl-BE" dirty="0" err="1"/>
              <a:t>specify</a:t>
            </a:r>
            <a:r>
              <a:rPr lang="nl-BE" altLang="nl-BE" dirty="0"/>
              <a:t> </a:t>
            </a:r>
            <a:r>
              <a:rPr lang="nl-BE" altLang="nl-BE" dirty="0" err="1"/>
              <a:t>that</a:t>
            </a:r>
            <a:r>
              <a:rPr lang="nl-BE" altLang="nl-BE" dirty="0"/>
              <a:t> </a:t>
            </a:r>
            <a:r>
              <a:rPr lang="nl-BE" altLang="nl-BE" dirty="0" err="1"/>
              <a:t>it’s</a:t>
            </a:r>
            <a:r>
              <a:rPr lang="nl-BE" altLang="nl-BE" dirty="0"/>
              <a:t> a factor in </a:t>
            </a:r>
            <a:r>
              <a:rPr lang="nl-BE" altLang="nl-BE" dirty="0" err="1"/>
              <a:t>the</a:t>
            </a:r>
            <a:r>
              <a:rPr lang="nl-BE" altLang="nl-BE" dirty="0"/>
              <a:t> model. </a:t>
            </a:r>
          </a:p>
          <a:p>
            <a:endParaRPr lang="nl-BE" altLang="nl-BE" dirty="0"/>
          </a:p>
          <a:p>
            <a:r>
              <a:rPr lang="nl-BE" altLang="nl-BE" dirty="0"/>
              <a:t>I </a:t>
            </a:r>
            <a:r>
              <a:rPr lang="nl-BE" altLang="nl-BE" dirty="0" err="1"/>
              <a:t>will</a:t>
            </a:r>
            <a:r>
              <a:rPr lang="nl-BE" altLang="nl-BE" dirty="0"/>
              <a:t> </a:t>
            </a:r>
            <a:r>
              <a:rPr lang="nl-BE" altLang="nl-BE" dirty="0" err="1"/>
              <a:t>now</a:t>
            </a:r>
            <a:r>
              <a:rPr lang="nl-BE" altLang="nl-BE" dirty="0"/>
              <a:t> </a:t>
            </a:r>
            <a:r>
              <a:rPr lang="nl-BE" altLang="nl-BE" dirty="0" err="1"/>
              <a:t>quickly</a:t>
            </a:r>
            <a:r>
              <a:rPr lang="nl-BE" altLang="nl-BE" dirty="0"/>
              <a:t> do </a:t>
            </a:r>
            <a:r>
              <a:rPr lang="nl-BE" altLang="nl-BE" dirty="0" err="1"/>
              <a:t>the</a:t>
            </a:r>
            <a:r>
              <a:rPr lang="nl-BE" altLang="nl-BE" dirty="0"/>
              <a:t> </a:t>
            </a:r>
            <a:r>
              <a:rPr lang="nl-BE" altLang="nl-BE" dirty="0" err="1"/>
              <a:t>recoding</a:t>
            </a:r>
            <a:r>
              <a:rPr lang="nl-BE" altLang="nl-BE" dirty="0"/>
              <a:t>. </a:t>
            </a:r>
            <a:r>
              <a:rPr lang="nl-BE" altLang="nl-BE" dirty="0" err="1"/>
              <a:t>Remember</a:t>
            </a:r>
            <a:r>
              <a:rPr lang="nl-BE" altLang="nl-BE" dirty="0"/>
              <a:t> </a:t>
            </a:r>
            <a:r>
              <a:rPr lang="nl-BE" altLang="nl-BE" dirty="0" err="1"/>
              <a:t>for</a:t>
            </a:r>
            <a:r>
              <a:rPr lang="nl-BE" altLang="nl-BE" dirty="0"/>
              <a:t> </a:t>
            </a:r>
            <a:r>
              <a:rPr lang="nl-BE" altLang="nl-BE" dirty="0" err="1"/>
              <a:t>binary</a:t>
            </a:r>
            <a:r>
              <a:rPr lang="nl-BE" altLang="nl-BE" dirty="0"/>
              <a:t> variables 1 was ‘Yes’ </a:t>
            </a:r>
            <a:r>
              <a:rPr lang="nl-BE" altLang="nl-BE" dirty="0" err="1"/>
              <a:t>and</a:t>
            </a:r>
            <a:r>
              <a:rPr lang="nl-BE" altLang="nl-BE" dirty="0"/>
              <a:t> 2 was ‘No’, </a:t>
            </a:r>
            <a:r>
              <a:rPr lang="nl-BE" altLang="nl-BE" dirty="0" err="1"/>
              <a:t>for</a:t>
            </a:r>
            <a:r>
              <a:rPr lang="nl-BE" altLang="nl-BE" dirty="0"/>
              <a:t> HANDPUMP 1 was ‘Yes’ </a:t>
            </a:r>
            <a:r>
              <a:rPr lang="nl-BE" altLang="nl-BE" dirty="0" err="1"/>
              <a:t>and</a:t>
            </a:r>
            <a:r>
              <a:rPr lang="nl-BE" altLang="nl-BE" dirty="0"/>
              <a:t> 2 was ‘ </a:t>
            </a:r>
            <a:r>
              <a:rPr lang="nl-BE" altLang="nl-BE" dirty="0" err="1"/>
              <a:t>not</a:t>
            </a:r>
            <a:r>
              <a:rPr lang="nl-BE" altLang="nl-BE" dirty="0"/>
              <a:t> in </a:t>
            </a:r>
            <a:r>
              <a:rPr lang="nl-BE" altLang="nl-BE" dirty="0" err="1"/>
              <a:t>working</a:t>
            </a:r>
            <a:r>
              <a:rPr lang="nl-BE" altLang="nl-BE" dirty="0"/>
              <a:t> order’, 3 was ‘No’, </a:t>
            </a:r>
            <a:r>
              <a:rPr lang="nl-BE" altLang="nl-BE" dirty="0" err="1"/>
              <a:t>so</a:t>
            </a:r>
            <a:r>
              <a:rPr lang="nl-BE" altLang="nl-BE" dirty="0"/>
              <a:t> we </a:t>
            </a:r>
            <a:r>
              <a:rPr lang="nl-BE" altLang="nl-BE" dirty="0" err="1"/>
              <a:t>can</a:t>
            </a:r>
            <a:r>
              <a:rPr lang="nl-BE" altLang="nl-BE" dirty="0"/>
              <a:t> take 2 </a:t>
            </a:r>
            <a:r>
              <a:rPr lang="nl-BE" altLang="nl-BE" dirty="0" err="1"/>
              <a:t>and</a:t>
            </a:r>
            <a:r>
              <a:rPr lang="nl-BE" altLang="nl-BE" dirty="0"/>
              <a:t> 3 </a:t>
            </a:r>
            <a:r>
              <a:rPr lang="nl-BE" altLang="nl-BE" dirty="0" err="1"/>
              <a:t>together</a:t>
            </a:r>
            <a:r>
              <a:rPr lang="nl-BE" altLang="nl-BE" dirty="0"/>
              <a:t> as ‘FALSE’. For ‘SEX’ </a:t>
            </a:r>
            <a:r>
              <a:rPr lang="nl-BE" altLang="nl-BE" dirty="0" err="1"/>
              <a:t>the</a:t>
            </a:r>
            <a:r>
              <a:rPr lang="nl-BE" altLang="nl-BE" dirty="0"/>
              <a:t> </a:t>
            </a:r>
            <a:r>
              <a:rPr lang="nl-BE" altLang="nl-BE" dirty="0" err="1"/>
              <a:t>coding</a:t>
            </a:r>
            <a:r>
              <a:rPr lang="nl-BE" altLang="nl-BE" dirty="0"/>
              <a:t> was 1 = male, 2 = </a:t>
            </a:r>
            <a:r>
              <a:rPr lang="nl-BE" altLang="nl-BE" dirty="0" err="1"/>
              <a:t>female</a:t>
            </a:r>
            <a:r>
              <a:rPr lang="nl-BE" altLang="nl-BE" dirty="0"/>
              <a:t>, </a:t>
            </a:r>
            <a:r>
              <a:rPr lang="nl-BE" altLang="nl-BE" dirty="0" err="1"/>
              <a:t>so</a:t>
            </a:r>
            <a:r>
              <a:rPr lang="nl-BE" altLang="nl-BE" dirty="0"/>
              <a:t> </a:t>
            </a:r>
            <a:r>
              <a:rPr lang="nl-BE" altLang="nl-BE" dirty="0" err="1"/>
              <a:t>if</a:t>
            </a:r>
            <a:r>
              <a:rPr lang="nl-BE" altLang="nl-BE" dirty="0"/>
              <a:t> </a:t>
            </a:r>
            <a:r>
              <a:rPr lang="nl-BE" altLang="nl-BE" dirty="0" err="1"/>
              <a:t>you</a:t>
            </a:r>
            <a:r>
              <a:rPr lang="nl-BE" altLang="nl-BE" dirty="0"/>
              <a:t> name </a:t>
            </a:r>
            <a:r>
              <a:rPr lang="nl-BE" altLang="nl-BE" dirty="0" err="1"/>
              <a:t>your</a:t>
            </a:r>
            <a:r>
              <a:rPr lang="nl-BE" altLang="nl-BE" dirty="0"/>
              <a:t> new </a:t>
            </a:r>
            <a:r>
              <a:rPr lang="nl-BE" altLang="nl-BE" dirty="0" err="1"/>
              <a:t>variable</a:t>
            </a:r>
            <a:r>
              <a:rPr lang="nl-BE" altLang="nl-BE" dirty="0"/>
              <a:t> ‘male’, </a:t>
            </a:r>
            <a:r>
              <a:rPr lang="nl-BE" altLang="nl-BE" dirty="0" err="1"/>
              <a:t>you</a:t>
            </a:r>
            <a:r>
              <a:rPr lang="nl-BE" altLang="nl-BE" dirty="0"/>
              <a:t> </a:t>
            </a:r>
            <a:r>
              <a:rPr lang="nl-BE" altLang="nl-BE" dirty="0" err="1"/>
              <a:t>can</a:t>
            </a:r>
            <a:r>
              <a:rPr lang="nl-BE" altLang="nl-BE" dirty="0"/>
              <a:t> </a:t>
            </a:r>
            <a:r>
              <a:rPr lang="nl-BE" altLang="nl-BE" dirty="0" err="1"/>
              <a:t>use</a:t>
            </a:r>
            <a:r>
              <a:rPr lang="nl-BE" altLang="nl-BE" dirty="0"/>
              <a:t> ‘1=TRUE’ </a:t>
            </a:r>
            <a:r>
              <a:rPr lang="nl-BE" altLang="nl-BE" dirty="0" err="1"/>
              <a:t>and</a:t>
            </a:r>
            <a:r>
              <a:rPr lang="nl-BE" altLang="nl-BE" dirty="0"/>
              <a:t> 2 = ‘FALSE’. For </a:t>
            </a:r>
            <a:r>
              <a:rPr lang="nl-BE" altLang="nl-BE" dirty="0" err="1"/>
              <a:t>the</a:t>
            </a:r>
            <a:r>
              <a:rPr lang="nl-BE" altLang="nl-BE" dirty="0"/>
              <a:t> </a:t>
            </a:r>
            <a:r>
              <a:rPr lang="nl-BE" altLang="nl-BE" dirty="0" err="1"/>
              <a:t>anthropometric</a:t>
            </a:r>
            <a:r>
              <a:rPr lang="nl-BE" altLang="nl-BE" dirty="0"/>
              <a:t> variables </a:t>
            </a:r>
            <a:r>
              <a:rPr lang="nl-BE" altLang="nl-BE" dirty="0" err="1"/>
              <a:t>the</a:t>
            </a:r>
            <a:r>
              <a:rPr lang="nl-BE" altLang="nl-BE" dirty="0"/>
              <a:t> cut off was &lt;-2, </a:t>
            </a:r>
            <a:r>
              <a:rPr lang="nl-BE" altLang="nl-BE" dirty="0" err="1"/>
              <a:t>for</a:t>
            </a:r>
            <a:r>
              <a:rPr lang="nl-BE" altLang="nl-BE" dirty="0"/>
              <a:t> </a:t>
            </a:r>
            <a:r>
              <a:rPr lang="nl-BE" altLang="nl-BE" dirty="0" err="1"/>
              <a:t>retinol</a:t>
            </a:r>
            <a:r>
              <a:rPr lang="nl-BE" altLang="nl-BE" dirty="0"/>
              <a:t> </a:t>
            </a:r>
            <a:r>
              <a:rPr lang="nl-BE" altLang="nl-BE" dirty="0" err="1"/>
              <a:t>it</a:t>
            </a:r>
            <a:r>
              <a:rPr lang="nl-BE" altLang="nl-BE" dirty="0"/>
              <a:t> was &lt;0.7 </a:t>
            </a:r>
            <a:r>
              <a:rPr lang="nl-BE" altLang="nl-BE" dirty="0" err="1"/>
              <a:t>and</a:t>
            </a:r>
            <a:r>
              <a:rPr lang="nl-BE" altLang="nl-BE" dirty="0"/>
              <a:t> </a:t>
            </a:r>
            <a:r>
              <a:rPr lang="nl-BE" altLang="nl-BE" dirty="0" err="1"/>
              <a:t>for</a:t>
            </a:r>
            <a:r>
              <a:rPr lang="nl-BE" altLang="nl-BE" dirty="0"/>
              <a:t> HB </a:t>
            </a:r>
            <a:r>
              <a:rPr lang="nl-BE" altLang="nl-BE" dirty="0" err="1"/>
              <a:t>it</a:t>
            </a:r>
            <a:r>
              <a:rPr lang="nl-BE" altLang="nl-BE" dirty="0"/>
              <a:t> was &lt; 8. </a:t>
            </a:r>
          </a:p>
          <a:p>
            <a:endParaRPr lang="nl-BE" altLang="nl-BE" dirty="0"/>
          </a:p>
          <a:p>
            <a:r>
              <a:rPr lang="nl-BE" altLang="nl-BE" dirty="0" err="1"/>
              <a:t>To</a:t>
            </a:r>
            <a:r>
              <a:rPr lang="nl-BE" altLang="nl-BE" dirty="0"/>
              <a:t> </a:t>
            </a:r>
            <a:r>
              <a:rPr lang="nl-BE" altLang="nl-BE" dirty="0" err="1"/>
              <a:t>be</a:t>
            </a:r>
            <a:r>
              <a:rPr lang="nl-BE" altLang="nl-BE" dirty="0"/>
              <a:t> </a:t>
            </a:r>
            <a:r>
              <a:rPr lang="nl-BE" altLang="nl-BE" dirty="0" err="1"/>
              <a:t>quick</a:t>
            </a:r>
            <a:r>
              <a:rPr lang="nl-BE" altLang="nl-BE" dirty="0"/>
              <a:t> do </a:t>
            </a:r>
            <a:r>
              <a:rPr lang="nl-BE" altLang="nl-BE" dirty="0" err="1"/>
              <a:t>all</a:t>
            </a:r>
            <a:r>
              <a:rPr lang="nl-BE" altLang="nl-BE" dirty="0"/>
              <a:t> </a:t>
            </a:r>
            <a:r>
              <a:rPr lang="nl-BE" altLang="nl-BE" dirty="0" err="1"/>
              <a:t>the</a:t>
            </a:r>
            <a:r>
              <a:rPr lang="nl-BE" altLang="nl-BE" dirty="0"/>
              <a:t> </a:t>
            </a:r>
            <a:r>
              <a:rPr lang="nl-BE" altLang="nl-BE" dirty="0" err="1"/>
              <a:t>binary</a:t>
            </a:r>
            <a:r>
              <a:rPr lang="nl-BE" altLang="nl-BE" dirty="0"/>
              <a:t> </a:t>
            </a:r>
            <a:r>
              <a:rPr lang="nl-BE" altLang="nl-BE" dirty="0" err="1"/>
              <a:t>except</a:t>
            </a:r>
            <a:r>
              <a:rPr lang="nl-BE" altLang="nl-BE" dirty="0"/>
              <a:t> ‘SEX’ variables in </a:t>
            </a:r>
            <a:r>
              <a:rPr lang="nl-BE" altLang="nl-BE" dirty="0" err="1"/>
              <a:t>one</a:t>
            </a:r>
            <a:r>
              <a:rPr lang="nl-BE" altLang="nl-BE" dirty="0"/>
              <a:t> go, </a:t>
            </a:r>
            <a:r>
              <a:rPr lang="nl-BE" altLang="nl-BE" dirty="0" err="1"/>
              <a:t>use</a:t>
            </a:r>
            <a:r>
              <a:rPr lang="nl-BE" altLang="nl-BE" dirty="0"/>
              <a:t> ‘f_’ as a </a:t>
            </a:r>
            <a:r>
              <a:rPr lang="nl-BE" altLang="nl-BE" dirty="0" err="1"/>
              <a:t>prfix</a:t>
            </a:r>
            <a:r>
              <a:rPr lang="nl-BE" altLang="nl-BE" dirty="0"/>
              <a:t> </a:t>
            </a:r>
            <a:r>
              <a:rPr lang="nl-BE" altLang="nl-BE" dirty="0" err="1"/>
              <a:t>and</a:t>
            </a:r>
            <a:r>
              <a:rPr lang="nl-BE" altLang="nl-BE" dirty="0"/>
              <a:t> </a:t>
            </a:r>
            <a:r>
              <a:rPr lang="nl-BE" altLang="nl-BE" dirty="0" err="1"/>
              <a:t>use</a:t>
            </a:r>
            <a:r>
              <a:rPr lang="nl-BE" altLang="nl-BE" dirty="0"/>
              <a:t> </a:t>
            </a:r>
            <a:r>
              <a:rPr lang="nl-BE" altLang="nl-BE" dirty="0" err="1"/>
              <a:t>the</a:t>
            </a:r>
            <a:r>
              <a:rPr lang="nl-BE" altLang="nl-BE" dirty="0"/>
              <a:t> ‘</a:t>
            </a:r>
            <a:r>
              <a:rPr lang="nl-BE" altLang="nl-BE" dirty="0" err="1"/>
              <a:t>apply</a:t>
            </a:r>
            <a:r>
              <a:rPr lang="nl-BE" altLang="nl-BE" dirty="0"/>
              <a:t>’ button </a:t>
            </a:r>
            <a:r>
              <a:rPr lang="nl-BE" altLang="nl-BE" dirty="0" err="1"/>
              <a:t>rather</a:t>
            </a:r>
            <a:r>
              <a:rPr lang="nl-BE" altLang="nl-BE" dirty="0"/>
              <a:t> </a:t>
            </a:r>
            <a:r>
              <a:rPr lang="nl-BE" altLang="nl-BE" dirty="0" err="1"/>
              <a:t>than</a:t>
            </a:r>
            <a:r>
              <a:rPr lang="nl-BE" altLang="nl-BE" dirty="0"/>
              <a:t> </a:t>
            </a:r>
            <a:r>
              <a:rPr lang="nl-BE" altLang="nl-BE" dirty="0" err="1"/>
              <a:t>the</a:t>
            </a:r>
            <a:r>
              <a:rPr lang="nl-BE" altLang="nl-BE" dirty="0"/>
              <a:t> ‘OK’ button, ‘</a:t>
            </a:r>
            <a:r>
              <a:rPr lang="nl-BE" altLang="nl-BE" dirty="0" err="1"/>
              <a:t>apply</a:t>
            </a:r>
            <a:r>
              <a:rPr lang="nl-BE" altLang="nl-BE" dirty="0"/>
              <a:t>’ </a:t>
            </a:r>
            <a:r>
              <a:rPr lang="nl-BE" altLang="nl-BE" dirty="0" err="1"/>
              <a:t>keeps</a:t>
            </a:r>
            <a:r>
              <a:rPr lang="nl-BE" altLang="nl-BE" dirty="0"/>
              <a:t> </a:t>
            </a:r>
            <a:r>
              <a:rPr lang="nl-BE" altLang="nl-BE" dirty="0" err="1"/>
              <a:t>the</a:t>
            </a:r>
            <a:r>
              <a:rPr lang="nl-BE" altLang="nl-BE" dirty="0"/>
              <a:t> </a:t>
            </a:r>
            <a:r>
              <a:rPr lang="nl-BE" altLang="nl-BE" dirty="0" err="1"/>
              <a:t>dialogue</a:t>
            </a:r>
            <a:r>
              <a:rPr lang="nl-BE" altLang="nl-BE" dirty="0"/>
              <a:t> box open. </a:t>
            </a:r>
            <a:r>
              <a:rPr lang="nl-BE" altLang="nl-BE" dirty="0" err="1"/>
              <a:t>When</a:t>
            </a:r>
            <a:r>
              <a:rPr lang="nl-BE" altLang="nl-BE" dirty="0"/>
              <a:t> </a:t>
            </a:r>
            <a:r>
              <a:rPr lang="nl-BE" altLang="nl-BE" dirty="0" err="1"/>
              <a:t>you’re</a:t>
            </a:r>
            <a:r>
              <a:rPr lang="nl-BE" altLang="nl-BE" dirty="0"/>
              <a:t> </a:t>
            </a:r>
            <a:r>
              <a:rPr lang="nl-BE" altLang="nl-BE" dirty="0" err="1"/>
              <a:t>done</a:t>
            </a:r>
            <a:r>
              <a:rPr lang="nl-BE" altLang="nl-BE" dirty="0"/>
              <a:t> </a:t>
            </a:r>
            <a:r>
              <a:rPr lang="nl-BE" altLang="nl-BE" dirty="0" err="1"/>
              <a:t>use</a:t>
            </a:r>
            <a:r>
              <a:rPr lang="nl-BE" altLang="nl-BE" dirty="0"/>
              <a:t> ‘</a:t>
            </a:r>
            <a:r>
              <a:rPr lang="nl-BE" altLang="nl-BE" dirty="0" err="1"/>
              <a:t>Statistics</a:t>
            </a:r>
            <a:r>
              <a:rPr lang="nl-BE" altLang="nl-BE" dirty="0"/>
              <a:t>’, ‘</a:t>
            </a:r>
            <a:r>
              <a:rPr lang="nl-BE" altLang="nl-BE" dirty="0" err="1"/>
              <a:t>Summaries</a:t>
            </a:r>
            <a:r>
              <a:rPr lang="nl-BE" altLang="nl-BE" dirty="0"/>
              <a:t>’, ‘Active dataset’ </a:t>
            </a:r>
            <a:r>
              <a:rPr lang="nl-BE" altLang="nl-BE" dirty="0" err="1"/>
              <a:t>to</a:t>
            </a:r>
            <a:r>
              <a:rPr lang="nl-BE" altLang="nl-BE" dirty="0"/>
              <a:t> </a:t>
            </a:r>
            <a:r>
              <a:rPr lang="nl-BE" altLang="nl-BE" dirty="0" err="1"/>
              <a:t>explore</a:t>
            </a:r>
            <a:r>
              <a:rPr lang="nl-BE" altLang="nl-BE" dirty="0"/>
              <a:t> </a:t>
            </a:r>
            <a:r>
              <a:rPr lang="nl-BE" altLang="nl-BE" dirty="0" err="1"/>
              <a:t>your</a:t>
            </a:r>
            <a:r>
              <a:rPr lang="nl-BE" altLang="nl-BE" dirty="0"/>
              <a:t> </a:t>
            </a:r>
            <a:r>
              <a:rPr lang="nl-BE" altLang="nl-BE" dirty="0" err="1"/>
              <a:t>final</a:t>
            </a:r>
            <a:r>
              <a:rPr lang="nl-BE" altLang="nl-BE" dirty="0"/>
              <a:t> dataset. </a:t>
            </a:r>
            <a:r>
              <a:rPr lang="nl-BE" altLang="nl-BE" dirty="0" err="1"/>
              <a:t>Please</a:t>
            </a:r>
            <a:r>
              <a:rPr lang="nl-BE" altLang="nl-BE" dirty="0"/>
              <a:t> </a:t>
            </a:r>
            <a:r>
              <a:rPr lang="nl-BE" altLang="nl-BE" dirty="0" err="1"/>
              <a:t>note</a:t>
            </a:r>
            <a:r>
              <a:rPr lang="nl-BE" altLang="nl-BE" dirty="0"/>
              <a:t> </a:t>
            </a:r>
            <a:r>
              <a:rPr lang="nl-BE" altLang="nl-BE" dirty="0" err="1"/>
              <a:t>that</a:t>
            </a:r>
            <a:r>
              <a:rPr lang="nl-BE" altLang="nl-BE" dirty="0"/>
              <a:t> </a:t>
            </a:r>
            <a:r>
              <a:rPr lang="nl-BE" altLang="nl-BE" dirty="0" err="1"/>
              <a:t>for</a:t>
            </a:r>
            <a:r>
              <a:rPr lang="nl-BE" altLang="nl-BE" dirty="0"/>
              <a:t> ‘</a:t>
            </a:r>
            <a:r>
              <a:rPr lang="nl-BE" altLang="nl-BE" dirty="0" err="1"/>
              <a:t>wasted</a:t>
            </a:r>
            <a:r>
              <a:rPr lang="nl-BE" altLang="nl-BE" dirty="0"/>
              <a:t>’, </a:t>
            </a:r>
            <a:r>
              <a:rPr lang="nl-BE" altLang="nl-BE" dirty="0" err="1"/>
              <a:t>just</a:t>
            </a:r>
            <a:r>
              <a:rPr lang="nl-BE" altLang="nl-BE" dirty="0"/>
              <a:t> as </a:t>
            </a:r>
            <a:r>
              <a:rPr lang="nl-BE" altLang="nl-BE" dirty="0" err="1"/>
              <a:t>for</a:t>
            </a:r>
            <a:r>
              <a:rPr lang="nl-BE" altLang="nl-BE" dirty="0"/>
              <a:t> </a:t>
            </a:r>
            <a:r>
              <a:rPr lang="nl-BE" altLang="nl-BE" dirty="0" err="1"/>
              <a:t>the</a:t>
            </a:r>
            <a:r>
              <a:rPr lang="nl-BE" altLang="nl-BE" dirty="0"/>
              <a:t> </a:t>
            </a:r>
            <a:r>
              <a:rPr lang="nl-BE" altLang="nl-BE" dirty="0" err="1"/>
              <a:t>variable</a:t>
            </a:r>
            <a:r>
              <a:rPr lang="nl-BE" altLang="nl-BE" dirty="0"/>
              <a:t> </a:t>
            </a:r>
            <a:r>
              <a:rPr lang="nl-BE" altLang="nl-BE" dirty="0" err="1"/>
              <a:t>from</a:t>
            </a:r>
            <a:r>
              <a:rPr lang="nl-BE" altLang="nl-BE" dirty="0"/>
              <a:t> </a:t>
            </a:r>
            <a:r>
              <a:rPr lang="nl-BE" altLang="nl-BE" dirty="0" err="1"/>
              <a:t>which</a:t>
            </a:r>
            <a:r>
              <a:rPr lang="nl-BE" altLang="nl-BE" dirty="0"/>
              <a:t> </a:t>
            </a:r>
            <a:r>
              <a:rPr lang="nl-BE" altLang="nl-BE" dirty="0" err="1"/>
              <a:t>it</a:t>
            </a:r>
            <a:r>
              <a:rPr lang="nl-BE" altLang="nl-BE" dirty="0"/>
              <a:t> was </a:t>
            </a:r>
            <a:r>
              <a:rPr lang="nl-BE" altLang="nl-BE" dirty="0" err="1"/>
              <a:t>derived</a:t>
            </a:r>
            <a:r>
              <a:rPr lang="nl-BE" altLang="nl-BE" dirty="0"/>
              <a:t> ‘WHZ’, </a:t>
            </a:r>
            <a:r>
              <a:rPr lang="nl-BE" altLang="nl-BE" dirty="0" err="1"/>
              <a:t>you</a:t>
            </a:r>
            <a:r>
              <a:rPr lang="nl-BE" altLang="nl-BE" dirty="0"/>
              <a:t> have 4 missing </a:t>
            </a:r>
            <a:r>
              <a:rPr lang="nl-BE" altLang="nl-BE" dirty="0" err="1"/>
              <a:t>values</a:t>
            </a:r>
            <a:r>
              <a:rPr lang="nl-BE" altLang="nl-BE" dirty="0"/>
              <a:t>. </a:t>
            </a:r>
            <a:endParaRPr lang="nl-BE" dirty="0"/>
          </a:p>
        </p:txBody>
      </p:sp>
      <p:sp>
        <p:nvSpPr>
          <p:cNvPr id="4" name="Slide Number Placeholder 3"/>
          <p:cNvSpPr>
            <a:spLocks noGrp="1"/>
          </p:cNvSpPr>
          <p:nvPr>
            <p:ph type="sldNum" sz="quarter" idx="5"/>
          </p:nvPr>
        </p:nvSpPr>
        <p:spPr/>
        <p:txBody>
          <a:bodyPr/>
          <a:lstStyle/>
          <a:p>
            <a:fld id="{B2FFCCC4-DACD-4D8D-A0EF-A4017BBF01DF}" type="slidenum">
              <a:rPr lang="fr-FR" altLang="nl-BE" smtClean="0"/>
              <a:pPr/>
              <a:t>8</a:t>
            </a:fld>
            <a:endParaRPr lang="fr-FR" altLang="nl-BE"/>
          </a:p>
        </p:txBody>
      </p:sp>
    </p:spTree>
    <p:extLst>
      <p:ext uri="{BB962C8B-B14F-4D97-AF65-F5344CB8AC3E}">
        <p14:creationId xmlns:p14="http://schemas.microsoft.com/office/powerpoint/2010/main" val="2727142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73B404B0-7FED-42C8-968B-152EBB43885C}"/>
              </a:ext>
            </a:extLst>
          </p:cNvPr>
          <p:cNvSpPr>
            <a:spLocks noGrp="1" noRot="1" noChangeAspect="1" noTextEdit="1"/>
          </p:cNvSpPr>
          <p:nvPr>
            <p:ph type="sldImg"/>
          </p:nvPr>
        </p:nvSpPr>
        <p:spPr>
          <a:ln/>
        </p:spPr>
      </p:sp>
      <p:sp>
        <p:nvSpPr>
          <p:cNvPr id="33795" name="Notes Placeholder 2">
            <a:extLst>
              <a:ext uri="{FF2B5EF4-FFF2-40B4-BE49-F238E27FC236}">
                <a16:creationId xmlns:a16="http://schemas.microsoft.com/office/drawing/2014/main" id="{227F8D28-BBD1-4220-9D0F-656D32548F1E}"/>
              </a:ext>
            </a:extLst>
          </p:cNvPr>
          <p:cNvSpPr>
            <a:spLocks noGrp="1"/>
          </p:cNvSpPr>
          <p:nvPr>
            <p:ph type="body" idx="1"/>
          </p:nvPr>
        </p:nvSpPr>
        <p:spPr>
          <a:noFill/>
        </p:spPr>
        <p:txBody>
          <a:bodyPr/>
          <a:lstStyle/>
          <a:p>
            <a:r>
              <a:rPr lang="nl-BE" altLang="nl-BE" dirty="0" err="1"/>
              <a:t>Use</a:t>
            </a:r>
            <a:r>
              <a:rPr lang="nl-BE" altLang="nl-BE" dirty="0"/>
              <a:t> ‘</a:t>
            </a:r>
            <a:r>
              <a:rPr lang="nl-BE" altLang="nl-BE" dirty="0" err="1"/>
              <a:t>Statistics</a:t>
            </a:r>
            <a:r>
              <a:rPr lang="nl-BE" altLang="nl-BE" dirty="0"/>
              <a:t>’, ‘Fit modes’, ‘General </a:t>
            </a:r>
            <a:r>
              <a:rPr lang="nl-BE" altLang="nl-BE" dirty="0" err="1"/>
              <a:t>linear</a:t>
            </a:r>
            <a:r>
              <a:rPr lang="nl-BE" altLang="nl-BE" dirty="0"/>
              <a:t> model’ </a:t>
            </a:r>
            <a:r>
              <a:rPr lang="nl-BE" altLang="nl-BE" dirty="0" err="1"/>
              <a:t>to</a:t>
            </a:r>
            <a:r>
              <a:rPr lang="nl-BE" altLang="nl-BE" dirty="0"/>
              <a:t> fit 12 </a:t>
            </a:r>
            <a:r>
              <a:rPr lang="nl-BE" altLang="nl-BE" dirty="0" err="1"/>
              <a:t>possible</a:t>
            </a:r>
            <a:r>
              <a:rPr lang="nl-BE" altLang="nl-BE" dirty="0"/>
              <a:t> </a:t>
            </a:r>
            <a:r>
              <a:rPr lang="nl-BE" altLang="nl-BE" dirty="0" err="1"/>
              <a:t>univariate</a:t>
            </a:r>
            <a:r>
              <a:rPr lang="nl-BE" altLang="nl-BE" dirty="0"/>
              <a:t> </a:t>
            </a:r>
            <a:r>
              <a:rPr lang="nl-BE" altLang="nl-BE" dirty="0" err="1"/>
              <a:t>models</a:t>
            </a:r>
            <a:r>
              <a:rPr lang="nl-BE" altLang="nl-BE" dirty="0"/>
              <a:t> </a:t>
            </a:r>
            <a:r>
              <a:rPr lang="nl-BE" altLang="nl-BE" dirty="0" err="1"/>
              <a:t>with</a:t>
            </a:r>
            <a:r>
              <a:rPr lang="nl-BE" altLang="nl-BE" dirty="0"/>
              <a:t> ‘</a:t>
            </a:r>
            <a:r>
              <a:rPr lang="nl-BE" altLang="nl-BE" dirty="0" err="1"/>
              <a:t>vitadef</a:t>
            </a:r>
            <a:r>
              <a:rPr lang="nl-BE" altLang="nl-BE" dirty="0"/>
              <a:t>’ as </a:t>
            </a:r>
            <a:r>
              <a:rPr lang="nl-BE" altLang="nl-BE" dirty="0" err="1"/>
              <a:t>outcome</a:t>
            </a:r>
            <a:r>
              <a:rPr lang="nl-BE" altLang="nl-BE" dirty="0"/>
              <a:t>. I have </a:t>
            </a:r>
            <a:r>
              <a:rPr lang="nl-BE" altLang="nl-BE" dirty="0" err="1"/>
              <a:t>recoded</a:t>
            </a:r>
            <a:r>
              <a:rPr lang="nl-BE" altLang="nl-BE" dirty="0"/>
              <a:t> </a:t>
            </a:r>
            <a:r>
              <a:rPr lang="nl-BE" altLang="nl-BE" dirty="0" err="1"/>
              <a:t>all</a:t>
            </a:r>
            <a:r>
              <a:rPr lang="nl-BE" altLang="nl-BE" dirty="0"/>
              <a:t> variables </a:t>
            </a:r>
            <a:r>
              <a:rPr lang="nl-BE" altLang="nl-BE" dirty="0" err="1"/>
              <a:t>to</a:t>
            </a:r>
            <a:r>
              <a:rPr lang="nl-BE" altLang="nl-BE" dirty="0"/>
              <a:t> factors, </a:t>
            </a:r>
            <a:r>
              <a:rPr lang="nl-BE" altLang="nl-BE" dirty="0" err="1"/>
              <a:t>except</a:t>
            </a:r>
            <a:r>
              <a:rPr lang="nl-BE" altLang="nl-BE" dirty="0"/>
              <a:t> </a:t>
            </a:r>
            <a:r>
              <a:rPr lang="nl-BE" altLang="nl-BE" dirty="0" err="1"/>
              <a:t>for</a:t>
            </a:r>
            <a:r>
              <a:rPr lang="nl-BE" altLang="nl-BE" dirty="0"/>
              <a:t> </a:t>
            </a:r>
            <a:r>
              <a:rPr lang="nl-BE" altLang="nl-BE" dirty="0" err="1"/>
              <a:t>age</a:t>
            </a:r>
            <a:r>
              <a:rPr lang="nl-BE" altLang="nl-BE" dirty="0"/>
              <a:t> </a:t>
            </a:r>
            <a:r>
              <a:rPr lang="nl-BE" altLang="nl-BE" dirty="0" err="1"/>
              <a:t>group</a:t>
            </a:r>
            <a:r>
              <a:rPr lang="nl-BE" altLang="nl-BE" dirty="0"/>
              <a:t> </a:t>
            </a:r>
            <a:r>
              <a:rPr lang="nl-BE" altLang="nl-BE" dirty="0" err="1"/>
              <a:t>which</a:t>
            </a:r>
            <a:r>
              <a:rPr lang="nl-BE" altLang="nl-BE" dirty="0"/>
              <a:t> I </a:t>
            </a:r>
            <a:r>
              <a:rPr lang="nl-BE" altLang="nl-BE" dirty="0" err="1"/>
              <a:t>kept</a:t>
            </a:r>
            <a:r>
              <a:rPr lang="nl-BE" altLang="nl-BE" dirty="0"/>
              <a:t> </a:t>
            </a:r>
            <a:r>
              <a:rPr lang="nl-BE" altLang="nl-BE" dirty="0" err="1"/>
              <a:t>numerical</a:t>
            </a:r>
            <a:r>
              <a:rPr lang="nl-BE" altLang="nl-BE" dirty="0"/>
              <a:t> </a:t>
            </a:r>
            <a:r>
              <a:rPr lang="nl-BE" altLang="nl-BE" dirty="0" err="1"/>
              <a:t>for</a:t>
            </a:r>
            <a:r>
              <a:rPr lang="nl-BE" altLang="nl-BE" dirty="0"/>
              <a:t> </a:t>
            </a:r>
            <a:r>
              <a:rPr lang="nl-BE" altLang="nl-BE" dirty="0" err="1"/>
              <a:t>reasons</a:t>
            </a:r>
            <a:r>
              <a:rPr lang="nl-BE" altLang="nl-BE" dirty="0"/>
              <a:t> </a:t>
            </a:r>
            <a:r>
              <a:rPr lang="nl-BE" altLang="nl-BE" dirty="0" err="1"/>
              <a:t>that</a:t>
            </a:r>
            <a:r>
              <a:rPr lang="nl-BE" altLang="nl-BE" dirty="0"/>
              <a:t> </a:t>
            </a:r>
            <a:r>
              <a:rPr lang="nl-BE" altLang="nl-BE" dirty="0" err="1"/>
              <a:t>will</a:t>
            </a:r>
            <a:r>
              <a:rPr lang="nl-BE" altLang="nl-BE" dirty="0"/>
              <a:t> </a:t>
            </a:r>
            <a:r>
              <a:rPr lang="nl-BE" altLang="nl-BE" dirty="0" err="1"/>
              <a:t>become</a:t>
            </a:r>
            <a:r>
              <a:rPr lang="nl-BE" altLang="nl-BE" dirty="0"/>
              <a:t> </a:t>
            </a:r>
            <a:r>
              <a:rPr lang="nl-BE" altLang="nl-BE" dirty="0" err="1"/>
              <a:t>clear</a:t>
            </a:r>
            <a:r>
              <a:rPr lang="nl-BE" altLang="nl-BE" dirty="0"/>
              <a:t> later. </a:t>
            </a:r>
            <a:r>
              <a:rPr lang="nl-BE" altLang="nl-BE" dirty="0" err="1"/>
              <a:t>However</a:t>
            </a:r>
            <a:r>
              <a:rPr lang="nl-BE" altLang="nl-BE" dirty="0"/>
              <a:t> </a:t>
            </a:r>
            <a:r>
              <a:rPr lang="nl-BE" altLang="nl-BE" dirty="0" err="1"/>
              <a:t>it</a:t>
            </a:r>
            <a:r>
              <a:rPr lang="nl-BE" altLang="nl-BE" dirty="0"/>
              <a:t> is a </a:t>
            </a:r>
            <a:r>
              <a:rPr lang="nl-BE" altLang="nl-BE" dirty="0" err="1"/>
              <a:t>categorical</a:t>
            </a:r>
            <a:r>
              <a:rPr lang="nl-BE" altLang="nl-BE" dirty="0"/>
              <a:t> factor, I </a:t>
            </a:r>
            <a:r>
              <a:rPr lang="nl-BE" altLang="nl-BE" dirty="0" err="1"/>
              <a:t>did</a:t>
            </a:r>
            <a:r>
              <a:rPr lang="nl-BE" altLang="nl-BE" dirty="0"/>
              <a:t> </a:t>
            </a:r>
            <a:r>
              <a:rPr lang="nl-BE" altLang="nl-BE" dirty="0" err="1"/>
              <a:t>recode</a:t>
            </a:r>
            <a:r>
              <a:rPr lang="nl-BE" altLang="nl-BE" dirty="0"/>
              <a:t> </a:t>
            </a:r>
            <a:r>
              <a:rPr lang="nl-BE" altLang="nl-BE" dirty="0" err="1"/>
              <a:t>age</a:t>
            </a:r>
            <a:r>
              <a:rPr lang="nl-BE" altLang="nl-BE" dirty="0"/>
              <a:t> </a:t>
            </a:r>
            <a:r>
              <a:rPr lang="nl-BE" altLang="nl-BE" dirty="0" err="1"/>
              <a:t>into</a:t>
            </a:r>
            <a:r>
              <a:rPr lang="nl-BE" altLang="nl-BE" dirty="0"/>
              <a:t> </a:t>
            </a:r>
            <a:r>
              <a:rPr lang="nl-BE" altLang="nl-BE" dirty="0" err="1"/>
              <a:t>categories</a:t>
            </a:r>
            <a:r>
              <a:rPr lang="nl-BE" altLang="nl-BE" dirty="0"/>
              <a:t>, </a:t>
            </a:r>
            <a:r>
              <a:rPr lang="nl-BE" altLang="nl-BE" dirty="0" err="1"/>
              <a:t>so</a:t>
            </a:r>
            <a:r>
              <a:rPr lang="nl-BE" altLang="nl-BE" dirty="0"/>
              <a:t> </a:t>
            </a:r>
            <a:r>
              <a:rPr lang="nl-BE" altLang="nl-BE" dirty="0" err="1"/>
              <a:t>when</a:t>
            </a:r>
            <a:r>
              <a:rPr lang="nl-BE" altLang="nl-BE" dirty="0"/>
              <a:t> </a:t>
            </a:r>
            <a:r>
              <a:rPr lang="nl-BE" altLang="nl-BE" dirty="0" err="1"/>
              <a:t>you</a:t>
            </a:r>
            <a:r>
              <a:rPr lang="nl-BE" altLang="nl-BE" dirty="0"/>
              <a:t> fit </a:t>
            </a:r>
            <a:r>
              <a:rPr lang="nl-BE" altLang="nl-BE" dirty="0" err="1"/>
              <a:t>the</a:t>
            </a:r>
            <a:r>
              <a:rPr lang="nl-BE" altLang="nl-BE" dirty="0"/>
              <a:t> model </a:t>
            </a:r>
            <a:r>
              <a:rPr lang="nl-BE" altLang="nl-BE" dirty="0" err="1"/>
              <a:t>please</a:t>
            </a:r>
            <a:r>
              <a:rPr lang="nl-BE" altLang="nl-BE" dirty="0"/>
              <a:t> </a:t>
            </a:r>
            <a:r>
              <a:rPr lang="nl-BE" altLang="nl-BE" dirty="0" err="1"/>
              <a:t>indicate</a:t>
            </a:r>
            <a:r>
              <a:rPr lang="nl-BE" altLang="nl-BE" dirty="0"/>
              <a:t> </a:t>
            </a:r>
            <a:r>
              <a:rPr lang="nl-BE" altLang="nl-BE" dirty="0" err="1"/>
              <a:t>this</a:t>
            </a:r>
            <a:r>
              <a:rPr lang="nl-BE" altLang="nl-BE" dirty="0"/>
              <a:t> as </a:t>
            </a:r>
            <a:r>
              <a:rPr lang="nl-BE" altLang="nl-BE" dirty="0" err="1"/>
              <a:t>shown</a:t>
            </a:r>
            <a:r>
              <a:rPr lang="nl-BE" altLang="nl-BE" dirty="0"/>
              <a:t> on </a:t>
            </a:r>
            <a:r>
              <a:rPr lang="nl-BE" altLang="nl-BE" dirty="0" err="1"/>
              <a:t>the</a:t>
            </a:r>
            <a:r>
              <a:rPr lang="nl-BE" altLang="nl-BE" dirty="0"/>
              <a:t> slide. </a:t>
            </a:r>
          </a:p>
        </p:txBody>
      </p:sp>
      <p:sp>
        <p:nvSpPr>
          <p:cNvPr id="33796" name="Slide Number Placeholder 3">
            <a:extLst>
              <a:ext uri="{FF2B5EF4-FFF2-40B4-BE49-F238E27FC236}">
                <a16:creationId xmlns:a16="http://schemas.microsoft.com/office/drawing/2014/main" id="{E1C06617-8FF4-4C3E-A35D-3CF756063A4F}"/>
              </a:ext>
            </a:extLst>
          </p:cNvPr>
          <p:cNvSpPr>
            <a:spLocks noGrp="1"/>
          </p:cNvSpPr>
          <p:nvPr>
            <p:ph type="sldNum" sz="quarter" idx="5"/>
          </p:nvPr>
        </p:nvSpPr>
        <p:spPr>
          <a:noFill/>
        </p:spPr>
        <p:txBody>
          <a:bodyPr/>
          <a:lstStyle>
            <a:lvl1pPr defTabSz="893763">
              <a:defRPr sz="2400">
                <a:solidFill>
                  <a:schemeClr val="tx1"/>
                </a:solidFill>
                <a:latin typeface="Times New Roman" panose="02020603050405020304" pitchFamily="18" charset="0"/>
              </a:defRPr>
            </a:lvl1pPr>
            <a:lvl2pPr marL="742950" indent="-285750" defTabSz="893763">
              <a:defRPr sz="2400">
                <a:solidFill>
                  <a:schemeClr val="tx1"/>
                </a:solidFill>
                <a:latin typeface="Times New Roman" panose="02020603050405020304" pitchFamily="18" charset="0"/>
              </a:defRPr>
            </a:lvl2pPr>
            <a:lvl3pPr marL="1143000" indent="-228600" defTabSz="893763">
              <a:defRPr sz="2400">
                <a:solidFill>
                  <a:schemeClr val="tx1"/>
                </a:solidFill>
                <a:latin typeface="Times New Roman" panose="02020603050405020304" pitchFamily="18" charset="0"/>
              </a:defRPr>
            </a:lvl3pPr>
            <a:lvl4pPr marL="1600200" indent="-228600" defTabSz="893763">
              <a:defRPr sz="2400">
                <a:solidFill>
                  <a:schemeClr val="tx1"/>
                </a:solidFill>
                <a:latin typeface="Times New Roman" panose="02020603050405020304" pitchFamily="18" charset="0"/>
              </a:defRPr>
            </a:lvl4pPr>
            <a:lvl5pPr marL="2057400" indent="-228600" defTabSz="893763">
              <a:defRPr sz="2400">
                <a:solidFill>
                  <a:schemeClr val="tx1"/>
                </a:solidFill>
                <a:latin typeface="Times New Roman" panose="02020603050405020304" pitchFamily="18" charset="0"/>
              </a:defRPr>
            </a:lvl5pPr>
            <a:lvl6pPr marL="2514600" indent="-228600" defTabSz="8937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937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937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93763" eaLnBrk="0" fontAlgn="base" hangingPunct="0">
              <a:spcBef>
                <a:spcPct val="0"/>
              </a:spcBef>
              <a:spcAft>
                <a:spcPct val="0"/>
              </a:spcAft>
              <a:defRPr sz="2400">
                <a:solidFill>
                  <a:schemeClr val="tx1"/>
                </a:solidFill>
                <a:latin typeface="Times New Roman" panose="02020603050405020304" pitchFamily="18" charset="0"/>
              </a:defRPr>
            </a:lvl9pPr>
          </a:lstStyle>
          <a:p>
            <a:fld id="{A25B54A5-2CA7-435A-AF5C-26C2FB1CA615}" type="slidenum">
              <a:rPr lang="fr-FR" altLang="nl-BE" sz="1200"/>
              <a:pPr/>
              <a:t>9</a:t>
            </a:fld>
            <a:endParaRPr lang="fr-FR" altLang="nl-BE" sz="1200"/>
          </a:p>
        </p:txBody>
      </p:sp>
    </p:spTree>
    <p:extLst>
      <p:ext uri="{BB962C8B-B14F-4D97-AF65-F5344CB8AC3E}">
        <p14:creationId xmlns:p14="http://schemas.microsoft.com/office/powerpoint/2010/main" val="2900614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nl-NL"/>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nl-NL"/>
          </a:p>
        </p:txBody>
      </p:sp>
      <p:sp>
        <p:nvSpPr>
          <p:cNvPr id="4" name="Rectangle 4">
            <a:extLst>
              <a:ext uri="{FF2B5EF4-FFF2-40B4-BE49-F238E27FC236}">
                <a16:creationId xmlns:a16="http://schemas.microsoft.com/office/drawing/2014/main" id="{9946C90C-079B-4670-9C78-E5DFF6F7A213}"/>
              </a:ext>
            </a:extLst>
          </p:cNvPr>
          <p:cNvSpPr>
            <a:spLocks noGrp="1" noChangeArrowheads="1"/>
          </p:cNvSpPr>
          <p:nvPr>
            <p:ph type="dt" sz="half" idx="10"/>
          </p:nvPr>
        </p:nvSpPr>
        <p:spPr>
          <a:ln/>
        </p:spPr>
        <p:txBody>
          <a:bodyPr/>
          <a:lstStyle>
            <a:lvl1pPr>
              <a:defRPr/>
            </a:lvl1pPr>
          </a:lstStyle>
          <a:p>
            <a:pPr>
              <a:defRPr/>
            </a:pPr>
            <a:fld id="{5339E2F7-5449-4062-A01E-E9CAF120A2FD}" type="datetime1">
              <a:rPr lang="fr-FR"/>
              <a:pPr>
                <a:defRPr/>
              </a:pPr>
              <a:t>01/02/2023</a:t>
            </a:fld>
            <a:endParaRPr lang="fr-FR"/>
          </a:p>
        </p:txBody>
      </p:sp>
      <p:sp>
        <p:nvSpPr>
          <p:cNvPr id="5" name="Rectangle 5">
            <a:extLst>
              <a:ext uri="{FF2B5EF4-FFF2-40B4-BE49-F238E27FC236}">
                <a16:creationId xmlns:a16="http://schemas.microsoft.com/office/drawing/2014/main" id="{F2BB064C-F579-4D16-9C10-D49076C7862B}"/>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6" name="Rectangle 6">
            <a:extLst>
              <a:ext uri="{FF2B5EF4-FFF2-40B4-BE49-F238E27FC236}">
                <a16:creationId xmlns:a16="http://schemas.microsoft.com/office/drawing/2014/main" id="{EB7970C8-1117-46A9-AFF7-8A4567125746}"/>
              </a:ext>
            </a:extLst>
          </p:cNvPr>
          <p:cNvSpPr>
            <a:spLocks noGrp="1" noChangeArrowheads="1"/>
          </p:cNvSpPr>
          <p:nvPr>
            <p:ph type="sldNum" sz="quarter" idx="12"/>
          </p:nvPr>
        </p:nvSpPr>
        <p:spPr>
          <a:ln/>
        </p:spPr>
        <p:txBody>
          <a:bodyPr/>
          <a:lstStyle>
            <a:lvl1pPr>
              <a:defRPr/>
            </a:lvl1pPr>
          </a:lstStyle>
          <a:p>
            <a:fld id="{3FCDDB25-0D2C-4137-8952-388CD6A6A05D}" type="slidenum">
              <a:rPr lang="fr-FR" altLang="nl-BE"/>
              <a:pPr/>
              <a:t>‹#›</a:t>
            </a:fld>
            <a:endParaRPr lang="fr-FR" altLang="nl-BE"/>
          </a:p>
        </p:txBody>
      </p:sp>
    </p:spTree>
    <p:extLst>
      <p:ext uri="{BB962C8B-B14F-4D97-AF65-F5344CB8AC3E}">
        <p14:creationId xmlns:p14="http://schemas.microsoft.com/office/powerpoint/2010/main" val="3805424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Rectangle 4">
            <a:extLst>
              <a:ext uri="{FF2B5EF4-FFF2-40B4-BE49-F238E27FC236}">
                <a16:creationId xmlns:a16="http://schemas.microsoft.com/office/drawing/2014/main" id="{25B1D9A2-0BC7-4387-9A5C-BB2542683D31}"/>
              </a:ext>
            </a:extLst>
          </p:cNvPr>
          <p:cNvSpPr>
            <a:spLocks noGrp="1" noChangeArrowheads="1"/>
          </p:cNvSpPr>
          <p:nvPr>
            <p:ph type="dt" sz="half" idx="10"/>
          </p:nvPr>
        </p:nvSpPr>
        <p:spPr>
          <a:ln/>
        </p:spPr>
        <p:txBody>
          <a:bodyPr/>
          <a:lstStyle>
            <a:lvl1pPr>
              <a:defRPr/>
            </a:lvl1pPr>
          </a:lstStyle>
          <a:p>
            <a:pPr>
              <a:defRPr/>
            </a:pPr>
            <a:fld id="{568C6FDC-4AFF-4899-9D26-44F20CD62C3D}" type="datetime1">
              <a:rPr lang="fr-FR"/>
              <a:pPr>
                <a:defRPr/>
              </a:pPr>
              <a:t>01/02/2023</a:t>
            </a:fld>
            <a:endParaRPr lang="fr-FR"/>
          </a:p>
        </p:txBody>
      </p:sp>
      <p:sp>
        <p:nvSpPr>
          <p:cNvPr id="5" name="Rectangle 5">
            <a:extLst>
              <a:ext uri="{FF2B5EF4-FFF2-40B4-BE49-F238E27FC236}">
                <a16:creationId xmlns:a16="http://schemas.microsoft.com/office/drawing/2014/main" id="{9E647F3B-51D7-4762-B953-99F9D4D80C04}"/>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6" name="Rectangle 6">
            <a:extLst>
              <a:ext uri="{FF2B5EF4-FFF2-40B4-BE49-F238E27FC236}">
                <a16:creationId xmlns:a16="http://schemas.microsoft.com/office/drawing/2014/main" id="{F85A1D68-4AA4-444D-B98E-F1B7BE2390A2}"/>
              </a:ext>
            </a:extLst>
          </p:cNvPr>
          <p:cNvSpPr>
            <a:spLocks noGrp="1" noChangeArrowheads="1"/>
          </p:cNvSpPr>
          <p:nvPr>
            <p:ph type="sldNum" sz="quarter" idx="12"/>
          </p:nvPr>
        </p:nvSpPr>
        <p:spPr>
          <a:ln/>
        </p:spPr>
        <p:txBody>
          <a:bodyPr/>
          <a:lstStyle>
            <a:lvl1pPr>
              <a:defRPr/>
            </a:lvl1pPr>
          </a:lstStyle>
          <a:p>
            <a:fld id="{4C31F24F-618E-4F66-9A0D-9722069A30F6}" type="slidenum">
              <a:rPr lang="fr-FR" altLang="nl-BE"/>
              <a:pPr/>
              <a:t>‹#›</a:t>
            </a:fld>
            <a:endParaRPr lang="fr-FR" altLang="nl-BE"/>
          </a:p>
        </p:txBody>
      </p:sp>
    </p:spTree>
    <p:extLst>
      <p:ext uri="{BB962C8B-B14F-4D97-AF65-F5344CB8AC3E}">
        <p14:creationId xmlns:p14="http://schemas.microsoft.com/office/powerpoint/2010/main" val="337990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Rectangle 4">
            <a:extLst>
              <a:ext uri="{FF2B5EF4-FFF2-40B4-BE49-F238E27FC236}">
                <a16:creationId xmlns:a16="http://schemas.microsoft.com/office/drawing/2014/main" id="{75CCD528-417B-4955-B01E-3120CB965D5C}"/>
              </a:ext>
            </a:extLst>
          </p:cNvPr>
          <p:cNvSpPr>
            <a:spLocks noGrp="1" noChangeArrowheads="1"/>
          </p:cNvSpPr>
          <p:nvPr>
            <p:ph type="dt" sz="half" idx="10"/>
          </p:nvPr>
        </p:nvSpPr>
        <p:spPr>
          <a:ln/>
        </p:spPr>
        <p:txBody>
          <a:bodyPr/>
          <a:lstStyle>
            <a:lvl1pPr>
              <a:defRPr/>
            </a:lvl1pPr>
          </a:lstStyle>
          <a:p>
            <a:pPr>
              <a:defRPr/>
            </a:pPr>
            <a:fld id="{AA20FE70-40EF-4328-AAC1-47A9781D2857}" type="datetime1">
              <a:rPr lang="fr-FR"/>
              <a:pPr>
                <a:defRPr/>
              </a:pPr>
              <a:t>01/02/2023</a:t>
            </a:fld>
            <a:endParaRPr lang="fr-FR"/>
          </a:p>
        </p:txBody>
      </p:sp>
      <p:sp>
        <p:nvSpPr>
          <p:cNvPr id="5" name="Rectangle 5">
            <a:extLst>
              <a:ext uri="{FF2B5EF4-FFF2-40B4-BE49-F238E27FC236}">
                <a16:creationId xmlns:a16="http://schemas.microsoft.com/office/drawing/2014/main" id="{A53DA05E-B104-43B8-8C63-08F534E27260}"/>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6" name="Rectangle 6">
            <a:extLst>
              <a:ext uri="{FF2B5EF4-FFF2-40B4-BE49-F238E27FC236}">
                <a16:creationId xmlns:a16="http://schemas.microsoft.com/office/drawing/2014/main" id="{E0D47B19-1F08-44D4-90AB-2A2B9086C2E3}"/>
              </a:ext>
            </a:extLst>
          </p:cNvPr>
          <p:cNvSpPr>
            <a:spLocks noGrp="1" noChangeArrowheads="1"/>
          </p:cNvSpPr>
          <p:nvPr>
            <p:ph type="sldNum" sz="quarter" idx="12"/>
          </p:nvPr>
        </p:nvSpPr>
        <p:spPr>
          <a:ln/>
        </p:spPr>
        <p:txBody>
          <a:bodyPr/>
          <a:lstStyle>
            <a:lvl1pPr>
              <a:defRPr/>
            </a:lvl1pPr>
          </a:lstStyle>
          <a:p>
            <a:fld id="{034E5227-31DF-4E37-9143-EE9F212C9C62}" type="slidenum">
              <a:rPr lang="fr-FR" altLang="nl-BE"/>
              <a:pPr/>
              <a:t>‹#›</a:t>
            </a:fld>
            <a:endParaRPr lang="fr-FR" altLang="nl-BE"/>
          </a:p>
        </p:txBody>
      </p:sp>
    </p:spTree>
    <p:extLst>
      <p:ext uri="{BB962C8B-B14F-4D97-AF65-F5344CB8AC3E}">
        <p14:creationId xmlns:p14="http://schemas.microsoft.com/office/powerpoint/2010/main" val="1567433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nl-NL"/>
          </a:p>
        </p:txBody>
      </p:sp>
      <p:sp>
        <p:nvSpPr>
          <p:cNvPr id="3" name="Table Placeholder 2"/>
          <p:cNvSpPr>
            <a:spLocks noGrp="1"/>
          </p:cNvSpPr>
          <p:nvPr>
            <p:ph type="tbl" idx="1"/>
          </p:nvPr>
        </p:nvSpPr>
        <p:spPr>
          <a:xfrm>
            <a:off x="685800" y="1981200"/>
            <a:ext cx="7772400" cy="4114800"/>
          </a:xfrm>
        </p:spPr>
        <p:txBody>
          <a:bodyPr/>
          <a:lstStyle/>
          <a:p>
            <a:pPr lvl="0"/>
            <a:endParaRPr lang="nl-NL" noProof="0"/>
          </a:p>
        </p:txBody>
      </p:sp>
      <p:sp>
        <p:nvSpPr>
          <p:cNvPr id="4" name="Rectangle 4">
            <a:extLst>
              <a:ext uri="{FF2B5EF4-FFF2-40B4-BE49-F238E27FC236}">
                <a16:creationId xmlns:a16="http://schemas.microsoft.com/office/drawing/2014/main" id="{0EE9D507-F09E-4CE7-A01F-7D2C9FD554E6}"/>
              </a:ext>
            </a:extLst>
          </p:cNvPr>
          <p:cNvSpPr>
            <a:spLocks noGrp="1" noChangeArrowheads="1"/>
          </p:cNvSpPr>
          <p:nvPr>
            <p:ph type="dt" sz="half" idx="10"/>
          </p:nvPr>
        </p:nvSpPr>
        <p:spPr>
          <a:ln/>
        </p:spPr>
        <p:txBody>
          <a:bodyPr/>
          <a:lstStyle>
            <a:lvl1pPr>
              <a:defRPr/>
            </a:lvl1pPr>
          </a:lstStyle>
          <a:p>
            <a:pPr>
              <a:defRPr/>
            </a:pPr>
            <a:fld id="{751B930F-E621-4580-A2A9-19BDF0CF6D00}" type="datetime1">
              <a:rPr lang="fr-FR"/>
              <a:pPr>
                <a:defRPr/>
              </a:pPr>
              <a:t>01/02/2023</a:t>
            </a:fld>
            <a:endParaRPr lang="fr-FR"/>
          </a:p>
        </p:txBody>
      </p:sp>
      <p:sp>
        <p:nvSpPr>
          <p:cNvPr id="5" name="Rectangle 5">
            <a:extLst>
              <a:ext uri="{FF2B5EF4-FFF2-40B4-BE49-F238E27FC236}">
                <a16:creationId xmlns:a16="http://schemas.microsoft.com/office/drawing/2014/main" id="{B6C4127E-9C1B-41FC-8C3B-6974CF18E34C}"/>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6" name="Rectangle 6">
            <a:extLst>
              <a:ext uri="{FF2B5EF4-FFF2-40B4-BE49-F238E27FC236}">
                <a16:creationId xmlns:a16="http://schemas.microsoft.com/office/drawing/2014/main" id="{B262668A-827B-42F1-9526-3F6448D1A2B3}"/>
              </a:ext>
            </a:extLst>
          </p:cNvPr>
          <p:cNvSpPr>
            <a:spLocks noGrp="1" noChangeArrowheads="1"/>
          </p:cNvSpPr>
          <p:nvPr>
            <p:ph type="sldNum" sz="quarter" idx="12"/>
          </p:nvPr>
        </p:nvSpPr>
        <p:spPr>
          <a:ln/>
        </p:spPr>
        <p:txBody>
          <a:bodyPr/>
          <a:lstStyle>
            <a:lvl1pPr>
              <a:defRPr/>
            </a:lvl1pPr>
          </a:lstStyle>
          <a:p>
            <a:fld id="{94CC77E1-CAE2-42CF-A24A-D5D04B900F82}" type="slidenum">
              <a:rPr lang="fr-FR" altLang="nl-BE"/>
              <a:pPr/>
              <a:t>‹#›</a:t>
            </a:fld>
            <a:endParaRPr lang="fr-FR" altLang="nl-BE"/>
          </a:p>
        </p:txBody>
      </p:sp>
    </p:spTree>
    <p:extLst>
      <p:ext uri="{BB962C8B-B14F-4D97-AF65-F5344CB8AC3E}">
        <p14:creationId xmlns:p14="http://schemas.microsoft.com/office/powerpoint/2010/main" val="1236178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Rectangle 4">
            <a:extLst>
              <a:ext uri="{FF2B5EF4-FFF2-40B4-BE49-F238E27FC236}">
                <a16:creationId xmlns:a16="http://schemas.microsoft.com/office/drawing/2014/main" id="{26DD420A-6743-433D-AF8C-B554574831FD}"/>
              </a:ext>
            </a:extLst>
          </p:cNvPr>
          <p:cNvSpPr>
            <a:spLocks noGrp="1" noChangeArrowheads="1"/>
          </p:cNvSpPr>
          <p:nvPr>
            <p:ph type="dt" sz="half" idx="10"/>
          </p:nvPr>
        </p:nvSpPr>
        <p:spPr>
          <a:ln/>
        </p:spPr>
        <p:txBody>
          <a:bodyPr/>
          <a:lstStyle>
            <a:lvl1pPr>
              <a:defRPr/>
            </a:lvl1pPr>
          </a:lstStyle>
          <a:p>
            <a:pPr>
              <a:defRPr/>
            </a:pPr>
            <a:fld id="{BF9B4D67-51C3-4E28-A041-43B3D2C0A730}" type="datetime1">
              <a:rPr lang="fr-FR"/>
              <a:pPr>
                <a:defRPr/>
              </a:pPr>
              <a:t>01/02/2023</a:t>
            </a:fld>
            <a:endParaRPr lang="fr-FR"/>
          </a:p>
        </p:txBody>
      </p:sp>
      <p:sp>
        <p:nvSpPr>
          <p:cNvPr id="5" name="Rectangle 5">
            <a:extLst>
              <a:ext uri="{FF2B5EF4-FFF2-40B4-BE49-F238E27FC236}">
                <a16:creationId xmlns:a16="http://schemas.microsoft.com/office/drawing/2014/main" id="{509D1F26-F88B-4835-8C30-E8DE36ADAB8E}"/>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6" name="Rectangle 6">
            <a:extLst>
              <a:ext uri="{FF2B5EF4-FFF2-40B4-BE49-F238E27FC236}">
                <a16:creationId xmlns:a16="http://schemas.microsoft.com/office/drawing/2014/main" id="{1FDAB17C-A09E-40C5-8381-95B476A1FC68}"/>
              </a:ext>
            </a:extLst>
          </p:cNvPr>
          <p:cNvSpPr>
            <a:spLocks noGrp="1" noChangeArrowheads="1"/>
          </p:cNvSpPr>
          <p:nvPr>
            <p:ph type="sldNum" sz="quarter" idx="12"/>
          </p:nvPr>
        </p:nvSpPr>
        <p:spPr>
          <a:ln/>
        </p:spPr>
        <p:txBody>
          <a:bodyPr/>
          <a:lstStyle>
            <a:lvl1pPr>
              <a:defRPr/>
            </a:lvl1pPr>
          </a:lstStyle>
          <a:p>
            <a:fld id="{1F3D95CC-290E-4C47-B673-8F754B4A2D7E}" type="slidenum">
              <a:rPr lang="fr-FR" altLang="nl-BE"/>
              <a:pPr/>
              <a:t>‹#›</a:t>
            </a:fld>
            <a:endParaRPr lang="fr-FR" altLang="nl-BE"/>
          </a:p>
        </p:txBody>
      </p:sp>
    </p:spTree>
    <p:extLst>
      <p:ext uri="{BB962C8B-B14F-4D97-AF65-F5344CB8AC3E}">
        <p14:creationId xmlns:p14="http://schemas.microsoft.com/office/powerpoint/2010/main" val="2335994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580EF73A-9F6F-491B-9005-8C38F4003C8A}"/>
              </a:ext>
            </a:extLst>
          </p:cNvPr>
          <p:cNvSpPr>
            <a:spLocks noGrp="1" noChangeArrowheads="1"/>
          </p:cNvSpPr>
          <p:nvPr>
            <p:ph type="dt" sz="half" idx="10"/>
          </p:nvPr>
        </p:nvSpPr>
        <p:spPr>
          <a:ln/>
        </p:spPr>
        <p:txBody>
          <a:bodyPr/>
          <a:lstStyle>
            <a:lvl1pPr>
              <a:defRPr/>
            </a:lvl1pPr>
          </a:lstStyle>
          <a:p>
            <a:pPr>
              <a:defRPr/>
            </a:pPr>
            <a:fld id="{D5D1C578-9E90-4843-9C90-B1F3082439F8}" type="datetime1">
              <a:rPr lang="fr-FR"/>
              <a:pPr>
                <a:defRPr/>
              </a:pPr>
              <a:t>01/02/2023</a:t>
            </a:fld>
            <a:endParaRPr lang="fr-FR"/>
          </a:p>
        </p:txBody>
      </p:sp>
      <p:sp>
        <p:nvSpPr>
          <p:cNvPr id="5" name="Rectangle 5">
            <a:extLst>
              <a:ext uri="{FF2B5EF4-FFF2-40B4-BE49-F238E27FC236}">
                <a16:creationId xmlns:a16="http://schemas.microsoft.com/office/drawing/2014/main" id="{E1A42477-319E-4857-A3AF-B106BE611792}"/>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6" name="Rectangle 6">
            <a:extLst>
              <a:ext uri="{FF2B5EF4-FFF2-40B4-BE49-F238E27FC236}">
                <a16:creationId xmlns:a16="http://schemas.microsoft.com/office/drawing/2014/main" id="{8A4AC92A-DA8D-404B-BF0F-F17419808999}"/>
              </a:ext>
            </a:extLst>
          </p:cNvPr>
          <p:cNvSpPr>
            <a:spLocks noGrp="1" noChangeArrowheads="1"/>
          </p:cNvSpPr>
          <p:nvPr>
            <p:ph type="sldNum" sz="quarter" idx="12"/>
          </p:nvPr>
        </p:nvSpPr>
        <p:spPr>
          <a:ln/>
        </p:spPr>
        <p:txBody>
          <a:bodyPr/>
          <a:lstStyle>
            <a:lvl1pPr>
              <a:defRPr/>
            </a:lvl1pPr>
          </a:lstStyle>
          <a:p>
            <a:fld id="{F5036ED2-6B3D-4B25-86DC-46C440AE6E73}" type="slidenum">
              <a:rPr lang="fr-FR" altLang="nl-BE"/>
              <a:pPr/>
              <a:t>‹#›</a:t>
            </a:fld>
            <a:endParaRPr lang="fr-FR" altLang="nl-BE"/>
          </a:p>
        </p:txBody>
      </p:sp>
    </p:spTree>
    <p:extLst>
      <p:ext uri="{BB962C8B-B14F-4D97-AF65-F5344CB8AC3E}">
        <p14:creationId xmlns:p14="http://schemas.microsoft.com/office/powerpoint/2010/main" val="2538585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Rectangle 4">
            <a:extLst>
              <a:ext uri="{FF2B5EF4-FFF2-40B4-BE49-F238E27FC236}">
                <a16:creationId xmlns:a16="http://schemas.microsoft.com/office/drawing/2014/main" id="{6AF4DF51-0278-40BE-BA58-538B20F5276E}"/>
              </a:ext>
            </a:extLst>
          </p:cNvPr>
          <p:cNvSpPr>
            <a:spLocks noGrp="1" noChangeArrowheads="1"/>
          </p:cNvSpPr>
          <p:nvPr>
            <p:ph type="dt" sz="half" idx="10"/>
          </p:nvPr>
        </p:nvSpPr>
        <p:spPr>
          <a:ln/>
        </p:spPr>
        <p:txBody>
          <a:bodyPr/>
          <a:lstStyle>
            <a:lvl1pPr>
              <a:defRPr/>
            </a:lvl1pPr>
          </a:lstStyle>
          <a:p>
            <a:pPr>
              <a:defRPr/>
            </a:pPr>
            <a:fld id="{BCC5CBD3-10FC-42A3-B297-10BCE25A1A90}" type="datetime1">
              <a:rPr lang="fr-FR"/>
              <a:pPr>
                <a:defRPr/>
              </a:pPr>
              <a:t>01/02/2023</a:t>
            </a:fld>
            <a:endParaRPr lang="fr-FR"/>
          </a:p>
        </p:txBody>
      </p:sp>
      <p:sp>
        <p:nvSpPr>
          <p:cNvPr id="6" name="Rectangle 5">
            <a:extLst>
              <a:ext uri="{FF2B5EF4-FFF2-40B4-BE49-F238E27FC236}">
                <a16:creationId xmlns:a16="http://schemas.microsoft.com/office/drawing/2014/main" id="{1E2CB878-B56C-48F7-9529-BBBD15E3FA02}"/>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7" name="Rectangle 6">
            <a:extLst>
              <a:ext uri="{FF2B5EF4-FFF2-40B4-BE49-F238E27FC236}">
                <a16:creationId xmlns:a16="http://schemas.microsoft.com/office/drawing/2014/main" id="{633A4B36-7F96-4DC6-A438-CF4E2DD3CC36}"/>
              </a:ext>
            </a:extLst>
          </p:cNvPr>
          <p:cNvSpPr>
            <a:spLocks noGrp="1" noChangeArrowheads="1"/>
          </p:cNvSpPr>
          <p:nvPr>
            <p:ph type="sldNum" sz="quarter" idx="12"/>
          </p:nvPr>
        </p:nvSpPr>
        <p:spPr>
          <a:ln/>
        </p:spPr>
        <p:txBody>
          <a:bodyPr/>
          <a:lstStyle>
            <a:lvl1pPr>
              <a:defRPr/>
            </a:lvl1pPr>
          </a:lstStyle>
          <a:p>
            <a:fld id="{17964EF8-01A8-4BE0-9951-B0E05ACC9F87}" type="slidenum">
              <a:rPr lang="fr-FR" altLang="nl-BE"/>
              <a:pPr/>
              <a:t>‹#›</a:t>
            </a:fld>
            <a:endParaRPr lang="fr-FR" altLang="nl-BE"/>
          </a:p>
        </p:txBody>
      </p:sp>
    </p:spTree>
    <p:extLst>
      <p:ext uri="{BB962C8B-B14F-4D97-AF65-F5344CB8AC3E}">
        <p14:creationId xmlns:p14="http://schemas.microsoft.com/office/powerpoint/2010/main" val="2243464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Rectangle 4">
            <a:extLst>
              <a:ext uri="{FF2B5EF4-FFF2-40B4-BE49-F238E27FC236}">
                <a16:creationId xmlns:a16="http://schemas.microsoft.com/office/drawing/2014/main" id="{9AFDA15F-CBF3-4F10-866D-85D9053F192F}"/>
              </a:ext>
            </a:extLst>
          </p:cNvPr>
          <p:cNvSpPr>
            <a:spLocks noGrp="1" noChangeArrowheads="1"/>
          </p:cNvSpPr>
          <p:nvPr>
            <p:ph type="dt" sz="half" idx="10"/>
          </p:nvPr>
        </p:nvSpPr>
        <p:spPr>
          <a:ln/>
        </p:spPr>
        <p:txBody>
          <a:bodyPr/>
          <a:lstStyle>
            <a:lvl1pPr>
              <a:defRPr/>
            </a:lvl1pPr>
          </a:lstStyle>
          <a:p>
            <a:pPr>
              <a:defRPr/>
            </a:pPr>
            <a:fld id="{13953950-097F-4B6E-91E2-D55661E8CD5E}" type="datetime1">
              <a:rPr lang="fr-FR"/>
              <a:pPr>
                <a:defRPr/>
              </a:pPr>
              <a:t>01/02/2023</a:t>
            </a:fld>
            <a:endParaRPr lang="fr-FR"/>
          </a:p>
        </p:txBody>
      </p:sp>
      <p:sp>
        <p:nvSpPr>
          <p:cNvPr id="8" name="Rectangle 5">
            <a:extLst>
              <a:ext uri="{FF2B5EF4-FFF2-40B4-BE49-F238E27FC236}">
                <a16:creationId xmlns:a16="http://schemas.microsoft.com/office/drawing/2014/main" id="{562ED80C-AECD-416D-B84A-46739F98E419}"/>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9" name="Rectangle 6">
            <a:extLst>
              <a:ext uri="{FF2B5EF4-FFF2-40B4-BE49-F238E27FC236}">
                <a16:creationId xmlns:a16="http://schemas.microsoft.com/office/drawing/2014/main" id="{FDD6FFE2-C042-4F04-9934-D75FD9CA291F}"/>
              </a:ext>
            </a:extLst>
          </p:cNvPr>
          <p:cNvSpPr>
            <a:spLocks noGrp="1" noChangeArrowheads="1"/>
          </p:cNvSpPr>
          <p:nvPr>
            <p:ph type="sldNum" sz="quarter" idx="12"/>
          </p:nvPr>
        </p:nvSpPr>
        <p:spPr>
          <a:ln/>
        </p:spPr>
        <p:txBody>
          <a:bodyPr/>
          <a:lstStyle>
            <a:lvl1pPr>
              <a:defRPr/>
            </a:lvl1pPr>
          </a:lstStyle>
          <a:p>
            <a:fld id="{B9465E75-91EF-49F5-B1A5-317D57F80B9E}" type="slidenum">
              <a:rPr lang="fr-FR" altLang="nl-BE"/>
              <a:pPr/>
              <a:t>‹#›</a:t>
            </a:fld>
            <a:endParaRPr lang="fr-FR" altLang="nl-BE"/>
          </a:p>
        </p:txBody>
      </p:sp>
    </p:spTree>
    <p:extLst>
      <p:ext uri="{BB962C8B-B14F-4D97-AF65-F5344CB8AC3E}">
        <p14:creationId xmlns:p14="http://schemas.microsoft.com/office/powerpoint/2010/main" val="983840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Rectangle 4">
            <a:extLst>
              <a:ext uri="{FF2B5EF4-FFF2-40B4-BE49-F238E27FC236}">
                <a16:creationId xmlns:a16="http://schemas.microsoft.com/office/drawing/2014/main" id="{5792E53F-B4FB-4288-B2F7-EDA76F74C2E7}"/>
              </a:ext>
            </a:extLst>
          </p:cNvPr>
          <p:cNvSpPr>
            <a:spLocks noGrp="1" noChangeArrowheads="1"/>
          </p:cNvSpPr>
          <p:nvPr>
            <p:ph type="dt" sz="half" idx="10"/>
          </p:nvPr>
        </p:nvSpPr>
        <p:spPr>
          <a:ln/>
        </p:spPr>
        <p:txBody>
          <a:bodyPr/>
          <a:lstStyle>
            <a:lvl1pPr>
              <a:defRPr/>
            </a:lvl1pPr>
          </a:lstStyle>
          <a:p>
            <a:pPr>
              <a:defRPr/>
            </a:pPr>
            <a:fld id="{93F8A888-4703-48A8-9017-27EA9BA7E1BB}" type="datetime1">
              <a:rPr lang="fr-FR"/>
              <a:pPr>
                <a:defRPr/>
              </a:pPr>
              <a:t>01/02/2023</a:t>
            </a:fld>
            <a:endParaRPr lang="fr-FR"/>
          </a:p>
        </p:txBody>
      </p:sp>
      <p:sp>
        <p:nvSpPr>
          <p:cNvPr id="4" name="Rectangle 5">
            <a:extLst>
              <a:ext uri="{FF2B5EF4-FFF2-40B4-BE49-F238E27FC236}">
                <a16:creationId xmlns:a16="http://schemas.microsoft.com/office/drawing/2014/main" id="{3D0E4D99-737C-4B6B-BA9B-A7ACE893C8A7}"/>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5" name="Rectangle 6">
            <a:extLst>
              <a:ext uri="{FF2B5EF4-FFF2-40B4-BE49-F238E27FC236}">
                <a16:creationId xmlns:a16="http://schemas.microsoft.com/office/drawing/2014/main" id="{7F122DAE-6BD0-4C6F-986A-BC0CB449C8E7}"/>
              </a:ext>
            </a:extLst>
          </p:cNvPr>
          <p:cNvSpPr>
            <a:spLocks noGrp="1" noChangeArrowheads="1"/>
          </p:cNvSpPr>
          <p:nvPr>
            <p:ph type="sldNum" sz="quarter" idx="12"/>
          </p:nvPr>
        </p:nvSpPr>
        <p:spPr>
          <a:ln/>
        </p:spPr>
        <p:txBody>
          <a:bodyPr/>
          <a:lstStyle>
            <a:lvl1pPr>
              <a:defRPr/>
            </a:lvl1pPr>
          </a:lstStyle>
          <a:p>
            <a:fld id="{797D9E20-D560-472F-8F2A-8DC330D65D09}" type="slidenum">
              <a:rPr lang="fr-FR" altLang="nl-BE"/>
              <a:pPr/>
              <a:t>‹#›</a:t>
            </a:fld>
            <a:endParaRPr lang="fr-FR" altLang="nl-BE"/>
          </a:p>
        </p:txBody>
      </p:sp>
    </p:spTree>
    <p:extLst>
      <p:ext uri="{BB962C8B-B14F-4D97-AF65-F5344CB8AC3E}">
        <p14:creationId xmlns:p14="http://schemas.microsoft.com/office/powerpoint/2010/main" val="2705532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F61083F-556B-4BA6-8315-129BD3A79412}"/>
              </a:ext>
            </a:extLst>
          </p:cNvPr>
          <p:cNvSpPr>
            <a:spLocks noGrp="1" noChangeArrowheads="1"/>
          </p:cNvSpPr>
          <p:nvPr>
            <p:ph type="dt" sz="half" idx="10"/>
          </p:nvPr>
        </p:nvSpPr>
        <p:spPr>
          <a:ln/>
        </p:spPr>
        <p:txBody>
          <a:bodyPr/>
          <a:lstStyle>
            <a:lvl1pPr>
              <a:defRPr/>
            </a:lvl1pPr>
          </a:lstStyle>
          <a:p>
            <a:pPr>
              <a:defRPr/>
            </a:pPr>
            <a:fld id="{75757584-DB16-41D5-9F74-6635966C378F}" type="datetime1">
              <a:rPr lang="fr-FR"/>
              <a:pPr>
                <a:defRPr/>
              </a:pPr>
              <a:t>01/02/2023</a:t>
            </a:fld>
            <a:endParaRPr lang="fr-FR"/>
          </a:p>
        </p:txBody>
      </p:sp>
      <p:sp>
        <p:nvSpPr>
          <p:cNvPr id="3" name="Rectangle 5">
            <a:extLst>
              <a:ext uri="{FF2B5EF4-FFF2-40B4-BE49-F238E27FC236}">
                <a16:creationId xmlns:a16="http://schemas.microsoft.com/office/drawing/2014/main" id="{429A5B24-5006-422B-96C0-0CA389DF1623}"/>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4" name="Rectangle 6">
            <a:extLst>
              <a:ext uri="{FF2B5EF4-FFF2-40B4-BE49-F238E27FC236}">
                <a16:creationId xmlns:a16="http://schemas.microsoft.com/office/drawing/2014/main" id="{F00406FF-7788-493B-BC47-A5E5CC049EFE}"/>
              </a:ext>
            </a:extLst>
          </p:cNvPr>
          <p:cNvSpPr>
            <a:spLocks noGrp="1" noChangeArrowheads="1"/>
          </p:cNvSpPr>
          <p:nvPr>
            <p:ph type="sldNum" sz="quarter" idx="12"/>
          </p:nvPr>
        </p:nvSpPr>
        <p:spPr>
          <a:ln/>
        </p:spPr>
        <p:txBody>
          <a:bodyPr/>
          <a:lstStyle>
            <a:lvl1pPr>
              <a:defRPr/>
            </a:lvl1pPr>
          </a:lstStyle>
          <a:p>
            <a:fld id="{6B1D41F2-B951-427A-B01D-6E17531DEB40}" type="slidenum">
              <a:rPr lang="fr-FR" altLang="nl-BE"/>
              <a:pPr/>
              <a:t>‹#›</a:t>
            </a:fld>
            <a:endParaRPr lang="fr-FR" altLang="nl-BE"/>
          </a:p>
        </p:txBody>
      </p:sp>
    </p:spTree>
    <p:extLst>
      <p:ext uri="{BB962C8B-B14F-4D97-AF65-F5344CB8AC3E}">
        <p14:creationId xmlns:p14="http://schemas.microsoft.com/office/powerpoint/2010/main" val="341477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nl-N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9D356DB-C2B0-4529-9D59-739D3DBF1AE8}"/>
              </a:ext>
            </a:extLst>
          </p:cNvPr>
          <p:cNvSpPr>
            <a:spLocks noGrp="1" noChangeArrowheads="1"/>
          </p:cNvSpPr>
          <p:nvPr>
            <p:ph type="dt" sz="half" idx="10"/>
          </p:nvPr>
        </p:nvSpPr>
        <p:spPr>
          <a:ln/>
        </p:spPr>
        <p:txBody>
          <a:bodyPr/>
          <a:lstStyle>
            <a:lvl1pPr>
              <a:defRPr/>
            </a:lvl1pPr>
          </a:lstStyle>
          <a:p>
            <a:pPr>
              <a:defRPr/>
            </a:pPr>
            <a:fld id="{9ED1B95E-2F14-47C8-97A0-45187A93339E}" type="datetime1">
              <a:rPr lang="fr-FR"/>
              <a:pPr>
                <a:defRPr/>
              </a:pPr>
              <a:t>01/02/2023</a:t>
            </a:fld>
            <a:endParaRPr lang="fr-FR"/>
          </a:p>
        </p:txBody>
      </p:sp>
      <p:sp>
        <p:nvSpPr>
          <p:cNvPr id="6" name="Rectangle 5">
            <a:extLst>
              <a:ext uri="{FF2B5EF4-FFF2-40B4-BE49-F238E27FC236}">
                <a16:creationId xmlns:a16="http://schemas.microsoft.com/office/drawing/2014/main" id="{1B7DA73A-BD09-4955-8C3C-E10C7CEFA4DB}"/>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7" name="Rectangle 6">
            <a:extLst>
              <a:ext uri="{FF2B5EF4-FFF2-40B4-BE49-F238E27FC236}">
                <a16:creationId xmlns:a16="http://schemas.microsoft.com/office/drawing/2014/main" id="{E7AB1BE6-AC14-400F-96CF-0851EA166AA6}"/>
              </a:ext>
            </a:extLst>
          </p:cNvPr>
          <p:cNvSpPr>
            <a:spLocks noGrp="1" noChangeArrowheads="1"/>
          </p:cNvSpPr>
          <p:nvPr>
            <p:ph type="sldNum" sz="quarter" idx="12"/>
          </p:nvPr>
        </p:nvSpPr>
        <p:spPr>
          <a:ln/>
        </p:spPr>
        <p:txBody>
          <a:bodyPr/>
          <a:lstStyle>
            <a:lvl1pPr>
              <a:defRPr/>
            </a:lvl1pPr>
          </a:lstStyle>
          <a:p>
            <a:fld id="{740814DF-D1BC-4AFF-BE48-147C61F87C6A}" type="slidenum">
              <a:rPr lang="fr-FR" altLang="nl-BE"/>
              <a:pPr/>
              <a:t>‹#›</a:t>
            </a:fld>
            <a:endParaRPr lang="fr-FR" altLang="nl-BE"/>
          </a:p>
        </p:txBody>
      </p:sp>
    </p:spTree>
    <p:extLst>
      <p:ext uri="{BB962C8B-B14F-4D97-AF65-F5344CB8AC3E}">
        <p14:creationId xmlns:p14="http://schemas.microsoft.com/office/powerpoint/2010/main" val="1907436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nl-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0046D52-FFBB-405B-A8AD-55C62E0FBA6A}"/>
              </a:ext>
            </a:extLst>
          </p:cNvPr>
          <p:cNvSpPr>
            <a:spLocks noGrp="1" noChangeArrowheads="1"/>
          </p:cNvSpPr>
          <p:nvPr>
            <p:ph type="dt" sz="half" idx="10"/>
          </p:nvPr>
        </p:nvSpPr>
        <p:spPr>
          <a:ln/>
        </p:spPr>
        <p:txBody>
          <a:bodyPr/>
          <a:lstStyle>
            <a:lvl1pPr>
              <a:defRPr/>
            </a:lvl1pPr>
          </a:lstStyle>
          <a:p>
            <a:pPr>
              <a:defRPr/>
            </a:pPr>
            <a:fld id="{CAD35366-CB1B-4E27-AA3E-0AC3B8D7D1E7}" type="datetime1">
              <a:rPr lang="fr-FR"/>
              <a:pPr>
                <a:defRPr/>
              </a:pPr>
              <a:t>01/02/2023</a:t>
            </a:fld>
            <a:endParaRPr lang="fr-FR"/>
          </a:p>
        </p:txBody>
      </p:sp>
      <p:sp>
        <p:nvSpPr>
          <p:cNvPr id="6" name="Rectangle 5">
            <a:extLst>
              <a:ext uri="{FF2B5EF4-FFF2-40B4-BE49-F238E27FC236}">
                <a16:creationId xmlns:a16="http://schemas.microsoft.com/office/drawing/2014/main" id="{6D2DE1FF-BDDB-434C-8F43-7A1D4983172D}"/>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7" name="Rectangle 6">
            <a:extLst>
              <a:ext uri="{FF2B5EF4-FFF2-40B4-BE49-F238E27FC236}">
                <a16:creationId xmlns:a16="http://schemas.microsoft.com/office/drawing/2014/main" id="{D4741A2D-C21F-4E98-9078-C7A62376A4F8}"/>
              </a:ext>
            </a:extLst>
          </p:cNvPr>
          <p:cNvSpPr>
            <a:spLocks noGrp="1" noChangeArrowheads="1"/>
          </p:cNvSpPr>
          <p:nvPr>
            <p:ph type="sldNum" sz="quarter" idx="12"/>
          </p:nvPr>
        </p:nvSpPr>
        <p:spPr>
          <a:ln/>
        </p:spPr>
        <p:txBody>
          <a:bodyPr/>
          <a:lstStyle>
            <a:lvl1pPr>
              <a:defRPr/>
            </a:lvl1pPr>
          </a:lstStyle>
          <a:p>
            <a:fld id="{09B258DF-856C-4EC6-A3FD-5BD295DC0106}" type="slidenum">
              <a:rPr lang="fr-FR" altLang="nl-BE"/>
              <a:pPr/>
              <a:t>‹#›</a:t>
            </a:fld>
            <a:endParaRPr lang="fr-FR" altLang="nl-BE"/>
          </a:p>
        </p:txBody>
      </p:sp>
    </p:spTree>
    <p:extLst>
      <p:ext uri="{BB962C8B-B14F-4D97-AF65-F5344CB8AC3E}">
        <p14:creationId xmlns:p14="http://schemas.microsoft.com/office/powerpoint/2010/main" val="2689090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C596AA5-C87B-49AE-AF10-B4366B72D989}"/>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nl-BE"/>
              <a:t>Klicken Sie, um das Titelformat zu bearbeiten</a:t>
            </a:r>
          </a:p>
        </p:txBody>
      </p:sp>
      <p:sp>
        <p:nvSpPr>
          <p:cNvPr id="1027" name="Rectangle 3">
            <a:extLst>
              <a:ext uri="{FF2B5EF4-FFF2-40B4-BE49-F238E27FC236}">
                <a16:creationId xmlns:a16="http://schemas.microsoft.com/office/drawing/2014/main" id="{29D86B84-89F1-4419-BB05-2FA0A0CBDF38}"/>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nl-BE"/>
              <a:t>Klicken Sie, um die Formate des Vorlagentextes zu bearbeiten</a:t>
            </a:r>
          </a:p>
          <a:p>
            <a:pPr lvl="1"/>
            <a:r>
              <a:rPr lang="en-GB" altLang="nl-BE"/>
              <a:t>Zweite Ebene</a:t>
            </a:r>
          </a:p>
          <a:p>
            <a:pPr lvl="2"/>
            <a:r>
              <a:rPr lang="en-GB" altLang="nl-BE"/>
              <a:t>Dritte Ebene</a:t>
            </a:r>
          </a:p>
          <a:p>
            <a:pPr lvl="3"/>
            <a:r>
              <a:rPr lang="en-GB" altLang="nl-BE"/>
              <a:t>Vierte Ebene</a:t>
            </a:r>
          </a:p>
          <a:p>
            <a:pPr lvl="4"/>
            <a:r>
              <a:rPr lang="en-GB" altLang="nl-BE"/>
              <a:t>Fünfte Ebene</a:t>
            </a:r>
          </a:p>
        </p:txBody>
      </p:sp>
      <p:sp>
        <p:nvSpPr>
          <p:cNvPr id="1028" name="Rectangle 4">
            <a:extLst>
              <a:ext uri="{FF2B5EF4-FFF2-40B4-BE49-F238E27FC236}">
                <a16:creationId xmlns:a16="http://schemas.microsoft.com/office/drawing/2014/main" id="{95E6F8C0-12CB-4F56-92C8-C4CC3913A607}"/>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fld id="{A30F5493-9F99-43D5-A8FA-32BE07D46DA2}" type="datetime1">
              <a:rPr lang="fr-FR"/>
              <a:pPr>
                <a:defRPr/>
              </a:pPr>
              <a:t>01/02/2023</a:t>
            </a:fld>
            <a:endParaRPr lang="fr-FR"/>
          </a:p>
        </p:txBody>
      </p:sp>
      <p:sp>
        <p:nvSpPr>
          <p:cNvPr id="1029" name="Rectangle 5">
            <a:extLst>
              <a:ext uri="{FF2B5EF4-FFF2-40B4-BE49-F238E27FC236}">
                <a16:creationId xmlns:a16="http://schemas.microsoft.com/office/drawing/2014/main" id="{1ED5387C-3233-4DDA-AF70-CC4F8578BE66}"/>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r>
              <a:rPr lang="fr-FR"/>
              <a:t>LINREG_E_TR.ppt</a:t>
            </a:r>
          </a:p>
        </p:txBody>
      </p:sp>
      <p:sp>
        <p:nvSpPr>
          <p:cNvPr id="1030" name="Rectangle 6">
            <a:extLst>
              <a:ext uri="{FF2B5EF4-FFF2-40B4-BE49-F238E27FC236}">
                <a16:creationId xmlns:a16="http://schemas.microsoft.com/office/drawing/2014/main" id="{4665674B-85A5-41BC-82B4-F2DC40F044FA}"/>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04BEF12-8E72-49CF-92BD-304425C8881B}" type="slidenum">
              <a:rPr lang="fr-FR" altLang="nl-BE"/>
              <a:pPr/>
              <a:t>‹#›</a:t>
            </a:fld>
            <a:endParaRPr lang="fr-FR" altLang="nl-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har char="•"/>
              <a:defRPr sz="3200">
                <a:solidFill>
                  <a:schemeClr val="tx1"/>
                </a:solidFill>
                <a:latin typeface="Times New Roman" pitchFamily="18" charset="0"/>
              </a:defRPr>
            </a:lvl1pPr>
            <a:lvl2pPr marL="742950" indent="-285750" algn="l">
              <a:spcBef>
                <a:spcPct val="20000"/>
              </a:spcBef>
              <a:buChar char="–"/>
              <a:defRPr sz="2800">
                <a:solidFill>
                  <a:schemeClr val="tx1"/>
                </a:solidFill>
                <a:latin typeface="Times New Roman" pitchFamily="18" charset="0"/>
              </a:defRPr>
            </a:lvl2pPr>
            <a:lvl3pPr marL="1143000" indent="-228600" algn="l">
              <a:spcBef>
                <a:spcPct val="20000"/>
              </a:spcBef>
              <a:buChar char="•"/>
              <a:defRPr sz="2400">
                <a:solidFill>
                  <a:schemeClr val="tx1"/>
                </a:solidFill>
                <a:latin typeface="Times New Roman" pitchFamily="18" charset="0"/>
              </a:defRPr>
            </a:lvl3pPr>
            <a:lvl4pPr marL="1600200" indent="-228600" algn="l">
              <a:spcBef>
                <a:spcPct val="20000"/>
              </a:spcBef>
              <a:buChar char="–"/>
              <a:defRPr sz="2000">
                <a:solidFill>
                  <a:schemeClr val="tx1"/>
                </a:solidFill>
                <a:latin typeface="Times New Roman" pitchFamily="18" charset="0"/>
              </a:defRPr>
            </a:lvl4pPr>
            <a:lvl5pPr marL="2057400" indent="-228600" algn="l">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a:spcBef>
                <a:spcPct val="0"/>
              </a:spcBef>
              <a:buFontTx/>
              <a:buNone/>
            </a:pPr>
            <a:fld id="{00AD2E5D-9C86-48D1-BD97-66E9D7D0EF8E}" type="slidenum">
              <a:rPr lang="en-GB" altLang="en-US" sz="1400" smtClean="0"/>
              <a:pPr algn="r">
                <a:spcBef>
                  <a:spcPct val="0"/>
                </a:spcBef>
                <a:buFontTx/>
                <a:buNone/>
              </a:pPr>
              <a:t>1</a:t>
            </a:fld>
            <a:endParaRPr lang="en-GB" altLang="en-US" sz="1400" dirty="0"/>
          </a:p>
        </p:txBody>
      </p:sp>
      <p:sp>
        <p:nvSpPr>
          <p:cNvPr id="2053" name="Rectangle 2"/>
          <p:cNvSpPr>
            <a:spLocks noGrp="1" noChangeArrowheads="1"/>
          </p:cNvSpPr>
          <p:nvPr>
            <p:ph type="ctrTitle"/>
          </p:nvPr>
        </p:nvSpPr>
        <p:spPr>
          <a:xfrm>
            <a:off x="685800" y="1052513"/>
            <a:ext cx="7772400" cy="1143000"/>
          </a:xfrm>
        </p:spPr>
        <p:txBody>
          <a:bodyPr/>
          <a:lstStyle/>
          <a:p>
            <a:r>
              <a:rPr lang="en-GB" altLang="en-US" dirty="0"/>
              <a:t>Modelling strategies in logistic regression</a:t>
            </a:r>
          </a:p>
        </p:txBody>
      </p:sp>
      <p:sp>
        <p:nvSpPr>
          <p:cNvPr id="2054" name="Rectangle 6"/>
          <p:cNvSpPr>
            <a:spLocks noGrp="1" noChangeArrowheads="1"/>
          </p:cNvSpPr>
          <p:nvPr>
            <p:ph type="subTitle" idx="1"/>
          </p:nvPr>
        </p:nvSpPr>
        <p:spPr>
          <a:xfrm>
            <a:off x="900113" y="2997200"/>
            <a:ext cx="7488237" cy="2087563"/>
          </a:xfrm>
        </p:spPr>
        <p:txBody>
          <a:bodyPr/>
          <a:lstStyle/>
          <a:p>
            <a:pPr>
              <a:lnSpc>
                <a:spcPct val="90000"/>
              </a:lnSpc>
            </a:pPr>
            <a:r>
              <a:rPr lang="en-GB" altLang="en-US" sz="4000" dirty="0"/>
              <a:t>Epco Hasker</a:t>
            </a:r>
          </a:p>
          <a:p>
            <a:pPr>
              <a:lnSpc>
                <a:spcPct val="90000"/>
              </a:lnSpc>
            </a:pPr>
            <a:r>
              <a:rPr lang="en-GB" altLang="en-US" sz="4000" dirty="0"/>
              <a:t>Institute of Tropical Medicine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987B-85FE-4FD5-A349-D5EDFD201139}"/>
              </a:ext>
            </a:extLst>
          </p:cNvPr>
          <p:cNvSpPr>
            <a:spLocks noGrp="1"/>
          </p:cNvSpPr>
          <p:nvPr>
            <p:ph type="title"/>
          </p:nvPr>
        </p:nvSpPr>
        <p:spPr/>
        <p:txBody>
          <a:bodyPr/>
          <a:lstStyle/>
          <a:p>
            <a:r>
              <a:rPr lang="nl-BE" dirty="0"/>
              <a:t>LR test </a:t>
            </a:r>
            <a:r>
              <a:rPr lang="nl-BE" dirty="0" err="1"/>
              <a:t>from</a:t>
            </a:r>
            <a:r>
              <a:rPr lang="nl-BE" dirty="0"/>
              <a:t> ‘</a:t>
            </a:r>
            <a:r>
              <a:rPr lang="nl-BE" dirty="0" err="1"/>
              <a:t>Anova</a:t>
            </a:r>
            <a:r>
              <a:rPr lang="nl-BE" dirty="0"/>
              <a:t>’ </a:t>
            </a:r>
            <a:r>
              <a:rPr lang="nl-BE" dirty="0" err="1"/>
              <a:t>command</a:t>
            </a:r>
            <a:endParaRPr lang="nl-BE" dirty="0"/>
          </a:p>
        </p:txBody>
      </p:sp>
      <p:sp>
        <p:nvSpPr>
          <p:cNvPr id="3" name="Content Placeholder 2">
            <a:extLst>
              <a:ext uri="{FF2B5EF4-FFF2-40B4-BE49-F238E27FC236}">
                <a16:creationId xmlns:a16="http://schemas.microsoft.com/office/drawing/2014/main" id="{C93D79E5-31B1-44F8-9F87-C770EE492436}"/>
              </a:ext>
            </a:extLst>
          </p:cNvPr>
          <p:cNvSpPr>
            <a:spLocks noGrp="1"/>
          </p:cNvSpPr>
          <p:nvPr>
            <p:ph idx="1"/>
          </p:nvPr>
        </p:nvSpPr>
        <p:spPr>
          <a:xfrm>
            <a:off x="685800" y="1752600"/>
            <a:ext cx="7772400" cy="4114800"/>
          </a:xfrm>
        </p:spPr>
        <p:txBody>
          <a:bodyPr/>
          <a:lstStyle/>
          <a:p>
            <a:pPr marL="0" indent="0">
              <a:buNone/>
            </a:pPr>
            <a:r>
              <a:rPr lang="nl-BE" sz="1600" dirty="0">
                <a:solidFill>
                  <a:schemeClr val="accent2"/>
                </a:solidFill>
                <a:latin typeface="Courier New" panose="02070309020205020404" pitchFamily="49" charset="0"/>
                <a:cs typeface="Courier New" panose="02070309020205020404" pitchFamily="49" charset="0"/>
              </a:rPr>
              <a:t>&gt; </a:t>
            </a:r>
            <a:r>
              <a:rPr lang="nl-BE" sz="1600" dirty="0" err="1">
                <a:solidFill>
                  <a:schemeClr val="accent2"/>
                </a:solidFill>
                <a:latin typeface="Courier New" panose="02070309020205020404" pitchFamily="49" charset="0"/>
                <a:cs typeface="Courier New" panose="02070309020205020404" pitchFamily="49" charset="0"/>
              </a:rPr>
              <a:t>anova</a:t>
            </a:r>
            <a:r>
              <a:rPr lang="nl-BE" sz="1600" dirty="0">
                <a:solidFill>
                  <a:schemeClr val="accent2"/>
                </a:solidFill>
                <a:latin typeface="Courier New" panose="02070309020205020404" pitchFamily="49" charset="0"/>
                <a:cs typeface="Courier New" panose="02070309020205020404" pitchFamily="49" charset="0"/>
              </a:rPr>
              <a:t>(GLM.1, test="</a:t>
            </a:r>
            <a:r>
              <a:rPr lang="nl-BE" sz="1600" dirty="0" err="1">
                <a:solidFill>
                  <a:schemeClr val="accent2"/>
                </a:solidFill>
                <a:latin typeface="Courier New" panose="02070309020205020404" pitchFamily="49" charset="0"/>
                <a:cs typeface="Courier New" panose="02070309020205020404" pitchFamily="49" charset="0"/>
              </a:rPr>
              <a:t>Chisq</a:t>
            </a:r>
            <a:r>
              <a:rPr lang="nl-BE" sz="1600" dirty="0">
                <a:solidFill>
                  <a:schemeClr val="accent2"/>
                </a:solidFill>
                <a:latin typeface="Courier New" panose="02070309020205020404" pitchFamily="49" charset="0"/>
                <a:cs typeface="Courier New" panose="02070309020205020404" pitchFamily="49" charset="0"/>
              </a:rPr>
              <a:t>")</a:t>
            </a:r>
          </a:p>
          <a:p>
            <a:pPr marL="0" indent="0">
              <a:buNone/>
            </a:pPr>
            <a:r>
              <a:rPr lang="nl-BE" sz="1600" dirty="0">
                <a:latin typeface="Courier New" panose="02070309020205020404" pitchFamily="49" charset="0"/>
                <a:cs typeface="Courier New" panose="02070309020205020404" pitchFamily="49" charset="0"/>
              </a:rPr>
              <a:t>Analysis of </a:t>
            </a:r>
            <a:r>
              <a:rPr lang="nl-BE" sz="1600" dirty="0" err="1">
                <a:latin typeface="Courier New" panose="02070309020205020404" pitchFamily="49" charset="0"/>
                <a:cs typeface="Courier New" panose="02070309020205020404" pitchFamily="49" charset="0"/>
              </a:rPr>
              <a:t>Deviance</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Table</a:t>
            </a:r>
            <a:endParaRPr lang="nl-BE" sz="1600" dirty="0">
              <a:latin typeface="Courier New" panose="02070309020205020404" pitchFamily="49" charset="0"/>
              <a:cs typeface="Courier New" panose="02070309020205020404" pitchFamily="49" charset="0"/>
            </a:endParaRPr>
          </a:p>
          <a:p>
            <a:pPr marL="0" indent="0">
              <a:buNone/>
            </a:pPr>
            <a:endParaRPr lang="nl-BE" sz="1600" dirty="0">
              <a:latin typeface="Courier New" panose="02070309020205020404" pitchFamily="49" charset="0"/>
              <a:cs typeface="Courier New" panose="02070309020205020404" pitchFamily="49" charset="0"/>
            </a:endParaRPr>
          </a:p>
          <a:p>
            <a:pPr marL="0" indent="0">
              <a:buNone/>
            </a:pPr>
            <a:r>
              <a:rPr lang="nl-BE" sz="1600" dirty="0">
                <a:latin typeface="Courier New" panose="02070309020205020404" pitchFamily="49" charset="0"/>
                <a:cs typeface="Courier New" panose="02070309020205020404" pitchFamily="49" charset="0"/>
              </a:rPr>
              <a:t>Model: </a:t>
            </a:r>
            <a:r>
              <a:rPr lang="nl-BE" sz="1600" dirty="0" err="1">
                <a:latin typeface="Courier New" panose="02070309020205020404" pitchFamily="49" charset="0"/>
                <a:cs typeface="Courier New" panose="02070309020205020404" pitchFamily="49" charset="0"/>
              </a:rPr>
              <a:t>binomial</a:t>
            </a:r>
            <a:r>
              <a:rPr lang="nl-BE" sz="1600" dirty="0">
                <a:latin typeface="Courier New" panose="02070309020205020404" pitchFamily="49" charset="0"/>
                <a:cs typeface="Courier New" panose="02070309020205020404" pitchFamily="49" charset="0"/>
              </a:rPr>
              <a:t>, link: </a:t>
            </a:r>
            <a:r>
              <a:rPr lang="nl-BE" sz="1600" dirty="0" err="1">
                <a:latin typeface="Courier New" panose="02070309020205020404" pitchFamily="49" charset="0"/>
                <a:cs typeface="Courier New" panose="02070309020205020404" pitchFamily="49" charset="0"/>
              </a:rPr>
              <a:t>logit</a:t>
            </a:r>
            <a:endParaRPr lang="nl-BE" sz="1600" dirty="0">
              <a:latin typeface="Courier New" panose="02070309020205020404" pitchFamily="49" charset="0"/>
              <a:cs typeface="Courier New" panose="02070309020205020404" pitchFamily="49" charset="0"/>
            </a:endParaRPr>
          </a:p>
          <a:p>
            <a:pPr marL="0" indent="0">
              <a:buNone/>
            </a:pPr>
            <a:endParaRPr lang="nl-BE" sz="1600" dirty="0">
              <a:latin typeface="Courier New" panose="02070309020205020404" pitchFamily="49" charset="0"/>
              <a:cs typeface="Courier New" panose="02070309020205020404" pitchFamily="49" charset="0"/>
            </a:endParaRPr>
          </a:p>
          <a:p>
            <a:pPr marL="0" indent="0">
              <a:buNone/>
            </a:pPr>
            <a:r>
              <a:rPr lang="nl-BE" sz="1600" dirty="0">
                <a:latin typeface="Courier New" panose="02070309020205020404" pitchFamily="49" charset="0"/>
                <a:cs typeface="Courier New" panose="02070309020205020404" pitchFamily="49" charset="0"/>
              </a:rPr>
              <a:t>Response: </a:t>
            </a:r>
            <a:r>
              <a:rPr lang="nl-BE" sz="1600" dirty="0" err="1">
                <a:latin typeface="Courier New" panose="02070309020205020404" pitchFamily="49" charset="0"/>
                <a:cs typeface="Courier New" panose="02070309020205020404" pitchFamily="49" charset="0"/>
              </a:rPr>
              <a:t>vitadef</a:t>
            </a:r>
            <a:endParaRPr lang="nl-BE" sz="1600" dirty="0">
              <a:latin typeface="Courier New" panose="02070309020205020404" pitchFamily="49" charset="0"/>
              <a:cs typeface="Courier New" panose="02070309020205020404" pitchFamily="49" charset="0"/>
            </a:endParaRPr>
          </a:p>
          <a:p>
            <a:pPr marL="0" indent="0">
              <a:buNone/>
            </a:pPr>
            <a:endParaRPr lang="nl-BE" sz="1600" dirty="0">
              <a:latin typeface="Courier New" panose="02070309020205020404" pitchFamily="49" charset="0"/>
              <a:cs typeface="Courier New" panose="02070309020205020404" pitchFamily="49" charset="0"/>
            </a:endParaRPr>
          </a:p>
          <a:p>
            <a:pPr marL="0" indent="0">
              <a:buNone/>
            </a:pPr>
            <a:r>
              <a:rPr lang="nl-BE" sz="1600" dirty="0" err="1">
                <a:latin typeface="Courier New" panose="02070309020205020404" pitchFamily="49" charset="0"/>
                <a:cs typeface="Courier New" panose="02070309020205020404" pitchFamily="49" charset="0"/>
              </a:rPr>
              <a:t>Terms</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added</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sequentially</a:t>
            </a:r>
            <a:r>
              <a:rPr lang="nl-BE" sz="1600" dirty="0">
                <a:latin typeface="Courier New" panose="02070309020205020404" pitchFamily="49" charset="0"/>
                <a:cs typeface="Courier New" panose="02070309020205020404" pitchFamily="49" charset="0"/>
              </a:rPr>
              <a:t> (first </a:t>
            </a:r>
            <a:r>
              <a:rPr lang="nl-BE" sz="1600" dirty="0" err="1">
                <a:latin typeface="Courier New" panose="02070309020205020404" pitchFamily="49" charset="0"/>
                <a:cs typeface="Courier New" panose="02070309020205020404" pitchFamily="49" charset="0"/>
              </a:rPr>
              <a:t>to</a:t>
            </a:r>
            <a:r>
              <a:rPr lang="nl-BE" sz="1600" dirty="0">
                <a:latin typeface="Courier New" panose="02070309020205020404" pitchFamily="49" charset="0"/>
                <a:cs typeface="Courier New" panose="02070309020205020404" pitchFamily="49" charset="0"/>
              </a:rPr>
              <a:t> last)</a:t>
            </a:r>
          </a:p>
          <a:p>
            <a:pPr marL="0" indent="0">
              <a:buNone/>
            </a:pPr>
            <a:endParaRPr lang="nl-BE" sz="1600" dirty="0">
              <a:latin typeface="Courier New" panose="02070309020205020404" pitchFamily="49" charset="0"/>
              <a:cs typeface="Courier New" panose="02070309020205020404" pitchFamily="49" charset="0"/>
            </a:endParaRPr>
          </a:p>
          <a:p>
            <a:pPr marL="0" indent="0">
              <a:buNone/>
            </a:pPr>
            <a:endParaRPr lang="nl-BE" sz="1600" dirty="0">
              <a:latin typeface="Courier New" panose="02070309020205020404" pitchFamily="49" charset="0"/>
              <a:cs typeface="Courier New" panose="02070309020205020404" pitchFamily="49" charset="0"/>
            </a:endParaRPr>
          </a:p>
          <a:p>
            <a:pPr marL="0" indent="0">
              <a:buNone/>
            </a:pP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Df</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Deviance</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Resid</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Df</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Resid</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Dev</a:t>
            </a:r>
            <a:r>
              <a:rPr lang="nl-BE" sz="1600" dirty="0">
                <a:latin typeface="Courier New" panose="02070309020205020404" pitchFamily="49" charset="0"/>
                <a:cs typeface="Courier New" panose="02070309020205020404" pitchFamily="49" charset="0"/>
              </a:rPr>
              <a:t> Pr(&gt;Chi)  </a:t>
            </a:r>
          </a:p>
          <a:p>
            <a:pPr marL="0" indent="0">
              <a:buNone/>
            </a:pPr>
            <a:r>
              <a:rPr lang="nl-BE" sz="1600" dirty="0">
                <a:latin typeface="Courier New" panose="02070309020205020404" pitchFamily="49" charset="0"/>
                <a:cs typeface="Courier New" panose="02070309020205020404" pitchFamily="49" charset="0"/>
              </a:rPr>
              <a:t>NULL                            1136     1316.3           </a:t>
            </a:r>
          </a:p>
          <a:p>
            <a:pPr marL="0" indent="0">
              <a:buNone/>
            </a:pPr>
            <a:r>
              <a:rPr lang="nl-BE" sz="1600" dirty="0">
                <a:latin typeface="Courier New" panose="02070309020205020404" pitchFamily="49" charset="0"/>
                <a:cs typeface="Courier New" panose="02070309020205020404" pitchFamily="49" charset="0"/>
              </a:rPr>
              <a:t>factor(</a:t>
            </a:r>
            <a:r>
              <a:rPr lang="nl-BE" sz="1600" dirty="0" err="1">
                <a:latin typeface="Courier New" panose="02070309020205020404" pitchFamily="49" charset="0"/>
                <a:cs typeface="Courier New" panose="02070309020205020404" pitchFamily="49" charset="0"/>
              </a:rPr>
              <a:t>agegrp</a:t>
            </a:r>
            <a:r>
              <a:rPr lang="nl-BE" sz="1600" dirty="0">
                <a:latin typeface="Courier New" panose="02070309020205020404" pitchFamily="49" charset="0"/>
                <a:cs typeface="Courier New" panose="02070309020205020404" pitchFamily="49" charset="0"/>
              </a:rPr>
              <a:t>)  4   11.429      1132     1304.9  0.02215 *</a:t>
            </a:r>
          </a:p>
          <a:p>
            <a:pPr marL="0" indent="0">
              <a:buNone/>
            </a:pPr>
            <a:r>
              <a:rPr lang="nl-BE" sz="1600" dirty="0">
                <a:latin typeface="Courier New" panose="02070309020205020404" pitchFamily="49" charset="0"/>
                <a:cs typeface="Courier New" panose="02070309020205020404" pitchFamily="49" charset="0"/>
              </a:rPr>
              <a:t>---</a:t>
            </a:r>
          </a:p>
          <a:p>
            <a:pPr marL="0" indent="0">
              <a:buNone/>
            </a:pPr>
            <a:r>
              <a:rPr lang="nl-BE" sz="1600" dirty="0" err="1">
                <a:latin typeface="Courier New" panose="02070309020205020404" pitchFamily="49" charset="0"/>
                <a:cs typeface="Courier New" panose="02070309020205020404" pitchFamily="49" charset="0"/>
              </a:rPr>
              <a:t>Signif</a:t>
            </a:r>
            <a:r>
              <a:rPr lang="nl-BE" sz="1600" dirty="0">
                <a:latin typeface="Courier New" panose="02070309020205020404" pitchFamily="49" charset="0"/>
                <a:cs typeface="Courier New" panose="02070309020205020404" pitchFamily="49" charset="0"/>
              </a:rPr>
              <a:t>. codes:  0 ‘***’ 0.001 ‘**’ 0.01 ‘*’ 0.05 ‘.’ 0.1 ‘ ’ 1</a:t>
            </a:r>
          </a:p>
        </p:txBody>
      </p:sp>
    </p:spTree>
    <p:extLst>
      <p:ext uri="{BB962C8B-B14F-4D97-AF65-F5344CB8AC3E}">
        <p14:creationId xmlns:p14="http://schemas.microsoft.com/office/powerpoint/2010/main" val="36055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AEABB-EB0A-1D11-031C-7EA14391B954}"/>
              </a:ext>
            </a:extLst>
          </p:cNvPr>
          <p:cNvSpPr>
            <a:spLocks noGrp="1"/>
          </p:cNvSpPr>
          <p:nvPr>
            <p:ph type="title"/>
          </p:nvPr>
        </p:nvSpPr>
        <p:spPr/>
        <p:txBody>
          <a:bodyPr/>
          <a:lstStyle/>
          <a:p>
            <a:endParaRPr lang="nl-BE"/>
          </a:p>
        </p:txBody>
      </p:sp>
      <p:sp>
        <p:nvSpPr>
          <p:cNvPr id="3" name="Content Placeholder 2">
            <a:extLst>
              <a:ext uri="{FF2B5EF4-FFF2-40B4-BE49-F238E27FC236}">
                <a16:creationId xmlns:a16="http://schemas.microsoft.com/office/drawing/2014/main" id="{232DB08F-ECD9-A006-3BF6-2902E1B26498}"/>
              </a:ext>
            </a:extLst>
          </p:cNvPr>
          <p:cNvSpPr>
            <a:spLocks noGrp="1"/>
          </p:cNvSpPr>
          <p:nvPr>
            <p:ph idx="1"/>
          </p:nvPr>
        </p:nvSpPr>
        <p:spPr>
          <a:xfrm>
            <a:off x="2483768" y="1981200"/>
            <a:ext cx="5974432" cy="4114800"/>
          </a:xfrm>
        </p:spPr>
        <p:txBody>
          <a:bodyPr/>
          <a:lstStyle/>
          <a:p>
            <a:pPr marL="0" indent="0">
              <a:buNone/>
            </a:pPr>
            <a:r>
              <a:rPr lang="nl-BE" sz="1800" dirty="0" err="1">
                <a:latin typeface="Courier New" panose="02070309020205020404" pitchFamily="49" charset="0"/>
                <a:cs typeface="Courier New" panose="02070309020205020404" pitchFamily="49" charset="0"/>
              </a:rPr>
              <a:t>anova</a:t>
            </a:r>
            <a:r>
              <a:rPr lang="nl-BE" sz="1800" dirty="0">
                <a:latin typeface="Courier New" panose="02070309020205020404" pitchFamily="49" charset="0"/>
                <a:cs typeface="Courier New" panose="02070309020205020404" pitchFamily="49" charset="0"/>
              </a:rPr>
              <a:t>(GLM.1, test="</a:t>
            </a:r>
            <a:r>
              <a:rPr lang="nl-BE" sz="1800" dirty="0" err="1">
                <a:latin typeface="Courier New" panose="02070309020205020404" pitchFamily="49" charset="0"/>
                <a:cs typeface="Courier New" panose="02070309020205020404" pitchFamily="49" charset="0"/>
              </a:rPr>
              <a:t>Chisq</a:t>
            </a:r>
            <a:r>
              <a:rPr lang="nl-BE" sz="1800" dirty="0">
                <a:latin typeface="Courier New" panose="02070309020205020404" pitchFamily="49" charset="0"/>
                <a:cs typeface="Courier New" panose="02070309020205020404" pitchFamily="49" charset="0"/>
              </a:rPr>
              <a:t>")</a:t>
            </a:r>
          </a:p>
          <a:p>
            <a:pPr marL="0" indent="0">
              <a:buNone/>
            </a:pPr>
            <a:r>
              <a:rPr lang="nl-BE" sz="1800" dirty="0" err="1">
                <a:latin typeface="Courier New" panose="02070309020205020404" pitchFamily="49" charset="0"/>
                <a:cs typeface="Courier New" panose="02070309020205020404" pitchFamily="49" charset="0"/>
              </a:rPr>
              <a:t>anova</a:t>
            </a:r>
            <a:r>
              <a:rPr lang="nl-BE" sz="1800" dirty="0">
                <a:latin typeface="Courier New" panose="02070309020205020404" pitchFamily="49" charset="0"/>
                <a:cs typeface="Courier New" panose="02070309020205020404" pitchFamily="49" charset="0"/>
              </a:rPr>
              <a:t>(GLM.2, test="</a:t>
            </a:r>
            <a:r>
              <a:rPr lang="nl-BE" sz="1800" dirty="0" err="1">
                <a:latin typeface="Courier New" panose="02070309020205020404" pitchFamily="49" charset="0"/>
                <a:cs typeface="Courier New" panose="02070309020205020404" pitchFamily="49" charset="0"/>
              </a:rPr>
              <a:t>Chisq</a:t>
            </a:r>
            <a:r>
              <a:rPr lang="nl-BE" sz="1800" dirty="0">
                <a:latin typeface="Courier New" panose="02070309020205020404" pitchFamily="49" charset="0"/>
                <a:cs typeface="Courier New" panose="02070309020205020404" pitchFamily="49" charset="0"/>
              </a:rPr>
              <a:t>")</a:t>
            </a:r>
          </a:p>
          <a:p>
            <a:pPr marL="0" indent="0">
              <a:buNone/>
            </a:pPr>
            <a:r>
              <a:rPr lang="nl-BE" sz="1800" dirty="0" err="1">
                <a:latin typeface="Courier New" panose="02070309020205020404" pitchFamily="49" charset="0"/>
                <a:cs typeface="Courier New" panose="02070309020205020404" pitchFamily="49" charset="0"/>
              </a:rPr>
              <a:t>anova</a:t>
            </a:r>
            <a:r>
              <a:rPr lang="nl-BE" sz="1800" dirty="0">
                <a:latin typeface="Courier New" panose="02070309020205020404" pitchFamily="49" charset="0"/>
                <a:cs typeface="Courier New" panose="02070309020205020404" pitchFamily="49" charset="0"/>
              </a:rPr>
              <a:t>(GLM.3, test="</a:t>
            </a:r>
            <a:r>
              <a:rPr lang="nl-BE" sz="1800" dirty="0" err="1">
                <a:latin typeface="Courier New" panose="02070309020205020404" pitchFamily="49" charset="0"/>
                <a:cs typeface="Courier New" panose="02070309020205020404" pitchFamily="49" charset="0"/>
              </a:rPr>
              <a:t>Chisq</a:t>
            </a:r>
            <a:r>
              <a:rPr lang="nl-BE" sz="1800" dirty="0">
                <a:latin typeface="Courier New" panose="02070309020205020404" pitchFamily="49" charset="0"/>
                <a:cs typeface="Courier New" panose="02070309020205020404" pitchFamily="49" charset="0"/>
              </a:rPr>
              <a:t>")</a:t>
            </a:r>
          </a:p>
          <a:p>
            <a:pPr marL="0" indent="0">
              <a:buNone/>
            </a:pPr>
            <a:r>
              <a:rPr lang="nl-BE" sz="1800" dirty="0" err="1">
                <a:latin typeface="Courier New" panose="02070309020205020404" pitchFamily="49" charset="0"/>
                <a:cs typeface="Courier New" panose="02070309020205020404" pitchFamily="49" charset="0"/>
              </a:rPr>
              <a:t>anova</a:t>
            </a:r>
            <a:r>
              <a:rPr lang="nl-BE" sz="1800" dirty="0">
                <a:latin typeface="Courier New" panose="02070309020205020404" pitchFamily="49" charset="0"/>
                <a:cs typeface="Courier New" panose="02070309020205020404" pitchFamily="49" charset="0"/>
              </a:rPr>
              <a:t>(GLM.4, test="</a:t>
            </a:r>
            <a:r>
              <a:rPr lang="nl-BE" sz="1800" dirty="0" err="1">
                <a:latin typeface="Courier New" panose="02070309020205020404" pitchFamily="49" charset="0"/>
                <a:cs typeface="Courier New" panose="02070309020205020404" pitchFamily="49" charset="0"/>
              </a:rPr>
              <a:t>Chisq</a:t>
            </a:r>
            <a:r>
              <a:rPr lang="nl-BE" sz="1800" dirty="0">
                <a:latin typeface="Courier New" panose="02070309020205020404" pitchFamily="49" charset="0"/>
                <a:cs typeface="Courier New" panose="02070309020205020404" pitchFamily="49" charset="0"/>
              </a:rPr>
              <a:t>")</a:t>
            </a:r>
          </a:p>
          <a:p>
            <a:pPr marL="0" indent="0">
              <a:buNone/>
            </a:pPr>
            <a:r>
              <a:rPr lang="nl-BE" sz="1800" dirty="0" err="1">
                <a:latin typeface="Courier New" panose="02070309020205020404" pitchFamily="49" charset="0"/>
                <a:cs typeface="Courier New" panose="02070309020205020404" pitchFamily="49" charset="0"/>
              </a:rPr>
              <a:t>anova</a:t>
            </a:r>
            <a:r>
              <a:rPr lang="nl-BE" sz="1800" dirty="0">
                <a:latin typeface="Courier New" panose="02070309020205020404" pitchFamily="49" charset="0"/>
                <a:cs typeface="Courier New" panose="02070309020205020404" pitchFamily="49" charset="0"/>
              </a:rPr>
              <a:t>(GLM.5, test="</a:t>
            </a:r>
            <a:r>
              <a:rPr lang="nl-BE" sz="1800" dirty="0" err="1">
                <a:latin typeface="Courier New" panose="02070309020205020404" pitchFamily="49" charset="0"/>
                <a:cs typeface="Courier New" panose="02070309020205020404" pitchFamily="49" charset="0"/>
              </a:rPr>
              <a:t>Chisq</a:t>
            </a:r>
            <a:r>
              <a:rPr lang="nl-BE" sz="1800" dirty="0">
                <a:latin typeface="Courier New" panose="02070309020205020404" pitchFamily="49" charset="0"/>
                <a:cs typeface="Courier New" panose="02070309020205020404" pitchFamily="49" charset="0"/>
              </a:rPr>
              <a:t>")</a:t>
            </a:r>
          </a:p>
          <a:p>
            <a:pPr marL="0" indent="0">
              <a:buNone/>
            </a:pPr>
            <a:r>
              <a:rPr lang="nl-BE" sz="1800" dirty="0" err="1">
                <a:latin typeface="Courier New" panose="02070309020205020404" pitchFamily="49" charset="0"/>
                <a:cs typeface="Courier New" panose="02070309020205020404" pitchFamily="49" charset="0"/>
              </a:rPr>
              <a:t>anova</a:t>
            </a:r>
            <a:r>
              <a:rPr lang="nl-BE" sz="1800" dirty="0">
                <a:latin typeface="Courier New" panose="02070309020205020404" pitchFamily="49" charset="0"/>
                <a:cs typeface="Courier New" panose="02070309020205020404" pitchFamily="49" charset="0"/>
              </a:rPr>
              <a:t>(GLM.6, test="</a:t>
            </a:r>
            <a:r>
              <a:rPr lang="nl-BE" sz="1800" dirty="0" err="1">
                <a:latin typeface="Courier New" panose="02070309020205020404" pitchFamily="49" charset="0"/>
                <a:cs typeface="Courier New" panose="02070309020205020404" pitchFamily="49" charset="0"/>
              </a:rPr>
              <a:t>Chisq</a:t>
            </a:r>
            <a:r>
              <a:rPr lang="nl-BE" sz="1800" dirty="0">
                <a:latin typeface="Courier New" panose="02070309020205020404" pitchFamily="49" charset="0"/>
                <a:cs typeface="Courier New" panose="02070309020205020404" pitchFamily="49" charset="0"/>
              </a:rPr>
              <a:t>")</a:t>
            </a:r>
          </a:p>
          <a:p>
            <a:pPr marL="0" indent="0">
              <a:buNone/>
            </a:pPr>
            <a:r>
              <a:rPr lang="nl-BE" sz="1800" dirty="0" err="1">
                <a:latin typeface="Courier New" panose="02070309020205020404" pitchFamily="49" charset="0"/>
                <a:cs typeface="Courier New" panose="02070309020205020404" pitchFamily="49" charset="0"/>
              </a:rPr>
              <a:t>anova</a:t>
            </a:r>
            <a:r>
              <a:rPr lang="nl-BE" sz="1800" dirty="0">
                <a:latin typeface="Courier New" panose="02070309020205020404" pitchFamily="49" charset="0"/>
                <a:cs typeface="Courier New" panose="02070309020205020404" pitchFamily="49" charset="0"/>
              </a:rPr>
              <a:t>(GLM.7, test="</a:t>
            </a:r>
            <a:r>
              <a:rPr lang="nl-BE" sz="1800" dirty="0" err="1">
                <a:latin typeface="Courier New" panose="02070309020205020404" pitchFamily="49" charset="0"/>
                <a:cs typeface="Courier New" panose="02070309020205020404" pitchFamily="49" charset="0"/>
              </a:rPr>
              <a:t>Chisq</a:t>
            </a:r>
            <a:r>
              <a:rPr lang="nl-BE" sz="1800" dirty="0">
                <a:latin typeface="Courier New" panose="02070309020205020404" pitchFamily="49" charset="0"/>
                <a:cs typeface="Courier New" panose="02070309020205020404" pitchFamily="49" charset="0"/>
              </a:rPr>
              <a:t>")</a:t>
            </a:r>
          </a:p>
          <a:p>
            <a:pPr marL="0" indent="0">
              <a:buNone/>
            </a:pPr>
            <a:r>
              <a:rPr lang="nl-BE" sz="1800" dirty="0" err="1">
                <a:latin typeface="Courier New" panose="02070309020205020404" pitchFamily="49" charset="0"/>
                <a:cs typeface="Courier New" panose="02070309020205020404" pitchFamily="49" charset="0"/>
              </a:rPr>
              <a:t>anova</a:t>
            </a:r>
            <a:r>
              <a:rPr lang="nl-BE" sz="1800" dirty="0">
                <a:latin typeface="Courier New" panose="02070309020205020404" pitchFamily="49" charset="0"/>
                <a:cs typeface="Courier New" panose="02070309020205020404" pitchFamily="49" charset="0"/>
              </a:rPr>
              <a:t>(GLM.8, test="</a:t>
            </a:r>
            <a:r>
              <a:rPr lang="nl-BE" sz="1800" dirty="0" err="1">
                <a:latin typeface="Courier New" panose="02070309020205020404" pitchFamily="49" charset="0"/>
                <a:cs typeface="Courier New" panose="02070309020205020404" pitchFamily="49" charset="0"/>
              </a:rPr>
              <a:t>Chisq</a:t>
            </a:r>
            <a:r>
              <a:rPr lang="nl-BE" sz="1800" dirty="0">
                <a:latin typeface="Courier New" panose="02070309020205020404" pitchFamily="49" charset="0"/>
                <a:cs typeface="Courier New" panose="02070309020205020404" pitchFamily="49" charset="0"/>
              </a:rPr>
              <a:t>")</a:t>
            </a:r>
          </a:p>
          <a:p>
            <a:pPr marL="0" indent="0">
              <a:buNone/>
            </a:pPr>
            <a:r>
              <a:rPr lang="nl-BE" sz="1800" dirty="0" err="1">
                <a:latin typeface="Courier New" panose="02070309020205020404" pitchFamily="49" charset="0"/>
                <a:cs typeface="Courier New" panose="02070309020205020404" pitchFamily="49" charset="0"/>
              </a:rPr>
              <a:t>anova</a:t>
            </a:r>
            <a:r>
              <a:rPr lang="nl-BE" sz="1800" dirty="0">
                <a:latin typeface="Courier New" panose="02070309020205020404" pitchFamily="49" charset="0"/>
                <a:cs typeface="Courier New" panose="02070309020205020404" pitchFamily="49" charset="0"/>
              </a:rPr>
              <a:t>(GLM.9, test="</a:t>
            </a:r>
            <a:r>
              <a:rPr lang="nl-BE" sz="1800" dirty="0" err="1">
                <a:latin typeface="Courier New" panose="02070309020205020404" pitchFamily="49" charset="0"/>
                <a:cs typeface="Courier New" panose="02070309020205020404" pitchFamily="49" charset="0"/>
              </a:rPr>
              <a:t>Chisq</a:t>
            </a:r>
            <a:r>
              <a:rPr lang="nl-BE" sz="1800" dirty="0">
                <a:latin typeface="Courier New" panose="02070309020205020404" pitchFamily="49" charset="0"/>
                <a:cs typeface="Courier New" panose="02070309020205020404" pitchFamily="49" charset="0"/>
              </a:rPr>
              <a:t>")</a:t>
            </a:r>
          </a:p>
          <a:p>
            <a:pPr marL="0" indent="0">
              <a:buNone/>
            </a:pPr>
            <a:r>
              <a:rPr lang="nl-BE" sz="1800" dirty="0" err="1">
                <a:latin typeface="Courier New" panose="02070309020205020404" pitchFamily="49" charset="0"/>
                <a:cs typeface="Courier New" panose="02070309020205020404" pitchFamily="49" charset="0"/>
              </a:rPr>
              <a:t>anova</a:t>
            </a:r>
            <a:r>
              <a:rPr lang="nl-BE" sz="1800" dirty="0">
                <a:latin typeface="Courier New" panose="02070309020205020404" pitchFamily="49" charset="0"/>
                <a:cs typeface="Courier New" panose="02070309020205020404" pitchFamily="49" charset="0"/>
              </a:rPr>
              <a:t>(GLM.10, test="</a:t>
            </a:r>
            <a:r>
              <a:rPr lang="nl-BE" sz="1800" dirty="0" err="1">
                <a:latin typeface="Courier New" panose="02070309020205020404" pitchFamily="49" charset="0"/>
                <a:cs typeface="Courier New" panose="02070309020205020404" pitchFamily="49" charset="0"/>
              </a:rPr>
              <a:t>Chisq</a:t>
            </a:r>
            <a:r>
              <a:rPr lang="nl-BE" sz="1800" dirty="0">
                <a:latin typeface="Courier New" panose="02070309020205020404" pitchFamily="49" charset="0"/>
                <a:cs typeface="Courier New" panose="02070309020205020404" pitchFamily="49" charset="0"/>
              </a:rPr>
              <a:t>")</a:t>
            </a:r>
          </a:p>
          <a:p>
            <a:pPr marL="0" indent="0">
              <a:buNone/>
            </a:pPr>
            <a:r>
              <a:rPr lang="nl-BE" sz="1800" dirty="0" err="1">
                <a:latin typeface="Courier New" panose="02070309020205020404" pitchFamily="49" charset="0"/>
                <a:cs typeface="Courier New" panose="02070309020205020404" pitchFamily="49" charset="0"/>
              </a:rPr>
              <a:t>anova</a:t>
            </a:r>
            <a:r>
              <a:rPr lang="nl-BE" sz="1800" dirty="0">
                <a:latin typeface="Courier New" panose="02070309020205020404" pitchFamily="49" charset="0"/>
                <a:cs typeface="Courier New" panose="02070309020205020404" pitchFamily="49" charset="0"/>
              </a:rPr>
              <a:t>(GLM.11, test="</a:t>
            </a:r>
            <a:r>
              <a:rPr lang="nl-BE" sz="1800" dirty="0" err="1">
                <a:latin typeface="Courier New" panose="02070309020205020404" pitchFamily="49" charset="0"/>
                <a:cs typeface="Courier New" panose="02070309020205020404" pitchFamily="49" charset="0"/>
              </a:rPr>
              <a:t>Chisq</a:t>
            </a:r>
            <a:r>
              <a:rPr lang="nl-BE" sz="1800" dirty="0">
                <a:latin typeface="Courier New" panose="02070309020205020404" pitchFamily="49" charset="0"/>
                <a:cs typeface="Courier New" panose="02070309020205020404" pitchFamily="49" charset="0"/>
              </a:rPr>
              <a:t>")</a:t>
            </a:r>
          </a:p>
          <a:p>
            <a:pPr marL="0" indent="0">
              <a:buNone/>
            </a:pPr>
            <a:r>
              <a:rPr lang="nl-BE" sz="1800" dirty="0" err="1">
                <a:latin typeface="Courier New" panose="02070309020205020404" pitchFamily="49" charset="0"/>
                <a:cs typeface="Courier New" panose="02070309020205020404" pitchFamily="49" charset="0"/>
              </a:rPr>
              <a:t>anova</a:t>
            </a:r>
            <a:r>
              <a:rPr lang="nl-BE" sz="1800" dirty="0">
                <a:latin typeface="Courier New" panose="02070309020205020404" pitchFamily="49" charset="0"/>
                <a:cs typeface="Courier New" panose="02070309020205020404" pitchFamily="49" charset="0"/>
              </a:rPr>
              <a:t>(GLM.12, test="</a:t>
            </a:r>
            <a:r>
              <a:rPr lang="nl-BE" sz="1800" dirty="0" err="1">
                <a:latin typeface="Courier New" panose="02070309020205020404" pitchFamily="49" charset="0"/>
                <a:cs typeface="Courier New" panose="02070309020205020404" pitchFamily="49" charset="0"/>
              </a:rPr>
              <a:t>Chisq</a:t>
            </a:r>
            <a:r>
              <a:rPr lang="nl-BE"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79586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42C86F01-E8F1-4420-813A-57E8B75B571F}"/>
              </a:ext>
            </a:extLst>
          </p:cNvPr>
          <p:cNvSpPr>
            <a:spLocks noGrp="1"/>
          </p:cNvSpPr>
          <p:nvPr>
            <p:ph type="title"/>
          </p:nvPr>
        </p:nvSpPr>
        <p:spPr>
          <a:xfrm>
            <a:off x="467544" y="0"/>
            <a:ext cx="7772400" cy="620688"/>
          </a:xfrm>
        </p:spPr>
        <p:txBody>
          <a:bodyPr/>
          <a:lstStyle/>
          <a:p>
            <a:r>
              <a:rPr lang="en-US" altLang="nl-BE" dirty="0"/>
              <a:t>Finding the best model</a:t>
            </a:r>
            <a:endParaRPr lang="fr-FR" altLang="nl-BE" dirty="0"/>
          </a:p>
        </p:txBody>
      </p:sp>
      <p:graphicFrame>
        <p:nvGraphicFramePr>
          <p:cNvPr id="3" name="Table 3">
            <a:extLst>
              <a:ext uri="{FF2B5EF4-FFF2-40B4-BE49-F238E27FC236}">
                <a16:creationId xmlns:a16="http://schemas.microsoft.com/office/drawing/2014/main" id="{8D53E5C5-E261-4161-B0B8-A58496CAA463}"/>
              </a:ext>
            </a:extLst>
          </p:cNvPr>
          <p:cNvGraphicFramePr>
            <a:graphicFrameLocks noGrp="1"/>
          </p:cNvGraphicFramePr>
          <p:nvPr>
            <p:ph idx="1"/>
            <p:extLst>
              <p:ext uri="{D42A27DB-BD31-4B8C-83A1-F6EECF244321}">
                <p14:modId xmlns:p14="http://schemas.microsoft.com/office/powerpoint/2010/main" val="153859245"/>
              </p:ext>
            </p:extLst>
          </p:nvPr>
        </p:nvGraphicFramePr>
        <p:xfrm>
          <a:off x="1043608" y="620688"/>
          <a:ext cx="4663440" cy="6238240"/>
        </p:xfrm>
        <a:graphic>
          <a:graphicData uri="http://schemas.openxmlformats.org/drawingml/2006/table">
            <a:tbl>
              <a:tblPr firstRow="1" bandRow="1">
                <a:tableStyleId>{5C22544A-7EE6-4342-B048-85BDC9FD1C3A}</a:tableStyleId>
              </a:tblPr>
              <a:tblGrid>
                <a:gridCol w="2416820">
                  <a:extLst>
                    <a:ext uri="{9D8B030D-6E8A-4147-A177-3AD203B41FA5}">
                      <a16:colId xmlns:a16="http://schemas.microsoft.com/office/drawing/2014/main" val="531940201"/>
                    </a:ext>
                  </a:extLst>
                </a:gridCol>
                <a:gridCol w="936104">
                  <a:extLst>
                    <a:ext uri="{9D8B030D-6E8A-4147-A177-3AD203B41FA5}">
                      <a16:colId xmlns:a16="http://schemas.microsoft.com/office/drawing/2014/main" val="2354969742"/>
                    </a:ext>
                  </a:extLst>
                </a:gridCol>
                <a:gridCol w="1310516">
                  <a:extLst>
                    <a:ext uri="{9D8B030D-6E8A-4147-A177-3AD203B41FA5}">
                      <a16:colId xmlns:a16="http://schemas.microsoft.com/office/drawing/2014/main" val="4615905"/>
                    </a:ext>
                  </a:extLst>
                </a:gridCol>
              </a:tblGrid>
              <a:tr h="147176">
                <a:tc>
                  <a:txBody>
                    <a:bodyPr/>
                    <a:lstStyle/>
                    <a:p>
                      <a:r>
                        <a:rPr lang="nl-BE" sz="1400" dirty="0"/>
                        <a:t>Factor</a:t>
                      </a:r>
                    </a:p>
                  </a:txBody>
                  <a:tcPr/>
                </a:tc>
                <a:tc>
                  <a:txBody>
                    <a:bodyPr/>
                    <a:lstStyle/>
                    <a:p>
                      <a:r>
                        <a:rPr lang="nl-BE" sz="1400" dirty="0"/>
                        <a:t>OR</a:t>
                      </a:r>
                    </a:p>
                  </a:txBody>
                  <a:tcPr/>
                </a:tc>
                <a:tc>
                  <a:txBody>
                    <a:bodyPr/>
                    <a:lstStyle/>
                    <a:p>
                      <a:r>
                        <a:rPr lang="nl-BE" sz="1400" dirty="0"/>
                        <a:t>P-</a:t>
                      </a:r>
                      <a:r>
                        <a:rPr lang="nl-BE" sz="1400" dirty="0" err="1"/>
                        <a:t>value</a:t>
                      </a:r>
                      <a:r>
                        <a:rPr lang="nl-BE" sz="1400" dirty="0"/>
                        <a:t> (LR)</a:t>
                      </a:r>
                    </a:p>
                  </a:txBody>
                  <a:tcPr/>
                </a:tc>
                <a:extLst>
                  <a:ext uri="{0D108BD9-81ED-4DB2-BD59-A6C34878D82A}">
                    <a16:rowId xmlns:a16="http://schemas.microsoft.com/office/drawing/2014/main" val="4038867489"/>
                  </a:ext>
                </a:extLst>
              </a:tr>
              <a:tr h="370840">
                <a:tc>
                  <a:txBody>
                    <a:bodyPr/>
                    <a:lstStyle/>
                    <a:p>
                      <a:r>
                        <a:rPr lang="nl-BE" sz="1800" dirty="0"/>
                        <a:t>Male gender</a:t>
                      </a:r>
                    </a:p>
                  </a:txBody>
                  <a:tcPr/>
                </a:tc>
                <a:tc>
                  <a:txBody>
                    <a:bodyPr/>
                    <a:lstStyle/>
                    <a:p>
                      <a:endParaRPr lang="nl-BE" sz="1400" dirty="0"/>
                    </a:p>
                  </a:txBody>
                  <a:tcPr/>
                </a:tc>
                <a:tc>
                  <a:txBody>
                    <a:bodyPr/>
                    <a:lstStyle/>
                    <a:p>
                      <a:endParaRPr lang="nl-BE" sz="1400" dirty="0"/>
                    </a:p>
                  </a:txBody>
                  <a:tcPr/>
                </a:tc>
                <a:extLst>
                  <a:ext uri="{0D108BD9-81ED-4DB2-BD59-A6C34878D82A}">
                    <a16:rowId xmlns:a16="http://schemas.microsoft.com/office/drawing/2014/main" val="544162184"/>
                  </a:ext>
                </a:extLst>
              </a:tr>
              <a:tr h="370840">
                <a:tc>
                  <a:txBody>
                    <a:bodyPr/>
                    <a:lstStyle/>
                    <a:p>
                      <a:r>
                        <a:rPr lang="nl-BE" sz="1800" dirty="0"/>
                        <a:t>Age </a:t>
                      </a:r>
                      <a:r>
                        <a:rPr lang="nl-BE" sz="1800" dirty="0" err="1"/>
                        <a:t>group</a:t>
                      </a:r>
                      <a:r>
                        <a:rPr lang="nl-BE" sz="1800" dirty="0"/>
                        <a:t> &lt; 12 </a:t>
                      </a:r>
                      <a:r>
                        <a:rPr lang="nl-BE" sz="1800" dirty="0" err="1"/>
                        <a:t>months</a:t>
                      </a:r>
                      <a:endParaRPr lang="nl-BE" sz="1800" dirty="0"/>
                    </a:p>
                  </a:txBody>
                  <a:tcPr/>
                </a:tc>
                <a:tc>
                  <a:txBody>
                    <a:bodyPr/>
                    <a:lstStyle/>
                    <a:p>
                      <a:endParaRPr lang="nl-BE" sz="1400" dirty="0"/>
                    </a:p>
                  </a:txBody>
                  <a:tcPr/>
                </a:tc>
                <a:tc>
                  <a:txBody>
                    <a:bodyPr/>
                    <a:lstStyle/>
                    <a:p>
                      <a:endParaRPr lang="nl-BE" sz="1400"/>
                    </a:p>
                  </a:txBody>
                  <a:tcPr/>
                </a:tc>
                <a:extLst>
                  <a:ext uri="{0D108BD9-81ED-4DB2-BD59-A6C34878D82A}">
                    <a16:rowId xmlns:a16="http://schemas.microsoft.com/office/drawing/2014/main" val="1712022937"/>
                  </a:ext>
                </a:extLst>
              </a:tr>
              <a:tr h="370840">
                <a:tc>
                  <a:txBody>
                    <a:bodyPr/>
                    <a:lstStyle/>
                    <a:p>
                      <a:r>
                        <a:rPr lang="nl-BE" sz="1800" dirty="0"/>
                        <a:t>                12-23 </a:t>
                      </a:r>
                      <a:r>
                        <a:rPr lang="nl-BE" sz="1800" dirty="0" err="1"/>
                        <a:t>months</a:t>
                      </a:r>
                      <a:endParaRPr lang="nl-BE" sz="1800" dirty="0"/>
                    </a:p>
                  </a:txBody>
                  <a:tcPr/>
                </a:tc>
                <a:tc>
                  <a:txBody>
                    <a:bodyPr/>
                    <a:lstStyle/>
                    <a:p>
                      <a:endParaRPr lang="nl-BE" sz="1400" dirty="0"/>
                    </a:p>
                  </a:txBody>
                  <a:tcPr/>
                </a:tc>
                <a:tc>
                  <a:txBody>
                    <a:bodyPr/>
                    <a:lstStyle/>
                    <a:p>
                      <a:endParaRPr lang="nl-BE" sz="1400" dirty="0"/>
                    </a:p>
                  </a:txBody>
                  <a:tcPr/>
                </a:tc>
                <a:extLst>
                  <a:ext uri="{0D108BD9-81ED-4DB2-BD59-A6C34878D82A}">
                    <a16:rowId xmlns:a16="http://schemas.microsoft.com/office/drawing/2014/main" val="1636060752"/>
                  </a:ext>
                </a:extLst>
              </a:tr>
              <a:tr h="370840">
                <a:tc>
                  <a:txBody>
                    <a:bodyPr/>
                    <a:lstStyle/>
                    <a:p>
                      <a:r>
                        <a:rPr lang="nl-BE" sz="1800" dirty="0"/>
                        <a:t>                24-37 </a:t>
                      </a:r>
                      <a:r>
                        <a:rPr lang="nl-BE" sz="1800" dirty="0" err="1"/>
                        <a:t>months</a:t>
                      </a:r>
                      <a:endParaRPr lang="nl-BE" sz="1800" dirty="0"/>
                    </a:p>
                  </a:txBody>
                  <a:tcPr/>
                </a:tc>
                <a:tc>
                  <a:txBody>
                    <a:bodyPr/>
                    <a:lstStyle/>
                    <a:p>
                      <a:endParaRPr lang="nl-BE" sz="1400" dirty="0"/>
                    </a:p>
                  </a:txBody>
                  <a:tcPr/>
                </a:tc>
                <a:tc>
                  <a:txBody>
                    <a:bodyPr/>
                    <a:lstStyle/>
                    <a:p>
                      <a:endParaRPr lang="nl-BE" sz="1400" dirty="0"/>
                    </a:p>
                  </a:txBody>
                  <a:tcPr/>
                </a:tc>
                <a:extLst>
                  <a:ext uri="{0D108BD9-81ED-4DB2-BD59-A6C34878D82A}">
                    <a16:rowId xmlns:a16="http://schemas.microsoft.com/office/drawing/2014/main" val="1779543582"/>
                  </a:ext>
                </a:extLst>
              </a:tr>
              <a:tr h="370840">
                <a:tc>
                  <a:txBody>
                    <a:bodyPr/>
                    <a:lstStyle/>
                    <a:p>
                      <a:r>
                        <a:rPr lang="nl-BE" sz="1800" dirty="0"/>
                        <a:t>                38-47 </a:t>
                      </a:r>
                      <a:r>
                        <a:rPr lang="nl-BE" sz="1800" dirty="0" err="1"/>
                        <a:t>months</a:t>
                      </a:r>
                      <a:endParaRPr lang="nl-BE" sz="1800" dirty="0"/>
                    </a:p>
                  </a:txBody>
                  <a:tcPr/>
                </a:tc>
                <a:tc>
                  <a:txBody>
                    <a:bodyPr/>
                    <a:lstStyle/>
                    <a:p>
                      <a:endParaRPr lang="nl-BE" sz="1400" dirty="0"/>
                    </a:p>
                  </a:txBody>
                  <a:tcPr/>
                </a:tc>
                <a:tc>
                  <a:txBody>
                    <a:bodyPr/>
                    <a:lstStyle/>
                    <a:p>
                      <a:endParaRPr lang="nl-BE" sz="1400" dirty="0"/>
                    </a:p>
                  </a:txBody>
                  <a:tcPr/>
                </a:tc>
                <a:extLst>
                  <a:ext uri="{0D108BD9-81ED-4DB2-BD59-A6C34878D82A}">
                    <a16:rowId xmlns:a16="http://schemas.microsoft.com/office/drawing/2014/main" val="2760022929"/>
                  </a:ext>
                </a:extLst>
              </a:tr>
              <a:tr h="370840">
                <a:tc>
                  <a:txBody>
                    <a:bodyPr/>
                    <a:lstStyle/>
                    <a:p>
                      <a:r>
                        <a:rPr lang="nl-BE" sz="1800" dirty="0"/>
                        <a:t>                48-59 </a:t>
                      </a:r>
                      <a:r>
                        <a:rPr lang="nl-BE" sz="1800" dirty="0" err="1"/>
                        <a:t>months</a:t>
                      </a:r>
                      <a:endParaRPr lang="nl-BE" sz="1800" dirty="0"/>
                    </a:p>
                  </a:txBody>
                  <a:tcPr/>
                </a:tc>
                <a:tc>
                  <a:txBody>
                    <a:bodyPr/>
                    <a:lstStyle/>
                    <a:p>
                      <a:endParaRPr lang="nl-BE" sz="1400" dirty="0"/>
                    </a:p>
                  </a:txBody>
                  <a:tcPr/>
                </a:tc>
                <a:tc>
                  <a:txBody>
                    <a:bodyPr/>
                    <a:lstStyle/>
                    <a:p>
                      <a:endParaRPr lang="nl-BE" sz="1400" dirty="0"/>
                    </a:p>
                  </a:txBody>
                  <a:tcPr/>
                </a:tc>
                <a:extLst>
                  <a:ext uri="{0D108BD9-81ED-4DB2-BD59-A6C34878D82A}">
                    <a16:rowId xmlns:a16="http://schemas.microsoft.com/office/drawing/2014/main" val="1097567018"/>
                  </a:ext>
                </a:extLst>
              </a:tr>
              <a:tr h="370840">
                <a:tc>
                  <a:txBody>
                    <a:bodyPr/>
                    <a:lstStyle/>
                    <a:p>
                      <a:r>
                        <a:rPr lang="nl-BE" sz="1800" dirty="0" err="1"/>
                        <a:t>Breast</a:t>
                      </a:r>
                      <a:r>
                        <a:rPr lang="nl-BE" sz="1800" dirty="0"/>
                        <a:t> </a:t>
                      </a:r>
                      <a:r>
                        <a:rPr lang="nl-BE" sz="1800" dirty="0" err="1"/>
                        <a:t>feeding</a:t>
                      </a:r>
                      <a:endParaRPr lang="nl-BE" sz="1800" dirty="0"/>
                    </a:p>
                  </a:txBody>
                  <a:tcPr/>
                </a:tc>
                <a:tc>
                  <a:txBody>
                    <a:bodyPr/>
                    <a:lstStyle/>
                    <a:p>
                      <a:endParaRPr lang="nl-BE" sz="1400" dirty="0"/>
                    </a:p>
                  </a:txBody>
                  <a:tcPr/>
                </a:tc>
                <a:tc>
                  <a:txBody>
                    <a:bodyPr/>
                    <a:lstStyle/>
                    <a:p>
                      <a:endParaRPr lang="nl-BE" sz="1400" dirty="0"/>
                    </a:p>
                  </a:txBody>
                  <a:tcPr/>
                </a:tc>
                <a:extLst>
                  <a:ext uri="{0D108BD9-81ED-4DB2-BD59-A6C34878D82A}">
                    <a16:rowId xmlns:a16="http://schemas.microsoft.com/office/drawing/2014/main" val="949652043"/>
                  </a:ext>
                </a:extLst>
              </a:tr>
              <a:tr h="370840">
                <a:tc>
                  <a:txBody>
                    <a:bodyPr/>
                    <a:lstStyle/>
                    <a:p>
                      <a:r>
                        <a:rPr lang="nl-BE" sz="1800" dirty="0" err="1"/>
                        <a:t>Stunted</a:t>
                      </a:r>
                      <a:endParaRPr lang="nl-BE" sz="1800" dirty="0"/>
                    </a:p>
                  </a:txBody>
                  <a:tcPr/>
                </a:tc>
                <a:tc>
                  <a:txBody>
                    <a:bodyPr/>
                    <a:lstStyle/>
                    <a:p>
                      <a:endParaRPr lang="nl-BE" sz="1400" dirty="0"/>
                    </a:p>
                  </a:txBody>
                  <a:tcPr/>
                </a:tc>
                <a:tc>
                  <a:txBody>
                    <a:bodyPr/>
                    <a:lstStyle/>
                    <a:p>
                      <a:endParaRPr lang="nl-BE" sz="1400" dirty="0"/>
                    </a:p>
                  </a:txBody>
                  <a:tcPr/>
                </a:tc>
                <a:extLst>
                  <a:ext uri="{0D108BD9-81ED-4DB2-BD59-A6C34878D82A}">
                    <a16:rowId xmlns:a16="http://schemas.microsoft.com/office/drawing/2014/main" val="1142544150"/>
                  </a:ext>
                </a:extLst>
              </a:tr>
              <a:tr h="370840">
                <a:tc>
                  <a:txBody>
                    <a:bodyPr/>
                    <a:lstStyle/>
                    <a:p>
                      <a:r>
                        <a:rPr lang="nl-BE" sz="1800" dirty="0" err="1"/>
                        <a:t>Wasted</a:t>
                      </a:r>
                      <a:endParaRPr lang="nl-BE" sz="1800" dirty="0"/>
                    </a:p>
                  </a:txBody>
                  <a:tcPr/>
                </a:tc>
                <a:tc>
                  <a:txBody>
                    <a:bodyPr/>
                    <a:lstStyle/>
                    <a:p>
                      <a:endParaRPr lang="nl-BE" sz="1400" dirty="0"/>
                    </a:p>
                  </a:txBody>
                  <a:tcPr/>
                </a:tc>
                <a:tc>
                  <a:txBody>
                    <a:bodyPr/>
                    <a:lstStyle/>
                    <a:p>
                      <a:endParaRPr lang="nl-BE" sz="1400" dirty="0"/>
                    </a:p>
                  </a:txBody>
                  <a:tcPr/>
                </a:tc>
                <a:extLst>
                  <a:ext uri="{0D108BD9-81ED-4DB2-BD59-A6C34878D82A}">
                    <a16:rowId xmlns:a16="http://schemas.microsoft.com/office/drawing/2014/main" val="2384393895"/>
                  </a:ext>
                </a:extLst>
              </a:tr>
              <a:tr h="370840">
                <a:tc>
                  <a:txBody>
                    <a:bodyPr/>
                    <a:lstStyle/>
                    <a:p>
                      <a:r>
                        <a:rPr lang="nl-BE" sz="1800" dirty="0"/>
                        <a:t>Under </a:t>
                      </a:r>
                      <a:r>
                        <a:rPr lang="nl-BE" sz="1800" dirty="0" err="1"/>
                        <a:t>weight</a:t>
                      </a:r>
                      <a:endParaRPr lang="nl-BE" sz="1800" dirty="0"/>
                    </a:p>
                  </a:txBody>
                  <a:tcPr/>
                </a:tc>
                <a:tc>
                  <a:txBody>
                    <a:bodyPr/>
                    <a:lstStyle/>
                    <a:p>
                      <a:endParaRPr lang="nl-BE" sz="1400" dirty="0"/>
                    </a:p>
                  </a:txBody>
                  <a:tcPr/>
                </a:tc>
                <a:tc>
                  <a:txBody>
                    <a:bodyPr/>
                    <a:lstStyle/>
                    <a:p>
                      <a:endParaRPr lang="nl-BE" sz="1400" dirty="0"/>
                    </a:p>
                  </a:txBody>
                  <a:tcPr/>
                </a:tc>
                <a:extLst>
                  <a:ext uri="{0D108BD9-81ED-4DB2-BD59-A6C34878D82A}">
                    <a16:rowId xmlns:a16="http://schemas.microsoft.com/office/drawing/2014/main" val="2767263564"/>
                  </a:ext>
                </a:extLst>
              </a:tr>
              <a:tr h="370840">
                <a:tc>
                  <a:txBody>
                    <a:bodyPr/>
                    <a:lstStyle/>
                    <a:p>
                      <a:r>
                        <a:rPr lang="nl-BE" sz="1800" dirty="0" err="1"/>
                        <a:t>Anemic</a:t>
                      </a:r>
                      <a:endParaRPr lang="nl-BE" sz="1800" dirty="0"/>
                    </a:p>
                  </a:txBody>
                  <a:tcPr/>
                </a:tc>
                <a:tc>
                  <a:txBody>
                    <a:bodyPr/>
                    <a:lstStyle/>
                    <a:p>
                      <a:endParaRPr lang="nl-BE" sz="1400" dirty="0"/>
                    </a:p>
                  </a:txBody>
                  <a:tcPr/>
                </a:tc>
                <a:tc>
                  <a:txBody>
                    <a:bodyPr/>
                    <a:lstStyle/>
                    <a:p>
                      <a:endParaRPr lang="nl-BE" sz="1400" dirty="0"/>
                    </a:p>
                  </a:txBody>
                  <a:tcPr/>
                </a:tc>
                <a:extLst>
                  <a:ext uri="{0D108BD9-81ED-4DB2-BD59-A6C34878D82A}">
                    <a16:rowId xmlns:a16="http://schemas.microsoft.com/office/drawing/2014/main" val="3617358118"/>
                  </a:ext>
                </a:extLst>
              </a:tr>
              <a:tr h="370840">
                <a:tc>
                  <a:txBody>
                    <a:bodyPr/>
                    <a:lstStyle/>
                    <a:p>
                      <a:r>
                        <a:rPr lang="nl-BE" sz="1800" dirty="0" err="1"/>
                        <a:t>Hospitalized</a:t>
                      </a:r>
                      <a:endParaRPr lang="nl-BE" sz="1800" dirty="0"/>
                    </a:p>
                  </a:txBody>
                  <a:tcPr/>
                </a:tc>
                <a:tc>
                  <a:txBody>
                    <a:bodyPr/>
                    <a:lstStyle/>
                    <a:p>
                      <a:endParaRPr lang="nl-BE" sz="1400" dirty="0"/>
                    </a:p>
                  </a:txBody>
                  <a:tcPr/>
                </a:tc>
                <a:tc>
                  <a:txBody>
                    <a:bodyPr/>
                    <a:lstStyle/>
                    <a:p>
                      <a:endParaRPr lang="nl-BE" sz="1400" dirty="0"/>
                    </a:p>
                  </a:txBody>
                  <a:tcPr/>
                </a:tc>
                <a:extLst>
                  <a:ext uri="{0D108BD9-81ED-4DB2-BD59-A6C34878D82A}">
                    <a16:rowId xmlns:a16="http://schemas.microsoft.com/office/drawing/2014/main" val="4249379450"/>
                  </a:ext>
                </a:extLst>
              </a:tr>
              <a:tr h="370840">
                <a:tc>
                  <a:txBody>
                    <a:bodyPr/>
                    <a:lstStyle/>
                    <a:p>
                      <a:r>
                        <a:rPr lang="nl-BE" sz="1800" dirty="0" err="1"/>
                        <a:t>Measles</a:t>
                      </a:r>
                      <a:endParaRPr lang="nl-BE" sz="1800" dirty="0"/>
                    </a:p>
                  </a:txBody>
                  <a:tcPr/>
                </a:tc>
                <a:tc>
                  <a:txBody>
                    <a:bodyPr/>
                    <a:lstStyle/>
                    <a:p>
                      <a:endParaRPr lang="nl-BE" sz="1400" dirty="0"/>
                    </a:p>
                  </a:txBody>
                  <a:tcPr/>
                </a:tc>
                <a:tc>
                  <a:txBody>
                    <a:bodyPr/>
                    <a:lstStyle/>
                    <a:p>
                      <a:endParaRPr lang="nl-BE" sz="1400" dirty="0"/>
                    </a:p>
                  </a:txBody>
                  <a:tcPr/>
                </a:tc>
                <a:extLst>
                  <a:ext uri="{0D108BD9-81ED-4DB2-BD59-A6C34878D82A}">
                    <a16:rowId xmlns:a16="http://schemas.microsoft.com/office/drawing/2014/main" val="1161401235"/>
                  </a:ext>
                </a:extLst>
              </a:tr>
              <a:tr h="370840">
                <a:tc>
                  <a:txBody>
                    <a:bodyPr/>
                    <a:lstStyle/>
                    <a:p>
                      <a:r>
                        <a:rPr lang="nl-BE" sz="1800" dirty="0"/>
                        <a:t>BCG</a:t>
                      </a:r>
                    </a:p>
                  </a:txBody>
                  <a:tcPr/>
                </a:tc>
                <a:tc>
                  <a:txBody>
                    <a:bodyPr/>
                    <a:lstStyle/>
                    <a:p>
                      <a:endParaRPr lang="nl-BE" sz="1400" dirty="0"/>
                    </a:p>
                  </a:txBody>
                  <a:tcPr/>
                </a:tc>
                <a:tc>
                  <a:txBody>
                    <a:bodyPr/>
                    <a:lstStyle/>
                    <a:p>
                      <a:endParaRPr lang="nl-BE" sz="1400" dirty="0"/>
                    </a:p>
                  </a:txBody>
                  <a:tcPr/>
                </a:tc>
                <a:extLst>
                  <a:ext uri="{0D108BD9-81ED-4DB2-BD59-A6C34878D82A}">
                    <a16:rowId xmlns:a16="http://schemas.microsoft.com/office/drawing/2014/main" val="1575499292"/>
                  </a:ext>
                </a:extLst>
              </a:tr>
              <a:tr h="370840">
                <a:tc>
                  <a:txBody>
                    <a:bodyPr/>
                    <a:lstStyle/>
                    <a:p>
                      <a:r>
                        <a:rPr lang="nl-BE" sz="1800" dirty="0"/>
                        <a:t>Pump</a:t>
                      </a:r>
                    </a:p>
                  </a:txBody>
                  <a:tcPr/>
                </a:tc>
                <a:tc>
                  <a:txBody>
                    <a:bodyPr/>
                    <a:lstStyle/>
                    <a:p>
                      <a:endParaRPr lang="nl-BE" sz="1400" dirty="0"/>
                    </a:p>
                  </a:txBody>
                  <a:tcPr/>
                </a:tc>
                <a:tc>
                  <a:txBody>
                    <a:bodyPr/>
                    <a:lstStyle/>
                    <a:p>
                      <a:endParaRPr lang="nl-BE" sz="1400" dirty="0"/>
                    </a:p>
                  </a:txBody>
                  <a:tcPr/>
                </a:tc>
                <a:extLst>
                  <a:ext uri="{0D108BD9-81ED-4DB2-BD59-A6C34878D82A}">
                    <a16:rowId xmlns:a16="http://schemas.microsoft.com/office/drawing/2014/main" val="2579687618"/>
                  </a:ext>
                </a:extLst>
              </a:tr>
              <a:tr h="370840">
                <a:tc>
                  <a:txBody>
                    <a:bodyPr/>
                    <a:lstStyle/>
                    <a:p>
                      <a:r>
                        <a:rPr lang="nl-BE" sz="1800" dirty="0" err="1"/>
                        <a:t>Mother</a:t>
                      </a:r>
                      <a:r>
                        <a:rPr lang="nl-BE" sz="1800" dirty="0"/>
                        <a:t> </a:t>
                      </a:r>
                      <a:r>
                        <a:rPr lang="nl-BE" sz="1800" dirty="0" err="1"/>
                        <a:t>educated</a:t>
                      </a:r>
                      <a:endParaRPr lang="nl-BE" sz="1800" dirty="0"/>
                    </a:p>
                  </a:txBody>
                  <a:tcPr/>
                </a:tc>
                <a:tc>
                  <a:txBody>
                    <a:bodyPr/>
                    <a:lstStyle/>
                    <a:p>
                      <a:endParaRPr lang="nl-BE" sz="1400" dirty="0"/>
                    </a:p>
                  </a:txBody>
                  <a:tcPr/>
                </a:tc>
                <a:tc>
                  <a:txBody>
                    <a:bodyPr/>
                    <a:lstStyle/>
                    <a:p>
                      <a:endParaRPr lang="nl-BE" sz="1400" dirty="0"/>
                    </a:p>
                  </a:txBody>
                  <a:tcPr/>
                </a:tc>
                <a:extLst>
                  <a:ext uri="{0D108BD9-81ED-4DB2-BD59-A6C34878D82A}">
                    <a16:rowId xmlns:a16="http://schemas.microsoft.com/office/drawing/2014/main" val="153615132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42C86F01-E8F1-4420-813A-57E8B75B571F}"/>
              </a:ext>
            </a:extLst>
          </p:cNvPr>
          <p:cNvSpPr>
            <a:spLocks noGrp="1"/>
          </p:cNvSpPr>
          <p:nvPr>
            <p:ph type="title"/>
          </p:nvPr>
        </p:nvSpPr>
        <p:spPr>
          <a:xfrm>
            <a:off x="467544" y="0"/>
            <a:ext cx="7772400" cy="620688"/>
          </a:xfrm>
        </p:spPr>
        <p:txBody>
          <a:bodyPr/>
          <a:lstStyle/>
          <a:p>
            <a:r>
              <a:rPr lang="en-US" altLang="nl-BE" dirty="0"/>
              <a:t>Finding the best model</a:t>
            </a:r>
            <a:endParaRPr lang="fr-FR" altLang="nl-BE" dirty="0"/>
          </a:p>
        </p:txBody>
      </p:sp>
      <p:graphicFrame>
        <p:nvGraphicFramePr>
          <p:cNvPr id="3" name="Table 3">
            <a:extLst>
              <a:ext uri="{FF2B5EF4-FFF2-40B4-BE49-F238E27FC236}">
                <a16:creationId xmlns:a16="http://schemas.microsoft.com/office/drawing/2014/main" id="{8D53E5C5-E261-4161-B0B8-A58496CAA463}"/>
              </a:ext>
            </a:extLst>
          </p:cNvPr>
          <p:cNvGraphicFramePr>
            <a:graphicFrameLocks noGrp="1"/>
          </p:cNvGraphicFramePr>
          <p:nvPr>
            <p:ph idx="1"/>
            <p:extLst>
              <p:ext uri="{D42A27DB-BD31-4B8C-83A1-F6EECF244321}">
                <p14:modId xmlns:p14="http://schemas.microsoft.com/office/powerpoint/2010/main" val="3443183252"/>
              </p:ext>
            </p:extLst>
          </p:nvPr>
        </p:nvGraphicFramePr>
        <p:xfrm>
          <a:off x="1043608" y="620688"/>
          <a:ext cx="4663440" cy="6238240"/>
        </p:xfrm>
        <a:graphic>
          <a:graphicData uri="http://schemas.openxmlformats.org/drawingml/2006/table">
            <a:tbl>
              <a:tblPr firstRow="1" bandRow="1">
                <a:tableStyleId>{5C22544A-7EE6-4342-B048-85BDC9FD1C3A}</a:tableStyleId>
              </a:tblPr>
              <a:tblGrid>
                <a:gridCol w="2416820">
                  <a:extLst>
                    <a:ext uri="{9D8B030D-6E8A-4147-A177-3AD203B41FA5}">
                      <a16:colId xmlns:a16="http://schemas.microsoft.com/office/drawing/2014/main" val="531940201"/>
                    </a:ext>
                  </a:extLst>
                </a:gridCol>
                <a:gridCol w="936104">
                  <a:extLst>
                    <a:ext uri="{9D8B030D-6E8A-4147-A177-3AD203B41FA5}">
                      <a16:colId xmlns:a16="http://schemas.microsoft.com/office/drawing/2014/main" val="2354969742"/>
                    </a:ext>
                  </a:extLst>
                </a:gridCol>
                <a:gridCol w="1310516">
                  <a:extLst>
                    <a:ext uri="{9D8B030D-6E8A-4147-A177-3AD203B41FA5}">
                      <a16:colId xmlns:a16="http://schemas.microsoft.com/office/drawing/2014/main" val="4615905"/>
                    </a:ext>
                  </a:extLst>
                </a:gridCol>
              </a:tblGrid>
              <a:tr h="147176">
                <a:tc>
                  <a:txBody>
                    <a:bodyPr/>
                    <a:lstStyle/>
                    <a:p>
                      <a:r>
                        <a:rPr lang="nl-BE" sz="1400" dirty="0"/>
                        <a:t>Factor</a:t>
                      </a:r>
                    </a:p>
                  </a:txBody>
                  <a:tcPr/>
                </a:tc>
                <a:tc>
                  <a:txBody>
                    <a:bodyPr/>
                    <a:lstStyle/>
                    <a:p>
                      <a:r>
                        <a:rPr lang="nl-BE" sz="1400" dirty="0"/>
                        <a:t>OR</a:t>
                      </a:r>
                    </a:p>
                  </a:txBody>
                  <a:tcPr/>
                </a:tc>
                <a:tc>
                  <a:txBody>
                    <a:bodyPr/>
                    <a:lstStyle/>
                    <a:p>
                      <a:r>
                        <a:rPr lang="nl-BE" sz="1400" dirty="0"/>
                        <a:t>P-</a:t>
                      </a:r>
                      <a:r>
                        <a:rPr lang="nl-BE" sz="1400" dirty="0" err="1"/>
                        <a:t>value</a:t>
                      </a:r>
                      <a:r>
                        <a:rPr lang="nl-BE" sz="1400" dirty="0"/>
                        <a:t> (LR)</a:t>
                      </a:r>
                    </a:p>
                  </a:txBody>
                  <a:tcPr/>
                </a:tc>
                <a:extLst>
                  <a:ext uri="{0D108BD9-81ED-4DB2-BD59-A6C34878D82A}">
                    <a16:rowId xmlns:a16="http://schemas.microsoft.com/office/drawing/2014/main" val="4038867489"/>
                  </a:ext>
                </a:extLst>
              </a:tr>
              <a:tr h="370840">
                <a:tc>
                  <a:txBody>
                    <a:bodyPr/>
                    <a:lstStyle/>
                    <a:p>
                      <a:r>
                        <a:rPr lang="nl-BE" sz="1800" dirty="0"/>
                        <a:t>Male gender</a:t>
                      </a:r>
                    </a:p>
                  </a:txBody>
                  <a:tcPr/>
                </a:tc>
                <a:tc>
                  <a:txBody>
                    <a:bodyPr/>
                    <a:lstStyle/>
                    <a:p>
                      <a:r>
                        <a:rPr lang="nl-BE" sz="1400" dirty="0"/>
                        <a:t>1.0</a:t>
                      </a:r>
                    </a:p>
                  </a:txBody>
                  <a:tcPr/>
                </a:tc>
                <a:tc>
                  <a:txBody>
                    <a:bodyPr/>
                    <a:lstStyle/>
                    <a:p>
                      <a:r>
                        <a:rPr lang="nl-BE" sz="1400" dirty="0"/>
                        <a:t>0.87</a:t>
                      </a:r>
                    </a:p>
                  </a:txBody>
                  <a:tcPr/>
                </a:tc>
                <a:extLst>
                  <a:ext uri="{0D108BD9-81ED-4DB2-BD59-A6C34878D82A}">
                    <a16:rowId xmlns:a16="http://schemas.microsoft.com/office/drawing/2014/main" val="544162184"/>
                  </a:ext>
                </a:extLst>
              </a:tr>
              <a:tr h="370840">
                <a:tc>
                  <a:txBody>
                    <a:bodyPr/>
                    <a:lstStyle/>
                    <a:p>
                      <a:r>
                        <a:rPr lang="nl-BE" sz="1800" dirty="0"/>
                        <a:t>Age </a:t>
                      </a:r>
                      <a:r>
                        <a:rPr lang="nl-BE" sz="1800" dirty="0" err="1"/>
                        <a:t>group</a:t>
                      </a:r>
                      <a:r>
                        <a:rPr lang="nl-BE" sz="1800" dirty="0"/>
                        <a:t> &lt; 12 </a:t>
                      </a:r>
                      <a:r>
                        <a:rPr lang="nl-BE" sz="1800" dirty="0" err="1"/>
                        <a:t>months</a:t>
                      </a:r>
                      <a:endParaRPr lang="nl-BE" sz="1800" dirty="0"/>
                    </a:p>
                  </a:txBody>
                  <a:tcPr/>
                </a:tc>
                <a:tc>
                  <a:txBody>
                    <a:bodyPr/>
                    <a:lstStyle/>
                    <a:p>
                      <a:r>
                        <a:rPr lang="nl-BE" sz="1400" dirty="0"/>
                        <a:t>Ref.</a:t>
                      </a:r>
                    </a:p>
                  </a:txBody>
                  <a:tcPr/>
                </a:tc>
                <a:tc>
                  <a:txBody>
                    <a:bodyPr/>
                    <a:lstStyle/>
                    <a:p>
                      <a:r>
                        <a:rPr lang="nl-BE" sz="1400" dirty="0"/>
                        <a:t>0.02</a:t>
                      </a:r>
                    </a:p>
                  </a:txBody>
                  <a:tcPr/>
                </a:tc>
                <a:extLst>
                  <a:ext uri="{0D108BD9-81ED-4DB2-BD59-A6C34878D82A}">
                    <a16:rowId xmlns:a16="http://schemas.microsoft.com/office/drawing/2014/main" val="1712022937"/>
                  </a:ext>
                </a:extLst>
              </a:tr>
              <a:tr h="370840">
                <a:tc>
                  <a:txBody>
                    <a:bodyPr/>
                    <a:lstStyle/>
                    <a:p>
                      <a:r>
                        <a:rPr lang="nl-BE" sz="1800" dirty="0"/>
                        <a:t>                12-23 </a:t>
                      </a:r>
                      <a:r>
                        <a:rPr lang="nl-BE" sz="1800" dirty="0" err="1"/>
                        <a:t>months</a:t>
                      </a:r>
                      <a:endParaRPr lang="nl-BE" sz="1800" dirty="0"/>
                    </a:p>
                  </a:txBody>
                  <a:tcPr/>
                </a:tc>
                <a:tc>
                  <a:txBody>
                    <a:bodyPr/>
                    <a:lstStyle/>
                    <a:p>
                      <a:r>
                        <a:rPr lang="nl-BE" sz="1400" dirty="0"/>
                        <a:t>1.2</a:t>
                      </a:r>
                    </a:p>
                  </a:txBody>
                  <a:tcPr/>
                </a:tc>
                <a:tc>
                  <a:txBody>
                    <a:bodyPr/>
                    <a:lstStyle/>
                    <a:p>
                      <a:endParaRPr lang="nl-BE" sz="1400" dirty="0"/>
                    </a:p>
                  </a:txBody>
                  <a:tcPr/>
                </a:tc>
                <a:extLst>
                  <a:ext uri="{0D108BD9-81ED-4DB2-BD59-A6C34878D82A}">
                    <a16:rowId xmlns:a16="http://schemas.microsoft.com/office/drawing/2014/main" val="1636060752"/>
                  </a:ext>
                </a:extLst>
              </a:tr>
              <a:tr h="370840">
                <a:tc>
                  <a:txBody>
                    <a:bodyPr/>
                    <a:lstStyle/>
                    <a:p>
                      <a:r>
                        <a:rPr lang="nl-BE" sz="1800" dirty="0"/>
                        <a:t>                24-37 </a:t>
                      </a:r>
                      <a:r>
                        <a:rPr lang="nl-BE" sz="1800" dirty="0" err="1"/>
                        <a:t>months</a:t>
                      </a:r>
                      <a:endParaRPr lang="nl-BE" sz="1800" dirty="0"/>
                    </a:p>
                  </a:txBody>
                  <a:tcPr/>
                </a:tc>
                <a:tc>
                  <a:txBody>
                    <a:bodyPr/>
                    <a:lstStyle/>
                    <a:p>
                      <a:r>
                        <a:rPr lang="nl-BE" sz="1400" dirty="0"/>
                        <a:t>1.3</a:t>
                      </a:r>
                    </a:p>
                  </a:txBody>
                  <a:tcPr/>
                </a:tc>
                <a:tc>
                  <a:txBody>
                    <a:bodyPr/>
                    <a:lstStyle/>
                    <a:p>
                      <a:endParaRPr lang="nl-BE" sz="1400" dirty="0"/>
                    </a:p>
                  </a:txBody>
                  <a:tcPr/>
                </a:tc>
                <a:extLst>
                  <a:ext uri="{0D108BD9-81ED-4DB2-BD59-A6C34878D82A}">
                    <a16:rowId xmlns:a16="http://schemas.microsoft.com/office/drawing/2014/main" val="1779543582"/>
                  </a:ext>
                </a:extLst>
              </a:tr>
              <a:tr h="370840">
                <a:tc>
                  <a:txBody>
                    <a:bodyPr/>
                    <a:lstStyle/>
                    <a:p>
                      <a:r>
                        <a:rPr lang="nl-BE" sz="1800" dirty="0"/>
                        <a:t>                38-47 </a:t>
                      </a:r>
                      <a:r>
                        <a:rPr lang="nl-BE" sz="1800" dirty="0" err="1"/>
                        <a:t>months</a:t>
                      </a:r>
                      <a:endParaRPr lang="nl-BE" sz="1800" dirty="0"/>
                    </a:p>
                  </a:txBody>
                  <a:tcPr/>
                </a:tc>
                <a:tc>
                  <a:txBody>
                    <a:bodyPr/>
                    <a:lstStyle/>
                    <a:p>
                      <a:r>
                        <a:rPr lang="nl-BE" sz="1400" dirty="0"/>
                        <a:t>1.9</a:t>
                      </a:r>
                    </a:p>
                  </a:txBody>
                  <a:tcPr/>
                </a:tc>
                <a:tc>
                  <a:txBody>
                    <a:bodyPr/>
                    <a:lstStyle/>
                    <a:p>
                      <a:endParaRPr lang="nl-BE" sz="1400" dirty="0"/>
                    </a:p>
                  </a:txBody>
                  <a:tcPr/>
                </a:tc>
                <a:extLst>
                  <a:ext uri="{0D108BD9-81ED-4DB2-BD59-A6C34878D82A}">
                    <a16:rowId xmlns:a16="http://schemas.microsoft.com/office/drawing/2014/main" val="2760022929"/>
                  </a:ext>
                </a:extLst>
              </a:tr>
              <a:tr h="370840">
                <a:tc>
                  <a:txBody>
                    <a:bodyPr/>
                    <a:lstStyle/>
                    <a:p>
                      <a:r>
                        <a:rPr lang="nl-BE" sz="1800" dirty="0"/>
                        <a:t>                48-59 </a:t>
                      </a:r>
                      <a:r>
                        <a:rPr lang="nl-BE" sz="1800" dirty="0" err="1"/>
                        <a:t>months</a:t>
                      </a:r>
                      <a:endParaRPr lang="nl-BE" sz="1800" dirty="0"/>
                    </a:p>
                  </a:txBody>
                  <a:tcPr/>
                </a:tc>
                <a:tc>
                  <a:txBody>
                    <a:bodyPr/>
                    <a:lstStyle/>
                    <a:p>
                      <a:r>
                        <a:rPr lang="nl-BE" sz="1400" dirty="0"/>
                        <a:t>1.8</a:t>
                      </a:r>
                    </a:p>
                  </a:txBody>
                  <a:tcPr/>
                </a:tc>
                <a:tc>
                  <a:txBody>
                    <a:bodyPr/>
                    <a:lstStyle/>
                    <a:p>
                      <a:endParaRPr lang="nl-BE" sz="1400" dirty="0"/>
                    </a:p>
                  </a:txBody>
                  <a:tcPr/>
                </a:tc>
                <a:extLst>
                  <a:ext uri="{0D108BD9-81ED-4DB2-BD59-A6C34878D82A}">
                    <a16:rowId xmlns:a16="http://schemas.microsoft.com/office/drawing/2014/main" val="1097567018"/>
                  </a:ext>
                </a:extLst>
              </a:tr>
              <a:tr h="370840">
                <a:tc>
                  <a:txBody>
                    <a:bodyPr/>
                    <a:lstStyle/>
                    <a:p>
                      <a:r>
                        <a:rPr lang="nl-BE" sz="1800" dirty="0" err="1"/>
                        <a:t>Breast</a:t>
                      </a:r>
                      <a:r>
                        <a:rPr lang="nl-BE" sz="1800" dirty="0"/>
                        <a:t> </a:t>
                      </a:r>
                      <a:r>
                        <a:rPr lang="nl-BE" sz="1800" dirty="0" err="1"/>
                        <a:t>feeding</a:t>
                      </a:r>
                      <a:endParaRPr lang="nl-BE" sz="1800" dirty="0"/>
                    </a:p>
                  </a:txBody>
                  <a:tcPr/>
                </a:tc>
                <a:tc>
                  <a:txBody>
                    <a:bodyPr/>
                    <a:lstStyle/>
                    <a:p>
                      <a:r>
                        <a:rPr lang="nl-BE" sz="1400" dirty="0"/>
                        <a:t>0.7</a:t>
                      </a:r>
                    </a:p>
                  </a:txBody>
                  <a:tcPr/>
                </a:tc>
                <a:tc>
                  <a:txBody>
                    <a:bodyPr/>
                    <a:lstStyle/>
                    <a:p>
                      <a:r>
                        <a:rPr lang="nl-BE" sz="1400" dirty="0"/>
                        <a:t>0.01</a:t>
                      </a:r>
                    </a:p>
                  </a:txBody>
                  <a:tcPr/>
                </a:tc>
                <a:extLst>
                  <a:ext uri="{0D108BD9-81ED-4DB2-BD59-A6C34878D82A}">
                    <a16:rowId xmlns:a16="http://schemas.microsoft.com/office/drawing/2014/main" val="949652043"/>
                  </a:ext>
                </a:extLst>
              </a:tr>
              <a:tr h="370840">
                <a:tc>
                  <a:txBody>
                    <a:bodyPr/>
                    <a:lstStyle/>
                    <a:p>
                      <a:r>
                        <a:rPr lang="nl-BE" sz="1800" dirty="0" err="1"/>
                        <a:t>Stunted</a:t>
                      </a:r>
                      <a:endParaRPr lang="nl-BE" sz="1800" dirty="0"/>
                    </a:p>
                  </a:txBody>
                  <a:tcPr/>
                </a:tc>
                <a:tc>
                  <a:txBody>
                    <a:bodyPr/>
                    <a:lstStyle/>
                    <a:p>
                      <a:r>
                        <a:rPr lang="nl-BE" sz="1400" dirty="0"/>
                        <a:t>1.4</a:t>
                      </a:r>
                    </a:p>
                  </a:txBody>
                  <a:tcPr/>
                </a:tc>
                <a:tc>
                  <a:txBody>
                    <a:bodyPr/>
                    <a:lstStyle/>
                    <a:p>
                      <a:r>
                        <a:rPr lang="nl-BE" sz="1400" dirty="0"/>
                        <a:t>0.008</a:t>
                      </a:r>
                    </a:p>
                  </a:txBody>
                  <a:tcPr/>
                </a:tc>
                <a:extLst>
                  <a:ext uri="{0D108BD9-81ED-4DB2-BD59-A6C34878D82A}">
                    <a16:rowId xmlns:a16="http://schemas.microsoft.com/office/drawing/2014/main" val="1142544150"/>
                  </a:ext>
                </a:extLst>
              </a:tr>
              <a:tr h="370840">
                <a:tc>
                  <a:txBody>
                    <a:bodyPr/>
                    <a:lstStyle/>
                    <a:p>
                      <a:r>
                        <a:rPr lang="nl-BE" sz="1800" dirty="0" err="1"/>
                        <a:t>Wasted</a:t>
                      </a:r>
                      <a:endParaRPr lang="nl-BE" sz="1800" dirty="0"/>
                    </a:p>
                  </a:txBody>
                  <a:tcPr/>
                </a:tc>
                <a:tc>
                  <a:txBody>
                    <a:bodyPr/>
                    <a:lstStyle/>
                    <a:p>
                      <a:r>
                        <a:rPr lang="nl-BE" sz="1400" dirty="0"/>
                        <a:t>1.0</a:t>
                      </a:r>
                    </a:p>
                  </a:txBody>
                  <a:tcPr/>
                </a:tc>
                <a:tc>
                  <a:txBody>
                    <a:bodyPr/>
                    <a:lstStyle/>
                    <a:p>
                      <a:r>
                        <a:rPr lang="nl-BE" sz="1400" dirty="0"/>
                        <a:t>0.87</a:t>
                      </a:r>
                    </a:p>
                  </a:txBody>
                  <a:tcPr/>
                </a:tc>
                <a:extLst>
                  <a:ext uri="{0D108BD9-81ED-4DB2-BD59-A6C34878D82A}">
                    <a16:rowId xmlns:a16="http://schemas.microsoft.com/office/drawing/2014/main" val="2384393895"/>
                  </a:ext>
                </a:extLst>
              </a:tr>
              <a:tr h="370840">
                <a:tc>
                  <a:txBody>
                    <a:bodyPr/>
                    <a:lstStyle/>
                    <a:p>
                      <a:r>
                        <a:rPr lang="nl-BE" sz="1800" dirty="0"/>
                        <a:t>Under </a:t>
                      </a:r>
                      <a:r>
                        <a:rPr lang="nl-BE" sz="1800" dirty="0" err="1"/>
                        <a:t>weight</a:t>
                      </a:r>
                      <a:endParaRPr lang="nl-BE" sz="1800" dirty="0"/>
                    </a:p>
                  </a:txBody>
                  <a:tcPr/>
                </a:tc>
                <a:tc>
                  <a:txBody>
                    <a:bodyPr/>
                    <a:lstStyle/>
                    <a:p>
                      <a:r>
                        <a:rPr lang="nl-BE" sz="1400" dirty="0"/>
                        <a:t>1.1</a:t>
                      </a:r>
                    </a:p>
                  </a:txBody>
                  <a:tcPr/>
                </a:tc>
                <a:tc>
                  <a:txBody>
                    <a:bodyPr/>
                    <a:lstStyle/>
                    <a:p>
                      <a:r>
                        <a:rPr lang="nl-BE" sz="1400" dirty="0"/>
                        <a:t>0.37</a:t>
                      </a:r>
                    </a:p>
                  </a:txBody>
                  <a:tcPr/>
                </a:tc>
                <a:extLst>
                  <a:ext uri="{0D108BD9-81ED-4DB2-BD59-A6C34878D82A}">
                    <a16:rowId xmlns:a16="http://schemas.microsoft.com/office/drawing/2014/main" val="2767263564"/>
                  </a:ext>
                </a:extLst>
              </a:tr>
              <a:tr h="370840">
                <a:tc>
                  <a:txBody>
                    <a:bodyPr/>
                    <a:lstStyle/>
                    <a:p>
                      <a:r>
                        <a:rPr lang="nl-BE" sz="1800" dirty="0" err="1"/>
                        <a:t>Anemic</a:t>
                      </a:r>
                      <a:endParaRPr lang="nl-BE" sz="1800" dirty="0"/>
                    </a:p>
                  </a:txBody>
                  <a:tcPr/>
                </a:tc>
                <a:tc>
                  <a:txBody>
                    <a:bodyPr/>
                    <a:lstStyle/>
                    <a:p>
                      <a:r>
                        <a:rPr lang="nl-BE" sz="1400" dirty="0"/>
                        <a:t>1.5</a:t>
                      </a:r>
                    </a:p>
                  </a:txBody>
                  <a:tcPr/>
                </a:tc>
                <a:tc>
                  <a:txBody>
                    <a:bodyPr/>
                    <a:lstStyle/>
                    <a:p>
                      <a:r>
                        <a:rPr lang="nl-BE" sz="1400" dirty="0"/>
                        <a:t>0.004</a:t>
                      </a:r>
                    </a:p>
                  </a:txBody>
                  <a:tcPr/>
                </a:tc>
                <a:extLst>
                  <a:ext uri="{0D108BD9-81ED-4DB2-BD59-A6C34878D82A}">
                    <a16:rowId xmlns:a16="http://schemas.microsoft.com/office/drawing/2014/main" val="3617358118"/>
                  </a:ext>
                </a:extLst>
              </a:tr>
              <a:tr h="370840">
                <a:tc>
                  <a:txBody>
                    <a:bodyPr/>
                    <a:lstStyle/>
                    <a:p>
                      <a:r>
                        <a:rPr lang="nl-BE" sz="1800" dirty="0" err="1"/>
                        <a:t>Hospitalized</a:t>
                      </a:r>
                      <a:endParaRPr lang="nl-BE" sz="1800" dirty="0"/>
                    </a:p>
                  </a:txBody>
                  <a:tcPr/>
                </a:tc>
                <a:tc>
                  <a:txBody>
                    <a:bodyPr/>
                    <a:lstStyle/>
                    <a:p>
                      <a:r>
                        <a:rPr lang="nl-BE" sz="1400" dirty="0"/>
                        <a:t>0.7</a:t>
                      </a:r>
                    </a:p>
                  </a:txBody>
                  <a:tcPr/>
                </a:tc>
                <a:tc>
                  <a:txBody>
                    <a:bodyPr/>
                    <a:lstStyle/>
                    <a:p>
                      <a:r>
                        <a:rPr lang="nl-BE" sz="1400" dirty="0"/>
                        <a:t>0.077</a:t>
                      </a:r>
                    </a:p>
                  </a:txBody>
                  <a:tcPr/>
                </a:tc>
                <a:extLst>
                  <a:ext uri="{0D108BD9-81ED-4DB2-BD59-A6C34878D82A}">
                    <a16:rowId xmlns:a16="http://schemas.microsoft.com/office/drawing/2014/main" val="4249379450"/>
                  </a:ext>
                </a:extLst>
              </a:tr>
              <a:tr h="370840">
                <a:tc>
                  <a:txBody>
                    <a:bodyPr/>
                    <a:lstStyle/>
                    <a:p>
                      <a:r>
                        <a:rPr lang="nl-BE" sz="1800" dirty="0" err="1"/>
                        <a:t>Measles</a:t>
                      </a:r>
                      <a:endParaRPr lang="nl-BE" sz="1800" dirty="0"/>
                    </a:p>
                  </a:txBody>
                  <a:tcPr/>
                </a:tc>
                <a:tc>
                  <a:txBody>
                    <a:bodyPr/>
                    <a:lstStyle/>
                    <a:p>
                      <a:r>
                        <a:rPr lang="nl-BE" sz="1400" dirty="0"/>
                        <a:t>1.2</a:t>
                      </a:r>
                    </a:p>
                  </a:txBody>
                  <a:tcPr/>
                </a:tc>
                <a:tc>
                  <a:txBody>
                    <a:bodyPr/>
                    <a:lstStyle/>
                    <a:p>
                      <a:r>
                        <a:rPr lang="nl-BE" sz="1400" dirty="0"/>
                        <a:t>0.56</a:t>
                      </a:r>
                    </a:p>
                  </a:txBody>
                  <a:tcPr/>
                </a:tc>
                <a:extLst>
                  <a:ext uri="{0D108BD9-81ED-4DB2-BD59-A6C34878D82A}">
                    <a16:rowId xmlns:a16="http://schemas.microsoft.com/office/drawing/2014/main" val="1161401235"/>
                  </a:ext>
                </a:extLst>
              </a:tr>
              <a:tr h="370840">
                <a:tc>
                  <a:txBody>
                    <a:bodyPr/>
                    <a:lstStyle/>
                    <a:p>
                      <a:r>
                        <a:rPr lang="nl-BE" sz="1800" dirty="0"/>
                        <a:t>BCG</a:t>
                      </a:r>
                    </a:p>
                  </a:txBody>
                  <a:tcPr/>
                </a:tc>
                <a:tc>
                  <a:txBody>
                    <a:bodyPr/>
                    <a:lstStyle/>
                    <a:p>
                      <a:r>
                        <a:rPr lang="nl-BE" sz="1400" dirty="0"/>
                        <a:t>0.9</a:t>
                      </a:r>
                    </a:p>
                  </a:txBody>
                  <a:tcPr/>
                </a:tc>
                <a:tc>
                  <a:txBody>
                    <a:bodyPr/>
                    <a:lstStyle/>
                    <a:p>
                      <a:r>
                        <a:rPr lang="nl-BE" sz="1400" dirty="0"/>
                        <a:t>0.23</a:t>
                      </a:r>
                    </a:p>
                  </a:txBody>
                  <a:tcPr/>
                </a:tc>
                <a:extLst>
                  <a:ext uri="{0D108BD9-81ED-4DB2-BD59-A6C34878D82A}">
                    <a16:rowId xmlns:a16="http://schemas.microsoft.com/office/drawing/2014/main" val="1575499292"/>
                  </a:ext>
                </a:extLst>
              </a:tr>
              <a:tr h="370840">
                <a:tc>
                  <a:txBody>
                    <a:bodyPr/>
                    <a:lstStyle/>
                    <a:p>
                      <a:r>
                        <a:rPr lang="nl-BE" sz="1800" dirty="0"/>
                        <a:t>Pump</a:t>
                      </a:r>
                    </a:p>
                  </a:txBody>
                  <a:tcPr/>
                </a:tc>
                <a:tc>
                  <a:txBody>
                    <a:bodyPr/>
                    <a:lstStyle/>
                    <a:p>
                      <a:r>
                        <a:rPr lang="nl-BE" sz="1400" dirty="0"/>
                        <a:t>1.0</a:t>
                      </a:r>
                    </a:p>
                  </a:txBody>
                  <a:tcPr/>
                </a:tc>
                <a:tc>
                  <a:txBody>
                    <a:bodyPr/>
                    <a:lstStyle/>
                    <a:p>
                      <a:r>
                        <a:rPr lang="nl-BE" sz="1400" dirty="0"/>
                        <a:t>0.85</a:t>
                      </a:r>
                    </a:p>
                  </a:txBody>
                  <a:tcPr/>
                </a:tc>
                <a:extLst>
                  <a:ext uri="{0D108BD9-81ED-4DB2-BD59-A6C34878D82A}">
                    <a16:rowId xmlns:a16="http://schemas.microsoft.com/office/drawing/2014/main" val="2579687618"/>
                  </a:ext>
                </a:extLst>
              </a:tr>
              <a:tr h="370840">
                <a:tc>
                  <a:txBody>
                    <a:bodyPr/>
                    <a:lstStyle/>
                    <a:p>
                      <a:r>
                        <a:rPr lang="nl-BE" sz="1800" dirty="0" err="1"/>
                        <a:t>Mother</a:t>
                      </a:r>
                      <a:r>
                        <a:rPr lang="nl-BE" sz="1800" dirty="0"/>
                        <a:t> </a:t>
                      </a:r>
                      <a:r>
                        <a:rPr lang="nl-BE" sz="1800" dirty="0" err="1"/>
                        <a:t>educated</a:t>
                      </a:r>
                      <a:endParaRPr lang="nl-BE" sz="1800" dirty="0"/>
                    </a:p>
                  </a:txBody>
                  <a:tcPr/>
                </a:tc>
                <a:tc>
                  <a:txBody>
                    <a:bodyPr/>
                    <a:lstStyle/>
                    <a:p>
                      <a:r>
                        <a:rPr lang="nl-BE" sz="1400" dirty="0"/>
                        <a:t>0.7</a:t>
                      </a:r>
                    </a:p>
                  </a:txBody>
                  <a:tcPr/>
                </a:tc>
                <a:tc>
                  <a:txBody>
                    <a:bodyPr/>
                    <a:lstStyle/>
                    <a:p>
                      <a:r>
                        <a:rPr lang="nl-BE" sz="1400" dirty="0"/>
                        <a:t>0.03</a:t>
                      </a:r>
                    </a:p>
                  </a:txBody>
                  <a:tcPr/>
                </a:tc>
                <a:extLst>
                  <a:ext uri="{0D108BD9-81ED-4DB2-BD59-A6C34878D82A}">
                    <a16:rowId xmlns:a16="http://schemas.microsoft.com/office/drawing/2014/main" val="1536151325"/>
                  </a:ext>
                </a:extLst>
              </a:tr>
            </a:tbl>
          </a:graphicData>
        </a:graphic>
      </p:graphicFrame>
    </p:spTree>
    <p:extLst>
      <p:ext uri="{BB962C8B-B14F-4D97-AF65-F5344CB8AC3E}">
        <p14:creationId xmlns:p14="http://schemas.microsoft.com/office/powerpoint/2010/main" val="270314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42C86F01-E8F1-4420-813A-57E8B75B571F}"/>
              </a:ext>
            </a:extLst>
          </p:cNvPr>
          <p:cNvSpPr>
            <a:spLocks noGrp="1"/>
          </p:cNvSpPr>
          <p:nvPr>
            <p:ph type="title"/>
          </p:nvPr>
        </p:nvSpPr>
        <p:spPr>
          <a:xfrm>
            <a:off x="467544" y="0"/>
            <a:ext cx="7772400" cy="620688"/>
          </a:xfrm>
        </p:spPr>
        <p:txBody>
          <a:bodyPr/>
          <a:lstStyle/>
          <a:p>
            <a:r>
              <a:rPr lang="en-US" altLang="nl-BE" dirty="0"/>
              <a:t>Finding the best model</a:t>
            </a:r>
            <a:endParaRPr lang="fr-FR" altLang="nl-BE" dirty="0"/>
          </a:p>
        </p:txBody>
      </p:sp>
      <p:graphicFrame>
        <p:nvGraphicFramePr>
          <p:cNvPr id="3" name="Table 3">
            <a:extLst>
              <a:ext uri="{FF2B5EF4-FFF2-40B4-BE49-F238E27FC236}">
                <a16:creationId xmlns:a16="http://schemas.microsoft.com/office/drawing/2014/main" id="{8D53E5C5-E261-4161-B0B8-A58496CAA463}"/>
              </a:ext>
            </a:extLst>
          </p:cNvPr>
          <p:cNvGraphicFramePr>
            <a:graphicFrameLocks noGrp="1"/>
          </p:cNvGraphicFramePr>
          <p:nvPr>
            <p:ph idx="1"/>
            <p:extLst>
              <p:ext uri="{D42A27DB-BD31-4B8C-83A1-F6EECF244321}">
                <p14:modId xmlns:p14="http://schemas.microsoft.com/office/powerpoint/2010/main" val="3602538037"/>
              </p:ext>
            </p:extLst>
          </p:nvPr>
        </p:nvGraphicFramePr>
        <p:xfrm>
          <a:off x="1043608" y="620688"/>
          <a:ext cx="4663440" cy="6238240"/>
        </p:xfrm>
        <a:graphic>
          <a:graphicData uri="http://schemas.openxmlformats.org/drawingml/2006/table">
            <a:tbl>
              <a:tblPr firstRow="1" bandRow="1">
                <a:tableStyleId>{5C22544A-7EE6-4342-B048-85BDC9FD1C3A}</a:tableStyleId>
              </a:tblPr>
              <a:tblGrid>
                <a:gridCol w="2416820">
                  <a:extLst>
                    <a:ext uri="{9D8B030D-6E8A-4147-A177-3AD203B41FA5}">
                      <a16:colId xmlns:a16="http://schemas.microsoft.com/office/drawing/2014/main" val="531940201"/>
                    </a:ext>
                  </a:extLst>
                </a:gridCol>
                <a:gridCol w="936104">
                  <a:extLst>
                    <a:ext uri="{9D8B030D-6E8A-4147-A177-3AD203B41FA5}">
                      <a16:colId xmlns:a16="http://schemas.microsoft.com/office/drawing/2014/main" val="2354969742"/>
                    </a:ext>
                  </a:extLst>
                </a:gridCol>
                <a:gridCol w="1310516">
                  <a:extLst>
                    <a:ext uri="{9D8B030D-6E8A-4147-A177-3AD203B41FA5}">
                      <a16:colId xmlns:a16="http://schemas.microsoft.com/office/drawing/2014/main" val="4615905"/>
                    </a:ext>
                  </a:extLst>
                </a:gridCol>
              </a:tblGrid>
              <a:tr h="147176">
                <a:tc>
                  <a:txBody>
                    <a:bodyPr/>
                    <a:lstStyle/>
                    <a:p>
                      <a:r>
                        <a:rPr lang="nl-BE" sz="1400" dirty="0"/>
                        <a:t>Factor</a:t>
                      </a:r>
                    </a:p>
                  </a:txBody>
                  <a:tcPr/>
                </a:tc>
                <a:tc>
                  <a:txBody>
                    <a:bodyPr/>
                    <a:lstStyle/>
                    <a:p>
                      <a:r>
                        <a:rPr lang="nl-BE" sz="1400" dirty="0"/>
                        <a:t>OR</a:t>
                      </a:r>
                    </a:p>
                  </a:txBody>
                  <a:tcPr/>
                </a:tc>
                <a:tc>
                  <a:txBody>
                    <a:bodyPr/>
                    <a:lstStyle/>
                    <a:p>
                      <a:r>
                        <a:rPr lang="nl-BE" sz="1400" dirty="0"/>
                        <a:t>P-</a:t>
                      </a:r>
                      <a:r>
                        <a:rPr lang="nl-BE" sz="1400" dirty="0" err="1"/>
                        <a:t>value</a:t>
                      </a:r>
                      <a:r>
                        <a:rPr lang="nl-BE" sz="1400" dirty="0"/>
                        <a:t> (LR)</a:t>
                      </a:r>
                    </a:p>
                  </a:txBody>
                  <a:tcPr/>
                </a:tc>
                <a:extLst>
                  <a:ext uri="{0D108BD9-81ED-4DB2-BD59-A6C34878D82A}">
                    <a16:rowId xmlns:a16="http://schemas.microsoft.com/office/drawing/2014/main" val="4038867489"/>
                  </a:ext>
                </a:extLst>
              </a:tr>
              <a:tr h="370840">
                <a:tc>
                  <a:txBody>
                    <a:bodyPr/>
                    <a:lstStyle/>
                    <a:p>
                      <a:r>
                        <a:rPr lang="nl-BE" sz="1800" dirty="0"/>
                        <a:t>Male gender</a:t>
                      </a:r>
                    </a:p>
                  </a:txBody>
                  <a:tcPr/>
                </a:tc>
                <a:tc>
                  <a:txBody>
                    <a:bodyPr/>
                    <a:lstStyle/>
                    <a:p>
                      <a:r>
                        <a:rPr lang="nl-BE" sz="1400" dirty="0"/>
                        <a:t>1.0</a:t>
                      </a:r>
                    </a:p>
                  </a:txBody>
                  <a:tcPr/>
                </a:tc>
                <a:tc>
                  <a:txBody>
                    <a:bodyPr/>
                    <a:lstStyle/>
                    <a:p>
                      <a:r>
                        <a:rPr lang="nl-BE" sz="1400" dirty="0"/>
                        <a:t>0.87</a:t>
                      </a:r>
                    </a:p>
                  </a:txBody>
                  <a:tcPr/>
                </a:tc>
                <a:extLst>
                  <a:ext uri="{0D108BD9-81ED-4DB2-BD59-A6C34878D82A}">
                    <a16:rowId xmlns:a16="http://schemas.microsoft.com/office/drawing/2014/main" val="544162184"/>
                  </a:ext>
                </a:extLst>
              </a:tr>
              <a:tr h="370840">
                <a:tc>
                  <a:txBody>
                    <a:bodyPr/>
                    <a:lstStyle/>
                    <a:p>
                      <a:r>
                        <a:rPr lang="nl-BE" sz="1800" dirty="0">
                          <a:solidFill>
                            <a:srgbClr val="FF0000"/>
                          </a:solidFill>
                        </a:rPr>
                        <a:t>Age </a:t>
                      </a:r>
                      <a:r>
                        <a:rPr lang="nl-BE" sz="1800" dirty="0" err="1">
                          <a:solidFill>
                            <a:srgbClr val="FF0000"/>
                          </a:solidFill>
                        </a:rPr>
                        <a:t>group</a:t>
                      </a:r>
                      <a:r>
                        <a:rPr lang="nl-BE" sz="1800" dirty="0">
                          <a:solidFill>
                            <a:srgbClr val="FF0000"/>
                          </a:solidFill>
                        </a:rPr>
                        <a:t> &lt; 12 </a:t>
                      </a:r>
                      <a:r>
                        <a:rPr lang="nl-BE" sz="1800" dirty="0" err="1">
                          <a:solidFill>
                            <a:srgbClr val="FF0000"/>
                          </a:solidFill>
                        </a:rPr>
                        <a:t>months</a:t>
                      </a:r>
                      <a:endParaRPr lang="nl-BE" sz="1800" dirty="0">
                        <a:solidFill>
                          <a:srgbClr val="FF0000"/>
                        </a:solidFill>
                      </a:endParaRPr>
                    </a:p>
                  </a:txBody>
                  <a:tcPr/>
                </a:tc>
                <a:tc>
                  <a:txBody>
                    <a:bodyPr/>
                    <a:lstStyle/>
                    <a:p>
                      <a:r>
                        <a:rPr lang="nl-BE" sz="1400" dirty="0">
                          <a:solidFill>
                            <a:srgbClr val="FF0000"/>
                          </a:solidFill>
                        </a:rPr>
                        <a:t>Ref.</a:t>
                      </a:r>
                    </a:p>
                  </a:txBody>
                  <a:tcPr/>
                </a:tc>
                <a:tc>
                  <a:txBody>
                    <a:bodyPr/>
                    <a:lstStyle/>
                    <a:p>
                      <a:r>
                        <a:rPr lang="nl-BE" sz="1400" dirty="0">
                          <a:solidFill>
                            <a:srgbClr val="FF0000"/>
                          </a:solidFill>
                        </a:rPr>
                        <a:t>0.02</a:t>
                      </a:r>
                    </a:p>
                  </a:txBody>
                  <a:tcPr/>
                </a:tc>
                <a:extLst>
                  <a:ext uri="{0D108BD9-81ED-4DB2-BD59-A6C34878D82A}">
                    <a16:rowId xmlns:a16="http://schemas.microsoft.com/office/drawing/2014/main" val="1712022937"/>
                  </a:ext>
                </a:extLst>
              </a:tr>
              <a:tr h="370840">
                <a:tc>
                  <a:txBody>
                    <a:bodyPr/>
                    <a:lstStyle/>
                    <a:p>
                      <a:r>
                        <a:rPr lang="nl-BE" sz="1800" dirty="0"/>
                        <a:t>                12-23 </a:t>
                      </a:r>
                      <a:r>
                        <a:rPr lang="nl-BE" sz="1800" dirty="0" err="1"/>
                        <a:t>months</a:t>
                      </a:r>
                      <a:endParaRPr lang="nl-BE" sz="1800" dirty="0"/>
                    </a:p>
                  </a:txBody>
                  <a:tcPr/>
                </a:tc>
                <a:tc>
                  <a:txBody>
                    <a:bodyPr/>
                    <a:lstStyle/>
                    <a:p>
                      <a:r>
                        <a:rPr lang="nl-BE" sz="1400" dirty="0"/>
                        <a:t>1.2</a:t>
                      </a:r>
                    </a:p>
                  </a:txBody>
                  <a:tcPr/>
                </a:tc>
                <a:tc>
                  <a:txBody>
                    <a:bodyPr/>
                    <a:lstStyle/>
                    <a:p>
                      <a:endParaRPr lang="nl-BE" sz="1400" dirty="0"/>
                    </a:p>
                  </a:txBody>
                  <a:tcPr/>
                </a:tc>
                <a:extLst>
                  <a:ext uri="{0D108BD9-81ED-4DB2-BD59-A6C34878D82A}">
                    <a16:rowId xmlns:a16="http://schemas.microsoft.com/office/drawing/2014/main" val="1636060752"/>
                  </a:ext>
                </a:extLst>
              </a:tr>
              <a:tr h="370840">
                <a:tc>
                  <a:txBody>
                    <a:bodyPr/>
                    <a:lstStyle/>
                    <a:p>
                      <a:r>
                        <a:rPr lang="nl-BE" sz="1800" dirty="0"/>
                        <a:t>                24-37 </a:t>
                      </a:r>
                      <a:r>
                        <a:rPr lang="nl-BE" sz="1800" dirty="0" err="1"/>
                        <a:t>months</a:t>
                      </a:r>
                      <a:endParaRPr lang="nl-BE" sz="1800" dirty="0"/>
                    </a:p>
                  </a:txBody>
                  <a:tcPr/>
                </a:tc>
                <a:tc>
                  <a:txBody>
                    <a:bodyPr/>
                    <a:lstStyle/>
                    <a:p>
                      <a:r>
                        <a:rPr lang="nl-BE" sz="1400" dirty="0"/>
                        <a:t>1.3</a:t>
                      </a:r>
                    </a:p>
                  </a:txBody>
                  <a:tcPr/>
                </a:tc>
                <a:tc>
                  <a:txBody>
                    <a:bodyPr/>
                    <a:lstStyle/>
                    <a:p>
                      <a:endParaRPr lang="nl-BE" sz="1400" dirty="0"/>
                    </a:p>
                  </a:txBody>
                  <a:tcPr/>
                </a:tc>
                <a:extLst>
                  <a:ext uri="{0D108BD9-81ED-4DB2-BD59-A6C34878D82A}">
                    <a16:rowId xmlns:a16="http://schemas.microsoft.com/office/drawing/2014/main" val="1779543582"/>
                  </a:ext>
                </a:extLst>
              </a:tr>
              <a:tr h="370840">
                <a:tc>
                  <a:txBody>
                    <a:bodyPr/>
                    <a:lstStyle/>
                    <a:p>
                      <a:r>
                        <a:rPr lang="nl-BE" sz="1800" dirty="0"/>
                        <a:t>                38-47 </a:t>
                      </a:r>
                      <a:r>
                        <a:rPr lang="nl-BE" sz="1800" dirty="0" err="1"/>
                        <a:t>months</a:t>
                      </a:r>
                      <a:endParaRPr lang="nl-BE" sz="1800" dirty="0"/>
                    </a:p>
                  </a:txBody>
                  <a:tcPr/>
                </a:tc>
                <a:tc>
                  <a:txBody>
                    <a:bodyPr/>
                    <a:lstStyle/>
                    <a:p>
                      <a:r>
                        <a:rPr lang="nl-BE" sz="1400" dirty="0"/>
                        <a:t>1.9</a:t>
                      </a:r>
                    </a:p>
                  </a:txBody>
                  <a:tcPr/>
                </a:tc>
                <a:tc>
                  <a:txBody>
                    <a:bodyPr/>
                    <a:lstStyle/>
                    <a:p>
                      <a:endParaRPr lang="nl-BE" sz="1400" dirty="0"/>
                    </a:p>
                  </a:txBody>
                  <a:tcPr/>
                </a:tc>
                <a:extLst>
                  <a:ext uri="{0D108BD9-81ED-4DB2-BD59-A6C34878D82A}">
                    <a16:rowId xmlns:a16="http://schemas.microsoft.com/office/drawing/2014/main" val="2760022929"/>
                  </a:ext>
                </a:extLst>
              </a:tr>
              <a:tr h="370840">
                <a:tc>
                  <a:txBody>
                    <a:bodyPr/>
                    <a:lstStyle/>
                    <a:p>
                      <a:r>
                        <a:rPr lang="nl-BE" sz="1800" dirty="0"/>
                        <a:t>                48-59 </a:t>
                      </a:r>
                      <a:r>
                        <a:rPr lang="nl-BE" sz="1800" dirty="0" err="1"/>
                        <a:t>months</a:t>
                      </a:r>
                      <a:endParaRPr lang="nl-BE" sz="1800" dirty="0"/>
                    </a:p>
                  </a:txBody>
                  <a:tcPr/>
                </a:tc>
                <a:tc>
                  <a:txBody>
                    <a:bodyPr/>
                    <a:lstStyle/>
                    <a:p>
                      <a:r>
                        <a:rPr lang="nl-BE" sz="1400" dirty="0"/>
                        <a:t>1.8</a:t>
                      </a:r>
                    </a:p>
                  </a:txBody>
                  <a:tcPr/>
                </a:tc>
                <a:tc>
                  <a:txBody>
                    <a:bodyPr/>
                    <a:lstStyle/>
                    <a:p>
                      <a:endParaRPr lang="nl-BE" sz="1400" dirty="0"/>
                    </a:p>
                  </a:txBody>
                  <a:tcPr/>
                </a:tc>
                <a:extLst>
                  <a:ext uri="{0D108BD9-81ED-4DB2-BD59-A6C34878D82A}">
                    <a16:rowId xmlns:a16="http://schemas.microsoft.com/office/drawing/2014/main" val="1097567018"/>
                  </a:ext>
                </a:extLst>
              </a:tr>
              <a:tr h="370840">
                <a:tc>
                  <a:txBody>
                    <a:bodyPr/>
                    <a:lstStyle/>
                    <a:p>
                      <a:r>
                        <a:rPr lang="nl-BE" sz="1800" dirty="0" err="1">
                          <a:solidFill>
                            <a:srgbClr val="FF0000"/>
                          </a:solidFill>
                        </a:rPr>
                        <a:t>Breast</a:t>
                      </a:r>
                      <a:r>
                        <a:rPr lang="nl-BE" sz="1800" dirty="0">
                          <a:solidFill>
                            <a:srgbClr val="FF0000"/>
                          </a:solidFill>
                        </a:rPr>
                        <a:t> </a:t>
                      </a:r>
                      <a:r>
                        <a:rPr lang="nl-BE" sz="1800" dirty="0" err="1">
                          <a:solidFill>
                            <a:srgbClr val="FF0000"/>
                          </a:solidFill>
                        </a:rPr>
                        <a:t>feeding</a:t>
                      </a:r>
                      <a:endParaRPr lang="nl-BE" sz="1800" dirty="0">
                        <a:solidFill>
                          <a:srgbClr val="FF0000"/>
                        </a:solidFill>
                      </a:endParaRPr>
                    </a:p>
                  </a:txBody>
                  <a:tcPr/>
                </a:tc>
                <a:tc>
                  <a:txBody>
                    <a:bodyPr/>
                    <a:lstStyle/>
                    <a:p>
                      <a:r>
                        <a:rPr lang="nl-BE" sz="1400" dirty="0">
                          <a:solidFill>
                            <a:srgbClr val="FF0000"/>
                          </a:solidFill>
                        </a:rPr>
                        <a:t>0.7</a:t>
                      </a:r>
                    </a:p>
                  </a:txBody>
                  <a:tcPr/>
                </a:tc>
                <a:tc>
                  <a:txBody>
                    <a:bodyPr/>
                    <a:lstStyle/>
                    <a:p>
                      <a:r>
                        <a:rPr lang="nl-BE" sz="1400" dirty="0">
                          <a:solidFill>
                            <a:srgbClr val="FF0000"/>
                          </a:solidFill>
                        </a:rPr>
                        <a:t>0.01</a:t>
                      </a:r>
                    </a:p>
                  </a:txBody>
                  <a:tcPr/>
                </a:tc>
                <a:extLst>
                  <a:ext uri="{0D108BD9-81ED-4DB2-BD59-A6C34878D82A}">
                    <a16:rowId xmlns:a16="http://schemas.microsoft.com/office/drawing/2014/main" val="949652043"/>
                  </a:ext>
                </a:extLst>
              </a:tr>
              <a:tr h="370840">
                <a:tc>
                  <a:txBody>
                    <a:bodyPr/>
                    <a:lstStyle/>
                    <a:p>
                      <a:r>
                        <a:rPr lang="nl-BE" sz="1800" dirty="0" err="1">
                          <a:solidFill>
                            <a:srgbClr val="FF0000"/>
                          </a:solidFill>
                        </a:rPr>
                        <a:t>Stunted</a:t>
                      </a:r>
                      <a:endParaRPr lang="nl-BE" sz="1800" dirty="0">
                        <a:solidFill>
                          <a:srgbClr val="FF0000"/>
                        </a:solidFill>
                      </a:endParaRPr>
                    </a:p>
                  </a:txBody>
                  <a:tcPr/>
                </a:tc>
                <a:tc>
                  <a:txBody>
                    <a:bodyPr/>
                    <a:lstStyle/>
                    <a:p>
                      <a:r>
                        <a:rPr lang="nl-BE" sz="1400" dirty="0">
                          <a:solidFill>
                            <a:srgbClr val="FF0000"/>
                          </a:solidFill>
                        </a:rPr>
                        <a:t>1.4</a:t>
                      </a:r>
                    </a:p>
                  </a:txBody>
                  <a:tcPr/>
                </a:tc>
                <a:tc>
                  <a:txBody>
                    <a:bodyPr/>
                    <a:lstStyle/>
                    <a:p>
                      <a:r>
                        <a:rPr lang="nl-BE" sz="1400" dirty="0">
                          <a:solidFill>
                            <a:srgbClr val="FF0000"/>
                          </a:solidFill>
                        </a:rPr>
                        <a:t>0.008</a:t>
                      </a:r>
                    </a:p>
                  </a:txBody>
                  <a:tcPr/>
                </a:tc>
                <a:extLst>
                  <a:ext uri="{0D108BD9-81ED-4DB2-BD59-A6C34878D82A}">
                    <a16:rowId xmlns:a16="http://schemas.microsoft.com/office/drawing/2014/main" val="1142544150"/>
                  </a:ext>
                </a:extLst>
              </a:tr>
              <a:tr h="370840">
                <a:tc>
                  <a:txBody>
                    <a:bodyPr/>
                    <a:lstStyle/>
                    <a:p>
                      <a:r>
                        <a:rPr lang="nl-BE" sz="1800" dirty="0" err="1"/>
                        <a:t>Wasted</a:t>
                      </a:r>
                      <a:endParaRPr lang="nl-BE" sz="1800" dirty="0"/>
                    </a:p>
                  </a:txBody>
                  <a:tcPr/>
                </a:tc>
                <a:tc>
                  <a:txBody>
                    <a:bodyPr/>
                    <a:lstStyle/>
                    <a:p>
                      <a:r>
                        <a:rPr lang="nl-BE" sz="1400" dirty="0"/>
                        <a:t>1.0</a:t>
                      </a:r>
                    </a:p>
                  </a:txBody>
                  <a:tcPr/>
                </a:tc>
                <a:tc>
                  <a:txBody>
                    <a:bodyPr/>
                    <a:lstStyle/>
                    <a:p>
                      <a:r>
                        <a:rPr lang="nl-BE" sz="1400" dirty="0"/>
                        <a:t>0.87</a:t>
                      </a:r>
                    </a:p>
                  </a:txBody>
                  <a:tcPr/>
                </a:tc>
                <a:extLst>
                  <a:ext uri="{0D108BD9-81ED-4DB2-BD59-A6C34878D82A}">
                    <a16:rowId xmlns:a16="http://schemas.microsoft.com/office/drawing/2014/main" val="2384393895"/>
                  </a:ext>
                </a:extLst>
              </a:tr>
              <a:tr h="370840">
                <a:tc>
                  <a:txBody>
                    <a:bodyPr/>
                    <a:lstStyle/>
                    <a:p>
                      <a:r>
                        <a:rPr lang="nl-BE" sz="1800" dirty="0"/>
                        <a:t>Under </a:t>
                      </a:r>
                      <a:r>
                        <a:rPr lang="nl-BE" sz="1800" dirty="0" err="1"/>
                        <a:t>weight</a:t>
                      </a:r>
                      <a:endParaRPr lang="nl-BE" sz="1800" dirty="0"/>
                    </a:p>
                  </a:txBody>
                  <a:tcPr/>
                </a:tc>
                <a:tc>
                  <a:txBody>
                    <a:bodyPr/>
                    <a:lstStyle/>
                    <a:p>
                      <a:r>
                        <a:rPr lang="nl-BE" sz="1400" dirty="0"/>
                        <a:t>1.1</a:t>
                      </a:r>
                    </a:p>
                  </a:txBody>
                  <a:tcPr/>
                </a:tc>
                <a:tc>
                  <a:txBody>
                    <a:bodyPr/>
                    <a:lstStyle/>
                    <a:p>
                      <a:r>
                        <a:rPr lang="nl-BE" sz="1400" dirty="0"/>
                        <a:t>0.37</a:t>
                      </a:r>
                    </a:p>
                  </a:txBody>
                  <a:tcPr/>
                </a:tc>
                <a:extLst>
                  <a:ext uri="{0D108BD9-81ED-4DB2-BD59-A6C34878D82A}">
                    <a16:rowId xmlns:a16="http://schemas.microsoft.com/office/drawing/2014/main" val="2767263564"/>
                  </a:ext>
                </a:extLst>
              </a:tr>
              <a:tr h="370840">
                <a:tc>
                  <a:txBody>
                    <a:bodyPr/>
                    <a:lstStyle/>
                    <a:p>
                      <a:r>
                        <a:rPr lang="nl-BE" sz="1800" dirty="0" err="1">
                          <a:solidFill>
                            <a:srgbClr val="FF0000"/>
                          </a:solidFill>
                        </a:rPr>
                        <a:t>Anemic</a:t>
                      </a:r>
                      <a:endParaRPr lang="nl-BE" sz="1800" dirty="0">
                        <a:solidFill>
                          <a:srgbClr val="FF0000"/>
                        </a:solidFill>
                      </a:endParaRPr>
                    </a:p>
                  </a:txBody>
                  <a:tcPr/>
                </a:tc>
                <a:tc>
                  <a:txBody>
                    <a:bodyPr/>
                    <a:lstStyle/>
                    <a:p>
                      <a:r>
                        <a:rPr lang="nl-BE" sz="1400" dirty="0">
                          <a:solidFill>
                            <a:srgbClr val="FF0000"/>
                          </a:solidFill>
                        </a:rPr>
                        <a:t>1.5</a:t>
                      </a:r>
                    </a:p>
                  </a:txBody>
                  <a:tcPr/>
                </a:tc>
                <a:tc>
                  <a:txBody>
                    <a:bodyPr/>
                    <a:lstStyle/>
                    <a:p>
                      <a:r>
                        <a:rPr lang="nl-BE" sz="1400" dirty="0">
                          <a:solidFill>
                            <a:srgbClr val="FF0000"/>
                          </a:solidFill>
                        </a:rPr>
                        <a:t>0.004</a:t>
                      </a:r>
                    </a:p>
                  </a:txBody>
                  <a:tcPr/>
                </a:tc>
                <a:extLst>
                  <a:ext uri="{0D108BD9-81ED-4DB2-BD59-A6C34878D82A}">
                    <a16:rowId xmlns:a16="http://schemas.microsoft.com/office/drawing/2014/main" val="3617358118"/>
                  </a:ext>
                </a:extLst>
              </a:tr>
              <a:tr h="370840">
                <a:tc>
                  <a:txBody>
                    <a:bodyPr/>
                    <a:lstStyle/>
                    <a:p>
                      <a:r>
                        <a:rPr lang="nl-BE" sz="1800" dirty="0" err="1">
                          <a:solidFill>
                            <a:srgbClr val="FF0000"/>
                          </a:solidFill>
                        </a:rPr>
                        <a:t>Hospitalized</a:t>
                      </a:r>
                      <a:endParaRPr lang="nl-BE" sz="1800" dirty="0">
                        <a:solidFill>
                          <a:srgbClr val="FF0000"/>
                        </a:solidFill>
                      </a:endParaRPr>
                    </a:p>
                  </a:txBody>
                  <a:tcPr/>
                </a:tc>
                <a:tc>
                  <a:txBody>
                    <a:bodyPr/>
                    <a:lstStyle/>
                    <a:p>
                      <a:r>
                        <a:rPr lang="nl-BE" sz="1400" dirty="0">
                          <a:solidFill>
                            <a:srgbClr val="FF0000"/>
                          </a:solidFill>
                        </a:rPr>
                        <a:t>0.7</a:t>
                      </a:r>
                    </a:p>
                  </a:txBody>
                  <a:tcPr/>
                </a:tc>
                <a:tc>
                  <a:txBody>
                    <a:bodyPr/>
                    <a:lstStyle/>
                    <a:p>
                      <a:r>
                        <a:rPr lang="nl-BE" sz="1400" dirty="0">
                          <a:solidFill>
                            <a:srgbClr val="FF0000"/>
                          </a:solidFill>
                        </a:rPr>
                        <a:t>0.077</a:t>
                      </a:r>
                    </a:p>
                  </a:txBody>
                  <a:tcPr/>
                </a:tc>
                <a:extLst>
                  <a:ext uri="{0D108BD9-81ED-4DB2-BD59-A6C34878D82A}">
                    <a16:rowId xmlns:a16="http://schemas.microsoft.com/office/drawing/2014/main" val="4249379450"/>
                  </a:ext>
                </a:extLst>
              </a:tr>
              <a:tr h="370840">
                <a:tc>
                  <a:txBody>
                    <a:bodyPr/>
                    <a:lstStyle/>
                    <a:p>
                      <a:r>
                        <a:rPr lang="nl-BE" sz="1800" dirty="0" err="1"/>
                        <a:t>Measles</a:t>
                      </a:r>
                      <a:endParaRPr lang="nl-BE" sz="1800" dirty="0"/>
                    </a:p>
                  </a:txBody>
                  <a:tcPr/>
                </a:tc>
                <a:tc>
                  <a:txBody>
                    <a:bodyPr/>
                    <a:lstStyle/>
                    <a:p>
                      <a:r>
                        <a:rPr lang="nl-BE" sz="1400" dirty="0"/>
                        <a:t>1.2</a:t>
                      </a:r>
                    </a:p>
                  </a:txBody>
                  <a:tcPr/>
                </a:tc>
                <a:tc>
                  <a:txBody>
                    <a:bodyPr/>
                    <a:lstStyle/>
                    <a:p>
                      <a:r>
                        <a:rPr lang="nl-BE" sz="1400" dirty="0"/>
                        <a:t>0.56</a:t>
                      </a:r>
                    </a:p>
                  </a:txBody>
                  <a:tcPr/>
                </a:tc>
                <a:extLst>
                  <a:ext uri="{0D108BD9-81ED-4DB2-BD59-A6C34878D82A}">
                    <a16:rowId xmlns:a16="http://schemas.microsoft.com/office/drawing/2014/main" val="1161401235"/>
                  </a:ext>
                </a:extLst>
              </a:tr>
              <a:tr h="370840">
                <a:tc>
                  <a:txBody>
                    <a:bodyPr/>
                    <a:lstStyle/>
                    <a:p>
                      <a:r>
                        <a:rPr lang="nl-BE" sz="1800" dirty="0"/>
                        <a:t>BCG</a:t>
                      </a:r>
                    </a:p>
                  </a:txBody>
                  <a:tcPr/>
                </a:tc>
                <a:tc>
                  <a:txBody>
                    <a:bodyPr/>
                    <a:lstStyle/>
                    <a:p>
                      <a:r>
                        <a:rPr lang="nl-BE" sz="1400" dirty="0"/>
                        <a:t>0.9</a:t>
                      </a:r>
                    </a:p>
                  </a:txBody>
                  <a:tcPr/>
                </a:tc>
                <a:tc>
                  <a:txBody>
                    <a:bodyPr/>
                    <a:lstStyle/>
                    <a:p>
                      <a:r>
                        <a:rPr lang="nl-BE" sz="1400" dirty="0"/>
                        <a:t>0.23</a:t>
                      </a:r>
                    </a:p>
                  </a:txBody>
                  <a:tcPr/>
                </a:tc>
                <a:extLst>
                  <a:ext uri="{0D108BD9-81ED-4DB2-BD59-A6C34878D82A}">
                    <a16:rowId xmlns:a16="http://schemas.microsoft.com/office/drawing/2014/main" val="1575499292"/>
                  </a:ext>
                </a:extLst>
              </a:tr>
              <a:tr h="370840">
                <a:tc>
                  <a:txBody>
                    <a:bodyPr/>
                    <a:lstStyle/>
                    <a:p>
                      <a:r>
                        <a:rPr lang="nl-BE" sz="1800" dirty="0"/>
                        <a:t>Pump</a:t>
                      </a:r>
                    </a:p>
                  </a:txBody>
                  <a:tcPr/>
                </a:tc>
                <a:tc>
                  <a:txBody>
                    <a:bodyPr/>
                    <a:lstStyle/>
                    <a:p>
                      <a:r>
                        <a:rPr lang="nl-BE" sz="1400" dirty="0"/>
                        <a:t>1.0</a:t>
                      </a:r>
                    </a:p>
                  </a:txBody>
                  <a:tcPr/>
                </a:tc>
                <a:tc>
                  <a:txBody>
                    <a:bodyPr/>
                    <a:lstStyle/>
                    <a:p>
                      <a:r>
                        <a:rPr lang="nl-BE" sz="1400" dirty="0"/>
                        <a:t>0.85</a:t>
                      </a:r>
                    </a:p>
                  </a:txBody>
                  <a:tcPr/>
                </a:tc>
                <a:extLst>
                  <a:ext uri="{0D108BD9-81ED-4DB2-BD59-A6C34878D82A}">
                    <a16:rowId xmlns:a16="http://schemas.microsoft.com/office/drawing/2014/main" val="2579687618"/>
                  </a:ext>
                </a:extLst>
              </a:tr>
              <a:tr h="370840">
                <a:tc>
                  <a:txBody>
                    <a:bodyPr/>
                    <a:lstStyle/>
                    <a:p>
                      <a:r>
                        <a:rPr lang="nl-BE" sz="1800" dirty="0" err="1">
                          <a:solidFill>
                            <a:srgbClr val="FF0000"/>
                          </a:solidFill>
                        </a:rPr>
                        <a:t>Mother</a:t>
                      </a:r>
                      <a:r>
                        <a:rPr lang="nl-BE" sz="1800" dirty="0">
                          <a:solidFill>
                            <a:srgbClr val="FF0000"/>
                          </a:solidFill>
                        </a:rPr>
                        <a:t> </a:t>
                      </a:r>
                      <a:r>
                        <a:rPr lang="nl-BE" sz="1800" dirty="0" err="1">
                          <a:solidFill>
                            <a:srgbClr val="FF0000"/>
                          </a:solidFill>
                        </a:rPr>
                        <a:t>educated</a:t>
                      </a:r>
                      <a:endParaRPr lang="nl-BE" sz="1800" dirty="0">
                        <a:solidFill>
                          <a:srgbClr val="FF0000"/>
                        </a:solidFill>
                      </a:endParaRPr>
                    </a:p>
                  </a:txBody>
                  <a:tcPr/>
                </a:tc>
                <a:tc>
                  <a:txBody>
                    <a:bodyPr/>
                    <a:lstStyle/>
                    <a:p>
                      <a:r>
                        <a:rPr lang="nl-BE" sz="1400" dirty="0">
                          <a:solidFill>
                            <a:srgbClr val="FF0000"/>
                          </a:solidFill>
                        </a:rPr>
                        <a:t>0.7</a:t>
                      </a:r>
                    </a:p>
                  </a:txBody>
                  <a:tcPr/>
                </a:tc>
                <a:tc>
                  <a:txBody>
                    <a:bodyPr/>
                    <a:lstStyle/>
                    <a:p>
                      <a:r>
                        <a:rPr lang="nl-BE" sz="1400" dirty="0">
                          <a:solidFill>
                            <a:srgbClr val="FF0000"/>
                          </a:solidFill>
                        </a:rPr>
                        <a:t>0.03</a:t>
                      </a:r>
                    </a:p>
                  </a:txBody>
                  <a:tcPr/>
                </a:tc>
                <a:extLst>
                  <a:ext uri="{0D108BD9-81ED-4DB2-BD59-A6C34878D82A}">
                    <a16:rowId xmlns:a16="http://schemas.microsoft.com/office/drawing/2014/main" val="1536151325"/>
                  </a:ext>
                </a:extLst>
              </a:tr>
            </a:tbl>
          </a:graphicData>
        </a:graphic>
      </p:graphicFrame>
    </p:spTree>
    <p:extLst>
      <p:ext uri="{BB962C8B-B14F-4D97-AF65-F5344CB8AC3E}">
        <p14:creationId xmlns:p14="http://schemas.microsoft.com/office/powerpoint/2010/main" val="2818381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055899-780B-4EE3-A899-C0B6CCC73F29}"/>
              </a:ext>
            </a:extLst>
          </p:cNvPr>
          <p:cNvSpPr>
            <a:spLocks noGrp="1"/>
          </p:cNvSpPr>
          <p:nvPr>
            <p:ph type="title"/>
          </p:nvPr>
        </p:nvSpPr>
        <p:spPr>
          <a:xfrm>
            <a:off x="571500" y="154281"/>
            <a:ext cx="7886700" cy="1128417"/>
          </a:xfrm>
        </p:spPr>
        <p:txBody>
          <a:bodyPr vert="horz" lIns="91440" tIns="45720" rIns="91440" bIns="45720" rtlCol="0" anchor="ctr">
            <a:normAutofit/>
          </a:bodyPr>
          <a:lstStyle/>
          <a:p>
            <a:pPr algn="l" eaLnBrk="1" hangingPunct="1">
              <a:lnSpc>
                <a:spcPct val="90000"/>
              </a:lnSpc>
            </a:pPr>
            <a:r>
              <a:rPr lang="en-US" sz="4500" kern="1200" dirty="0">
                <a:solidFill>
                  <a:schemeClr val="tx1"/>
                </a:solidFill>
              </a:rPr>
              <a:t>Finding the best model</a:t>
            </a:r>
          </a:p>
        </p:txBody>
      </p:sp>
      <p:sp>
        <p:nvSpPr>
          <p:cNvPr id="7" name="Content Placeholder 6">
            <a:extLst>
              <a:ext uri="{FF2B5EF4-FFF2-40B4-BE49-F238E27FC236}">
                <a16:creationId xmlns:a16="http://schemas.microsoft.com/office/drawing/2014/main" id="{4B948D9E-6E8D-4C29-99AB-9E099A2E317B}"/>
              </a:ext>
            </a:extLst>
          </p:cNvPr>
          <p:cNvSpPr>
            <a:spLocks noGrp="1"/>
          </p:cNvSpPr>
          <p:nvPr>
            <p:ph idx="1"/>
          </p:nvPr>
        </p:nvSpPr>
        <p:spPr>
          <a:xfrm>
            <a:off x="685800" y="1371600"/>
            <a:ext cx="7772400" cy="4114800"/>
          </a:xfrm>
        </p:spPr>
        <p:txBody>
          <a:bodyPr/>
          <a:lstStyle/>
          <a:p>
            <a:pPr marL="0" indent="0">
              <a:buNone/>
            </a:pPr>
            <a:r>
              <a:rPr lang="nl-BE" sz="1600" dirty="0">
                <a:solidFill>
                  <a:schemeClr val="accent2"/>
                </a:solidFill>
                <a:latin typeface="Courier New" panose="02070309020205020404" pitchFamily="49" charset="0"/>
                <a:cs typeface="Courier New" panose="02070309020205020404" pitchFamily="49" charset="0"/>
              </a:rPr>
              <a:t>&gt; GLM.13 &lt;- </a:t>
            </a:r>
            <a:r>
              <a:rPr lang="nl-BE" sz="1600" dirty="0" err="1">
                <a:solidFill>
                  <a:schemeClr val="accent2"/>
                </a:solidFill>
                <a:latin typeface="Courier New" panose="02070309020205020404" pitchFamily="49" charset="0"/>
                <a:cs typeface="Courier New" panose="02070309020205020404" pitchFamily="49" charset="0"/>
              </a:rPr>
              <a:t>glm</a:t>
            </a:r>
            <a:r>
              <a:rPr lang="nl-BE" sz="1600" dirty="0">
                <a:solidFill>
                  <a:schemeClr val="accent2"/>
                </a:solidFill>
                <a:latin typeface="Courier New" panose="02070309020205020404" pitchFamily="49" charset="0"/>
                <a:cs typeface="Courier New" panose="02070309020205020404" pitchFamily="49" charset="0"/>
              </a:rPr>
              <a:t>(</a:t>
            </a:r>
            <a:r>
              <a:rPr lang="nl-BE" sz="1600" dirty="0" err="1">
                <a:solidFill>
                  <a:schemeClr val="accent2"/>
                </a:solidFill>
                <a:latin typeface="Courier New" panose="02070309020205020404" pitchFamily="49" charset="0"/>
                <a:cs typeface="Courier New" panose="02070309020205020404" pitchFamily="49" charset="0"/>
              </a:rPr>
              <a:t>vitadef</a:t>
            </a:r>
            <a:r>
              <a:rPr lang="nl-BE" sz="1600" dirty="0">
                <a:solidFill>
                  <a:schemeClr val="accent2"/>
                </a:solidFill>
                <a:latin typeface="Courier New" panose="02070309020205020404" pitchFamily="49" charset="0"/>
                <a:cs typeface="Courier New" panose="02070309020205020404" pitchFamily="49" charset="0"/>
              </a:rPr>
              <a:t> ~ factor(</a:t>
            </a:r>
            <a:r>
              <a:rPr lang="nl-BE" sz="1600" dirty="0" err="1">
                <a:solidFill>
                  <a:schemeClr val="accent2"/>
                </a:solidFill>
                <a:latin typeface="Courier New" panose="02070309020205020404" pitchFamily="49" charset="0"/>
                <a:cs typeface="Courier New" panose="02070309020205020404" pitchFamily="49" charset="0"/>
              </a:rPr>
              <a:t>agegrp</a:t>
            </a:r>
            <a:r>
              <a:rPr lang="nl-BE" sz="1600" dirty="0">
                <a:solidFill>
                  <a:schemeClr val="accent2"/>
                </a:solidFill>
                <a:latin typeface="Courier New" panose="02070309020205020404" pitchFamily="49" charset="0"/>
                <a:cs typeface="Courier New" panose="02070309020205020404" pitchFamily="49" charset="0"/>
              </a:rPr>
              <a:t>) + </a:t>
            </a:r>
            <a:r>
              <a:rPr lang="nl-BE" sz="1600" dirty="0" err="1">
                <a:solidFill>
                  <a:schemeClr val="accent2"/>
                </a:solidFill>
                <a:latin typeface="Courier New" panose="02070309020205020404" pitchFamily="49" charset="0"/>
                <a:cs typeface="Courier New" panose="02070309020205020404" pitchFamily="49" charset="0"/>
              </a:rPr>
              <a:t>f_ADMITTED</a:t>
            </a:r>
            <a:r>
              <a:rPr lang="nl-BE" sz="1600" dirty="0">
                <a:solidFill>
                  <a:schemeClr val="accent2"/>
                </a:solidFill>
                <a:latin typeface="Courier New" panose="02070309020205020404" pitchFamily="49" charset="0"/>
                <a:cs typeface="Courier New" panose="02070309020205020404" pitchFamily="49" charset="0"/>
              </a:rPr>
              <a:t> + </a:t>
            </a:r>
            <a:r>
              <a:rPr lang="nl-BE" sz="1600" dirty="0" err="1">
                <a:solidFill>
                  <a:schemeClr val="accent2"/>
                </a:solidFill>
                <a:latin typeface="Courier New" panose="02070309020205020404" pitchFamily="49" charset="0"/>
                <a:cs typeface="Courier New" panose="02070309020205020404" pitchFamily="49" charset="0"/>
              </a:rPr>
              <a:t>f_CURRBF</a:t>
            </a:r>
            <a:r>
              <a:rPr lang="nl-BE" sz="1600" dirty="0">
                <a:solidFill>
                  <a:schemeClr val="accent2"/>
                </a:solidFill>
                <a:latin typeface="Courier New" panose="02070309020205020404" pitchFamily="49" charset="0"/>
                <a:cs typeface="Courier New" panose="02070309020205020404" pitchFamily="49" charset="0"/>
              </a:rPr>
              <a:t> + </a:t>
            </a:r>
            <a:r>
              <a:rPr lang="nl-BE" sz="1600" dirty="0" err="1">
                <a:solidFill>
                  <a:schemeClr val="accent2"/>
                </a:solidFill>
                <a:latin typeface="Courier New" panose="02070309020205020404" pitchFamily="49" charset="0"/>
                <a:cs typeface="Courier New" panose="02070309020205020404" pitchFamily="49" charset="0"/>
              </a:rPr>
              <a:t>stunted</a:t>
            </a:r>
            <a:r>
              <a:rPr lang="nl-BE" sz="1600" dirty="0">
                <a:solidFill>
                  <a:schemeClr val="accent2"/>
                </a:solidFill>
                <a:latin typeface="Courier New" panose="02070309020205020404" pitchFamily="49" charset="0"/>
                <a:cs typeface="Courier New" panose="02070309020205020404" pitchFamily="49" charset="0"/>
              </a:rPr>
              <a:t> + </a:t>
            </a:r>
            <a:r>
              <a:rPr lang="nl-BE" sz="1600" dirty="0" err="1">
                <a:solidFill>
                  <a:schemeClr val="accent2"/>
                </a:solidFill>
                <a:latin typeface="Courier New" panose="02070309020205020404" pitchFamily="49" charset="0"/>
                <a:cs typeface="Courier New" panose="02070309020205020404" pitchFamily="49" charset="0"/>
              </a:rPr>
              <a:t>f_MOTHEDUC</a:t>
            </a:r>
            <a:r>
              <a:rPr lang="nl-BE" sz="1600" dirty="0">
                <a:solidFill>
                  <a:schemeClr val="accent2"/>
                </a:solidFill>
                <a:latin typeface="Courier New" panose="02070309020205020404" pitchFamily="49" charset="0"/>
                <a:cs typeface="Courier New" panose="02070309020205020404" pitchFamily="49" charset="0"/>
              </a:rPr>
              <a:t> + </a:t>
            </a:r>
            <a:r>
              <a:rPr lang="nl-BE" sz="1600" dirty="0" err="1">
                <a:solidFill>
                  <a:schemeClr val="accent2"/>
                </a:solidFill>
                <a:latin typeface="Courier New" panose="02070309020205020404" pitchFamily="49" charset="0"/>
                <a:cs typeface="Courier New" panose="02070309020205020404" pitchFamily="49" charset="0"/>
              </a:rPr>
              <a:t>anemia</a:t>
            </a:r>
            <a:r>
              <a:rPr lang="nl-BE" sz="1600" dirty="0">
                <a:solidFill>
                  <a:schemeClr val="accent2"/>
                </a:solidFill>
                <a:latin typeface="Courier New" panose="02070309020205020404" pitchFamily="49" charset="0"/>
                <a:cs typeface="Courier New" panose="02070309020205020404" pitchFamily="49" charset="0"/>
              </a:rPr>
              <a:t>, family=</a:t>
            </a:r>
            <a:r>
              <a:rPr lang="nl-BE" sz="1600" dirty="0" err="1">
                <a:solidFill>
                  <a:schemeClr val="accent2"/>
                </a:solidFill>
                <a:latin typeface="Courier New" panose="02070309020205020404" pitchFamily="49" charset="0"/>
                <a:cs typeface="Courier New" panose="02070309020205020404" pitchFamily="49" charset="0"/>
              </a:rPr>
              <a:t>binomial</a:t>
            </a:r>
            <a:r>
              <a:rPr lang="nl-BE" sz="1600" dirty="0">
                <a:solidFill>
                  <a:schemeClr val="accent2"/>
                </a:solidFill>
                <a:latin typeface="Courier New" panose="02070309020205020404" pitchFamily="49" charset="0"/>
                <a:cs typeface="Courier New" panose="02070309020205020404" pitchFamily="49" charset="0"/>
              </a:rPr>
              <a:t>, data=</a:t>
            </a:r>
            <a:r>
              <a:rPr lang="nl-BE" sz="1600" dirty="0" err="1">
                <a:solidFill>
                  <a:schemeClr val="accent2"/>
                </a:solidFill>
                <a:latin typeface="Courier New" panose="02070309020205020404" pitchFamily="49" charset="0"/>
                <a:cs typeface="Courier New" panose="02070309020205020404" pitchFamily="49" charset="0"/>
              </a:rPr>
              <a:t>vastchs</a:t>
            </a:r>
            <a:r>
              <a:rPr lang="nl-BE" sz="1600" dirty="0">
                <a:solidFill>
                  <a:schemeClr val="accent2"/>
                </a:solidFill>
                <a:latin typeface="Courier New" panose="02070309020205020404" pitchFamily="49" charset="0"/>
                <a:cs typeface="Courier New" panose="02070309020205020404" pitchFamily="49" charset="0"/>
              </a:rPr>
              <a:t>)</a:t>
            </a:r>
          </a:p>
          <a:p>
            <a:pPr marL="0" indent="0">
              <a:buNone/>
            </a:pPr>
            <a:r>
              <a:rPr lang="nl-BE" sz="1600" dirty="0">
                <a:solidFill>
                  <a:schemeClr val="accent2"/>
                </a:solidFill>
                <a:latin typeface="Courier New" panose="02070309020205020404" pitchFamily="49" charset="0"/>
                <a:cs typeface="Courier New" panose="02070309020205020404" pitchFamily="49" charset="0"/>
              </a:rPr>
              <a:t>&gt; summary(GLM.13)</a:t>
            </a:r>
          </a:p>
          <a:p>
            <a:pPr marL="0" indent="0">
              <a:buNone/>
            </a:pPr>
            <a:endParaRPr lang="nl-BE" sz="1600" dirty="0">
              <a:latin typeface="Courier New" panose="02070309020205020404" pitchFamily="49" charset="0"/>
              <a:cs typeface="Courier New" panose="02070309020205020404" pitchFamily="49" charset="0"/>
            </a:endParaRPr>
          </a:p>
          <a:p>
            <a:pPr marL="0" indent="0">
              <a:buNone/>
            </a:pPr>
            <a:r>
              <a:rPr lang="nl-BE" sz="1600" dirty="0" err="1">
                <a:latin typeface="Courier New" panose="02070309020205020404" pitchFamily="49" charset="0"/>
                <a:cs typeface="Courier New" panose="02070309020205020404" pitchFamily="49" charset="0"/>
              </a:rPr>
              <a:t>Coefficients</a:t>
            </a:r>
            <a:r>
              <a:rPr lang="nl-BE" sz="1600" dirty="0">
                <a:latin typeface="Courier New" panose="02070309020205020404" pitchFamily="49" charset="0"/>
                <a:cs typeface="Courier New" panose="02070309020205020404" pitchFamily="49" charset="0"/>
              </a:rPr>
              <a:t>:</a:t>
            </a:r>
          </a:p>
          <a:p>
            <a:pPr marL="0" indent="0">
              <a:buNone/>
            </a:pP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Estimate</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Std</a:t>
            </a:r>
            <a:r>
              <a:rPr lang="nl-BE" sz="1600" dirty="0">
                <a:latin typeface="Courier New" panose="02070309020205020404" pitchFamily="49" charset="0"/>
                <a:cs typeface="Courier New" panose="02070309020205020404" pitchFamily="49" charset="0"/>
              </a:rPr>
              <a:t>. Error </a:t>
            </a:r>
            <a:r>
              <a:rPr lang="nl-BE" sz="1600" dirty="0" err="1">
                <a:latin typeface="Courier New" panose="02070309020205020404" pitchFamily="49" charset="0"/>
                <a:cs typeface="Courier New" panose="02070309020205020404" pitchFamily="49" charset="0"/>
              </a:rPr>
              <a:t>z</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value</a:t>
            </a:r>
            <a:r>
              <a:rPr lang="nl-BE" sz="1600" dirty="0">
                <a:latin typeface="Courier New" panose="02070309020205020404" pitchFamily="49" charset="0"/>
                <a:cs typeface="Courier New" panose="02070309020205020404" pitchFamily="49" charset="0"/>
              </a:rPr>
              <a:t> Pr(&gt;|</a:t>
            </a:r>
            <a:r>
              <a:rPr lang="nl-BE" sz="1600" dirty="0" err="1">
                <a:latin typeface="Courier New" panose="02070309020205020404" pitchFamily="49" charset="0"/>
                <a:cs typeface="Courier New" panose="02070309020205020404" pitchFamily="49" charset="0"/>
              </a:rPr>
              <a:t>z</a:t>
            </a:r>
            <a:r>
              <a:rPr lang="nl-BE" sz="1600" dirty="0">
                <a:latin typeface="Courier New" panose="02070309020205020404" pitchFamily="49" charset="0"/>
                <a:cs typeface="Courier New" panose="02070309020205020404" pitchFamily="49" charset="0"/>
              </a:rPr>
              <a:t>|)   </a:t>
            </a:r>
          </a:p>
          <a:p>
            <a:pPr marL="0" indent="0">
              <a:buNone/>
            </a:pPr>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Intercept</a:t>
            </a:r>
            <a:r>
              <a:rPr lang="nl-BE" sz="1600" dirty="0">
                <a:latin typeface="Courier New" panose="02070309020205020404" pitchFamily="49" charset="0"/>
                <a:cs typeface="Courier New" panose="02070309020205020404" pitchFamily="49" charset="0"/>
              </a:rPr>
              <a:t>)       0.8582     0.2753   3.118  0.00182 **</a:t>
            </a:r>
          </a:p>
          <a:p>
            <a:pPr marL="0" indent="0">
              <a:buNone/>
            </a:pPr>
            <a:r>
              <a:rPr lang="nl-BE" sz="1600" dirty="0">
                <a:latin typeface="Courier New" panose="02070309020205020404" pitchFamily="49" charset="0"/>
                <a:cs typeface="Courier New" panose="02070309020205020404" pitchFamily="49" charset="0"/>
              </a:rPr>
              <a:t>factor(</a:t>
            </a:r>
            <a:r>
              <a:rPr lang="nl-BE" sz="1600" dirty="0" err="1">
                <a:latin typeface="Courier New" panose="02070309020205020404" pitchFamily="49" charset="0"/>
                <a:cs typeface="Courier New" panose="02070309020205020404" pitchFamily="49" charset="0"/>
              </a:rPr>
              <a:t>agegrp</a:t>
            </a:r>
            <a:r>
              <a:rPr lang="nl-BE" sz="1600" dirty="0">
                <a:latin typeface="Courier New" panose="02070309020205020404" pitchFamily="49" charset="0"/>
                <a:cs typeface="Courier New" panose="02070309020205020404" pitchFamily="49" charset="0"/>
              </a:rPr>
              <a:t>)2  -0.0166     0.1836  -0.090  0.92793   </a:t>
            </a:r>
          </a:p>
          <a:p>
            <a:pPr marL="0" indent="0">
              <a:buNone/>
            </a:pPr>
            <a:r>
              <a:rPr lang="nl-BE" sz="1600" dirty="0">
                <a:latin typeface="Courier New" panose="02070309020205020404" pitchFamily="49" charset="0"/>
                <a:cs typeface="Courier New" panose="02070309020205020404" pitchFamily="49" charset="0"/>
              </a:rPr>
              <a:t>factor(</a:t>
            </a:r>
            <a:r>
              <a:rPr lang="nl-BE" sz="1600" dirty="0" err="1">
                <a:latin typeface="Courier New" panose="02070309020205020404" pitchFamily="49" charset="0"/>
                <a:cs typeface="Courier New" panose="02070309020205020404" pitchFamily="49" charset="0"/>
              </a:rPr>
              <a:t>agegrp</a:t>
            </a:r>
            <a:r>
              <a:rPr lang="nl-BE" sz="1600" dirty="0">
                <a:latin typeface="Courier New" panose="02070309020205020404" pitchFamily="49" charset="0"/>
                <a:cs typeface="Courier New" panose="02070309020205020404" pitchFamily="49" charset="0"/>
              </a:rPr>
              <a:t>)3   0.1433     0.2213   0.648  0.51731   </a:t>
            </a:r>
          </a:p>
          <a:p>
            <a:pPr marL="0" indent="0">
              <a:buNone/>
            </a:pPr>
            <a:r>
              <a:rPr lang="nl-BE" sz="1600" dirty="0">
                <a:latin typeface="Courier New" panose="02070309020205020404" pitchFamily="49" charset="0"/>
                <a:cs typeface="Courier New" panose="02070309020205020404" pitchFamily="49" charset="0"/>
              </a:rPr>
              <a:t>factor(</a:t>
            </a:r>
            <a:r>
              <a:rPr lang="nl-BE" sz="1600" dirty="0" err="1">
                <a:latin typeface="Courier New" panose="02070309020205020404" pitchFamily="49" charset="0"/>
                <a:cs typeface="Courier New" panose="02070309020205020404" pitchFamily="49" charset="0"/>
              </a:rPr>
              <a:t>agegrp</a:t>
            </a:r>
            <a:r>
              <a:rPr lang="nl-BE" sz="1600" dirty="0">
                <a:latin typeface="Courier New" panose="02070309020205020404" pitchFamily="49" charset="0"/>
                <a:cs typeface="Courier New" panose="02070309020205020404" pitchFamily="49" charset="0"/>
              </a:rPr>
              <a:t>)4   0.4716     0.3174   1.486  0.13729   </a:t>
            </a:r>
          </a:p>
          <a:p>
            <a:pPr marL="0" indent="0">
              <a:buNone/>
            </a:pPr>
            <a:r>
              <a:rPr lang="nl-BE" sz="1600" dirty="0">
                <a:latin typeface="Courier New" panose="02070309020205020404" pitchFamily="49" charset="0"/>
                <a:cs typeface="Courier New" panose="02070309020205020404" pitchFamily="49" charset="0"/>
              </a:rPr>
              <a:t>factor(</a:t>
            </a:r>
            <a:r>
              <a:rPr lang="nl-BE" sz="1600" dirty="0" err="1">
                <a:latin typeface="Courier New" panose="02070309020205020404" pitchFamily="49" charset="0"/>
                <a:cs typeface="Courier New" panose="02070309020205020404" pitchFamily="49" charset="0"/>
              </a:rPr>
              <a:t>agegrp</a:t>
            </a:r>
            <a:r>
              <a:rPr lang="nl-BE" sz="1600" dirty="0">
                <a:latin typeface="Courier New" panose="02070309020205020404" pitchFamily="49" charset="0"/>
                <a:cs typeface="Courier New" panose="02070309020205020404" pitchFamily="49" charset="0"/>
              </a:rPr>
              <a:t>)5   0.4321     0.4225   1.023  0.30653   </a:t>
            </a:r>
          </a:p>
          <a:p>
            <a:pPr marL="0" indent="0">
              <a:buNone/>
            </a:pPr>
            <a:r>
              <a:rPr lang="nl-BE" sz="1600" dirty="0" err="1">
                <a:latin typeface="Courier New" panose="02070309020205020404" pitchFamily="49" charset="0"/>
                <a:cs typeface="Courier New" panose="02070309020205020404" pitchFamily="49" charset="0"/>
              </a:rPr>
              <a:t>f_ADMITTEDTRUE</a:t>
            </a:r>
            <a:r>
              <a:rPr lang="nl-BE" sz="1600" dirty="0">
                <a:latin typeface="Courier New" panose="02070309020205020404" pitchFamily="49" charset="0"/>
                <a:cs typeface="Courier New" panose="02070309020205020404" pitchFamily="49" charset="0"/>
              </a:rPr>
              <a:t>   -0.3825     0.2429  -1.575  0.11531   </a:t>
            </a:r>
          </a:p>
          <a:p>
            <a:pPr marL="0" indent="0">
              <a:buNone/>
            </a:pPr>
            <a:r>
              <a:rPr lang="nl-BE" sz="1600" dirty="0" err="1">
                <a:latin typeface="Courier New" panose="02070309020205020404" pitchFamily="49" charset="0"/>
                <a:cs typeface="Courier New" panose="02070309020205020404" pitchFamily="49" charset="0"/>
              </a:rPr>
              <a:t>f_CURRBFTRUE</a:t>
            </a:r>
            <a:r>
              <a:rPr lang="nl-BE" sz="1600" dirty="0">
                <a:latin typeface="Courier New" panose="02070309020205020404" pitchFamily="49" charset="0"/>
                <a:cs typeface="Courier New" panose="02070309020205020404" pitchFamily="49" charset="0"/>
              </a:rPr>
              <a:t>     -0.1653     0.2474  -0.668  0.50386   </a:t>
            </a:r>
          </a:p>
          <a:p>
            <a:pPr marL="0" indent="0">
              <a:buNone/>
            </a:pPr>
            <a:r>
              <a:rPr lang="nl-BE" sz="1600" dirty="0" err="1">
                <a:latin typeface="Courier New" panose="02070309020205020404" pitchFamily="49" charset="0"/>
                <a:cs typeface="Courier New" panose="02070309020205020404" pitchFamily="49" charset="0"/>
              </a:rPr>
              <a:t>stuntedTRUE</a:t>
            </a:r>
            <a:r>
              <a:rPr lang="nl-BE" sz="1600" dirty="0">
                <a:latin typeface="Courier New" panose="02070309020205020404" pitchFamily="49" charset="0"/>
                <a:cs typeface="Courier New" panose="02070309020205020404" pitchFamily="49" charset="0"/>
              </a:rPr>
              <a:t>       0.2229     0.1487   1.499  0.13382   </a:t>
            </a:r>
          </a:p>
          <a:p>
            <a:pPr marL="0" indent="0">
              <a:buNone/>
            </a:pPr>
            <a:r>
              <a:rPr lang="nl-BE" sz="1600" dirty="0" err="1">
                <a:latin typeface="Courier New" panose="02070309020205020404" pitchFamily="49" charset="0"/>
                <a:cs typeface="Courier New" panose="02070309020205020404" pitchFamily="49" charset="0"/>
              </a:rPr>
              <a:t>f_MOTHEDUCTRUE</a:t>
            </a:r>
            <a:r>
              <a:rPr lang="nl-BE" sz="1600" dirty="0">
                <a:latin typeface="Courier New" panose="02070309020205020404" pitchFamily="49" charset="0"/>
                <a:cs typeface="Courier New" panose="02070309020205020404" pitchFamily="49" charset="0"/>
              </a:rPr>
              <a:t>   -0.2923     0.1694  -1.726  0.08439 . </a:t>
            </a:r>
          </a:p>
          <a:p>
            <a:pPr marL="0" indent="0">
              <a:buNone/>
            </a:pPr>
            <a:r>
              <a:rPr lang="nl-BE" sz="1600" dirty="0" err="1">
                <a:latin typeface="Courier New" panose="02070309020205020404" pitchFamily="49" charset="0"/>
                <a:cs typeface="Courier New" panose="02070309020205020404" pitchFamily="49" charset="0"/>
              </a:rPr>
              <a:t>anemiaTRUE</a:t>
            </a:r>
            <a:r>
              <a:rPr lang="nl-BE" sz="1600" dirty="0">
                <a:latin typeface="Courier New" panose="02070309020205020404" pitchFamily="49" charset="0"/>
                <a:cs typeface="Courier New" panose="02070309020205020404" pitchFamily="49" charset="0"/>
              </a:rPr>
              <a:t>        0.4550     0.1563   2.911  0.00360 **</a:t>
            </a:r>
          </a:p>
        </p:txBody>
      </p:sp>
    </p:spTree>
    <p:extLst>
      <p:ext uri="{BB962C8B-B14F-4D97-AF65-F5344CB8AC3E}">
        <p14:creationId xmlns:p14="http://schemas.microsoft.com/office/powerpoint/2010/main" val="3138485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5899-780B-4EE3-A899-C0B6CCC73F29}"/>
              </a:ext>
            </a:extLst>
          </p:cNvPr>
          <p:cNvSpPr>
            <a:spLocks noGrp="1"/>
          </p:cNvSpPr>
          <p:nvPr>
            <p:ph type="title"/>
          </p:nvPr>
        </p:nvSpPr>
        <p:spPr>
          <a:xfrm>
            <a:off x="628650" y="562271"/>
            <a:ext cx="7886700" cy="1128417"/>
          </a:xfrm>
        </p:spPr>
        <p:txBody>
          <a:bodyPr vert="horz" lIns="91440" tIns="45720" rIns="91440" bIns="45720" rtlCol="0" anchor="ctr">
            <a:normAutofit/>
          </a:bodyPr>
          <a:lstStyle/>
          <a:p>
            <a:pPr algn="l" eaLnBrk="1" hangingPunct="1">
              <a:lnSpc>
                <a:spcPct val="90000"/>
              </a:lnSpc>
            </a:pPr>
            <a:r>
              <a:rPr lang="en-US" sz="4500" kern="1200" dirty="0">
                <a:solidFill>
                  <a:schemeClr val="tx1"/>
                </a:solidFill>
              </a:rPr>
              <a:t>Finding the best model</a:t>
            </a:r>
          </a:p>
        </p:txBody>
      </p:sp>
      <p:sp>
        <p:nvSpPr>
          <p:cNvPr id="3" name="Rectangle 2">
            <a:extLst>
              <a:ext uri="{FF2B5EF4-FFF2-40B4-BE49-F238E27FC236}">
                <a16:creationId xmlns:a16="http://schemas.microsoft.com/office/drawing/2014/main" id="{D12C0312-C808-4F16-8275-59D445454EF8}"/>
              </a:ext>
            </a:extLst>
          </p:cNvPr>
          <p:cNvSpPr/>
          <p:nvPr/>
        </p:nvSpPr>
        <p:spPr>
          <a:xfrm>
            <a:off x="467544" y="1690688"/>
            <a:ext cx="8676456" cy="3416320"/>
          </a:xfrm>
          <a:prstGeom prst="rect">
            <a:avLst/>
          </a:prstGeom>
        </p:spPr>
        <p:txBody>
          <a:bodyPr wrap="square">
            <a:spAutoFit/>
          </a:bodyPr>
          <a:lstStyle/>
          <a:p>
            <a:r>
              <a:rPr lang="nl-BE" sz="1800" dirty="0">
                <a:solidFill>
                  <a:schemeClr val="accent2"/>
                </a:solidFill>
                <a:latin typeface="Courier New" panose="02070309020205020404" pitchFamily="49" charset="0"/>
                <a:cs typeface="Courier New" panose="02070309020205020404" pitchFamily="49" charset="0"/>
              </a:rPr>
              <a:t>&gt; GLM.14 &lt;- </a:t>
            </a:r>
            <a:r>
              <a:rPr lang="nl-BE" sz="1800" dirty="0" err="1">
                <a:solidFill>
                  <a:schemeClr val="accent2"/>
                </a:solidFill>
                <a:latin typeface="Courier New" panose="02070309020205020404" pitchFamily="49" charset="0"/>
                <a:cs typeface="Courier New" panose="02070309020205020404" pitchFamily="49" charset="0"/>
              </a:rPr>
              <a:t>glm</a:t>
            </a:r>
            <a:r>
              <a:rPr lang="nl-BE" sz="1800" dirty="0">
                <a:solidFill>
                  <a:schemeClr val="accent2"/>
                </a:solidFill>
                <a:latin typeface="Courier New" panose="02070309020205020404" pitchFamily="49" charset="0"/>
                <a:cs typeface="Courier New" panose="02070309020205020404" pitchFamily="49" charset="0"/>
              </a:rPr>
              <a:t>(</a:t>
            </a:r>
            <a:r>
              <a:rPr lang="nl-BE" sz="1800" dirty="0" err="1">
                <a:solidFill>
                  <a:schemeClr val="accent2"/>
                </a:solidFill>
                <a:latin typeface="Courier New" panose="02070309020205020404" pitchFamily="49" charset="0"/>
                <a:cs typeface="Courier New" panose="02070309020205020404" pitchFamily="49" charset="0"/>
              </a:rPr>
              <a:t>vitadef</a:t>
            </a:r>
            <a:r>
              <a:rPr lang="nl-BE" sz="1800" dirty="0">
                <a:solidFill>
                  <a:schemeClr val="accent2"/>
                </a:solidFill>
                <a:latin typeface="Courier New" panose="02070309020205020404" pitchFamily="49" charset="0"/>
                <a:cs typeface="Courier New" panose="02070309020205020404" pitchFamily="49" charset="0"/>
              </a:rPr>
              <a:t> ~ </a:t>
            </a:r>
            <a:r>
              <a:rPr lang="nl-BE" sz="1800" dirty="0" err="1">
                <a:solidFill>
                  <a:schemeClr val="accent2"/>
                </a:solidFill>
                <a:latin typeface="Courier New" panose="02070309020205020404" pitchFamily="49" charset="0"/>
                <a:cs typeface="Courier New" panose="02070309020205020404" pitchFamily="49" charset="0"/>
              </a:rPr>
              <a:t>f_ADMITTED</a:t>
            </a:r>
            <a:r>
              <a:rPr lang="nl-BE" sz="1800" dirty="0">
                <a:solidFill>
                  <a:schemeClr val="accent2"/>
                </a:solidFill>
                <a:latin typeface="Courier New" panose="02070309020205020404" pitchFamily="49" charset="0"/>
                <a:cs typeface="Courier New" panose="02070309020205020404" pitchFamily="49" charset="0"/>
              </a:rPr>
              <a:t> + </a:t>
            </a:r>
            <a:r>
              <a:rPr lang="nl-BE" sz="1800" dirty="0" err="1">
                <a:solidFill>
                  <a:schemeClr val="accent2"/>
                </a:solidFill>
                <a:latin typeface="Courier New" panose="02070309020205020404" pitchFamily="49" charset="0"/>
                <a:cs typeface="Courier New" panose="02070309020205020404" pitchFamily="49" charset="0"/>
              </a:rPr>
              <a:t>f_CURRBF</a:t>
            </a:r>
            <a:r>
              <a:rPr lang="nl-BE" sz="1800" dirty="0">
                <a:solidFill>
                  <a:schemeClr val="accent2"/>
                </a:solidFill>
                <a:latin typeface="Courier New" panose="02070309020205020404" pitchFamily="49" charset="0"/>
                <a:cs typeface="Courier New" panose="02070309020205020404" pitchFamily="49" charset="0"/>
              </a:rPr>
              <a:t> + </a:t>
            </a:r>
            <a:r>
              <a:rPr lang="nl-BE" sz="1800" dirty="0" err="1">
                <a:solidFill>
                  <a:schemeClr val="accent2"/>
                </a:solidFill>
                <a:latin typeface="Courier New" panose="02070309020205020404" pitchFamily="49" charset="0"/>
                <a:cs typeface="Courier New" panose="02070309020205020404" pitchFamily="49" charset="0"/>
              </a:rPr>
              <a:t>stunted</a:t>
            </a:r>
            <a:r>
              <a:rPr lang="nl-BE" sz="1800" dirty="0">
                <a:solidFill>
                  <a:schemeClr val="accent2"/>
                </a:solidFill>
                <a:latin typeface="Courier New" panose="02070309020205020404" pitchFamily="49" charset="0"/>
                <a:cs typeface="Courier New" panose="02070309020205020404" pitchFamily="49" charset="0"/>
              </a:rPr>
              <a:t> + </a:t>
            </a:r>
            <a:r>
              <a:rPr lang="nl-BE" sz="1800" dirty="0" err="1">
                <a:solidFill>
                  <a:schemeClr val="accent2"/>
                </a:solidFill>
                <a:latin typeface="Courier New" panose="02070309020205020404" pitchFamily="49" charset="0"/>
                <a:cs typeface="Courier New" panose="02070309020205020404" pitchFamily="49" charset="0"/>
              </a:rPr>
              <a:t>f_MOTHEDUC</a:t>
            </a:r>
            <a:r>
              <a:rPr lang="nl-BE" sz="1800" dirty="0">
                <a:solidFill>
                  <a:schemeClr val="accent2"/>
                </a:solidFill>
                <a:latin typeface="Courier New" panose="02070309020205020404" pitchFamily="49" charset="0"/>
                <a:cs typeface="Courier New" panose="02070309020205020404" pitchFamily="49" charset="0"/>
              </a:rPr>
              <a:t> + </a:t>
            </a:r>
            <a:r>
              <a:rPr lang="nl-BE" sz="1800" dirty="0" err="1">
                <a:solidFill>
                  <a:schemeClr val="accent2"/>
                </a:solidFill>
                <a:latin typeface="Courier New" panose="02070309020205020404" pitchFamily="49" charset="0"/>
                <a:cs typeface="Courier New" panose="02070309020205020404" pitchFamily="49" charset="0"/>
              </a:rPr>
              <a:t>anemia</a:t>
            </a:r>
            <a:r>
              <a:rPr lang="nl-BE" sz="1800" dirty="0">
                <a:solidFill>
                  <a:schemeClr val="accent2"/>
                </a:solidFill>
                <a:latin typeface="Courier New" panose="02070309020205020404" pitchFamily="49" charset="0"/>
                <a:cs typeface="Courier New" panose="02070309020205020404" pitchFamily="49" charset="0"/>
              </a:rPr>
              <a:t>, family=</a:t>
            </a:r>
            <a:r>
              <a:rPr lang="nl-BE" sz="1800" dirty="0" err="1">
                <a:solidFill>
                  <a:schemeClr val="accent2"/>
                </a:solidFill>
                <a:latin typeface="Courier New" panose="02070309020205020404" pitchFamily="49" charset="0"/>
                <a:cs typeface="Courier New" panose="02070309020205020404" pitchFamily="49" charset="0"/>
              </a:rPr>
              <a:t>binomial</a:t>
            </a:r>
            <a:r>
              <a:rPr lang="nl-BE" sz="1800" dirty="0">
                <a:solidFill>
                  <a:schemeClr val="accent2"/>
                </a:solidFill>
                <a:latin typeface="Courier New" panose="02070309020205020404" pitchFamily="49" charset="0"/>
                <a:cs typeface="Courier New" panose="02070309020205020404" pitchFamily="49" charset="0"/>
              </a:rPr>
              <a:t>, data=</a:t>
            </a:r>
            <a:r>
              <a:rPr lang="nl-BE" sz="1800" dirty="0" err="1">
                <a:solidFill>
                  <a:schemeClr val="accent2"/>
                </a:solidFill>
                <a:latin typeface="Courier New" panose="02070309020205020404" pitchFamily="49" charset="0"/>
                <a:cs typeface="Courier New" panose="02070309020205020404" pitchFamily="49" charset="0"/>
              </a:rPr>
              <a:t>vastchs</a:t>
            </a:r>
            <a:r>
              <a:rPr lang="nl-BE" sz="1800" dirty="0">
                <a:solidFill>
                  <a:schemeClr val="accent2"/>
                </a:solidFill>
                <a:latin typeface="Courier New" panose="02070309020205020404" pitchFamily="49" charset="0"/>
                <a:cs typeface="Courier New" panose="02070309020205020404" pitchFamily="49" charset="0"/>
              </a:rPr>
              <a:t>)</a:t>
            </a:r>
          </a:p>
          <a:p>
            <a:r>
              <a:rPr lang="nl-BE" sz="1800" dirty="0">
                <a:solidFill>
                  <a:schemeClr val="accent2"/>
                </a:solidFill>
                <a:latin typeface="Courier New" panose="02070309020205020404" pitchFamily="49" charset="0"/>
                <a:cs typeface="Courier New" panose="02070309020205020404" pitchFamily="49" charset="0"/>
              </a:rPr>
              <a:t>&gt; </a:t>
            </a:r>
            <a:r>
              <a:rPr lang="nl-BE" sz="1800" dirty="0" err="1">
                <a:solidFill>
                  <a:schemeClr val="accent2"/>
                </a:solidFill>
                <a:latin typeface="Courier New" panose="02070309020205020404" pitchFamily="49" charset="0"/>
                <a:cs typeface="Courier New" panose="02070309020205020404" pitchFamily="49" charset="0"/>
              </a:rPr>
              <a:t>anova</a:t>
            </a:r>
            <a:r>
              <a:rPr lang="nl-BE" sz="1800" dirty="0">
                <a:solidFill>
                  <a:schemeClr val="accent2"/>
                </a:solidFill>
                <a:latin typeface="Courier New" panose="02070309020205020404" pitchFamily="49" charset="0"/>
                <a:cs typeface="Courier New" panose="02070309020205020404" pitchFamily="49" charset="0"/>
              </a:rPr>
              <a:t>(GLM.14, GLM.13, test="</a:t>
            </a:r>
            <a:r>
              <a:rPr lang="nl-BE" sz="1800" dirty="0" err="1">
                <a:solidFill>
                  <a:schemeClr val="accent2"/>
                </a:solidFill>
                <a:latin typeface="Courier New" panose="02070309020205020404" pitchFamily="49" charset="0"/>
                <a:cs typeface="Courier New" panose="02070309020205020404" pitchFamily="49" charset="0"/>
              </a:rPr>
              <a:t>Chisq</a:t>
            </a:r>
            <a:r>
              <a:rPr lang="nl-BE" sz="1800" dirty="0">
                <a:solidFill>
                  <a:schemeClr val="accent2"/>
                </a:solidFill>
                <a:latin typeface="Courier New" panose="02070309020205020404" pitchFamily="49" charset="0"/>
                <a:cs typeface="Courier New" panose="02070309020205020404" pitchFamily="49" charset="0"/>
              </a:rPr>
              <a:t>")</a:t>
            </a:r>
          </a:p>
          <a:p>
            <a:endParaRPr lang="nl-BE" sz="1800" dirty="0">
              <a:latin typeface="Courier New" panose="02070309020205020404" pitchFamily="49" charset="0"/>
              <a:cs typeface="Courier New" panose="02070309020205020404" pitchFamily="49" charset="0"/>
            </a:endParaRPr>
          </a:p>
          <a:p>
            <a:r>
              <a:rPr lang="nl-BE" sz="1800" dirty="0">
                <a:latin typeface="Courier New" panose="02070309020205020404" pitchFamily="49" charset="0"/>
                <a:cs typeface="Courier New" panose="02070309020205020404" pitchFamily="49" charset="0"/>
              </a:rPr>
              <a:t>Model 1: </a:t>
            </a:r>
            <a:r>
              <a:rPr lang="nl-BE" sz="1800" dirty="0" err="1">
                <a:latin typeface="Courier New" panose="02070309020205020404" pitchFamily="49" charset="0"/>
                <a:cs typeface="Courier New" panose="02070309020205020404" pitchFamily="49" charset="0"/>
              </a:rPr>
              <a:t>vitadef</a:t>
            </a:r>
            <a:r>
              <a:rPr lang="nl-BE" sz="1800" dirty="0">
                <a:latin typeface="Courier New" panose="02070309020205020404" pitchFamily="49" charset="0"/>
                <a:cs typeface="Courier New" panose="02070309020205020404" pitchFamily="49" charset="0"/>
              </a:rPr>
              <a:t> ~ </a:t>
            </a:r>
            <a:r>
              <a:rPr lang="nl-BE" sz="1800" dirty="0" err="1">
                <a:latin typeface="Courier New" panose="02070309020205020404" pitchFamily="49" charset="0"/>
                <a:cs typeface="Courier New" panose="02070309020205020404" pitchFamily="49" charset="0"/>
              </a:rPr>
              <a:t>f_ADMITTED</a:t>
            </a:r>
            <a:r>
              <a:rPr lang="nl-BE" sz="1800" dirty="0">
                <a:latin typeface="Courier New" panose="02070309020205020404" pitchFamily="49" charset="0"/>
                <a:cs typeface="Courier New" panose="02070309020205020404" pitchFamily="49" charset="0"/>
              </a:rPr>
              <a:t> + </a:t>
            </a:r>
            <a:r>
              <a:rPr lang="nl-BE" sz="1800" dirty="0" err="1">
                <a:latin typeface="Courier New" panose="02070309020205020404" pitchFamily="49" charset="0"/>
                <a:cs typeface="Courier New" panose="02070309020205020404" pitchFamily="49" charset="0"/>
              </a:rPr>
              <a:t>f_CURRBF</a:t>
            </a:r>
            <a:r>
              <a:rPr lang="nl-BE" sz="1800" dirty="0">
                <a:latin typeface="Courier New" panose="02070309020205020404" pitchFamily="49" charset="0"/>
                <a:cs typeface="Courier New" panose="02070309020205020404" pitchFamily="49" charset="0"/>
              </a:rPr>
              <a:t> + </a:t>
            </a:r>
            <a:r>
              <a:rPr lang="nl-BE" sz="1800" dirty="0" err="1">
                <a:latin typeface="Courier New" panose="02070309020205020404" pitchFamily="49" charset="0"/>
                <a:cs typeface="Courier New" panose="02070309020205020404" pitchFamily="49" charset="0"/>
              </a:rPr>
              <a:t>stunted</a:t>
            </a:r>
            <a:r>
              <a:rPr lang="nl-BE" sz="1800" dirty="0">
                <a:latin typeface="Courier New" panose="02070309020205020404" pitchFamily="49" charset="0"/>
                <a:cs typeface="Courier New" panose="02070309020205020404" pitchFamily="49" charset="0"/>
              </a:rPr>
              <a:t> + </a:t>
            </a:r>
            <a:r>
              <a:rPr lang="nl-BE" sz="1800" dirty="0" err="1">
                <a:latin typeface="Courier New" panose="02070309020205020404" pitchFamily="49" charset="0"/>
                <a:cs typeface="Courier New" panose="02070309020205020404" pitchFamily="49" charset="0"/>
              </a:rPr>
              <a:t>f_MOTHEDUC</a:t>
            </a:r>
            <a:r>
              <a:rPr lang="nl-BE" sz="1800" dirty="0">
                <a:latin typeface="Courier New" panose="02070309020205020404" pitchFamily="49" charset="0"/>
                <a:cs typeface="Courier New" panose="02070309020205020404" pitchFamily="49" charset="0"/>
              </a:rPr>
              <a:t> + </a:t>
            </a:r>
            <a:r>
              <a:rPr lang="nl-BE" sz="1800" dirty="0" err="1">
                <a:latin typeface="Courier New" panose="02070309020205020404" pitchFamily="49" charset="0"/>
                <a:cs typeface="Courier New" panose="02070309020205020404" pitchFamily="49" charset="0"/>
              </a:rPr>
              <a:t>anemia</a:t>
            </a:r>
            <a:endParaRPr lang="nl-BE" sz="1800" dirty="0">
              <a:latin typeface="Courier New" panose="02070309020205020404" pitchFamily="49" charset="0"/>
              <a:cs typeface="Courier New" panose="02070309020205020404" pitchFamily="49" charset="0"/>
            </a:endParaRPr>
          </a:p>
          <a:p>
            <a:r>
              <a:rPr lang="nl-BE" sz="1800" dirty="0">
                <a:latin typeface="Courier New" panose="02070309020205020404" pitchFamily="49" charset="0"/>
                <a:cs typeface="Courier New" panose="02070309020205020404" pitchFamily="49" charset="0"/>
              </a:rPr>
              <a:t>Model 2: </a:t>
            </a:r>
            <a:r>
              <a:rPr lang="nl-BE" sz="1800" dirty="0" err="1">
                <a:latin typeface="Courier New" panose="02070309020205020404" pitchFamily="49" charset="0"/>
                <a:cs typeface="Courier New" panose="02070309020205020404" pitchFamily="49" charset="0"/>
              </a:rPr>
              <a:t>vitadef</a:t>
            </a:r>
            <a:r>
              <a:rPr lang="nl-BE" sz="1800" dirty="0">
                <a:latin typeface="Courier New" panose="02070309020205020404" pitchFamily="49" charset="0"/>
                <a:cs typeface="Courier New" panose="02070309020205020404" pitchFamily="49" charset="0"/>
              </a:rPr>
              <a:t> ~ factor(</a:t>
            </a:r>
            <a:r>
              <a:rPr lang="nl-BE" sz="1800" dirty="0" err="1">
                <a:latin typeface="Courier New" panose="02070309020205020404" pitchFamily="49" charset="0"/>
                <a:cs typeface="Courier New" panose="02070309020205020404" pitchFamily="49" charset="0"/>
              </a:rPr>
              <a:t>agegrp</a:t>
            </a:r>
            <a:r>
              <a:rPr lang="nl-BE" sz="1800" dirty="0">
                <a:latin typeface="Courier New" panose="02070309020205020404" pitchFamily="49" charset="0"/>
                <a:cs typeface="Courier New" panose="02070309020205020404" pitchFamily="49" charset="0"/>
              </a:rPr>
              <a:t>) + </a:t>
            </a:r>
            <a:r>
              <a:rPr lang="nl-BE" sz="1800" dirty="0" err="1">
                <a:latin typeface="Courier New" panose="02070309020205020404" pitchFamily="49" charset="0"/>
                <a:cs typeface="Courier New" panose="02070309020205020404" pitchFamily="49" charset="0"/>
              </a:rPr>
              <a:t>f_ADMITTED</a:t>
            </a:r>
            <a:r>
              <a:rPr lang="nl-BE" sz="1800" dirty="0">
                <a:latin typeface="Courier New" panose="02070309020205020404" pitchFamily="49" charset="0"/>
                <a:cs typeface="Courier New" panose="02070309020205020404" pitchFamily="49" charset="0"/>
              </a:rPr>
              <a:t> + </a:t>
            </a:r>
            <a:r>
              <a:rPr lang="nl-BE" sz="1800" dirty="0" err="1">
                <a:latin typeface="Courier New" panose="02070309020205020404" pitchFamily="49" charset="0"/>
                <a:cs typeface="Courier New" panose="02070309020205020404" pitchFamily="49" charset="0"/>
              </a:rPr>
              <a:t>f_CURRBF</a:t>
            </a:r>
            <a:r>
              <a:rPr lang="nl-BE" sz="1800" dirty="0">
                <a:latin typeface="Courier New" panose="02070309020205020404" pitchFamily="49" charset="0"/>
                <a:cs typeface="Courier New" panose="02070309020205020404" pitchFamily="49" charset="0"/>
              </a:rPr>
              <a:t> + </a:t>
            </a:r>
            <a:r>
              <a:rPr lang="nl-BE" sz="1800" dirty="0" err="1">
                <a:latin typeface="Courier New" panose="02070309020205020404" pitchFamily="49" charset="0"/>
                <a:cs typeface="Courier New" panose="02070309020205020404" pitchFamily="49" charset="0"/>
              </a:rPr>
              <a:t>stunted</a:t>
            </a:r>
            <a:r>
              <a:rPr lang="nl-BE" sz="1800" dirty="0">
                <a:latin typeface="Courier New" panose="02070309020205020404" pitchFamily="49" charset="0"/>
                <a:cs typeface="Courier New" panose="02070309020205020404" pitchFamily="49" charset="0"/>
              </a:rPr>
              <a:t> +   </a:t>
            </a:r>
            <a:r>
              <a:rPr lang="nl-BE" sz="1800" dirty="0" err="1">
                <a:latin typeface="Courier New" panose="02070309020205020404" pitchFamily="49" charset="0"/>
                <a:cs typeface="Courier New" panose="02070309020205020404" pitchFamily="49" charset="0"/>
              </a:rPr>
              <a:t>f_MOTHEDUC</a:t>
            </a:r>
            <a:r>
              <a:rPr lang="nl-BE" sz="1800" dirty="0">
                <a:latin typeface="Courier New" panose="02070309020205020404" pitchFamily="49" charset="0"/>
                <a:cs typeface="Courier New" panose="02070309020205020404" pitchFamily="49" charset="0"/>
              </a:rPr>
              <a:t> + </a:t>
            </a:r>
            <a:r>
              <a:rPr lang="nl-BE" sz="1800" dirty="0" err="1">
                <a:latin typeface="Courier New" panose="02070309020205020404" pitchFamily="49" charset="0"/>
                <a:cs typeface="Courier New" panose="02070309020205020404" pitchFamily="49" charset="0"/>
              </a:rPr>
              <a:t>anemia</a:t>
            </a:r>
            <a:endParaRPr lang="nl-BE" sz="1800" dirty="0">
              <a:latin typeface="Courier New" panose="02070309020205020404" pitchFamily="49" charset="0"/>
              <a:cs typeface="Courier New" panose="02070309020205020404" pitchFamily="49" charset="0"/>
            </a:endParaRPr>
          </a:p>
          <a:p>
            <a:endParaRPr lang="nl-BE" sz="1800" dirty="0">
              <a:latin typeface="Courier New" panose="02070309020205020404" pitchFamily="49" charset="0"/>
              <a:cs typeface="Courier New" panose="02070309020205020404" pitchFamily="49" charset="0"/>
            </a:endParaRPr>
          </a:p>
          <a:p>
            <a:r>
              <a:rPr lang="nl-BE" sz="1800" dirty="0">
                <a:latin typeface="Courier New" panose="02070309020205020404" pitchFamily="49" charset="0"/>
                <a:cs typeface="Courier New" panose="02070309020205020404" pitchFamily="49" charset="0"/>
              </a:rPr>
              <a:t>  </a:t>
            </a:r>
            <a:r>
              <a:rPr lang="nl-BE" sz="1800" dirty="0" err="1">
                <a:latin typeface="Courier New" panose="02070309020205020404" pitchFamily="49" charset="0"/>
                <a:cs typeface="Courier New" panose="02070309020205020404" pitchFamily="49" charset="0"/>
              </a:rPr>
              <a:t>Resid</a:t>
            </a:r>
            <a:r>
              <a:rPr lang="nl-BE" sz="1800" dirty="0">
                <a:latin typeface="Courier New" panose="02070309020205020404" pitchFamily="49" charset="0"/>
                <a:cs typeface="Courier New" panose="02070309020205020404" pitchFamily="49" charset="0"/>
              </a:rPr>
              <a:t>. </a:t>
            </a:r>
            <a:r>
              <a:rPr lang="nl-BE" sz="1800" dirty="0" err="1">
                <a:latin typeface="Courier New" panose="02070309020205020404" pitchFamily="49" charset="0"/>
                <a:cs typeface="Courier New" panose="02070309020205020404" pitchFamily="49" charset="0"/>
              </a:rPr>
              <a:t>Df</a:t>
            </a:r>
            <a:r>
              <a:rPr lang="nl-BE" sz="1800" dirty="0">
                <a:latin typeface="Courier New" panose="02070309020205020404" pitchFamily="49" charset="0"/>
                <a:cs typeface="Courier New" panose="02070309020205020404" pitchFamily="49" charset="0"/>
              </a:rPr>
              <a:t> </a:t>
            </a:r>
            <a:r>
              <a:rPr lang="nl-BE" sz="1800" dirty="0" err="1">
                <a:latin typeface="Courier New" panose="02070309020205020404" pitchFamily="49" charset="0"/>
                <a:cs typeface="Courier New" panose="02070309020205020404" pitchFamily="49" charset="0"/>
              </a:rPr>
              <a:t>Resid</a:t>
            </a:r>
            <a:r>
              <a:rPr lang="nl-BE" sz="1800" dirty="0">
                <a:latin typeface="Courier New" panose="02070309020205020404" pitchFamily="49" charset="0"/>
                <a:cs typeface="Courier New" panose="02070309020205020404" pitchFamily="49" charset="0"/>
              </a:rPr>
              <a:t>. </a:t>
            </a:r>
            <a:r>
              <a:rPr lang="nl-BE" sz="1800" dirty="0" err="1">
                <a:latin typeface="Courier New" panose="02070309020205020404" pitchFamily="49" charset="0"/>
                <a:cs typeface="Courier New" panose="02070309020205020404" pitchFamily="49" charset="0"/>
              </a:rPr>
              <a:t>Dev</a:t>
            </a:r>
            <a:r>
              <a:rPr lang="nl-BE" sz="1800" dirty="0">
                <a:latin typeface="Courier New" panose="02070309020205020404" pitchFamily="49" charset="0"/>
                <a:cs typeface="Courier New" panose="02070309020205020404" pitchFamily="49" charset="0"/>
              </a:rPr>
              <a:t> </a:t>
            </a:r>
            <a:r>
              <a:rPr lang="nl-BE" sz="1800" dirty="0" err="1">
                <a:latin typeface="Courier New" panose="02070309020205020404" pitchFamily="49" charset="0"/>
                <a:cs typeface="Courier New" panose="02070309020205020404" pitchFamily="49" charset="0"/>
              </a:rPr>
              <a:t>Df</a:t>
            </a:r>
            <a:r>
              <a:rPr lang="nl-BE" sz="1800" dirty="0">
                <a:latin typeface="Courier New" panose="02070309020205020404" pitchFamily="49" charset="0"/>
                <a:cs typeface="Courier New" panose="02070309020205020404" pitchFamily="49" charset="0"/>
              </a:rPr>
              <a:t> </a:t>
            </a:r>
            <a:r>
              <a:rPr lang="nl-BE" sz="1800" dirty="0" err="1">
                <a:latin typeface="Courier New" panose="02070309020205020404" pitchFamily="49" charset="0"/>
                <a:cs typeface="Courier New" panose="02070309020205020404" pitchFamily="49" charset="0"/>
              </a:rPr>
              <a:t>Deviance</a:t>
            </a:r>
            <a:r>
              <a:rPr lang="nl-BE" sz="1800" dirty="0">
                <a:latin typeface="Courier New" panose="02070309020205020404" pitchFamily="49" charset="0"/>
                <a:cs typeface="Courier New" panose="02070309020205020404" pitchFamily="49" charset="0"/>
              </a:rPr>
              <a:t> Pr(&gt;Chi)</a:t>
            </a:r>
          </a:p>
          <a:p>
            <a:r>
              <a:rPr lang="nl-BE" sz="1800" dirty="0">
                <a:latin typeface="Courier New" panose="02070309020205020404" pitchFamily="49" charset="0"/>
                <a:cs typeface="Courier New" panose="02070309020205020404" pitchFamily="49" charset="0"/>
              </a:rPr>
              <a:t>1      1131     1288.0                     </a:t>
            </a:r>
          </a:p>
          <a:p>
            <a:r>
              <a:rPr lang="nl-BE" sz="1800" dirty="0">
                <a:latin typeface="Courier New" panose="02070309020205020404" pitchFamily="49" charset="0"/>
                <a:cs typeface="Courier New" panose="02070309020205020404" pitchFamily="49" charset="0"/>
              </a:rPr>
              <a:t>2      1127     1285.2  4   2.7674   0.5975</a:t>
            </a:r>
          </a:p>
        </p:txBody>
      </p:sp>
    </p:spTree>
    <p:extLst>
      <p:ext uri="{BB962C8B-B14F-4D97-AF65-F5344CB8AC3E}">
        <p14:creationId xmlns:p14="http://schemas.microsoft.com/office/powerpoint/2010/main" val="4062269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5899-780B-4EE3-A899-C0B6CCC73F29}"/>
              </a:ext>
            </a:extLst>
          </p:cNvPr>
          <p:cNvSpPr>
            <a:spLocks noGrp="1"/>
          </p:cNvSpPr>
          <p:nvPr>
            <p:ph type="title"/>
          </p:nvPr>
        </p:nvSpPr>
        <p:spPr>
          <a:xfrm>
            <a:off x="628650" y="562271"/>
            <a:ext cx="7886700" cy="1128417"/>
          </a:xfrm>
        </p:spPr>
        <p:txBody>
          <a:bodyPr vert="horz" lIns="91440" tIns="45720" rIns="91440" bIns="45720" rtlCol="0" anchor="ctr">
            <a:normAutofit/>
          </a:bodyPr>
          <a:lstStyle/>
          <a:p>
            <a:pPr algn="l" eaLnBrk="1" hangingPunct="1">
              <a:lnSpc>
                <a:spcPct val="90000"/>
              </a:lnSpc>
            </a:pPr>
            <a:r>
              <a:rPr lang="en-US" sz="4500" kern="1200" dirty="0">
                <a:solidFill>
                  <a:schemeClr val="tx1"/>
                </a:solidFill>
              </a:rPr>
              <a:t>Finding the best model</a:t>
            </a:r>
          </a:p>
        </p:txBody>
      </p:sp>
      <p:sp>
        <p:nvSpPr>
          <p:cNvPr id="3" name="Rectangle 2">
            <a:extLst>
              <a:ext uri="{FF2B5EF4-FFF2-40B4-BE49-F238E27FC236}">
                <a16:creationId xmlns:a16="http://schemas.microsoft.com/office/drawing/2014/main" id="{D12C0312-C808-4F16-8275-59D445454EF8}"/>
              </a:ext>
            </a:extLst>
          </p:cNvPr>
          <p:cNvSpPr/>
          <p:nvPr/>
        </p:nvSpPr>
        <p:spPr>
          <a:xfrm>
            <a:off x="628650" y="1690688"/>
            <a:ext cx="9433048" cy="2554545"/>
          </a:xfrm>
          <a:prstGeom prst="rect">
            <a:avLst/>
          </a:prstGeom>
        </p:spPr>
        <p:txBody>
          <a:bodyPr wrap="square">
            <a:spAutoFit/>
          </a:bodyPr>
          <a:lstStyle/>
          <a:p>
            <a:r>
              <a:rPr lang="nl-BE" sz="1600" dirty="0">
                <a:solidFill>
                  <a:schemeClr val="accent2"/>
                </a:solidFill>
                <a:latin typeface="Courier New" panose="02070309020205020404" pitchFamily="49" charset="0"/>
                <a:cs typeface="Courier New" panose="02070309020205020404" pitchFamily="49" charset="0"/>
              </a:rPr>
              <a:t>&gt; summary(GLM.14)</a:t>
            </a:r>
          </a:p>
          <a:p>
            <a:endParaRPr lang="nl-BE" sz="1600" dirty="0">
              <a:latin typeface="Courier New" panose="02070309020205020404" pitchFamily="49" charset="0"/>
              <a:cs typeface="Courier New" panose="02070309020205020404" pitchFamily="49" charset="0"/>
            </a:endParaRPr>
          </a:p>
          <a:p>
            <a:r>
              <a:rPr lang="nl-BE" sz="1600" dirty="0" err="1">
                <a:latin typeface="Courier New" panose="02070309020205020404" pitchFamily="49" charset="0"/>
                <a:cs typeface="Courier New" panose="02070309020205020404" pitchFamily="49" charset="0"/>
              </a:rPr>
              <a:t>Coefficients</a:t>
            </a:r>
            <a:r>
              <a:rPr lang="nl-BE" sz="1600" dirty="0">
                <a:latin typeface="Courier New" panose="02070309020205020404" pitchFamily="49" charset="0"/>
                <a:cs typeface="Courier New" panose="02070309020205020404" pitchFamily="49" charset="0"/>
              </a:rPr>
              <a:t>:</a:t>
            </a:r>
          </a:p>
          <a:p>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Estimate</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Std</a:t>
            </a:r>
            <a:r>
              <a:rPr lang="nl-BE" sz="1600" dirty="0">
                <a:latin typeface="Courier New" panose="02070309020205020404" pitchFamily="49" charset="0"/>
                <a:cs typeface="Courier New" panose="02070309020205020404" pitchFamily="49" charset="0"/>
              </a:rPr>
              <a:t>. Error </a:t>
            </a:r>
            <a:r>
              <a:rPr lang="nl-BE" sz="1600" dirty="0" err="1">
                <a:latin typeface="Courier New" panose="02070309020205020404" pitchFamily="49" charset="0"/>
                <a:cs typeface="Courier New" panose="02070309020205020404" pitchFamily="49" charset="0"/>
              </a:rPr>
              <a:t>z</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value</a:t>
            </a:r>
            <a:r>
              <a:rPr lang="nl-BE" sz="1600" dirty="0">
                <a:latin typeface="Courier New" panose="02070309020205020404" pitchFamily="49" charset="0"/>
                <a:cs typeface="Courier New" panose="02070309020205020404" pitchFamily="49" charset="0"/>
              </a:rPr>
              <a:t> Pr(&gt;|</a:t>
            </a:r>
            <a:r>
              <a:rPr lang="nl-BE" sz="1600" dirty="0" err="1">
                <a:latin typeface="Courier New" panose="02070309020205020404" pitchFamily="49" charset="0"/>
                <a:cs typeface="Courier New" panose="02070309020205020404" pitchFamily="49" charset="0"/>
              </a:rPr>
              <a:t>z</a:t>
            </a:r>
            <a:r>
              <a:rPr lang="nl-BE" sz="1600" dirty="0">
                <a:latin typeface="Courier New" panose="02070309020205020404" pitchFamily="49" charset="0"/>
                <a:cs typeface="Courier New" panose="02070309020205020404" pitchFamily="49" charset="0"/>
              </a:rPr>
              <a:t>|)    </a:t>
            </a:r>
          </a:p>
          <a:p>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Intercept</a:t>
            </a:r>
            <a:r>
              <a:rPr lang="nl-BE" sz="1600" dirty="0">
                <a:latin typeface="Courier New" panose="02070309020205020404" pitchFamily="49" charset="0"/>
                <a:cs typeface="Courier New" panose="02070309020205020404" pitchFamily="49" charset="0"/>
              </a:rPr>
              <a:t>)      1.1906     0.1487   8.009 1.15e-15 ***</a:t>
            </a:r>
          </a:p>
          <a:p>
            <a:r>
              <a:rPr lang="nl-BE" sz="1600" dirty="0" err="1">
                <a:latin typeface="Courier New" panose="02070309020205020404" pitchFamily="49" charset="0"/>
                <a:cs typeface="Courier New" panose="02070309020205020404" pitchFamily="49" charset="0"/>
              </a:rPr>
              <a:t>f_ADMITTEDTRUE</a:t>
            </a:r>
            <a:r>
              <a:rPr lang="nl-BE" sz="1600" dirty="0">
                <a:latin typeface="Courier New" panose="02070309020205020404" pitchFamily="49" charset="0"/>
                <a:cs typeface="Courier New" panose="02070309020205020404" pitchFamily="49" charset="0"/>
              </a:rPr>
              <a:t>  -0.3852     0.2412  -1.597  0.11017    </a:t>
            </a:r>
          </a:p>
          <a:p>
            <a:r>
              <a:rPr lang="nl-BE" sz="1600" dirty="0" err="1">
                <a:latin typeface="Courier New" panose="02070309020205020404" pitchFamily="49" charset="0"/>
                <a:cs typeface="Courier New" panose="02070309020205020404" pitchFamily="49" charset="0"/>
              </a:rPr>
              <a:t>f_CURRBFTRUE</a:t>
            </a:r>
            <a:r>
              <a:rPr lang="nl-BE" sz="1600" dirty="0">
                <a:latin typeface="Courier New" panose="02070309020205020404" pitchFamily="49" charset="0"/>
                <a:cs typeface="Courier New" panose="02070309020205020404" pitchFamily="49" charset="0"/>
              </a:rPr>
              <a:t>    -0.4710     0.1580  -2.981  0.00288 ** </a:t>
            </a:r>
          </a:p>
          <a:p>
            <a:r>
              <a:rPr lang="nl-BE" sz="1600" dirty="0" err="1">
                <a:latin typeface="Courier New" panose="02070309020205020404" pitchFamily="49" charset="0"/>
                <a:cs typeface="Courier New" panose="02070309020205020404" pitchFamily="49" charset="0"/>
              </a:rPr>
              <a:t>stuntedTRUE</a:t>
            </a:r>
            <a:r>
              <a:rPr lang="nl-BE" sz="1600" dirty="0">
                <a:latin typeface="Courier New" panose="02070309020205020404" pitchFamily="49" charset="0"/>
                <a:cs typeface="Courier New" panose="02070309020205020404" pitchFamily="49" charset="0"/>
              </a:rPr>
              <a:t>      0.2598     0.1430   1.817  0.06921 .  </a:t>
            </a:r>
          </a:p>
          <a:p>
            <a:r>
              <a:rPr lang="nl-BE" sz="1600" dirty="0" err="1">
                <a:latin typeface="Courier New" panose="02070309020205020404" pitchFamily="49" charset="0"/>
                <a:cs typeface="Courier New" panose="02070309020205020404" pitchFamily="49" charset="0"/>
              </a:rPr>
              <a:t>f_MOTHEDUCTRUE</a:t>
            </a:r>
            <a:r>
              <a:rPr lang="nl-BE" sz="1600" dirty="0">
                <a:latin typeface="Courier New" panose="02070309020205020404" pitchFamily="49" charset="0"/>
                <a:cs typeface="Courier New" panose="02070309020205020404" pitchFamily="49" charset="0"/>
              </a:rPr>
              <a:t>  -0.3087     0.1687  -1.830  0.06723 .  </a:t>
            </a:r>
          </a:p>
          <a:p>
            <a:r>
              <a:rPr lang="nl-BE" sz="1600" dirty="0" err="1">
                <a:latin typeface="Courier New" panose="02070309020205020404" pitchFamily="49" charset="0"/>
                <a:cs typeface="Courier New" panose="02070309020205020404" pitchFamily="49" charset="0"/>
              </a:rPr>
              <a:t>anemiaTRUE</a:t>
            </a:r>
            <a:r>
              <a:rPr lang="nl-BE" sz="1600" dirty="0">
                <a:latin typeface="Courier New" panose="02070309020205020404" pitchFamily="49" charset="0"/>
                <a:cs typeface="Courier New" panose="02070309020205020404" pitchFamily="49" charset="0"/>
              </a:rPr>
              <a:t>       0.4364     0.1542   2.830  0.00465 ** </a:t>
            </a:r>
          </a:p>
        </p:txBody>
      </p:sp>
    </p:spTree>
    <p:extLst>
      <p:ext uri="{BB962C8B-B14F-4D97-AF65-F5344CB8AC3E}">
        <p14:creationId xmlns:p14="http://schemas.microsoft.com/office/powerpoint/2010/main" val="1669367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5899-780B-4EE3-A899-C0B6CCC73F29}"/>
              </a:ext>
            </a:extLst>
          </p:cNvPr>
          <p:cNvSpPr>
            <a:spLocks noGrp="1"/>
          </p:cNvSpPr>
          <p:nvPr>
            <p:ph type="title"/>
          </p:nvPr>
        </p:nvSpPr>
        <p:spPr>
          <a:xfrm>
            <a:off x="628650" y="562271"/>
            <a:ext cx="7886700" cy="1128417"/>
          </a:xfrm>
        </p:spPr>
        <p:txBody>
          <a:bodyPr vert="horz" lIns="91440" tIns="45720" rIns="91440" bIns="45720" rtlCol="0" anchor="ctr">
            <a:normAutofit/>
          </a:bodyPr>
          <a:lstStyle/>
          <a:p>
            <a:pPr algn="l" eaLnBrk="1" hangingPunct="1">
              <a:lnSpc>
                <a:spcPct val="90000"/>
              </a:lnSpc>
            </a:pPr>
            <a:r>
              <a:rPr lang="en-US" sz="4500" kern="1200" dirty="0">
                <a:solidFill>
                  <a:schemeClr val="tx1"/>
                </a:solidFill>
              </a:rPr>
              <a:t>Finding the best model</a:t>
            </a:r>
          </a:p>
        </p:txBody>
      </p:sp>
      <p:sp>
        <p:nvSpPr>
          <p:cNvPr id="4" name="Rectangle 3">
            <a:extLst>
              <a:ext uri="{FF2B5EF4-FFF2-40B4-BE49-F238E27FC236}">
                <a16:creationId xmlns:a16="http://schemas.microsoft.com/office/drawing/2014/main" id="{94135A78-FB21-4127-B53B-C546BC667D23}"/>
              </a:ext>
            </a:extLst>
          </p:cNvPr>
          <p:cNvSpPr/>
          <p:nvPr/>
        </p:nvSpPr>
        <p:spPr>
          <a:xfrm>
            <a:off x="395536" y="1536174"/>
            <a:ext cx="8352928" cy="4770537"/>
          </a:xfrm>
          <a:prstGeom prst="rect">
            <a:avLst/>
          </a:prstGeom>
        </p:spPr>
        <p:txBody>
          <a:bodyPr wrap="square">
            <a:spAutoFit/>
          </a:bodyPr>
          <a:lstStyle/>
          <a:p>
            <a:r>
              <a:rPr lang="nl-BE" sz="1600" dirty="0">
                <a:solidFill>
                  <a:schemeClr val="accent2"/>
                </a:solidFill>
                <a:latin typeface="Courier New" panose="02070309020205020404" pitchFamily="49" charset="0"/>
                <a:cs typeface="Courier New" panose="02070309020205020404" pitchFamily="49" charset="0"/>
              </a:rPr>
              <a:t>&gt; GLM.15 &lt;- </a:t>
            </a:r>
            <a:r>
              <a:rPr lang="nl-BE" sz="1600" dirty="0" err="1">
                <a:solidFill>
                  <a:schemeClr val="accent2"/>
                </a:solidFill>
                <a:latin typeface="Courier New" panose="02070309020205020404" pitchFamily="49" charset="0"/>
                <a:cs typeface="Courier New" panose="02070309020205020404" pitchFamily="49" charset="0"/>
              </a:rPr>
              <a:t>glm</a:t>
            </a:r>
            <a:r>
              <a:rPr lang="nl-BE" sz="1600" dirty="0">
                <a:solidFill>
                  <a:schemeClr val="accent2"/>
                </a:solidFill>
                <a:latin typeface="Courier New" panose="02070309020205020404" pitchFamily="49" charset="0"/>
                <a:cs typeface="Courier New" panose="02070309020205020404" pitchFamily="49" charset="0"/>
              </a:rPr>
              <a:t>(</a:t>
            </a:r>
            <a:r>
              <a:rPr lang="nl-BE" sz="1600" dirty="0" err="1">
                <a:solidFill>
                  <a:schemeClr val="accent2"/>
                </a:solidFill>
                <a:latin typeface="Courier New" panose="02070309020205020404" pitchFamily="49" charset="0"/>
                <a:cs typeface="Courier New" panose="02070309020205020404" pitchFamily="49" charset="0"/>
              </a:rPr>
              <a:t>vitadef</a:t>
            </a:r>
            <a:r>
              <a:rPr lang="nl-BE" sz="1600" dirty="0">
                <a:solidFill>
                  <a:schemeClr val="accent2"/>
                </a:solidFill>
                <a:latin typeface="Courier New" panose="02070309020205020404" pitchFamily="49" charset="0"/>
                <a:cs typeface="Courier New" panose="02070309020205020404" pitchFamily="49" charset="0"/>
              </a:rPr>
              <a:t> ~ </a:t>
            </a:r>
            <a:r>
              <a:rPr lang="nl-BE" sz="1600" dirty="0" err="1">
                <a:solidFill>
                  <a:schemeClr val="accent2"/>
                </a:solidFill>
                <a:latin typeface="Courier New" panose="02070309020205020404" pitchFamily="49" charset="0"/>
                <a:cs typeface="Courier New" panose="02070309020205020404" pitchFamily="49" charset="0"/>
              </a:rPr>
              <a:t>f_CURRBF</a:t>
            </a:r>
            <a:r>
              <a:rPr lang="nl-BE" sz="1600" dirty="0">
                <a:solidFill>
                  <a:schemeClr val="accent2"/>
                </a:solidFill>
                <a:latin typeface="Courier New" panose="02070309020205020404" pitchFamily="49" charset="0"/>
                <a:cs typeface="Courier New" panose="02070309020205020404" pitchFamily="49" charset="0"/>
              </a:rPr>
              <a:t> + </a:t>
            </a:r>
            <a:r>
              <a:rPr lang="nl-BE" sz="1600" dirty="0" err="1">
                <a:solidFill>
                  <a:schemeClr val="accent2"/>
                </a:solidFill>
                <a:latin typeface="Courier New" panose="02070309020205020404" pitchFamily="49" charset="0"/>
                <a:cs typeface="Courier New" panose="02070309020205020404" pitchFamily="49" charset="0"/>
              </a:rPr>
              <a:t>stunted</a:t>
            </a:r>
            <a:r>
              <a:rPr lang="nl-BE" sz="1600" dirty="0">
                <a:solidFill>
                  <a:schemeClr val="accent2"/>
                </a:solidFill>
                <a:latin typeface="Courier New" panose="02070309020205020404" pitchFamily="49" charset="0"/>
                <a:cs typeface="Courier New" panose="02070309020205020404" pitchFamily="49" charset="0"/>
              </a:rPr>
              <a:t> + </a:t>
            </a:r>
            <a:r>
              <a:rPr lang="nl-BE" sz="1600" dirty="0" err="1">
                <a:solidFill>
                  <a:schemeClr val="accent2"/>
                </a:solidFill>
                <a:latin typeface="Courier New" panose="02070309020205020404" pitchFamily="49" charset="0"/>
                <a:cs typeface="Courier New" panose="02070309020205020404" pitchFamily="49" charset="0"/>
              </a:rPr>
              <a:t>f_MOTHEDUC</a:t>
            </a:r>
            <a:r>
              <a:rPr lang="nl-BE" sz="1600" dirty="0">
                <a:solidFill>
                  <a:schemeClr val="accent2"/>
                </a:solidFill>
                <a:latin typeface="Courier New" panose="02070309020205020404" pitchFamily="49" charset="0"/>
                <a:cs typeface="Courier New" panose="02070309020205020404" pitchFamily="49" charset="0"/>
              </a:rPr>
              <a:t> + </a:t>
            </a:r>
            <a:r>
              <a:rPr lang="nl-BE" sz="1600" dirty="0" err="1">
                <a:solidFill>
                  <a:schemeClr val="accent2"/>
                </a:solidFill>
                <a:latin typeface="Courier New" panose="02070309020205020404" pitchFamily="49" charset="0"/>
                <a:cs typeface="Courier New" panose="02070309020205020404" pitchFamily="49" charset="0"/>
              </a:rPr>
              <a:t>anemia</a:t>
            </a:r>
            <a:r>
              <a:rPr lang="nl-BE" sz="1600" dirty="0">
                <a:solidFill>
                  <a:schemeClr val="accent2"/>
                </a:solidFill>
                <a:latin typeface="Courier New" panose="02070309020205020404" pitchFamily="49" charset="0"/>
                <a:cs typeface="Courier New" panose="02070309020205020404" pitchFamily="49" charset="0"/>
              </a:rPr>
              <a:t>, family=</a:t>
            </a:r>
            <a:r>
              <a:rPr lang="nl-BE" sz="1600" dirty="0" err="1">
                <a:solidFill>
                  <a:schemeClr val="accent2"/>
                </a:solidFill>
                <a:latin typeface="Courier New" panose="02070309020205020404" pitchFamily="49" charset="0"/>
                <a:cs typeface="Courier New" panose="02070309020205020404" pitchFamily="49" charset="0"/>
              </a:rPr>
              <a:t>binomial</a:t>
            </a:r>
            <a:r>
              <a:rPr lang="nl-BE" sz="1600" dirty="0">
                <a:solidFill>
                  <a:schemeClr val="accent2"/>
                </a:solidFill>
                <a:latin typeface="Courier New" panose="02070309020205020404" pitchFamily="49" charset="0"/>
                <a:cs typeface="Courier New" panose="02070309020205020404" pitchFamily="49" charset="0"/>
              </a:rPr>
              <a:t>, data=</a:t>
            </a:r>
            <a:r>
              <a:rPr lang="nl-BE" sz="1600" dirty="0" err="1">
                <a:solidFill>
                  <a:schemeClr val="accent2"/>
                </a:solidFill>
                <a:latin typeface="Courier New" panose="02070309020205020404" pitchFamily="49" charset="0"/>
                <a:cs typeface="Courier New" panose="02070309020205020404" pitchFamily="49" charset="0"/>
              </a:rPr>
              <a:t>vastchs</a:t>
            </a:r>
            <a:r>
              <a:rPr lang="nl-BE" sz="1600" dirty="0">
                <a:solidFill>
                  <a:schemeClr val="accent2"/>
                </a:solidFill>
                <a:latin typeface="Courier New" panose="02070309020205020404" pitchFamily="49" charset="0"/>
                <a:cs typeface="Courier New" panose="02070309020205020404" pitchFamily="49" charset="0"/>
              </a:rPr>
              <a:t>)</a:t>
            </a:r>
          </a:p>
          <a:p>
            <a:r>
              <a:rPr lang="nl-BE" sz="1600" dirty="0">
                <a:solidFill>
                  <a:schemeClr val="accent2"/>
                </a:solidFill>
                <a:latin typeface="Courier New" panose="02070309020205020404" pitchFamily="49" charset="0"/>
                <a:cs typeface="Courier New" panose="02070309020205020404" pitchFamily="49" charset="0"/>
              </a:rPr>
              <a:t>&gt; </a:t>
            </a:r>
            <a:r>
              <a:rPr lang="nl-BE" sz="1600" dirty="0" err="1">
                <a:solidFill>
                  <a:schemeClr val="accent2"/>
                </a:solidFill>
                <a:latin typeface="Courier New" panose="02070309020205020404" pitchFamily="49" charset="0"/>
                <a:cs typeface="Courier New" panose="02070309020205020404" pitchFamily="49" charset="0"/>
              </a:rPr>
              <a:t>anova</a:t>
            </a:r>
            <a:r>
              <a:rPr lang="nl-BE" sz="1600" dirty="0">
                <a:solidFill>
                  <a:schemeClr val="accent2"/>
                </a:solidFill>
                <a:latin typeface="Courier New" panose="02070309020205020404" pitchFamily="49" charset="0"/>
                <a:cs typeface="Courier New" panose="02070309020205020404" pitchFamily="49" charset="0"/>
              </a:rPr>
              <a:t>(GLM.15, GLM.14, test="</a:t>
            </a:r>
            <a:r>
              <a:rPr lang="nl-BE" sz="1600" dirty="0" err="1">
                <a:solidFill>
                  <a:schemeClr val="accent2"/>
                </a:solidFill>
                <a:latin typeface="Courier New" panose="02070309020205020404" pitchFamily="49" charset="0"/>
                <a:cs typeface="Courier New" panose="02070309020205020404" pitchFamily="49" charset="0"/>
              </a:rPr>
              <a:t>Chisq</a:t>
            </a:r>
            <a:r>
              <a:rPr lang="nl-BE" sz="1600" dirty="0">
                <a:solidFill>
                  <a:schemeClr val="accent2"/>
                </a:solidFill>
                <a:latin typeface="Courier New" panose="02070309020205020404" pitchFamily="49" charset="0"/>
                <a:cs typeface="Courier New" panose="02070309020205020404" pitchFamily="49" charset="0"/>
              </a:rPr>
              <a:t>")</a:t>
            </a:r>
          </a:p>
          <a:p>
            <a:endParaRPr lang="nl-BE" sz="1600" dirty="0">
              <a:latin typeface="Courier New" panose="02070309020205020404" pitchFamily="49" charset="0"/>
              <a:cs typeface="Courier New" panose="02070309020205020404" pitchFamily="49" charset="0"/>
            </a:endParaRPr>
          </a:p>
          <a:p>
            <a:r>
              <a:rPr lang="nl-BE" sz="1600" dirty="0">
                <a:latin typeface="Courier New" panose="02070309020205020404" pitchFamily="49" charset="0"/>
                <a:cs typeface="Courier New" panose="02070309020205020404" pitchFamily="49" charset="0"/>
              </a:rPr>
              <a:t>Model 1: </a:t>
            </a:r>
            <a:r>
              <a:rPr lang="nl-BE" sz="1600" dirty="0" err="1">
                <a:latin typeface="Courier New" panose="02070309020205020404" pitchFamily="49" charset="0"/>
                <a:cs typeface="Courier New" panose="02070309020205020404" pitchFamily="49" charset="0"/>
              </a:rPr>
              <a:t>vitadef</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f_CURRBF</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stunted</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f_MOTHEDUC</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anemia</a:t>
            </a:r>
            <a:endParaRPr lang="nl-BE" sz="1600" dirty="0">
              <a:latin typeface="Courier New" panose="02070309020205020404" pitchFamily="49" charset="0"/>
              <a:cs typeface="Courier New" panose="02070309020205020404" pitchFamily="49" charset="0"/>
            </a:endParaRPr>
          </a:p>
          <a:p>
            <a:r>
              <a:rPr lang="nl-BE" sz="1600" dirty="0">
                <a:latin typeface="Courier New" panose="02070309020205020404" pitchFamily="49" charset="0"/>
                <a:cs typeface="Courier New" panose="02070309020205020404" pitchFamily="49" charset="0"/>
              </a:rPr>
              <a:t>Model 2: </a:t>
            </a:r>
            <a:r>
              <a:rPr lang="nl-BE" sz="1600" dirty="0" err="1">
                <a:latin typeface="Courier New" panose="02070309020205020404" pitchFamily="49" charset="0"/>
                <a:cs typeface="Courier New" panose="02070309020205020404" pitchFamily="49" charset="0"/>
              </a:rPr>
              <a:t>vitadef</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f_ADMITTED</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f_CURRBF</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stunted</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f_MOTHEDUC</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anemia</a:t>
            </a:r>
            <a:endParaRPr lang="nl-BE" sz="1600" dirty="0">
              <a:latin typeface="Courier New" panose="02070309020205020404" pitchFamily="49" charset="0"/>
              <a:cs typeface="Courier New" panose="02070309020205020404" pitchFamily="49" charset="0"/>
            </a:endParaRPr>
          </a:p>
          <a:p>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Resid</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Df</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Resid</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Dev</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Df</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Deviance</a:t>
            </a:r>
            <a:r>
              <a:rPr lang="nl-BE" sz="1600" dirty="0">
                <a:latin typeface="Courier New" panose="02070309020205020404" pitchFamily="49" charset="0"/>
                <a:cs typeface="Courier New" panose="02070309020205020404" pitchFamily="49" charset="0"/>
              </a:rPr>
              <a:t> Pr(&gt;Chi)</a:t>
            </a:r>
          </a:p>
          <a:p>
            <a:r>
              <a:rPr lang="nl-BE" sz="1600" dirty="0">
                <a:latin typeface="Courier New" panose="02070309020205020404" pitchFamily="49" charset="0"/>
                <a:cs typeface="Courier New" panose="02070309020205020404" pitchFamily="49" charset="0"/>
              </a:rPr>
              <a:t>1      1132     1290.4                     </a:t>
            </a:r>
          </a:p>
          <a:p>
            <a:r>
              <a:rPr lang="nl-BE" sz="1600" dirty="0">
                <a:latin typeface="Courier New" panose="02070309020205020404" pitchFamily="49" charset="0"/>
                <a:cs typeface="Courier New" panose="02070309020205020404" pitchFamily="49" charset="0"/>
              </a:rPr>
              <a:t>2      1131     1288.0  1   2.4677   0.1162</a:t>
            </a:r>
          </a:p>
          <a:p>
            <a:endParaRPr lang="nl-BE" sz="1600" dirty="0">
              <a:latin typeface="Courier New" panose="02070309020205020404" pitchFamily="49" charset="0"/>
              <a:cs typeface="Courier New" panose="02070309020205020404" pitchFamily="49" charset="0"/>
            </a:endParaRPr>
          </a:p>
          <a:p>
            <a:r>
              <a:rPr lang="nl-BE" sz="1600" dirty="0">
                <a:solidFill>
                  <a:schemeClr val="accent2"/>
                </a:solidFill>
                <a:latin typeface="Courier New" panose="02070309020205020404" pitchFamily="49" charset="0"/>
                <a:cs typeface="Courier New" panose="02070309020205020404" pitchFamily="49" charset="0"/>
              </a:rPr>
              <a:t>&gt; summary(GLM.15)</a:t>
            </a:r>
          </a:p>
          <a:p>
            <a:r>
              <a:rPr lang="nl-BE" sz="1600" dirty="0" err="1">
                <a:latin typeface="Courier New" panose="02070309020205020404" pitchFamily="49" charset="0"/>
                <a:cs typeface="Courier New" panose="02070309020205020404" pitchFamily="49" charset="0"/>
              </a:rPr>
              <a:t>Coefficients</a:t>
            </a:r>
            <a:r>
              <a:rPr lang="nl-BE" sz="1600" dirty="0">
                <a:latin typeface="Courier New" panose="02070309020205020404" pitchFamily="49" charset="0"/>
                <a:cs typeface="Courier New" panose="02070309020205020404" pitchFamily="49" charset="0"/>
              </a:rPr>
              <a:t>:</a:t>
            </a:r>
          </a:p>
          <a:p>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Estimate</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Std</a:t>
            </a:r>
            <a:r>
              <a:rPr lang="nl-BE" sz="1600" dirty="0">
                <a:latin typeface="Courier New" panose="02070309020205020404" pitchFamily="49" charset="0"/>
                <a:cs typeface="Courier New" panose="02070309020205020404" pitchFamily="49" charset="0"/>
              </a:rPr>
              <a:t>. Error </a:t>
            </a:r>
            <a:r>
              <a:rPr lang="nl-BE" sz="1600" dirty="0" err="1">
                <a:latin typeface="Courier New" panose="02070309020205020404" pitchFamily="49" charset="0"/>
                <a:cs typeface="Courier New" panose="02070309020205020404" pitchFamily="49" charset="0"/>
              </a:rPr>
              <a:t>z</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value</a:t>
            </a:r>
            <a:r>
              <a:rPr lang="nl-BE" sz="1600" dirty="0">
                <a:latin typeface="Courier New" panose="02070309020205020404" pitchFamily="49" charset="0"/>
                <a:cs typeface="Courier New" panose="02070309020205020404" pitchFamily="49" charset="0"/>
              </a:rPr>
              <a:t> Pr(&gt;|</a:t>
            </a:r>
            <a:r>
              <a:rPr lang="nl-BE" sz="1600" dirty="0" err="1">
                <a:latin typeface="Courier New" panose="02070309020205020404" pitchFamily="49" charset="0"/>
                <a:cs typeface="Courier New" panose="02070309020205020404" pitchFamily="49" charset="0"/>
              </a:rPr>
              <a:t>z</a:t>
            </a:r>
            <a:r>
              <a:rPr lang="nl-BE" sz="1600" dirty="0">
                <a:latin typeface="Courier New" panose="02070309020205020404" pitchFamily="49" charset="0"/>
                <a:cs typeface="Courier New" panose="02070309020205020404" pitchFamily="49" charset="0"/>
              </a:rPr>
              <a:t>|)    </a:t>
            </a:r>
          </a:p>
          <a:p>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Intercept</a:t>
            </a:r>
            <a:r>
              <a:rPr lang="nl-BE" sz="1600" dirty="0">
                <a:latin typeface="Courier New" panose="02070309020205020404" pitchFamily="49" charset="0"/>
                <a:cs typeface="Courier New" panose="02070309020205020404" pitchFamily="49" charset="0"/>
              </a:rPr>
              <a:t>)      1.1616     0.1470   7.899  2.8e-15 ***</a:t>
            </a:r>
          </a:p>
          <a:p>
            <a:r>
              <a:rPr lang="nl-BE" sz="1600" dirty="0" err="1">
                <a:latin typeface="Courier New" panose="02070309020205020404" pitchFamily="49" charset="0"/>
                <a:cs typeface="Courier New" panose="02070309020205020404" pitchFamily="49" charset="0"/>
              </a:rPr>
              <a:t>f_CURRBFTRUE</a:t>
            </a:r>
            <a:r>
              <a:rPr lang="nl-BE" sz="1600" dirty="0">
                <a:latin typeface="Courier New" panose="02070309020205020404" pitchFamily="49" charset="0"/>
                <a:cs typeface="Courier New" panose="02070309020205020404" pitchFamily="49" charset="0"/>
              </a:rPr>
              <a:t>    -0.4679     0.1579  -2.963  0.00304 ** </a:t>
            </a:r>
          </a:p>
          <a:p>
            <a:r>
              <a:rPr lang="nl-BE" sz="1600" dirty="0" err="1">
                <a:latin typeface="Courier New" panose="02070309020205020404" pitchFamily="49" charset="0"/>
                <a:cs typeface="Courier New" panose="02070309020205020404" pitchFamily="49" charset="0"/>
              </a:rPr>
              <a:t>stuntedTRUE</a:t>
            </a:r>
            <a:r>
              <a:rPr lang="nl-BE" sz="1600" dirty="0">
                <a:latin typeface="Courier New" panose="02070309020205020404" pitchFamily="49" charset="0"/>
                <a:cs typeface="Courier New" panose="02070309020205020404" pitchFamily="49" charset="0"/>
              </a:rPr>
              <a:t>      0.2518     0.1427   1.764  0.07776 .  </a:t>
            </a:r>
          </a:p>
          <a:p>
            <a:r>
              <a:rPr lang="nl-BE" sz="1600" dirty="0" err="1">
                <a:latin typeface="Courier New" panose="02070309020205020404" pitchFamily="49" charset="0"/>
                <a:cs typeface="Courier New" panose="02070309020205020404" pitchFamily="49" charset="0"/>
              </a:rPr>
              <a:t>f_MOTHEDUCTRUE</a:t>
            </a:r>
            <a:r>
              <a:rPr lang="nl-BE" sz="1600" dirty="0">
                <a:latin typeface="Courier New" panose="02070309020205020404" pitchFamily="49" charset="0"/>
                <a:cs typeface="Courier New" panose="02070309020205020404" pitchFamily="49" charset="0"/>
              </a:rPr>
              <a:t>  -0.3332     0.1678  -1.986  0.04708 *  </a:t>
            </a:r>
          </a:p>
          <a:p>
            <a:r>
              <a:rPr lang="nl-BE" sz="1600" dirty="0" err="1">
                <a:latin typeface="Courier New" panose="02070309020205020404" pitchFamily="49" charset="0"/>
                <a:cs typeface="Courier New" panose="02070309020205020404" pitchFamily="49" charset="0"/>
              </a:rPr>
              <a:t>anemiaTRUE</a:t>
            </a:r>
            <a:r>
              <a:rPr lang="nl-BE" sz="1600" dirty="0">
                <a:latin typeface="Courier New" panose="02070309020205020404" pitchFamily="49" charset="0"/>
                <a:cs typeface="Courier New" panose="02070309020205020404" pitchFamily="49" charset="0"/>
              </a:rPr>
              <a:t>       0.4459     0.1540   2.895  0.00379 ** </a:t>
            </a:r>
          </a:p>
        </p:txBody>
      </p:sp>
    </p:spTree>
    <p:extLst>
      <p:ext uri="{BB962C8B-B14F-4D97-AF65-F5344CB8AC3E}">
        <p14:creationId xmlns:p14="http://schemas.microsoft.com/office/powerpoint/2010/main" val="3403380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5899-780B-4EE3-A899-C0B6CCC73F29}"/>
              </a:ext>
            </a:extLst>
          </p:cNvPr>
          <p:cNvSpPr>
            <a:spLocks noGrp="1"/>
          </p:cNvSpPr>
          <p:nvPr>
            <p:ph type="title"/>
          </p:nvPr>
        </p:nvSpPr>
        <p:spPr>
          <a:xfrm>
            <a:off x="628650" y="562271"/>
            <a:ext cx="7886700" cy="1128417"/>
          </a:xfrm>
        </p:spPr>
        <p:txBody>
          <a:bodyPr vert="horz" lIns="91440" tIns="45720" rIns="91440" bIns="45720" rtlCol="0" anchor="ctr">
            <a:normAutofit/>
          </a:bodyPr>
          <a:lstStyle/>
          <a:p>
            <a:pPr algn="l" eaLnBrk="1" hangingPunct="1">
              <a:lnSpc>
                <a:spcPct val="90000"/>
              </a:lnSpc>
            </a:pPr>
            <a:r>
              <a:rPr lang="en-US" sz="4500" kern="1200" dirty="0">
                <a:solidFill>
                  <a:schemeClr val="tx1"/>
                </a:solidFill>
              </a:rPr>
              <a:t>Finding the best model</a:t>
            </a:r>
          </a:p>
        </p:txBody>
      </p:sp>
      <p:sp>
        <p:nvSpPr>
          <p:cNvPr id="4" name="Rectangle 3">
            <a:extLst>
              <a:ext uri="{FF2B5EF4-FFF2-40B4-BE49-F238E27FC236}">
                <a16:creationId xmlns:a16="http://schemas.microsoft.com/office/drawing/2014/main" id="{F3951087-F373-4893-B302-F22FEB726136}"/>
              </a:ext>
            </a:extLst>
          </p:cNvPr>
          <p:cNvSpPr/>
          <p:nvPr/>
        </p:nvSpPr>
        <p:spPr>
          <a:xfrm>
            <a:off x="251520" y="1490008"/>
            <a:ext cx="8712968" cy="4524315"/>
          </a:xfrm>
          <a:prstGeom prst="rect">
            <a:avLst/>
          </a:prstGeom>
        </p:spPr>
        <p:txBody>
          <a:bodyPr wrap="square">
            <a:spAutoFit/>
          </a:bodyPr>
          <a:lstStyle/>
          <a:p>
            <a:r>
              <a:rPr lang="nl-BE" sz="1600" dirty="0">
                <a:solidFill>
                  <a:schemeClr val="accent2"/>
                </a:solidFill>
                <a:latin typeface="Courier New" panose="02070309020205020404" pitchFamily="49" charset="0"/>
                <a:cs typeface="Courier New" panose="02070309020205020404" pitchFamily="49" charset="0"/>
              </a:rPr>
              <a:t>GLM.16 &lt;- </a:t>
            </a:r>
            <a:r>
              <a:rPr lang="nl-BE" sz="1600" dirty="0" err="1">
                <a:solidFill>
                  <a:schemeClr val="accent2"/>
                </a:solidFill>
                <a:latin typeface="Courier New" panose="02070309020205020404" pitchFamily="49" charset="0"/>
                <a:cs typeface="Courier New" panose="02070309020205020404" pitchFamily="49" charset="0"/>
              </a:rPr>
              <a:t>glm</a:t>
            </a:r>
            <a:r>
              <a:rPr lang="nl-BE" sz="1600" dirty="0">
                <a:solidFill>
                  <a:schemeClr val="accent2"/>
                </a:solidFill>
                <a:latin typeface="Courier New" panose="02070309020205020404" pitchFamily="49" charset="0"/>
                <a:cs typeface="Courier New" panose="02070309020205020404" pitchFamily="49" charset="0"/>
              </a:rPr>
              <a:t>(</a:t>
            </a:r>
            <a:r>
              <a:rPr lang="nl-BE" sz="1600" dirty="0" err="1">
                <a:solidFill>
                  <a:schemeClr val="accent2"/>
                </a:solidFill>
                <a:latin typeface="Courier New" panose="02070309020205020404" pitchFamily="49" charset="0"/>
                <a:cs typeface="Courier New" panose="02070309020205020404" pitchFamily="49" charset="0"/>
              </a:rPr>
              <a:t>vitadef</a:t>
            </a:r>
            <a:r>
              <a:rPr lang="nl-BE" sz="1600" dirty="0">
                <a:solidFill>
                  <a:schemeClr val="accent2"/>
                </a:solidFill>
                <a:latin typeface="Courier New" panose="02070309020205020404" pitchFamily="49" charset="0"/>
                <a:cs typeface="Courier New" panose="02070309020205020404" pitchFamily="49" charset="0"/>
              </a:rPr>
              <a:t> ~ </a:t>
            </a:r>
            <a:r>
              <a:rPr lang="nl-BE" sz="1600" dirty="0" err="1">
                <a:solidFill>
                  <a:schemeClr val="accent2"/>
                </a:solidFill>
                <a:latin typeface="Courier New" panose="02070309020205020404" pitchFamily="49" charset="0"/>
                <a:cs typeface="Courier New" panose="02070309020205020404" pitchFamily="49" charset="0"/>
              </a:rPr>
              <a:t>f_CURRBF</a:t>
            </a:r>
            <a:r>
              <a:rPr lang="nl-BE" sz="1600" dirty="0">
                <a:solidFill>
                  <a:schemeClr val="accent2"/>
                </a:solidFill>
                <a:latin typeface="Courier New" panose="02070309020205020404" pitchFamily="49" charset="0"/>
                <a:cs typeface="Courier New" panose="02070309020205020404" pitchFamily="49" charset="0"/>
              </a:rPr>
              <a:t> +  </a:t>
            </a:r>
            <a:r>
              <a:rPr lang="nl-BE" sz="1600" dirty="0" err="1">
                <a:solidFill>
                  <a:schemeClr val="accent2"/>
                </a:solidFill>
                <a:latin typeface="Courier New" panose="02070309020205020404" pitchFamily="49" charset="0"/>
                <a:cs typeface="Courier New" panose="02070309020205020404" pitchFamily="49" charset="0"/>
              </a:rPr>
              <a:t>f_MOTHEDUC</a:t>
            </a:r>
            <a:r>
              <a:rPr lang="nl-BE" sz="1600" dirty="0">
                <a:solidFill>
                  <a:schemeClr val="accent2"/>
                </a:solidFill>
                <a:latin typeface="Courier New" panose="02070309020205020404" pitchFamily="49" charset="0"/>
                <a:cs typeface="Courier New" panose="02070309020205020404" pitchFamily="49" charset="0"/>
              </a:rPr>
              <a:t> + </a:t>
            </a:r>
            <a:r>
              <a:rPr lang="nl-BE" sz="1600" dirty="0" err="1">
                <a:solidFill>
                  <a:schemeClr val="accent2"/>
                </a:solidFill>
                <a:latin typeface="Courier New" panose="02070309020205020404" pitchFamily="49" charset="0"/>
                <a:cs typeface="Courier New" panose="02070309020205020404" pitchFamily="49" charset="0"/>
              </a:rPr>
              <a:t>anemia</a:t>
            </a:r>
            <a:r>
              <a:rPr lang="nl-BE" sz="1600" dirty="0">
                <a:solidFill>
                  <a:schemeClr val="accent2"/>
                </a:solidFill>
                <a:latin typeface="Courier New" panose="02070309020205020404" pitchFamily="49" charset="0"/>
                <a:cs typeface="Courier New" panose="02070309020205020404" pitchFamily="49" charset="0"/>
              </a:rPr>
              <a:t>, family=</a:t>
            </a:r>
            <a:r>
              <a:rPr lang="nl-BE" sz="1600" dirty="0" err="1">
                <a:solidFill>
                  <a:schemeClr val="accent2"/>
                </a:solidFill>
                <a:latin typeface="Courier New" panose="02070309020205020404" pitchFamily="49" charset="0"/>
                <a:cs typeface="Courier New" panose="02070309020205020404" pitchFamily="49" charset="0"/>
              </a:rPr>
              <a:t>binomial</a:t>
            </a:r>
            <a:r>
              <a:rPr lang="nl-BE" sz="1600" dirty="0">
                <a:solidFill>
                  <a:schemeClr val="accent2"/>
                </a:solidFill>
                <a:latin typeface="Courier New" panose="02070309020205020404" pitchFamily="49" charset="0"/>
                <a:cs typeface="Courier New" panose="02070309020205020404" pitchFamily="49" charset="0"/>
              </a:rPr>
              <a:t>, data=</a:t>
            </a:r>
            <a:r>
              <a:rPr lang="nl-BE" sz="1600" dirty="0" err="1">
                <a:solidFill>
                  <a:schemeClr val="accent2"/>
                </a:solidFill>
                <a:latin typeface="Courier New" panose="02070309020205020404" pitchFamily="49" charset="0"/>
                <a:cs typeface="Courier New" panose="02070309020205020404" pitchFamily="49" charset="0"/>
              </a:rPr>
              <a:t>vastchs</a:t>
            </a:r>
            <a:r>
              <a:rPr lang="nl-BE" sz="1600" dirty="0">
                <a:solidFill>
                  <a:schemeClr val="accent2"/>
                </a:solidFill>
                <a:latin typeface="Courier New" panose="02070309020205020404" pitchFamily="49" charset="0"/>
                <a:cs typeface="Courier New" panose="02070309020205020404" pitchFamily="49" charset="0"/>
              </a:rPr>
              <a:t>)</a:t>
            </a:r>
          </a:p>
          <a:p>
            <a:r>
              <a:rPr lang="nl-BE" sz="1600" dirty="0">
                <a:solidFill>
                  <a:schemeClr val="accent2"/>
                </a:solidFill>
                <a:latin typeface="Courier New" panose="02070309020205020404" pitchFamily="49" charset="0"/>
                <a:cs typeface="Courier New" panose="02070309020205020404" pitchFamily="49" charset="0"/>
              </a:rPr>
              <a:t>&gt; </a:t>
            </a:r>
            <a:r>
              <a:rPr lang="nl-BE" sz="1600" dirty="0" err="1">
                <a:solidFill>
                  <a:schemeClr val="accent2"/>
                </a:solidFill>
                <a:latin typeface="Courier New" panose="02070309020205020404" pitchFamily="49" charset="0"/>
                <a:cs typeface="Courier New" panose="02070309020205020404" pitchFamily="49" charset="0"/>
              </a:rPr>
              <a:t>anova</a:t>
            </a:r>
            <a:r>
              <a:rPr lang="nl-BE" sz="1600" dirty="0">
                <a:solidFill>
                  <a:schemeClr val="accent2"/>
                </a:solidFill>
                <a:latin typeface="Courier New" panose="02070309020205020404" pitchFamily="49" charset="0"/>
                <a:cs typeface="Courier New" panose="02070309020205020404" pitchFamily="49" charset="0"/>
              </a:rPr>
              <a:t>(GLM.16, GLM.15, test="</a:t>
            </a:r>
            <a:r>
              <a:rPr lang="nl-BE" sz="1600" dirty="0" err="1">
                <a:solidFill>
                  <a:schemeClr val="accent2"/>
                </a:solidFill>
                <a:latin typeface="Courier New" panose="02070309020205020404" pitchFamily="49" charset="0"/>
                <a:cs typeface="Courier New" panose="02070309020205020404" pitchFamily="49" charset="0"/>
              </a:rPr>
              <a:t>Chisq</a:t>
            </a:r>
            <a:r>
              <a:rPr lang="nl-BE" sz="1600" dirty="0">
                <a:solidFill>
                  <a:schemeClr val="accent2"/>
                </a:solidFill>
                <a:latin typeface="Courier New" panose="02070309020205020404" pitchFamily="49" charset="0"/>
                <a:cs typeface="Courier New" panose="02070309020205020404" pitchFamily="49" charset="0"/>
              </a:rPr>
              <a:t>")</a:t>
            </a:r>
          </a:p>
          <a:p>
            <a:endParaRPr lang="nl-BE" sz="1600" dirty="0">
              <a:latin typeface="Courier New" panose="02070309020205020404" pitchFamily="49" charset="0"/>
              <a:cs typeface="Courier New" panose="02070309020205020404" pitchFamily="49" charset="0"/>
            </a:endParaRPr>
          </a:p>
          <a:p>
            <a:r>
              <a:rPr lang="nl-BE" sz="1600" dirty="0">
                <a:latin typeface="Courier New" panose="02070309020205020404" pitchFamily="49" charset="0"/>
                <a:cs typeface="Courier New" panose="02070309020205020404" pitchFamily="49" charset="0"/>
              </a:rPr>
              <a:t>Model 1: </a:t>
            </a:r>
            <a:r>
              <a:rPr lang="nl-BE" sz="1600" dirty="0" err="1">
                <a:latin typeface="Courier New" panose="02070309020205020404" pitchFamily="49" charset="0"/>
                <a:cs typeface="Courier New" panose="02070309020205020404" pitchFamily="49" charset="0"/>
              </a:rPr>
              <a:t>vitadef</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f_CURRBF</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f_MOTHEDUC</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anemia</a:t>
            </a:r>
            <a:endParaRPr lang="nl-BE" sz="1600" dirty="0">
              <a:latin typeface="Courier New" panose="02070309020205020404" pitchFamily="49" charset="0"/>
              <a:cs typeface="Courier New" panose="02070309020205020404" pitchFamily="49" charset="0"/>
            </a:endParaRPr>
          </a:p>
          <a:p>
            <a:r>
              <a:rPr lang="nl-BE" sz="1600" dirty="0">
                <a:latin typeface="Courier New" panose="02070309020205020404" pitchFamily="49" charset="0"/>
                <a:cs typeface="Courier New" panose="02070309020205020404" pitchFamily="49" charset="0"/>
              </a:rPr>
              <a:t>Model 2: </a:t>
            </a:r>
            <a:r>
              <a:rPr lang="nl-BE" sz="1600" dirty="0" err="1">
                <a:latin typeface="Courier New" panose="02070309020205020404" pitchFamily="49" charset="0"/>
                <a:cs typeface="Courier New" panose="02070309020205020404" pitchFamily="49" charset="0"/>
              </a:rPr>
              <a:t>vitadef</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f_CURRBF</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stunted</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f_MOTHEDUC</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anemia</a:t>
            </a:r>
            <a:endParaRPr lang="nl-BE" sz="1600" dirty="0">
              <a:latin typeface="Courier New" panose="02070309020205020404" pitchFamily="49" charset="0"/>
              <a:cs typeface="Courier New" panose="02070309020205020404" pitchFamily="49" charset="0"/>
            </a:endParaRPr>
          </a:p>
          <a:p>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Resid</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Df</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Resid</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Dev</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Df</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Deviance</a:t>
            </a:r>
            <a:r>
              <a:rPr lang="nl-BE" sz="1600" dirty="0">
                <a:latin typeface="Courier New" panose="02070309020205020404" pitchFamily="49" charset="0"/>
                <a:cs typeface="Courier New" panose="02070309020205020404" pitchFamily="49" charset="0"/>
              </a:rPr>
              <a:t> Pr(&gt;Chi)  </a:t>
            </a:r>
          </a:p>
          <a:p>
            <a:r>
              <a:rPr lang="nl-BE" sz="1600" dirty="0">
                <a:latin typeface="Courier New" panose="02070309020205020404" pitchFamily="49" charset="0"/>
                <a:cs typeface="Courier New" panose="02070309020205020404" pitchFamily="49" charset="0"/>
              </a:rPr>
              <a:t>1      1133     1293.5                       </a:t>
            </a:r>
          </a:p>
          <a:p>
            <a:r>
              <a:rPr lang="nl-BE" sz="1600" dirty="0">
                <a:latin typeface="Courier New" panose="02070309020205020404" pitchFamily="49" charset="0"/>
                <a:cs typeface="Courier New" panose="02070309020205020404" pitchFamily="49" charset="0"/>
              </a:rPr>
              <a:t>2      1132     1290.4  1    3.132  0.07677 .</a:t>
            </a:r>
          </a:p>
          <a:p>
            <a:endParaRPr lang="nl-BE" sz="1600" dirty="0">
              <a:latin typeface="Courier New" panose="02070309020205020404" pitchFamily="49" charset="0"/>
              <a:cs typeface="Courier New" panose="02070309020205020404" pitchFamily="49" charset="0"/>
            </a:endParaRPr>
          </a:p>
          <a:p>
            <a:r>
              <a:rPr lang="nl-BE" sz="1600" dirty="0">
                <a:solidFill>
                  <a:schemeClr val="accent2"/>
                </a:solidFill>
                <a:latin typeface="Courier New" panose="02070309020205020404" pitchFamily="49" charset="0"/>
                <a:cs typeface="Courier New" panose="02070309020205020404" pitchFamily="49" charset="0"/>
              </a:rPr>
              <a:t>&gt; summary(GLM.16)</a:t>
            </a:r>
          </a:p>
          <a:p>
            <a:endParaRPr lang="nl-BE" sz="1600" dirty="0">
              <a:latin typeface="Courier New" panose="02070309020205020404" pitchFamily="49" charset="0"/>
              <a:cs typeface="Courier New" panose="02070309020205020404" pitchFamily="49" charset="0"/>
            </a:endParaRPr>
          </a:p>
          <a:p>
            <a:r>
              <a:rPr lang="nl-BE" sz="1600" dirty="0" err="1">
                <a:latin typeface="Courier New" panose="02070309020205020404" pitchFamily="49" charset="0"/>
                <a:cs typeface="Courier New" panose="02070309020205020404" pitchFamily="49" charset="0"/>
              </a:rPr>
              <a:t>Coefficients</a:t>
            </a:r>
            <a:r>
              <a:rPr lang="nl-BE" sz="1600" dirty="0">
                <a:latin typeface="Courier New" panose="02070309020205020404" pitchFamily="49" charset="0"/>
                <a:cs typeface="Courier New" panose="02070309020205020404" pitchFamily="49" charset="0"/>
              </a:rPr>
              <a:t>:</a:t>
            </a:r>
          </a:p>
          <a:p>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Estimate</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Std</a:t>
            </a:r>
            <a:r>
              <a:rPr lang="nl-BE" sz="1600" dirty="0">
                <a:latin typeface="Courier New" panose="02070309020205020404" pitchFamily="49" charset="0"/>
                <a:cs typeface="Courier New" panose="02070309020205020404" pitchFamily="49" charset="0"/>
              </a:rPr>
              <a:t>. Error </a:t>
            </a:r>
            <a:r>
              <a:rPr lang="nl-BE" sz="1600" dirty="0" err="1">
                <a:latin typeface="Courier New" panose="02070309020205020404" pitchFamily="49" charset="0"/>
                <a:cs typeface="Courier New" panose="02070309020205020404" pitchFamily="49" charset="0"/>
              </a:rPr>
              <a:t>z</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value</a:t>
            </a:r>
            <a:r>
              <a:rPr lang="nl-BE" sz="1600" dirty="0">
                <a:latin typeface="Courier New" panose="02070309020205020404" pitchFamily="49" charset="0"/>
                <a:cs typeface="Courier New" panose="02070309020205020404" pitchFamily="49" charset="0"/>
              </a:rPr>
              <a:t> Pr(&gt;|</a:t>
            </a:r>
            <a:r>
              <a:rPr lang="nl-BE" sz="1600" dirty="0" err="1">
                <a:latin typeface="Courier New" panose="02070309020205020404" pitchFamily="49" charset="0"/>
                <a:cs typeface="Courier New" panose="02070309020205020404" pitchFamily="49" charset="0"/>
              </a:rPr>
              <a:t>z</a:t>
            </a:r>
            <a:r>
              <a:rPr lang="nl-BE" sz="1600" dirty="0">
                <a:latin typeface="Courier New" panose="02070309020205020404" pitchFamily="49" charset="0"/>
                <a:cs typeface="Courier New" panose="02070309020205020404" pitchFamily="49" charset="0"/>
              </a:rPr>
              <a:t>|)    </a:t>
            </a:r>
          </a:p>
          <a:p>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Intercept</a:t>
            </a:r>
            <a:r>
              <a:rPr lang="nl-BE" sz="1600" dirty="0">
                <a:latin typeface="Courier New" panose="02070309020205020404" pitchFamily="49" charset="0"/>
                <a:cs typeface="Courier New" panose="02070309020205020404" pitchFamily="49" charset="0"/>
              </a:rPr>
              <a:t>)      1.2600     0.1368   9.207  &lt; 2e-16 ***</a:t>
            </a:r>
          </a:p>
          <a:p>
            <a:r>
              <a:rPr lang="nl-BE" sz="1600" dirty="0" err="1">
                <a:latin typeface="Courier New" panose="02070309020205020404" pitchFamily="49" charset="0"/>
                <a:cs typeface="Courier New" panose="02070309020205020404" pitchFamily="49" charset="0"/>
              </a:rPr>
              <a:t>f_CURRBFTRUE</a:t>
            </a:r>
            <a:r>
              <a:rPr lang="nl-BE" sz="1600" dirty="0">
                <a:latin typeface="Courier New" panose="02070309020205020404" pitchFamily="49" charset="0"/>
                <a:cs typeface="Courier New" panose="02070309020205020404" pitchFamily="49" charset="0"/>
              </a:rPr>
              <a:t>    -0.4868     0.1573  -3.094 0.001975 ** </a:t>
            </a:r>
          </a:p>
          <a:p>
            <a:r>
              <a:rPr lang="nl-BE" sz="1600" dirty="0" err="1">
                <a:latin typeface="Courier New" panose="02070309020205020404" pitchFamily="49" charset="0"/>
                <a:cs typeface="Courier New" panose="02070309020205020404" pitchFamily="49" charset="0"/>
              </a:rPr>
              <a:t>f_MOTHEDUCTRUE</a:t>
            </a:r>
            <a:r>
              <a:rPr lang="nl-BE" sz="1600" dirty="0">
                <a:latin typeface="Courier New" panose="02070309020205020404" pitchFamily="49" charset="0"/>
                <a:cs typeface="Courier New" panose="02070309020205020404" pitchFamily="49" charset="0"/>
              </a:rPr>
              <a:t>  -0.3384     0.1675  -2.020 0.043391 *  </a:t>
            </a:r>
          </a:p>
          <a:p>
            <a:r>
              <a:rPr lang="nl-BE" sz="1600" dirty="0" err="1">
                <a:latin typeface="Courier New" panose="02070309020205020404" pitchFamily="49" charset="0"/>
                <a:cs typeface="Courier New" panose="02070309020205020404" pitchFamily="49" charset="0"/>
              </a:rPr>
              <a:t>anemiaTRUE</a:t>
            </a:r>
            <a:r>
              <a:rPr lang="nl-BE" sz="1600" dirty="0">
                <a:latin typeface="Courier New" panose="02070309020205020404" pitchFamily="49" charset="0"/>
                <a:cs typeface="Courier New" panose="02070309020205020404" pitchFamily="49" charset="0"/>
              </a:rPr>
              <a:t>       0.5120     0.1494   3.428 0.000608 ***</a:t>
            </a:r>
          </a:p>
        </p:txBody>
      </p:sp>
    </p:spTree>
    <p:extLst>
      <p:ext uri="{BB962C8B-B14F-4D97-AF65-F5344CB8AC3E}">
        <p14:creationId xmlns:p14="http://schemas.microsoft.com/office/powerpoint/2010/main" val="2027762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6" name="Foliennummernplatzhalt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93D2EB46-A197-4263-9B45-187B4A5A2443}" type="slidenum">
              <a:rPr lang="en-GB" sz="1400" smtClean="0"/>
              <a:pPr/>
              <a:t>2</a:t>
            </a:fld>
            <a:endParaRPr lang="en-GB" sz="1400" dirty="0"/>
          </a:p>
        </p:txBody>
      </p:sp>
      <p:sp>
        <p:nvSpPr>
          <p:cNvPr id="3077" name="Rectangle 2"/>
          <p:cNvSpPr>
            <a:spLocks noGrp="1" noChangeArrowheads="1"/>
          </p:cNvSpPr>
          <p:nvPr>
            <p:ph type="title"/>
          </p:nvPr>
        </p:nvSpPr>
        <p:spPr/>
        <p:txBody>
          <a:bodyPr/>
          <a:lstStyle/>
          <a:p>
            <a:r>
              <a:rPr lang="en-GB" dirty="0"/>
              <a:t>3</a:t>
            </a:r>
            <a:r>
              <a:rPr lang="en-GB" baseline="30000" dirty="0"/>
              <a:t>rd</a:t>
            </a:r>
            <a:r>
              <a:rPr lang="en-GB" dirty="0"/>
              <a:t> lecture on logistic regression</a:t>
            </a:r>
          </a:p>
        </p:txBody>
      </p:sp>
      <p:sp>
        <p:nvSpPr>
          <p:cNvPr id="62467" name="Rectangle 3"/>
          <p:cNvSpPr>
            <a:spLocks noGrp="1" noChangeArrowheads="1"/>
          </p:cNvSpPr>
          <p:nvPr>
            <p:ph type="body" idx="1"/>
          </p:nvPr>
        </p:nvSpPr>
        <p:spPr/>
        <p:txBody>
          <a:bodyPr/>
          <a:lstStyle/>
          <a:p>
            <a:r>
              <a:rPr lang="en-GB" altLang="nl-BE" dirty="0"/>
              <a:t>Choosing variables to include in multivariable logistic regression model</a:t>
            </a:r>
          </a:p>
          <a:p>
            <a:r>
              <a:rPr lang="en-GB" altLang="nl-BE" dirty="0"/>
              <a:t>Principle of parsimony</a:t>
            </a:r>
          </a:p>
          <a:p>
            <a:r>
              <a:rPr lang="en-GB" altLang="nl-BE" dirty="0"/>
              <a:t>Classical model selection</a:t>
            </a:r>
          </a:p>
          <a:p>
            <a:r>
              <a:rPr lang="en-GB" altLang="nl-BE" dirty="0"/>
              <a:t>Change-in-estimate model selection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2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24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2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5899-780B-4EE3-A899-C0B6CCC73F29}"/>
              </a:ext>
            </a:extLst>
          </p:cNvPr>
          <p:cNvSpPr>
            <a:spLocks noGrp="1"/>
          </p:cNvSpPr>
          <p:nvPr>
            <p:ph type="title"/>
          </p:nvPr>
        </p:nvSpPr>
        <p:spPr>
          <a:xfrm>
            <a:off x="628650" y="562271"/>
            <a:ext cx="7886700" cy="1128417"/>
          </a:xfrm>
        </p:spPr>
        <p:txBody>
          <a:bodyPr vert="horz" lIns="91440" tIns="45720" rIns="91440" bIns="45720" rtlCol="0" anchor="ctr">
            <a:normAutofit/>
          </a:bodyPr>
          <a:lstStyle/>
          <a:p>
            <a:pPr algn="l" eaLnBrk="1" hangingPunct="1">
              <a:lnSpc>
                <a:spcPct val="90000"/>
              </a:lnSpc>
            </a:pPr>
            <a:r>
              <a:rPr lang="en-US" sz="4500" kern="1200" dirty="0">
                <a:solidFill>
                  <a:schemeClr val="tx1"/>
                </a:solidFill>
              </a:rPr>
              <a:t>Finding the best model</a:t>
            </a:r>
          </a:p>
        </p:txBody>
      </p:sp>
      <p:sp>
        <p:nvSpPr>
          <p:cNvPr id="4" name="Rectangle 3">
            <a:extLst>
              <a:ext uri="{FF2B5EF4-FFF2-40B4-BE49-F238E27FC236}">
                <a16:creationId xmlns:a16="http://schemas.microsoft.com/office/drawing/2014/main" id="{B79F0621-DCB1-434C-A4D1-A19301F0B825}"/>
              </a:ext>
            </a:extLst>
          </p:cNvPr>
          <p:cNvSpPr/>
          <p:nvPr/>
        </p:nvSpPr>
        <p:spPr>
          <a:xfrm>
            <a:off x="628650" y="1720840"/>
            <a:ext cx="7886700" cy="2554545"/>
          </a:xfrm>
          <a:prstGeom prst="rect">
            <a:avLst/>
          </a:prstGeom>
        </p:spPr>
        <p:txBody>
          <a:bodyPr wrap="square">
            <a:spAutoFit/>
          </a:bodyPr>
          <a:lstStyle/>
          <a:p>
            <a:r>
              <a:rPr lang="nl-BE" sz="1600" dirty="0">
                <a:solidFill>
                  <a:schemeClr val="accent2"/>
                </a:solidFill>
                <a:latin typeface="Courier New" panose="02070309020205020404" pitchFamily="49" charset="0"/>
                <a:cs typeface="Courier New" panose="02070309020205020404" pitchFamily="49" charset="0"/>
              </a:rPr>
              <a:t>GLM.17 &lt;- </a:t>
            </a:r>
            <a:r>
              <a:rPr lang="nl-BE" sz="1600" dirty="0" err="1">
                <a:solidFill>
                  <a:schemeClr val="accent2"/>
                </a:solidFill>
                <a:latin typeface="Courier New" panose="02070309020205020404" pitchFamily="49" charset="0"/>
                <a:cs typeface="Courier New" panose="02070309020205020404" pitchFamily="49" charset="0"/>
              </a:rPr>
              <a:t>glm</a:t>
            </a:r>
            <a:r>
              <a:rPr lang="nl-BE" sz="1600" dirty="0">
                <a:solidFill>
                  <a:schemeClr val="accent2"/>
                </a:solidFill>
                <a:latin typeface="Courier New" panose="02070309020205020404" pitchFamily="49" charset="0"/>
                <a:cs typeface="Courier New" panose="02070309020205020404" pitchFamily="49" charset="0"/>
              </a:rPr>
              <a:t>(</a:t>
            </a:r>
            <a:r>
              <a:rPr lang="nl-BE" sz="1600" dirty="0" err="1">
                <a:solidFill>
                  <a:schemeClr val="accent2"/>
                </a:solidFill>
                <a:latin typeface="Courier New" panose="02070309020205020404" pitchFamily="49" charset="0"/>
                <a:cs typeface="Courier New" panose="02070309020205020404" pitchFamily="49" charset="0"/>
              </a:rPr>
              <a:t>vitadef</a:t>
            </a:r>
            <a:r>
              <a:rPr lang="nl-BE" sz="1600" dirty="0">
                <a:solidFill>
                  <a:schemeClr val="accent2"/>
                </a:solidFill>
                <a:latin typeface="Courier New" panose="02070309020205020404" pitchFamily="49" charset="0"/>
                <a:cs typeface="Courier New" panose="02070309020205020404" pitchFamily="49" charset="0"/>
              </a:rPr>
              <a:t> ~ </a:t>
            </a:r>
            <a:r>
              <a:rPr lang="nl-BE" sz="1600" dirty="0" err="1">
                <a:solidFill>
                  <a:schemeClr val="accent2"/>
                </a:solidFill>
                <a:latin typeface="Courier New" panose="02070309020205020404" pitchFamily="49" charset="0"/>
                <a:cs typeface="Courier New" panose="02070309020205020404" pitchFamily="49" charset="0"/>
              </a:rPr>
              <a:t>f_CURRBF</a:t>
            </a:r>
            <a:r>
              <a:rPr lang="nl-BE" sz="1600" dirty="0">
                <a:solidFill>
                  <a:schemeClr val="accent2"/>
                </a:solidFill>
                <a:latin typeface="Courier New" panose="02070309020205020404" pitchFamily="49" charset="0"/>
                <a:cs typeface="Courier New" panose="02070309020205020404" pitchFamily="49" charset="0"/>
              </a:rPr>
              <a:t> + </a:t>
            </a:r>
            <a:r>
              <a:rPr lang="nl-BE" sz="1600" dirty="0" err="1">
                <a:solidFill>
                  <a:schemeClr val="accent2"/>
                </a:solidFill>
                <a:latin typeface="Courier New" panose="02070309020205020404" pitchFamily="49" charset="0"/>
                <a:cs typeface="Courier New" panose="02070309020205020404" pitchFamily="49" charset="0"/>
              </a:rPr>
              <a:t>anemia</a:t>
            </a:r>
            <a:r>
              <a:rPr lang="nl-BE" sz="1600" dirty="0">
                <a:solidFill>
                  <a:schemeClr val="accent2"/>
                </a:solidFill>
                <a:latin typeface="Courier New" panose="02070309020205020404" pitchFamily="49" charset="0"/>
                <a:cs typeface="Courier New" panose="02070309020205020404" pitchFamily="49" charset="0"/>
              </a:rPr>
              <a:t>, family=</a:t>
            </a:r>
            <a:r>
              <a:rPr lang="nl-BE" sz="1600" dirty="0" err="1">
                <a:solidFill>
                  <a:schemeClr val="accent2"/>
                </a:solidFill>
                <a:latin typeface="Courier New" panose="02070309020205020404" pitchFamily="49" charset="0"/>
                <a:cs typeface="Courier New" panose="02070309020205020404" pitchFamily="49" charset="0"/>
              </a:rPr>
              <a:t>binomial</a:t>
            </a:r>
            <a:r>
              <a:rPr lang="nl-BE" sz="1600" dirty="0">
                <a:solidFill>
                  <a:schemeClr val="accent2"/>
                </a:solidFill>
                <a:latin typeface="Courier New" panose="02070309020205020404" pitchFamily="49" charset="0"/>
                <a:cs typeface="Courier New" panose="02070309020205020404" pitchFamily="49" charset="0"/>
              </a:rPr>
              <a:t>, data=</a:t>
            </a:r>
            <a:r>
              <a:rPr lang="nl-BE" sz="1600" dirty="0" err="1">
                <a:solidFill>
                  <a:schemeClr val="accent2"/>
                </a:solidFill>
                <a:latin typeface="Courier New" panose="02070309020205020404" pitchFamily="49" charset="0"/>
                <a:cs typeface="Courier New" panose="02070309020205020404" pitchFamily="49" charset="0"/>
              </a:rPr>
              <a:t>vastchs</a:t>
            </a:r>
            <a:r>
              <a:rPr lang="nl-BE" sz="1600" dirty="0">
                <a:solidFill>
                  <a:schemeClr val="accent2"/>
                </a:solidFill>
                <a:latin typeface="Courier New" panose="02070309020205020404" pitchFamily="49" charset="0"/>
                <a:cs typeface="Courier New" panose="02070309020205020404" pitchFamily="49" charset="0"/>
              </a:rPr>
              <a:t>)</a:t>
            </a:r>
          </a:p>
          <a:p>
            <a:r>
              <a:rPr lang="nl-BE" sz="1600" dirty="0">
                <a:solidFill>
                  <a:schemeClr val="accent2"/>
                </a:solidFill>
                <a:latin typeface="Courier New" panose="02070309020205020404" pitchFamily="49" charset="0"/>
                <a:cs typeface="Courier New" panose="02070309020205020404" pitchFamily="49" charset="0"/>
              </a:rPr>
              <a:t>&gt; </a:t>
            </a:r>
            <a:r>
              <a:rPr lang="nl-BE" sz="1600" dirty="0" err="1">
                <a:solidFill>
                  <a:schemeClr val="accent2"/>
                </a:solidFill>
                <a:latin typeface="Courier New" panose="02070309020205020404" pitchFamily="49" charset="0"/>
                <a:cs typeface="Courier New" panose="02070309020205020404" pitchFamily="49" charset="0"/>
              </a:rPr>
              <a:t>anova</a:t>
            </a:r>
            <a:r>
              <a:rPr lang="nl-BE" sz="1600" dirty="0">
                <a:solidFill>
                  <a:schemeClr val="accent2"/>
                </a:solidFill>
                <a:latin typeface="Courier New" panose="02070309020205020404" pitchFamily="49" charset="0"/>
                <a:cs typeface="Courier New" panose="02070309020205020404" pitchFamily="49" charset="0"/>
              </a:rPr>
              <a:t>(GLM.17, GLM.16, test="</a:t>
            </a:r>
            <a:r>
              <a:rPr lang="nl-BE" sz="1600" dirty="0" err="1">
                <a:solidFill>
                  <a:schemeClr val="accent2"/>
                </a:solidFill>
                <a:latin typeface="Courier New" panose="02070309020205020404" pitchFamily="49" charset="0"/>
                <a:cs typeface="Courier New" panose="02070309020205020404" pitchFamily="49" charset="0"/>
              </a:rPr>
              <a:t>Chisq</a:t>
            </a:r>
            <a:r>
              <a:rPr lang="nl-BE" sz="1600" dirty="0">
                <a:solidFill>
                  <a:schemeClr val="accent2"/>
                </a:solidFill>
                <a:latin typeface="Courier New" panose="02070309020205020404" pitchFamily="49" charset="0"/>
                <a:cs typeface="Courier New" panose="02070309020205020404" pitchFamily="49" charset="0"/>
              </a:rPr>
              <a:t>")</a:t>
            </a:r>
          </a:p>
          <a:p>
            <a:endParaRPr lang="nl-BE" sz="1600" dirty="0">
              <a:latin typeface="Courier New" panose="02070309020205020404" pitchFamily="49" charset="0"/>
              <a:cs typeface="Courier New" panose="02070309020205020404" pitchFamily="49" charset="0"/>
            </a:endParaRPr>
          </a:p>
          <a:p>
            <a:r>
              <a:rPr lang="nl-BE" sz="1600" dirty="0">
                <a:latin typeface="Courier New" panose="02070309020205020404" pitchFamily="49" charset="0"/>
                <a:cs typeface="Courier New" panose="02070309020205020404" pitchFamily="49" charset="0"/>
              </a:rPr>
              <a:t>Model 1: </a:t>
            </a:r>
            <a:r>
              <a:rPr lang="nl-BE" sz="1600" dirty="0" err="1">
                <a:latin typeface="Courier New" panose="02070309020205020404" pitchFamily="49" charset="0"/>
                <a:cs typeface="Courier New" panose="02070309020205020404" pitchFamily="49" charset="0"/>
              </a:rPr>
              <a:t>vitadef</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f_CURRBF</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anemia</a:t>
            </a:r>
            <a:endParaRPr lang="nl-BE" sz="1600" dirty="0">
              <a:latin typeface="Courier New" panose="02070309020205020404" pitchFamily="49" charset="0"/>
              <a:cs typeface="Courier New" panose="02070309020205020404" pitchFamily="49" charset="0"/>
            </a:endParaRPr>
          </a:p>
          <a:p>
            <a:r>
              <a:rPr lang="nl-BE" sz="1600" dirty="0">
                <a:latin typeface="Courier New" panose="02070309020205020404" pitchFamily="49" charset="0"/>
                <a:cs typeface="Courier New" panose="02070309020205020404" pitchFamily="49" charset="0"/>
              </a:rPr>
              <a:t>Model 2: </a:t>
            </a:r>
            <a:r>
              <a:rPr lang="nl-BE" sz="1600" dirty="0" err="1">
                <a:latin typeface="Courier New" panose="02070309020205020404" pitchFamily="49" charset="0"/>
                <a:cs typeface="Courier New" panose="02070309020205020404" pitchFamily="49" charset="0"/>
              </a:rPr>
              <a:t>vitadef</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f_CURRBF</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f_MOTHEDUC</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anemia</a:t>
            </a:r>
            <a:endParaRPr lang="nl-BE" sz="1600" dirty="0">
              <a:latin typeface="Courier New" panose="02070309020205020404" pitchFamily="49" charset="0"/>
              <a:cs typeface="Courier New" panose="02070309020205020404" pitchFamily="49" charset="0"/>
            </a:endParaRPr>
          </a:p>
          <a:p>
            <a:endParaRPr lang="nl-BE" sz="1600" dirty="0">
              <a:latin typeface="Courier New" panose="02070309020205020404" pitchFamily="49" charset="0"/>
              <a:cs typeface="Courier New" panose="02070309020205020404" pitchFamily="49" charset="0"/>
            </a:endParaRPr>
          </a:p>
          <a:p>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Resid</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Df</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Resid</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Dev</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Df</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Deviance</a:t>
            </a:r>
            <a:r>
              <a:rPr lang="nl-BE" sz="1600" dirty="0">
                <a:latin typeface="Courier New" panose="02070309020205020404" pitchFamily="49" charset="0"/>
                <a:cs typeface="Courier New" panose="02070309020205020404" pitchFamily="49" charset="0"/>
              </a:rPr>
              <a:t> Pr(&gt;Chi)  </a:t>
            </a:r>
          </a:p>
          <a:p>
            <a:r>
              <a:rPr lang="nl-BE" sz="1600" dirty="0">
                <a:latin typeface="Courier New" panose="02070309020205020404" pitchFamily="49" charset="0"/>
                <a:cs typeface="Courier New" panose="02070309020205020404" pitchFamily="49" charset="0"/>
              </a:rPr>
              <a:t>1      1134     1297.5                       </a:t>
            </a:r>
          </a:p>
          <a:p>
            <a:r>
              <a:rPr lang="nl-BE" sz="1600" dirty="0">
                <a:latin typeface="Courier New" panose="02070309020205020404" pitchFamily="49" charset="0"/>
                <a:cs typeface="Courier New" panose="02070309020205020404" pitchFamily="49" charset="0"/>
              </a:rPr>
              <a:t>2      1133     1293.5  1   3.9833  0.04595 *</a:t>
            </a:r>
          </a:p>
        </p:txBody>
      </p:sp>
    </p:spTree>
    <p:extLst>
      <p:ext uri="{BB962C8B-B14F-4D97-AF65-F5344CB8AC3E}">
        <p14:creationId xmlns:p14="http://schemas.microsoft.com/office/powerpoint/2010/main" val="1654282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5899-780B-4EE3-A899-C0B6CCC73F29}"/>
              </a:ext>
            </a:extLst>
          </p:cNvPr>
          <p:cNvSpPr>
            <a:spLocks noGrp="1"/>
          </p:cNvSpPr>
          <p:nvPr>
            <p:ph type="title"/>
          </p:nvPr>
        </p:nvSpPr>
        <p:spPr>
          <a:xfrm>
            <a:off x="628650" y="562271"/>
            <a:ext cx="7886700" cy="1128417"/>
          </a:xfrm>
        </p:spPr>
        <p:txBody>
          <a:bodyPr vert="horz" lIns="91440" tIns="45720" rIns="91440" bIns="45720" rtlCol="0" anchor="ctr">
            <a:normAutofit/>
          </a:bodyPr>
          <a:lstStyle/>
          <a:p>
            <a:pPr algn="l" eaLnBrk="1" hangingPunct="1">
              <a:lnSpc>
                <a:spcPct val="90000"/>
              </a:lnSpc>
            </a:pPr>
            <a:r>
              <a:rPr lang="en-US" sz="4500" kern="1200" dirty="0">
                <a:solidFill>
                  <a:schemeClr val="tx1"/>
                </a:solidFill>
              </a:rPr>
              <a:t>Finding the best model</a:t>
            </a:r>
          </a:p>
        </p:txBody>
      </p:sp>
      <p:sp>
        <p:nvSpPr>
          <p:cNvPr id="3" name="Rectangle 2">
            <a:extLst>
              <a:ext uri="{FF2B5EF4-FFF2-40B4-BE49-F238E27FC236}">
                <a16:creationId xmlns:a16="http://schemas.microsoft.com/office/drawing/2014/main" id="{34BBB430-D9BA-4A07-9826-5DBC4C3A2D52}"/>
              </a:ext>
            </a:extLst>
          </p:cNvPr>
          <p:cNvSpPr/>
          <p:nvPr/>
        </p:nvSpPr>
        <p:spPr>
          <a:xfrm>
            <a:off x="642255" y="2060848"/>
            <a:ext cx="8712968" cy="3293209"/>
          </a:xfrm>
          <a:prstGeom prst="rect">
            <a:avLst/>
          </a:prstGeom>
        </p:spPr>
        <p:txBody>
          <a:bodyPr wrap="square">
            <a:spAutoFit/>
          </a:bodyPr>
          <a:lstStyle/>
          <a:p>
            <a:r>
              <a:rPr lang="nl-BE" sz="1600" dirty="0">
                <a:solidFill>
                  <a:schemeClr val="accent2"/>
                </a:solidFill>
                <a:latin typeface="Courier New" panose="02070309020205020404" pitchFamily="49" charset="0"/>
                <a:cs typeface="Courier New" panose="02070309020205020404" pitchFamily="49" charset="0"/>
              </a:rPr>
              <a:t>&gt; </a:t>
            </a:r>
            <a:r>
              <a:rPr lang="nl-BE" sz="1600" dirty="0" err="1">
                <a:solidFill>
                  <a:schemeClr val="accent2"/>
                </a:solidFill>
                <a:latin typeface="Courier New" panose="02070309020205020404" pitchFamily="49" charset="0"/>
                <a:cs typeface="Courier New" panose="02070309020205020404" pitchFamily="49" charset="0"/>
              </a:rPr>
              <a:t>exp</a:t>
            </a:r>
            <a:r>
              <a:rPr lang="nl-BE" sz="1600" dirty="0">
                <a:solidFill>
                  <a:schemeClr val="accent2"/>
                </a:solidFill>
                <a:latin typeface="Courier New" panose="02070309020205020404" pitchFamily="49" charset="0"/>
                <a:cs typeface="Courier New" panose="02070309020205020404" pitchFamily="49" charset="0"/>
              </a:rPr>
              <a:t>(</a:t>
            </a:r>
            <a:r>
              <a:rPr lang="nl-BE" sz="1600" dirty="0" err="1">
                <a:solidFill>
                  <a:schemeClr val="accent2"/>
                </a:solidFill>
                <a:latin typeface="Courier New" panose="02070309020205020404" pitchFamily="49" charset="0"/>
                <a:cs typeface="Courier New" panose="02070309020205020404" pitchFamily="49" charset="0"/>
              </a:rPr>
              <a:t>coef</a:t>
            </a:r>
            <a:r>
              <a:rPr lang="nl-BE" sz="1600" dirty="0">
                <a:solidFill>
                  <a:schemeClr val="accent2"/>
                </a:solidFill>
                <a:latin typeface="Courier New" panose="02070309020205020404" pitchFamily="49" charset="0"/>
                <a:cs typeface="Courier New" panose="02070309020205020404" pitchFamily="49" charset="0"/>
              </a:rPr>
              <a:t>(GLM.16))</a:t>
            </a:r>
          </a:p>
          <a:p>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Intercept</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f_CURRBFTRUE</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f_MOTHEDUCTRUE</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anemiaTRUE</a:t>
            </a:r>
            <a:r>
              <a:rPr lang="nl-BE" sz="1600" dirty="0">
                <a:latin typeface="Courier New" panose="02070309020205020404" pitchFamily="49" charset="0"/>
                <a:cs typeface="Courier New" panose="02070309020205020404" pitchFamily="49" charset="0"/>
              </a:rPr>
              <a:t> </a:t>
            </a:r>
          </a:p>
          <a:p>
            <a:r>
              <a:rPr lang="nl-BE" sz="1600" dirty="0">
                <a:latin typeface="Courier New" panose="02070309020205020404" pitchFamily="49" charset="0"/>
                <a:cs typeface="Courier New" panose="02070309020205020404" pitchFamily="49" charset="0"/>
              </a:rPr>
              <a:t>     3.5252965      0.6145647      0.7129148      1.6687047</a:t>
            </a:r>
          </a:p>
          <a:p>
            <a:endParaRPr lang="nl-BE" sz="1600" dirty="0">
              <a:latin typeface="Courier New" panose="02070309020205020404" pitchFamily="49" charset="0"/>
              <a:cs typeface="Courier New" panose="02070309020205020404" pitchFamily="49" charset="0"/>
            </a:endParaRPr>
          </a:p>
          <a:p>
            <a:r>
              <a:rPr lang="nl-BE" sz="1600" dirty="0">
                <a:solidFill>
                  <a:schemeClr val="accent2"/>
                </a:solidFill>
                <a:latin typeface="Courier New" panose="02070309020205020404" pitchFamily="49" charset="0"/>
                <a:cs typeface="Courier New" panose="02070309020205020404" pitchFamily="49" charset="0"/>
              </a:rPr>
              <a:t>&gt; summary(GLM.16)</a:t>
            </a:r>
          </a:p>
          <a:p>
            <a:endParaRPr lang="nl-BE" sz="1600" dirty="0">
              <a:latin typeface="Courier New" panose="02070309020205020404" pitchFamily="49" charset="0"/>
              <a:cs typeface="Courier New" panose="02070309020205020404" pitchFamily="49" charset="0"/>
            </a:endParaRPr>
          </a:p>
          <a:p>
            <a:endParaRPr lang="nl-BE" sz="1600" dirty="0">
              <a:latin typeface="Courier New" panose="02070309020205020404" pitchFamily="49" charset="0"/>
              <a:cs typeface="Courier New" panose="02070309020205020404" pitchFamily="49" charset="0"/>
            </a:endParaRPr>
          </a:p>
          <a:p>
            <a:r>
              <a:rPr lang="nl-BE" sz="1600" dirty="0" err="1">
                <a:latin typeface="Courier New" panose="02070309020205020404" pitchFamily="49" charset="0"/>
                <a:cs typeface="Courier New" panose="02070309020205020404" pitchFamily="49" charset="0"/>
              </a:rPr>
              <a:t>Coefficients</a:t>
            </a:r>
            <a:r>
              <a:rPr lang="nl-BE" sz="1600" dirty="0">
                <a:latin typeface="Courier New" panose="02070309020205020404" pitchFamily="49" charset="0"/>
                <a:cs typeface="Courier New" panose="02070309020205020404" pitchFamily="49" charset="0"/>
              </a:rPr>
              <a:t>:</a:t>
            </a:r>
          </a:p>
          <a:p>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Estimate</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Std</a:t>
            </a:r>
            <a:r>
              <a:rPr lang="nl-BE" sz="1600" dirty="0">
                <a:latin typeface="Courier New" panose="02070309020205020404" pitchFamily="49" charset="0"/>
                <a:cs typeface="Courier New" panose="02070309020205020404" pitchFamily="49" charset="0"/>
              </a:rPr>
              <a:t>. Error </a:t>
            </a:r>
            <a:r>
              <a:rPr lang="nl-BE" sz="1600" dirty="0" err="1">
                <a:latin typeface="Courier New" panose="02070309020205020404" pitchFamily="49" charset="0"/>
                <a:cs typeface="Courier New" panose="02070309020205020404" pitchFamily="49" charset="0"/>
              </a:rPr>
              <a:t>z</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value</a:t>
            </a:r>
            <a:r>
              <a:rPr lang="nl-BE" sz="1600" dirty="0">
                <a:latin typeface="Courier New" panose="02070309020205020404" pitchFamily="49" charset="0"/>
                <a:cs typeface="Courier New" panose="02070309020205020404" pitchFamily="49" charset="0"/>
              </a:rPr>
              <a:t> Pr(&gt;|</a:t>
            </a:r>
            <a:r>
              <a:rPr lang="nl-BE" sz="1600" dirty="0" err="1">
                <a:latin typeface="Courier New" panose="02070309020205020404" pitchFamily="49" charset="0"/>
                <a:cs typeface="Courier New" panose="02070309020205020404" pitchFamily="49" charset="0"/>
              </a:rPr>
              <a:t>z</a:t>
            </a:r>
            <a:r>
              <a:rPr lang="nl-BE" sz="1600" dirty="0">
                <a:latin typeface="Courier New" panose="02070309020205020404" pitchFamily="49" charset="0"/>
                <a:cs typeface="Courier New" panose="02070309020205020404" pitchFamily="49" charset="0"/>
              </a:rPr>
              <a:t>|)    </a:t>
            </a:r>
          </a:p>
          <a:p>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Intercept</a:t>
            </a:r>
            <a:r>
              <a:rPr lang="nl-BE" sz="1600" dirty="0">
                <a:latin typeface="Courier New" panose="02070309020205020404" pitchFamily="49" charset="0"/>
                <a:cs typeface="Courier New" panose="02070309020205020404" pitchFamily="49" charset="0"/>
              </a:rPr>
              <a:t>)      1.2600     0.1368   9.207  &lt; 2e-16 ***</a:t>
            </a:r>
          </a:p>
          <a:p>
            <a:r>
              <a:rPr lang="nl-BE" sz="1600" dirty="0" err="1">
                <a:latin typeface="Courier New" panose="02070309020205020404" pitchFamily="49" charset="0"/>
                <a:cs typeface="Courier New" panose="02070309020205020404" pitchFamily="49" charset="0"/>
              </a:rPr>
              <a:t>f_CURRBFTRUE</a:t>
            </a:r>
            <a:r>
              <a:rPr lang="nl-BE" sz="1600" dirty="0">
                <a:latin typeface="Courier New" panose="02070309020205020404" pitchFamily="49" charset="0"/>
                <a:cs typeface="Courier New" panose="02070309020205020404" pitchFamily="49" charset="0"/>
              </a:rPr>
              <a:t>    -0.4868     0.1573  -3.094 0.001975 ** </a:t>
            </a:r>
          </a:p>
          <a:p>
            <a:r>
              <a:rPr lang="nl-BE" sz="1600" dirty="0" err="1">
                <a:latin typeface="Courier New" panose="02070309020205020404" pitchFamily="49" charset="0"/>
                <a:cs typeface="Courier New" panose="02070309020205020404" pitchFamily="49" charset="0"/>
              </a:rPr>
              <a:t>f_MOTHEDUCTRUE</a:t>
            </a:r>
            <a:r>
              <a:rPr lang="nl-BE" sz="1600" dirty="0">
                <a:latin typeface="Courier New" panose="02070309020205020404" pitchFamily="49" charset="0"/>
                <a:cs typeface="Courier New" panose="02070309020205020404" pitchFamily="49" charset="0"/>
              </a:rPr>
              <a:t>  -0.3384     0.1675  -2.020 0.043391 *  </a:t>
            </a:r>
          </a:p>
          <a:p>
            <a:r>
              <a:rPr lang="nl-BE" sz="1600" dirty="0" err="1">
                <a:latin typeface="Courier New" panose="02070309020205020404" pitchFamily="49" charset="0"/>
                <a:cs typeface="Courier New" panose="02070309020205020404" pitchFamily="49" charset="0"/>
              </a:rPr>
              <a:t>anemiaTRUE</a:t>
            </a:r>
            <a:r>
              <a:rPr lang="nl-BE" sz="1600" dirty="0">
                <a:latin typeface="Courier New" panose="02070309020205020404" pitchFamily="49" charset="0"/>
                <a:cs typeface="Courier New" panose="02070309020205020404" pitchFamily="49" charset="0"/>
              </a:rPr>
              <a:t>       0.5120     0.1494   3.428 0.000608 ***</a:t>
            </a:r>
          </a:p>
        </p:txBody>
      </p:sp>
    </p:spTree>
    <p:extLst>
      <p:ext uri="{BB962C8B-B14F-4D97-AF65-F5344CB8AC3E}">
        <p14:creationId xmlns:p14="http://schemas.microsoft.com/office/powerpoint/2010/main" val="3540291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5899-780B-4EE3-A899-C0B6CCC73F29}"/>
              </a:ext>
            </a:extLst>
          </p:cNvPr>
          <p:cNvSpPr>
            <a:spLocks noGrp="1"/>
          </p:cNvSpPr>
          <p:nvPr>
            <p:ph type="title"/>
          </p:nvPr>
        </p:nvSpPr>
        <p:spPr>
          <a:xfrm>
            <a:off x="628650" y="562271"/>
            <a:ext cx="7886700" cy="1128417"/>
          </a:xfrm>
        </p:spPr>
        <p:txBody>
          <a:bodyPr vert="horz" lIns="91440" tIns="45720" rIns="91440" bIns="45720" rtlCol="0" anchor="ctr">
            <a:normAutofit/>
          </a:bodyPr>
          <a:lstStyle/>
          <a:p>
            <a:pPr algn="l" eaLnBrk="1" hangingPunct="1">
              <a:lnSpc>
                <a:spcPct val="90000"/>
              </a:lnSpc>
            </a:pPr>
            <a:r>
              <a:rPr lang="en-US" sz="4500" kern="1200" dirty="0">
                <a:solidFill>
                  <a:schemeClr val="tx1"/>
                </a:solidFill>
              </a:rPr>
              <a:t>Finding the best model</a:t>
            </a:r>
          </a:p>
        </p:txBody>
      </p:sp>
      <p:sp>
        <p:nvSpPr>
          <p:cNvPr id="6" name="Rectangle 5">
            <a:extLst>
              <a:ext uri="{FF2B5EF4-FFF2-40B4-BE49-F238E27FC236}">
                <a16:creationId xmlns:a16="http://schemas.microsoft.com/office/drawing/2014/main" id="{45E5D650-7537-4503-BC46-660ACFD53596}"/>
              </a:ext>
            </a:extLst>
          </p:cNvPr>
          <p:cNvSpPr/>
          <p:nvPr/>
        </p:nvSpPr>
        <p:spPr bwMode="auto">
          <a:xfrm>
            <a:off x="5652120" y="1692514"/>
            <a:ext cx="216024" cy="36004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2400" b="0" i="0" u="none" strike="noStrike" cap="none" normalizeH="0" baseline="0">
              <a:ln>
                <a:noFill/>
              </a:ln>
              <a:solidFill>
                <a:schemeClr val="tx1"/>
              </a:solidFill>
              <a:effectLst/>
              <a:latin typeface="Times New Roman" pitchFamily="18" charset="0"/>
            </a:endParaRPr>
          </a:p>
        </p:txBody>
      </p:sp>
      <p:sp>
        <p:nvSpPr>
          <p:cNvPr id="4" name="TextBox 3">
            <a:extLst>
              <a:ext uri="{FF2B5EF4-FFF2-40B4-BE49-F238E27FC236}">
                <a16:creationId xmlns:a16="http://schemas.microsoft.com/office/drawing/2014/main" id="{CC29B756-929B-5D68-A544-918BC1EAD9E1}"/>
              </a:ext>
            </a:extLst>
          </p:cNvPr>
          <p:cNvSpPr txBox="1"/>
          <p:nvPr/>
        </p:nvSpPr>
        <p:spPr>
          <a:xfrm>
            <a:off x="467544" y="1690687"/>
            <a:ext cx="8515350" cy="3046988"/>
          </a:xfrm>
          <a:prstGeom prst="rect">
            <a:avLst/>
          </a:prstGeom>
          <a:noFill/>
        </p:spPr>
        <p:txBody>
          <a:bodyPr wrap="square" rtlCol="0">
            <a:spAutoFit/>
          </a:bodyPr>
          <a:lstStyle/>
          <a:p>
            <a:r>
              <a:rPr lang="nl-BE" sz="1600" dirty="0">
                <a:solidFill>
                  <a:schemeClr val="accent2"/>
                </a:solidFill>
                <a:latin typeface="Courier New" panose="02070309020205020404" pitchFamily="49" charset="0"/>
                <a:cs typeface="Courier New" panose="02070309020205020404" pitchFamily="49" charset="0"/>
              </a:rPr>
              <a:t>GLM.19 &lt;- </a:t>
            </a:r>
            <a:r>
              <a:rPr lang="nl-BE" sz="1600" dirty="0" err="1">
                <a:solidFill>
                  <a:schemeClr val="accent2"/>
                </a:solidFill>
                <a:latin typeface="Courier New" panose="02070309020205020404" pitchFamily="49" charset="0"/>
                <a:cs typeface="Courier New" panose="02070309020205020404" pitchFamily="49" charset="0"/>
              </a:rPr>
              <a:t>glm</a:t>
            </a:r>
            <a:r>
              <a:rPr lang="nl-BE" sz="1600" dirty="0">
                <a:solidFill>
                  <a:schemeClr val="accent2"/>
                </a:solidFill>
                <a:latin typeface="Courier New" panose="02070309020205020404" pitchFamily="49" charset="0"/>
                <a:cs typeface="Courier New" panose="02070309020205020404" pitchFamily="49" charset="0"/>
              </a:rPr>
              <a:t>(</a:t>
            </a:r>
            <a:r>
              <a:rPr lang="nl-BE" sz="1600" dirty="0" err="1">
                <a:solidFill>
                  <a:schemeClr val="accent2"/>
                </a:solidFill>
                <a:latin typeface="Courier New" panose="02070309020205020404" pitchFamily="49" charset="0"/>
                <a:cs typeface="Courier New" panose="02070309020205020404" pitchFamily="49" charset="0"/>
              </a:rPr>
              <a:t>vitadef</a:t>
            </a:r>
            <a:r>
              <a:rPr lang="nl-BE" sz="1600" dirty="0">
                <a:solidFill>
                  <a:schemeClr val="accent2"/>
                </a:solidFill>
                <a:latin typeface="Courier New" panose="02070309020205020404" pitchFamily="49" charset="0"/>
                <a:cs typeface="Courier New" panose="02070309020205020404" pitchFamily="49" charset="0"/>
              </a:rPr>
              <a:t> ~ </a:t>
            </a:r>
            <a:r>
              <a:rPr lang="nl-BE" sz="1600" dirty="0" err="1">
                <a:solidFill>
                  <a:schemeClr val="accent2"/>
                </a:solidFill>
                <a:latin typeface="Courier New" panose="02070309020205020404" pitchFamily="49" charset="0"/>
                <a:cs typeface="Courier New" panose="02070309020205020404" pitchFamily="49" charset="0"/>
              </a:rPr>
              <a:t>f_CURRBF</a:t>
            </a:r>
            <a:r>
              <a:rPr lang="nl-BE" sz="1600" dirty="0">
                <a:solidFill>
                  <a:schemeClr val="accent2"/>
                </a:solidFill>
                <a:latin typeface="Courier New" panose="02070309020205020404" pitchFamily="49" charset="0"/>
                <a:cs typeface="Courier New" panose="02070309020205020404" pitchFamily="49" charset="0"/>
              </a:rPr>
              <a:t> + </a:t>
            </a:r>
            <a:r>
              <a:rPr lang="nl-BE" sz="1600" dirty="0" err="1">
                <a:solidFill>
                  <a:schemeClr val="accent2"/>
                </a:solidFill>
                <a:latin typeface="Courier New" panose="02070309020205020404" pitchFamily="49" charset="0"/>
                <a:cs typeface="Courier New" panose="02070309020205020404" pitchFamily="49" charset="0"/>
              </a:rPr>
              <a:t>anemia</a:t>
            </a:r>
            <a:r>
              <a:rPr lang="nl-BE" sz="1600" dirty="0">
                <a:solidFill>
                  <a:schemeClr val="accent2"/>
                </a:solidFill>
                <a:latin typeface="Courier New" panose="02070309020205020404" pitchFamily="49" charset="0"/>
                <a:cs typeface="Courier New" panose="02070309020205020404" pitchFamily="49" charset="0"/>
              </a:rPr>
              <a:t> * </a:t>
            </a:r>
            <a:r>
              <a:rPr lang="nl-BE" sz="1600" dirty="0" err="1">
                <a:solidFill>
                  <a:schemeClr val="accent2"/>
                </a:solidFill>
                <a:latin typeface="Courier New" panose="02070309020205020404" pitchFamily="49" charset="0"/>
                <a:cs typeface="Courier New" panose="02070309020205020404" pitchFamily="49" charset="0"/>
              </a:rPr>
              <a:t>f_MOTHEDUC</a:t>
            </a:r>
            <a:r>
              <a:rPr lang="nl-BE" sz="1600" dirty="0">
                <a:solidFill>
                  <a:schemeClr val="accent2"/>
                </a:solidFill>
                <a:latin typeface="Courier New" panose="02070309020205020404" pitchFamily="49" charset="0"/>
                <a:cs typeface="Courier New" panose="02070309020205020404" pitchFamily="49" charset="0"/>
              </a:rPr>
              <a:t>, family=</a:t>
            </a:r>
            <a:r>
              <a:rPr lang="nl-BE" sz="1600" dirty="0" err="1">
                <a:solidFill>
                  <a:schemeClr val="accent2"/>
                </a:solidFill>
                <a:latin typeface="Courier New" panose="02070309020205020404" pitchFamily="49" charset="0"/>
                <a:cs typeface="Courier New" panose="02070309020205020404" pitchFamily="49" charset="0"/>
              </a:rPr>
              <a:t>binomial</a:t>
            </a:r>
            <a:r>
              <a:rPr lang="nl-BE" sz="1600" dirty="0">
                <a:solidFill>
                  <a:schemeClr val="accent2"/>
                </a:solidFill>
                <a:latin typeface="Courier New" panose="02070309020205020404" pitchFamily="49" charset="0"/>
                <a:cs typeface="Courier New" panose="02070309020205020404" pitchFamily="49" charset="0"/>
              </a:rPr>
              <a:t>, data=</a:t>
            </a:r>
            <a:r>
              <a:rPr lang="nl-BE" sz="1600" dirty="0" err="1">
                <a:solidFill>
                  <a:schemeClr val="accent2"/>
                </a:solidFill>
                <a:latin typeface="Courier New" panose="02070309020205020404" pitchFamily="49" charset="0"/>
                <a:cs typeface="Courier New" panose="02070309020205020404" pitchFamily="49" charset="0"/>
              </a:rPr>
              <a:t>vastchs</a:t>
            </a:r>
            <a:r>
              <a:rPr lang="nl-BE" sz="1600" dirty="0">
                <a:solidFill>
                  <a:schemeClr val="accent2"/>
                </a:solidFill>
                <a:latin typeface="Courier New" panose="02070309020205020404" pitchFamily="49" charset="0"/>
                <a:cs typeface="Courier New" panose="02070309020205020404" pitchFamily="49" charset="0"/>
              </a:rPr>
              <a:t>)</a:t>
            </a:r>
          </a:p>
          <a:p>
            <a:endParaRPr lang="nl-BE" sz="1600" dirty="0">
              <a:latin typeface="Courier New" panose="02070309020205020404" pitchFamily="49" charset="0"/>
              <a:cs typeface="Courier New" panose="02070309020205020404" pitchFamily="49" charset="0"/>
            </a:endParaRPr>
          </a:p>
          <a:p>
            <a:r>
              <a:rPr lang="nl-BE" sz="1600" dirty="0">
                <a:solidFill>
                  <a:schemeClr val="accent2"/>
                </a:solidFill>
                <a:latin typeface="Courier New" panose="02070309020205020404" pitchFamily="49" charset="0"/>
                <a:cs typeface="Courier New" panose="02070309020205020404" pitchFamily="49" charset="0"/>
              </a:rPr>
              <a:t>&gt; </a:t>
            </a:r>
            <a:r>
              <a:rPr lang="nl-BE" sz="1600" dirty="0" err="1">
                <a:solidFill>
                  <a:schemeClr val="accent2"/>
                </a:solidFill>
                <a:latin typeface="Courier New" panose="02070309020205020404" pitchFamily="49" charset="0"/>
                <a:cs typeface="Courier New" panose="02070309020205020404" pitchFamily="49" charset="0"/>
              </a:rPr>
              <a:t>anova</a:t>
            </a:r>
            <a:r>
              <a:rPr lang="nl-BE" sz="1600" dirty="0">
                <a:solidFill>
                  <a:schemeClr val="accent2"/>
                </a:solidFill>
                <a:latin typeface="Courier New" panose="02070309020205020404" pitchFamily="49" charset="0"/>
                <a:cs typeface="Courier New" panose="02070309020205020404" pitchFamily="49" charset="0"/>
              </a:rPr>
              <a:t>(GLM.16, GLM.19, test="</a:t>
            </a:r>
            <a:r>
              <a:rPr lang="nl-BE" sz="1600" dirty="0" err="1">
                <a:solidFill>
                  <a:schemeClr val="accent2"/>
                </a:solidFill>
                <a:latin typeface="Courier New" panose="02070309020205020404" pitchFamily="49" charset="0"/>
                <a:cs typeface="Courier New" panose="02070309020205020404" pitchFamily="49" charset="0"/>
              </a:rPr>
              <a:t>Chisq</a:t>
            </a:r>
            <a:r>
              <a:rPr lang="nl-BE" sz="1600" dirty="0">
                <a:solidFill>
                  <a:schemeClr val="accent2"/>
                </a:solidFill>
                <a:latin typeface="Courier New" panose="02070309020205020404" pitchFamily="49" charset="0"/>
                <a:cs typeface="Courier New" panose="02070309020205020404" pitchFamily="49" charset="0"/>
              </a:rPr>
              <a:t>")</a:t>
            </a:r>
          </a:p>
          <a:p>
            <a:endParaRPr lang="nl-BE" sz="1600" dirty="0">
              <a:latin typeface="Courier New" panose="02070309020205020404" pitchFamily="49" charset="0"/>
              <a:cs typeface="Courier New" panose="02070309020205020404" pitchFamily="49" charset="0"/>
            </a:endParaRPr>
          </a:p>
          <a:p>
            <a:r>
              <a:rPr lang="nl-BE" sz="1600" dirty="0">
                <a:latin typeface="Courier New" panose="02070309020205020404" pitchFamily="49" charset="0"/>
                <a:cs typeface="Courier New" panose="02070309020205020404" pitchFamily="49" charset="0"/>
              </a:rPr>
              <a:t>Analysis of </a:t>
            </a:r>
            <a:r>
              <a:rPr lang="nl-BE" sz="1600" dirty="0" err="1">
                <a:latin typeface="Courier New" panose="02070309020205020404" pitchFamily="49" charset="0"/>
                <a:cs typeface="Courier New" panose="02070309020205020404" pitchFamily="49" charset="0"/>
              </a:rPr>
              <a:t>Deviance</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Table</a:t>
            </a:r>
            <a:endParaRPr lang="nl-BE" sz="1600" dirty="0">
              <a:latin typeface="Courier New" panose="02070309020205020404" pitchFamily="49" charset="0"/>
              <a:cs typeface="Courier New" panose="02070309020205020404" pitchFamily="49" charset="0"/>
            </a:endParaRPr>
          </a:p>
          <a:p>
            <a:endParaRPr lang="nl-BE" sz="1600" dirty="0">
              <a:latin typeface="Courier New" panose="02070309020205020404" pitchFamily="49" charset="0"/>
              <a:cs typeface="Courier New" panose="02070309020205020404" pitchFamily="49" charset="0"/>
            </a:endParaRPr>
          </a:p>
          <a:p>
            <a:r>
              <a:rPr lang="nl-BE" sz="1600" dirty="0">
                <a:latin typeface="Courier New" panose="02070309020205020404" pitchFamily="49" charset="0"/>
                <a:cs typeface="Courier New" panose="02070309020205020404" pitchFamily="49" charset="0"/>
              </a:rPr>
              <a:t>Model 1: </a:t>
            </a:r>
            <a:r>
              <a:rPr lang="nl-BE" sz="1600" dirty="0" err="1">
                <a:latin typeface="Courier New" panose="02070309020205020404" pitchFamily="49" charset="0"/>
                <a:cs typeface="Courier New" panose="02070309020205020404" pitchFamily="49" charset="0"/>
              </a:rPr>
              <a:t>vitadef</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f_CURRBF</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f_MOTHEDUC</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anemia</a:t>
            </a:r>
            <a:endParaRPr lang="nl-BE" sz="1600" dirty="0">
              <a:latin typeface="Courier New" panose="02070309020205020404" pitchFamily="49" charset="0"/>
              <a:cs typeface="Courier New" panose="02070309020205020404" pitchFamily="49" charset="0"/>
            </a:endParaRPr>
          </a:p>
          <a:p>
            <a:r>
              <a:rPr lang="nl-BE" sz="1600" dirty="0">
                <a:latin typeface="Courier New" panose="02070309020205020404" pitchFamily="49" charset="0"/>
                <a:cs typeface="Courier New" panose="02070309020205020404" pitchFamily="49" charset="0"/>
              </a:rPr>
              <a:t>Model 2: </a:t>
            </a:r>
            <a:r>
              <a:rPr lang="nl-BE" sz="1600" dirty="0" err="1">
                <a:latin typeface="Courier New" panose="02070309020205020404" pitchFamily="49" charset="0"/>
                <a:cs typeface="Courier New" panose="02070309020205020404" pitchFamily="49" charset="0"/>
              </a:rPr>
              <a:t>vitadef</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f_CURRBF</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anemia</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f_MOTHEDUC</a:t>
            </a:r>
            <a:endParaRPr lang="nl-BE" sz="1600" dirty="0">
              <a:latin typeface="Courier New" panose="02070309020205020404" pitchFamily="49" charset="0"/>
              <a:cs typeface="Courier New" panose="02070309020205020404" pitchFamily="49" charset="0"/>
            </a:endParaRPr>
          </a:p>
          <a:p>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Resid</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Df</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Resid</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Dev</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Df</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Deviance</a:t>
            </a:r>
            <a:r>
              <a:rPr lang="nl-BE" sz="1600" dirty="0">
                <a:latin typeface="Courier New" panose="02070309020205020404" pitchFamily="49" charset="0"/>
                <a:cs typeface="Courier New" panose="02070309020205020404" pitchFamily="49" charset="0"/>
              </a:rPr>
              <a:t> Pr(&gt;Chi)</a:t>
            </a:r>
          </a:p>
          <a:p>
            <a:r>
              <a:rPr lang="nl-BE" sz="1600" dirty="0">
                <a:latin typeface="Courier New" panose="02070309020205020404" pitchFamily="49" charset="0"/>
                <a:cs typeface="Courier New" panose="02070309020205020404" pitchFamily="49" charset="0"/>
              </a:rPr>
              <a:t>1      1133     1293.5                     </a:t>
            </a:r>
          </a:p>
          <a:p>
            <a:r>
              <a:rPr lang="nl-BE" sz="1600" dirty="0">
                <a:latin typeface="Courier New" panose="02070309020205020404" pitchFamily="49" charset="0"/>
                <a:cs typeface="Courier New" panose="02070309020205020404" pitchFamily="49" charset="0"/>
              </a:rPr>
              <a:t>2      1132     1293.5  1 0.040974   0.8396</a:t>
            </a:r>
          </a:p>
        </p:txBody>
      </p:sp>
    </p:spTree>
    <p:extLst>
      <p:ext uri="{BB962C8B-B14F-4D97-AF65-F5344CB8AC3E}">
        <p14:creationId xmlns:p14="http://schemas.microsoft.com/office/powerpoint/2010/main" val="248297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5899-780B-4EE3-A899-C0B6CCC73F29}"/>
              </a:ext>
            </a:extLst>
          </p:cNvPr>
          <p:cNvSpPr>
            <a:spLocks noGrp="1"/>
          </p:cNvSpPr>
          <p:nvPr>
            <p:ph type="title"/>
          </p:nvPr>
        </p:nvSpPr>
        <p:spPr>
          <a:xfrm>
            <a:off x="389184" y="-30262"/>
            <a:ext cx="7886700" cy="1128417"/>
          </a:xfrm>
        </p:spPr>
        <p:txBody>
          <a:bodyPr vert="horz" lIns="91440" tIns="45720" rIns="91440" bIns="45720" rtlCol="0" anchor="ctr">
            <a:normAutofit/>
          </a:bodyPr>
          <a:lstStyle/>
          <a:p>
            <a:pPr algn="l" eaLnBrk="1" hangingPunct="1">
              <a:lnSpc>
                <a:spcPct val="90000"/>
              </a:lnSpc>
            </a:pPr>
            <a:r>
              <a:rPr lang="en-US" sz="4500" kern="1200" dirty="0">
                <a:solidFill>
                  <a:schemeClr val="tx1"/>
                </a:solidFill>
              </a:rPr>
              <a:t>Finding the best model</a:t>
            </a:r>
          </a:p>
        </p:txBody>
      </p:sp>
      <p:sp>
        <p:nvSpPr>
          <p:cNvPr id="3" name="Rectangle 2">
            <a:extLst>
              <a:ext uri="{FF2B5EF4-FFF2-40B4-BE49-F238E27FC236}">
                <a16:creationId xmlns:a16="http://schemas.microsoft.com/office/drawing/2014/main" id="{541F485F-C94C-46B3-9810-E00F25409F13}"/>
              </a:ext>
            </a:extLst>
          </p:cNvPr>
          <p:cNvSpPr/>
          <p:nvPr/>
        </p:nvSpPr>
        <p:spPr>
          <a:xfrm>
            <a:off x="389184" y="1098155"/>
            <a:ext cx="8646691" cy="1754326"/>
          </a:xfrm>
          <a:prstGeom prst="rect">
            <a:avLst/>
          </a:prstGeom>
          <a:ln>
            <a:solidFill>
              <a:schemeClr val="tx2"/>
            </a:solidFill>
          </a:ln>
        </p:spPr>
        <p:txBody>
          <a:bodyPr wrap="square">
            <a:spAutoFit/>
          </a:bodyPr>
          <a:lstStyle/>
          <a:p>
            <a:r>
              <a:rPr lang="nl-BE" sz="1800" dirty="0"/>
              <a:t>Model 1: </a:t>
            </a:r>
            <a:r>
              <a:rPr lang="nl-BE" sz="1800" dirty="0" err="1"/>
              <a:t>vitadef</a:t>
            </a:r>
            <a:r>
              <a:rPr lang="nl-BE" sz="1800" dirty="0"/>
              <a:t> ~ </a:t>
            </a:r>
            <a:r>
              <a:rPr lang="nl-BE" sz="1800" dirty="0" err="1"/>
              <a:t>f_CURRBF</a:t>
            </a:r>
            <a:r>
              <a:rPr lang="nl-BE" sz="1800" dirty="0"/>
              <a:t> + </a:t>
            </a:r>
            <a:r>
              <a:rPr lang="nl-BE" sz="1800" dirty="0" err="1"/>
              <a:t>f_MOTHEDUC</a:t>
            </a:r>
            <a:r>
              <a:rPr lang="nl-BE" sz="1800" dirty="0"/>
              <a:t> + </a:t>
            </a:r>
            <a:r>
              <a:rPr lang="nl-BE" sz="1800" dirty="0" err="1"/>
              <a:t>anemia</a:t>
            </a:r>
            <a:endParaRPr lang="nl-BE" sz="1800" dirty="0"/>
          </a:p>
          <a:p>
            <a:r>
              <a:rPr lang="nl-BE" sz="1800" dirty="0"/>
              <a:t>Model 2: </a:t>
            </a:r>
            <a:r>
              <a:rPr lang="nl-BE" sz="1800" dirty="0" err="1"/>
              <a:t>vitadef</a:t>
            </a:r>
            <a:r>
              <a:rPr lang="nl-BE" sz="1800" dirty="0"/>
              <a:t> ~ </a:t>
            </a:r>
            <a:r>
              <a:rPr lang="nl-BE" sz="1800" dirty="0" err="1"/>
              <a:t>f_CURRBF</a:t>
            </a:r>
            <a:r>
              <a:rPr lang="nl-BE" sz="1800" dirty="0"/>
              <a:t> + </a:t>
            </a:r>
            <a:r>
              <a:rPr lang="nl-BE" sz="1800" dirty="0" err="1"/>
              <a:t>anemia</a:t>
            </a:r>
            <a:r>
              <a:rPr lang="nl-BE" sz="1800" dirty="0"/>
              <a:t> + </a:t>
            </a:r>
            <a:r>
              <a:rPr lang="nl-BE" sz="1800" dirty="0" err="1"/>
              <a:t>f_MOTHEDUC</a:t>
            </a:r>
            <a:r>
              <a:rPr lang="nl-BE" sz="1800" dirty="0"/>
              <a:t> + </a:t>
            </a:r>
            <a:r>
              <a:rPr lang="nl-BE" sz="1800" dirty="0" err="1"/>
              <a:t>f_MOTHEDUC</a:t>
            </a:r>
            <a:r>
              <a:rPr lang="nl-BE" sz="1800" dirty="0"/>
              <a:t> * </a:t>
            </a:r>
            <a:r>
              <a:rPr lang="nl-BE" sz="1800" dirty="0" err="1"/>
              <a:t>f_CURRBF</a:t>
            </a:r>
            <a:endParaRPr lang="nl-BE" sz="1800" dirty="0"/>
          </a:p>
          <a:p>
            <a:r>
              <a:rPr lang="nl-BE" sz="1800" dirty="0"/>
              <a:t>  </a:t>
            </a:r>
            <a:r>
              <a:rPr lang="nl-BE" sz="1800" dirty="0" err="1"/>
              <a:t>Resid</a:t>
            </a:r>
            <a:r>
              <a:rPr lang="nl-BE" sz="1800" dirty="0"/>
              <a:t>. </a:t>
            </a:r>
            <a:r>
              <a:rPr lang="nl-BE" sz="1800" dirty="0" err="1"/>
              <a:t>Df</a:t>
            </a:r>
            <a:r>
              <a:rPr lang="nl-BE" sz="1800" dirty="0"/>
              <a:t> </a:t>
            </a:r>
            <a:r>
              <a:rPr lang="nl-BE" sz="1800" dirty="0" err="1"/>
              <a:t>Resid</a:t>
            </a:r>
            <a:r>
              <a:rPr lang="nl-BE" sz="1800" dirty="0"/>
              <a:t>. </a:t>
            </a:r>
            <a:r>
              <a:rPr lang="nl-BE" sz="1800" dirty="0" err="1"/>
              <a:t>Dev</a:t>
            </a:r>
            <a:r>
              <a:rPr lang="nl-BE" sz="1800" dirty="0"/>
              <a:t> </a:t>
            </a:r>
            <a:r>
              <a:rPr lang="nl-BE" sz="1800" dirty="0" err="1"/>
              <a:t>Df</a:t>
            </a:r>
            <a:r>
              <a:rPr lang="nl-BE" sz="1800" dirty="0"/>
              <a:t>  </a:t>
            </a:r>
            <a:r>
              <a:rPr lang="nl-BE" sz="1800" dirty="0" err="1"/>
              <a:t>Deviance</a:t>
            </a:r>
            <a:r>
              <a:rPr lang="nl-BE" sz="1800" dirty="0"/>
              <a:t> Pr(&gt;Chi)</a:t>
            </a:r>
          </a:p>
          <a:p>
            <a:r>
              <a:rPr lang="nl-BE" sz="1800" dirty="0"/>
              <a:t>1      1133     1293.5                      </a:t>
            </a:r>
          </a:p>
          <a:p>
            <a:r>
              <a:rPr lang="nl-BE" sz="1800" dirty="0"/>
              <a:t>2      1132     1293.5  1 0.0070426   0.9331</a:t>
            </a:r>
          </a:p>
        </p:txBody>
      </p:sp>
      <p:sp>
        <p:nvSpPr>
          <p:cNvPr id="4" name="Rectangle 3">
            <a:extLst>
              <a:ext uri="{FF2B5EF4-FFF2-40B4-BE49-F238E27FC236}">
                <a16:creationId xmlns:a16="http://schemas.microsoft.com/office/drawing/2014/main" id="{27E70DD8-8D3B-4E23-A6E7-A89FE8B7B9C4}"/>
              </a:ext>
            </a:extLst>
          </p:cNvPr>
          <p:cNvSpPr/>
          <p:nvPr/>
        </p:nvSpPr>
        <p:spPr>
          <a:xfrm>
            <a:off x="389184" y="2852481"/>
            <a:ext cx="8646691" cy="2000548"/>
          </a:xfrm>
          <a:prstGeom prst="rect">
            <a:avLst/>
          </a:prstGeom>
          <a:ln>
            <a:solidFill>
              <a:schemeClr val="tx1"/>
            </a:solidFill>
          </a:ln>
        </p:spPr>
        <p:txBody>
          <a:bodyPr wrap="square">
            <a:spAutoFit/>
          </a:bodyPr>
          <a:lstStyle/>
          <a:p>
            <a:r>
              <a:rPr lang="nl-BE" sz="2000" dirty="0"/>
              <a:t>Model 1: </a:t>
            </a:r>
            <a:r>
              <a:rPr lang="nl-BE" sz="2000" dirty="0" err="1"/>
              <a:t>vitadef</a:t>
            </a:r>
            <a:r>
              <a:rPr lang="nl-BE" sz="2000" dirty="0"/>
              <a:t> ~ </a:t>
            </a:r>
            <a:r>
              <a:rPr lang="nl-BE" sz="2000" dirty="0" err="1"/>
              <a:t>f_CURRBF</a:t>
            </a:r>
            <a:r>
              <a:rPr lang="nl-BE" sz="2000" dirty="0"/>
              <a:t> + </a:t>
            </a:r>
            <a:r>
              <a:rPr lang="nl-BE" sz="2000" dirty="0" err="1"/>
              <a:t>f_MOTHEDUC</a:t>
            </a:r>
            <a:r>
              <a:rPr lang="nl-BE" sz="2000" dirty="0"/>
              <a:t> + </a:t>
            </a:r>
            <a:r>
              <a:rPr lang="nl-BE" sz="2000" dirty="0" err="1"/>
              <a:t>anemia</a:t>
            </a:r>
            <a:endParaRPr lang="nl-BE" sz="2000" dirty="0"/>
          </a:p>
          <a:p>
            <a:r>
              <a:rPr lang="nl-BE" sz="2000" dirty="0"/>
              <a:t>Model 2: </a:t>
            </a:r>
            <a:r>
              <a:rPr lang="nl-BE" sz="2000" dirty="0" err="1"/>
              <a:t>vitadef</a:t>
            </a:r>
            <a:r>
              <a:rPr lang="nl-BE" sz="2000" dirty="0"/>
              <a:t> ~ </a:t>
            </a:r>
            <a:r>
              <a:rPr lang="nl-BE" sz="2000" dirty="0" err="1"/>
              <a:t>f_CURRBF</a:t>
            </a:r>
            <a:r>
              <a:rPr lang="nl-BE" sz="2000" dirty="0"/>
              <a:t> + </a:t>
            </a:r>
            <a:r>
              <a:rPr lang="nl-BE" sz="2000" dirty="0" err="1"/>
              <a:t>anemia</a:t>
            </a:r>
            <a:r>
              <a:rPr lang="nl-BE" sz="2000" dirty="0"/>
              <a:t> + </a:t>
            </a:r>
            <a:r>
              <a:rPr lang="nl-BE" sz="2000" dirty="0" err="1"/>
              <a:t>f_MOTHEDUC</a:t>
            </a:r>
            <a:r>
              <a:rPr lang="nl-BE" sz="2000" dirty="0"/>
              <a:t> + </a:t>
            </a:r>
            <a:r>
              <a:rPr lang="nl-BE" sz="2000" dirty="0" err="1"/>
              <a:t>f_MOTHEDUC</a:t>
            </a:r>
            <a:r>
              <a:rPr lang="nl-BE" sz="2000" dirty="0"/>
              <a:t> * </a:t>
            </a:r>
            <a:r>
              <a:rPr lang="nl-BE" sz="2000" dirty="0" err="1"/>
              <a:t>anemia</a:t>
            </a:r>
            <a:endParaRPr lang="nl-BE" sz="2000" dirty="0"/>
          </a:p>
          <a:p>
            <a:r>
              <a:rPr lang="nl-BE" sz="2000" dirty="0"/>
              <a:t>  </a:t>
            </a:r>
            <a:r>
              <a:rPr lang="nl-BE" sz="2000" dirty="0" err="1"/>
              <a:t>Resid</a:t>
            </a:r>
            <a:r>
              <a:rPr lang="nl-BE" sz="2000" dirty="0"/>
              <a:t>. </a:t>
            </a:r>
            <a:r>
              <a:rPr lang="nl-BE" sz="2000" dirty="0" err="1"/>
              <a:t>Df</a:t>
            </a:r>
            <a:r>
              <a:rPr lang="nl-BE" sz="2000" dirty="0"/>
              <a:t> </a:t>
            </a:r>
            <a:r>
              <a:rPr lang="nl-BE" sz="2000" dirty="0" err="1"/>
              <a:t>Resid</a:t>
            </a:r>
            <a:r>
              <a:rPr lang="nl-BE" sz="2000" dirty="0"/>
              <a:t>. </a:t>
            </a:r>
            <a:r>
              <a:rPr lang="nl-BE" sz="2000" dirty="0" err="1"/>
              <a:t>Dev</a:t>
            </a:r>
            <a:r>
              <a:rPr lang="nl-BE" sz="2000" dirty="0"/>
              <a:t> </a:t>
            </a:r>
            <a:r>
              <a:rPr lang="nl-BE" sz="2000" dirty="0" err="1"/>
              <a:t>Df</a:t>
            </a:r>
            <a:r>
              <a:rPr lang="nl-BE" sz="2000" dirty="0"/>
              <a:t> </a:t>
            </a:r>
            <a:r>
              <a:rPr lang="nl-BE" sz="2000" dirty="0" err="1"/>
              <a:t>Deviance</a:t>
            </a:r>
            <a:r>
              <a:rPr lang="nl-BE" sz="2000" dirty="0"/>
              <a:t> Pr(&gt;Chi)</a:t>
            </a:r>
          </a:p>
          <a:p>
            <a:r>
              <a:rPr lang="nl-BE" sz="2000" dirty="0"/>
              <a:t>1      1133     1293.5                     </a:t>
            </a:r>
          </a:p>
          <a:p>
            <a:r>
              <a:rPr lang="nl-BE" sz="2000" dirty="0"/>
              <a:t>2      1132     1293.5  1 0.040974   0.8396</a:t>
            </a:r>
          </a:p>
        </p:txBody>
      </p:sp>
      <p:sp>
        <p:nvSpPr>
          <p:cNvPr id="5" name="Rectangle 4">
            <a:extLst>
              <a:ext uri="{FF2B5EF4-FFF2-40B4-BE49-F238E27FC236}">
                <a16:creationId xmlns:a16="http://schemas.microsoft.com/office/drawing/2014/main" id="{38A33D59-8B6B-4D96-830F-1470224E1C32}"/>
              </a:ext>
            </a:extLst>
          </p:cNvPr>
          <p:cNvSpPr/>
          <p:nvPr/>
        </p:nvSpPr>
        <p:spPr>
          <a:xfrm>
            <a:off x="389183" y="4853029"/>
            <a:ext cx="8646691" cy="2000548"/>
          </a:xfrm>
          <a:prstGeom prst="rect">
            <a:avLst/>
          </a:prstGeom>
          <a:ln>
            <a:solidFill>
              <a:schemeClr val="tx1"/>
            </a:solidFill>
          </a:ln>
        </p:spPr>
        <p:txBody>
          <a:bodyPr wrap="square">
            <a:spAutoFit/>
          </a:bodyPr>
          <a:lstStyle/>
          <a:p>
            <a:r>
              <a:rPr lang="nl-BE" sz="2000" dirty="0"/>
              <a:t>Model 1: </a:t>
            </a:r>
            <a:r>
              <a:rPr lang="nl-BE" sz="2000" dirty="0" err="1"/>
              <a:t>vitadef</a:t>
            </a:r>
            <a:r>
              <a:rPr lang="nl-BE" sz="2000" dirty="0"/>
              <a:t> ~ </a:t>
            </a:r>
            <a:r>
              <a:rPr lang="nl-BE" sz="2000" dirty="0" err="1"/>
              <a:t>f_CURRBF</a:t>
            </a:r>
            <a:r>
              <a:rPr lang="nl-BE" sz="2000" dirty="0"/>
              <a:t> + </a:t>
            </a:r>
            <a:r>
              <a:rPr lang="nl-BE" sz="2000" dirty="0" err="1"/>
              <a:t>f_MOTHEDUC</a:t>
            </a:r>
            <a:r>
              <a:rPr lang="nl-BE" sz="2000" dirty="0"/>
              <a:t> + </a:t>
            </a:r>
            <a:r>
              <a:rPr lang="nl-BE" sz="2000" dirty="0" err="1"/>
              <a:t>anemia</a:t>
            </a:r>
            <a:endParaRPr lang="nl-BE" sz="2000" dirty="0"/>
          </a:p>
          <a:p>
            <a:r>
              <a:rPr lang="nl-BE" sz="2000" dirty="0"/>
              <a:t>Model 2: </a:t>
            </a:r>
            <a:r>
              <a:rPr lang="nl-BE" sz="2000" dirty="0" err="1"/>
              <a:t>vitadef</a:t>
            </a:r>
            <a:r>
              <a:rPr lang="nl-BE" sz="2000" dirty="0"/>
              <a:t> ~ </a:t>
            </a:r>
            <a:r>
              <a:rPr lang="nl-BE" sz="2000" dirty="0" err="1"/>
              <a:t>f_CURRBF</a:t>
            </a:r>
            <a:r>
              <a:rPr lang="nl-BE" sz="2000" dirty="0"/>
              <a:t> + </a:t>
            </a:r>
            <a:r>
              <a:rPr lang="nl-BE" sz="2000" dirty="0" err="1"/>
              <a:t>anemia</a:t>
            </a:r>
            <a:r>
              <a:rPr lang="nl-BE" sz="2000" dirty="0"/>
              <a:t> + </a:t>
            </a:r>
            <a:r>
              <a:rPr lang="nl-BE" sz="2000" dirty="0" err="1"/>
              <a:t>f_MOTHEDUC</a:t>
            </a:r>
            <a:r>
              <a:rPr lang="nl-BE" sz="2000" dirty="0"/>
              <a:t> + </a:t>
            </a:r>
            <a:r>
              <a:rPr lang="nl-BE" sz="2000" dirty="0" err="1"/>
              <a:t>f_CURRBF</a:t>
            </a:r>
            <a:r>
              <a:rPr lang="nl-BE" sz="2000" dirty="0"/>
              <a:t> * </a:t>
            </a:r>
            <a:r>
              <a:rPr lang="nl-BE" sz="2000" dirty="0" err="1"/>
              <a:t>anemia</a:t>
            </a:r>
            <a:endParaRPr lang="nl-BE" sz="2000" dirty="0"/>
          </a:p>
          <a:p>
            <a:r>
              <a:rPr lang="nl-BE" sz="2000" dirty="0"/>
              <a:t>  </a:t>
            </a:r>
            <a:r>
              <a:rPr lang="nl-BE" sz="2000" dirty="0" err="1"/>
              <a:t>Resid</a:t>
            </a:r>
            <a:r>
              <a:rPr lang="nl-BE" sz="2000" dirty="0"/>
              <a:t>. </a:t>
            </a:r>
            <a:r>
              <a:rPr lang="nl-BE" sz="2000" dirty="0" err="1"/>
              <a:t>Df</a:t>
            </a:r>
            <a:r>
              <a:rPr lang="nl-BE" sz="2000" dirty="0"/>
              <a:t> </a:t>
            </a:r>
            <a:r>
              <a:rPr lang="nl-BE" sz="2000" dirty="0" err="1"/>
              <a:t>Resid</a:t>
            </a:r>
            <a:r>
              <a:rPr lang="nl-BE" sz="2000" dirty="0"/>
              <a:t>. </a:t>
            </a:r>
            <a:r>
              <a:rPr lang="nl-BE" sz="2000" dirty="0" err="1"/>
              <a:t>Dev</a:t>
            </a:r>
            <a:r>
              <a:rPr lang="nl-BE" sz="2000" dirty="0"/>
              <a:t> </a:t>
            </a:r>
            <a:r>
              <a:rPr lang="nl-BE" sz="2000" dirty="0" err="1"/>
              <a:t>Df</a:t>
            </a:r>
            <a:r>
              <a:rPr lang="nl-BE" sz="2000" dirty="0"/>
              <a:t> </a:t>
            </a:r>
            <a:r>
              <a:rPr lang="nl-BE" sz="2000" dirty="0" err="1"/>
              <a:t>Deviance</a:t>
            </a:r>
            <a:r>
              <a:rPr lang="nl-BE" sz="2000" dirty="0"/>
              <a:t> Pr(&gt;Chi)  </a:t>
            </a:r>
          </a:p>
          <a:p>
            <a:r>
              <a:rPr lang="nl-BE" sz="2000" dirty="0"/>
              <a:t>1      1133     1293.5                       </a:t>
            </a:r>
          </a:p>
          <a:p>
            <a:r>
              <a:rPr lang="nl-BE" sz="2000" dirty="0"/>
              <a:t>2      1132     1290.4  1   3.1826  0.07443 .</a:t>
            </a:r>
          </a:p>
        </p:txBody>
      </p:sp>
    </p:spTree>
    <p:extLst>
      <p:ext uri="{BB962C8B-B14F-4D97-AF65-F5344CB8AC3E}">
        <p14:creationId xmlns:p14="http://schemas.microsoft.com/office/powerpoint/2010/main" val="3835960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5899-780B-4EE3-A899-C0B6CCC73F29}"/>
              </a:ext>
            </a:extLst>
          </p:cNvPr>
          <p:cNvSpPr>
            <a:spLocks noGrp="1"/>
          </p:cNvSpPr>
          <p:nvPr>
            <p:ph type="title"/>
          </p:nvPr>
        </p:nvSpPr>
        <p:spPr>
          <a:xfrm>
            <a:off x="628650" y="562271"/>
            <a:ext cx="7886700" cy="1128417"/>
          </a:xfrm>
        </p:spPr>
        <p:txBody>
          <a:bodyPr vert="horz" lIns="91440" tIns="45720" rIns="91440" bIns="45720" rtlCol="0" anchor="ctr">
            <a:normAutofit/>
          </a:bodyPr>
          <a:lstStyle/>
          <a:p>
            <a:pPr algn="l" eaLnBrk="1" hangingPunct="1">
              <a:lnSpc>
                <a:spcPct val="90000"/>
              </a:lnSpc>
            </a:pPr>
            <a:r>
              <a:rPr lang="en-US" sz="4500" kern="1200" dirty="0">
                <a:solidFill>
                  <a:schemeClr val="tx1"/>
                </a:solidFill>
              </a:rPr>
              <a:t>Finding the best model</a:t>
            </a:r>
          </a:p>
        </p:txBody>
      </p:sp>
      <p:sp>
        <p:nvSpPr>
          <p:cNvPr id="3" name="Rectangle 2">
            <a:extLst>
              <a:ext uri="{FF2B5EF4-FFF2-40B4-BE49-F238E27FC236}">
                <a16:creationId xmlns:a16="http://schemas.microsoft.com/office/drawing/2014/main" id="{34BBB430-D9BA-4A07-9826-5DBC4C3A2D52}"/>
              </a:ext>
            </a:extLst>
          </p:cNvPr>
          <p:cNvSpPr/>
          <p:nvPr/>
        </p:nvSpPr>
        <p:spPr>
          <a:xfrm>
            <a:off x="642255" y="2060848"/>
            <a:ext cx="8712968" cy="3293209"/>
          </a:xfrm>
          <a:prstGeom prst="rect">
            <a:avLst/>
          </a:prstGeom>
        </p:spPr>
        <p:txBody>
          <a:bodyPr wrap="square">
            <a:spAutoFit/>
          </a:bodyPr>
          <a:lstStyle/>
          <a:p>
            <a:r>
              <a:rPr lang="nl-BE" sz="1600" dirty="0">
                <a:solidFill>
                  <a:schemeClr val="accent2"/>
                </a:solidFill>
                <a:latin typeface="Courier New" panose="02070309020205020404" pitchFamily="49" charset="0"/>
                <a:cs typeface="Courier New" panose="02070309020205020404" pitchFamily="49" charset="0"/>
              </a:rPr>
              <a:t>&gt; </a:t>
            </a:r>
            <a:r>
              <a:rPr lang="nl-BE" sz="1600" dirty="0" err="1">
                <a:solidFill>
                  <a:schemeClr val="accent2"/>
                </a:solidFill>
                <a:latin typeface="Courier New" panose="02070309020205020404" pitchFamily="49" charset="0"/>
                <a:cs typeface="Courier New" panose="02070309020205020404" pitchFamily="49" charset="0"/>
              </a:rPr>
              <a:t>exp</a:t>
            </a:r>
            <a:r>
              <a:rPr lang="nl-BE" sz="1600" dirty="0">
                <a:solidFill>
                  <a:schemeClr val="accent2"/>
                </a:solidFill>
                <a:latin typeface="Courier New" panose="02070309020205020404" pitchFamily="49" charset="0"/>
                <a:cs typeface="Courier New" panose="02070309020205020404" pitchFamily="49" charset="0"/>
              </a:rPr>
              <a:t>(</a:t>
            </a:r>
            <a:r>
              <a:rPr lang="nl-BE" sz="1600" dirty="0" err="1">
                <a:solidFill>
                  <a:schemeClr val="accent2"/>
                </a:solidFill>
                <a:latin typeface="Courier New" panose="02070309020205020404" pitchFamily="49" charset="0"/>
                <a:cs typeface="Courier New" panose="02070309020205020404" pitchFamily="49" charset="0"/>
              </a:rPr>
              <a:t>coef</a:t>
            </a:r>
            <a:r>
              <a:rPr lang="nl-BE" sz="1600" dirty="0">
                <a:solidFill>
                  <a:schemeClr val="accent2"/>
                </a:solidFill>
                <a:latin typeface="Courier New" panose="02070309020205020404" pitchFamily="49" charset="0"/>
                <a:cs typeface="Courier New" panose="02070309020205020404" pitchFamily="49" charset="0"/>
              </a:rPr>
              <a:t>(GLM.16))</a:t>
            </a:r>
          </a:p>
          <a:p>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Intercept</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f_CURRBFTRUE</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f_MOTHEDUCTRUE</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anemiaTRUE</a:t>
            </a:r>
            <a:r>
              <a:rPr lang="nl-BE" sz="1600" dirty="0">
                <a:latin typeface="Courier New" panose="02070309020205020404" pitchFamily="49" charset="0"/>
                <a:cs typeface="Courier New" panose="02070309020205020404" pitchFamily="49" charset="0"/>
              </a:rPr>
              <a:t> </a:t>
            </a:r>
          </a:p>
          <a:p>
            <a:r>
              <a:rPr lang="nl-BE" sz="1600" dirty="0">
                <a:latin typeface="Courier New" panose="02070309020205020404" pitchFamily="49" charset="0"/>
                <a:cs typeface="Courier New" panose="02070309020205020404" pitchFamily="49" charset="0"/>
              </a:rPr>
              <a:t>     3.5252965      0.6145647      0.7129148      1.6687047</a:t>
            </a:r>
          </a:p>
          <a:p>
            <a:endParaRPr lang="nl-BE" sz="1600" dirty="0">
              <a:latin typeface="Courier New" panose="02070309020205020404" pitchFamily="49" charset="0"/>
              <a:cs typeface="Courier New" panose="02070309020205020404" pitchFamily="49" charset="0"/>
            </a:endParaRPr>
          </a:p>
          <a:p>
            <a:r>
              <a:rPr lang="nl-BE" sz="1600" dirty="0">
                <a:solidFill>
                  <a:schemeClr val="accent2"/>
                </a:solidFill>
                <a:latin typeface="Courier New" panose="02070309020205020404" pitchFamily="49" charset="0"/>
                <a:cs typeface="Courier New" panose="02070309020205020404" pitchFamily="49" charset="0"/>
              </a:rPr>
              <a:t>&gt; summary(GLM.16)</a:t>
            </a:r>
          </a:p>
          <a:p>
            <a:endParaRPr lang="nl-BE" sz="1600" dirty="0">
              <a:latin typeface="Courier New" panose="02070309020205020404" pitchFamily="49" charset="0"/>
              <a:cs typeface="Courier New" panose="02070309020205020404" pitchFamily="49" charset="0"/>
            </a:endParaRPr>
          </a:p>
          <a:p>
            <a:endParaRPr lang="nl-BE" sz="1600" dirty="0">
              <a:latin typeface="Courier New" panose="02070309020205020404" pitchFamily="49" charset="0"/>
              <a:cs typeface="Courier New" panose="02070309020205020404" pitchFamily="49" charset="0"/>
            </a:endParaRPr>
          </a:p>
          <a:p>
            <a:r>
              <a:rPr lang="nl-BE" sz="1600" dirty="0" err="1">
                <a:latin typeface="Courier New" panose="02070309020205020404" pitchFamily="49" charset="0"/>
                <a:cs typeface="Courier New" panose="02070309020205020404" pitchFamily="49" charset="0"/>
              </a:rPr>
              <a:t>Coefficients</a:t>
            </a:r>
            <a:r>
              <a:rPr lang="nl-BE" sz="1600" dirty="0">
                <a:latin typeface="Courier New" panose="02070309020205020404" pitchFamily="49" charset="0"/>
                <a:cs typeface="Courier New" panose="02070309020205020404" pitchFamily="49" charset="0"/>
              </a:rPr>
              <a:t>:</a:t>
            </a:r>
          </a:p>
          <a:p>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Estimate</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Std</a:t>
            </a:r>
            <a:r>
              <a:rPr lang="nl-BE" sz="1600" dirty="0">
                <a:latin typeface="Courier New" panose="02070309020205020404" pitchFamily="49" charset="0"/>
                <a:cs typeface="Courier New" panose="02070309020205020404" pitchFamily="49" charset="0"/>
              </a:rPr>
              <a:t>. Error </a:t>
            </a:r>
            <a:r>
              <a:rPr lang="nl-BE" sz="1600" dirty="0" err="1">
                <a:latin typeface="Courier New" panose="02070309020205020404" pitchFamily="49" charset="0"/>
                <a:cs typeface="Courier New" panose="02070309020205020404" pitchFamily="49" charset="0"/>
              </a:rPr>
              <a:t>z</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value</a:t>
            </a:r>
            <a:r>
              <a:rPr lang="nl-BE" sz="1600" dirty="0">
                <a:latin typeface="Courier New" panose="02070309020205020404" pitchFamily="49" charset="0"/>
                <a:cs typeface="Courier New" panose="02070309020205020404" pitchFamily="49" charset="0"/>
              </a:rPr>
              <a:t> Pr(&gt;|</a:t>
            </a:r>
            <a:r>
              <a:rPr lang="nl-BE" sz="1600" dirty="0" err="1">
                <a:latin typeface="Courier New" panose="02070309020205020404" pitchFamily="49" charset="0"/>
                <a:cs typeface="Courier New" panose="02070309020205020404" pitchFamily="49" charset="0"/>
              </a:rPr>
              <a:t>z</a:t>
            </a:r>
            <a:r>
              <a:rPr lang="nl-BE" sz="1600" dirty="0">
                <a:latin typeface="Courier New" panose="02070309020205020404" pitchFamily="49" charset="0"/>
                <a:cs typeface="Courier New" panose="02070309020205020404" pitchFamily="49" charset="0"/>
              </a:rPr>
              <a:t>|)    </a:t>
            </a:r>
          </a:p>
          <a:p>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Intercept</a:t>
            </a:r>
            <a:r>
              <a:rPr lang="nl-BE" sz="1600" dirty="0">
                <a:latin typeface="Courier New" panose="02070309020205020404" pitchFamily="49" charset="0"/>
                <a:cs typeface="Courier New" panose="02070309020205020404" pitchFamily="49" charset="0"/>
              </a:rPr>
              <a:t>)      1.2600     0.1368   9.207  &lt; 2e-16 ***</a:t>
            </a:r>
          </a:p>
          <a:p>
            <a:r>
              <a:rPr lang="nl-BE" sz="1600" dirty="0" err="1">
                <a:latin typeface="Courier New" panose="02070309020205020404" pitchFamily="49" charset="0"/>
                <a:cs typeface="Courier New" panose="02070309020205020404" pitchFamily="49" charset="0"/>
              </a:rPr>
              <a:t>f_CURRBFTRUE</a:t>
            </a:r>
            <a:r>
              <a:rPr lang="nl-BE" sz="1600" dirty="0">
                <a:latin typeface="Courier New" panose="02070309020205020404" pitchFamily="49" charset="0"/>
                <a:cs typeface="Courier New" panose="02070309020205020404" pitchFamily="49" charset="0"/>
              </a:rPr>
              <a:t>    -0.4868     0.1573  -3.094 0.001975 ** </a:t>
            </a:r>
          </a:p>
          <a:p>
            <a:r>
              <a:rPr lang="nl-BE" sz="1600" dirty="0" err="1">
                <a:latin typeface="Courier New" panose="02070309020205020404" pitchFamily="49" charset="0"/>
                <a:cs typeface="Courier New" panose="02070309020205020404" pitchFamily="49" charset="0"/>
              </a:rPr>
              <a:t>f_MOTHEDUCTRUE</a:t>
            </a:r>
            <a:r>
              <a:rPr lang="nl-BE" sz="1600" dirty="0">
                <a:latin typeface="Courier New" panose="02070309020205020404" pitchFamily="49" charset="0"/>
                <a:cs typeface="Courier New" panose="02070309020205020404" pitchFamily="49" charset="0"/>
              </a:rPr>
              <a:t>  -0.3384     0.1675  -2.020 0.043391 *  </a:t>
            </a:r>
          </a:p>
          <a:p>
            <a:r>
              <a:rPr lang="nl-BE" sz="1600" dirty="0" err="1">
                <a:latin typeface="Courier New" panose="02070309020205020404" pitchFamily="49" charset="0"/>
                <a:cs typeface="Courier New" panose="02070309020205020404" pitchFamily="49" charset="0"/>
              </a:rPr>
              <a:t>anemiaTRUE</a:t>
            </a:r>
            <a:r>
              <a:rPr lang="nl-BE" sz="1600" dirty="0">
                <a:latin typeface="Courier New" panose="02070309020205020404" pitchFamily="49" charset="0"/>
                <a:cs typeface="Courier New" panose="02070309020205020404" pitchFamily="49" charset="0"/>
              </a:rPr>
              <a:t>       0.5120     0.1494   3.428 0.000608 ***</a:t>
            </a:r>
          </a:p>
        </p:txBody>
      </p:sp>
    </p:spTree>
    <p:extLst>
      <p:ext uri="{BB962C8B-B14F-4D97-AF65-F5344CB8AC3E}">
        <p14:creationId xmlns:p14="http://schemas.microsoft.com/office/powerpoint/2010/main" val="2302244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FA8DF-5F50-49DD-AE1F-74DC5738A549}"/>
              </a:ext>
            </a:extLst>
          </p:cNvPr>
          <p:cNvSpPr>
            <a:spLocks noGrp="1"/>
          </p:cNvSpPr>
          <p:nvPr>
            <p:ph type="title"/>
          </p:nvPr>
        </p:nvSpPr>
        <p:spPr/>
        <p:txBody>
          <a:bodyPr/>
          <a:lstStyle/>
          <a:p>
            <a:pPr algn="l"/>
            <a:r>
              <a:rPr lang="nl-BE" sz="4000" dirty="0"/>
              <a:t>Change-in-</a:t>
            </a:r>
            <a:r>
              <a:rPr lang="nl-BE" sz="4000" dirty="0" err="1"/>
              <a:t>estimate</a:t>
            </a:r>
            <a:r>
              <a:rPr lang="nl-BE" sz="4000" dirty="0"/>
              <a:t> </a:t>
            </a:r>
            <a:r>
              <a:rPr lang="nl-BE" sz="4000" dirty="0" err="1"/>
              <a:t>selection</a:t>
            </a:r>
            <a:endParaRPr lang="nl-BE" sz="4000" dirty="0"/>
          </a:p>
        </p:txBody>
      </p:sp>
      <p:sp>
        <p:nvSpPr>
          <p:cNvPr id="3" name="Content Placeholder 2">
            <a:extLst>
              <a:ext uri="{FF2B5EF4-FFF2-40B4-BE49-F238E27FC236}">
                <a16:creationId xmlns:a16="http://schemas.microsoft.com/office/drawing/2014/main" id="{2EE23C02-0047-41B3-BA1B-4D9F13219607}"/>
              </a:ext>
            </a:extLst>
          </p:cNvPr>
          <p:cNvSpPr>
            <a:spLocks noGrp="1"/>
          </p:cNvSpPr>
          <p:nvPr>
            <p:ph idx="1"/>
          </p:nvPr>
        </p:nvSpPr>
        <p:spPr>
          <a:xfrm>
            <a:off x="467544" y="1556792"/>
            <a:ext cx="8676456" cy="4114800"/>
          </a:xfrm>
        </p:spPr>
        <p:txBody>
          <a:bodyPr/>
          <a:lstStyle/>
          <a:p>
            <a:pPr marL="0" indent="0">
              <a:buNone/>
            </a:pPr>
            <a:r>
              <a:rPr lang="en-US" sz="1800" dirty="0"/>
              <a:t>1. </a:t>
            </a:r>
            <a:r>
              <a:rPr lang="en-GB" sz="1800" dirty="0"/>
              <a:t>Fit a model containing only the primary exposure variable of interest; write down the effect size, which is the crude OR.</a:t>
            </a:r>
            <a:endParaRPr lang="en-US" sz="1800" dirty="0"/>
          </a:p>
          <a:p>
            <a:pPr marL="0" indent="0">
              <a:buNone/>
            </a:pPr>
            <a:r>
              <a:rPr lang="en-US" sz="1800" dirty="0"/>
              <a:t>2. construct models with two variables, including the primary exposure and another exposure; identify confounders by comparing crude with adjusted  ORs </a:t>
            </a:r>
          </a:p>
          <a:p>
            <a:pPr marL="0" indent="0">
              <a:buNone/>
            </a:pPr>
            <a:r>
              <a:rPr lang="en-US" sz="1800" dirty="0"/>
              <a:t>3. construct saturated model containing all exposure variables which resulted in a 10% change in effect size of the primary exposure (ref. step 2)</a:t>
            </a:r>
          </a:p>
          <a:p>
            <a:pPr marL="0" indent="0">
              <a:buNone/>
            </a:pPr>
            <a:r>
              <a:rPr lang="en-US" sz="1800" dirty="0"/>
              <a:t>4. eliminate exposure variables one after the other, but do not eliminate established confounders; retain exposure variable if removing it resulted in a 10% change in effect size of the primary exposure (ref. step 3)</a:t>
            </a:r>
          </a:p>
          <a:p>
            <a:pPr marL="0" indent="0">
              <a:buNone/>
            </a:pPr>
            <a:r>
              <a:rPr lang="en-US" sz="1800" dirty="0"/>
              <a:t>5. Explore interaction between primary exposure and other exposure variables; neglect other types of interaction </a:t>
            </a:r>
          </a:p>
        </p:txBody>
      </p:sp>
    </p:spTree>
    <p:extLst>
      <p:ext uri="{BB962C8B-B14F-4D97-AF65-F5344CB8AC3E}">
        <p14:creationId xmlns:p14="http://schemas.microsoft.com/office/powerpoint/2010/main" val="1364928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F9CD-DF2C-4952-9ECA-70FD522E1FB7}"/>
              </a:ext>
            </a:extLst>
          </p:cNvPr>
          <p:cNvSpPr>
            <a:spLocks noGrp="1"/>
          </p:cNvSpPr>
          <p:nvPr>
            <p:ph type="title"/>
          </p:nvPr>
        </p:nvSpPr>
        <p:spPr/>
        <p:txBody>
          <a:bodyPr/>
          <a:lstStyle/>
          <a:p>
            <a:r>
              <a:rPr lang="nl-BE" sz="4400" dirty="0"/>
              <a:t>Change-in-</a:t>
            </a:r>
            <a:r>
              <a:rPr lang="nl-BE" sz="4400" dirty="0" err="1"/>
              <a:t>estimate</a:t>
            </a:r>
            <a:r>
              <a:rPr lang="nl-BE" sz="4400" dirty="0"/>
              <a:t> model </a:t>
            </a:r>
            <a:r>
              <a:rPr lang="nl-BE" sz="4400" dirty="0" err="1"/>
              <a:t>for</a:t>
            </a:r>
            <a:r>
              <a:rPr lang="nl-BE" sz="4400" dirty="0"/>
              <a:t> </a:t>
            </a:r>
            <a:r>
              <a:rPr lang="nl-BE" sz="4400" dirty="0" err="1"/>
              <a:t>breast</a:t>
            </a:r>
            <a:r>
              <a:rPr lang="nl-BE" sz="4400" dirty="0"/>
              <a:t> </a:t>
            </a:r>
            <a:r>
              <a:rPr lang="nl-BE" sz="4400" dirty="0" err="1"/>
              <a:t>feeding</a:t>
            </a:r>
            <a:endParaRPr lang="nl-BE" dirty="0"/>
          </a:p>
        </p:txBody>
      </p:sp>
      <p:sp>
        <p:nvSpPr>
          <p:cNvPr id="3" name="Content Placeholder 2">
            <a:extLst>
              <a:ext uri="{FF2B5EF4-FFF2-40B4-BE49-F238E27FC236}">
                <a16:creationId xmlns:a16="http://schemas.microsoft.com/office/drawing/2014/main" id="{3E6E242C-DB3E-4F6E-A78F-1FAC1261C447}"/>
              </a:ext>
            </a:extLst>
          </p:cNvPr>
          <p:cNvSpPr>
            <a:spLocks noGrp="1"/>
          </p:cNvSpPr>
          <p:nvPr>
            <p:ph idx="1"/>
          </p:nvPr>
        </p:nvSpPr>
        <p:spPr>
          <a:xfrm>
            <a:off x="685800" y="4693384"/>
            <a:ext cx="7772400" cy="1402616"/>
          </a:xfrm>
        </p:spPr>
        <p:txBody>
          <a:bodyPr/>
          <a:lstStyle/>
          <a:p>
            <a:r>
              <a:rPr lang="nl-BE" dirty="0" err="1"/>
              <a:t>Crude</a:t>
            </a:r>
            <a:r>
              <a:rPr lang="nl-BE" dirty="0"/>
              <a:t> OR </a:t>
            </a:r>
            <a:r>
              <a:rPr lang="nl-BE" dirty="0" err="1"/>
              <a:t>Breast</a:t>
            </a:r>
            <a:r>
              <a:rPr lang="nl-BE" dirty="0"/>
              <a:t> </a:t>
            </a:r>
            <a:r>
              <a:rPr lang="nl-BE" dirty="0" err="1"/>
              <a:t>feeding</a:t>
            </a:r>
            <a:r>
              <a:rPr lang="nl-BE" dirty="0"/>
              <a:t>: 0.68</a:t>
            </a:r>
          </a:p>
        </p:txBody>
      </p:sp>
      <p:sp>
        <p:nvSpPr>
          <p:cNvPr id="6" name="TextBox 5">
            <a:extLst>
              <a:ext uri="{FF2B5EF4-FFF2-40B4-BE49-F238E27FC236}">
                <a16:creationId xmlns:a16="http://schemas.microsoft.com/office/drawing/2014/main" id="{442218E2-D978-126D-1012-17B71EACF440}"/>
              </a:ext>
            </a:extLst>
          </p:cNvPr>
          <p:cNvSpPr txBox="1"/>
          <p:nvPr/>
        </p:nvSpPr>
        <p:spPr>
          <a:xfrm>
            <a:off x="685800" y="2164616"/>
            <a:ext cx="8062664" cy="1015663"/>
          </a:xfrm>
          <a:prstGeom prst="rect">
            <a:avLst/>
          </a:prstGeom>
          <a:noFill/>
        </p:spPr>
        <p:txBody>
          <a:bodyPr wrap="square">
            <a:spAutoFit/>
          </a:bodyPr>
          <a:lstStyle/>
          <a:p>
            <a:r>
              <a:rPr lang="nl-BE" sz="2000" dirty="0">
                <a:latin typeface="Courier New" panose="02070309020205020404" pitchFamily="49" charset="0"/>
                <a:cs typeface="Courier New" panose="02070309020205020404" pitchFamily="49" charset="0"/>
              </a:rPr>
              <a:t>GLM.26 &lt;- </a:t>
            </a:r>
            <a:r>
              <a:rPr lang="nl-BE" sz="2000" dirty="0" err="1">
                <a:latin typeface="Courier New" panose="02070309020205020404" pitchFamily="49" charset="0"/>
                <a:cs typeface="Courier New" panose="02070309020205020404" pitchFamily="49" charset="0"/>
              </a:rPr>
              <a:t>glm</a:t>
            </a:r>
            <a:r>
              <a:rPr lang="nl-BE" sz="2000" dirty="0">
                <a:latin typeface="Courier New" panose="02070309020205020404" pitchFamily="49" charset="0"/>
                <a:cs typeface="Courier New" panose="02070309020205020404" pitchFamily="49" charset="0"/>
              </a:rPr>
              <a:t>(</a:t>
            </a:r>
            <a:r>
              <a:rPr lang="nl-BE" sz="2000" dirty="0" err="1">
                <a:latin typeface="Courier New" panose="02070309020205020404" pitchFamily="49" charset="0"/>
                <a:cs typeface="Courier New" panose="02070309020205020404" pitchFamily="49" charset="0"/>
              </a:rPr>
              <a:t>vitadef</a:t>
            </a:r>
            <a:r>
              <a:rPr lang="nl-BE" sz="2000" dirty="0">
                <a:latin typeface="Courier New" panose="02070309020205020404" pitchFamily="49" charset="0"/>
                <a:cs typeface="Courier New" panose="02070309020205020404" pitchFamily="49" charset="0"/>
              </a:rPr>
              <a:t> ~ </a:t>
            </a:r>
            <a:r>
              <a:rPr lang="nl-BE" sz="2000" dirty="0" err="1">
                <a:latin typeface="Courier New" panose="02070309020205020404" pitchFamily="49" charset="0"/>
                <a:cs typeface="Courier New" panose="02070309020205020404" pitchFamily="49" charset="0"/>
              </a:rPr>
              <a:t>f_CURRBF</a:t>
            </a:r>
            <a:r>
              <a:rPr lang="nl-BE" sz="2000" dirty="0">
                <a:latin typeface="Courier New" panose="02070309020205020404" pitchFamily="49" charset="0"/>
                <a:cs typeface="Courier New" panose="02070309020205020404" pitchFamily="49" charset="0"/>
              </a:rPr>
              <a:t>, data=</a:t>
            </a:r>
            <a:r>
              <a:rPr lang="nl-BE" sz="2000" dirty="0" err="1">
                <a:latin typeface="Courier New" panose="02070309020205020404" pitchFamily="49" charset="0"/>
                <a:cs typeface="Courier New" panose="02070309020205020404" pitchFamily="49" charset="0"/>
              </a:rPr>
              <a:t>vastchs</a:t>
            </a:r>
            <a:r>
              <a:rPr lang="nl-BE" sz="2000" dirty="0">
                <a:latin typeface="Courier New" panose="02070309020205020404" pitchFamily="49" charset="0"/>
                <a:cs typeface="Courier New" panose="02070309020205020404" pitchFamily="49" charset="0"/>
              </a:rPr>
              <a:t>)</a:t>
            </a:r>
            <a:br>
              <a:rPr lang="nl-BE" sz="2000" dirty="0">
                <a:latin typeface="Courier New" panose="02070309020205020404" pitchFamily="49" charset="0"/>
                <a:cs typeface="Courier New" panose="02070309020205020404" pitchFamily="49" charset="0"/>
              </a:rPr>
            </a:br>
            <a:br>
              <a:rPr lang="nl-BE" sz="2000" dirty="0">
                <a:latin typeface="Courier New" panose="02070309020205020404" pitchFamily="49" charset="0"/>
                <a:cs typeface="Courier New" panose="02070309020205020404" pitchFamily="49" charset="0"/>
              </a:rPr>
            </a:br>
            <a:r>
              <a:rPr lang="nl-BE" sz="2000" dirty="0" err="1">
                <a:latin typeface="Courier New" panose="02070309020205020404" pitchFamily="49" charset="0"/>
                <a:cs typeface="Courier New" panose="02070309020205020404" pitchFamily="49" charset="0"/>
              </a:rPr>
              <a:t>exp</a:t>
            </a:r>
            <a:r>
              <a:rPr lang="nl-BE" sz="2000" dirty="0">
                <a:latin typeface="Courier New" panose="02070309020205020404" pitchFamily="49" charset="0"/>
                <a:cs typeface="Courier New" panose="02070309020205020404" pitchFamily="49" charset="0"/>
              </a:rPr>
              <a:t>(</a:t>
            </a:r>
            <a:r>
              <a:rPr lang="nl-BE" sz="2000" dirty="0" err="1">
                <a:latin typeface="Courier New" panose="02070309020205020404" pitchFamily="49" charset="0"/>
                <a:cs typeface="Courier New" panose="02070309020205020404" pitchFamily="49" charset="0"/>
              </a:rPr>
              <a:t>coef</a:t>
            </a:r>
            <a:r>
              <a:rPr lang="nl-BE" sz="2000" dirty="0">
                <a:latin typeface="Courier New" panose="02070309020205020404" pitchFamily="49" charset="0"/>
                <a:cs typeface="Courier New" panose="02070309020205020404" pitchFamily="49" charset="0"/>
              </a:rPr>
              <a:t>(GLM.26))</a:t>
            </a:r>
          </a:p>
        </p:txBody>
      </p:sp>
    </p:spTree>
    <p:extLst>
      <p:ext uri="{BB962C8B-B14F-4D97-AF65-F5344CB8AC3E}">
        <p14:creationId xmlns:p14="http://schemas.microsoft.com/office/powerpoint/2010/main" val="187706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3431-168C-CC9C-709F-8DD29884E5D6}"/>
              </a:ext>
            </a:extLst>
          </p:cNvPr>
          <p:cNvSpPr>
            <a:spLocks noGrp="1"/>
          </p:cNvSpPr>
          <p:nvPr>
            <p:ph type="title"/>
          </p:nvPr>
        </p:nvSpPr>
        <p:spPr/>
        <p:txBody>
          <a:bodyPr/>
          <a:lstStyle/>
          <a:p>
            <a:r>
              <a:rPr lang="en-US" altLang="nl-BE" dirty="0"/>
              <a:t>Finding the best model</a:t>
            </a:r>
            <a:endParaRPr lang="nl-BE" dirty="0"/>
          </a:p>
        </p:txBody>
      </p:sp>
      <p:sp>
        <p:nvSpPr>
          <p:cNvPr id="3" name="Content Placeholder 2">
            <a:extLst>
              <a:ext uri="{FF2B5EF4-FFF2-40B4-BE49-F238E27FC236}">
                <a16:creationId xmlns:a16="http://schemas.microsoft.com/office/drawing/2014/main" id="{791CC463-8360-8815-DAD0-FC4F7E8FBB0F}"/>
              </a:ext>
            </a:extLst>
          </p:cNvPr>
          <p:cNvSpPr>
            <a:spLocks noGrp="1"/>
          </p:cNvSpPr>
          <p:nvPr>
            <p:ph idx="1"/>
          </p:nvPr>
        </p:nvSpPr>
        <p:spPr>
          <a:xfrm>
            <a:off x="32732" y="1988840"/>
            <a:ext cx="9505056" cy="4114800"/>
          </a:xfrm>
        </p:spPr>
        <p:txBody>
          <a:bodyPr/>
          <a:lstStyle/>
          <a:p>
            <a:pPr marL="0" indent="0">
              <a:buNone/>
            </a:pPr>
            <a:r>
              <a:rPr lang="nl-BE" sz="1500" dirty="0">
                <a:latin typeface="Courier New" panose="02070309020205020404" pitchFamily="49" charset="0"/>
                <a:cs typeface="Courier New" panose="02070309020205020404" pitchFamily="49" charset="0"/>
              </a:rPr>
              <a:t>GLM.26 &lt;- </a:t>
            </a:r>
            <a:r>
              <a:rPr lang="nl-BE" sz="1500" dirty="0" err="1">
                <a:latin typeface="Courier New" panose="02070309020205020404" pitchFamily="49" charset="0"/>
                <a:cs typeface="Courier New" panose="02070309020205020404" pitchFamily="49" charset="0"/>
              </a:rPr>
              <a:t>glm</a:t>
            </a:r>
            <a:r>
              <a:rPr lang="nl-BE" sz="1500" dirty="0">
                <a:latin typeface="Courier New" panose="02070309020205020404" pitchFamily="49" charset="0"/>
                <a:cs typeface="Courier New" panose="02070309020205020404" pitchFamily="49" charset="0"/>
              </a:rPr>
              <a:t>(</a:t>
            </a:r>
            <a:r>
              <a:rPr lang="nl-BE" sz="1500" dirty="0" err="1">
                <a:latin typeface="Courier New" panose="02070309020205020404" pitchFamily="49" charset="0"/>
                <a:cs typeface="Courier New" panose="02070309020205020404" pitchFamily="49" charset="0"/>
              </a:rPr>
              <a:t>vitadef</a:t>
            </a:r>
            <a:r>
              <a:rPr lang="nl-BE" sz="1500" dirty="0">
                <a:latin typeface="Courier New" panose="02070309020205020404" pitchFamily="49" charset="0"/>
                <a:cs typeface="Courier New" panose="02070309020205020404" pitchFamily="49" charset="0"/>
              </a:rPr>
              <a:t> ~ </a:t>
            </a:r>
            <a:r>
              <a:rPr lang="nl-BE" sz="1500" dirty="0" err="1">
                <a:latin typeface="Courier New" panose="02070309020205020404" pitchFamily="49" charset="0"/>
                <a:cs typeface="Courier New" panose="02070309020205020404" pitchFamily="49" charset="0"/>
              </a:rPr>
              <a:t>f_CURRBF</a:t>
            </a:r>
            <a:r>
              <a:rPr lang="nl-BE" sz="1500" dirty="0">
                <a:latin typeface="Courier New" panose="02070309020205020404" pitchFamily="49" charset="0"/>
                <a:cs typeface="Courier New" panose="02070309020205020404" pitchFamily="49" charset="0"/>
              </a:rPr>
              <a:t> + factor(</a:t>
            </a:r>
            <a:r>
              <a:rPr lang="nl-BE" sz="1500" dirty="0" err="1">
                <a:latin typeface="Courier New" panose="02070309020205020404" pitchFamily="49" charset="0"/>
                <a:cs typeface="Courier New" panose="02070309020205020404" pitchFamily="49" charset="0"/>
              </a:rPr>
              <a:t>agegrp</a:t>
            </a:r>
            <a:r>
              <a:rPr lang="nl-BE" sz="1500" dirty="0">
                <a:latin typeface="Courier New" panose="02070309020205020404" pitchFamily="49" charset="0"/>
                <a:cs typeface="Courier New" panose="02070309020205020404" pitchFamily="49" charset="0"/>
              </a:rPr>
              <a:t>), family=</a:t>
            </a:r>
            <a:r>
              <a:rPr lang="nl-BE" sz="1500" dirty="0" err="1">
                <a:latin typeface="Courier New" panose="02070309020205020404" pitchFamily="49" charset="0"/>
                <a:cs typeface="Courier New" panose="02070309020205020404" pitchFamily="49" charset="0"/>
              </a:rPr>
              <a:t>binomial</a:t>
            </a:r>
            <a:r>
              <a:rPr lang="nl-BE" sz="1500" dirty="0">
                <a:latin typeface="Courier New" panose="02070309020205020404" pitchFamily="49" charset="0"/>
                <a:cs typeface="Courier New" panose="02070309020205020404" pitchFamily="49" charset="0"/>
              </a:rPr>
              <a:t>, data=</a:t>
            </a:r>
            <a:r>
              <a:rPr lang="nl-BE" sz="1500" dirty="0" err="1">
                <a:latin typeface="Courier New" panose="02070309020205020404" pitchFamily="49" charset="0"/>
                <a:cs typeface="Courier New" panose="02070309020205020404" pitchFamily="49" charset="0"/>
              </a:rPr>
              <a:t>vastchs</a:t>
            </a:r>
            <a:r>
              <a:rPr lang="nl-BE" sz="1500" dirty="0">
                <a:latin typeface="Courier New" panose="02070309020205020404" pitchFamily="49" charset="0"/>
                <a:cs typeface="Courier New" panose="02070309020205020404" pitchFamily="49" charset="0"/>
              </a:rPr>
              <a:t>)</a:t>
            </a:r>
            <a:br>
              <a:rPr lang="nl-BE" sz="1500" dirty="0">
                <a:latin typeface="Courier New" panose="02070309020205020404" pitchFamily="49" charset="0"/>
                <a:cs typeface="Courier New" panose="02070309020205020404" pitchFamily="49" charset="0"/>
              </a:rPr>
            </a:br>
            <a:r>
              <a:rPr lang="nl-BE" sz="1500" dirty="0">
                <a:latin typeface="Courier New" panose="02070309020205020404" pitchFamily="49" charset="0"/>
                <a:cs typeface="Courier New" panose="02070309020205020404" pitchFamily="49" charset="0"/>
              </a:rPr>
              <a:t>GLM.27 &lt;- </a:t>
            </a:r>
            <a:r>
              <a:rPr lang="nl-BE" sz="1500" dirty="0" err="1">
                <a:latin typeface="Courier New" panose="02070309020205020404" pitchFamily="49" charset="0"/>
                <a:cs typeface="Courier New" panose="02070309020205020404" pitchFamily="49" charset="0"/>
              </a:rPr>
              <a:t>glm</a:t>
            </a:r>
            <a:r>
              <a:rPr lang="nl-BE" sz="1500" dirty="0">
                <a:latin typeface="Courier New" panose="02070309020205020404" pitchFamily="49" charset="0"/>
                <a:cs typeface="Courier New" panose="02070309020205020404" pitchFamily="49" charset="0"/>
              </a:rPr>
              <a:t>(</a:t>
            </a:r>
            <a:r>
              <a:rPr lang="nl-BE" sz="1500" dirty="0" err="1">
                <a:latin typeface="Courier New" panose="02070309020205020404" pitchFamily="49" charset="0"/>
                <a:cs typeface="Courier New" panose="02070309020205020404" pitchFamily="49" charset="0"/>
              </a:rPr>
              <a:t>vitadef</a:t>
            </a:r>
            <a:r>
              <a:rPr lang="nl-BE" sz="1500" dirty="0">
                <a:latin typeface="Courier New" panose="02070309020205020404" pitchFamily="49" charset="0"/>
                <a:cs typeface="Courier New" panose="02070309020205020404" pitchFamily="49" charset="0"/>
              </a:rPr>
              <a:t> ~ </a:t>
            </a:r>
            <a:r>
              <a:rPr lang="nl-BE" sz="1500" dirty="0" err="1">
                <a:latin typeface="Courier New" panose="02070309020205020404" pitchFamily="49" charset="0"/>
                <a:cs typeface="Courier New" panose="02070309020205020404" pitchFamily="49" charset="0"/>
              </a:rPr>
              <a:t>f_CURRBF</a:t>
            </a:r>
            <a:r>
              <a:rPr lang="nl-BE" sz="1500" dirty="0">
                <a:latin typeface="Courier New" panose="02070309020205020404" pitchFamily="49" charset="0"/>
                <a:cs typeface="Courier New" panose="02070309020205020404" pitchFamily="49" charset="0"/>
              </a:rPr>
              <a:t> + </a:t>
            </a:r>
            <a:r>
              <a:rPr lang="nl-BE" sz="1500" dirty="0" err="1">
                <a:latin typeface="Courier New" panose="02070309020205020404" pitchFamily="49" charset="0"/>
                <a:cs typeface="Courier New" panose="02070309020205020404" pitchFamily="49" charset="0"/>
              </a:rPr>
              <a:t>anemia</a:t>
            </a:r>
            <a:r>
              <a:rPr lang="nl-BE" sz="1500" dirty="0">
                <a:latin typeface="Courier New" panose="02070309020205020404" pitchFamily="49" charset="0"/>
                <a:cs typeface="Courier New" panose="02070309020205020404" pitchFamily="49" charset="0"/>
              </a:rPr>
              <a:t>, family=</a:t>
            </a:r>
            <a:r>
              <a:rPr lang="nl-BE" sz="1500" dirty="0" err="1">
                <a:latin typeface="Courier New" panose="02070309020205020404" pitchFamily="49" charset="0"/>
                <a:cs typeface="Courier New" panose="02070309020205020404" pitchFamily="49" charset="0"/>
              </a:rPr>
              <a:t>binomial</a:t>
            </a:r>
            <a:r>
              <a:rPr lang="nl-BE" sz="1500" dirty="0">
                <a:latin typeface="Courier New" panose="02070309020205020404" pitchFamily="49" charset="0"/>
                <a:cs typeface="Courier New" panose="02070309020205020404" pitchFamily="49" charset="0"/>
              </a:rPr>
              <a:t>, data=</a:t>
            </a:r>
            <a:r>
              <a:rPr lang="nl-BE" sz="1500" dirty="0" err="1">
                <a:latin typeface="Courier New" panose="02070309020205020404" pitchFamily="49" charset="0"/>
                <a:cs typeface="Courier New" panose="02070309020205020404" pitchFamily="49" charset="0"/>
              </a:rPr>
              <a:t>vastchs</a:t>
            </a:r>
            <a:r>
              <a:rPr lang="nl-BE" sz="1500" dirty="0">
                <a:latin typeface="Courier New" panose="02070309020205020404" pitchFamily="49" charset="0"/>
                <a:cs typeface="Courier New" panose="02070309020205020404" pitchFamily="49" charset="0"/>
              </a:rPr>
              <a:t>)</a:t>
            </a:r>
            <a:br>
              <a:rPr lang="nl-BE" sz="1500" dirty="0">
                <a:latin typeface="Courier New" panose="02070309020205020404" pitchFamily="49" charset="0"/>
                <a:cs typeface="Courier New" panose="02070309020205020404" pitchFamily="49" charset="0"/>
              </a:rPr>
            </a:br>
            <a:r>
              <a:rPr lang="nl-BE" sz="1500" dirty="0">
                <a:latin typeface="Courier New" panose="02070309020205020404" pitchFamily="49" charset="0"/>
                <a:cs typeface="Courier New" panose="02070309020205020404" pitchFamily="49" charset="0"/>
              </a:rPr>
              <a:t>GLM.28 &lt;- </a:t>
            </a:r>
            <a:r>
              <a:rPr lang="nl-BE" sz="1500" dirty="0" err="1">
                <a:latin typeface="Courier New" panose="02070309020205020404" pitchFamily="49" charset="0"/>
                <a:cs typeface="Courier New" panose="02070309020205020404" pitchFamily="49" charset="0"/>
              </a:rPr>
              <a:t>glm</a:t>
            </a:r>
            <a:r>
              <a:rPr lang="nl-BE" sz="1500" dirty="0">
                <a:latin typeface="Courier New" panose="02070309020205020404" pitchFamily="49" charset="0"/>
                <a:cs typeface="Courier New" panose="02070309020205020404" pitchFamily="49" charset="0"/>
              </a:rPr>
              <a:t>(</a:t>
            </a:r>
            <a:r>
              <a:rPr lang="nl-BE" sz="1500" dirty="0" err="1">
                <a:latin typeface="Courier New" panose="02070309020205020404" pitchFamily="49" charset="0"/>
                <a:cs typeface="Courier New" panose="02070309020205020404" pitchFamily="49" charset="0"/>
              </a:rPr>
              <a:t>vitadef</a:t>
            </a:r>
            <a:r>
              <a:rPr lang="nl-BE" sz="1500" dirty="0">
                <a:latin typeface="Courier New" panose="02070309020205020404" pitchFamily="49" charset="0"/>
                <a:cs typeface="Courier New" panose="02070309020205020404" pitchFamily="49" charset="0"/>
              </a:rPr>
              <a:t> ~ </a:t>
            </a:r>
            <a:r>
              <a:rPr lang="nl-BE" sz="1500" dirty="0" err="1">
                <a:latin typeface="Courier New" panose="02070309020205020404" pitchFamily="49" charset="0"/>
                <a:cs typeface="Courier New" panose="02070309020205020404" pitchFamily="49" charset="0"/>
              </a:rPr>
              <a:t>f_CURRBF</a:t>
            </a:r>
            <a:r>
              <a:rPr lang="nl-BE" sz="1500" dirty="0">
                <a:latin typeface="Courier New" panose="02070309020205020404" pitchFamily="49" charset="0"/>
                <a:cs typeface="Courier New" panose="02070309020205020404" pitchFamily="49" charset="0"/>
              </a:rPr>
              <a:t> + </a:t>
            </a:r>
            <a:r>
              <a:rPr lang="nl-BE" sz="1500" dirty="0" err="1">
                <a:latin typeface="Courier New" panose="02070309020205020404" pitchFamily="49" charset="0"/>
                <a:cs typeface="Courier New" panose="02070309020205020404" pitchFamily="49" charset="0"/>
              </a:rPr>
              <a:t>f_ADMITTED</a:t>
            </a:r>
            <a:r>
              <a:rPr lang="nl-BE" sz="1500" dirty="0">
                <a:latin typeface="Courier New" panose="02070309020205020404" pitchFamily="49" charset="0"/>
                <a:cs typeface="Courier New" panose="02070309020205020404" pitchFamily="49" charset="0"/>
              </a:rPr>
              <a:t>, family=</a:t>
            </a:r>
            <a:r>
              <a:rPr lang="nl-BE" sz="1500" dirty="0" err="1">
                <a:latin typeface="Courier New" panose="02070309020205020404" pitchFamily="49" charset="0"/>
                <a:cs typeface="Courier New" panose="02070309020205020404" pitchFamily="49" charset="0"/>
              </a:rPr>
              <a:t>binomial</a:t>
            </a:r>
            <a:r>
              <a:rPr lang="nl-BE" sz="1500" dirty="0">
                <a:latin typeface="Courier New" panose="02070309020205020404" pitchFamily="49" charset="0"/>
                <a:cs typeface="Courier New" panose="02070309020205020404" pitchFamily="49" charset="0"/>
              </a:rPr>
              <a:t>, data=</a:t>
            </a:r>
            <a:r>
              <a:rPr lang="nl-BE" sz="1500" dirty="0" err="1">
                <a:latin typeface="Courier New" panose="02070309020205020404" pitchFamily="49" charset="0"/>
                <a:cs typeface="Courier New" panose="02070309020205020404" pitchFamily="49" charset="0"/>
              </a:rPr>
              <a:t>vastchs</a:t>
            </a:r>
            <a:r>
              <a:rPr lang="nl-BE" sz="1500" dirty="0">
                <a:latin typeface="Courier New" panose="02070309020205020404" pitchFamily="49" charset="0"/>
                <a:cs typeface="Courier New" panose="02070309020205020404" pitchFamily="49" charset="0"/>
              </a:rPr>
              <a:t>)</a:t>
            </a:r>
            <a:br>
              <a:rPr lang="nl-BE" sz="1500" dirty="0">
                <a:latin typeface="Courier New" panose="02070309020205020404" pitchFamily="49" charset="0"/>
                <a:cs typeface="Courier New" panose="02070309020205020404" pitchFamily="49" charset="0"/>
              </a:rPr>
            </a:br>
            <a:r>
              <a:rPr lang="nl-BE" sz="1500" dirty="0">
                <a:latin typeface="Courier New" panose="02070309020205020404" pitchFamily="49" charset="0"/>
                <a:cs typeface="Courier New" panose="02070309020205020404" pitchFamily="49" charset="0"/>
              </a:rPr>
              <a:t>GLM.29 &lt;- </a:t>
            </a:r>
            <a:r>
              <a:rPr lang="nl-BE" sz="1500" dirty="0" err="1">
                <a:latin typeface="Courier New" panose="02070309020205020404" pitchFamily="49" charset="0"/>
                <a:cs typeface="Courier New" panose="02070309020205020404" pitchFamily="49" charset="0"/>
              </a:rPr>
              <a:t>glm</a:t>
            </a:r>
            <a:r>
              <a:rPr lang="nl-BE" sz="1500" dirty="0">
                <a:latin typeface="Courier New" panose="02070309020205020404" pitchFamily="49" charset="0"/>
                <a:cs typeface="Courier New" panose="02070309020205020404" pitchFamily="49" charset="0"/>
              </a:rPr>
              <a:t>(</a:t>
            </a:r>
            <a:r>
              <a:rPr lang="nl-BE" sz="1500" dirty="0" err="1">
                <a:latin typeface="Courier New" panose="02070309020205020404" pitchFamily="49" charset="0"/>
                <a:cs typeface="Courier New" panose="02070309020205020404" pitchFamily="49" charset="0"/>
              </a:rPr>
              <a:t>vitadef</a:t>
            </a:r>
            <a:r>
              <a:rPr lang="nl-BE" sz="1500" dirty="0">
                <a:latin typeface="Courier New" panose="02070309020205020404" pitchFamily="49" charset="0"/>
                <a:cs typeface="Courier New" panose="02070309020205020404" pitchFamily="49" charset="0"/>
              </a:rPr>
              <a:t> ~ </a:t>
            </a:r>
            <a:r>
              <a:rPr lang="nl-BE" sz="1500" dirty="0" err="1">
                <a:latin typeface="Courier New" panose="02070309020205020404" pitchFamily="49" charset="0"/>
                <a:cs typeface="Courier New" panose="02070309020205020404" pitchFamily="49" charset="0"/>
              </a:rPr>
              <a:t>f_CURRBF</a:t>
            </a:r>
            <a:r>
              <a:rPr lang="nl-BE" sz="1500" dirty="0">
                <a:latin typeface="Courier New" panose="02070309020205020404" pitchFamily="49" charset="0"/>
                <a:cs typeface="Courier New" panose="02070309020205020404" pitchFamily="49" charset="0"/>
              </a:rPr>
              <a:t> + </a:t>
            </a:r>
            <a:r>
              <a:rPr lang="nl-BE" sz="1500" dirty="0" err="1">
                <a:latin typeface="Courier New" panose="02070309020205020404" pitchFamily="49" charset="0"/>
                <a:cs typeface="Courier New" panose="02070309020205020404" pitchFamily="49" charset="0"/>
              </a:rPr>
              <a:t>f_BCGSCAR</a:t>
            </a:r>
            <a:r>
              <a:rPr lang="nl-BE" sz="1500" dirty="0">
                <a:latin typeface="Courier New" panose="02070309020205020404" pitchFamily="49" charset="0"/>
                <a:cs typeface="Courier New" panose="02070309020205020404" pitchFamily="49" charset="0"/>
              </a:rPr>
              <a:t>, family=</a:t>
            </a:r>
            <a:r>
              <a:rPr lang="nl-BE" sz="1500" dirty="0" err="1">
                <a:latin typeface="Courier New" panose="02070309020205020404" pitchFamily="49" charset="0"/>
                <a:cs typeface="Courier New" panose="02070309020205020404" pitchFamily="49" charset="0"/>
              </a:rPr>
              <a:t>binomial</a:t>
            </a:r>
            <a:r>
              <a:rPr lang="nl-BE" sz="1500" dirty="0">
                <a:latin typeface="Courier New" panose="02070309020205020404" pitchFamily="49" charset="0"/>
                <a:cs typeface="Courier New" panose="02070309020205020404" pitchFamily="49" charset="0"/>
              </a:rPr>
              <a:t>, data=</a:t>
            </a:r>
            <a:r>
              <a:rPr lang="nl-BE" sz="1500" dirty="0" err="1">
                <a:latin typeface="Courier New" panose="02070309020205020404" pitchFamily="49" charset="0"/>
                <a:cs typeface="Courier New" panose="02070309020205020404" pitchFamily="49" charset="0"/>
              </a:rPr>
              <a:t>vastchs</a:t>
            </a:r>
            <a:r>
              <a:rPr lang="nl-BE" sz="1500" dirty="0">
                <a:latin typeface="Courier New" panose="02070309020205020404" pitchFamily="49" charset="0"/>
                <a:cs typeface="Courier New" panose="02070309020205020404" pitchFamily="49" charset="0"/>
              </a:rPr>
              <a:t>)</a:t>
            </a:r>
            <a:br>
              <a:rPr lang="nl-BE" sz="1500" dirty="0">
                <a:latin typeface="Courier New" panose="02070309020205020404" pitchFamily="49" charset="0"/>
                <a:cs typeface="Courier New" panose="02070309020205020404" pitchFamily="49" charset="0"/>
              </a:rPr>
            </a:br>
            <a:r>
              <a:rPr lang="nl-BE" sz="1500" dirty="0">
                <a:latin typeface="Courier New" panose="02070309020205020404" pitchFamily="49" charset="0"/>
                <a:cs typeface="Courier New" panose="02070309020205020404" pitchFamily="49" charset="0"/>
              </a:rPr>
              <a:t>GLM.30 &lt;- </a:t>
            </a:r>
            <a:r>
              <a:rPr lang="nl-BE" sz="1500" dirty="0" err="1">
                <a:latin typeface="Courier New" panose="02070309020205020404" pitchFamily="49" charset="0"/>
                <a:cs typeface="Courier New" panose="02070309020205020404" pitchFamily="49" charset="0"/>
              </a:rPr>
              <a:t>glm</a:t>
            </a:r>
            <a:r>
              <a:rPr lang="nl-BE" sz="1500" dirty="0">
                <a:latin typeface="Courier New" panose="02070309020205020404" pitchFamily="49" charset="0"/>
                <a:cs typeface="Courier New" panose="02070309020205020404" pitchFamily="49" charset="0"/>
              </a:rPr>
              <a:t>(</a:t>
            </a:r>
            <a:r>
              <a:rPr lang="nl-BE" sz="1500" dirty="0" err="1">
                <a:latin typeface="Courier New" panose="02070309020205020404" pitchFamily="49" charset="0"/>
                <a:cs typeface="Courier New" panose="02070309020205020404" pitchFamily="49" charset="0"/>
              </a:rPr>
              <a:t>vitadef</a:t>
            </a:r>
            <a:r>
              <a:rPr lang="nl-BE" sz="1500" dirty="0">
                <a:latin typeface="Courier New" panose="02070309020205020404" pitchFamily="49" charset="0"/>
                <a:cs typeface="Courier New" panose="02070309020205020404" pitchFamily="49" charset="0"/>
              </a:rPr>
              <a:t> ~ </a:t>
            </a:r>
            <a:r>
              <a:rPr lang="nl-BE" sz="1500" dirty="0" err="1">
                <a:latin typeface="Courier New" panose="02070309020205020404" pitchFamily="49" charset="0"/>
                <a:cs typeface="Courier New" panose="02070309020205020404" pitchFamily="49" charset="0"/>
              </a:rPr>
              <a:t>f_CURRBF</a:t>
            </a:r>
            <a:r>
              <a:rPr lang="nl-BE" sz="1500" dirty="0">
                <a:latin typeface="Courier New" panose="02070309020205020404" pitchFamily="49" charset="0"/>
                <a:cs typeface="Courier New" panose="02070309020205020404" pitchFamily="49" charset="0"/>
              </a:rPr>
              <a:t> + </a:t>
            </a:r>
            <a:r>
              <a:rPr lang="nl-BE" sz="1500" dirty="0" err="1">
                <a:latin typeface="Courier New" panose="02070309020205020404" pitchFamily="49" charset="0"/>
                <a:cs typeface="Courier New" panose="02070309020205020404" pitchFamily="49" charset="0"/>
              </a:rPr>
              <a:t>f_MEASLES</a:t>
            </a:r>
            <a:r>
              <a:rPr lang="nl-BE" sz="1500" dirty="0">
                <a:latin typeface="Courier New" panose="02070309020205020404" pitchFamily="49" charset="0"/>
                <a:cs typeface="Courier New" panose="02070309020205020404" pitchFamily="49" charset="0"/>
              </a:rPr>
              <a:t>, family=</a:t>
            </a:r>
            <a:r>
              <a:rPr lang="nl-BE" sz="1500" dirty="0" err="1">
                <a:latin typeface="Courier New" panose="02070309020205020404" pitchFamily="49" charset="0"/>
                <a:cs typeface="Courier New" panose="02070309020205020404" pitchFamily="49" charset="0"/>
              </a:rPr>
              <a:t>binomial</a:t>
            </a:r>
            <a:r>
              <a:rPr lang="nl-BE" sz="1500" dirty="0">
                <a:latin typeface="Courier New" panose="02070309020205020404" pitchFamily="49" charset="0"/>
                <a:cs typeface="Courier New" panose="02070309020205020404" pitchFamily="49" charset="0"/>
              </a:rPr>
              <a:t>, data=</a:t>
            </a:r>
            <a:r>
              <a:rPr lang="nl-BE" sz="1500" dirty="0" err="1">
                <a:latin typeface="Courier New" panose="02070309020205020404" pitchFamily="49" charset="0"/>
                <a:cs typeface="Courier New" panose="02070309020205020404" pitchFamily="49" charset="0"/>
              </a:rPr>
              <a:t>vastchs</a:t>
            </a:r>
            <a:r>
              <a:rPr lang="nl-BE" sz="1500" dirty="0">
                <a:latin typeface="Courier New" panose="02070309020205020404" pitchFamily="49" charset="0"/>
                <a:cs typeface="Courier New" panose="02070309020205020404" pitchFamily="49" charset="0"/>
              </a:rPr>
              <a:t>)</a:t>
            </a:r>
            <a:br>
              <a:rPr lang="nl-BE" sz="1500" dirty="0">
                <a:latin typeface="Courier New" panose="02070309020205020404" pitchFamily="49" charset="0"/>
                <a:cs typeface="Courier New" panose="02070309020205020404" pitchFamily="49" charset="0"/>
              </a:rPr>
            </a:br>
            <a:r>
              <a:rPr lang="nl-BE" sz="1500" dirty="0">
                <a:latin typeface="Courier New" panose="02070309020205020404" pitchFamily="49" charset="0"/>
                <a:cs typeface="Courier New" panose="02070309020205020404" pitchFamily="49" charset="0"/>
              </a:rPr>
              <a:t>GLM.31 &lt;- </a:t>
            </a:r>
            <a:r>
              <a:rPr lang="nl-BE" sz="1500" dirty="0" err="1">
                <a:latin typeface="Courier New" panose="02070309020205020404" pitchFamily="49" charset="0"/>
                <a:cs typeface="Courier New" panose="02070309020205020404" pitchFamily="49" charset="0"/>
              </a:rPr>
              <a:t>glm</a:t>
            </a:r>
            <a:r>
              <a:rPr lang="nl-BE" sz="1500" dirty="0">
                <a:latin typeface="Courier New" panose="02070309020205020404" pitchFamily="49" charset="0"/>
                <a:cs typeface="Courier New" panose="02070309020205020404" pitchFamily="49" charset="0"/>
              </a:rPr>
              <a:t>(</a:t>
            </a:r>
            <a:r>
              <a:rPr lang="nl-BE" sz="1500" dirty="0" err="1">
                <a:latin typeface="Courier New" panose="02070309020205020404" pitchFamily="49" charset="0"/>
                <a:cs typeface="Courier New" panose="02070309020205020404" pitchFamily="49" charset="0"/>
              </a:rPr>
              <a:t>vitadef</a:t>
            </a:r>
            <a:r>
              <a:rPr lang="nl-BE" sz="1500" dirty="0">
                <a:latin typeface="Courier New" panose="02070309020205020404" pitchFamily="49" charset="0"/>
                <a:cs typeface="Courier New" panose="02070309020205020404" pitchFamily="49" charset="0"/>
              </a:rPr>
              <a:t> ~ </a:t>
            </a:r>
            <a:r>
              <a:rPr lang="nl-BE" sz="1500" dirty="0" err="1">
                <a:latin typeface="Courier New" panose="02070309020205020404" pitchFamily="49" charset="0"/>
                <a:cs typeface="Courier New" panose="02070309020205020404" pitchFamily="49" charset="0"/>
              </a:rPr>
              <a:t>f_CURRBF</a:t>
            </a:r>
            <a:r>
              <a:rPr lang="nl-BE" sz="1500" dirty="0">
                <a:latin typeface="Courier New" panose="02070309020205020404" pitchFamily="49" charset="0"/>
                <a:cs typeface="Courier New" panose="02070309020205020404" pitchFamily="49" charset="0"/>
              </a:rPr>
              <a:t> + </a:t>
            </a:r>
            <a:r>
              <a:rPr lang="nl-BE" sz="1500" dirty="0" err="1">
                <a:latin typeface="Courier New" panose="02070309020205020404" pitchFamily="49" charset="0"/>
                <a:cs typeface="Courier New" panose="02070309020205020404" pitchFamily="49" charset="0"/>
              </a:rPr>
              <a:t>f_MOTHEDUC</a:t>
            </a:r>
            <a:r>
              <a:rPr lang="nl-BE" sz="1500" dirty="0">
                <a:latin typeface="Courier New" panose="02070309020205020404" pitchFamily="49" charset="0"/>
                <a:cs typeface="Courier New" panose="02070309020205020404" pitchFamily="49" charset="0"/>
              </a:rPr>
              <a:t>, family=</a:t>
            </a:r>
            <a:r>
              <a:rPr lang="nl-BE" sz="1500" dirty="0" err="1">
                <a:latin typeface="Courier New" panose="02070309020205020404" pitchFamily="49" charset="0"/>
                <a:cs typeface="Courier New" panose="02070309020205020404" pitchFamily="49" charset="0"/>
              </a:rPr>
              <a:t>binomial</a:t>
            </a:r>
            <a:r>
              <a:rPr lang="nl-BE" sz="1500" dirty="0">
                <a:latin typeface="Courier New" panose="02070309020205020404" pitchFamily="49" charset="0"/>
                <a:cs typeface="Courier New" panose="02070309020205020404" pitchFamily="49" charset="0"/>
              </a:rPr>
              <a:t>, data=</a:t>
            </a:r>
            <a:r>
              <a:rPr lang="nl-BE" sz="1500" dirty="0" err="1">
                <a:latin typeface="Courier New" panose="02070309020205020404" pitchFamily="49" charset="0"/>
                <a:cs typeface="Courier New" panose="02070309020205020404" pitchFamily="49" charset="0"/>
              </a:rPr>
              <a:t>vastchs</a:t>
            </a:r>
            <a:r>
              <a:rPr lang="nl-BE" sz="1500" dirty="0">
                <a:latin typeface="Courier New" panose="02070309020205020404" pitchFamily="49" charset="0"/>
                <a:cs typeface="Courier New" panose="02070309020205020404" pitchFamily="49" charset="0"/>
              </a:rPr>
              <a:t>)</a:t>
            </a:r>
            <a:br>
              <a:rPr lang="nl-BE" sz="1500" dirty="0">
                <a:latin typeface="Courier New" panose="02070309020205020404" pitchFamily="49" charset="0"/>
                <a:cs typeface="Courier New" panose="02070309020205020404" pitchFamily="49" charset="0"/>
              </a:rPr>
            </a:br>
            <a:r>
              <a:rPr lang="nl-BE" sz="1500" dirty="0">
                <a:latin typeface="Courier New" panose="02070309020205020404" pitchFamily="49" charset="0"/>
                <a:cs typeface="Courier New" panose="02070309020205020404" pitchFamily="49" charset="0"/>
              </a:rPr>
              <a:t>GLM.32 &lt;- </a:t>
            </a:r>
            <a:r>
              <a:rPr lang="nl-BE" sz="1500" dirty="0" err="1">
                <a:latin typeface="Courier New" panose="02070309020205020404" pitchFamily="49" charset="0"/>
                <a:cs typeface="Courier New" panose="02070309020205020404" pitchFamily="49" charset="0"/>
              </a:rPr>
              <a:t>glm</a:t>
            </a:r>
            <a:r>
              <a:rPr lang="nl-BE" sz="1500" dirty="0">
                <a:latin typeface="Courier New" panose="02070309020205020404" pitchFamily="49" charset="0"/>
                <a:cs typeface="Courier New" panose="02070309020205020404" pitchFamily="49" charset="0"/>
              </a:rPr>
              <a:t>(</a:t>
            </a:r>
            <a:r>
              <a:rPr lang="nl-BE" sz="1500" dirty="0" err="1">
                <a:latin typeface="Courier New" panose="02070309020205020404" pitchFamily="49" charset="0"/>
                <a:cs typeface="Courier New" panose="02070309020205020404" pitchFamily="49" charset="0"/>
              </a:rPr>
              <a:t>vitadef</a:t>
            </a:r>
            <a:r>
              <a:rPr lang="nl-BE" sz="1500" dirty="0">
                <a:latin typeface="Courier New" panose="02070309020205020404" pitchFamily="49" charset="0"/>
                <a:cs typeface="Courier New" panose="02070309020205020404" pitchFamily="49" charset="0"/>
              </a:rPr>
              <a:t> ~ </a:t>
            </a:r>
            <a:r>
              <a:rPr lang="nl-BE" sz="1500" dirty="0" err="1">
                <a:latin typeface="Courier New" panose="02070309020205020404" pitchFamily="49" charset="0"/>
                <a:cs typeface="Courier New" panose="02070309020205020404" pitchFamily="49" charset="0"/>
              </a:rPr>
              <a:t>f_CURRBF</a:t>
            </a:r>
            <a:r>
              <a:rPr lang="nl-BE" sz="1500" dirty="0">
                <a:latin typeface="Courier New" panose="02070309020205020404" pitchFamily="49" charset="0"/>
                <a:cs typeface="Courier New" panose="02070309020205020404" pitchFamily="49" charset="0"/>
              </a:rPr>
              <a:t> + </a:t>
            </a:r>
            <a:r>
              <a:rPr lang="nl-BE" sz="1500" dirty="0" err="1">
                <a:latin typeface="Courier New" panose="02070309020205020404" pitchFamily="49" charset="0"/>
                <a:cs typeface="Courier New" panose="02070309020205020404" pitchFamily="49" charset="0"/>
              </a:rPr>
              <a:t>f_pump</a:t>
            </a:r>
            <a:r>
              <a:rPr lang="nl-BE" sz="1500" dirty="0">
                <a:latin typeface="Courier New" panose="02070309020205020404" pitchFamily="49" charset="0"/>
                <a:cs typeface="Courier New" panose="02070309020205020404" pitchFamily="49" charset="0"/>
              </a:rPr>
              <a:t>, family=</a:t>
            </a:r>
            <a:r>
              <a:rPr lang="nl-BE" sz="1500" dirty="0" err="1">
                <a:latin typeface="Courier New" panose="02070309020205020404" pitchFamily="49" charset="0"/>
                <a:cs typeface="Courier New" panose="02070309020205020404" pitchFamily="49" charset="0"/>
              </a:rPr>
              <a:t>binomial</a:t>
            </a:r>
            <a:r>
              <a:rPr lang="nl-BE" sz="1500" dirty="0">
                <a:latin typeface="Courier New" panose="02070309020205020404" pitchFamily="49" charset="0"/>
                <a:cs typeface="Courier New" panose="02070309020205020404" pitchFamily="49" charset="0"/>
              </a:rPr>
              <a:t>, data=</a:t>
            </a:r>
            <a:r>
              <a:rPr lang="nl-BE" sz="1500" dirty="0" err="1">
                <a:latin typeface="Courier New" panose="02070309020205020404" pitchFamily="49" charset="0"/>
                <a:cs typeface="Courier New" panose="02070309020205020404" pitchFamily="49" charset="0"/>
              </a:rPr>
              <a:t>vastchs</a:t>
            </a:r>
            <a:r>
              <a:rPr lang="nl-BE" sz="1500" dirty="0">
                <a:latin typeface="Courier New" panose="02070309020205020404" pitchFamily="49" charset="0"/>
                <a:cs typeface="Courier New" panose="02070309020205020404" pitchFamily="49" charset="0"/>
              </a:rPr>
              <a:t>)</a:t>
            </a:r>
            <a:br>
              <a:rPr lang="nl-BE" sz="1500" dirty="0">
                <a:latin typeface="Courier New" panose="02070309020205020404" pitchFamily="49" charset="0"/>
                <a:cs typeface="Courier New" panose="02070309020205020404" pitchFamily="49" charset="0"/>
              </a:rPr>
            </a:br>
            <a:r>
              <a:rPr lang="nl-BE" sz="1500" dirty="0">
                <a:latin typeface="Courier New" panose="02070309020205020404" pitchFamily="49" charset="0"/>
                <a:cs typeface="Courier New" panose="02070309020205020404" pitchFamily="49" charset="0"/>
              </a:rPr>
              <a:t>GLM.33 &lt;- </a:t>
            </a:r>
            <a:r>
              <a:rPr lang="nl-BE" sz="1500" dirty="0" err="1">
                <a:latin typeface="Courier New" panose="02070309020205020404" pitchFamily="49" charset="0"/>
                <a:cs typeface="Courier New" panose="02070309020205020404" pitchFamily="49" charset="0"/>
              </a:rPr>
              <a:t>glm</a:t>
            </a:r>
            <a:r>
              <a:rPr lang="nl-BE" sz="1500" dirty="0">
                <a:latin typeface="Courier New" panose="02070309020205020404" pitchFamily="49" charset="0"/>
                <a:cs typeface="Courier New" panose="02070309020205020404" pitchFamily="49" charset="0"/>
              </a:rPr>
              <a:t>(</a:t>
            </a:r>
            <a:r>
              <a:rPr lang="nl-BE" sz="1500" dirty="0" err="1">
                <a:latin typeface="Courier New" panose="02070309020205020404" pitchFamily="49" charset="0"/>
                <a:cs typeface="Courier New" panose="02070309020205020404" pitchFamily="49" charset="0"/>
              </a:rPr>
              <a:t>vitadef</a:t>
            </a:r>
            <a:r>
              <a:rPr lang="nl-BE" sz="1500" dirty="0">
                <a:latin typeface="Courier New" panose="02070309020205020404" pitchFamily="49" charset="0"/>
                <a:cs typeface="Courier New" panose="02070309020205020404" pitchFamily="49" charset="0"/>
              </a:rPr>
              <a:t> ~ </a:t>
            </a:r>
            <a:r>
              <a:rPr lang="nl-BE" sz="1500" dirty="0" err="1">
                <a:latin typeface="Courier New" panose="02070309020205020404" pitchFamily="49" charset="0"/>
                <a:cs typeface="Courier New" panose="02070309020205020404" pitchFamily="49" charset="0"/>
              </a:rPr>
              <a:t>f_CURRBF</a:t>
            </a:r>
            <a:r>
              <a:rPr lang="nl-BE" sz="1500" dirty="0">
                <a:latin typeface="Courier New" panose="02070309020205020404" pitchFamily="49" charset="0"/>
                <a:cs typeface="Courier New" panose="02070309020205020404" pitchFamily="49" charset="0"/>
              </a:rPr>
              <a:t> + male, family=</a:t>
            </a:r>
            <a:r>
              <a:rPr lang="nl-BE" sz="1500" dirty="0" err="1">
                <a:latin typeface="Courier New" panose="02070309020205020404" pitchFamily="49" charset="0"/>
                <a:cs typeface="Courier New" panose="02070309020205020404" pitchFamily="49" charset="0"/>
              </a:rPr>
              <a:t>binomial</a:t>
            </a:r>
            <a:r>
              <a:rPr lang="nl-BE" sz="1500" dirty="0">
                <a:latin typeface="Courier New" panose="02070309020205020404" pitchFamily="49" charset="0"/>
                <a:cs typeface="Courier New" panose="02070309020205020404" pitchFamily="49" charset="0"/>
              </a:rPr>
              <a:t>, data=</a:t>
            </a:r>
            <a:r>
              <a:rPr lang="nl-BE" sz="1500" dirty="0" err="1">
                <a:latin typeface="Courier New" panose="02070309020205020404" pitchFamily="49" charset="0"/>
                <a:cs typeface="Courier New" panose="02070309020205020404" pitchFamily="49" charset="0"/>
              </a:rPr>
              <a:t>vastchs</a:t>
            </a:r>
            <a:r>
              <a:rPr lang="nl-BE" sz="1500" dirty="0">
                <a:latin typeface="Courier New" panose="02070309020205020404" pitchFamily="49" charset="0"/>
                <a:cs typeface="Courier New" panose="02070309020205020404" pitchFamily="49" charset="0"/>
              </a:rPr>
              <a:t>)</a:t>
            </a:r>
            <a:br>
              <a:rPr lang="nl-BE" sz="1500" dirty="0">
                <a:latin typeface="Courier New" panose="02070309020205020404" pitchFamily="49" charset="0"/>
                <a:cs typeface="Courier New" panose="02070309020205020404" pitchFamily="49" charset="0"/>
              </a:rPr>
            </a:br>
            <a:r>
              <a:rPr lang="nl-BE" sz="1500" dirty="0">
                <a:latin typeface="Courier New" panose="02070309020205020404" pitchFamily="49" charset="0"/>
                <a:cs typeface="Courier New" panose="02070309020205020404" pitchFamily="49" charset="0"/>
              </a:rPr>
              <a:t>GLM.34 &lt;- </a:t>
            </a:r>
            <a:r>
              <a:rPr lang="nl-BE" sz="1500" dirty="0" err="1">
                <a:latin typeface="Courier New" panose="02070309020205020404" pitchFamily="49" charset="0"/>
                <a:cs typeface="Courier New" panose="02070309020205020404" pitchFamily="49" charset="0"/>
              </a:rPr>
              <a:t>glm</a:t>
            </a:r>
            <a:r>
              <a:rPr lang="nl-BE" sz="1500" dirty="0">
                <a:latin typeface="Courier New" panose="02070309020205020404" pitchFamily="49" charset="0"/>
                <a:cs typeface="Courier New" panose="02070309020205020404" pitchFamily="49" charset="0"/>
              </a:rPr>
              <a:t>(</a:t>
            </a:r>
            <a:r>
              <a:rPr lang="nl-BE" sz="1500" dirty="0" err="1">
                <a:latin typeface="Courier New" panose="02070309020205020404" pitchFamily="49" charset="0"/>
                <a:cs typeface="Courier New" panose="02070309020205020404" pitchFamily="49" charset="0"/>
              </a:rPr>
              <a:t>vitadef</a:t>
            </a:r>
            <a:r>
              <a:rPr lang="nl-BE" sz="1500" dirty="0">
                <a:latin typeface="Courier New" panose="02070309020205020404" pitchFamily="49" charset="0"/>
                <a:cs typeface="Courier New" panose="02070309020205020404" pitchFamily="49" charset="0"/>
              </a:rPr>
              <a:t> ~ </a:t>
            </a:r>
            <a:r>
              <a:rPr lang="nl-BE" sz="1500" dirty="0" err="1">
                <a:latin typeface="Courier New" panose="02070309020205020404" pitchFamily="49" charset="0"/>
                <a:cs typeface="Courier New" panose="02070309020205020404" pitchFamily="49" charset="0"/>
              </a:rPr>
              <a:t>f_CURRBF</a:t>
            </a:r>
            <a:r>
              <a:rPr lang="nl-BE" sz="1500" dirty="0">
                <a:latin typeface="Courier New" panose="02070309020205020404" pitchFamily="49" charset="0"/>
                <a:cs typeface="Courier New" panose="02070309020205020404" pitchFamily="49" charset="0"/>
              </a:rPr>
              <a:t> + </a:t>
            </a:r>
            <a:r>
              <a:rPr lang="nl-BE" sz="1500" dirty="0" err="1">
                <a:latin typeface="Courier New" panose="02070309020205020404" pitchFamily="49" charset="0"/>
                <a:cs typeface="Courier New" panose="02070309020205020404" pitchFamily="49" charset="0"/>
              </a:rPr>
              <a:t>stunted</a:t>
            </a:r>
            <a:r>
              <a:rPr lang="nl-BE" sz="1500" dirty="0">
                <a:latin typeface="Courier New" panose="02070309020205020404" pitchFamily="49" charset="0"/>
                <a:cs typeface="Courier New" panose="02070309020205020404" pitchFamily="49" charset="0"/>
              </a:rPr>
              <a:t>, family=</a:t>
            </a:r>
            <a:r>
              <a:rPr lang="nl-BE" sz="1500" dirty="0" err="1">
                <a:latin typeface="Courier New" panose="02070309020205020404" pitchFamily="49" charset="0"/>
                <a:cs typeface="Courier New" panose="02070309020205020404" pitchFamily="49" charset="0"/>
              </a:rPr>
              <a:t>binomial</a:t>
            </a:r>
            <a:r>
              <a:rPr lang="nl-BE" sz="1500" dirty="0">
                <a:latin typeface="Courier New" panose="02070309020205020404" pitchFamily="49" charset="0"/>
                <a:cs typeface="Courier New" panose="02070309020205020404" pitchFamily="49" charset="0"/>
              </a:rPr>
              <a:t>, data=</a:t>
            </a:r>
            <a:r>
              <a:rPr lang="nl-BE" sz="1500" dirty="0" err="1">
                <a:latin typeface="Courier New" panose="02070309020205020404" pitchFamily="49" charset="0"/>
                <a:cs typeface="Courier New" panose="02070309020205020404" pitchFamily="49" charset="0"/>
              </a:rPr>
              <a:t>vastchs</a:t>
            </a:r>
            <a:r>
              <a:rPr lang="nl-BE" sz="1500" dirty="0">
                <a:latin typeface="Courier New" panose="02070309020205020404" pitchFamily="49" charset="0"/>
                <a:cs typeface="Courier New" panose="02070309020205020404" pitchFamily="49" charset="0"/>
              </a:rPr>
              <a:t>)</a:t>
            </a:r>
            <a:br>
              <a:rPr lang="nl-BE" sz="1500" dirty="0">
                <a:latin typeface="Courier New" panose="02070309020205020404" pitchFamily="49" charset="0"/>
                <a:cs typeface="Courier New" panose="02070309020205020404" pitchFamily="49" charset="0"/>
              </a:rPr>
            </a:br>
            <a:r>
              <a:rPr lang="nl-BE" sz="1500" dirty="0">
                <a:latin typeface="Courier New" panose="02070309020205020404" pitchFamily="49" charset="0"/>
                <a:cs typeface="Courier New" panose="02070309020205020404" pitchFamily="49" charset="0"/>
              </a:rPr>
              <a:t>GLM.35 &lt;- </a:t>
            </a:r>
            <a:r>
              <a:rPr lang="nl-BE" sz="1500" dirty="0" err="1">
                <a:latin typeface="Courier New" panose="02070309020205020404" pitchFamily="49" charset="0"/>
                <a:cs typeface="Courier New" panose="02070309020205020404" pitchFamily="49" charset="0"/>
              </a:rPr>
              <a:t>glm</a:t>
            </a:r>
            <a:r>
              <a:rPr lang="nl-BE" sz="1500" dirty="0">
                <a:latin typeface="Courier New" panose="02070309020205020404" pitchFamily="49" charset="0"/>
                <a:cs typeface="Courier New" panose="02070309020205020404" pitchFamily="49" charset="0"/>
              </a:rPr>
              <a:t>(</a:t>
            </a:r>
            <a:r>
              <a:rPr lang="nl-BE" sz="1500" dirty="0" err="1">
                <a:latin typeface="Courier New" panose="02070309020205020404" pitchFamily="49" charset="0"/>
                <a:cs typeface="Courier New" panose="02070309020205020404" pitchFamily="49" charset="0"/>
              </a:rPr>
              <a:t>vitadef</a:t>
            </a:r>
            <a:r>
              <a:rPr lang="nl-BE" sz="1500" dirty="0">
                <a:latin typeface="Courier New" panose="02070309020205020404" pitchFamily="49" charset="0"/>
                <a:cs typeface="Courier New" panose="02070309020205020404" pitchFamily="49" charset="0"/>
              </a:rPr>
              <a:t> ~ </a:t>
            </a:r>
            <a:r>
              <a:rPr lang="nl-BE" sz="1500" dirty="0" err="1">
                <a:latin typeface="Courier New" panose="02070309020205020404" pitchFamily="49" charset="0"/>
                <a:cs typeface="Courier New" panose="02070309020205020404" pitchFamily="49" charset="0"/>
              </a:rPr>
              <a:t>f_CURRBF</a:t>
            </a:r>
            <a:r>
              <a:rPr lang="nl-BE" sz="1500" dirty="0">
                <a:latin typeface="Courier New" panose="02070309020205020404" pitchFamily="49" charset="0"/>
                <a:cs typeface="Courier New" panose="02070309020205020404" pitchFamily="49" charset="0"/>
              </a:rPr>
              <a:t> + </a:t>
            </a:r>
            <a:r>
              <a:rPr lang="nl-BE" sz="1500" dirty="0" err="1">
                <a:latin typeface="Courier New" panose="02070309020205020404" pitchFamily="49" charset="0"/>
                <a:cs typeface="Courier New" panose="02070309020205020404" pitchFamily="49" charset="0"/>
              </a:rPr>
              <a:t>underweight</a:t>
            </a:r>
            <a:r>
              <a:rPr lang="nl-BE" sz="1500" dirty="0">
                <a:latin typeface="Courier New" panose="02070309020205020404" pitchFamily="49" charset="0"/>
                <a:cs typeface="Courier New" panose="02070309020205020404" pitchFamily="49" charset="0"/>
              </a:rPr>
              <a:t>, family=</a:t>
            </a:r>
            <a:r>
              <a:rPr lang="nl-BE" sz="1500" dirty="0" err="1">
                <a:latin typeface="Courier New" panose="02070309020205020404" pitchFamily="49" charset="0"/>
                <a:cs typeface="Courier New" panose="02070309020205020404" pitchFamily="49" charset="0"/>
              </a:rPr>
              <a:t>binomial</a:t>
            </a:r>
            <a:r>
              <a:rPr lang="nl-BE" sz="1500" dirty="0">
                <a:latin typeface="Courier New" panose="02070309020205020404" pitchFamily="49" charset="0"/>
                <a:cs typeface="Courier New" panose="02070309020205020404" pitchFamily="49" charset="0"/>
              </a:rPr>
              <a:t>, data=</a:t>
            </a:r>
            <a:r>
              <a:rPr lang="nl-BE" sz="1500" dirty="0" err="1">
                <a:latin typeface="Courier New" panose="02070309020205020404" pitchFamily="49" charset="0"/>
                <a:cs typeface="Courier New" panose="02070309020205020404" pitchFamily="49" charset="0"/>
              </a:rPr>
              <a:t>vastchs</a:t>
            </a:r>
            <a:r>
              <a:rPr lang="nl-BE" sz="1500" dirty="0">
                <a:latin typeface="Courier New" panose="02070309020205020404" pitchFamily="49" charset="0"/>
                <a:cs typeface="Courier New" panose="02070309020205020404" pitchFamily="49" charset="0"/>
              </a:rPr>
              <a:t>)</a:t>
            </a:r>
            <a:br>
              <a:rPr lang="nl-BE" sz="1500" dirty="0">
                <a:latin typeface="Courier New" panose="02070309020205020404" pitchFamily="49" charset="0"/>
                <a:cs typeface="Courier New" panose="02070309020205020404" pitchFamily="49" charset="0"/>
              </a:rPr>
            </a:br>
            <a:r>
              <a:rPr lang="nl-BE" sz="1500" dirty="0">
                <a:latin typeface="Courier New" panose="02070309020205020404" pitchFamily="49" charset="0"/>
                <a:cs typeface="Courier New" panose="02070309020205020404" pitchFamily="49" charset="0"/>
              </a:rPr>
              <a:t>GLM.36 &lt;- </a:t>
            </a:r>
            <a:r>
              <a:rPr lang="nl-BE" sz="1500" dirty="0" err="1">
                <a:latin typeface="Courier New" panose="02070309020205020404" pitchFamily="49" charset="0"/>
                <a:cs typeface="Courier New" panose="02070309020205020404" pitchFamily="49" charset="0"/>
              </a:rPr>
              <a:t>glm</a:t>
            </a:r>
            <a:r>
              <a:rPr lang="nl-BE" sz="1500" dirty="0">
                <a:latin typeface="Courier New" panose="02070309020205020404" pitchFamily="49" charset="0"/>
                <a:cs typeface="Courier New" panose="02070309020205020404" pitchFamily="49" charset="0"/>
              </a:rPr>
              <a:t>(</a:t>
            </a:r>
            <a:r>
              <a:rPr lang="nl-BE" sz="1500" dirty="0" err="1">
                <a:latin typeface="Courier New" panose="02070309020205020404" pitchFamily="49" charset="0"/>
                <a:cs typeface="Courier New" panose="02070309020205020404" pitchFamily="49" charset="0"/>
              </a:rPr>
              <a:t>vitadef</a:t>
            </a:r>
            <a:r>
              <a:rPr lang="nl-BE" sz="1500" dirty="0">
                <a:latin typeface="Courier New" panose="02070309020205020404" pitchFamily="49" charset="0"/>
                <a:cs typeface="Courier New" panose="02070309020205020404" pitchFamily="49" charset="0"/>
              </a:rPr>
              <a:t> ~ </a:t>
            </a:r>
            <a:r>
              <a:rPr lang="nl-BE" sz="1500" dirty="0" err="1">
                <a:latin typeface="Courier New" panose="02070309020205020404" pitchFamily="49" charset="0"/>
                <a:cs typeface="Courier New" panose="02070309020205020404" pitchFamily="49" charset="0"/>
              </a:rPr>
              <a:t>f_CURRBF</a:t>
            </a:r>
            <a:r>
              <a:rPr lang="nl-BE" sz="1500" dirty="0">
                <a:latin typeface="Courier New" panose="02070309020205020404" pitchFamily="49" charset="0"/>
                <a:cs typeface="Courier New" panose="02070309020205020404" pitchFamily="49" charset="0"/>
              </a:rPr>
              <a:t> + </a:t>
            </a:r>
            <a:r>
              <a:rPr lang="nl-BE" sz="1500" dirty="0" err="1">
                <a:latin typeface="Courier New" panose="02070309020205020404" pitchFamily="49" charset="0"/>
                <a:cs typeface="Courier New" panose="02070309020205020404" pitchFamily="49" charset="0"/>
              </a:rPr>
              <a:t>wasted</a:t>
            </a:r>
            <a:r>
              <a:rPr lang="nl-BE" sz="1500" dirty="0">
                <a:latin typeface="Courier New" panose="02070309020205020404" pitchFamily="49" charset="0"/>
                <a:cs typeface="Courier New" panose="02070309020205020404" pitchFamily="49" charset="0"/>
              </a:rPr>
              <a:t>, family=</a:t>
            </a:r>
            <a:r>
              <a:rPr lang="nl-BE" sz="1500" dirty="0" err="1">
                <a:latin typeface="Courier New" panose="02070309020205020404" pitchFamily="49" charset="0"/>
                <a:cs typeface="Courier New" panose="02070309020205020404" pitchFamily="49" charset="0"/>
              </a:rPr>
              <a:t>binomial</a:t>
            </a:r>
            <a:r>
              <a:rPr lang="nl-BE" sz="1500" dirty="0">
                <a:latin typeface="Courier New" panose="02070309020205020404" pitchFamily="49" charset="0"/>
                <a:cs typeface="Courier New" panose="02070309020205020404" pitchFamily="49" charset="0"/>
              </a:rPr>
              <a:t>, data=</a:t>
            </a:r>
            <a:r>
              <a:rPr lang="nl-BE" sz="1500" dirty="0" err="1">
                <a:latin typeface="Courier New" panose="02070309020205020404" pitchFamily="49" charset="0"/>
                <a:cs typeface="Courier New" panose="02070309020205020404" pitchFamily="49" charset="0"/>
              </a:rPr>
              <a:t>vastchs</a:t>
            </a:r>
            <a:r>
              <a:rPr lang="nl-BE" sz="1500" dirty="0">
                <a:latin typeface="Courier New" panose="02070309020205020404" pitchFamily="49" charset="0"/>
                <a:cs typeface="Courier New" panose="02070309020205020404" pitchFamily="49" charset="0"/>
              </a:rPr>
              <a:t>)</a:t>
            </a:r>
            <a:br>
              <a:rPr lang="nl-BE" sz="1500" dirty="0">
                <a:latin typeface="Courier New" panose="02070309020205020404" pitchFamily="49" charset="0"/>
                <a:cs typeface="Courier New" panose="02070309020205020404" pitchFamily="49" charset="0"/>
              </a:rPr>
            </a:br>
            <a:br>
              <a:rPr lang="nl-BE" sz="1500" dirty="0">
                <a:latin typeface="Courier New" panose="02070309020205020404" pitchFamily="49" charset="0"/>
                <a:cs typeface="Courier New" panose="02070309020205020404" pitchFamily="49" charset="0"/>
              </a:rPr>
            </a:br>
            <a:r>
              <a:rPr lang="nl-BE" sz="1500" dirty="0" err="1">
                <a:latin typeface="Courier New" panose="02070309020205020404" pitchFamily="49" charset="0"/>
                <a:cs typeface="Courier New" panose="02070309020205020404" pitchFamily="49" charset="0"/>
              </a:rPr>
              <a:t>exp</a:t>
            </a:r>
            <a:r>
              <a:rPr lang="nl-BE" sz="1500" dirty="0">
                <a:latin typeface="Courier New" panose="02070309020205020404" pitchFamily="49" charset="0"/>
                <a:cs typeface="Courier New" panose="02070309020205020404" pitchFamily="49" charset="0"/>
              </a:rPr>
              <a:t>(</a:t>
            </a:r>
            <a:r>
              <a:rPr lang="nl-BE" sz="1500" dirty="0" err="1">
                <a:latin typeface="Courier New" panose="02070309020205020404" pitchFamily="49" charset="0"/>
                <a:cs typeface="Courier New" panose="02070309020205020404" pitchFamily="49" charset="0"/>
              </a:rPr>
              <a:t>coef</a:t>
            </a:r>
            <a:r>
              <a:rPr lang="nl-BE" sz="1500" dirty="0">
                <a:latin typeface="Courier New" panose="02070309020205020404" pitchFamily="49" charset="0"/>
                <a:cs typeface="Courier New" panose="02070309020205020404" pitchFamily="49" charset="0"/>
              </a:rPr>
              <a:t>(GLM.26))</a:t>
            </a:r>
            <a:br>
              <a:rPr lang="nl-BE" sz="1500" dirty="0">
                <a:latin typeface="Courier New" panose="02070309020205020404" pitchFamily="49" charset="0"/>
                <a:cs typeface="Courier New" panose="02070309020205020404" pitchFamily="49" charset="0"/>
              </a:rPr>
            </a:br>
            <a:r>
              <a:rPr lang="nl-BE" sz="1500" dirty="0" err="1">
                <a:latin typeface="Courier New" panose="02070309020205020404" pitchFamily="49" charset="0"/>
                <a:cs typeface="Courier New" panose="02070309020205020404" pitchFamily="49" charset="0"/>
              </a:rPr>
              <a:t>exp</a:t>
            </a:r>
            <a:r>
              <a:rPr lang="nl-BE" sz="1500" dirty="0">
                <a:latin typeface="Courier New" panose="02070309020205020404" pitchFamily="49" charset="0"/>
                <a:cs typeface="Courier New" panose="02070309020205020404" pitchFamily="49" charset="0"/>
              </a:rPr>
              <a:t>(</a:t>
            </a:r>
            <a:r>
              <a:rPr lang="nl-BE" sz="1500" dirty="0" err="1">
                <a:latin typeface="Courier New" panose="02070309020205020404" pitchFamily="49" charset="0"/>
                <a:cs typeface="Courier New" panose="02070309020205020404" pitchFamily="49" charset="0"/>
              </a:rPr>
              <a:t>coef</a:t>
            </a:r>
            <a:r>
              <a:rPr lang="nl-BE" sz="1500" dirty="0">
                <a:latin typeface="Courier New" panose="02070309020205020404" pitchFamily="49" charset="0"/>
                <a:cs typeface="Courier New" panose="02070309020205020404" pitchFamily="49" charset="0"/>
              </a:rPr>
              <a:t>(GLM.27))</a:t>
            </a:r>
            <a:br>
              <a:rPr lang="nl-BE" sz="1500" dirty="0">
                <a:latin typeface="Courier New" panose="02070309020205020404" pitchFamily="49" charset="0"/>
                <a:cs typeface="Courier New" panose="02070309020205020404" pitchFamily="49" charset="0"/>
              </a:rPr>
            </a:br>
            <a:r>
              <a:rPr lang="nl-BE"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40508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42C86F01-E8F1-4420-813A-57E8B75B571F}"/>
              </a:ext>
            </a:extLst>
          </p:cNvPr>
          <p:cNvSpPr>
            <a:spLocks noGrp="1"/>
          </p:cNvSpPr>
          <p:nvPr>
            <p:ph type="title"/>
          </p:nvPr>
        </p:nvSpPr>
        <p:spPr>
          <a:xfrm>
            <a:off x="467544" y="0"/>
            <a:ext cx="7772400" cy="620688"/>
          </a:xfrm>
        </p:spPr>
        <p:txBody>
          <a:bodyPr/>
          <a:lstStyle/>
          <a:p>
            <a:r>
              <a:rPr lang="en-US" altLang="nl-BE" dirty="0"/>
              <a:t>Finding the best model</a:t>
            </a:r>
            <a:endParaRPr lang="fr-FR" altLang="nl-BE" dirty="0"/>
          </a:p>
        </p:txBody>
      </p:sp>
      <p:graphicFrame>
        <p:nvGraphicFramePr>
          <p:cNvPr id="3" name="Table 3">
            <a:extLst>
              <a:ext uri="{FF2B5EF4-FFF2-40B4-BE49-F238E27FC236}">
                <a16:creationId xmlns:a16="http://schemas.microsoft.com/office/drawing/2014/main" id="{8D53E5C5-E261-4161-B0B8-A58496CAA463}"/>
              </a:ext>
            </a:extLst>
          </p:cNvPr>
          <p:cNvGraphicFramePr>
            <a:graphicFrameLocks noGrp="1"/>
          </p:cNvGraphicFramePr>
          <p:nvPr>
            <p:ph idx="1"/>
            <p:extLst>
              <p:ext uri="{D42A27DB-BD31-4B8C-83A1-F6EECF244321}">
                <p14:modId xmlns:p14="http://schemas.microsoft.com/office/powerpoint/2010/main" val="4105826088"/>
              </p:ext>
            </p:extLst>
          </p:nvPr>
        </p:nvGraphicFramePr>
        <p:xfrm>
          <a:off x="1547664" y="1268760"/>
          <a:ext cx="6048672" cy="4810760"/>
        </p:xfrm>
        <a:graphic>
          <a:graphicData uri="http://schemas.openxmlformats.org/drawingml/2006/table">
            <a:tbl>
              <a:tblPr firstRow="1" bandRow="1">
                <a:tableStyleId>{5C22544A-7EE6-4342-B048-85BDC9FD1C3A}</a:tableStyleId>
              </a:tblPr>
              <a:tblGrid>
                <a:gridCol w="2330681">
                  <a:extLst>
                    <a:ext uri="{9D8B030D-6E8A-4147-A177-3AD203B41FA5}">
                      <a16:colId xmlns:a16="http://schemas.microsoft.com/office/drawing/2014/main" val="531940201"/>
                    </a:ext>
                  </a:extLst>
                </a:gridCol>
                <a:gridCol w="3717991">
                  <a:extLst>
                    <a:ext uri="{9D8B030D-6E8A-4147-A177-3AD203B41FA5}">
                      <a16:colId xmlns:a16="http://schemas.microsoft.com/office/drawing/2014/main" val="4615905"/>
                    </a:ext>
                  </a:extLst>
                </a:gridCol>
              </a:tblGrid>
              <a:tr h="147176">
                <a:tc>
                  <a:txBody>
                    <a:bodyPr/>
                    <a:lstStyle/>
                    <a:p>
                      <a:r>
                        <a:rPr lang="nl-BE" sz="1400" dirty="0"/>
                        <a:t>Factor</a:t>
                      </a:r>
                    </a:p>
                  </a:txBody>
                  <a:tcPr/>
                </a:tc>
                <a:tc>
                  <a:txBody>
                    <a:bodyPr/>
                    <a:lstStyle/>
                    <a:p>
                      <a:r>
                        <a:rPr lang="nl-BE" sz="1400" dirty="0" err="1"/>
                        <a:t>Adjusted</a:t>
                      </a:r>
                      <a:r>
                        <a:rPr lang="nl-BE" sz="1400" dirty="0"/>
                        <a:t> OR</a:t>
                      </a:r>
                    </a:p>
                    <a:p>
                      <a:r>
                        <a:rPr lang="nl-BE" sz="1400" dirty="0"/>
                        <a:t>of  </a:t>
                      </a:r>
                      <a:r>
                        <a:rPr lang="nl-BE" sz="1400" dirty="0" err="1"/>
                        <a:t>breast</a:t>
                      </a:r>
                      <a:r>
                        <a:rPr lang="nl-BE" sz="1400" dirty="0"/>
                        <a:t> </a:t>
                      </a:r>
                      <a:r>
                        <a:rPr lang="nl-BE" sz="1400" dirty="0" err="1"/>
                        <a:t>feeding</a:t>
                      </a:r>
                      <a:endParaRPr lang="nl-BE" sz="1400" dirty="0"/>
                    </a:p>
                    <a:p>
                      <a:endParaRPr lang="nl-BE" sz="1400" dirty="0"/>
                    </a:p>
                  </a:txBody>
                  <a:tcPr/>
                </a:tc>
                <a:extLst>
                  <a:ext uri="{0D108BD9-81ED-4DB2-BD59-A6C34878D82A}">
                    <a16:rowId xmlns:a16="http://schemas.microsoft.com/office/drawing/2014/main" val="4038867489"/>
                  </a:ext>
                </a:extLst>
              </a:tr>
              <a:tr h="370840">
                <a:tc>
                  <a:txBody>
                    <a:bodyPr/>
                    <a:lstStyle/>
                    <a:p>
                      <a:r>
                        <a:rPr lang="nl-BE" sz="1800" dirty="0"/>
                        <a:t>Male gender</a:t>
                      </a:r>
                    </a:p>
                  </a:txBody>
                  <a:tcPr/>
                </a:tc>
                <a:tc>
                  <a:txBody>
                    <a:bodyPr/>
                    <a:lstStyle/>
                    <a:p>
                      <a:r>
                        <a:rPr lang="nl-BE" sz="1800" dirty="0"/>
                        <a:t>0.68</a:t>
                      </a:r>
                    </a:p>
                  </a:txBody>
                  <a:tcPr/>
                </a:tc>
                <a:extLst>
                  <a:ext uri="{0D108BD9-81ED-4DB2-BD59-A6C34878D82A}">
                    <a16:rowId xmlns:a16="http://schemas.microsoft.com/office/drawing/2014/main" val="544162184"/>
                  </a:ext>
                </a:extLst>
              </a:tr>
              <a:tr h="370840">
                <a:tc>
                  <a:txBody>
                    <a:bodyPr/>
                    <a:lstStyle/>
                    <a:p>
                      <a:r>
                        <a:rPr lang="nl-BE" sz="1800" dirty="0"/>
                        <a:t>Age </a:t>
                      </a:r>
                      <a:r>
                        <a:rPr lang="nl-BE" sz="1800" dirty="0" err="1"/>
                        <a:t>group</a:t>
                      </a:r>
                      <a:endParaRPr lang="nl-BE" sz="1800" dirty="0"/>
                    </a:p>
                  </a:txBody>
                  <a:tcPr/>
                </a:tc>
                <a:tc>
                  <a:txBody>
                    <a:bodyPr/>
                    <a:lstStyle/>
                    <a:p>
                      <a:r>
                        <a:rPr lang="nl-BE" sz="1800" dirty="0"/>
                        <a:t>0.99</a:t>
                      </a:r>
                    </a:p>
                  </a:txBody>
                  <a:tcPr/>
                </a:tc>
                <a:extLst>
                  <a:ext uri="{0D108BD9-81ED-4DB2-BD59-A6C34878D82A}">
                    <a16:rowId xmlns:a16="http://schemas.microsoft.com/office/drawing/2014/main" val="1712022937"/>
                  </a:ext>
                </a:extLst>
              </a:tr>
              <a:tr h="370840">
                <a:tc>
                  <a:txBody>
                    <a:bodyPr/>
                    <a:lstStyle/>
                    <a:p>
                      <a:r>
                        <a:rPr lang="nl-BE" sz="1800" dirty="0" err="1"/>
                        <a:t>Stunted</a:t>
                      </a:r>
                      <a:endParaRPr lang="nl-BE" sz="1800" dirty="0"/>
                    </a:p>
                  </a:txBody>
                  <a:tcPr/>
                </a:tc>
                <a:tc>
                  <a:txBody>
                    <a:bodyPr/>
                    <a:lstStyle/>
                    <a:p>
                      <a:r>
                        <a:rPr lang="nl-BE" sz="1800" dirty="0"/>
                        <a:t>0.68</a:t>
                      </a:r>
                    </a:p>
                  </a:txBody>
                  <a:tcPr/>
                </a:tc>
                <a:extLst>
                  <a:ext uri="{0D108BD9-81ED-4DB2-BD59-A6C34878D82A}">
                    <a16:rowId xmlns:a16="http://schemas.microsoft.com/office/drawing/2014/main" val="1142544150"/>
                  </a:ext>
                </a:extLst>
              </a:tr>
              <a:tr h="370840">
                <a:tc>
                  <a:txBody>
                    <a:bodyPr/>
                    <a:lstStyle/>
                    <a:p>
                      <a:r>
                        <a:rPr lang="nl-BE" sz="1800" dirty="0" err="1"/>
                        <a:t>Wasted</a:t>
                      </a:r>
                      <a:endParaRPr lang="nl-BE" sz="1800" dirty="0"/>
                    </a:p>
                  </a:txBody>
                  <a:tcPr/>
                </a:tc>
                <a:tc>
                  <a:txBody>
                    <a:bodyPr/>
                    <a:lstStyle/>
                    <a:p>
                      <a:r>
                        <a:rPr lang="nl-BE" sz="1800" dirty="0"/>
                        <a:t>0.68</a:t>
                      </a:r>
                    </a:p>
                  </a:txBody>
                  <a:tcPr/>
                </a:tc>
                <a:extLst>
                  <a:ext uri="{0D108BD9-81ED-4DB2-BD59-A6C34878D82A}">
                    <a16:rowId xmlns:a16="http://schemas.microsoft.com/office/drawing/2014/main" val="2384393895"/>
                  </a:ext>
                </a:extLst>
              </a:tr>
              <a:tr h="370840">
                <a:tc>
                  <a:txBody>
                    <a:bodyPr/>
                    <a:lstStyle/>
                    <a:p>
                      <a:r>
                        <a:rPr lang="nl-BE" sz="1800" dirty="0"/>
                        <a:t>Under </a:t>
                      </a:r>
                      <a:r>
                        <a:rPr lang="nl-BE" sz="1800" dirty="0" err="1"/>
                        <a:t>weight</a:t>
                      </a:r>
                      <a:endParaRPr lang="nl-BE" sz="1800" dirty="0"/>
                    </a:p>
                  </a:txBody>
                  <a:tcPr/>
                </a:tc>
                <a:tc>
                  <a:txBody>
                    <a:bodyPr/>
                    <a:lstStyle/>
                    <a:p>
                      <a:r>
                        <a:rPr lang="nl-BE" sz="1800" dirty="0"/>
                        <a:t>0.67</a:t>
                      </a:r>
                    </a:p>
                  </a:txBody>
                  <a:tcPr/>
                </a:tc>
                <a:extLst>
                  <a:ext uri="{0D108BD9-81ED-4DB2-BD59-A6C34878D82A}">
                    <a16:rowId xmlns:a16="http://schemas.microsoft.com/office/drawing/2014/main" val="2767263564"/>
                  </a:ext>
                </a:extLst>
              </a:tr>
              <a:tr h="370840">
                <a:tc>
                  <a:txBody>
                    <a:bodyPr/>
                    <a:lstStyle/>
                    <a:p>
                      <a:r>
                        <a:rPr lang="nl-BE" sz="1800" dirty="0" err="1"/>
                        <a:t>Anemic</a:t>
                      </a:r>
                      <a:endParaRPr lang="nl-BE" sz="1800" dirty="0"/>
                    </a:p>
                  </a:txBody>
                  <a:tcPr/>
                </a:tc>
                <a:tc>
                  <a:txBody>
                    <a:bodyPr/>
                    <a:lstStyle/>
                    <a:p>
                      <a:r>
                        <a:rPr lang="nl-BE" sz="1800" dirty="0"/>
                        <a:t>0.61</a:t>
                      </a:r>
                    </a:p>
                  </a:txBody>
                  <a:tcPr/>
                </a:tc>
                <a:extLst>
                  <a:ext uri="{0D108BD9-81ED-4DB2-BD59-A6C34878D82A}">
                    <a16:rowId xmlns:a16="http://schemas.microsoft.com/office/drawing/2014/main" val="3617358118"/>
                  </a:ext>
                </a:extLst>
              </a:tr>
              <a:tr h="370840">
                <a:tc>
                  <a:txBody>
                    <a:bodyPr/>
                    <a:lstStyle/>
                    <a:p>
                      <a:r>
                        <a:rPr lang="nl-BE" sz="1800" dirty="0" err="1"/>
                        <a:t>Hospitalized</a:t>
                      </a:r>
                      <a:endParaRPr lang="nl-BE" sz="1800" dirty="0"/>
                    </a:p>
                  </a:txBody>
                  <a:tcPr/>
                </a:tc>
                <a:tc>
                  <a:txBody>
                    <a:bodyPr/>
                    <a:lstStyle/>
                    <a:p>
                      <a:r>
                        <a:rPr lang="nl-BE" sz="1800" dirty="0"/>
                        <a:t>0.68</a:t>
                      </a:r>
                    </a:p>
                  </a:txBody>
                  <a:tcPr/>
                </a:tc>
                <a:extLst>
                  <a:ext uri="{0D108BD9-81ED-4DB2-BD59-A6C34878D82A}">
                    <a16:rowId xmlns:a16="http://schemas.microsoft.com/office/drawing/2014/main" val="4249379450"/>
                  </a:ext>
                </a:extLst>
              </a:tr>
              <a:tr h="370840">
                <a:tc>
                  <a:txBody>
                    <a:bodyPr/>
                    <a:lstStyle/>
                    <a:p>
                      <a:r>
                        <a:rPr lang="nl-BE" sz="1800" dirty="0" err="1"/>
                        <a:t>Measles</a:t>
                      </a:r>
                      <a:endParaRPr lang="nl-BE" sz="1800" dirty="0"/>
                    </a:p>
                  </a:txBody>
                  <a:tcPr/>
                </a:tc>
                <a:tc>
                  <a:txBody>
                    <a:bodyPr/>
                    <a:lstStyle/>
                    <a:p>
                      <a:r>
                        <a:rPr lang="nl-BE" sz="1800" dirty="0"/>
                        <a:t>0.68</a:t>
                      </a:r>
                    </a:p>
                  </a:txBody>
                  <a:tcPr/>
                </a:tc>
                <a:extLst>
                  <a:ext uri="{0D108BD9-81ED-4DB2-BD59-A6C34878D82A}">
                    <a16:rowId xmlns:a16="http://schemas.microsoft.com/office/drawing/2014/main" val="1161401235"/>
                  </a:ext>
                </a:extLst>
              </a:tr>
              <a:tr h="370840">
                <a:tc>
                  <a:txBody>
                    <a:bodyPr/>
                    <a:lstStyle/>
                    <a:p>
                      <a:r>
                        <a:rPr lang="nl-BE" sz="1800" dirty="0"/>
                        <a:t>BCG</a:t>
                      </a:r>
                    </a:p>
                  </a:txBody>
                  <a:tcPr/>
                </a:tc>
                <a:tc>
                  <a:txBody>
                    <a:bodyPr/>
                    <a:lstStyle/>
                    <a:p>
                      <a:r>
                        <a:rPr lang="nl-BE" sz="1800" dirty="0"/>
                        <a:t>0.68</a:t>
                      </a:r>
                    </a:p>
                  </a:txBody>
                  <a:tcPr/>
                </a:tc>
                <a:extLst>
                  <a:ext uri="{0D108BD9-81ED-4DB2-BD59-A6C34878D82A}">
                    <a16:rowId xmlns:a16="http://schemas.microsoft.com/office/drawing/2014/main" val="1575499292"/>
                  </a:ext>
                </a:extLst>
              </a:tr>
              <a:tr h="370840">
                <a:tc>
                  <a:txBody>
                    <a:bodyPr/>
                    <a:lstStyle/>
                    <a:p>
                      <a:r>
                        <a:rPr lang="nl-BE" sz="1800" dirty="0"/>
                        <a:t>Pump</a:t>
                      </a:r>
                    </a:p>
                  </a:txBody>
                  <a:tcPr/>
                </a:tc>
                <a:tc>
                  <a:txBody>
                    <a:bodyPr/>
                    <a:lstStyle/>
                    <a:p>
                      <a:r>
                        <a:rPr lang="nl-BE" sz="1800" dirty="0"/>
                        <a:t>0.99</a:t>
                      </a:r>
                    </a:p>
                  </a:txBody>
                  <a:tcPr/>
                </a:tc>
                <a:extLst>
                  <a:ext uri="{0D108BD9-81ED-4DB2-BD59-A6C34878D82A}">
                    <a16:rowId xmlns:a16="http://schemas.microsoft.com/office/drawing/2014/main" val="2579687618"/>
                  </a:ext>
                </a:extLst>
              </a:tr>
              <a:tr h="370840">
                <a:tc>
                  <a:txBody>
                    <a:bodyPr/>
                    <a:lstStyle/>
                    <a:p>
                      <a:r>
                        <a:rPr lang="nl-BE" sz="1800" dirty="0" err="1"/>
                        <a:t>Mother</a:t>
                      </a:r>
                      <a:r>
                        <a:rPr lang="nl-BE" sz="1800" dirty="0"/>
                        <a:t> </a:t>
                      </a:r>
                      <a:r>
                        <a:rPr lang="nl-BE" sz="1800" dirty="0" err="1"/>
                        <a:t>educated</a:t>
                      </a:r>
                      <a:endParaRPr lang="nl-BE" sz="1800" dirty="0"/>
                    </a:p>
                  </a:txBody>
                  <a:tcPr/>
                </a:tc>
                <a:tc>
                  <a:txBody>
                    <a:bodyPr/>
                    <a:lstStyle/>
                    <a:p>
                      <a:r>
                        <a:rPr lang="nl-BE" sz="1800" dirty="0"/>
                        <a:t>0.71</a:t>
                      </a:r>
                    </a:p>
                  </a:txBody>
                  <a:tcPr/>
                </a:tc>
                <a:extLst>
                  <a:ext uri="{0D108BD9-81ED-4DB2-BD59-A6C34878D82A}">
                    <a16:rowId xmlns:a16="http://schemas.microsoft.com/office/drawing/2014/main" val="1536151325"/>
                  </a:ext>
                </a:extLst>
              </a:tr>
            </a:tbl>
          </a:graphicData>
        </a:graphic>
      </p:graphicFrame>
      <p:sp>
        <p:nvSpPr>
          <p:cNvPr id="4" name="TextBox 3">
            <a:extLst>
              <a:ext uri="{FF2B5EF4-FFF2-40B4-BE49-F238E27FC236}">
                <a16:creationId xmlns:a16="http://schemas.microsoft.com/office/drawing/2014/main" id="{2EC3F498-888D-29CB-EFE0-A629E85D5442}"/>
              </a:ext>
            </a:extLst>
          </p:cNvPr>
          <p:cNvSpPr txBox="1"/>
          <p:nvPr/>
        </p:nvSpPr>
        <p:spPr>
          <a:xfrm>
            <a:off x="2286000" y="626570"/>
            <a:ext cx="4572000" cy="461665"/>
          </a:xfrm>
          <a:prstGeom prst="rect">
            <a:avLst/>
          </a:prstGeom>
          <a:noFill/>
        </p:spPr>
        <p:txBody>
          <a:bodyPr wrap="square">
            <a:spAutoFit/>
          </a:bodyPr>
          <a:lstStyle/>
          <a:p>
            <a:r>
              <a:rPr lang="nl-BE" dirty="0" err="1"/>
              <a:t>Crude</a:t>
            </a:r>
            <a:r>
              <a:rPr lang="nl-BE" dirty="0"/>
              <a:t> OR </a:t>
            </a:r>
            <a:r>
              <a:rPr lang="nl-BE" dirty="0" err="1"/>
              <a:t>Breast</a:t>
            </a:r>
            <a:r>
              <a:rPr lang="nl-BE" dirty="0"/>
              <a:t> </a:t>
            </a:r>
            <a:r>
              <a:rPr lang="nl-BE" dirty="0" err="1"/>
              <a:t>feeding</a:t>
            </a:r>
            <a:r>
              <a:rPr lang="nl-BE" dirty="0"/>
              <a:t>: 0.68</a:t>
            </a:r>
          </a:p>
        </p:txBody>
      </p:sp>
    </p:spTree>
    <p:extLst>
      <p:ext uri="{BB962C8B-B14F-4D97-AF65-F5344CB8AC3E}">
        <p14:creationId xmlns:p14="http://schemas.microsoft.com/office/powerpoint/2010/main" val="888957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42C86F01-E8F1-4420-813A-57E8B75B571F}"/>
              </a:ext>
            </a:extLst>
          </p:cNvPr>
          <p:cNvSpPr>
            <a:spLocks noGrp="1"/>
          </p:cNvSpPr>
          <p:nvPr>
            <p:ph type="title"/>
          </p:nvPr>
        </p:nvSpPr>
        <p:spPr>
          <a:xfrm>
            <a:off x="467544" y="0"/>
            <a:ext cx="7772400" cy="620688"/>
          </a:xfrm>
        </p:spPr>
        <p:txBody>
          <a:bodyPr/>
          <a:lstStyle/>
          <a:p>
            <a:r>
              <a:rPr lang="en-US" altLang="nl-BE" dirty="0"/>
              <a:t>Finding the best model</a:t>
            </a:r>
            <a:endParaRPr lang="fr-FR" altLang="nl-BE" dirty="0"/>
          </a:p>
        </p:txBody>
      </p:sp>
      <p:graphicFrame>
        <p:nvGraphicFramePr>
          <p:cNvPr id="3" name="Table 3">
            <a:extLst>
              <a:ext uri="{FF2B5EF4-FFF2-40B4-BE49-F238E27FC236}">
                <a16:creationId xmlns:a16="http://schemas.microsoft.com/office/drawing/2014/main" id="{8D53E5C5-E261-4161-B0B8-A58496CAA463}"/>
              </a:ext>
            </a:extLst>
          </p:cNvPr>
          <p:cNvGraphicFramePr>
            <a:graphicFrameLocks noGrp="1"/>
          </p:cNvGraphicFramePr>
          <p:nvPr>
            <p:ph idx="1"/>
            <p:extLst>
              <p:ext uri="{D42A27DB-BD31-4B8C-83A1-F6EECF244321}">
                <p14:modId xmlns:p14="http://schemas.microsoft.com/office/powerpoint/2010/main" val="1838817357"/>
              </p:ext>
            </p:extLst>
          </p:nvPr>
        </p:nvGraphicFramePr>
        <p:xfrm>
          <a:off x="1547664" y="1268760"/>
          <a:ext cx="6048671" cy="4810760"/>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val="531940201"/>
                    </a:ext>
                  </a:extLst>
                </a:gridCol>
                <a:gridCol w="1801836">
                  <a:extLst>
                    <a:ext uri="{9D8B030D-6E8A-4147-A177-3AD203B41FA5}">
                      <a16:colId xmlns:a16="http://schemas.microsoft.com/office/drawing/2014/main" val="4615905"/>
                    </a:ext>
                  </a:extLst>
                </a:gridCol>
                <a:gridCol w="2302619">
                  <a:extLst>
                    <a:ext uri="{9D8B030D-6E8A-4147-A177-3AD203B41FA5}">
                      <a16:colId xmlns:a16="http://schemas.microsoft.com/office/drawing/2014/main" val="1393469481"/>
                    </a:ext>
                  </a:extLst>
                </a:gridCol>
              </a:tblGrid>
              <a:tr h="147176">
                <a:tc>
                  <a:txBody>
                    <a:bodyPr/>
                    <a:lstStyle/>
                    <a:p>
                      <a:r>
                        <a:rPr lang="nl-BE" sz="1400" dirty="0"/>
                        <a:t>Factor</a:t>
                      </a:r>
                    </a:p>
                  </a:txBody>
                  <a:tcPr/>
                </a:tc>
                <a:tc>
                  <a:txBody>
                    <a:bodyPr/>
                    <a:lstStyle/>
                    <a:p>
                      <a:r>
                        <a:rPr lang="nl-BE" sz="1400" dirty="0" err="1"/>
                        <a:t>Adjusted</a:t>
                      </a:r>
                      <a:r>
                        <a:rPr lang="nl-BE" sz="1400" dirty="0"/>
                        <a:t> OR</a:t>
                      </a:r>
                    </a:p>
                    <a:p>
                      <a:r>
                        <a:rPr lang="nl-BE" sz="1400" dirty="0"/>
                        <a:t>of  </a:t>
                      </a:r>
                      <a:r>
                        <a:rPr lang="nl-BE" sz="1400" dirty="0" err="1"/>
                        <a:t>breast</a:t>
                      </a:r>
                      <a:r>
                        <a:rPr lang="nl-BE" sz="1400" dirty="0"/>
                        <a:t> </a:t>
                      </a:r>
                      <a:r>
                        <a:rPr lang="nl-BE" sz="1400" dirty="0" err="1"/>
                        <a:t>feeding</a:t>
                      </a:r>
                      <a:endParaRPr lang="nl-BE" sz="1400" dirty="0"/>
                    </a:p>
                    <a:p>
                      <a:endParaRPr lang="nl-BE" sz="1400" dirty="0"/>
                    </a:p>
                  </a:txBody>
                  <a:tcPr/>
                </a:tc>
                <a:tc>
                  <a:txBody>
                    <a:bodyPr/>
                    <a:lstStyle/>
                    <a:p>
                      <a:r>
                        <a:rPr lang="nl-BE" sz="1400" dirty="0" err="1"/>
                        <a:t>Proportional</a:t>
                      </a:r>
                      <a:r>
                        <a:rPr lang="nl-BE" sz="1400" dirty="0"/>
                        <a:t> change</a:t>
                      </a:r>
                    </a:p>
                  </a:txBody>
                  <a:tcPr/>
                </a:tc>
                <a:extLst>
                  <a:ext uri="{0D108BD9-81ED-4DB2-BD59-A6C34878D82A}">
                    <a16:rowId xmlns:a16="http://schemas.microsoft.com/office/drawing/2014/main" val="4038867489"/>
                  </a:ext>
                </a:extLst>
              </a:tr>
              <a:tr h="370840">
                <a:tc>
                  <a:txBody>
                    <a:bodyPr/>
                    <a:lstStyle/>
                    <a:p>
                      <a:r>
                        <a:rPr lang="nl-BE" sz="1800" dirty="0"/>
                        <a:t>Male gender</a:t>
                      </a:r>
                    </a:p>
                  </a:txBody>
                  <a:tcPr/>
                </a:tc>
                <a:tc>
                  <a:txBody>
                    <a:bodyPr/>
                    <a:lstStyle/>
                    <a:p>
                      <a:r>
                        <a:rPr lang="nl-BE" sz="1800" dirty="0"/>
                        <a:t>0.68</a:t>
                      </a:r>
                    </a:p>
                  </a:txBody>
                  <a:tcPr/>
                </a:tc>
                <a:tc>
                  <a:txBody>
                    <a:bodyPr/>
                    <a:lstStyle/>
                    <a:p>
                      <a:r>
                        <a:rPr lang="nl-BE" sz="1800" dirty="0"/>
                        <a:t>0.68 / 0.68 = 1.00</a:t>
                      </a:r>
                    </a:p>
                  </a:txBody>
                  <a:tcPr/>
                </a:tc>
                <a:extLst>
                  <a:ext uri="{0D108BD9-81ED-4DB2-BD59-A6C34878D82A}">
                    <a16:rowId xmlns:a16="http://schemas.microsoft.com/office/drawing/2014/main" val="544162184"/>
                  </a:ext>
                </a:extLst>
              </a:tr>
              <a:tr h="370840">
                <a:tc>
                  <a:txBody>
                    <a:bodyPr/>
                    <a:lstStyle/>
                    <a:p>
                      <a:r>
                        <a:rPr lang="nl-BE" sz="1800" dirty="0"/>
                        <a:t>Age </a:t>
                      </a:r>
                      <a:r>
                        <a:rPr lang="nl-BE" sz="1800" dirty="0" err="1"/>
                        <a:t>group</a:t>
                      </a:r>
                      <a:endParaRPr lang="nl-BE" sz="1800" dirty="0"/>
                    </a:p>
                  </a:txBody>
                  <a:tcPr/>
                </a:tc>
                <a:tc>
                  <a:txBody>
                    <a:bodyPr/>
                    <a:lstStyle/>
                    <a:p>
                      <a:r>
                        <a:rPr lang="nl-BE" sz="1800" dirty="0"/>
                        <a:t>0.99</a:t>
                      </a:r>
                    </a:p>
                  </a:txBody>
                  <a:tcPr/>
                </a:tc>
                <a:tc>
                  <a:txBody>
                    <a:bodyPr/>
                    <a:lstStyle/>
                    <a:p>
                      <a:r>
                        <a:rPr lang="nl-BE" sz="1800" dirty="0"/>
                        <a:t>0.99 / 0.68 = 1.46</a:t>
                      </a:r>
                    </a:p>
                  </a:txBody>
                  <a:tcPr/>
                </a:tc>
                <a:extLst>
                  <a:ext uri="{0D108BD9-81ED-4DB2-BD59-A6C34878D82A}">
                    <a16:rowId xmlns:a16="http://schemas.microsoft.com/office/drawing/2014/main" val="1712022937"/>
                  </a:ext>
                </a:extLst>
              </a:tr>
              <a:tr h="370840">
                <a:tc>
                  <a:txBody>
                    <a:bodyPr/>
                    <a:lstStyle/>
                    <a:p>
                      <a:r>
                        <a:rPr lang="nl-BE" sz="1800" dirty="0" err="1"/>
                        <a:t>Stunted</a:t>
                      </a:r>
                      <a:endParaRPr lang="nl-BE" sz="1800" dirty="0"/>
                    </a:p>
                  </a:txBody>
                  <a:tcPr/>
                </a:tc>
                <a:tc>
                  <a:txBody>
                    <a:bodyPr/>
                    <a:lstStyle/>
                    <a:p>
                      <a:r>
                        <a:rPr lang="nl-BE" sz="1800" dirty="0"/>
                        <a:t>0.68</a:t>
                      </a:r>
                    </a:p>
                  </a:txBody>
                  <a:tcPr/>
                </a:tc>
                <a:tc>
                  <a:txBody>
                    <a:bodyPr/>
                    <a:lstStyle/>
                    <a:p>
                      <a:r>
                        <a:rPr lang="nl-BE" sz="1800" dirty="0"/>
                        <a:t>0.68 / 0.68 = 1.00</a:t>
                      </a:r>
                    </a:p>
                  </a:txBody>
                  <a:tcPr/>
                </a:tc>
                <a:extLst>
                  <a:ext uri="{0D108BD9-81ED-4DB2-BD59-A6C34878D82A}">
                    <a16:rowId xmlns:a16="http://schemas.microsoft.com/office/drawing/2014/main" val="1142544150"/>
                  </a:ext>
                </a:extLst>
              </a:tr>
              <a:tr h="370840">
                <a:tc>
                  <a:txBody>
                    <a:bodyPr/>
                    <a:lstStyle/>
                    <a:p>
                      <a:r>
                        <a:rPr lang="nl-BE" sz="1800" dirty="0" err="1"/>
                        <a:t>Wasted</a:t>
                      </a:r>
                      <a:endParaRPr lang="nl-BE" sz="1800" dirty="0"/>
                    </a:p>
                  </a:txBody>
                  <a:tcPr/>
                </a:tc>
                <a:tc>
                  <a:txBody>
                    <a:bodyPr/>
                    <a:lstStyle/>
                    <a:p>
                      <a:r>
                        <a:rPr lang="nl-BE" sz="1800" dirty="0"/>
                        <a:t>0.68</a:t>
                      </a:r>
                    </a:p>
                  </a:txBody>
                  <a:tcPr/>
                </a:tc>
                <a:tc>
                  <a:txBody>
                    <a:bodyPr/>
                    <a:lstStyle/>
                    <a:p>
                      <a:r>
                        <a:rPr lang="nl-BE" sz="1800" dirty="0"/>
                        <a:t>0.68 / 0.68 = 1.00</a:t>
                      </a:r>
                    </a:p>
                  </a:txBody>
                  <a:tcPr/>
                </a:tc>
                <a:extLst>
                  <a:ext uri="{0D108BD9-81ED-4DB2-BD59-A6C34878D82A}">
                    <a16:rowId xmlns:a16="http://schemas.microsoft.com/office/drawing/2014/main" val="2384393895"/>
                  </a:ext>
                </a:extLst>
              </a:tr>
              <a:tr h="370840">
                <a:tc>
                  <a:txBody>
                    <a:bodyPr/>
                    <a:lstStyle/>
                    <a:p>
                      <a:r>
                        <a:rPr lang="nl-BE" sz="1800" dirty="0"/>
                        <a:t>Under </a:t>
                      </a:r>
                      <a:r>
                        <a:rPr lang="nl-BE" sz="1800" dirty="0" err="1"/>
                        <a:t>weight</a:t>
                      </a:r>
                      <a:endParaRPr lang="nl-BE" sz="1800" dirty="0"/>
                    </a:p>
                  </a:txBody>
                  <a:tcPr/>
                </a:tc>
                <a:tc>
                  <a:txBody>
                    <a:bodyPr/>
                    <a:lstStyle/>
                    <a:p>
                      <a:r>
                        <a:rPr lang="nl-BE" sz="1800" dirty="0"/>
                        <a:t>0.67</a:t>
                      </a:r>
                    </a:p>
                  </a:txBody>
                  <a:tcPr/>
                </a:tc>
                <a:tc>
                  <a:txBody>
                    <a:bodyPr/>
                    <a:lstStyle/>
                    <a:p>
                      <a:r>
                        <a:rPr lang="nl-BE" sz="1800" dirty="0"/>
                        <a:t>0.68 / 0.67 = 1.01</a:t>
                      </a:r>
                    </a:p>
                  </a:txBody>
                  <a:tcPr/>
                </a:tc>
                <a:extLst>
                  <a:ext uri="{0D108BD9-81ED-4DB2-BD59-A6C34878D82A}">
                    <a16:rowId xmlns:a16="http://schemas.microsoft.com/office/drawing/2014/main" val="2767263564"/>
                  </a:ext>
                </a:extLst>
              </a:tr>
              <a:tr h="370840">
                <a:tc>
                  <a:txBody>
                    <a:bodyPr/>
                    <a:lstStyle/>
                    <a:p>
                      <a:r>
                        <a:rPr lang="nl-BE" sz="1800" dirty="0" err="1"/>
                        <a:t>Anemic</a:t>
                      </a:r>
                      <a:endParaRPr lang="nl-BE" sz="1800" dirty="0"/>
                    </a:p>
                  </a:txBody>
                  <a:tcPr/>
                </a:tc>
                <a:tc>
                  <a:txBody>
                    <a:bodyPr/>
                    <a:lstStyle/>
                    <a:p>
                      <a:r>
                        <a:rPr lang="nl-BE" sz="1800" dirty="0"/>
                        <a:t>0.61</a:t>
                      </a:r>
                    </a:p>
                  </a:txBody>
                  <a:tcPr/>
                </a:tc>
                <a:tc>
                  <a:txBody>
                    <a:bodyPr/>
                    <a:lstStyle/>
                    <a:p>
                      <a:r>
                        <a:rPr lang="nl-BE" sz="1800" kern="1200" dirty="0">
                          <a:solidFill>
                            <a:schemeClr val="dk1"/>
                          </a:solidFill>
                          <a:effectLst/>
                          <a:latin typeface="+mn-lt"/>
                          <a:ea typeface="+mn-ea"/>
                          <a:cs typeface="+mn-cs"/>
                        </a:rPr>
                        <a:t>0.68 / 0.61 = 1.11</a:t>
                      </a:r>
                      <a:endParaRPr lang="nl-BE" sz="1800" dirty="0"/>
                    </a:p>
                  </a:txBody>
                  <a:tcPr/>
                </a:tc>
                <a:extLst>
                  <a:ext uri="{0D108BD9-81ED-4DB2-BD59-A6C34878D82A}">
                    <a16:rowId xmlns:a16="http://schemas.microsoft.com/office/drawing/2014/main" val="3617358118"/>
                  </a:ext>
                </a:extLst>
              </a:tr>
              <a:tr h="370840">
                <a:tc>
                  <a:txBody>
                    <a:bodyPr/>
                    <a:lstStyle/>
                    <a:p>
                      <a:r>
                        <a:rPr lang="nl-BE" sz="1800" dirty="0" err="1"/>
                        <a:t>Hospitalized</a:t>
                      </a:r>
                      <a:endParaRPr lang="nl-BE" sz="1800" dirty="0"/>
                    </a:p>
                  </a:txBody>
                  <a:tcPr/>
                </a:tc>
                <a:tc>
                  <a:txBody>
                    <a:bodyPr/>
                    <a:lstStyle/>
                    <a:p>
                      <a:r>
                        <a:rPr lang="nl-BE" sz="1800" dirty="0"/>
                        <a:t>0.68</a:t>
                      </a:r>
                    </a:p>
                  </a:txBody>
                  <a:tcPr/>
                </a:tc>
                <a:tc>
                  <a:txBody>
                    <a:bodyPr/>
                    <a:lstStyle/>
                    <a:p>
                      <a:r>
                        <a:rPr lang="nl-BE" sz="1800" dirty="0"/>
                        <a:t>0.68 / 0.68 = 1.00</a:t>
                      </a:r>
                    </a:p>
                  </a:txBody>
                  <a:tcPr/>
                </a:tc>
                <a:extLst>
                  <a:ext uri="{0D108BD9-81ED-4DB2-BD59-A6C34878D82A}">
                    <a16:rowId xmlns:a16="http://schemas.microsoft.com/office/drawing/2014/main" val="4249379450"/>
                  </a:ext>
                </a:extLst>
              </a:tr>
              <a:tr h="370840">
                <a:tc>
                  <a:txBody>
                    <a:bodyPr/>
                    <a:lstStyle/>
                    <a:p>
                      <a:r>
                        <a:rPr lang="nl-BE" sz="1800" dirty="0" err="1"/>
                        <a:t>Measles</a:t>
                      </a:r>
                      <a:endParaRPr lang="nl-BE" sz="1800" dirty="0"/>
                    </a:p>
                  </a:txBody>
                  <a:tcPr/>
                </a:tc>
                <a:tc>
                  <a:txBody>
                    <a:bodyPr/>
                    <a:lstStyle/>
                    <a:p>
                      <a:r>
                        <a:rPr lang="nl-BE" sz="1800" dirty="0"/>
                        <a:t>0.68</a:t>
                      </a:r>
                    </a:p>
                  </a:txBody>
                  <a:tcPr/>
                </a:tc>
                <a:tc>
                  <a:txBody>
                    <a:bodyPr/>
                    <a:lstStyle/>
                    <a:p>
                      <a:r>
                        <a:rPr lang="nl-BE" sz="1800" dirty="0"/>
                        <a:t>0.68 / 0.68 = 1.00</a:t>
                      </a:r>
                    </a:p>
                  </a:txBody>
                  <a:tcPr/>
                </a:tc>
                <a:extLst>
                  <a:ext uri="{0D108BD9-81ED-4DB2-BD59-A6C34878D82A}">
                    <a16:rowId xmlns:a16="http://schemas.microsoft.com/office/drawing/2014/main" val="1161401235"/>
                  </a:ext>
                </a:extLst>
              </a:tr>
              <a:tr h="370840">
                <a:tc>
                  <a:txBody>
                    <a:bodyPr/>
                    <a:lstStyle/>
                    <a:p>
                      <a:r>
                        <a:rPr lang="nl-BE" sz="1800" dirty="0"/>
                        <a:t>BCG</a:t>
                      </a:r>
                    </a:p>
                  </a:txBody>
                  <a:tcPr/>
                </a:tc>
                <a:tc>
                  <a:txBody>
                    <a:bodyPr/>
                    <a:lstStyle/>
                    <a:p>
                      <a:r>
                        <a:rPr lang="nl-BE" sz="1800" dirty="0"/>
                        <a:t>0.68</a:t>
                      </a:r>
                    </a:p>
                  </a:txBody>
                  <a:tcPr/>
                </a:tc>
                <a:tc>
                  <a:txBody>
                    <a:bodyPr/>
                    <a:lstStyle/>
                    <a:p>
                      <a:r>
                        <a:rPr lang="nl-BE" sz="1800" dirty="0"/>
                        <a:t>0.68 / 0.68 = 1.00</a:t>
                      </a:r>
                    </a:p>
                  </a:txBody>
                  <a:tcPr/>
                </a:tc>
                <a:extLst>
                  <a:ext uri="{0D108BD9-81ED-4DB2-BD59-A6C34878D82A}">
                    <a16:rowId xmlns:a16="http://schemas.microsoft.com/office/drawing/2014/main" val="1575499292"/>
                  </a:ext>
                </a:extLst>
              </a:tr>
              <a:tr h="370840">
                <a:tc>
                  <a:txBody>
                    <a:bodyPr/>
                    <a:lstStyle/>
                    <a:p>
                      <a:r>
                        <a:rPr lang="nl-BE" sz="1800" dirty="0"/>
                        <a:t>Pump</a:t>
                      </a:r>
                    </a:p>
                  </a:txBody>
                  <a:tcPr/>
                </a:tc>
                <a:tc>
                  <a:txBody>
                    <a:bodyPr/>
                    <a:lstStyle/>
                    <a:p>
                      <a:r>
                        <a:rPr lang="nl-BE" sz="1800" dirty="0"/>
                        <a:t>0.99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dirty="0"/>
                        <a:t>0.99 / 0.68 = 1.46</a:t>
                      </a:r>
                    </a:p>
                  </a:txBody>
                  <a:tcPr/>
                </a:tc>
                <a:extLst>
                  <a:ext uri="{0D108BD9-81ED-4DB2-BD59-A6C34878D82A}">
                    <a16:rowId xmlns:a16="http://schemas.microsoft.com/office/drawing/2014/main" val="2579687618"/>
                  </a:ext>
                </a:extLst>
              </a:tr>
              <a:tr h="370840">
                <a:tc>
                  <a:txBody>
                    <a:bodyPr/>
                    <a:lstStyle/>
                    <a:p>
                      <a:r>
                        <a:rPr lang="nl-BE" sz="1800" dirty="0" err="1"/>
                        <a:t>Mother</a:t>
                      </a:r>
                      <a:r>
                        <a:rPr lang="nl-BE" sz="1800" dirty="0"/>
                        <a:t> </a:t>
                      </a:r>
                      <a:r>
                        <a:rPr lang="nl-BE" sz="1800" dirty="0" err="1"/>
                        <a:t>educated</a:t>
                      </a:r>
                      <a:endParaRPr lang="nl-BE" sz="1800" dirty="0"/>
                    </a:p>
                  </a:txBody>
                  <a:tcPr/>
                </a:tc>
                <a:tc>
                  <a:txBody>
                    <a:bodyPr/>
                    <a:lstStyle/>
                    <a:p>
                      <a:r>
                        <a:rPr lang="nl-BE" sz="1800" dirty="0"/>
                        <a:t>0.71</a:t>
                      </a:r>
                    </a:p>
                  </a:txBody>
                  <a:tcPr/>
                </a:tc>
                <a:tc>
                  <a:txBody>
                    <a:bodyPr/>
                    <a:lstStyle/>
                    <a:p>
                      <a:r>
                        <a:rPr lang="nl-BE" sz="1800" kern="1200" dirty="0">
                          <a:solidFill>
                            <a:schemeClr val="dk1"/>
                          </a:solidFill>
                          <a:effectLst/>
                          <a:latin typeface="+mn-lt"/>
                          <a:ea typeface="+mn-ea"/>
                          <a:cs typeface="+mn-cs"/>
                        </a:rPr>
                        <a:t>0.71 / 0.68 = 1.04</a:t>
                      </a:r>
                      <a:endParaRPr lang="nl-BE" sz="1800" dirty="0"/>
                    </a:p>
                  </a:txBody>
                  <a:tcPr/>
                </a:tc>
                <a:extLst>
                  <a:ext uri="{0D108BD9-81ED-4DB2-BD59-A6C34878D82A}">
                    <a16:rowId xmlns:a16="http://schemas.microsoft.com/office/drawing/2014/main" val="1536151325"/>
                  </a:ext>
                </a:extLst>
              </a:tr>
            </a:tbl>
          </a:graphicData>
        </a:graphic>
      </p:graphicFrame>
      <p:sp>
        <p:nvSpPr>
          <p:cNvPr id="4" name="TextBox 3">
            <a:extLst>
              <a:ext uri="{FF2B5EF4-FFF2-40B4-BE49-F238E27FC236}">
                <a16:creationId xmlns:a16="http://schemas.microsoft.com/office/drawing/2014/main" id="{2EC3F498-888D-29CB-EFE0-A629E85D5442}"/>
              </a:ext>
            </a:extLst>
          </p:cNvPr>
          <p:cNvSpPr txBox="1"/>
          <p:nvPr/>
        </p:nvSpPr>
        <p:spPr>
          <a:xfrm>
            <a:off x="2286000" y="626570"/>
            <a:ext cx="4572000" cy="461665"/>
          </a:xfrm>
          <a:prstGeom prst="rect">
            <a:avLst/>
          </a:prstGeom>
          <a:noFill/>
        </p:spPr>
        <p:txBody>
          <a:bodyPr wrap="square">
            <a:spAutoFit/>
          </a:bodyPr>
          <a:lstStyle/>
          <a:p>
            <a:r>
              <a:rPr lang="nl-BE" dirty="0" err="1"/>
              <a:t>Crude</a:t>
            </a:r>
            <a:r>
              <a:rPr lang="nl-BE" dirty="0"/>
              <a:t> OR </a:t>
            </a:r>
            <a:r>
              <a:rPr lang="nl-BE" dirty="0" err="1"/>
              <a:t>Breast</a:t>
            </a:r>
            <a:r>
              <a:rPr lang="nl-BE" dirty="0"/>
              <a:t> </a:t>
            </a:r>
            <a:r>
              <a:rPr lang="nl-BE" dirty="0" err="1"/>
              <a:t>feeding</a:t>
            </a:r>
            <a:r>
              <a:rPr lang="nl-BE" dirty="0"/>
              <a:t>: 0.68</a:t>
            </a:r>
          </a:p>
        </p:txBody>
      </p:sp>
    </p:spTree>
    <p:extLst>
      <p:ext uri="{BB962C8B-B14F-4D97-AF65-F5344CB8AC3E}">
        <p14:creationId xmlns:p14="http://schemas.microsoft.com/office/powerpoint/2010/main" val="3301237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8741442-DB05-450F-A5F5-8D1B3ECAD30B}"/>
              </a:ext>
            </a:extLst>
          </p:cNvPr>
          <p:cNvSpPr>
            <a:spLocks noGrp="1" noChangeArrowheads="1"/>
          </p:cNvSpPr>
          <p:nvPr>
            <p:ph type="title"/>
          </p:nvPr>
        </p:nvSpPr>
        <p:spPr>
          <a:xfrm>
            <a:off x="685800" y="609600"/>
            <a:ext cx="7772400" cy="990600"/>
          </a:xfrm>
        </p:spPr>
        <p:txBody>
          <a:bodyPr/>
          <a:lstStyle/>
          <a:p>
            <a:r>
              <a:rPr lang="en-GB" altLang="nl-BE" sz="3600" dirty="0"/>
              <a:t>Logistic regression with multiple exposure variables</a:t>
            </a:r>
          </a:p>
        </p:txBody>
      </p:sp>
      <p:sp>
        <p:nvSpPr>
          <p:cNvPr id="4099" name="Rectangle 3">
            <a:extLst>
              <a:ext uri="{FF2B5EF4-FFF2-40B4-BE49-F238E27FC236}">
                <a16:creationId xmlns:a16="http://schemas.microsoft.com/office/drawing/2014/main" id="{26596A21-D656-4302-8C62-6F9EBFFAF29E}"/>
              </a:ext>
            </a:extLst>
          </p:cNvPr>
          <p:cNvSpPr>
            <a:spLocks noGrp="1" noChangeArrowheads="1"/>
          </p:cNvSpPr>
          <p:nvPr>
            <p:ph type="body" idx="1"/>
          </p:nvPr>
        </p:nvSpPr>
        <p:spPr>
          <a:xfrm>
            <a:off x="990600" y="2122488"/>
            <a:ext cx="7467600" cy="3683000"/>
          </a:xfrm>
        </p:spPr>
        <p:txBody>
          <a:bodyPr/>
          <a:lstStyle/>
          <a:p>
            <a:pPr marL="0" indent="0">
              <a:lnSpc>
                <a:spcPct val="90000"/>
              </a:lnSpc>
              <a:buFontTx/>
              <a:buNone/>
            </a:pPr>
            <a:r>
              <a:rPr lang="en-GB" altLang="nl-BE" dirty="0">
                <a:latin typeface="+mj-lt"/>
              </a:rPr>
              <a:t>Faced with several variables to explain Y, we wish to obtain the model which is, in some sense, </a:t>
            </a:r>
            <a:r>
              <a:rPr lang="en-GB" altLang="nl-BE" i="1" dirty="0">
                <a:solidFill>
                  <a:srgbClr val="FF0000"/>
                </a:solidFill>
                <a:latin typeface="+mj-lt"/>
              </a:rPr>
              <a:t>best.</a:t>
            </a:r>
            <a:endParaRPr lang="en-GB" altLang="nl-BE" dirty="0">
              <a:solidFill>
                <a:srgbClr val="FF0000"/>
              </a:solidFill>
              <a:latin typeface="+mj-lt"/>
            </a:endParaRPr>
          </a:p>
          <a:p>
            <a:pPr marL="0" indent="0">
              <a:lnSpc>
                <a:spcPct val="90000"/>
              </a:lnSpc>
              <a:buFontTx/>
              <a:buNone/>
            </a:pPr>
            <a:endParaRPr lang="en-GB" altLang="nl-BE" sz="2400" dirty="0">
              <a:solidFill>
                <a:srgbClr val="FF0000"/>
              </a:solidFill>
              <a:latin typeface="Comic Sans MS" panose="030F0702030302020204" pitchFamily="66"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42C86F01-E8F1-4420-813A-57E8B75B571F}"/>
              </a:ext>
            </a:extLst>
          </p:cNvPr>
          <p:cNvSpPr>
            <a:spLocks noGrp="1"/>
          </p:cNvSpPr>
          <p:nvPr>
            <p:ph type="title"/>
          </p:nvPr>
        </p:nvSpPr>
        <p:spPr>
          <a:xfrm>
            <a:off x="467544" y="0"/>
            <a:ext cx="7772400" cy="620688"/>
          </a:xfrm>
        </p:spPr>
        <p:txBody>
          <a:bodyPr/>
          <a:lstStyle/>
          <a:p>
            <a:r>
              <a:rPr lang="en-US" altLang="nl-BE" dirty="0"/>
              <a:t>Finding the best model</a:t>
            </a:r>
            <a:endParaRPr lang="fr-FR" altLang="nl-BE" dirty="0"/>
          </a:p>
        </p:txBody>
      </p:sp>
      <p:graphicFrame>
        <p:nvGraphicFramePr>
          <p:cNvPr id="3" name="Table 3">
            <a:extLst>
              <a:ext uri="{FF2B5EF4-FFF2-40B4-BE49-F238E27FC236}">
                <a16:creationId xmlns:a16="http://schemas.microsoft.com/office/drawing/2014/main" id="{8D53E5C5-E261-4161-B0B8-A58496CAA463}"/>
              </a:ext>
            </a:extLst>
          </p:cNvPr>
          <p:cNvGraphicFramePr>
            <a:graphicFrameLocks noGrp="1"/>
          </p:cNvGraphicFramePr>
          <p:nvPr>
            <p:ph idx="1"/>
            <p:extLst>
              <p:ext uri="{D42A27DB-BD31-4B8C-83A1-F6EECF244321}">
                <p14:modId xmlns:p14="http://schemas.microsoft.com/office/powerpoint/2010/main" val="3702691496"/>
              </p:ext>
            </p:extLst>
          </p:nvPr>
        </p:nvGraphicFramePr>
        <p:xfrm>
          <a:off x="1547664" y="1268760"/>
          <a:ext cx="6048671" cy="4810760"/>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val="531940201"/>
                    </a:ext>
                  </a:extLst>
                </a:gridCol>
                <a:gridCol w="1801836">
                  <a:extLst>
                    <a:ext uri="{9D8B030D-6E8A-4147-A177-3AD203B41FA5}">
                      <a16:colId xmlns:a16="http://schemas.microsoft.com/office/drawing/2014/main" val="4615905"/>
                    </a:ext>
                  </a:extLst>
                </a:gridCol>
                <a:gridCol w="2302619">
                  <a:extLst>
                    <a:ext uri="{9D8B030D-6E8A-4147-A177-3AD203B41FA5}">
                      <a16:colId xmlns:a16="http://schemas.microsoft.com/office/drawing/2014/main" val="1393469481"/>
                    </a:ext>
                  </a:extLst>
                </a:gridCol>
              </a:tblGrid>
              <a:tr h="147176">
                <a:tc>
                  <a:txBody>
                    <a:bodyPr/>
                    <a:lstStyle/>
                    <a:p>
                      <a:r>
                        <a:rPr lang="nl-BE" sz="1400" dirty="0"/>
                        <a:t>Factor</a:t>
                      </a:r>
                    </a:p>
                  </a:txBody>
                  <a:tcPr/>
                </a:tc>
                <a:tc>
                  <a:txBody>
                    <a:bodyPr/>
                    <a:lstStyle/>
                    <a:p>
                      <a:r>
                        <a:rPr lang="nl-BE" sz="1400" dirty="0" err="1"/>
                        <a:t>Adjusted</a:t>
                      </a:r>
                      <a:r>
                        <a:rPr lang="nl-BE" sz="1400" dirty="0"/>
                        <a:t> OR</a:t>
                      </a:r>
                    </a:p>
                    <a:p>
                      <a:r>
                        <a:rPr lang="nl-BE" sz="1400" dirty="0"/>
                        <a:t>of  </a:t>
                      </a:r>
                      <a:r>
                        <a:rPr lang="nl-BE" sz="1400" dirty="0" err="1"/>
                        <a:t>breast</a:t>
                      </a:r>
                      <a:r>
                        <a:rPr lang="nl-BE" sz="1400" dirty="0"/>
                        <a:t> </a:t>
                      </a:r>
                      <a:r>
                        <a:rPr lang="nl-BE" sz="1400" dirty="0" err="1"/>
                        <a:t>feeding</a:t>
                      </a:r>
                      <a:endParaRPr lang="nl-BE" sz="1400" dirty="0"/>
                    </a:p>
                    <a:p>
                      <a:endParaRPr lang="nl-BE" sz="1400" dirty="0"/>
                    </a:p>
                  </a:txBody>
                  <a:tcPr/>
                </a:tc>
                <a:tc>
                  <a:txBody>
                    <a:bodyPr/>
                    <a:lstStyle/>
                    <a:p>
                      <a:r>
                        <a:rPr lang="nl-BE" sz="1400" dirty="0" err="1"/>
                        <a:t>Proportional</a:t>
                      </a:r>
                      <a:r>
                        <a:rPr lang="nl-BE" sz="1400" dirty="0"/>
                        <a:t> change</a:t>
                      </a:r>
                    </a:p>
                  </a:txBody>
                  <a:tcPr/>
                </a:tc>
                <a:extLst>
                  <a:ext uri="{0D108BD9-81ED-4DB2-BD59-A6C34878D82A}">
                    <a16:rowId xmlns:a16="http://schemas.microsoft.com/office/drawing/2014/main" val="4038867489"/>
                  </a:ext>
                </a:extLst>
              </a:tr>
              <a:tr h="370840">
                <a:tc>
                  <a:txBody>
                    <a:bodyPr/>
                    <a:lstStyle/>
                    <a:p>
                      <a:r>
                        <a:rPr lang="nl-BE" sz="1800" dirty="0"/>
                        <a:t>Male gender</a:t>
                      </a:r>
                    </a:p>
                  </a:txBody>
                  <a:tcPr/>
                </a:tc>
                <a:tc>
                  <a:txBody>
                    <a:bodyPr/>
                    <a:lstStyle/>
                    <a:p>
                      <a:r>
                        <a:rPr lang="nl-BE" sz="1800" dirty="0"/>
                        <a:t>0.68</a:t>
                      </a:r>
                    </a:p>
                  </a:txBody>
                  <a:tcPr/>
                </a:tc>
                <a:tc>
                  <a:txBody>
                    <a:bodyPr/>
                    <a:lstStyle/>
                    <a:p>
                      <a:r>
                        <a:rPr lang="nl-BE" sz="1800" dirty="0"/>
                        <a:t>0.68 / 0.68 = 1.00</a:t>
                      </a:r>
                    </a:p>
                  </a:txBody>
                  <a:tcPr/>
                </a:tc>
                <a:extLst>
                  <a:ext uri="{0D108BD9-81ED-4DB2-BD59-A6C34878D82A}">
                    <a16:rowId xmlns:a16="http://schemas.microsoft.com/office/drawing/2014/main" val="544162184"/>
                  </a:ext>
                </a:extLst>
              </a:tr>
              <a:tr h="370840">
                <a:tc>
                  <a:txBody>
                    <a:bodyPr/>
                    <a:lstStyle/>
                    <a:p>
                      <a:r>
                        <a:rPr lang="nl-BE" sz="1800" dirty="0"/>
                        <a:t>Age </a:t>
                      </a:r>
                      <a:r>
                        <a:rPr lang="nl-BE" sz="1800" dirty="0" err="1"/>
                        <a:t>group</a:t>
                      </a:r>
                      <a:endParaRPr lang="nl-BE" sz="1800" dirty="0"/>
                    </a:p>
                  </a:txBody>
                  <a:tcPr/>
                </a:tc>
                <a:tc>
                  <a:txBody>
                    <a:bodyPr/>
                    <a:lstStyle/>
                    <a:p>
                      <a:r>
                        <a:rPr lang="nl-BE" sz="1800" dirty="0"/>
                        <a:t>0.99</a:t>
                      </a:r>
                    </a:p>
                  </a:txBody>
                  <a:tcPr/>
                </a:tc>
                <a:tc>
                  <a:txBody>
                    <a:bodyPr/>
                    <a:lstStyle/>
                    <a:p>
                      <a:r>
                        <a:rPr lang="nl-BE" sz="1800" dirty="0">
                          <a:solidFill>
                            <a:srgbClr val="FF0000"/>
                          </a:solidFill>
                        </a:rPr>
                        <a:t>0.99 / 0.68 = 1.46</a:t>
                      </a:r>
                    </a:p>
                  </a:txBody>
                  <a:tcPr/>
                </a:tc>
                <a:extLst>
                  <a:ext uri="{0D108BD9-81ED-4DB2-BD59-A6C34878D82A}">
                    <a16:rowId xmlns:a16="http://schemas.microsoft.com/office/drawing/2014/main" val="1712022937"/>
                  </a:ext>
                </a:extLst>
              </a:tr>
              <a:tr h="370840">
                <a:tc>
                  <a:txBody>
                    <a:bodyPr/>
                    <a:lstStyle/>
                    <a:p>
                      <a:r>
                        <a:rPr lang="nl-BE" sz="1800" dirty="0" err="1"/>
                        <a:t>Stunted</a:t>
                      </a:r>
                      <a:endParaRPr lang="nl-BE" sz="1800" dirty="0"/>
                    </a:p>
                  </a:txBody>
                  <a:tcPr/>
                </a:tc>
                <a:tc>
                  <a:txBody>
                    <a:bodyPr/>
                    <a:lstStyle/>
                    <a:p>
                      <a:r>
                        <a:rPr lang="nl-BE" sz="1800" dirty="0"/>
                        <a:t>0.68</a:t>
                      </a:r>
                    </a:p>
                  </a:txBody>
                  <a:tcPr/>
                </a:tc>
                <a:tc>
                  <a:txBody>
                    <a:bodyPr/>
                    <a:lstStyle/>
                    <a:p>
                      <a:r>
                        <a:rPr lang="nl-BE" sz="1800" dirty="0"/>
                        <a:t>0.68 / 0.68 = 1.00</a:t>
                      </a:r>
                    </a:p>
                  </a:txBody>
                  <a:tcPr/>
                </a:tc>
                <a:extLst>
                  <a:ext uri="{0D108BD9-81ED-4DB2-BD59-A6C34878D82A}">
                    <a16:rowId xmlns:a16="http://schemas.microsoft.com/office/drawing/2014/main" val="1142544150"/>
                  </a:ext>
                </a:extLst>
              </a:tr>
              <a:tr h="370840">
                <a:tc>
                  <a:txBody>
                    <a:bodyPr/>
                    <a:lstStyle/>
                    <a:p>
                      <a:r>
                        <a:rPr lang="nl-BE" sz="1800" dirty="0" err="1"/>
                        <a:t>Wasted</a:t>
                      </a:r>
                      <a:endParaRPr lang="nl-BE" sz="1800" dirty="0"/>
                    </a:p>
                  </a:txBody>
                  <a:tcPr/>
                </a:tc>
                <a:tc>
                  <a:txBody>
                    <a:bodyPr/>
                    <a:lstStyle/>
                    <a:p>
                      <a:r>
                        <a:rPr lang="nl-BE" sz="1800" dirty="0"/>
                        <a:t>0.68</a:t>
                      </a:r>
                    </a:p>
                  </a:txBody>
                  <a:tcPr/>
                </a:tc>
                <a:tc>
                  <a:txBody>
                    <a:bodyPr/>
                    <a:lstStyle/>
                    <a:p>
                      <a:r>
                        <a:rPr lang="nl-BE" sz="1800" dirty="0"/>
                        <a:t>0.68 / 0.68 = 1.00</a:t>
                      </a:r>
                    </a:p>
                  </a:txBody>
                  <a:tcPr/>
                </a:tc>
                <a:extLst>
                  <a:ext uri="{0D108BD9-81ED-4DB2-BD59-A6C34878D82A}">
                    <a16:rowId xmlns:a16="http://schemas.microsoft.com/office/drawing/2014/main" val="2384393895"/>
                  </a:ext>
                </a:extLst>
              </a:tr>
              <a:tr h="370840">
                <a:tc>
                  <a:txBody>
                    <a:bodyPr/>
                    <a:lstStyle/>
                    <a:p>
                      <a:r>
                        <a:rPr lang="nl-BE" sz="1800" dirty="0"/>
                        <a:t>Under </a:t>
                      </a:r>
                      <a:r>
                        <a:rPr lang="nl-BE" sz="1800" dirty="0" err="1"/>
                        <a:t>weight</a:t>
                      </a:r>
                      <a:endParaRPr lang="nl-BE" sz="1800" dirty="0"/>
                    </a:p>
                  </a:txBody>
                  <a:tcPr/>
                </a:tc>
                <a:tc>
                  <a:txBody>
                    <a:bodyPr/>
                    <a:lstStyle/>
                    <a:p>
                      <a:r>
                        <a:rPr lang="nl-BE" sz="1800" dirty="0"/>
                        <a:t>0.67</a:t>
                      </a:r>
                    </a:p>
                  </a:txBody>
                  <a:tcPr/>
                </a:tc>
                <a:tc>
                  <a:txBody>
                    <a:bodyPr/>
                    <a:lstStyle/>
                    <a:p>
                      <a:r>
                        <a:rPr lang="nl-BE" sz="1800" dirty="0"/>
                        <a:t>0.68 / 0.67 = 1.01</a:t>
                      </a:r>
                    </a:p>
                  </a:txBody>
                  <a:tcPr/>
                </a:tc>
                <a:extLst>
                  <a:ext uri="{0D108BD9-81ED-4DB2-BD59-A6C34878D82A}">
                    <a16:rowId xmlns:a16="http://schemas.microsoft.com/office/drawing/2014/main" val="2767263564"/>
                  </a:ext>
                </a:extLst>
              </a:tr>
              <a:tr h="370840">
                <a:tc>
                  <a:txBody>
                    <a:bodyPr/>
                    <a:lstStyle/>
                    <a:p>
                      <a:r>
                        <a:rPr lang="nl-BE" sz="1800" dirty="0" err="1"/>
                        <a:t>Anemic</a:t>
                      </a:r>
                      <a:endParaRPr lang="nl-BE" sz="1800" dirty="0"/>
                    </a:p>
                  </a:txBody>
                  <a:tcPr/>
                </a:tc>
                <a:tc>
                  <a:txBody>
                    <a:bodyPr/>
                    <a:lstStyle/>
                    <a:p>
                      <a:r>
                        <a:rPr lang="nl-BE" sz="1800" dirty="0"/>
                        <a:t>0.61</a:t>
                      </a:r>
                    </a:p>
                  </a:txBody>
                  <a:tcPr/>
                </a:tc>
                <a:tc>
                  <a:txBody>
                    <a:bodyPr/>
                    <a:lstStyle/>
                    <a:p>
                      <a:r>
                        <a:rPr lang="nl-BE" sz="1800" kern="1200" dirty="0">
                          <a:solidFill>
                            <a:srgbClr val="FF0000"/>
                          </a:solidFill>
                          <a:effectLst/>
                          <a:latin typeface="+mn-lt"/>
                          <a:ea typeface="+mn-ea"/>
                          <a:cs typeface="+mn-cs"/>
                        </a:rPr>
                        <a:t>0.68 / 0.61 = 1.11</a:t>
                      </a:r>
                      <a:endParaRPr lang="nl-BE" sz="1800" dirty="0">
                        <a:solidFill>
                          <a:srgbClr val="FF0000"/>
                        </a:solidFill>
                      </a:endParaRPr>
                    </a:p>
                  </a:txBody>
                  <a:tcPr/>
                </a:tc>
                <a:extLst>
                  <a:ext uri="{0D108BD9-81ED-4DB2-BD59-A6C34878D82A}">
                    <a16:rowId xmlns:a16="http://schemas.microsoft.com/office/drawing/2014/main" val="3617358118"/>
                  </a:ext>
                </a:extLst>
              </a:tr>
              <a:tr h="370840">
                <a:tc>
                  <a:txBody>
                    <a:bodyPr/>
                    <a:lstStyle/>
                    <a:p>
                      <a:r>
                        <a:rPr lang="nl-BE" sz="1800" dirty="0" err="1"/>
                        <a:t>Hospitalized</a:t>
                      </a:r>
                      <a:endParaRPr lang="nl-BE" sz="1800" dirty="0"/>
                    </a:p>
                  </a:txBody>
                  <a:tcPr/>
                </a:tc>
                <a:tc>
                  <a:txBody>
                    <a:bodyPr/>
                    <a:lstStyle/>
                    <a:p>
                      <a:r>
                        <a:rPr lang="nl-BE" sz="1800" dirty="0"/>
                        <a:t>0.68</a:t>
                      </a:r>
                    </a:p>
                  </a:txBody>
                  <a:tcPr/>
                </a:tc>
                <a:tc>
                  <a:txBody>
                    <a:bodyPr/>
                    <a:lstStyle/>
                    <a:p>
                      <a:r>
                        <a:rPr lang="nl-BE" sz="1800" dirty="0"/>
                        <a:t>0.68 / 0.68 = 1.00</a:t>
                      </a:r>
                    </a:p>
                  </a:txBody>
                  <a:tcPr/>
                </a:tc>
                <a:extLst>
                  <a:ext uri="{0D108BD9-81ED-4DB2-BD59-A6C34878D82A}">
                    <a16:rowId xmlns:a16="http://schemas.microsoft.com/office/drawing/2014/main" val="4249379450"/>
                  </a:ext>
                </a:extLst>
              </a:tr>
              <a:tr h="370840">
                <a:tc>
                  <a:txBody>
                    <a:bodyPr/>
                    <a:lstStyle/>
                    <a:p>
                      <a:r>
                        <a:rPr lang="nl-BE" sz="1800" dirty="0" err="1"/>
                        <a:t>Measles</a:t>
                      </a:r>
                      <a:endParaRPr lang="nl-BE" sz="1800" dirty="0"/>
                    </a:p>
                  </a:txBody>
                  <a:tcPr/>
                </a:tc>
                <a:tc>
                  <a:txBody>
                    <a:bodyPr/>
                    <a:lstStyle/>
                    <a:p>
                      <a:r>
                        <a:rPr lang="nl-BE" sz="1800" dirty="0"/>
                        <a:t>0.68</a:t>
                      </a:r>
                    </a:p>
                  </a:txBody>
                  <a:tcPr/>
                </a:tc>
                <a:tc>
                  <a:txBody>
                    <a:bodyPr/>
                    <a:lstStyle/>
                    <a:p>
                      <a:r>
                        <a:rPr lang="nl-BE" sz="1800" dirty="0"/>
                        <a:t>0.68 / 0.68 = 1.00</a:t>
                      </a:r>
                    </a:p>
                  </a:txBody>
                  <a:tcPr/>
                </a:tc>
                <a:extLst>
                  <a:ext uri="{0D108BD9-81ED-4DB2-BD59-A6C34878D82A}">
                    <a16:rowId xmlns:a16="http://schemas.microsoft.com/office/drawing/2014/main" val="1161401235"/>
                  </a:ext>
                </a:extLst>
              </a:tr>
              <a:tr h="370840">
                <a:tc>
                  <a:txBody>
                    <a:bodyPr/>
                    <a:lstStyle/>
                    <a:p>
                      <a:r>
                        <a:rPr lang="nl-BE" sz="1800" dirty="0"/>
                        <a:t>BCG</a:t>
                      </a:r>
                    </a:p>
                  </a:txBody>
                  <a:tcPr/>
                </a:tc>
                <a:tc>
                  <a:txBody>
                    <a:bodyPr/>
                    <a:lstStyle/>
                    <a:p>
                      <a:r>
                        <a:rPr lang="nl-BE" sz="1800" dirty="0"/>
                        <a:t>0.68</a:t>
                      </a:r>
                    </a:p>
                  </a:txBody>
                  <a:tcPr/>
                </a:tc>
                <a:tc>
                  <a:txBody>
                    <a:bodyPr/>
                    <a:lstStyle/>
                    <a:p>
                      <a:r>
                        <a:rPr lang="nl-BE" sz="1800" dirty="0"/>
                        <a:t>0.68 / 0.68 = 1.00</a:t>
                      </a:r>
                    </a:p>
                  </a:txBody>
                  <a:tcPr/>
                </a:tc>
                <a:extLst>
                  <a:ext uri="{0D108BD9-81ED-4DB2-BD59-A6C34878D82A}">
                    <a16:rowId xmlns:a16="http://schemas.microsoft.com/office/drawing/2014/main" val="1575499292"/>
                  </a:ext>
                </a:extLst>
              </a:tr>
              <a:tr h="370840">
                <a:tc>
                  <a:txBody>
                    <a:bodyPr/>
                    <a:lstStyle/>
                    <a:p>
                      <a:r>
                        <a:rPr lang="nl-BE" sz="1800" dirty="0"/>
                        <a:t>Pump</a:t>
                      </a:r>
                    </a:p>
                  </a:txBody>
                  <a:tcPr/>
                </a:tc>
                <a:tc>
                  <a:txBody>
                    <a:bodyPr/>
                    <a:lstStyle/>
                    <a:p>
                      <a:r>
                        <a:rPr lang="nl-BE" sz="1800" dirty="0"/>
                        <a:t>0.99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dirty="0">
                          <a:solidFill>
                            <a:srgbClr val="FF0000"/>
                          </a:solidFill>
                        </a:rPr>
                        <a:t>0.99 / 0.68 = 1.46</a:t>
                      </a:r>
                    </a:p>
                  </a:txBody>
                  <a:tcPr/>
                </a:tc>
                <a:extLst>
                  <a:ext uri="{0D108BD9-81ED-4DB2-BD59-A6C34878D82A}">
                    <a16:rowId xmlns:a16="http://schemas.microsoft.com/office/drawing/2014/main" val="2579687618"/>
                  </a:ext>
                </a:extLst>
              </a:tr>
              <a:tr h="370840">
                <a:tc>
                  <a:txBody>
                    <a:bodyPr/>
                    <a:lstStyle/>
                    <a:p>
                      <a:r>
                        <a:rPr lang="nl-BE" sz="1800" dirty="0" err="1"/>
                        <a:t>Mother</a:t>
                      </a:r>
                      <a:r>
                        <a:rPr lang="nl-BE" sz="1800" dirty="0"/>
                        <a:t> </a:t>
                      </a:r>
                      <a:r>
                        <a:rPr lang="nl-BE" sz="1800" dirty="0" err="1"/>
                        <a:t>educated</a:t>
                      </a:r>
                      <a:endParaRPr lang="nl-BE" sz="1800" dirty="0"/>
                    </a:p>
                  </a:txBody>
                  <a:tcPr/>
                </a:tc>
                <a:tc>
                  <a:txBody>
                    <a:bodyPr/>
                    <a:lstStyle/>
                    <a:p>
                      <a:r>
                        <a:rPr lang="nl-BE" sz="1800" dirty="0"/>
                        <a:t>0.71</a:t>
                      </a:r>
                    </a:p>
                  </a:txBody>
                  <a:tcPr/>
                </a:tc>
                <a:tc>
                  <a:txBody>
                    <a:bodyPr/>
                    <a:lstStyle/>
                    <a:p>
                      <a:r>
                        <a:rPr lang="nl-BE" sz="1800" kern="1200" dirty="0">
                          <a:solidFill>
                            <a:schemeClr val="dk1"/>
                          </a:solidFill>
                          <a:effectLst/>
                          <a:latin typeface="+mn-lt"/>
                          <a:ea typeface="+mn-ea"/>
                          <a:cs typeface="+mn-cs"/>
                        </a:rPr>
                        <a:t>0.71 / 0.68 = 1.04</a:t>
                      </a:r>
                      <a:endParaRPr lang="nl-BE" sz="1800" dirty="0"/>
                    </a:p>
                  </a:txBody>
                  <a:tcPr/>
                </a:tc>
                <a:extLst>
                  <a:ext uri="{0D108BD9-81ED-4DB2-BD59-A6C34878D82A}">
                    <a16:rowId xmlns:a16="http://schemas.microsoft.com/office/drawing/2014/main" val="1536151325"/>
                  </a:ext>
                </a:extLst>
              </a:tr>
            </a:tbl>
          </a:graphicData>
        </a:graphic>
      </p:graphicFrame>
      <p:sp>
        <p:nvSpPr>
          <p:cNvPr id="4" name="TextBox 3">
            <a:extLst>
              <a:ext uri="{FF2B5EF4-FFF2-40B4-BE49-F238E27FC236}">
                <a16:creationId xmlns:a16="http://schemas.microsoft.com/office/drawing/2014/main" id="{2EC3F498-888D-29CB-EFE0-A629E85D5442}"/>
              </a:ext>
            </a:extLst>
          </p:cNvPr>
          <p:cNvSpPr txBox="1"/>
          <p:nvPr/>
        </p:nvSpPr>
        <p:spPr>
          <a:xfrm>
            <a:off x="2286000" y="626570"/>
            <a:ext cx="4572000" cy="461665"/>
          </a:xfrm>
          <a:prstGeom prst="rect">
            <a:avLst/>
          </a:prstGeom>
          <a:noFill/>
        </p:spPr>
        <p:txBody>
          <a:bodyPr wrap="square">
            <a:spAutoFit/>
          </a:bodyPr>
          <a:lstStyle/>
          <a:p>
            <a:r>
              <a:rPr lang="nl-BE" dirty="0" err="1"/>
              <a:t>Crude</a:t>
            </a:r>
            <a:r>
              <a:rPr lang="nl-BE" dirty="0"/>
              <a:t> OR </a:t>
            </a:r>
            <a:r>
              <a:rPr lang="nl-BE" dirty="0" err="1"/>
              <a:t>Breast</a:t>
            </a:r>
            <a:r>
              <a:rPr lang="nl-BE" dirty="0"/>
              <a:t> </a:t>
            </a:r>
            <a:r>
              <a:rPr lang="nl-BE" dirty="0" err="1"/>
              <a:t>feeding</a:t>
            </a:r>
            <a:r>
              <a:rPr lang="nl-BE" dirty="0"/>
              <a:t>: 0.68</a:t>
            </a:r>
          </a:p>
        </p:txBody>
      </p:sp>
    </p:spTree>
    <p:extLst>
      <p:ext uri="{BB962C8B-B14F-4D97-AF65-F5344CB8AC3E}">
        <p14:creationId xmlns:p14="http://schemas.microsoft.com/office/powerpoint/2010/main" val="3372968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73C71-89A4-4141-B549-3E37D73FD58F}"/>
              </a:ext>
            </a:extLst>
          </p:cNvPr>
          <p:cNvSpPr>
            <a:spLocks noGrp="1"/>
          </p:cNvSpPr>
          <p:nvPr>
            <p:ph type="title"/>
          </p:nvPr>
        </p:nvSpPr>
        <p:spPr>
          <a:xfrm>
            <a:off x="685800" y="0"/>
            <a:ext cx="7772400" cy="1143000"/>
          </a:xfrm>
        </p:spPr>
        <p:txBody>
          <a:bodyPr/>
          <a:lstStyle/>
          <a:p>
            <a:r>
              <a:rPr lang="en-US" altLang="nl-BE" dirty="0"/>
              <a:t>Finding the best model</a:t>
            </a:r>
            <a:endParaRPr lang="nl-BE" dirty="0"/>
          </a:p>
        </p:txBody>
      </p:sp>
      <p:sp>
        <p:nvSpPr>
          <p:cNvPr id="3" name="Content Placeholder 2">
            <a:extLst>
              <a:ext uri="{FF2B5EF4-FFF2-40B4-BE49-F238E27FC236}">
                <a16:creationId xmlns:a16="http://schemas.microsoft.com/office/drawing/2014/main" id="{60B12D1F-E452-4CD0-9EDE-6632482472E1}"/>
              </a:ext>
            </a:extLst>
          </p:cNvPr>
          <p:cNvSpPr>
            <a:spLocks noGrp="1"/>
          </p:cNvSpPr>
          <p:nvPr>
            <p:ph idx="1"/>
          </p:nvPr>
        </p:nvSpPr>
        <p:spPr>
          <a:xfrm>
            <a:off x="685800" y="1143000"/>
            <a:ext cx="7772400" cy="4114800"/>
          </a:xfrm>
        </p:spPr>
        <p:txBody>
          <a:bodyPr/>
          <a:lstStyle/>
          <a:p>
            <a:pPr marL="0" indent="0">
              <a:buNone/>
            </a:pPr>
            <a:r>
              <a:rPr lang="nl-BE" sz="1500" dirty="0">
                <a:solidFill>
                  <a:srgbClr val="3333CC"/>
                </a:solidFill>
                <a:latin typeface="Courier New" panose="02070309020205020404" pitchFamily="49" charset="0"/>
                <a:cs typeface="Courier New" panose="02070309020205020404" pitchFamily="49" charset="0"/>
              </a:rPr>
              <a:t>&gt; GLM.37 &lt;- </a:t>
            </a:r>
            <a:r>
              <a:rPr lang="nl-BE" sz="1500" dirty="0" err="1">
                <a:solidFill>
                  <a:srgbClr val="3333CC"/>
                </a:solidFill>
                <a:latin typeface="Courier New" panose="02070309020205020404" pitchFamily="49" charset="0"/>
                <a:cs typeface="Courier New" panose="02070309020205020404" pitchFamily="49" charset="0"/>
              </a:rPr>
              <a:t>glm</a:t>
            </a:r>
            <a:r>
              <a:rPr lang="nl-BE" sz="1500" dirty="0">
                <a:solidFill>
                  <a:srgbClr val="3333CC"/>
                </a:solidFill>
                <a:latin typeface="Courier New" panose="02070309020205020404" pitchFamily="49" charset="0"/>
                <a:cs typeface="Courier New" panose="02070309020205020404" pitchFamily="49" charset="0"/>
              </a:rPr>
              <a:t>(</a:t>
            </a:r>
            <a:r>
              <a:rPr lang="nl-BE" sz="1500" dirty="0" err="1">
                <a:solidFill>
                  <a:srgbClr val="3333CC"/>
                </a:solidFill>
                <a:latin typeface="Courier New" panose="02070309020205020404" pitchFamily="49" charset="0"/>
                <a:cs typeface="Courier New" panose="02070309020205020404" pitchFamily="49" charset="0"/>
              </a:rPr>
              <a:t>vitadef</a:t>
            </a:r>
            <a:r>
              <a:rPr lang="nl-BE" sz="1500" dirty="0">
                <a:solidFill>
                  <a:srgbClr val="3333CC"/>
                </a:solidFill>
                <a:latin typeface="Courier New" panose="02070309020205020404" pitchFamily="49" charset="0"/>
                <a:cs typeface="Courier New" panose="02070309020205020404" pitchFamily="49" charset="0"/>
              </a:rPr>
              <a:t> ~ </a:t>
            </a:r>
            <a:r>
              <a:rPr lang="nl-BE" sz="1500" dirty="0" err="1">
                <a:solidFill>
                  <a:srgbClr val="3333CC"/>
                </a:solidFill>
                <a:latin typeface="Courier New" panose="02070309020205020404" pitchFamily="49" charset="0"/>
                <a:cs typeface="Courier New" panose="02070309020205020404" pitchFamily="49" charset="0"/>
              </a:rPr>
              <a:t>f_CURRBF</a:t>
            </a:r>
            <a:r>
              <a:rPr lang="nl-BE" sz="1500" dirty="0">
                <a:solidFill>
                  <a:srgbClr val="3333CC"/>
                </a:solidFill>
                <a:latin typeface="Courier New" panose="02070309020205020404" pitchFamily="49" charset="0"/>
                <a:cs typeface="Courier New" panose="02070309020205020404" pitchFamily="49" charset="0"/>
              </a:rPr>
              <a:t> + factor(</a:t>
            </a:r>
            <a:r>
              <a:rPr lang="nl-BE" sz="1500" dirty="0" err="1">
                <a:solidFill>
                  <a:srgbClr val="3333CC"/>
                </a:solidFill>
                <a:latin typeface="Courier New" panose="02070309020205020404" pitchFamily="49" charset="0"/>
                <a:cs typeface="Courier New" panose="02070309020205020404" pitchFamily="49" charset="0"/>
              </a:rPr>
              <a:t>agegrp</a:t>
            </a:r>
            <a:r>
              <a:rPr lang="nl-BE" sz="1500" dirty="0">
                <a:solidFill>
                  <a:srgbClr val="3333CC"/>
                </a:solidFill>
                <a:latin typeface="Courier New" panose="02070309020205020404" pitchFamily="49" charset="0"/>
                <a:cs typeface="Courier New" panose="02070309020205020404" pitchFamily="49" charset="0"/>
              </a:rPr>
              <a:t>) + </a:t>
            </a:r>
            <a:r>
              <a:rPr lang="nl-BE" sz="1500" dirty="0" err="1">
                <a:solidFill>
                  <a:srgbClr val="3333CC"/>
                </a:solidFill>
                <a:latin typeface="Courier New" panose="02070309020205020404" pitchFamily="49" charset="0"/>
                <a:cs typeface="Courier New" panose="02070309020205020404" pitchFamily="49" charset="0"/>
              </a:rPr>
              <a:t>anemia</a:t>
            </a:r>
            <a:r>
              <a:rPr lang="nl-BE" sz="1500" dirty="0">
                <a:solidFill>
                  <a:srgbClr val="3333CC"/>
                </a:solidFill>
                <a:latin typeface="Courier New" panose="02070309020205020404" pitchFamily="49" charset="0"/>
                <a:cs typeface="Courier New" panose="02070309020205020404" pitchFamily="49" charset="0"/>
              </a:rPr>
              <a:t> + </a:t>
            </a:r>
            <a:r>
              <a:rPr lang="nl-BE" sz="1500" dirty="0" err="1">
                <a:solidFill>
                  <a:srgbClr val="3333CC"/>
                </a:solidFill>
                <a:latin typeface="Courier New" panose="02070309020205020404" pitchFamily="49" charset="0"/>
                <a:cs typeface="Courier New" panose="02070309020205020404" pitchFamily="49" charset="0"/>
              </a:rPr>
              <a:t>f_pump</a:t>
            </a:r>
            <a:r>
              <a:rPr lang="nl-BE" sz="1500" dirty="0">
                <a:solidFill>
                  <a:srgbClr val="3333CC"/>
                </a:solidFill>
                <a:latin typeface="Courier New" panose="02070309020205020404" pitchFamily="49" charset="0"/>
                <a:cs typeface="Courier New" panose="02070309020205020404" pitchFamily="49" charset="0"/>
              </a:rPr>
              <a:t>, family=</a:t>
            </a:r>
            <a:r>
              <a:rPr lang="nl-BE" sz="1500" dirty="0" err="1">
                <a:solidFill>
                  <a:srgbClr val="3333CC"/>
                </a:solidFill>
                <a:latin typeface="Courier New" panose="02070309020205020404" pitchFamily="49" charset="0"/>
                <a:cs typeface="Courier New" panose="02070309020205020404" pitchFamily="49" charset="0"/>
              </a:rPr>
              <a:t>binomial</a:t>
            </a:r>
            <a:r>
              <a:rPr lang="nl-BE" sz="1500" dirty="0">
                <a:solidFill>
                  <a:srgbClr val="3333CC"/>
                </a:solidFill>
                <a:latin typeface="Courier New" panose="02070309020205020404" pitchFamily="49" charset="0"/>
                <a:cs typeface="Courier New" panose="02070309020205020404" pitchFamily="49" charset="0"/>
              </a:rPr>
              <a:t>, data=</a:t>
            </a:r>
            <a:r>
              <a:rPr lang="nl-BE" sz="1500" dirty="0" err="1">
                <a:solidFill>
                  <a:srgbClr val="3333CC"/>
                </a:solidFill>
                <a:latin typeface="Courier New" panose="02070309020205020404" pitchFamily="49" charset="0"/>
                <a:cs typeface="Courier New" panose="02070309020205020404" pitchFamily="49" charset="0"/>
              </a:rPr>
              <a:t>vastchs</a:t>
            </a:r>
            <a:r>
              <a:rPr lang="nl-BE" sz="1500" dirty="0">
                <a:solidFill>
                  <a:srgbClr val="3333CC"/>
                </a:solidFill>
                <a:latin typeface="Courier New" panose="02070309020205020404" pitchFamily="49" charset="0"/>
                <a:cs typeface="Courier New" panose="02070309020205020404" pitchFamily="49" charset="0"/>
              </a:rPr>
              <a:t>)</a:t>
            </a:r>
            <a:br>
              <a:rPr lang="nl-BE" sz="1500" dirty="0">
                <a:solidFill>
                  <a:srgbClr val="3333CC"/>
                </a:solidFill>
                <a:latin typeface="Courier New" panose="02070309020205020404" pitchFamily="49" charset="0"/>
                <a:cs typeface="Courier New" panose="02070309020205020404" pitchFamily="49" charset="0"/>
              </a:rPr>
            </a:br>
            <a:r>
              <a:rPr lang="nl-BE" sz="1500" dirty="0">
                <a:solidFill>
                  <a:srgbClr val="3333CC"/>
                </a:solidFill>
                <a:latin typeface="Courier New" panose="02070309020205020404" pitchFamily="49" charset="0"/>
                <a:cs typeface="Courier New" panose="02070309020205020404" pitchFamily="49" charset="0"/>
              </a:rPr>
              <a:t>&gt; summary(GLM.37)</a:t>
            </a:r>
            <a:br>
              <a:rPr lang="nl-BE" sz="1500" dirty="0">
                <a:latin typeface="Courier New" panose="02070309020205020404" pitchFamily="49" charset="0"/>
                <a:cs typeface="Courier New" panose="02070309020205020404" pitchFamily="49" charset="0"/>
              </a:rPr>
            </a:br>
            <a:br>
              <a:rPr lang="nl-BE" sz="1500" dirty="0">
                <a:latin typeface="Courier New" panose="02070309020205020404" pitchFamily="49" charset="0"/>
                <a:cs typeface="Courier New" panose="02070309020205020404" pitchFamily="49" charset="0"/>
              </a:rPr>
            </a:br>
            <a:r>
              <a:rPr lang="nl-BE" sz="1500" dirty="0" err="1">
                <a:latin typeface="Courier New" panose="02070309020205020404" pitchFamily="49" charset="0"/>
                <a:cs typeface="Courier New" panose="02070309020205020404" pitchFamily="49" charset="0"/>
              </a:rPr>
              <a:t>Coefficients</a:t>
            </a:r>
            <a:r>
              <a:rPr lang="nl-BE" sz="1500" dirty="0">
                <a:latin typeface="Courier New" panose="02070309020205020404" pitchFamily="49" charset="0"/>
                <a:cs typeface="Courier New" panose="02070309020205020404" pitchFamily="49" charset="0"/>
              </a:rPr>
              <a:t>:</a:t>
            </a:r>
          </a:p>
          <a:p>
            <a:pPr marL="0" indent="0">
              <a:buNone/>
            </a:pPr>
            <a:r>
              <a:rPr lang="nl-BE" sz="1500" dirty="0">
                <a:latin typeface="Courier New" panose="02070309020205020404" pitchFamily="49" charset="0"/>
                <a:cs typeface="Courier New" panose="02070309020205020404" pitchFamily="49" charset="0"/>
              </a:rPr>
              <a:t>                </a:t>
            </a:r>
            <a:r>
              <a:rPr lang="nl-BE" sz="1500" dirty="0" err="1">
                <a:latin typeface="Courier New" panose="02070309020205020404" pitchFamily="49" charset="0"/>
                <a:cs typeface="Courier New" panose="02070309020205020404" pitchFamily="49" charset="0"/>
              </a:rPr>
              <a:t>Estimate</a:t>
            </a:r>
            <a:r>
              <a:rPr lang="nl-BE" sz="1500" dirty="0">
                <a:latin typeface="Courier New" panose="02070309020205020404" pitchFamily="49" charset="0"/>
                <a:cs typeface="Courier New" panose="02070309020205020404" pitchFamily="49" charset="0"/>
              </a:rPr>
              <a:t> </a:t>
            </a:r>
            <a:r>
              <a:rPr lang="nl-BE" sz="1500" dirty="0" err="1">
                <a:latin typeface="Courier New" panose="02070309020205020404" pitchFamily="49" charset="0"/>
                <a:cs typeface="Courier New" panose="02070309020205020404" pitchFamily="49" charset="0"/>
              </a:rPr>
              <a:t>Std</a:t>
            </a:r>
            <a:r>
              <a:rPr lang="nl-BE" sz="1500" dirty="0">
                <a:latin typeface="Courier New" panose="02070309020205020404" pitchFamily="49" charset="0"/>
                <a:cs typeface="Courier New" panose="02070309020205020404" pitchFamily="49" charset="0"/>
              </a:rPr>
              <a:t>. Error </a:t>
            </a:r>
            <a:r>
              <a:rPr lang="nl-BE" sz="1500" dirty="0" err="1">
                <a:latin typeface="Courier New" panose="02070309020205020404" pitchFamily="49" charset="0"/>
                <a:cs typeface="Courier New" panose="02070309020205020404" pitchFamily="49" charset="0"/>
              </a:rPr>
              <a:t>z</a:t>
            </a:r>
            <a:r>
              <a:rPr lang="nl-BE" sz="1500" dirty="0">
                <a:latin typeface="Courier New" panose="02070309020205020404" pitchFamily="49" charset="0"/>
                <a:cs typeface="Courier New" panose="02070309020205020404" pitchFamily="49" charset="0"/>
              </a:rPr>
              <a:t> </a:t>
            </a:r>
            <a:r>
              <a:rPr lang="nl-BE" sz="1500" dirty="0" err="1">
                <a:latin typeface="Courier New" panose="02070309020205020404" pitchFamily="49" charset="0"/>
                <a:cs typeface="Courier New" panose="02070309020205020404" pitchFamily="49" charset="0"/>
              </a:rPr>
              <a:t>value</a:t>
            </a:r>
            <a:r>
              <a:rPr lang="nl-BE" sz="1500" dirty="0">
                <a:latin typeface="Courier New" panose="02070309020205020404" pitchFamily="49" charset="0"/>
                <a:cs typeface="Courier New" panose="02070309020205020404" pitchFamily="49" charset="0"/>
              </a:rPr>
              <a:t> Pr(&gt;|</a:t>
            </a:r>
            <a:r>
              <a:rPr lang="nl-BE" sz="1500" dirty="0" err="1">
                <a:latin typeface="Courier New" panose="02070309020205020404" pitchFamily="49" charset="0"/>
                <a:cs typeface="Courier New" panose="02070309020205020404" pitchFamily="49" charset="0"/>
              </a:rPr>
              <a:t>z</a:t>
            </a:r>
            <a:r>
              <a:rPr lang="nl-BE" sz="1500" dirty="0">
                <a:latin typeface="Courier New" panose="02070309020205020404" pitchFamily="49" charset="0"/>
                <a:cs typeface="Courier New" panose="02070309020205020404" pitchFamily="49" charset="0"/>
              </a:rPr>
              <a:t>|)    </a:t>
            </a:r>
          </a:p>
          <a:p>
            <a:pPr marL="0" indent="0">
              <a:buNone/>
            </a:pPr>
            <a:r>
              <a:rPr lang="nl-BE" sz="1500" dirty="0">
                <a:latin typeface="Courier New" panose="02070309020205020404" pitchFamily="49" charset="0"/>
                <a:cs typeface="Courier New" panose="02070309020205020404" pitchFamily="49" charset="0"/>
              </a:rPr>
              <a:t>(</a:t>
            </a:r>
            <a:r>
              <a:rPr lang="nl-BE" sz="1500" dirty="0" err="1">
                <a:latin typeface="Courier New" panose="02070309020205020404" pitchFamily="49" charset="0"/>
                <a:cs typeface="Courier New" panose="02070309020205020404" pitchFamily="49" charset="0"/>
              </a:rPr>
              <a:t>Intercept</a:t>
            </a:r>
            <a:r>
              <a:rPr lang="nl-BE" sz="1500" dirty="0">
                <a:latin typeface="Courier New" panose="02070309020205020404" pitchFamily="49" charset="0"/>
                <a:cs typeface="Courier New" panose="02070309020205020404" pitchFamily="49" charset="0"/>
              </a:rPr>
              <a:t>)      0.76281    0.30086   2.535 0.011231 *  </a:t>
            </a:r>
          </a:p>
          <a:p>
            <a:pPr marL="0" indent="0">
              <a:buNone/>
            </a:pPr>
            <a:r>
              <a:rPr lang="nl-BE" sz="1500" dirty="0" err="1">
                <a:latin typeface="Courier New" panose="02070309020205020404" pitchFamily="49" charset="0"/>
                <a:cs typeface="Courier New" panose="02070309020205020404" pitchFamily="49" charset="0"/>
              </a:rPr>
              <a:t>f_CURRBF</a:t>
            </a:r>
            <a:r>
              <a:rPr lang="nl-BE" sz="1500" dirty="0">
                <a:latin typeface="Courier New" panose="02070309020205020404" pitchFamily="49" charset="0"/>
                <a:cs typeface="Courier New" panose="02070309020205020404" pitchFamily="49" charset="0"/>
              </a:rPr>
              <a:t>        -0.12199    0.24492  -0.498 0.618436    </a:t>
            </a:r>
          </a:p>
          <a:p>
            <a:pPr marL="0" indent="0">
              <a:buNone/>
            </a:pPr>
            <a:r>
              <a:rPr lang="nl-BE" sz="1500" dirty="0">
                <a:latin typeface="Courier New" panose="02070309020205020404" pitchFamily="49" charset="0"/>
                <a:cs typeface="Courier New" panose="02070309020205020404" pitchFamily="49" charset="0"/>
              </a:rPr>
              <a:t>factor(</a:t>
            </a:r>
            <a:r>
              <a:rPr lang="nl-BE" sz="1500" dirty="0" err="1">
                <a:latin typeface="Courier New" panose="02070309020205020404" pitchFamily="49" charset="0"/>
                <a:cs typeface="Courier New" panose="02070309020205020404" pitchFamily="49" charset="0"/>
              </a:rPr>
              <a:t>agegrp</a:t>
            </a:r>
            <a:r>
              <a:rPr lang="nl-BE" sz="1500" dirty="0">
                <a:latin typeface="Courier New" panose="02070309020205020404" pitchFamily="49" charset="0"/>
                <a:cs typeface="Courier New" panose="02070309020205020404" pitchFamily="49" charset="0"/>
              </a:rPr>
              <a:t>)2  0.03993    0.17846   0.224 0.822946    </a:t>
            </a:r>
          </a:p>
          <a:p>
            <a:pPr marL="0" indent="0">
              <a:buNone/>
            </a:pPr>
            <a:r>
              <a:rPr lang="nl-BE" sz="1500" dirty="0">
                <a:latin typeface="Courier New" panose="02070309020205020404" pitchFamily="49" charset="0"/>
                <a:cs typeface="Courier New" panose="02070309020205020404" pitchFamily="49" charset="0"/>
              </a:rPr>
              <a:t>factor(</a:t>
            </a:r>
            <a:r>
              <a:rPr lang="nl-BE" sz="1500" dirty="0" err="1">
                <a:latin typeface="Courier New" panose="02070309020205020404" pitchFamily="49" charset="0"/>
                <a:cs typeface="Courier New" panose="02070309020205020404" pitchFamily="49" charset="0"/>
              </a:rPr>
              <a:t>agegrp</a:t>
            </a:r>
            <a:r>
              <a:rPr lang="nl-BE" sz="1500" dirty="0">
                <a:latin typeface="Courier New" panose="02070309020205020404" pitchFamily="49" charset="0"/>
                <a:cs typeface="Courier New" panose="02070309020205020404" pitchFamily="49" charset="0"/>
              </a:rPr>
              <a:t>)3  0.19918    0.21513   0.926 0.354526    </a:t>
            </a:r>
          </a:p>
          <a:p>
            <a:pPr marL="0" indent="0">
              <a:buNone/>
            </a:pPr>
            <a:r>
              <a:rPr lang="nl-BE" sz="1500" dirty="0">
                <a:latin typeface="Courier New" panose="02070309020205020404" pitchFamily="49" charset="0"/>
                <a:cs typeface="Courier New" panose="02070309020205020404" pitchFamily="49" charset="0"/>
              </a:rPr>
              <a:t>factor(</a:t>
            </a:r>
            <a:r>
              <a:rPr lang="nl-BE" sz="1500" dirty="0" err="1">
                <a:latin typeface="Courier New" panose="02070309020205020404" pitchFamily="49" charset="0"/>
                <a:cs typeface="Courier New" panose="02070309020205020404" pitchFamily="49" charset="0"/>
              </a:rPr>
              <a:t>agegrp</a:t>
            </a:r>
            <a:r>
              <a:rPr lang="nl-BE" sz="1500" dirty="0">
                <a:latin typeface="Courier New" panose="02070309020205020404" pitchFamily="49" charset="0"/>
                <a:cs typeface="Courier New" panose="02070309020205020404" pitchFamily="49" charset="0"/>
              </a:rPr>
              <a:t>)4  0.60636    0.30739   1.973 0.048539 *  </a:t>
            </a:r>
          </a:p>
          <a:p>
            <a:pPr marL="0" indent="0">
              <a:buNone/>
            </a:pPr>
            <a:r>
              <a:rPr lang="nl-BE" sz="1500" dirty="0">
                <a:latin typeface="Courier New" panose="02070309020205020404" pitchFamily="49" charset="0"/>
                <a:cs typeface="Courier New" panose="02070309020205020404" pitchFamily="49" charset="0"/>
              </a:rPr>
              <a:t>factor(</a:t>
            </a:r>
            <a:r>
              <a:rPr lang="nl-BE" sz="1500" dirty="0" err="1">
                <a:latin typeface="Courier New" panose="02070309020205020404" pitchFamily="49" charset="0"/>
                <a:cs typeface="Courier New" panose="02070309020205020404" pitchFamily="49" charset="0"/>
              </a:rPr>
              <a:t>agegrp</a:t>
            </a:r>
            <a:r>
              <a:rPr lang="nl-BE" sz="1500" dirty="0">
                <a:latin typeface="Courier New" panose="02070309020205020404" pitchFamily="49" charset="0"/>
                <a:cs typeface="Courier New" panose="02070309020205020404" pitchFamily="49" charset="0"/>
              </a:rPr>
              <a:t>)5  0.54154    0.41740   1.297 0.194486    </a:t>
            </a:r>
          </a:p>
          <a:p>
            <a:pPr marL="0" indent="0">
              <a:buNone/>
            </a:pPr>
            <a:r>
              <a:rPr lang="nl-BE" sz="1500" dirty="0" err="1">
                <a:latin typeface="Courier New" panose="02070309020205020404" pitchFamily="49" charset="0"/>
                <a:cs typeface="Courier New" panose="02070309020205020404" pitchFamily="49" charset="0"/>
              </a:rPr>
              <a:t>anemia</a:t>
            </a:r>
            <a:r>
              <a:rPr lang="nl-BE" sz="1500" dirty="0">
                <a:latin typeface="Courier New" panose="02070309020205020404" pitchFamily="49" charset="0"/>
                <a:cs typeface="Courier New" panose="02070309020205020404" pitchFamily="49" charset="0"/>
              </a:rPr>
              <a:t>           0.51152    0.15247   3.355 0.000794 ***</a:t>
            </a:r>
          </a:p>
          <a:p>
            <a:pPr marL="0" indent="0">
              <a:buNone/>
            </a:pPr>
            <a:r>
              <a:rPr lang="nl-BE" sz="1500" dirty="0" err="1">
                <a:latin typeface="Courier New" panose="02070309020205020404" pitchFamily="49" charset="0"/>
                <a:cs typeface="Courier New" panose="02070309020205020404" pitchFamily="49" charset="0"/>
              </a:rPr>
              <a:t>f_pump</a:t>
            </a:r>
            <a:r>
              <a:rPr lang="nl-BE" sz="1500" dirty="0">
                <a:latin typeface="Courier New" panose="02070309020205020404" pitchFamily="49" charset="0"/>
                <a:cs typeface="Courier New" panose="02070309020205020404" pitchFamily="49" charset="0"/>
              </a:rPr>
              <a:t>          -0.00429    0.16908  -0.025 0.979759 </a:t>
            </a:r>
          </a:p>
          <a:p>
            <a:pPr marL="0" indent="0">
              <a:buNone/>
            </a:pPr>
            <a:endParaRPr lang="nl-BE" sz="1500" dirty="0">
              <a:latin typeface="Courier New" panose="02070309020205020404" pitchFamily="49" charset="0"/>
              <a:cs typeface="Courier New" panose="02070309020205020404" pitchFamily="49" charset="0"/>
            </a:endParaRPr>
          </a:p>
          <a:p>
            <a:pPr marL="0" indent="0">
              <a:buNone/>
            </a:pPr>
            <a:r>
              <a:rPr lang="nl-BE" sz="1500" dirty="0">
                <a:solidFill>
                  <a:srgbClr val="3333CC"/>
                </a:solidFill>
                <a:latin typeface="Courier New" panose="02070309020205020404" pitchFamily="49" charset="0"/>
                <a:cs typeface="Courier New" panose="02070309020205020404" pitchFamily="49" charset="0"/>
              </a:rPr>
              <a:t>&gt; </a:t>
            </a:r>
            <a:r>
              <a:rPr lang="nl-BE" sz="1500" dirty="0" err="1">
                <a:solidFill>
                  <a:srgbClr val="3333CC"/>
                </a:solidFill>
                <a:latin typeface="Courier New" panose="02070309020205020404" pitchFamily="49" charset="0"/>
                <a:cs typeface="Courier New" panose="02070309020205020404" pitchFamily="49" charset="0"/>
              </a:rPr>
              <a:t>exp</a:t>
            </a:r>
            <a:r>
              <a:rPr lang="nl-BE" sz="1500" dirty="0">
                <a:solidFill>
                  <a:srgbClr val="3333CC"/>
                </a:solidFill>
                <a:latin typeface="Courier New" panose="02070309020205020404" pitchFamily="49" charset="0"/>
                <a:cs typeface="Courier New" panose="02070309020205020404" pitchFamily="49" charset="0"/>
              </a:rPr>
              <a:t>(</a:t>
            </a:r>
            <a:r>
              <a:rPr lang="nl-BE" sz="1500" dirty="0" err="1">
                <a:solidFill>
                  <a:srgbClr val="3333CC"/>
                </a:solidFill>
                <a:latin typeface="Courier New" panose="02070309020205020404" pitchFamily="49" charset="0"/>
                <a:cs typeface="Courier New" panose="02070309020205020404" pitchFamily="49" charset="0"/>
              </a:rPr>
              <a:t>coef</a:t>
            </a:r>
            <a:r>
              <a:rPr lang="nl-BE" sz="1500" dirty="0">
                <a:solidFill>
                  <a:srgbClr val="3333CC"/>
                </a:solidFill>
                <a:latin typeface="Courier New" panose="02070309020205020404" pitchFamily="49" charset="0"/>
                <a:cs typeface="Courier New" panose="02070309020205020404" pitchFamily="49" charset="0"/>
              </a:rPr>
              <a:t>(GLM.37))</a:t>
            </a:r>
          </a:p>
          <a:p>
            <a:pPr marL="0" indent="0">
              <a:buNone/>
            </a:pPr>
            <a:r>
              <a:rPr lang="nl-BE" sz="1500" dirty="0">
                <a:latin typeface="Courier New" panose="02070309020205020404" pitchFamily="49" charset="0"/>
                <a:cs typeface="Courier New" panose="02070309020205020404" pitchFamily="49" charset="0"/>
              </a:rPr>
              <a:t> (</a:t>
            </a:r>
            <a:r>
              <a:rPr lang="nl-BE" sz="1500" dirty="0" err="1">
                <a:latin typeface="Courier New" panose="02070309020205020404" pitchFamily="49" charset="0"/>
                <a:cs typeface="Courier New" panose="02070309020205020404" pitchFamily="49" charset="0"/>
              </a:rPr>
              <a:t>Intercept</a:t>
            </a:r>
            <a:r>
              <a:rPr lang="nl-BE" sz="1500" dirty="0">
                <a:latin typeface="Courier New" panose="02070309020205020404" pitchFamily="49" charset="0"/>
                <a:cs typeface="Courier New" panose="02070309020205020404" pitchFamily="49" charset="0"/>
              </a:rPr>
              <a:t>)        </a:t>
            </a:r>
            <a:r>
              <a:rPr lang="nl-BE" sz="1500" dirty="0" err="1">
                <a:latin typeface="Courier New" panose="02070309020205020404" pitchFamily="49" charset="0"/>
                <a:cs typeface="Courier New" panose="02070309020205020404" pitchFamily="49" charset="0"/>
              </a:rPr>
              <a:t>f_CURRBF</a:t>
            </a:r>
            <a:r>
              <a:rPr lang="nl-BE" sz="1500" dirty="0">
                <a:latin typeface="Courier New" panose="02070309020205020404" pitchFamily="49" charset="0"/>
                <a:cs typeface="Courier New" panose="02070309020205020404" pitchFamily="49" charset="0"/>
              </a:rPr>
              <a:t> factor(</a:t>
            </a:r>
            <a:r>
              <a:rPr lang="nl-BE" sz="1500" dirty="0" err="1">
                <a:latin typeface="Courier New" panose="02070309020205020404" pitchFamily="49" charset="0"/>
                <a:cs typeface="Courier New" panose="02070309020205020404" pitchFamily="49" charset="0"/>
              </a:rPr>
              <a:t>agegrp</a:t>
            </a:r>
            <a:r>
              <a:rPr lang="nl-BE" sz="1500" dirty="0">
                <a:latin typeface="Courier New" panose="02070309020205020404" pitchFamily="49" charset="0"/>
                <a:cs typeface="Courier New" panose="02070309020205020404" pitchFamily="49" charset="0"/>
              </a:rPr>
              <a:t>)2 factor(</a:t>
            </a:r>
            <a:r>
              <a:rPr lang="nl-BE" sz="1500" dirty="0" err="1">
                <a:latin typeface="Courier New" panose="02070309020205020404" pitchFamily="49" charset="0"/>
                <a:cs typeface="Courier New" panose="02070309020205020404" pitchFamily="49" charset="0"/>
              </a:rPr>
              <a:t>agegrp</a:t>
            </a:r>
            <a:r>
              <a:rPr lang="nl-BE" sz="1500" dirty="0">
                <a:latin typeface="Courier New" panose="02070309020205020404" pitchFamily="49" charset="0"/>
                <a:cs typeface="Courier New" panose="02070309020205020404" pitchFamily="49" charset="0"/>
              </a:rPr>
              <a:t>)3 </a:t>
            </a:r>
          </a:p>
          <a:p>
            <a:pPr marL="0" indent="0">
              <a:buNone/>
            </a:pPr>
            <a:r>
              <a:rPr lang="nl-BE" sz="1500" dirty="0">
                <a:latin typeface="Courier New" panose="02070309020205020404" pitchFamily="49" charset="0"/>
                <a:cs typeface="Courier New" panose="02070309020205020404" pitchFamily="49" charset="0"/>
              </a:rPr>
              <a:t>      2.1442919       0.8851612       1.0407397       1.2203988 </a:t>
            </a:r>
          </a:p>
          <a:p>
            <a:pPr marL="0" indent="0">
              <a:buNone/>
            </a:pPr>
            <a:r>
              <a:rPr lang="nl-BE" sz="1500" dirty="0">
                <a:latin typeface="Courier New" panose="02070309020205020404" pitchFamily="49" charset="0"/>
                <a:cs typeface="Courier New" panose="02070309020205020404" pitchFamily="49" charset="0"/>
              </a:rPr>
              <a:t>factor(</a:t>
            </a:r>
            <a:r>
              <a:rPr lang="nl-BE" sz="1500" dirty="0" err="1">
                <a:latin typeface="Courier New" panose="02070309020205020404" pitchFamily="49" charset="0"/>
                <a:cs typeface="Courier New" panose="02070309020205020404" pitchFamily="49" charset="0"/>
              </a:rPr>
              <a:t>agegrp</a:t>
            </a:r>
            <a:r>
              <a:rPr lang="nl-BE" sz="1500" dirty="0">
                <a:latin typeface="Courier New" panose="02070309020205020404" pitchFamily="49" charset="0"/>
                <a:cs typeface="Courier New" panose="02070309020205020404" pitchFamily="49" charset="0"/>
              </a:rPr>
              <a:t>)4 factor(</a:t>
            </a:r>
            <a:r>
              <a:rPr lang="nl-BE" sz="1500" dirty="0" err="1">
                <a:latin typeface="Courier New" panose="02070309020205020404" pitchFamily="49" charset="0"/>
                <a:cs typeface="Courier New" panose="02070309020205020404" pitchFamily="49" charset="0"/>
              </a:rPr>
              <a:t>agegrp</a:t>
            </a:r>
            <a:r>
              <a:rPr lang="nl-BE" sz="1500" dirty="0">
                <a:latin typeface="Courier New" panose="02070309020205020404" pitchFamily="49" charset="0"/>
                <a:cs typeface="Courier New" panose="02070309020205020404" pitchFamily="49" charset="0"/>
              </a:rPr>
              <a:t>)5          </a:t>
            </a:r>
            <a:r>
              <a:rPr lang="nl-BE" sz="1500" dirty="0" err="1">
                <a:latin typeface="Courier New" panose="02070309020205020404" pitchFamily="49" charset="0"/>
                <a:cs typeface="Courier New" panose="02070309020205020404" pitchFamily="49" charset="0"/>
              </a:rPr>
              <a:t>anemia</a:t>
            </a:r>
            <a:r>
              <a:rPr lang="nl-BE" sz="1500" dirty="0">
                <a:latin typeface="Courier New" panose="02070309020205020404" pitchFamily="49" charset="0"/>
                <a:cs typeface="Courier New" panose="02070309020205020404" pitchFamily="49" charset="0"/>
              </a:rPr>
              <a:t>          </a:t>
            </a:r>
            <a:r>
              <a:rPr lang="nl-BE" sz="1500" dirty="0" err="1">
                <a:latin typeface="Courier New" panose="02070309020205020404" pitchFamily="49" charset="0"/>
                <a:cs typeface="Courier New" panose="02070309020205020404" pitchFamily="49" charset="0"/>
              </a:rPr>
              <a:t>f_pump</a:t>
            </a:r>
            <a:r>
              <a:rPr lang="nl-BE" sz="1500" dirty="0">
                <a:latin typeface="Courier New" panose="02070309020205020404" pitchFamily="49" charset="0"/>
                <a:cs typeface="Courier New" panose="02070309020205020404" pitchFamily="49" charset="0"/>
              </a:rPr>
              <a:t> </a:t>
            </a:r>
          </a:p>
          <a:p>
            <a:pPr marL="0" indent="0">
              <a:buNone/>
            </a:pPr>
            <a:r>
              <a:rPr lang="nl-BE" sz="1500" dirty="0">
                <a:latin typeface="Courier New" panose="02070309020205020404" pitchFamily="49" charset="0"/>
                <a:cs typeface="Courier New" panose="02070309020205020404" pitchFamily="49" charset="0"/>
              </a:rPr>
              <a:t>      1.8337404       1.7186510       1.6678202       0.9957195 </a:t>
            </a:r>
          </a:p>
        </p:txBody>
      </p:sp>
    </p:spTree>
    <p:extLst>
      <p:ext uri="{BB962C8B-B14F-4D97-AF65-F5344CB8AC3E}">
        <p14:creationId xmlns:p14="http://schemas.microsoft.com/office/powerpoint/2010/main" val="19487297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BCD0F-AAC9-8DDF-A716-E8BE7BFCBF27}"/>
              </a:ext>
            </a:extLst>
          </p:cNvPr>
          <p:cNvSpPr>
            <a:spLocks noGrp="1"/>
          </p:cNvSpPr>
          <p:nvPr>
            <p:ph type="title"/>
          </p:nvPr>
        </p:nvSpPr>
        <p:spPr>
          <a:xfrm>
            <a:off x="689359" y="190500"/>
            <a:ext cx="7772400" cy="1143000"/>
          </a:xfrm>
        </p:spPr>
        <p:txBody>
          <a:bodyPr/>
          <a:lstStyle/>
          <a:p>
            <a:r>
              <a:rPr lang="en-US" altLang="nl-BE" dirty="0"/>
              <a:t>Finding the best model</a:t>
            </a:r>
            <a:endParaRPr lang="nl-BE" dirty="0"/>
          </a:p>
        </p:txBody>
      </p:sp>
      <p:sp>
        <p:nvSpPr>
          <p:cNvPr id="3" name="Content Placeholder 2">
            <a:extLst>
              <a:ext uri="{FF2B5EF4-FFF2-40B4-BE49-F238E27FC236}">
                <a16:creationId xmlns:a16="http://schemas.microsoft.com/office/drawing/2014/main" id="{9C333915-3A8E-FA9F-CC53-15ABCF9B547E}"/>
              </a:ext>
            </a:extLst>
          </p:cNvPr>
          <p:cNvSpPr>
            <a:spLocks noGrp="1"/>
          </p:cNvSpPr>
          <p:nvPr>
            <p:ph idx="1"/>
          </p:nvPr>
        </p:nvSpPr>
        <p:spPr>
          <a:xfrm>
            <a:off x="685579" y="1333500"/>
            <a:ext cx="7772400" cy="4114800"/>
          </a:xfrm>
        </p:spPr>
        <p:txBody>
          <a:bodyPr/>
          <a:lstStyle/>
          <a:p>
            <a:r>
              <a:rPr lang="nl-BE" dirty="0" err="1"/>
              <a:t>Adjusted</a:t>
            </a:r>
            <a:r>
              <a:rPr lang="nl-BE" dirty="0"/>
              <a:t> OR </a:t>
            </a:r>
            <a:r>
              <a:rPr lang="nl-BE" dirty="0" err="1"/>
              <a:t>for</a:t>
            </a:r>
            <a:r>
              <a:rPr lang="nl-BE" dirty="0"/>
              <a:t> </a:t>
            </a:r>
            <a:r>
              <a:rPr lang="nl-BE" dirty="0" err="1"/>
              <a:t>breastfeeding</a:t>
            </a:r>
            <a:r>
              <a:rPr lang="nl-BE" dirty="0"/>
              <a:t>: 0.89</a:t>
            </a:r>
          </a:p>
          <a:p>
            <a:endParaRPr lang="nl-BE" dirty="0"/>
          </a:p>
          <a:p>
            <a:pPr marL="0" indent="0">
              <a:buNone/>
            </a:pPr>
            <a:r>
              <a:rPr lang="nl-BE" dirty="0" err="1"/>
              <a:t>Remove</a:t>
            </a:r>
            <a:r>
              <a:rPr lang="nl-BE" dirty="0"/>
              <a:t> hand pump:</a:t>
            </a:r>
          </a:p>
          <a:p>
            <a:pPr marL="0" indent="0">
              <a:buNone/>
            </a:pPr>
            <a:endParaRPr lang="nl-BE" dirty="0"/>
          </a:p>
          <a:p>
            <a:pPr marL="0" indent="0">
              <a:buNone/>
            </a:pPr>
            <a:r>
              <a:rPr lang="pt-BR" sz="1600" dirty="0">
                <a:solidFill>
                  <a:srgbClr val="3333CC"/>
                </a:solidFill>
                <a:latin typeface="Courier New" panose="02070309020205020404" pitchFamily="49" charset="0"/>
                <a:cs typeface="Courier New" panose="02070309020205020404" pitchFamily="49" charset="0"/>
              </a:rPr>
              <a:t>&gt; GLM.38 &lt;- glm(vitadef ~ f_CURRBF + factor(agegrp) + anemia, family=binomial, data=vastchs)</a:t>
            </a:r>
            <a:br>
              <a:rPr lang="pt-BR" sz="1600" dirty="0">
                <a:solidFill>
                  <a:srgbClr val="3333CC"/>
                </a:solidFill>
                <a:latin typeface="Courier New" panose="02070309020205020404" pitchFamily="49" charset="0"/>
                <a:cs typeface="Courier New" panose="02070309020205020404" pitchFamily="49" charset="0"/>
              </a:rPr>
            </a:br>
            <a:r>
              <a:rPr lang="pt-BR" sz="1600" dirty="0">
                <a:solidFill>
                  <a:srgbClr val="3333CC"/>
                </a:solidFill>
                <a:latin typeface="Courier New" panose="02070309020205020404" pitchFamily="49" charset="0"/>
                <a:cs typeface="Courier New" panose="02070309020205020404" pitchFamily="49" charset="0"/>
              </a:rPr>
              <a:t>&gt; exp(coef(GLM.38))</a:t>
            </a:r>
            <a:br>
              <a:rPr lang="pt-BR" sz="1600" dirty="0">
                <a:latin typeface="Courier New" panose="02070309020205020404" pitchFamily="49" charset="0"/>
                <a:cs typeface="Courier New" panose="02070309020205020404" pitchFamily="49" charset="0"/>
              </a:rPr>
            </a:b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 (Intercept)        f_CURRBF factor(agegrp)2 factor(agegrp)3 </a:t>
            </a:r>
          </a:p>
          <a:p>
            <a:pPr marL="0" indent="0">
              <a:buNone/>
            </a:pPr>
            <a:r>
              <a:rPr lang="pt-BR" sz="1600" dirty="0">
                <a:latin typeface="Courier New" panose="02070309020205020404" pitchFamily="49" charset="0"/>
                <a:cs typeface="Courier New" panose="02070309020205020404" pitchFamily="49" charset="0"/>
              </a:rPr>
              <a:t>      2.1371071       0.8850575       1.0407205       1.2204008 </a:t>
            </a:r>
          </a:p>
          <a:p>
            <a:pPr marL="0" indent="0">
              <a:buNone/>
            </a:pPr>
            <a:r>
              <a:rPr lang="pt-BR" sz="1600" dirty="0">
                <a:latin typeface="Courier New" panose="02070309020205020404" pitchFamily="49" charset="0"/>
                <a:cs typeface="Courier New" panose="02070309020205020404" pitchFamily="49" charset="0"/>
              </a:rPr>
              <a:t>factor(agegrp)4 factor(agegrp)5          anemia </a:t>
            </a:r>
          </a:p>
          <a:p>
            <a:pPr marL="0" indent="0">
              <a:buNone/>
            </a:pPr>
            <a:r>
              <a:rPr lang="pt-BR" sz="1600" dirty="0">
                <a:latin typeface="Courier New" panose="02070309020205020404" pitchFamily="49" charset="0"/>
                <a:cs typeface="Courier New" panose="02070309020205020404" pitchFamily="49" charset="0"/>
              </a:rPr>
              <a:t>      1.8337093       1.7196251       1.6678646 </a:t>
            </a:r>
          </a:p>
          <a:p>
            <a:pPr marL="0" indent="0">
              <a:buNone/>
            </a:pPr>
            <a:endParaRPr lang="pt-BR" dirty="0"/>
          </a:p>
          <a:p>
            <a:pPr marL="0" indent="0">
              <a:buNone/>
            </a:pPr>
            <a:endParaRPr lang="nl-BE" dirty="0"/>
          </a:p>
        </p:txBody>
      </p:sp>
    </p:spTree>
    <p:extLst>
      <p:ext uri="{BB962C8B-B14F-4D97-AF65-F5344CB8AC3E}">
        <p14:creationId xmlns:p14="http://schemas.microsoft.com/office/powerpoint/2010/main" val="2056864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DA8A5-DE34-0D5D-DBB6-6D8EB7EAA758}"/>
              </a:ext>
            </a:extLst>
          </p:cNvPr>
          <p:cNvSpPr>
            <a:spLocks noGrp="1"/>
          </p:cNvSpPr>
          <p:nvPr>
            <p:ph type="title"/>
          </p:nvPr>
        </p:nvSpPr>
        <p:spPr>
          <a:xfrm>
            <a:off x="681264" y="190500"/>
            <a:ext cx="7772400" cy="1143000"/>
          </a:xfrm>
        </p:spPr>
        <p:txBody>
          <a:bodyPr/>
          <a:lstStyle/>
          <a:p>
            <a:r>
              <a:rPr lang="en-US" altLang="nl-BE" dirty="0"/>
              <a:t>Finding the best model</a:t>
            </a:r>
            <a:endParaRPr lang="nl-BE" dirty="0"/>
          </a:p>
        </p:txBody>
      </p:sp>
      <p:sp>
        <p:nvSpPr>
          <p:cNvPr id="3" name="Content Placeholder 2">
            <a:extLst>
              <a:ext uri="{FF2B5EF4-FFF2-40B4-BE49-F238E27FC236}">
                <a16:creationId xmlns:a16="http://schemas.microsoft.com/office/drawing/2014/main" id="{2DAF370B-AF21-BABF-3C47-14DA6B75A8FB}"/>
              </a:ext>
            </a:extLst>
          </p:cNvPr>
          <p:cNvSpPr>
            <a:spLocks noGrp="1"/>
          </p:cNvSpPr>
          <p:nvPr>
            <p:ph idx="1"/>
          </p:nvPr>
        </p:nvSpPr>
        <p:spPr/>
        <p:txBody>
          <a:bodyPr/>
          <a:lstStyle/>
          <a:p>
            <a:r>
              <a:rPr lang="nl-BE" dirty="0"/>
              <a:t>OR of </a:t>
            </a:r>
            <a:r>
              <a:rPr lang="nl-BE" dirty="0" err="1"/>
              <a:t>breastfeeding</a:t>
            </a:r>
            <a:r>
              <a:rPr lang="nl-BE" dirty="0"/>
              <a:t> </a:t>
            </a:r>
            <a:r>
              <a:rPr lang="nl-BE" dirty="0" err="1"/>
              <a:t>adjusted</a:t>
            </a:r>
            <a:r>
              <a:rPr lang="nl-BE" dirty="0"/>
              <a:t> </a:t>
            </a:r>
            <a:r>
              <a:rPr lang="nl-BE" dirty="0" err="1"/>
              <a:t>for</a:t>
            </a:r>
            <a:r>
              <a:rPr lang="nl-BE" dirty="0"/>
              <a:t> </a:t>
            </a:r>
            <a:r>
              <a:rPr lang="nl-BE" dirty="0" err="1"/>
              <a:t>age</a:t>
            </a:r>
            <a:r>
              <a:rPr lang="nl-BE" dirty="0"/>
              <a:t>,  </a:t>
            </a:r>
            <a:r>
              <a:rPr lang="nl-BE" dirty="0" err="1"/>
              <a:t>anemia</a:t>
            </a:r>
            <a:r>
              <a:rPr lang="nl-BE" dirty="0"/>
              <a:t> </a:t>
            </a:r>
            <a:r>
              <a:rPr lang="nl-BE" dirty="0" err="1"/>
              <a:t>and</a:t>
            </a:r>
            <a:r>
              <a:rPr lang="nl-BE" dirty="0"/>
              <a:t> hand pump:</a:t>
            </a:r>
            <a:br>
              <a:rPr lang="nl-BE" dirty="0"/>
            </a:br>
            <a:r>
              <a:rPr lang="nl-BE" u="sng" dirty="0"/>
              <a:t>0.89</a:t>
            </a:r>
          </a:p>
          <a:p>
            <a:r>
              <a:rPr lang="nl-BE" dirty="0"/>
              <a:t>OR of </a:t>
            </a:r>
            <a:r>
              <a:rPr lang="nl-BE" dirty="0" err="1"/>
              <a:t>breastfeeding</a:t>
            </a:r>
            <a:r>
              <a:rPr lang="nl-BE" dirty="0"/>
              <a:t> </a:t>
            </a:r>
            <a:r>
              <a:rPr lang="nl-BE" dirty="0" err="1"/>
              <a:t>adjusted</a:t>
            </a:r>
            <a:r>
              <a:rPr lang="nl-BE" dirty="0"/>
              <a:t> </a:t>
            </a:r>
            <a:r>
              <a:rPr lang="nl-BE" dirty="0" err="1"/>
              <a:t>for</a:t>
            </a:r>
            <a:r>
              <a:rPr lang="nl-BE" dirty="0"/>
              <a:t> </a:t>
            </a:r>
            <a:r>
              <a:rPr lang="nl-BE" dirty="0" err="1"/>
              <a:t>age</a:t>
            </a:r>
            <a:r>
              <a:rPr lang="nl-BE" dirty="0"/>
              <a:t> </a:t>
            </a:r>
            <a:r>
              <a:rPr lang="nl-BE" dirty="0" err="1"/>
              <a:t>and</a:t>
            </a:r>
            <a:r>
              <a:rPr lang="nl-BE" dirty="0"/>
              <a:t> </a:t>
            </a:r>
            <a:r>
              <a:rPr lang="nl-BE" dirty="0" err="1"/>
              <a:t>anemia</a:t>
            </a:r>
            <a:r>
              <a:rPr lang="nl-BE" dirty="0"/>
              <a:t>:</a:t>
            </a:r>
            <a:br>
              <a:rPr lang="nl-BE" dirty="0"/>
            </a:br>
            <a:r>
              <a:rPr lang="nl-BE" u="sng" dirty="0"/>
              <a:t>0.89</a:t>
            </a:r>
          </a:p>
          <a:p>
            <a:r>
              <a:rPr lang="nl-BE" dirty="0" err="1"/>
              <a:t>Difference</a:t>
            </a:r>
            <a:r>
              <a:rPr lang="nl-BE" dirty="0"/>
              <a:t> </a:t>
            </a:r>
            <a:r>
              <a:rPr lang="nl-BE" dirty="0" err="1"/>
              <a:t>less</a:t>
            </a:r>
            <a:r>
              <a:rPr lang="nl-BE" dirty="0"/>
              <a:t> </a:t>
            </a:r>
            <a:r>
              <a:rPr lang="nl-BE" dirty="0" err="1"/>
              <a:t>than</a:t>
            </a:r>
            <a:r>
              <a:rPr lang="nl-BE" dirty="0"/>
              <a:t> 10% =&gt;</a:t>
            </a:r>
            <a:br>
              <a:rPr lang="nl-BE" dirty="0"/>
            </a:br>
            <a:r>
              <a:rPr lang="nl-BE" dirty="0"/>
              <a:t>Hand pump </a:t>
            </a:r>
            <a:r>
              <a:rPr lang="nl-BE" dirty="0" err="1"/>
              <a:t>can</a:t>
            </a:r>
            <a:r>
              <a:rPr lang="nl-BE" dirty="0"/>
              <a:t> </a:t>
            </a:r>
            <a:r>
              <a:rPr lang="nl-BE" dirty="0" err="1"/>
              <a:t>be</a:t>
            </a:r>
            <a:r>
              <a:rPr lang="nl-BE" dirty="0"/>
              <a:t> </a:t>
            </a:r>
            <a:r>
              <a:rPr lang="nl-BE" dirty="0" err="1"/>
              <a:t>removed</a:t>
            </a:r>
            <a:r>
              <a:rPr lang="nl-BE" dirty="0"/>
              <a:t> </a:t>
            </a:r>
            <a:r>
              <a:rPr lang="nl-BE" dirty="0" err="1"/>
              <a:t>from</a:t>
            </a:r>
            <a:r>
              <a:rPr lang="nl-BE" dirty="0"/>
              <a:t> </a:t>
            </a:r>
            <a:r>
              <a:rPr lang="nl-BE" dirty="0" err="1"/>
              <a:t>the</a:t>
            </a:r>
            <a:r>
              <a:rPr lang="nl-BE" dirty="0"/>
              <a:t> model</a:t>
            </a:r>
          </a:p>
        </p:txBody>
      </p:sp>
    </p:spTree>
    <p:extLst>
      <p:ext uri="{BB962C8B-B14F-4D97-AF65-F5344CB8AC3E}">
        <p14:creationId xmlns:p14="http://schemas.microsoft.com/office/powerpoint/2010/main" val="3553593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BCD0F-AAC9-8DDF-A716-E8BE7BFCBF27}"/>
              </a:ext>
            </a:extLst>
          </p:cNvPr>
          <p:cNvSpPr>
            <a:spLocks noGrp="1"/>
          </p:cNvSpPr>
          <p:nvPr>
            <p:ph type="title"/>
          </p:nvPr>
        </p:nvSpPr>
        <p:spPr>
          <a:xfrm>
            <a:off x="689359" y="190500"/>
            <a:ext cx="7772400" cy="1143000"/>
          </a:xfrm>
        </p:spPr>
        <p:txBody>
          <a:bodyPr/>
          <a:lstStyle/>
          <a:p>
            <a:r>
              <a:rPr lang="en-US" altLang="nl-BE" dirty="0"/>
              <a:t>Finding the best model</a:t>
            </a:r>
            <a:endParaRPr lang="nl-BE" dirty="0"/>
          </a:p>
        </p:txBody>
      </p:sp>
      <p:sp>
        <p:nvSpPr>
          <p:cNvPr id="3" name="Content Placeholder 2">
            <a:extLst>
              <a:ext uri="{FF2B5EF4-FFF2-40B4-BE49-F238E27FC236}">
                <a16:creationId xmlns:a16="http://schemas.microsoft.com/office/drawing/2014/main" id="{9C333915-3A8E-FA9F-CC53-15ABCF9B547E}"/>
              </a:ext>
            </a:extLst>
          </p:cNvPr>
          <p:cNvSpPr>
            <a:spLocks noGrp="1"/>
          </p:cNvSpPr>
          <p:nvPr>
            <p:ph idx="1"/>
          </p:nvPr>
        </p:nvSpPr>
        <p:spPr>
          <a:xfrm>
            <a:off x="685579" y="1333500"/>
            <a:ext cx="7772400" cy="4114800"/>
          </a:xfrm>
        </p:spPr>
        <p:txBody>
          <a:bodyPr/>
          <a:lstStyle/>
          <a:p>
            <a:r>
              <a:rPr lang="nl-BE" dirty="0" err="1"/>
              <a:t>Adjusted</a:t>
            </a:r>
            <a:r>
              <a:rPr lang="nl-BE" dirty="0"/>
              <a:t> OR </a:t>
            </a:r>
            <a:r>
              <a:rPr lang="nl-BE" dirty="0" err="1"/>
              <a:t>for</a:t>
            </a:r>
            <a:r>
              <a:rPr lang="nl-BE" dirty="0"/>
              <a:t> </a:t>
            </a:r>
            <a:r>
              <a:rPr lang="nl-BE" dirty="0" err="1"/>
              <a:t>breastfeeding</a:t>
            </a:r>
            <a:r>
              <a:rPr lang="nl-BE" dirty="0"/>
              <a:t>: 0.89</a:t>
            </a:r>
          </a:p>
          <a:p>
            <a:endParaRPr lang="nl-BE" dirty="0"/>
          </a:p>
          <a:p>
            <a:pPr marL="0" indent="0">
              <a:buNone/>
            </a:pPr>
            <a:r>
              <a:rPr lang="nl-BE" dirty="0" err="1"/>
              <a:t>Remove</a:t>
            </a:r>
            <a:r>
              <a:rPr lang="nl-BE" dirty="0"/>
              <a:t> </a:t>
            </a:r>
            <a:r>
              <a:rPr lang="nl-BE" dirty="0" err="1"/>
              <a:t>age</a:t>
            </a:r>
            <a:r>
              <a:rPr lang="nl-BE" dirty="0"/>
              <a:t>:</a:t>
            </a:r>
          </a:p>
          <a:p>
            <a:pPr marL="0" indent="0">
              <a:buNone/>
            </a:pPr>
            <a:endParaRPr lang="nl-BE" dirty="0"/>
          </a:p>
          <a:p>
            <a:pPr marL="0" indent="0">
              <a:buNone/>
            </a:pPr>
            <a:r>
              <a:rPr lang="pt-BR" sz="1600" dirty="0">
                <a:solidFill>
                  <a:srgbClr val="3333CC"/>
                </a:solidFill>
                <a:latin typeface="Courier New" panose="02070309020205020404" pitchFamily="49" charset="0"/>
                <a:cs typeface="Courier New" panose="02070309020205020404" pitchFamily="49" charset="0"/>
              </a:rPr>
              <a:t>&gt; GLM.39 &lt;- glm(vitadef ~ f_CURRBF + anemia, family=binomial, data=vastchs)</a:t>
            </a:r>
            <a:br>
              <a:rPr lang="pt-BR" sz="1600" dirty="0">
                <a:solidFill>
                  <a:srgbClr val="3333CC"/>
                </a:solidFill>
                <a:latin typeface="Courier New" panose="02070309020205020404" pitchFamily="49" charset="0"/>
                <a:cs typeface="Courier New" panose="02070309020205020404" pitchFamily="49" charset="0"/>
              </a:rPr>
            </a:br>
            <a:r>
              <a:rPr lang="pt-BR" sz="1600" dirty="0">
                <a:solidFill>
                  <a:srgbClr val="3333CC"/>
                </a:solidFill>
                <a:latin typeface="Courier New" panose="02070309020205020404" pitchFamily="49" charset="0"/>
                <a:cs typeface="Courier New" panose="02070309020205020404" pitchFamily="49" charset="0"/>
              </a:rPr>
              <a:t>&gt; exp(coef(GLM.39))</a:t>
            </a:r>
            <a:br>
              <a:rPr lang="pt-BR" sz="1600" dirty="0">
                <a:latin typeface="Courier New" panose="02070309020205020404" pitchFamily="49" charset="0"/>
                <a:cs typeface="Courier New" panose="02070309020205020404" pitchFamily="49" charset="0"/>
              </a:rPr>
            </a:b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 (Intercept)    f_CURRBF      anemia </a:t>
            </a:r>
          </a:p>
          <a:p>
            <a:pPr marL="0" indent="0">
              <a:buNone/>
            </a:pPr>
            <a:r>
              <a:rPr lang="pt-BR" sz="1600" dirty="0">
                <a:latin typeface="Courier New" panose="02070309020205020404" pitchFamily="49" charset="0"/>
                <a:cs typeface="Courier New" panose="02070309020205020404" pitchFamily="49" charset="0"/>
              </a:rPr>
              <a:t>  3.3369874   0.6051545   1.6670269 </a:t>
            </a:r>
            <a:endParaRPr lang="nl-BE" dirty="0"/>
          </a:p>
        </p:txBody>
      </p:sp>
    </p:spTree>
    <p:extLst>
      <p:ext uri="{BB962C8B-B14F-4D97-AF65-F5344CB8AC3E}">
        <p14:creationId xmlns:p14="http://schemas.microsoft.com/office/powerpoint/2010/main" val="2927243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DA8A5-DE34-0D5D-DBB6-6D8EB7EAA758}"/>
              </a:ext>
            </a:extLst>
          </p:cNvPr>
          <p:cNvSpPr>
            <a:spLocks noGrp="1"/>
          </p:cNvSpPr>
          <p:nvPr>
            <p:ph type="title"/>
          </p:nvPr>
        </p:nvSpPr>
        <p:spPr>
          <a:xfrm>
            <a:off x="681264" y="190500"/>
            <a:ext cx="7772400" cy="1143000"/>
          </a:xfrm>
        </p:spPr>
        <p:txBody>
          <a:bodyPr/>
          <a:lstStyle/>
          <a:p>
            <a:r>
              <a:rPr lang="en-US" altLang="nl-BE" dirty="0"/>
              <a:t>Finding the best model</a:t>
            </a:r>
            <a:endParaRPr lang="nl-BE" dirty="0"/>
          </a:p>
        </p:txBody>
      </p:sp>
      <p:sp>
        <p:nvSpPr>
          <p:cNvPr id="3" name="Content Placeholder 2">
            <a:extLst>
              <a:ext uri="{FF2B5EF4-FFF2-40B4-BE49-F238E27FC236}">
                <a16:creationId xmlns:a16="http://schemas.microsoft.com/office/drawing/2014/main" id="{2DAF370B-AF21-BABF-3C47-14DA6B75A8FB}"/>
              </a:ext>
            </a:extLst>
          </p:cNvPr>
          <p:cNvSpPr>
            <a:spLocks noGrp="1"/>
          </p:cNvSpPr>
          <p:nvPr>
            <p:ph idx="1"/>
          </p:nvPr>
        </p:nvSpPr>
        <p:spPr/>
        <p:txBody>
          <a:bodyPr/>
          <a:lstStyle/>
          <a:p>
            <a:r>
              <a:rPr lang="nl-BE" dirty="0"/>
              <a:t>OR of </a:t>
            </a:r>
            <a:r>
              <a:rPr lang="nl-BE" dirty="0" err="1"/>
              <a:t>breastfeeding</a:t>
            </a:r>
            <a:r>
              <a:rPr lang="nl-BE" dirty="0"/>
              <a:t> </a:t>
            </a:r>
            <a:r>
              <a:rPr lang="nl-BE" dirty="0" err="1"/>
              <a:t>adjusted</a:t>
            </a:r>
            <a:r>
              <a:rPr lang="nl-BE" dirty="0"/>
              <a:t> </a:t>
            </a:r>
            <a:r>
              <a:rPr lang="nl-BE" dirty="0" err="1"/>
              <a:t>for</a:t>
            </a:r>
            <a:r>
              <a:rPr lang="nl-BE" dirty="0"/>
              <a:t> </a:t>
            </a:r>
            <a:r>
              <a:rPr lang="nl-BE" dirty="0" err="1"/>
              <a:t>age</a:t>
            </a:r>
            <a:r>
              <a:rPr lang="nl-BE" dirty="0"/>
              <a:t> </a:t>
            </a:r>
            <a:r>
              <a:rPr lang="nl-BE" dirty="0" err="1"/>
              <a:t>and</a:t>
            </a:r>
            <a:r>
              <a:rPr lang="nl-BE" dirty="0"/>
              <a:t>  </a:t>
            </a:r>
            <a:r>
              <a:rPr lang="nl-BE" dirty="0" err="1"/>
              <a:t>anemia</a:t>
            </a:r>
            <a:r>
              <a:rPr lang="nl-BE" dirty="0"/>
              <a:t>:</a:t>
            </a:r>
            <a:br>
              <a:rPr lang="nl-BE" dirty="0"/>
            </a:br>
            <a:r>
              <a:rPr lang="nl-BE" u="sng" dirty="0"/>
              <a:t>0.89</a:t>
            </a:r>
          </a:p>
          <a:p>
            <a:r>
              <a:rPr lang="nl-BE" dirty="0"/>
              <a:t>OR of </a:t>
            </a:r>
            <a:r>
              <a:rPr lang="nl-BE" dirty="0" err="1"/>
              <a:t>breastfeeding</a:t>
            </a:r>
            <a:r>
              <a:rPr lang="nl-BE" dirty="0"/>
              <a:t> </a:t>
            </a:r>
            <a:r>
              <a:rPr lang="nl-BE" dirty="0" err="1"/>
              <a:t>adjusted</a:t>
            </a:r>
            <a:r>
              <a:rPr lang="nl-BE" dirty="0"/>
              <a:t> </a:t>
            </a:r>
            <a:r>
              <a:rPr lang="nl-BE" dirty="0" err="1"/>
              <a:t>for</a:t>
            </a:r>
            <a:r>
              <a:rPr lang="nl-BE" dirty="0"/>
              <a:t> </a:t>
            </a:r>
            <a:r>
              <a:rPr lang="nl-BE" dirty="0" err="1"/>
              <a:t>anemia</a:t>
            </a:r>
            <a:r>
              <a:rPr lang="nl-BE" dirty="0"/>
              <a:t>:</a:t>
            </a:r>
            <a:br>
              <a:rPr lang="nl-BE" dirty="0"/>
            </a:br>
            <a:r>
              <a:rPr lang="nl-BE" u="sng" dirty="0"/>
              <a:t>0.61</a:t>
            </a:r>
          </a:p>
          <a:p>
            <a:r>
              <a:rPr lang="nl-BE" dirty="0"/>
              <a:t>0.89 / 0.61 = 1.46, more </a:t>
            </a:r>
            <a:r>
              <a:rPr lang="nl-BE" dirty="0" err="1"/>
              <a:t>than</a:t>
            </a:r>
            <a:r>
              <a:rPr lang="nl-BE" dirty="0"/>
              <a:t> 10% =&gt;</a:t>
            </a:r>
            <a:br>
              <a:rPr lang="nl-BE" dirty="0"/>
            </a:br>
            <a:r>
              <a:rPr lang="nl-BE" dirty="0"/>
              <a:t>Age </a:t>
            </a:r>
            <a:r>
              <a:rPr lang="nl-BE" dirty="0" err="1"/>
              <a:t>cannot</a:t>
            </a:r>
            <a:r>
              <a:rPr lang="nl-BE" dirty="0"/>
              <a:t> </a:t>
            </a:r>
            <a:r>
              <a:rPr lang="nl-BE" dirty="0" err="1"/>
              <a:t>be</a:t>
            </a:r>
            <a:r>
              <a:rPr lang="nl-BE" dirty="0"/>
              <a:t> </a:t>
            </a:r>
            <a:r>
              <a:rPr lang="nl-BE" dirty="0" err="1"/>
              <a:t>removed</a:t>
            </a:r>
            <a:r>
              <a:rPr lang="nl-BE" dirty="0"/>
              <a:t> </a:t>
            </a:r>
            <a:r>
              <a:rPr lang="nl-BE" dirty="0" err="1"/>
              <a:t>from</a:t>
            </a:r>
            <a:r>
              <a:rPr lang="nl-BE" dirty="0"/>
              <a:t> </a:t>
            </a:r>
            <a:r>
              <a:rPr lang="nl-BE" dirty="0" err="1"/>
              <a:t>the</a:t>
            </a:r>
            <a:r>
              <a:rPr lang="nl-BE" dirty="0"/>
              <a:t> model</a:t>
            </a:r>
          </a:p>
        </p:txBody>
      </p:sp>
    </p:spTree>
    <p:extLst>
      <p:ext uri="{BB962C8B-B14F-4D97-AF65-F5344CB8AC3E}">
        <p14:creationId xmlns:p14="http://schemas.microsoft.com/office/powerpoint/2010/main" val="2798307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75D6A-D77B-4337-9988-EEEC4EBAC807}"/>
              </a:ext>
            </a:extLst>
          </p:cNvPr>
          <p:cNvSpPr>
            <a:spLocks noGrp="1"/>
          </p:cNvSpPr>
          <p:nvPr>
            <p:ph type="title"/>
          </p:nvPr>
        </p:nvSpPr>
        <p:spPr>
          <a:xfrm>
            <a:off x="685800" y="538348"/>
            <a:ext cx="7772400" cy="1143000"/>
          </a:xfrm>
        </p:spPr>
        <p:txBody>
          <a:bodyPr/>
          <a:lstStyle/>
          <a:p>
            <a:r>
              <a:rPr lang="nl-BE"/>
              <a:t>Testing for interactions</a:t>
            </a:r>
            <a:endParaRPr lang="nl-BE" dirty="0"/>
          </a:p>
        </p:txBody>
      </p:sp>
      <p:sp>
        <p:nvSpPr>
          <p:cNvPr id="6" name="TextBox 5">
            <a:extLst>
              <a:ext uri="{FF2B5EF4-FFF2-40B4-BE49-F238E27FC236}">
                <a16:creationId xmlns:a16="http://schemas.microsoft.com/office/drawing/2014/main" id="{C081B609-C94F-95E3-FD21-4DDE0FA263A8}"/>
              </a:ext>
            </a:extLst>
          </p:cNvPr>
          <p:cNvSpPr txBox="1"/>
          <p:nvPr/>
        </p:nvSpPr>
        <p:spPr>
          <a:xfrm>
            <a:off x="446253" y="1615231"/>
            <a:ext cx="8563247" cy="3293209"/>
          </a:xfrm>
          <a:prstGeom prst="rect">
            <a:avLst/>
          </a:prstGeom>
          <a:noFill/>
        </p:spPr>
        <p:txBody>
          <a:bodyPr wrap="square">
            <a:spAutoFit/>
          </a:bodyPr>
          <a:lstStyle/>
          <a:p>
            <a:r>
              <a:rPr lang="nl-BE" sz="2000" dirty="0">
                <a:solidFill>
                  <a:srgbClr val="3333CC"/>
                </a:solidFill>
                <a:latin typeface="Courier New" panose="02070309020205020404" pitchFamily="49" charset="0"/>
                <a:cs typeface="Courier New" panose="02070309020205020404" pitchFamily="49" charset="0"/>
              </a:rPr>
              <a:t>&gt; GLM.40 &lt;- </a:t>
            </a:r>
            <a:r>
              <a:rPr lang="nl-BE" sz="2000" dirty="0" err="1">
                <a:solidFill>
                  <a:srgbClr val="3333CC"/>
                </a:solidFill>
                <a:latin typeface="Courier New" panose="02070309020205020404" pitchFamily="49" charset="0"/>
                <a:cs typeface="Courier New" panose="02070309020205020404" pitchFamily="49" charset="0"/>
              </a:rPr>
              <a:t>glm</a:t>
            </a:r>
            <a:r>
              <a:rPr lang="nl-BE" sz="2000" dirty="0">
                <a:solidFill>
                  <a:srgbClr val="3333CC"/>
                </a:solidFill>
                <a:latin typeface="Courier New" panose="02070309020205020404" pitchFamily="49" charset="0"/>
                <a:cs typeface="Courier New" panose="02070309020205020404" pitchFamily="49" charset="0"/>
              </a:rPr>
              <a:t>(</a:t>
            </a:r>
            <a:r>
              <a:rPr lang="nl-BE" sz="2000" dirty="0" err="1">
                <a:solidFill>
                  <a:srgbClr val="3333CC"/>
                </a:solidFill>
                <a:latin typeface="Courier New" panose="02070309020205020404" pitchFamily="49" charset="0"/>
                <a:cs typeface="Courier New" panose="02070309020205020404" pitchFamily="49" charset="0"/>
              </a:rPr>
              <a:t>vitadef</a:t>
            </a:r>
            <a:r>
              <a:rPr lang="nl-BE" sz="2000" dirty="0">
                <a:solidFill>
                  <a:srgbClr val="3333CC"/>
                </a:solidFill>
                <a:latin typeface="Courier New" panose="02070309020205020404" pitchFamily="49" charset="0"/>
                <a:cs typeface="Courier New" panose="02070309020205020404" pitchFamily="49" charset="0"/>
              </a:rPr>
              <a:t> ~ </a:t>
            </a:r>
            <a:r>
              <a:rPr lang="nl-BE" sz="2000" dirty="0" err="1">
                <a:solidFill>
                  <a:srgbClr val="3333CC"/>
                </a:solidFill>
                <a:latin typeface="Courier New" panose="02070309020205020404" pitchFamily="49" charset="0"/>
                <a:cs typeface="Courier New" panose="02070309020205020404" pitchFamily="49" charset="0"/>
              </a:rPr>
              <a:t>f_CURRBF</a:t>
            </a:r>
            <a:r>
              <a:rPr lang="nl-BE" sz="2000" dirty="0">
                <a:solidFill>
                  <a:srgbClr val="3333CC"/>
                </a:solidFill>
                <a:latin typeface="Courier New" panose="02070309020205020404" pitchFamily="49" charset="0"/>
                <a:cs typeface="Courier New" panose="02070309020205020404" pitchFamily="49" charset="0"/>
              </a:rPr>
              <a:t> * factor(</a:t>
            </a:r>
            <a:r>
              <a:rPr lang="nl-BE" sz="2000" dirty="0" err="1">
                <a:solidFill>
                  <a:srgbClr val="3333CC"/>
                </a:solidFill>
                <a:latin typeface="Courier New" panose="02070309020205020404" pitchFamily="49" charset="0"/>
                <a:cs typeface="Courier New" panose="02070309020205020404" pitchFamily="49" charset="0"/>
              </a:rPr>
              <a:t>agegrp</a:t>
            </a:r>
            <a:r>
              <a:rPr lang="nl-BE" sz="2000" dirty="0">
                <a:solidFill>
                  <a:srgbClr val="3333CC"/>
                </a:solidFill>
                <a:latin typeface="Courier New" panose="02070309020205020404" pitchFamily="49" charset="0"/>
                <a:cs typeface="Courier New" panose="02070309020205020404" pitchFamily="49" charset="0"/>
              </a:rPr>
              <a:t>), family=</a:t>
            </a:r>
            <a:r>
              <a:rPr lang="nl-BE" sz="2000" dirty="0" err="1">
                <a:solidFill>
                  <a:srgbClr val="3333CC"/>
                </a:solidFill>
                <a:latin typeface="Courier New" panose="02070309020205020404" pitchFamily="49" charset="0"/>
                <a:cs typeface="Courier New" panose="02070309020205020404" pitchFamily="49" charset="0"/>
              </a:rPr>
              <a:t>binomial</a:t>
            </a:r>
            <a:r>
              <a:rPr lang="nl-BE" sz="2000" dirty="0">
                <a:solidFill>
                  <a:srgbClr val="3333CC"/>
                </a:solidFill>
                <a:latin typeface="Courier New" panose="02070309020205020404" pitchFamily="49" charset="0"/>
                <a:cs typeface="Courier New" panose="02070309020205020404" pitchFamily="49" charset="0"/>
              </a:rPr>
              <a:t>, data=</a:t>
            </a:r>
            <a:r>
              <a:rPr lang="nl-BE" sz="2000" dirty="0" err="1">
                <a:solidFill>
                  <a:srgbClr val="3333CC"/>
                </a:solidFill>
                <a:latin typeface="Courier New" panose="02070309020205020404" pitchFamily="49" charset="0"/>
                <a:cs typeface="Courier New" panose="02070309020205020404" pitchFamily="49" charset="0"/>
              </a:rPr>
              <a:t>vastchs</a:t>
            </a:r>
            <a:r>
              <a:rPr lang="nl-BE" sz="2000" dirty="0">
                <a:solidFill>
                  <a:srgbClr val="3333CC"/>
                </a:solidFill>
                <a:latin typeface="Courier New" panose="02070309020205020404" pitchFamily="49" charset="0"/>
                <a:cs typeface="Courier New" panose="02070309020205020404" pitchFamily="49" charset="0"/>
              </a:rPr>
              <a:t>)</a:t>
            </a:r>
          </a:p>
          <a:p>
            <a:r>
              <a:rPr lang="nl-BE" sz="2000" dirty="0">
                <a:solidFill>
                  <a:srgbClr val="3333CC"/>
                </a:solidFill>
                <a:latin typeface="Courier New" panose="02070309020205020404" pitchFamily="49" charset="0"/>
                <a:cs typeface="Courier New" panose="02070309020205020404" pitchFamily="49" charset="0"/>
              </a:rPr>
              <a:t>&gt; </a:t>
            </a:r>
            <a:r>
              <a:rPr lang="nl-BE" sz="2000" dirty="0" err="1">
                <a:solidFill>
                  <a:srgbClr val="3333CC"/>
                </a:solidFill>
                <a:latin typeface="Courier New" panose="02070309020205020404" pitchFamily="49" charset="0"/>
                <a:cs typeface="Courier New" panose="02070309020205020404" pitchFamily="49" charset="0"/>
              </a:rPr>
              <a:t>exp</a:t>
            </a:r>
            <a:r>
              <a:rPr lang="nl-BE" sz="2000" dirty="0">
                <a:solidFill>
                  <a:srgbClr val="3333CC"/>
                </a:solidFill>
                <a:latin typeface="Courier New" panose="02070309020205020404" pitchFamily="49" charset="0"/>
                <a:cs typeface="Courier New" panose="02070309020205020404" pitchFamily="49" charset="0"/>
              </a:rPr>
              <a:t>(</a:t>
            </a:r>
            <a:r>
              <a:rPr lang="nl-BE" sz="2000" dirty="0" err="1">
                <a:solidFill>
                  <a:srgbClr val="3333CC"/>
                </a:solidFill>
                <a:latin typeface="Courier New" panose="02070309020205020404" pitchFamily="49" charset="0"/>
                <a:cs typeface="Courier New" panose="02070309020205020404" pitchFamily="49" charset="0"/>
              </a:rPr>
              <a:t>coef</a:t>
            </a:r>
            <a:r>
              <a:rPr lang="nl-BE" sz="2000" dirty="0">
                <a:solidFill>
                  <a:srgbClr val="3333CC"/>
                </a:solidFill>
                <a:latin typeface="Courier New" panose="02070309020205020404" pitchFamily="49" charset="0"/>
                <a:cs typeface="Courier New" panose="02070309020205020404" pitchFamily="49" charset="0"/>
              </a:rPr>
              <a:t>(GLM.40))</a:t>
            </a:r>
          </a:p>
          <a:p>
            <a:endParaRPr lang="nl-BE" sz="2000" dirty="0">
              <a:latin typeface="Courier New" panose="02070309020205020404" pitchFamily="49" charset="0"/>
              <a:cs typeface="Courier New" panose="02070309020205020404" pitchFamily="49" charset="0"/>
            </a:endParaRPr>
          </a:p>
          <a:p>
            <a:r>
              <a:rPr lang="nl-BE" sz="2000" dirty="0">
                <a:latin typeface="Courier New" panose="02070309020205020404" pitchFamily="49" charset="0"/>
                <a:cs typeface="Courier New" panose="02070309020205020404" pitchFamily="49" charset="0"/>
              </a:rPr>
              <a:t> (</a:t>
            </a:r>
            <a:r>
              <a:rPr lang="nl-BE" sz="2000" dirty="0" err="1">
                <a:latin typeface="Courier New" panose="02070309020205020404" pitchFamily="49" charset="0"/>
                <a:cs typeface="Courier New" panose="02070309020205020404" pitchFamily="49" charset="0"/>
              </a:rPr>
              <a:t>Intercept</a:t>
            </a:r>
            <a:r>
              <a:rPr lang="nl-BE" sz="2000" dirty="0">
                <a:latin typeface="Courier New" panose="02070309020205020404" pitchFamily="49" charset="0"/>
                <a:cs typeface="Courier New" panose="02070309020205020404" pitchFamily="49" charset="0"/>
              </a:rPr>
              <a:t>)                 </a:t>
            </a:r>
            <a:r>
              <a:rPr lang="nl-BE" sz="2000" dirty="0" err="1">
                <a:latin typeface="Courier New" panose="02070309020205020404" pitchFamily="49" charset="0"/>
                <a:cs typeface="Courier New" panose="02070309020205020404" pitchFamily="49" charset="0"/>
              </a:rPr>
              <a:t>f_CURRBF</a:t>
            </a:r>
            <a:endParaRPr lang="nl-BE" sz="2000" dirty="0">
              <a:latin typeface="Courier New" panose="02070309020205020404" pitchFamily="49" charset="0"/>
              <a:cs typeface="Courier New" panose="02070309020205020404" pitchFamily="49" charset="0"/>
            </a:endParaRPr>
          </a:p>
          <a:p>
            <a:r>
              <a:rPr lang="nl-BE" sz="2000" dirty="0">
                <a:latin typeface="Courier New" panose="02070309020205020404" pitchFamily="49" charset="0"/>
                <a:cs typeface="Courier New" panose="02070309020205020404" pitchFamily="49" charset="0"/>
              </a:rPr>
              <a:t>            2.866631e+05             6.568773e-06</a:t>
            </a:r>
          </a:p>
          <a:p>
            <a:endParaRPr lang="nl-BE" sz="2000" dirty="0">
              <a:latin typeface="Courier New" panose="02070309020205020404" pitchFamily="49" charset="0"/>
              <a:cs typeface="Courier New" panose="02070309020205020404" pitchFamily="49" charset="0"/>
            </a:endParaRPr>
          </a:p>
          <a:p>
            <a:endParaRPr lang="nl-BE" sz="2000" dirty="0">
              <a:latin typeface="Courier New" panose="02070309020205020404" pitchFamily="49" charset="0"/>
              <a:cs typeface="Courier New" panose="02070309020205020404" pitchFamily="49" charset="0"/>
            </a:endParaRPr>
          </a:p>
          <a:p>
            <a:r>
              <a:rPr lang="nl-BE" dirty="0" err="1">
                <a:latin typeface="+mn-lt"/>
                <a:cs typeface="Courier New" panose="02070309020205020404" pitchFamily="49" charset="0"/>
              </a:rPr>
              <a:t>Before</a:t>
            </a:r>
            <a:r>
              <a:rPr lang="nl-BE" dirty="0">
                <a:latin typeface="+mn-lt"/>
                <a:cs typeface="Courier New" panose="02070309020205020404" pitchFamily="49" charset="0"/>
              </a:rPr>
              <a:t>: 0.89</a:t>
            </a:r>
          </a:p>
          <a:p>
            <a:r>
              <a:rPr lang="nl-BE" dirty="0" err="1">
                <a:latin typeface="+mn-lt"/>
                <a:cs typeface="Courier New" panose="02070309020205020404" pitchFamily="49" charset="0"/>
              </a:rPr>
              <a:t>After</a:t>
            </a:r>
            <a:r>
              <a:rPr lang="nl-BE" dirty="0">
                <a:latin typeface="+mn-lt"/>
                <a:cs typeface="Courier New" panose="02070309020205020404" pitchFamily="49" charset="0"/>
              </a:rPr>
              <a:t>: 0.000007 ?????</a:t>
            </a:r>
          </a:p>
        </p:txBody>
      </p:sp>
    </p:spTree>
    <p:extLst>
      <p:ext uri="{BB962C8B-B14F-4D97-AF65-F5344CB8AC3E}">
        <p14:creationId xmlns:p14="http://schemas.microsoft.com/office/powerpoint/2010/main" val="38550243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75D6A-D77B-4337-9988-EEEC4EBAC807}"/>
              </a:ext>
            </a:extLst>
          </p:cNvPr>
          <p:cNvSpPr>
            <a:spLocks noGrp="1"/>
          </p:cNvSpPr>
          <p:nvPr>
            <p:ph type="title"/>
          </p:nvPr>
        </p:nvSpPr>
        <p:spPr>
          <a:xfrm>
            <a:off x="685800" y="538348"/>
            <a:ext cx="7772400" cy="1143000"/>
          </a:xfrm>
        </p:spPr>
        <p:txBody>
          <a:bodyPr/>
          <a:lstStyle/>
          <a:p>
            <a:r>
              <a:rPr lang="nl-BE"/>
              <a:t>Testing for interactions</a:t>
            </a:r>
            <a:endParaRPr lang="nl-BE" dirty="0"/>
          </a:p>
        </p:txBody>
      </p:sp>
      <p:sp>
        <p:nvSpPr>
          <p:cNvPr id="6" name="TextBox 5">
            <a:extLst>
              <a:ext uri="{FF2B5EF4-FFF2-40B4-BE49-F238E27FC236}">
                <a16:creationId xmlns:a16="http://schemas.microsoft.com/office/drawing/2014/main" id="{C081B609-C94F-95E3-FD21-4DDE0FA263A8}"/>
              </a:ext>
            </a:extLst>
          </p:cNvPr>
          <p:cNvSpPr txBox="1"/>
          <p:nvPr/>
        </p:nvSpPr>
        <p:spPr>
          <a:xfrm>
            <a:off x="467544" y="1681348"/>
            <a:ext cx="8563247" cy="4031873"/>
          </a:xfrm>
          <a:prstGeom prst="rect">
            <a:avLst/>
          </a:prstGeom>
          <a:noFill/>
        </p:spPr>
        <p:txBody>
          <a:bodyPr wrap="square">
            <a:spAutoFit/>
          </a:bodyPr>
          <a:lstStyle/>
          <a:p>
            <a:r>
              <a:rPr lang="nl-BE" dirty="0" err="1">
                <a:latin typeface="+mn-lt"/>
                <a:cs typeface="Courier New" panose="02070309020205020404" pitchFamily="49" charset="0"/>
              </a:rPr>
              <a:t>Adding</a:t>
            </a:r>
            <a:r>
              <a:rPr lang="nl-BE" dirty="0">
                <a:latin typeface="+mn-lt"/>
                <a:cs typeface="Courier New" panose="02070309020205020404" pitchFamily="49" charset="0"/>
              </a:rPr>
              <a:t> an </a:t>
            </a:r>
            <a:r>
              <a:rPr lang="nl-BE" dirty="0" err="1">
                <a:latin typeface="+mn-lt"/>
                <a:cs typeface="Courier New" panose="02070309020205020404" pitchFamily="49" charset="0"/>
              </a:rPr>
              <a:t>interaction</a:t>
            </a:r>
            <a:r>
              <a:rPr lang="nl-BE" dirty="0">
                <a:latin typeface="+mn-lt"/>
                <a:cs typeface="Courier New" panose="02070309020205020404" pitchFamily="49" charset="0"/>
              </a:rPr>
              <a:t> </a:t>
            </a:r>
            <a:r>
              <a:rPr lang="nl-BE" u="sng" dirty="0">
                <a:latin typeface="+mn-lt"/>
                <a:cs typeface="Courier New" panose="02070309020205020404" pitchFamily="49" charset="0"/>
              </a:rPr>
              <a:t>changes </a:t>
            </a:r>
            <a:r>
              <a:rPr lang="nl-BE" u="sng" dirty="0" err="1">
                <a:latin typeface="+mn-lt"/>
                <a:cs typeface="Courier New" panose="02070309020205020404" pitchFamily="49" charset="0"/>
              </a:rPr>
              <a:t>the</a:t>
            </a:r>
            <a:r>
              <a:rPr lang="nl-BE" u="sng" dirty="0">
                <a:latin typeface="+mn-lt"/>
                <a:cs typeface="Courier New" panose="02070309020205020404" pitchFamily="49" charset="0"/>
              </a:rPr>
              <a:t> </a:t>
            </a:r>
            <a:r>
              <a:rPr lang="nl-BE" u="sng" dirty="0" err="1">
                <a:latin typeface="+mn-lt"/>
                <a:cs typeface="Courier New" panose="02070309020205020404" pitchFamily="49" charset="0"/>
              </a:rPr>
              <a:t>meaning</a:t>
            </a:r>
            <a:r>
              <a:rPr lang="nl-BE" u="sng" dirty="0">
                <a:latin typeface="+mn-lt"/>
                <a:cs typeface="Courier New" panose="02070309020205020404" pitchFamily="49" charset="0"/>
              </a:rPr>
              <a:t> </a:t>
            </a:r>
            <a:r>
              <a:rPr lang="nl-BE" dirty="0">
                <a:latin typeface="+mn-lt"/>
                <a:cs typeface="Courier New" panose="02070309020205020404" pitchFamily="49" charset="0"/>
              </a:rPr>
              <a:t>of </a:t>
            </a:r>
            <a:r>
              <a:rPr lang="nl-BE" dirty="0" err="1">
                <a:latin typeface="+mn-lt"/>
                <a:cs typeface="Courier New" panose="02070309020205020404" pitchFamily="49" charset="0"/>
              </a:rPr>
              <a:t>the</a:t>
            </a:r>
            <a:r>
              <a:rPr lang="nl-BE" dirty="0">
                <a:latin typeface="+mn-lt"/>
                <a:cs typeface="Courier New" panose="02070309020205020404" pitchFamily="49" charset="0"/>
              </a:rPr>
              <a:t> </a:t>
            </a:r>
            <a:r>
              <a:rPr lang="nl-BE" dirty="0" err="1">
                <a:latin typeface="+mn-lt"/>
                <a:cs typeface="Courier New" panose="02070309020205020404" pitchFamily="49" charset="0"/>
              </a:rPr>
              <a:t>main</a:t>
            </a:r>
            <a:r>
              <a:rPr lang="nl-BE" dirty="0">
                <a:latin typeface="+mn-lt"/>
                <a:cs typeface="Courier New" panose="02070309020205020404" pitchFamily="49" charset="0"/>
              </a:rPr>
              <a:t> effect</a:t>
            </a:r>
          </a:p>
          <a:p>
            <a:endParaRPr lang="nl-BE" dirty="0">
              <a:latin typeface="+mn-lt"/>
              <a:cs typeface="Courier New" panose="02070309020205020404" pitchFamily="49" charset="0"/>
            </a:endParaRPr>
          </a:p>
          <a:p>
            <a:r>
              <a:rPr lang="nl-BE" dirty="0">
                <a:latin typeface="+mn-lt"/>
                <a:cs typeface="Courier New" panose="02070309020205020404" pitchFamily="49" charset="0"/>
              </a:rPr>
              <a:t>Solution? </a:t>
            </a:r>
            <a:r>
              <a:rPr lang="nl-BE" dirty="0" err="1">
                <a:latin typeface="+mn-lt"/>
                <a:cs typeface="Courier New" panose="02070309020205020404" pitchFamily="49" charset="0"/>
              </a:rPr>
              <a:t>Use</a:t>
            </a:r>
            <a:r>
              <a:rPr lang="nl-BE" dirty="0">
                <a:latin typeface="+mn-lt"/>
                <a:cs typeface="Courier New" panose="02070309020205020404" pitchFamily="49" charset="0"/>
              </a:rPr>
              <a:t> LR test </a:t>
            </a:r>
            <a:r>
              <a:rPr lang="nl-BE" dirty="0" err="1">
                <a:latin typeface="+mn-lt"/>
                <a:cs typeface="Courier New" panose="02070309020205020404" pitchFamily="49" charset="0"/>
              </a:rPr>
              <a:t>anyway</a:t>
            </a:r>
            <a:r>
              <a:rPr lang="nl-BE" dirty="0">
                <a:latin typeface="+mn-lt"/>
                <a:cs typeface="Courier New" panose="02070309020205020404" pitchFamily="49" charset="0"/>
              </a:rPr>
              <a:t>??</a:t>
            </a:r>
          </a:p>
          <a:p>
            <a:endParaRPr lang="nl-BE" dirty="0">
              <a:latin typeface="+mn-lt"/>
              <a:cs typeface="Courier New" panose="02070309020205020404" pitchFamily="49" charset="0"/>
            </a:endParaRPr>
          </a:p>
          <a:p>
            <a:r>
              <a:rPr lang="nl-BE" sz="2000" dirty="0">
                <a:solidFill>
                  <a:srgbClr val="3333CC"/>
                </a:solidFill>
                <a:latin typeface="Courier New" panose="02070309020205020404" pitchFamily="49" charset="0"/>
                <a:cs typeface="Courier New" panose="02070309020205020404" pitchFamily="49" charset="0"/>
              </a:rPr>
              <a:t>&gt; </a:t>
            </a:r>
            <a:r>
              <a:rPr lang="nl-BE" sz="2000" dirty="0" err="1">
                <a:solidFill>
                  <a:srgbClr val="3333CC"/>
                </a:solidFill>
                <a:latin typeface="Courier New" panose="02070309020205020404" pitchFamily="49" charset="0"/>
                <a:cs typeface="Courier New" panose="02070309020205020404" pitchFamily="49" charset="0"/>
              </a:rPr>
              <a:t>anova</a:t>
            </a:r>
            <a:r>
              <a:rPr lang="nl-BE" sz="2000" dirty="0">
                <a:solidFill>
                  <a:srgbClr val="3333CC"/>
                </a:solidFill>
                <a:latin typeface="Courier New" panose="02070309020205020404" pitchFamily="49" charset="0"/>
                <a:cs typeface="Courier New" panose="02070309020205020404" pitchFamily="49" charset="0"/>
              </a:rPr>
              <a:t>(GLM.40, GLM.38, test="</a:t>
            </a:r>
            <a:r>
              <a:rPr lang="nl-BE" sz="2000" dirty="0" err="1">
                <a:solidFill>
                  <a:srgbClr val="3333CC"/>
                </a:solidFill>
                <a:latin typeface="Courier New" panose="02070309020205020404" pitchFamily="49" charset="0"/>
                <a:cs typeface="Courier New" panose="02070309020205020404" pitchFamily="49" charset="0"/>
              </a:rPr>
              <a:t>Chisq</a:t>
            </a:r>
            <a:r>
              <a:rPr lang="nl-BE" sz="2000" dirty="0">
                <a:solidFill>
                  <a:srgbClr val="3333CC"/>
                </a:solidFill>
                <a:latin typeface="Courier New" panose="02070309020205020404" pitchFamily="49" charset="0"/>
                <a:cs typeface="Courier New" panose="02070309020205020404" pitchFamily="49" charset="0"/>
              </a:rPr>
              <a:t>")</a:t>
            </a:r>
          </a:p>
          <a:p>
            <a:r>
              <a:rPr lang="nl-BE" sz="2000" dirty="0">
                <a:latin typeface="Courier New" panose="02070309020205020404" pitchFamily="49" charset="0"/>
                <a:cs typeface="Courier New" panose="02070309020205020404" pitchFamily="49" charset="0"/>
              </a:rPr>
              <a:t>Analysis of </a:t>
            </a:r>
            <a:r>
              <a:rPr lang="nl-BE" sz="2000" dirty="0" err="1">
                <a:latin typeface="Courier New" panose="02070309020205020404" pitchFamily="49" charset="0"/>
                <a:cs typeface="Courier New" panose="02070309020205020404" pitchFamily="49" charset="0"/>
              </a:rPr>
              <a:t>Deviance</a:t>
            </a:r>
            <a:r>
              <a:rPr lang="nl-BE" sz="2000" dirty="0">
                <a:latin typeface="Courier New" panose="02070309020205020404" pitchFamily="49" charset="0"/>
                <a:cs typeface="Courier New" panose="02070309020205020404" pitchFamily="49" charset="0"/>
              </a:rPr>
              <a:t> </a:t>
            </a:r>
            <a:r>
              <a:rPr lang="nl-BE" sz="2000" dirty="0" err="1">
                <a:latin typeface="Courier New" panose="02070309020205020404" pitchFamily="49" charset="0"/>
                <a:cs typeface="Courier New" panose="02070309020205020404" pitchFamily="49" charset="0"/>
              </a:rPr>
              <a:t>Table</a:t>
            </a:r>
            <a:endParaRPr lang="nl-BE" sz="2000" dirty="0">
              <a:latin typeface="Courier New" panose="02070309020205020404" pitchFamily="49" charset="0"/>
              <a:cs typeface="Courier New" panose="02070309020205020404" pitchFamily="49" charset="0"/>
            </a:endParaRPr>
          </a:p>
          <a:p>
            <a:endParaRPr lang="nl-BE" sz="2000" dirty="0">
              <a:latin typeface="Courier New" panose="02070309020205020404" pitchFamily="49" charset="0"/>
              <a:cs typeface="Courier New" panose="02070309020205020404" pitchFamily="49" charset="0"/>
            </a:endParaRPr>
          </a:p>
          <a:p>
            <a:r>
              <a:rPr lang="nl-BE" sz="2000" dirty="0">
                <a:latin typeface="Courier New" panose="02070309020205020404" pitchFamily="49" charset="0"/>
                <a:cs typeface="Courier New" panose="02070309020205020404" pitchFamily="49" charset="0"/>
              </a:rPr>
              <a:t>Model 1: </a:t>
            </a:r>
            <a:r>
              <a:rPr lang="nl-BE" sz="2000" dirty="0" err="1">
                <a:latin typeface="Courier New" panose="02070309020205020404" pitchFamily="49" charset="0"/>
                <a:cs typeface="Courier New" panose="02070309020205020404" pitchFamily="49" charset="0"/>
              </a:rPr>
              <a:t>vitadef</a:t>
            </a:r>
            <a:r>
              <a:rPr lang="nl-BE" sz="2000" dirty="0">
                <a:latin typeface="Courier New" panose="02070309020205020404" pitchFamily="49" charset="0"/>
                <a:cs typeface="Courier New" panose="02070309020205020404" pitchFamily="49" charset="0"/>
              </a:rPr>
              <a:t> ~ </a:t>
            </a:r>
            <a:r>
              <a:rPr lang="nl-BE" sz="2000" dirty="0" err="1">
                <a:latin typeface="Courier New" panose="02070309020205020404" pitchFamily="49" charset="0"/>
                <a:cs typeface="Courier New" panose="02070309020205020404" pitchFamily="49" charset="0"/>
              </a:rPr>
              <a:t>f_CURRBF</a:t>
            </a:r>
            <a:r>
              <a:rPr lang="nl-BE" sz="2000" dirty="0">
                <a:latin typeface="Courier New" panose="02070309020205020404" pitchFamily="49" charset="0"/>
                <a:cs typeface="Courier New" panose="02070309020205020404" pitchFamily="49" charset="0"/>
              </a:rPr>
              <a:t> * factor(</a:t>
            </a:r>
            <a:r>
              <a:rPr lang="nl-BE" sz="2000" dirty="0" err="1">
                <a:latin typeface="Courier New" panose="02070309020205020404" pitchFamily="49" charset="0"/>
                <a:cs typeface="Courier New" panose="02070309020205020404" pitchFamily="49" charset="0"/>
              </a:rPr>
              <a:t>agegrp</a:t>
            </a:r>
            <a:r>
              <a:rPr lang="nl-BE" sz="2000" dirty="0">
                <a:latin typeface="Courier New" panose="02070309020205020404" pitchFamily="49" charset="0"/>
                <a:cs typeface="Courier New" panose="02070309020205020404" pitchFamily="49" charset="0"/>
              </a:rPr>
              <a:t>) + </a:t>
            </a:r>
            <a:r>
              <a:rPr lang="nl-BE" sz="2000" dirty="0" err="1">
                <a:latin typeface="Courier New" panose="02070309020205020404" pitchFamily="49" charset="0"/>
                <a:cs typeface="Courier New" panose="02070309020205020404" pitchFamily="49" charset="0"/>
              </a:rPr>
              <a:t>anemia</a:t>
            </a:r>
            <a:endParaRPr lang="nl-BE" sz="2000" dirty="0">
              <a:latin typeface="Courier New" panose="02070309020205020404" pitchFamily="49" charset="0"/>
              <a:cs typeface="Courier New" panose="02070309020205020404" pitchFamily="49" charset="0"/>
            </a:endParaRPr>
          </a:p>
          <a:p>
            <a:r>
              <a:rPr lang="nl-BE" sz="2000" dirty="0">
                <a:latin typeface="Courier New" panose="02070309020205020404" pitchFamily="49" charset="0"/>
                <a:cs typeface="Courier New" panose="02070309020205020404" pitchFamily="49" charset="0"/>
              </a:rPr>
              <a:t>Model 2: </a:t>
            </a:r>
            <a:r>
              <a:rPr lang="nl-BE" sz="2000" dirty="0" err="1">
                <a:latin typeface="Courier New" panose="02070309020205020404" pitchFamily="49" charset="0"/>
                <a:cs typeface="Courier New" panose="02070309020205020404" pitchFamily="49" charset="0"/>
              </a:rPr>
              <a:t>vitadef</a:t>
            </a:r>
            <a:r>
              <a:rPr lang="nl-BE" sz="2000" dirty="0">
                <a:latin typeface="Courier New" panose="02070309020205020404" pitchFamily="49" charset="0"/>
                <a:cs typeface="Courier New" panose="02070309020205020404" pitchFamily="49" charset="0"/>
              </a:rPr>
              <a:t> ~ </a:t>
            </a:r>
            <a:r>
              <a:rPr lang="nl-BE" sz="2000" dirty="0" err="1">
                <a:latin typeface="Courier New" panose="02070309020205020404" pitchFamily="49" charset="0"/>
                <a:cs typeface="Courier New" panose="02070309020205020404" pitchFamily="49" charset="0"/>
              </a:rPr>
              <a:t>f_CURRBF</a:t>
            </a:r>
            <a:r>
              <a:rPr lang="nl-BE" sz="2000" dirty="0">
                <a:latin typeface="Courier New" panose="02070309020205020404" pitchFamily="49" charset="0"/>
                <a:cs typeface="Courier New" panose="02070309020205020404" pitchFamily="49" charset="0"/>
              </a:rPr>
              <a:t> + factor(</a:t>
            </a:r>
            <a:r>
              <a:rPr lang="nl-BE" sz="2000" dirty="0" err="1">
                <a:latin typeface="Courier New" panose="02070309020205020404" pitchFamily="49" charset="0"/>
                <a:cs typeface="Courier New" panose="02070309020205020404" pitchFamily="49" charset="0"/>
              </a:rPr>
              <a:t>agegrp</a:t>
            </a:r>
            <a:r>
              <a:rPr lang="nl-BE" sz="2000" dirty="0">
                <a:latin typeface="Courier New" panose="02070309020205020404" pitchFamily="49" charset="0"/>
                <a:cs typeface="Courier New" panose="02070309020205020404" pitchFamily="49" charset="0"/>
              </a:rPr>
              <a:t>) + </a:t>
            </a:r>
            <a:r>
              <a:rPr lang="nl-BE" sz="2000" dirty="0" err="1">
                <a:latin typeface="Courier New" panose="02070309020205020404" pitchFamily="49" charset="0"/>
                <a:cs typeface="Courier New" panose="02070309020205020404" pitchFamily="49" charset="0"/>
              </a:rPr>
              <a:t>anemia</a:t>
            </a:r>
            <a:endParaRPr lang="nl-BE" sz="2000" dirty="0">
              <a:latin typeface="Courier New" panose="02070309020205020404" pitchFamily="49" charset="0"/>
              <a:cs typeface="Courier New" panose="02070309020205020404" pitchFamily="49" charset="0"/>
            </a:endParaRPr>
          </a:p>
          <a:p>
            <a:r>
              <a:rPr lang="nl-BE" sz="2000" dirty="0">
                <a:latin typeface="Courier New" panose="02070309020205020404" pitchFamily="49" charset="0"/>
                <a:cs typeface="Courier New" panose="02070309020205020404" pitchFamily="49" charset="0"/>
              </a:rPr>
              <a:t>  </a:t>
            </a:r>
            <a:r>
              <a:rPr lang="nl-BE" sz="2000" dirty="0" err="1">
                <a:latin typeface="Courier New" panose="02070309020205020404" pitchFamily="49" charset="0"/>
                <a:cs typeface="Courier New" panose="02070309020205020404" pitchFamily="49" charset="0"/>
              </a:rPr>
              <a:t>Resid</a:t>
            </a:r>
            <a:r>
              <a:rPr lang="nl-BE" sz="2000" dirty="0">
                <a:latin typeface="Courier New" panose="02070309020205020404" pitchFamily="49" charset="0"/>
                <a:cs typeface="Courier New" panose="02070309020205020404" pitchFamily="49" charset="0"/>
              </a:rPr>
              <a:t>. </a:t>
            </a:r>
            <a:r>
              <a:rPr lang="nl-BE" sz="2000" dirty="0" err="1">
                <a:latin typeface="Courier New" panose="02070309020205020404" pitchFamily="49" charset="0"/>
                <a:cs typeface="Courier New" panose="02070309020205020404" pitchFamily="49" charset="0"/>
              </a:rPr>
              <a:t>Df</a:t>
            </a:r>
            <a:r>
              <a:rPr lang="nl-BE" sz="2000" dirty="0">
                <a:latin typeface="Courier New" panose="02070309020205020404" pitchFamily="49" charset="0"/>
                <a:cs typeface="Courier New" panose="02070309020205020404" pitchFamily="49" charset="0"/>
              </a:rPr>
              <a:t> </a:t>
            </a:r>
            <a:r>
              <a:rPr lang="nl-BE" sz="2000" dirty="0" err="1">
                <a:latin typeface="Courier New" panose="02070309020205020404" pitchFamily="49" charset="0"/>
                <a:cs typeface="Courier New" panose="02070309020205020404" pitchFamily="49" charset="0"/>
              </a:rPr>
              <a:t>Resid</a:t>
            </a:r>
            <a:r>
              <a:rPr lang="nl-BE" sz="2000" dirty="0">
                <a:latin typeface="Courier New" panose="02070309020205020404" pitchFamily="49" charset="0"/>
                <a:cs typeface="Courier New" panose="02070309020205020404" pitchFamily="49" charset="0"/>
              </a:rPr>
              <a:t>. </a:t>
            </a:r>
            <a:r>
              <a:rPr lang="nl-BE" sz="2000" dirty="0" err="1">
                <a:latin typeface="Courier New" panose="02070309020205020404" pitchFamily="49" charset="0"/>
                <a:cs typeface="Courier New" panose="02070309020205020404" pitchFamily="49" charset="0"/>
              </a:rPr>
              <a:t>Dev</a:t>
            </a:r>
            <a:r>
              <a:rPr lang="nl-BE" sz="2000" dirty="0">
                <a:latin typeface="Courier New" panose="02070309020205020404" pitchFamily="49" charset="0"/>
                <a:cs typeface="Courier New" panose="02070309020205020404" pitchFamily="49" charset="0"/>
              </a:rPr>
              <a:t> </a:t>
            </a:r>
            <a:r>
              <a:rPr lang="nl-BE" sz="2000" dirty="0" err="1">
                <a:latin typeface="Courier New" panose="02070309020205020404" pitchFamily="49" charset="0"/>
                <a:cs typeface="Courier New" panose="02070309020205020404" pitchFamily="49" charset="0"/>
              </a:rPr>
              <a:t>Df</a:t>
            </a:r>
            <a:r>
              <a:rPr lang="nl-BE" sz="2000" dirty="0">
                <a:latin typeface="Courier New" panose="02070309020205020404" pitchFamily="49" charset="0"/>
                <a:cs typeface="Courier New" panose="02070309020205020404" pitchFamily="49" charset="0"/>
              </a:rPr>
              <a:t> </a:t>
            </a:r>
            <a:r>
              <a:rPr lang="nl-BE" sz="2000" dirty="0" err="1">
                <a:latin typeface="Courier New" panose="02070309020205020404" pitchFamily="49" charset="0"/>
                <a:cs typeface="Courier New" panose="02070309020205020404" pitchFamily="49" charset="0"/>
              </a:rPr>
              <a:t>Deviance</a:t>
            </a:r>
            <a:r>
              <a:rPr lang="nl-BE" sz="2000" dirty="0">
                <a:latin typeface="Courier New" panose="02070309020205020404" pitchFamily="49" charset="0"/>
                <a:cs typeface="Courier New" panose="02070309020205020404" pitchFamily="49" charset="0"/>
              </a:rPr>
              <a:t> Pr(&gt;Chi)</a:t>
            </a:r>
          </a:p>
          <a:p>
            <a:r>
              <a:rPr lang="nl-BE" sz="2000" dirty="0">
                <a:latin typeface="Courier New" panose="02070309020205020404" pitchFamily="49" charset="0"/>
                <a:cs typeface="Courier New" panose="02070309020205020404" pitchFamily="49" charset="0"/>
              </a:rPr>
              <a:t>1      1126     1291.0                     </a:t>
            </a:r>
          </a:p>
          <a:p>
            <a:r>
              <a:rPr lang="nl-BE" sz="2000" dirty="0">
                <a:latin typeface="Courier New" panose="02070309020205020404" pitchFamily="49" charset="0"/>
                <a:cs typeface="Courier New" panose="02070309020205020404" pitchFamily="49" charset="0"/>
              </a:rPr>
              <a:t>2      1130     1293.2 -4  -2.2362   0.6924</a:t>
            </a:r>
          </a:p>
        </p:txBody>
      </p:sp>
    </p:spTree>
    <p:extLst>
      <p:ext uri="{BB962C8B-B14F-4D97-AF65-F5344CB8AC3E}">
        <p14:creationId xmlns:p14="http://schemas.microsoft.com/office/powerpoint/2010/main" val="10277595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75D6A-D77B-4337-9988-EEEC4EBAC807}"/>
              </a:ext>
            </a:extLst>
          </p:cNvPr>
          <p:cNvSpPr>
            <a:spLocks noGrp="1"/>
          </p:cNvSpPr>
          <p:nvPr>
            <p:ph type="title"/>
          </p:nvPr>
        </p:nvSpPr>
        <p:spPr/>
        <p:txBody>
          <a:bodyPr/>
          <a:lstStyle/>
          <a:p>
            <a:r>
              <a:rPr lang="nl-BE" dirty="0" err="1"/>
              <a:t>Final</a:t>
            </a:r>
            <a:r>
              <a:rPr lang="nl-BE" dirty="0"/>
              <a:t> model</a:t>
            </a:r>
          </a:p>
        </p:txBody>
      </p:sp>
      <p:graphicFrame>
        <p:nvGraphicFramePr>
          <p:cNvPr id="9" name="Table 9">
            <a:extLst>
              <a:ext uri="{FF2B5EF4-FFF2-40B4-BE49-F238E27FC236}">
                <a16:creationId xmlns:a16="http://schemas.microsoft.com/office/drawing/2014/main" id="{D06898E9-2618-4989-9FAF-96C356F4B6F8}"/>
              </a:ext>
            </a:extLst>
          </p:cNvPr>
          <p:cNvGraphicFramePr>
            <a:graphicFrameLocks noGrp="1"/>
          </p:cNvGraphicFramePr>
          <p:nvPr>
            <p:extLst>
              <p:ext uri="{D42A27DB-BD31-4B8C-83A1-F6EECF244321}">
                <p14:modId xmlns:p14="http://schemas.microsoft.com/office/powerpoint/2010/main" val="1916567942"/>
              </p:ext>
            </p:extLst>
          </p:nvPr>
        </p:nvGraphicFramePr>
        <p:xfrm>
          <a:off x="2843808" y="3286760"/>
          <a:ext cx="3456384" cy="2961640"/>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1063109307"/>
                    </a:ext>
                  </a:extLst>
                </a:gridCol>
                <a:gridCol w="1728192">
                  <a:extLst>
                    <a:ext uri="{9D8B030D-6E8A-4147-A177-3AD203B41FA5}">
                      <a16:colId xmlns:a16="http://schemas.microsoft.com/office/drawing/2014/main" val="129933127"/>
                    </a:ext>
                  </a:extLst>
                </a:gridCol>
              </a:tblGrid>
              <a:tr h="216024">
                <a:tc>
                  <a:txBody>
                    <a:bodyPr/>
                    <a:lstStyle/>
                    <a:p>
                      <a:r>
                        <a:rPr lang="nl-BE" dirty="0"/>
                        <a:t>Factor</a:t>
                      </a:r>
                    </a:p>
                  </a:txBody>
                  <a:tcPr/>
                </a:tc>
                <a:tc>
                  <a:txBody>
                    <a:bodyPr/>
                    <a:lstStyle/>
                    <a:p>
                      <a:r>
                        <a:rPr lang="nl-BE" dirty="0"/>
                        <a:t>OR(95% CI)</a:t>
                      </a:r>
                    </a:p>
                  </a:txBody>
                  <a:tcPr/>
                </a:tc>
                <a:extLst>
                  <a:ext uri="{0D108BD9-81ED-4DB2-BD59-A6C34878D82A}">
                    <a16:rowId xmlns:a16="http://schemas.microsoft.com/office/drawing/2014/main" val="3104488199"/>
                  </a:ext>
                </a:extLst>
              </a:tr>
              <a:tr h="370840">
                <a:tc>
                  <a:txBody>
                    <a:bodyPr/>
                    <a:lstStyle/>
                    <a:p>
                      <a:r>
                        <a:rPr lang="nl-BE" dirty="0" err="1"/>
                        <a:t>Breast</a:t>
                      </a:r>
                      <a:r>
                        <a:rPr lang="nl-BE" dirty="0"/>
                        <a:t> </a:t>
                      </a:r>
                      <a:r>
                        <a:rPr lang="nl-BE" dirty="0" err="1"/>
                        <a:t>feeding</a:t>
                      </a:r>
                      <a:endParaRPr lang="nl-BE" dirty="0"/>
                    </a:p>
                  </a:txBody>
                  <a:tcPr/>
                </a:tc>
                <a:tc>
                  <a:txBody>
                    <a:bodyPr/>
                    <a:lstStyle/>
                    <a:p>
                      <a:r>
                        <a:rPr lang="nl-BE" dirty="0"/>
                        <a:t>0.89(0.55-1.43)</a:t>
                      </a:r>
                    </a:p>
                  </a:txBody>
                  <a:tcPr/>
                </a:tc>
                <a:extLst>
                  <a:ext uri="{0D108BD9-81ED-4DB2-BD59-A6C34878D82A}">
                    <a16:rowId xmlns:a16="http://schemas.microsoft.com/office/drawing/2014/main" val="508214122"/>
                  </a:ext>
                </a:extLst>
              </a:tr>
              <a:tr h="370840">
                <a:tc>
                  <a:txBody>
                    <a:bodyPr/>
                    <a:lstStyle/>
                    <a:p>
                      <a:r>
                        <a:rPr lang="nl-BE" dirty="0"/>
                        <a:t>Age 0-11m</a:t>
                      </a:r>
                    </a:p>
                  </a:txBody>
                  <a:tcPr/>
                </a:tc>
                <a:tc>
                  <a:txBody>
                    <a:bodyPr/>
                    <a:lstStyle/>
                    <a:p>
                      <a:r>
                        <a:rPr lang="nl-BE" dirty="0"/>
                        <a:t>Ref.</a:t>
                      </a:r>
                    </a:p>
                  </a:txBody>
                  <a:tcPr/>
                </a:tc>
                <a:extLst>
                  <a:ext uri="{0D108BD9-81ED-4DB2-BD59-A6C34878D82A}">
                    <a16:rowId xmlns:a16="http://schemas.microsoft.com/office/drawing/2014/main" val="3693695300"/>
                  </a:ext>
                </a:extLst>
              </a:tr>
              <a:tr h="370840">
                <a:tc>
                  <a:txBody>
                    <a:bodyPr/>
                    <a:lstStyle/>
                    <a:p>
                      <a:r>
                        <a:rPr lang="nl-BE" dirty="0"/>
                        <a:t>       12-23m</a:t>
                      </a:r>
                    </a:p>
                  </a:txBody>
                  <a:tcPr/>
                </a:tc>
                <a:tc>
                  <a:txBody>
                    <a:bodyPr/>
                    <a:lstStyle/>
                    <a:p>
                      <a:r>
                        <a:rPr lang="nl-BE" dirty="0"/>
                        <a:t>1.04(0.73-1.48)</a:t>
                      </a:r>
                    </a:p>
                  </a:txBody>
                  <a:tcPr/>
                </a:tc>
                <a:extLst>
                  <a:ext uri="{0D108BD9-81ED-4DB2-BD59-A6C34878D82A}">
                    <a16:rowId xmlns:a16="http://schemas.microsoft.com/office/drawing/2014/main" val="3869353761"/>
                  </a:ext>
                </a:extLst>
              </a:tr>
              <a:tr h="370840">
                <a:tc>
                  <a:txBody>
                    <a:bodyPr/>
                    <a:lstStyle/>
                    <a:p>
                      <a:r>
                        <a:rPr lang="nl-BE" dirty="0"/>
                        <a:t>       24-35m</a:t>
                      </a:r>
                    </a:p>
                  </a:txBody>
                  <a:tcPr/>
                </a:tc>
                <a:tc>
                  <a:txBody>
                    <a:bodyPr/>
                    <a:lstStyle/>
                    <a:p>
                      <a:r>
                        <a:rPr lang="nl-BE" dirty="0"/>
                        <a:t>1.22(0.80-1.87)</a:t>
                      </a:r>
                    </a:p>
                  </a:txBody>
                  <a:tcPr/>
                </a:tc>
                <a:extLst>
                  <a:ext uri="{0D108BD9-81ED-4DB2-BD59-A6C34878D82A}">
                    <a16:rowId xmlns:a16="http://schemas.microsoft.com/office/drawing/2014/main" val="770301220"/>
                  </a:ext>
                </a:extLst>
              </a:tr>
              <a:tr h="370840">
                <a:tc>
                  <a:txBody>
                    <a:bodyPr/>
                    <a:lstStyle/>
                    <a:p>
                      <a:r>
                        <a:rPr lang="nl-BE" dirty="0"/>
                        <a:t>       36-47m</a:t>
                      </a:r>
                    </a:p>
                  </a:txBody>
                  <a:tcPr/>
                </a:tc>
                <a:tc>
                  <a:txBody>
                    <a:bodyPr/>
                    <a:lstStyle/>
                    <a:p>
                      <a:r>
                        <a:rPr lang="nl-BE" dirty="0"/>
                        <a:t>1.83(1.01-3.37)</a:t>
                      </a:r>
                    </a:p>
                  </a:txBody>
                  <a:tcPr/>
                </a:tc>
                <a:extLst>
                  <a:ext uri="{0D108BD9-81ED-4DB2-BD59-A6C34878D82A}">
                    <a16:rowId xmlns:a16="http://schemas.microsoft.com/office/drawing/2014/main" val="2838304454"/>
                  </a:ext>
                </a:extLst>
              </a:tr>
              <a:tr h="370840">
                <a:tc>
                  <a:txBody>
                    <a:bodyPr/>
                    <a:lstStyle/>
                    <a:p>
                      <a:r>
                        <a:rPr lang="nl-BE" dirty="0"/>
                        <a:t>       48-59m</a:t>
                      </a:r>
                    </a:p>
                  </a:txBody>
                  <a:tcPr/>
                </a:tc>
                <a:tc>
                  <a:txBody>
                    <a:bodyPr/>
                    <a:lstStyle/>
                    <a:p>
                      <a:r>
                        <a:rPr lang="nl-BE" dirty="0"/>
                        <a:t>1.72(0.78-4.00)</a:t>
                      </a:r>
                    </a:p>
                  </a:txBody>
                  <a:tcPr/>
                </a:tc>
                <a:extLst>
                  <a:ext uri="{0D108BD9-81ED-4DB2-BD59-A6C34878D82A}">
                    <a16:rowId xmlns:a16="http://schemas.microsoft.com/office/drawing/2014/main" val="4112219184"/>
                  </a:ext>
                </a:extLst>
              </a:tr>
              <a:tr h="370840">
                <a:tc>
                  <a:txBody>
                    <a:bodyPr/>
                    <a:lstStyle/>
                    <a:p>
                      <a:r>
                        <a:rPr lang="nl-BE" dirty="0" err="1"/>
                        <a:t>Anemia</a:t>
                      </a:r>
                      <a:endParaRPr lang="nl-BE" dirty="0"/>
                    </a:p>
                  </a:txBody>
                  <a:tcPr/>
                </a:tc>
                <a:tc>
                  <a:txBody>
                    <a:bodyPr/>
                    <a:lstStyle/>
                    <a:p>
                      <a:r>
                        <a:rPr lang="nl-BE" dirty="0"/>
                        <a:t>1.67(1.24-2.26)</a:t>
                      </a:r>
                    </a:p>
                  </a:txBody>
                  <a:tcPr/>
                </a:tc>
                <a:extLst>
                  <a:ext uri="{0D108BD9-81ED-4DB2-BD59-A6C34878D82A}">
                    <a16:rowId xmlns:a16="http://schemas.microsoft.com/office/drawing/2014/main" val="3760049070"/>
                  </a:ext>
                </a:extLst>
              </a:tr>
            </a:tbl>
          </a:graphicData>
        </a:graphic>
      </p:graphicFrame>
      <p:sp>
        <p:nvSpPr>
          <p:cNvPr id="4" name="TextBox 3">
            <a:extLst>
              <a:ext uri="{FF2B5EF4-FFF2-40B4-BE49-F238E27FC236}">
                <a16:creationId xmlns:a16="http://schemas.microsoft.com/office/drawing/2014/main" id="{BFAD5E70-4689-46D8-7073-3924792F3FCE}"/>
              </a:ext>
            </a:extLst>
          </p:cNvPr>
          <p:cNvSpPr txBox="1"/>
          <p:nvPr/>
        </p:nvSpPr>
        <p:spPr>
          <a:xfrm>
            <a:off x="2771800" y="1948180"/>
            <a:ext cx="4572000" cy="1015663"/>
          </a:xfrm>
          <a:prstGeom prst="rect">
            <a:avLst/>
          </a:prstGeom>
          <a:noFill/>
        </p:spPr>
        <p:txBody>
          <a:bodyPr wrap="square">
            <a:spAutoFit/>
          </a:bodyPr>
          <a:lstStyle/>
          <a:p>
            <a:r>
              <a:rPr lang="nl-BE" sz="2000" dirty="0">
                <a:latin typeface="Courier New" panose="02070309020205020404" pitchFamily="49" charset="0"/>
                <a:cs typeface="Courier New" panose="02070309020205020404" pitchFamily="49" charset="0"/>
              </a:rPr>
              <a:t>summary(GLM.38)</a:t>
            </a:r>
          </a:p>
          <a:p>
            <a:r>
              <a:rPr lang="nl-BE" sz="2000" dirty="0" err="1">
                <a:latin typeface="Courier New" panose="02070309020205020404" pitchFamily="49" charset="0"/>
                <a:cs typeface="Courier New" panose="02070309020205020404" pitchFamily="49" charset="0"/>
              </a:rPr>
              <a:t>exp</a:t>
            </a:r>
            <a:r>
              <a:rPr lang="nl-BE" sz="2000" dirty="0">
                <a:latin typeface="Courier New" panose="02070309020205020404" pitchFamily="49" charset="0"/>
                <a:cs typeface="Courier New" panose="02070309020205020404" pitchFamily="49" charset="0"/>
              </a:rPr>
              <a:t>(</a:t>
            </a:r>
            <a:r>
              <a:rPr lang="nl-BE" sz="2000" dirty="0" err="1">
                <a:latin typeface="Courier New" panose="02070309020205020404" pitchFamily="49" charset="0"/>
                <a:cs typeface="Courier New" panose="02070309020205020404" pitchFamily="49" charset="0"/>
              </a:rPr>
              <a:t>coef</a:t>
            </a:r>
            <a:r>
              <a:rPr lang="nl-BE" sz="2000" dirty="0">
                <a:latin typeface="Courier New" panose="02070309020205020404" pitchFamily="49" charset="0"/>
                <a:cs typeface="Courier New" panose="02070309020205020404" pitchFamily="49" charset="0"/>
              </a:rPr>
              <a:t>(GLM.38))</a:t>
            </a:r>
          </a:p>
          <a:p>
            <a:r>
              <a:rPr lang="nl-BE" sz="2000" dirty="0" err="1">
                <a:latin typeface="Courier New" panose="02070309020205020404" pitchFamily="49" charset="0"/>
                <a:cs typeface="Courier New" panose="02070309020205020404" pitchFamily="49" charset="0"/>
              </a:rPr>
              <a:t>exp</a:t>
            </a:r>
            <a:r>
              <a:rPr lang="nl-BE" sz="2000" dirty="0">
                <a:latin typeface="Courier New" panose="02070309020205020404" pitchFamily="49" charset="0"/>
                <a:cs typeface="Courier New" panose="02070309020205020404" pitchFamily="49" charset="0"/>
              </a:rPr>
              <a:t>(</a:t>
            </a:r>
            <a:r>
              <a:rPr lang="nl-BE" sz="2000" dirty="0" err="1">
                <a:latin typeface="Courier New" panose="02070309020205020404" pitchFamily="49" charset="0"/>
                <a:cs typeface="Courier New" panose="02070309020205020404" pitchFamily="49" charset="0"/>
              </a:rPr>
              <a:t>confint</a:t>
            </a:r>
            <a:r>
              <a:rPr lang="nl-BE" sz="2000" dirty="0">
                <a:latin typeface="Courier New" panose="02070309020205020404" pitchFamily="49" charset="0"/>
                <a:cs typeface="Courier New" panose="02070309020205020404" pitchFamily="49" charset="0"/>
              </a:rPr>
              <a:t>(GLM.38))</a:t>
            </a:r>
          </a:p>
        </p:txBody>
      </p:sp>
    </p:spTree>
    <p:extLst>
      <p:ext uri="{BB962C8B-B14F-4D97-AF65-F5344CB8AC3E}">
        <p14:creationId xmlns:p14="http://schemas.microsoft.com/office/powerpoint/2010/main" val="29844392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46E1-18B1-4143-AC58-CA610F9CE78B}"/>
              </a:ext>
            </a:extLst>
          </p:cNvPr>
          <p:cNvSpPr>
            <a:spLocks noGrp="1"/>
          </p:cNvSpPr>
          <p:nvPr>
            <p:ph type="title"/>
          </p:nvPr>
        </p:nvSpPr>
        <p:spPr/>
        <p:txBody>
          <a:bodyPr/>
          <a:lstStyle/>
          <a:p>
            <a:r>
              <a:rPr lang="nl-BE" dirty="0" err="1"/>
              <a:t>Final</a:t>
            </a:r>
            <a:r>
              <a:rPr lang="nl-BE" dirty="0"/>
              <a:t> </a:t>
            </a:r>
            <a:r>
              <a:rPr lang="nl-BE" dirty="0" err="1"/>
              <a:t>considerations</a:t>
            </a:r>
            <a:endParaRPr lang="nl-BE" dirty="0"/>
          </a:p>
        </p:txBody>
      </p:sp>
      <p:sp>
        <p:nvSpPr>
          <p:cNvPr id="3" name="Content Placeholder 2">
            <a:extLst>
              <a:ext uri="{FF2B5EF4-FFF2-40B4-BE49-F238E27FC236}">
                <a16:creationId xmlns:a16="http://schemas.microsoft.com/office/drawing/2014/main" id="{EE8EE59E-0E5D-4621-82E1-F8FFBDFCD61E}"/>
              </a:ext>
            </a:extLst>
          </p:cNvPr>
          <p:cNvSpPr>
            <a:spLocks noGrp="1"/>
          </p:cNvSpPr>
          <p:nvPr>
            <p:ph idx="1"/>
          </p:nvPr>
        </p:nvSpPr>
        <p:spPr/>
        <p:txBody>
          <a:bodyPr/>
          <a:lstStyle/>
          <a:p>
            <a:endParaRPr lang="nl-BE" dirty="0"/>
          </a:p>
          <a:p>
            <a:pPr marL="0" indent="0">
              <a:buNone/>
            </a:pPr>
            <a:br>
              <a:rPr lang="nl-BE" dirty="0"/>
            </a:br>
            <a:endParaRPr lang="nl-BE" dirty="0"/>
          </a:p>
          <a:p>
            <a:r>
              <a:rPr lang="nl-BE" sz="2800" dirty="0" err="1"/>
              <a:t>Prevalence</a:t>
            </a:r>
            <a:r>
              <a:rPr lang="nl-BE" sz="2800" dirty="0"/>
              <a:t> of vit. A </a:t>
            </a:r>
            <a:r>
              <a:rPr lang="nl-BE" sz="2800" dirty="0" err="1"/>
              <a:t>deficiency</a:t>
            </a:r>
            <a:r>
              <a:rPr lang="nl-BE" sz="2800" dirty="0"/>
              <a:t>?</a:t>
            </a:r>
          </a:p>
          <a:p>
            <a:r>
              <a:rPr lang="nl-BE" sz="2800" dirty="0" err="1"/>
              <a:t>Prevalence</a:t>
            </a:r>
            <a:r>
              <a:rPr lang="nl-BE" sz="2800" dirty="0"/>
              <a:t> of vit. A </a:t>
            </a:r>
            <a:r>
              <a:rPr lang="nl-BE" sz="2800" dirty="0" err="1"/>
              <a:t>deficiencyby</a:t>
            </a:r>
            <a:r>
              <a:rPr lang="nl-BE" sz="2800" dirty="0"/>
              <a:t> </a:t>
            </a:r>
            <a:r>
              <a:rPr lang="nl-BE" sz="2800" dirty="0" err="1"/>
              <a:t>age</a:t>
            </a:r>
            <a:r>
              <a:rPr lang="nl-BE" sz="2800" dirty="0"/>
              <a:t> </a:t>
            </a:r>
            <a:r>
              <a:rPr lang="nl-BE" sz="2800" dirty="0" err="1"/>
              <a:t>group</a:t>
            </a:r>
            <a:r>
              <a:rPr lang="nl-BE" sz="2800" dirty="0"/>
              <a:t>?</a:t>
            </a:r>
          </a:p>
          <a:p>
            <a:r>
              <a:rPr lang="nl-BE" sz="2800" dirty="0" err="1"/>
              <a:t>Proportion</a:t>
            </a:r>
            <a:r>
              <a:rPr lang="nl-BE" sz="2800" dirty="0"/>
              <a:t> of </a:t>
            </a:r>
            <a:r>
              <a:rPr lang="nl-BE" sz="2800" dirty="0" err="1"/>
              <a:t>children</a:t>
            </a:r>
            <a:r>
              <a:rPr lang="nl-BE" sz="2800" dirty="0"/>
              <a:t> </a:t>
            </a:r>
            <a:r>
              <a:rPr lang="nl-BE" sz="2800" dirty="0" err="1"/>
              <a:t>under</a:t>
            </a:r>
            <a:r>
              <a:rPr lang="nl-BE" sz="2800" dirty="0"/>
              <a:t> 2 </a:t>
            </a:r>
            <a:r>
              <a:rPr lang="nl-BE" sz="2800" dirty="0" err="1"/>
              <a:t>years</a:t>
            </a:r>
            <a:r>
              <a:rPr lang="nl-BE" sz="2800" dirty="0"/>
              <a:t> of </a:t>
            </a:r>
            <a:r>
              <a:rPr lang="nl-BE" sz="2800" dirty="0" err="1"/>
              <a:t>age</a:t>
            </a:r>
            <a:r>
              <a:rPr lang="nl-BE" sz="2800" dirty="0"/>
              <a:t> </a:t>
            </a:r>
            <a:r>
              <a:rPr lang="nl-BE" sz="2800" dirty="0" err="1"/>
              <a:t>breastfed</a:t>
            </a:r>
            <a:r>
              <a:rPr lang="nl-BE" sz="2800" dirty="0"/>
              <a:t>? </a:t>
            </a:r>
          </a:p>
        </p:txBody>
      </p:sp>
    </p:spTree>
    <p:extLst>
      <p:ext uri="{BB962C8B-B14F-4D97-AF65-F5344CB8AC3E}">
        <p14:creationId xmlns:p14="http://schemas.microsoft.com/office/powerpoint/2010/main" val="2759991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1FA3537-6F5B-4204-821E-82C1593DE99B}"/>
              </a:ext>
            </a:extLst>
          </p:cNvPr>
          <p:cNvSpPr>
            <a:spLocks noGrp="1" noChangeArrowheads="1"/>
          </p:cNvSpPr>
          <p:nvPr>
            <p:ph type="title"/>
          </p:nvPr>
        </p:nvSpPr>
        <p:spPr/>
        <p:txBody>
          <a:bodyPr/>
          <a:lstStyle/>
          <a:p>
            <a:r>
              <a:rPr lang="en-GB" altLang="nl-BE" sz="3600" dirty="0"/>
              <a:t>Principle of parsimony</a:t>
            </a:r>
          </a:p>
        </p:txBody>
      </p:sp>
      <p:sp>
        <p:nvSpPr>
          <p:cNvPr id="5123" name="Rectangle 3">
            <a:extLst>
              <a:ext uri="{FF2B5EF4-FFF2-40B4-BE49-F238E27FC236}">
                <a16:creationId xmlns:a16="http://schemas.microsoft.com/office/drawing/2014/main" id="{FF6A3DCD-9BB2-4BA9-9C75-0400C74C7194}"/>
              </a:ext>
            </a:extLst>
          </p:cNvPr>
          <p:cNvSpPr>
            <a:spLocks noGrp="1" noChangeArrowheads="1"/>
          </p:cNvSpPr>
          <p:nvPr>
            <p:ph type="body" idx="1"/>
          </p:nvPr>
        </p:nvSpPr>
        <p:spPr>
          <a:xfrm>
            <a:off x="885825" y="1752600"/>
            <a:ext cx="7286625" cy="4495800"/>
          </a:xfrm>
        </p:spPr>
        <p:txBody>
          <a:bodyPr/>
          <a:lstStyle/>
          <a:p>
            <a:pPr>
              <a:buFontTx/>
              <a:buNone/>
            </a:pPr>
            <a:endParaRPr lang="en-GB" altLang="nl-BE" sz="3600" dirty="0"/>
          </a:p>
          <a:p>
            <a:pPr>
              <a:buFontTx/>
              <a:buNone/>
            </a:pPr>
            <a:r>
              <a:rPr lang="en-GB" altLang="nl-BE" dirty="0">
                <a:latin typeface="+mj-lt"/>
              </a:rPr>
              <a:t>Best model </a:t>
            </a:r>
            <a:r>
              <a:rPr lang="en-GB" altLang="nl-BE" b="1" dirty="0">
                <a:latin typeface="+mj-lt"/>
                <a:sym typeface="Symbol" panose="05050102010706020507" pitchFamily="18" charset="2"/>
              </a:rPr>
              <a:t> </a:t>
            </a:r>
            <a:r>
              <a:rPr lang="en-GB" altLang="nl-BE" dirty="0">
                <a:latin typeface="+mj-lt"/>
                <a:sym typeface="Symbol" panose="05050102010706020507" pitchFamily="18" charset="2"/>
              </a:rPr>
              <a:t>the most precise model</a:t>
            </a:r>
            <a:endParaRPr lang="en-GB" altLang="nl-BE" dirty="0">
              <a:solidFill>
                <a:srgbClr val="FF0000"/>
              </a:solidFill>
              <a:latin typeface="+mj-lt"/>
            </a:endParaRPr>
          </a:p>
          <a:p>
            <a:pPr>
              <a:buFontTx/>
              <a:buNone/>
            </a:pPr>
            <a:endParaRPr lang="en-GB" altLang="nl-BE" dirty="0">
              <a:solidFill>
                <a:srgbClr val="FF0000"/>
              </a:solidFill>
              <a:latin typeface="+mj-lt"/>
            </a:endParaRPr>
          </a:p>
          <a:p>
            <a:pPr>
              <a:buFontTx/>
              <a:buNone/>
            </a:pPr>
            <a:r>
              <a:rPr lang="en-GB" altLang="nl-BE" dirty="0">
                <a:solidFill>
                  <a:srgbClr val="FF0000"/>
                </a:solidFill>
                <a:latin typeface="+mj-lt"/>
              </a:rPr>
              <a:t>Best </a:t>
            </a:r>
            <a:r>
              <a:rPr lang="en-GB" altLang="nl-BE" dirty="0">
                <a:latin typeface="+mj-lt"/>
              </a:rPr>
              <a:t>model = </a:t>
            </a:r>
            <a:br>
              <a:rPr lang="en-GB" altLang="nl-BE" dirty="0">
                <a:latin typeface="+mj-lt"/>
              </a:rPr>
            </a:br>
            <a:r>
              <a:rPr lang="en-GB" altLang="nl-BE" dirty="0">
                <a:latin typeface="+mj-lt"/>
              </a:rPr>
              <a:t>the model that is </a:t>
            </a:r>
            <a:r>
              <a:rPr lang="en-GB" altLang="nl-BE" dirty="0">
                <a:solidFill>
                  <a:srgbClr val="FF0000"/>
                </a:solidFill>
                <a:latin typeface="+mj-lt"/>
              </a:rPr>
              <a:t>precise enough</a:t>
            </a:r>
            <a:r>
              <a:rPr lang="en-GB" altLang="nl-BE" dirty="0">
                <a:latin typeface="+mj-lt"/>
              </a:rPr>
              <a:t>, </a:t>
            </a:r>
            <a:br>
              <a:rPr lang="en-GB" altLang="nl-BE" dirty="0">
                <a:latin typeface="+mj-lt"/>
              </a:rPr>
            </a:br>
            <a:r>
              <a:rPr lang="en-GB" altLang="nl-BE" dirty="0">
                <a:latin typeface="+mj-lt"/>
              </a:rPr>
              <a:t>with a </a:t>
            </a:r>
            <a:r>
              <a:rPr lang="en-GB" altLang="nl-BE" dirty="0">
                <a:solidFill>
                  <a:srgbClr val="FF0000"/>
                </a:solidFill>
                <a:latin typeface="+mj-lt"/>
              </a:rPr>
              <a:t>minimum </a:t>
            </a:r>
            <a:r>
              <a:rPr lang="en-GB" altLang="nl-BE" dirty="0">
                <a:latin typeface="+mj-lt"/>
              </a:rPr>
              <a:t>of </a:t>
            </a:r>
            <a:r>
              <a:rPr lang="en-GB" altLang="nl-BE" dirty="0">
                <a:solidFill>
                  <a:srgbClr val="FF0000"/>
                </a:solidFill>
                <a:latin typeface="+mj-lt"/>
              </a:rPr>
              <a:t>independent</a:t>
            </a:r>
            <a:r>
              <a:rPr lang="en-GB" altLang="nl-BE" dirty="0">
                <a:latin typeface="+mj-lt"/>
              </a:rPr>
              <a:t> </a:t>
            </a:r>
            <a:r>
              <a:rPr lang="en-GB" altLang="nl-BE" dirty="0">
                <a:solidFill>
                  <a:srgbClr val="FF0000"/>
                </a:solidFill>
                <a:latin typeface="+mj-lt"/>
              </a:rPr>
              <a:t>variables</a:t>
            </a:r>
            <a:r>
              <a:rPr lang="en-GB" altLang="nl-BE" dirty="0">
                <a:latin typeface="+mj-lt"/>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46E1-18B1-4143-AC58-CA610F9CE78B}"/>
              </a:ext>
            </a:extLst>
          </p:cNvPr>
          <p:cNvSpPr>
            <a:spLocks noGrp="1"/>
          </p:cNvSpPr>
          <p:nvPr>
            <p:ph type="title"/>
          </p:nvPr>
        </p:nvSpPr>
        <p:spPr/>
        <p:txBody>
          <a:bodyPr/>
          <a:lstStyle/>
          <a:p>
            <a:r>
              <a:rPr lang="nl-BE" dirty="0" err="1"/>
              <a:t>Final</a:t>
            </a:r>
            <a:r>
              <a:rPr lang="nl-BE" dirty="0"/>
              <a:t> </a:t>
            </a:r>
            <a:r>
              <a:rPr lang="nl-BE" dirty="0" err="1"/>
              <a:t>considerations</a:t>
            </a:r>
            <a:endParaRPr lang="nl-BE" dirty="0"/>
          </a:p>
        </p:txBody>
      </p:sp>
      <p:sp>
        <p:nvSpPr>
          <p:cNvPr id="3" name="Content Placeholder 2">
            <a:extLst>
              <a:ext uri="{FF2B5EF4-FFF2-40B4-BE49-F238E27FC236}">
                <a16:creationId xmlns:a16="http://schemas.microsoft.com/office/drawing/2014/main" id="{EE8EE59E-0E5D-4621-82E1-F8FFBDFCD61E}"/>
              </a:ext>
            </a:extLst>
          </p:cNvPr>
          <p:cNvSpPr>
            <a:spLocks noGrp="1"/>
          </p:cNvSpPr>
          <p:nvPr>
            <p:ph idx="1"/>
          </p:nvPr>
        </p:nvSpPr>
        <p:spPr/>
        <p:txBody>
          <a:bodyPr/>
          <a:lstStyle/>
          <a:p>
            <a:r>
              <a:rPr lang="nl-BE" sz="2800" dirty="0" err="1"/>
              <a:t>Prevalence</a:t>
            </a:r>
            <a:r>
              <a:rPr lang="nl-BE" sz="2800" dirty="0"/>
              <a:t>:  </a:t>
            </a:r>
            <a:r>
              <a:rPr lang="pt-BR" sz="2800" dirty="0"/>
              <a:t>835/1137 = 73.4%</a:t>
            </a:r>
          </a:p>
          <a:p>
            <a:r>
              <a:rPr lang="nl-BE" sz="2800" dirty="0" err="1"/>
              <a:t>Prevalence</a:t>
            </a:r>
            <a:r>
              <a:rPr lang="nl-BE" sz="2800" dirty="0"/>
              <a:t> of vit. A </a:t>
            </a:r>
            <a:r>
              <a:rPr lang="nl-BE" sz="2800" dirty="0" err="1"/>
              <a:t>deficiency</a:t>
            </a:r>
            <a:r>
              <a:rPr lang="nl-BE" sz="2800" dirty="0"/>
              <a:t> </a:t>
            </a:r>
            <a:r>
              <a:rPr lang="nl-BE" sz="2800" dirty="0" err="1"/>
              <a:t>by</a:t>
            </a:r>
            <a:r>
              <a:rPr lang="nl-BE" sz="2800" dirty="0"/>
              <a:t> </a:t>
            </a:r>
            <a:r>
              <a:rPr lang="nl-BE" sz="2800" dirty="0" err="1"/>
              <a:t>age</a:t>
            </a:r>
            <a:r>
              <a:rPr lang="nl-BE" sz="2800" dirty="0"/>
              <a:t> </a:t>
            </a:r>
            <a:r>
              <a:rPr lang="nl-BE" sz="2800" dirty="0" err="1"/>
              <a:t>group</a:t>
            </a:r>
            <a:r>
              <a:rPr lang="nl-BE" sz="2800" dirty="0"/>
              <a:t>?</a:t>
            </a:r>
          </a:p>
          <a:p>
            <a:pPr lvl="1"/>
            <a:r>
              <a:rPr lang="nl-BE" sz="2400" dirty="0"/>
              <a:t>Age 0 </a:t>
            </a:r>
            <a:r>
              <a:rPr lang="nl-BE" sz="2400" dirty="0" err="1"/>
              <a:t>yrs</a:t>
            </a:r>
            <a:r>
              <a:rPr lang="nl-BE" sz="2400" dirty="0"/>
              <a:t> 	225/238 (68.6%)</a:t>
            </a:r>
          </a:p>
          <a:p>
            <a:pPr lvl="1"/>
            <a:r>
              <a:rPr lang="nl-BE" sz="2400" dirty="0"/>
              <a:t>Age 1 </a:t>
            </a:r>
            <a:r>
              <a:rPr lang="nl-BE" sz="2400" dirty="0" err="1"/>
              <a:t>yr</a:t>
            </a:r>
            <a:r>
              <a:rPr lang="nl-BE" sz="2400" dirty="0"/>
              <a:t>		224/311 (72.0%)</a:t>
            </a:r>
          </a:p>
          <a:p>
            <a:pPr lvl="1"/>
            <a:r>
              <a:rPr lang="nl-BE" sz="2400" dirty="0"/>
              <a:t>Age 2 </a:t>
            </a:r>
            <a:r>
              <a:rPr lang="nl-BE" sz="2400" dirty="0" err="1"/>
              <a:t>yrs</a:t>
            </a:r>
            <a:r>
              <a:rPr lang="nl-BE" sz="2400" dirty="0"/>
              <a:t>	182/245 (74.3%)</a:t>
            </a:r>
          </a:p>
          <a:p>
            <a:pPr lvl="1"/>
            <a:r>
              <a:rPr lang="nl-BE" sz="2400" dirty="0"/>
              <a:t>Age 3 </a:t>
            </a:r>
            <a:r>
              <a:rPr lang="nl-BE" sz="2400" dirty="0" err="1"/>
              <a:t>yrs</a:t>
            </a:r>
            <a:r>
              <a:rPr lang="nl-BE" sz="2400" dirty="0"/>
              <a:t>	157/194 (80.9%)</a:t>
            </a:r>
          </a:p>
          <a:p>
            <a:pPr lvl="1"/>
            <a:r>
              <a:rPr lang="nl-BE" sz="2400" dirty="0"/>
              <a:t>Age 4 </a:t>
            </a:r>
            <a:r>
              <a:rPr lang="nl-BE" sz="2400" dirty="0" err="1"/>
              <a:t>yrs</a:t>
            </a:r>
            <a:r>
              <a:rPr lang="nl-BE" sz="2400" dirty="0"/>
              <a:t>	47/59 (79.7%)</a:t>
            </a:r>
          </a:p>
        </p:txBody>
      </p:sp>
    </p:spTree>
    <p:extLst>
      <p:ext uri="{BB962C8B-B14F-4D97-AF65-F5344CB8AC3E}">
        <p14:creationId xmlns:p14="http://schemas.microsoft.com/office/powerpoint/2010/main" val="1469785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343D429E-1C9C-4B97-B633-8E03FB881419}"/>
              </a:ext>
            </a:extLst>
          </p:cNvPr>
          <p:cNvSpPr>
            <a:spLocks noGrp="1"/>
          </p:cNvSpPr>
          <p:nvPr>
            <p:ph type="title"/>
          </p:nvPr>
        </p:nvSpPr>
        <p:spPr/>
        <p:txBody>
          <a:bodyPr/>
          <a:lstStyle/>
          <a:p>
            <a:r>
              <a:rPr lang="en-US" altLang="nl-BE" dirty="0"/>
              <a:t>How do you feel right now?</a:t>
            </a:r>
            <a:endParaRPr lang="fr-FR" altLang="nl-BE" dirty="0"/>
          </a:p>
        </p:txBody>
      </p:sp>
      <p:sp>
        <p:nvSpPr>
          <p:cNvPr id="25604" name="AutoShape 4" descr="data:image/jpeg;base64,/9j/4AAQSkZJRgABAQAAAQABAAD/2wCEAAkGBhISERUUExQUFBUUFxIYFxcVFxUSFhgXFxQWFxYYFRoXHCYeFxkjHBYUHy8gIycpLCwtFR8xNTAqNSYrLCkBCQoKDgwOGg8PGiwkHyQpLC4vLCksLCwsKiwvLCwtLCwsLCksLCw0LC0sLSwpKSwsLCwsLCkqKSwsLCwsKSkpKf/AABEIANIA8AMBIgACEQEDEQH/xAAcAAEAAgMBAQEAAAAAAAAAAAAABgcDBAUCAQj/xABLEAACAQIDAwcGCQkHBAMAAAABAgADEQQSIQUxQQYHE1FSYZEXIjJxgZNCcqGxs8PR0uIUI1NUYoKEouEVM0OSssHwJHPC8SVEY//EABoBAQADAQEBAAAAAAAAAAAAAAABAwQCBQb/xAAuEQACAgECBQMEAgEFAAAAAAAAAQIDEQQxEhMhQVEUUmEicZHwBTKxI4Gh0eH/2gAMAwEAAhEDEQA/ALxiIgCIiAIiIAiIgCIiAIiIB4eqALk2HfpMGI2kiEBjYnuvYdZ6hOZt9vOVeFifbe32znODmUHiot+6bW9Wq/LPI1GvlXOUILbHX9/Bsq0ylFSb3JYtQGepHtmPkrMNymxPAaoGv438ZIA15u09/OjnGGngotr4Hg+xETSVCIiAIiIAiIgCIiAIiIAiIgCIiAIiYsVi0pIz1GVEUEszEKoA3kk7oBliQutztYAMQOmYD4S0iAfVmIPyTx5XcD2cR7sfekZRGSbxIR5XcD2cR7sfejyu4Hs4j3Y+9GUMk3iQjyu4Hs4j3Y+9HldwPZxHux96MoZJnXrBFLHcPbNahtVGNtR1X/oZEq/OvgXUqVxGoI/ux96bWAxi1aaOpurqrA7rgi+o4Hunn6rUTpkmtjTTXGxNdzoba1rD4q/6mmtUT84nxH+Vl+wzy7E1bnii/wAt/tmxl/OXO4KoB9pJ+cTypf6k5S8s3L6YpfBirjWt3Cmv8ifenY2MTkt1Gw9VgbfLOW1Fir6XLVL6a+aGBHyKJysVzlYPB1GoVBWLplzZKeZQWRWAvmGtiPGbdJF87Pw/8v8A8M98lwY/dicxIJT55cATYLiPdD70yeV3A9nEe7H3p7GUYMk3iQjyu4Hs4j3Y+9HldwPZxHux96MoZJvEhHldwPZxHux96PK7geziPdj70ZQyTeJCPK7geziPdj70eV3A9nEe7H3oyhkm8SEeV3A9nEe7H3o8ruB7OI92PvRlDJN4kLpc7WBJAPTqOs0iQPXlJPgJLcFjqdZFqUmV0YXVlNwR3ERkkzxESQIiIAlec8WKYUKFMHzXqsW78iEqD3ZiD61EsOVvzy+hhfj1foxIexDKyiIlZwIiIAiIgCWRyHxAODQdhqqnu88uP5XWVvO7yT28MNUKubUqtsx7DDRX9VjY91j8GY9ZU7KsR3XU0aeahPLLPptNhTcWmhTqbiCCDYgg3BB3EHiO+bNN54tc+x6ko9zPh6l7DrtKF23jBVxWIqg3FStXYHfdTUbL/LllicteVow9NqNNvz9QEaH+6Vt7t1NY+aN+t9w1q0C26exoVLg4n3PO1LXFhGxg186/UPn/AOGbcwYMaHvPzf8ADM83GUREQQIiLwBERAEREASzeZrEsUxNMnzVak4HUXDhrevo1PrueJlZSyeZnfi/4b66THclblmRESw7EREASt+eX0ML8er9GJZErfnl9DC/Hq/RiQ9iGVlERKzgQTafZpKc5ufRB81Tu9Z65VbYq45ZfRS7ZYRsJVLegLjtE5E8TqfYJ6I66g9SLf5Wv80xu5O+5/5w4CYmrHgjHw/rPNlqLZbPH2PWhpaYds/czkL2qv8AmRfmWeSg4NVH7yt/4zXNWp2PG/8ASY2rP1qP8v8AUzhSs93/ACWONftX4Org9r4qgLUa7qNfNsAPWBqt/ZJZsHnBRKBXEtU6dVrEOwBSofPZFVk0VvRUAgDTfIHhKVaoKjIpZKKs9RrWRFUEnM24E2sBvJI0m6+BqBVYr+bqs6U30K9Io1Rx8E9x3g3G6TKMmvrWe+e/T5K+Ct/16dv1HLQG2up4neSeJJ4k9cyU6ZJsPHqn2rRdVQtTZFqDMhZSFZetG4gcRwm1hvRHt8bz14z4lk8eyt1vBkRbCw4T7EToqEREAGSzk1Xw9XEUMItBWo1Vdaz1ETp3qdE7moHBJpKhUBQp0FzvtIm27SSTBbWwGHDCkmNZ6lI02rlqCOma2foUuVXNuuTccDvMlEkbHrv39Y4H27/bE2MYaNx0K1VUCx6Vkdib77U1CoLaWF93jryCBERAEsnmZ34v+G+ulbSyeZnfi/4b66StyVuWZERLDsREQBK355fQwvx6v0YlkSt+eX0ML8er9GJD2IZWURErODXx1UhbDe2ns4/OBPtKlawHAeNt/t3mYsebMnj8omqa5zZ+III7ragTzdTmU8HsaTEa0/JuUsPVq1kpU/SqsioDYC7G2ptoN5J6pN6PNDWPp4xR8Sk7fPUWRTCY5cPi6Fb4NOsjH/tkjN/ITL2HVKYtcKeCy1yUsJkCw3MzR/xMVXb4iU6f+rPOpheb3ZNBrVArv2a9cfRgqp9qmd7aezxWGV6lVKdiGWkxpM5PBnXz7fsqVvre+4cdebTZ/DDKvf0lYt8rnWbKlxbGOU33Zqc4lcChS2fhqYvXZSadJVW1JGDWAWwGdwBfdZXJIEw7e2OuG2N0VQgutSlVZx+lbEKzZO4Bio45R3zubG5L0sI7GmXs6hcr5XsFNxlbKGA1Pm3I48JubRw6MFZ0ap0Rzog1vU3IcpsCwubXNhe53XF3Cs9fGDjjxhLzkhPKXYeTY+GVxZqNRWIO9TWNQsvsNRf8g6pB0woB0J+e8nXLTaWLNDLXoUqNKpUTKRVFR8y3cKbGxNlN7C2m+QtW4jhLo4wUWZz1PX5OSLjX55iInQC2nmpSDb4KjQgm2+e6lMg6yQchcNSbG4YtVGfpGtSNF2BtTe16noDtbjaw47gI5ebOF2ZXqgmnRrVADYmnTqVAD1EqpF56xmHoqPMrmqcx83oKlKwubnM7EG26wGvdPGz8XSo1BWqUVrmmMyKzBVzDUM3msWtvA3XsTugHjEYZ6bFKisjC11YZWFxcXB1GhB9sxTrcqtnrRxTqjO4dadW9Q5nvVXMwc/CN9b9TCcmAIiIIEsnmZ34v+G+ulbSyeZnfi/4b66StyVuWZERLDsREQBK355fQwvx6v0YlkSt+eX0ML8er9GJD2IZWURErODV2glwD1G2mvpWAt7bD2zr4Xm3x7pmyU6f7NSpkf2gBgp7mIM7fIHAq1Z6rf4CqV7mfN53rCo1u9r7wJJf7eq3uFTL2SDe3e19/snja3UxqswetpIylWVTtvZ9Wg60q1NkYKDY2IYWC3VgSrDTeCd8uLkTtBquAw7t6QQoT19E7UrnvIQH2zBt7YybQwuQ+Y2jU2ZSSjjr3XUi4Nt4IPATLsZKVFBhKRzjDqFdtP7xmzFWtpnOZnZfg50HETmMlOPQ7sk89SQ4QZiT1aD/nhOZhuW2EqYj8nVyWuVDZT0ZYaZVbidPUdwJMbWxTJgcSyXDLSrEEbwejOo9Wp9kqbBbZwQwj0FBGNWtmVgpuEp5SDn3BQoYZe1Y24z163w1powuPFPDL7/IrjX2TAwAU2sP/AHxM3cPXJpqzCxKqSOokAkSP8oEarQxFJf8AEp1kHG5dGUA+0iLl3OYFdc7G26darh6dKolSmlN6hamy1FZ3cpvUkeaKTC1/hyDL3Tu444dirYam9OkVQAOPOzqoDned+nHgToJr0sOpYXA01lq26FMtxQxjfCHr/oeM3VYHUTVq4a2o1nilVymQcm3Vp3E1aGJek4dGKOhNmFgVNipsT3Ej2zcVri8flbUrlFoktbzqlGlWYW7JqKQo9nCAcxKgOgIY9xzH5NZ0cJ0gRl/JVrKxU3fD1mYFey9PK2U7ipJB101N8lTlRjD/APZrAdSMKIHqFIKBOjiMLi1Wkz7RVWrUqdZVqYzFU2yvfLckZeHWNx9ZA4e0K1V6j1KwqZ3OZmdGTgANCAAAAABwAE1kqA7iD6iD8061TbOMpNlGMqtaxvTxT1014XzEE93fNXaG1a1cqaz9IVBAJWmp16yigtu3m8A1IiIIEsnmZ34v+G+ulbSyeZnfi/4b66StyVuWZERLDsREQBK355fQwvx6v0YlkSt+eX0ML8er9GJD2IZWURErODu8j9sLQrkOQKdUBGJ3KwJKE9S6spPDNfcJMq2zitxbTgfmv3ysJ2dlcrcRQUICroNAtQFso6lYEMB3EkDhaeXrdDznxx3Num1PK+l7Fn0a2bWxHrFvDrE08FgEpXC31O85RxJAARVVRck2VRqSTcm8inJLlnXxGMalXyAOhNMIpUK1PzjqSS2ZSxuT/hi1pMQZjjGVcnGRsbUkmjaw7DVWF0cFWG+4Oh+S/jOFsjmawdOuawqVKiXBFM5Nw3K7gZnUaaaXsL31v2aB1nv8tTO1O/nqiuRu81mZAwPHzlIPVp1zbXqHH6WsoolX3TwdnF4sX37uHEzmEFr9Z+eYVM2LEISpsd+4N88ttv4llo4hXhke5TbAWrg3WlTUOjNWQIApZ9c6mw1ZwWHry9Uq3CYxWK2O+1r8Qf6S76FTLqzXsczM1hu1J6gAPmlAVKgZmZdFZnZR1KXLKPYCJ3pLpWRafYq1EFGXQkU1MTRtqN0+4HE5gP8AnrE2XW4ImszGthamtpsVVuCJoqbH1ToQDmzsY3lNmWh/01BnoUaVG9YNX6TJewVLhUzEncC2uhFpyXFifWZmwePqUiTTIRj8MJTNRfiOylqe/wCCRAN7lXg6dLF1UpLkUdGcgNxTZqas9MHqUndwvbhOTPvy3uSSSSSTckk6kk63nyAIiIIEsnmZ34v+G+ulbSyeZnfi/wCG+ukrclblmRESw7EREASt+eX0ML8er9GJZErfnl9DC/Hq/RiQ9iGVlERKzgRE7XJrk0+LNRgD0dFWLncWfIWSkvedCTwHewkA2uQeyWbE/lFiEpI6A9p3sLDrAUuT8ZZOwZzeS+KVqAUWBTQgabyWVvaD4qZt18bTRiGYKbFtbjzQLk3tYgAHwnz0rnbY5YPWrxGqLybtA6z5i8DmZaiu9KogZVdMrXVrFlqIwtUQlQbaEHUFTOeu28OP8an/AJpjxXLbB0wSapbuRKjEnqHmgX9s7i5RmnHcOdeMNo2hXxy76WDrjrSo+Gb1srhh4GesNVqVLVK1M0m84LSDMyKFZhn6mZrXzW0GW3EtGa3ORTIPQ0WbvqkIP8qZifESMbf27isUMr1PM/RJ+bpn1gav+8TPRspsujj+pQrow26/v72JFyr5YpUV8NQYOCLVagN1KnfTQ/CvuZhpbQXubQjF0Ba4FrT7hcOVNz4TNWS4twPzd011VRqjwoyzm5vLMezgdO8/0/2M6s0cMnnDum9Oys0Kw84zfE0Tq3rM3mNheAaFTefWZ4n28+QQIiIAiIgCWTzM78X/AA310raWTzM78X/DfXSVuStyzIiJYdiIiAJW/PL6GF+PV+jEsiVvzy+hhfj1foxIexDKyiIlZwZKFEu1h7T1Drlqc2+LHQvRAt0TBhuuVqX1PWcyPr3jukAwmGyLbid/2eofbJLyDxGXG5f0lGoPWUZHHyZ55sNXx6hJf12+/wA/9Emxyi2S+AxHS0h+acmw+CL6tSbqHFT3fs6+NqbXpPTR0IzqwYIfSFh54YdRAseBll18KlVCrqGVhqrAEEd4Mjq83WFFQNerlBv0ZYFN+4kjMR3Zot0MuZx1lqnKMXFbMgm19mDD1XQ+iPOUnX82dRfvFiD3rIZtZi7ZwLDcB1Dr04njLb5zNjM2G6Rd9E5m76R9MfunK/7plVTZXp1XJy/BXg5dNyDpvnRpufhWHq1mVNm+b0liBe2axyA6GxO4HUceIg4Vu4y8gCoo3C57/smNmJOs9jDN1TPSwwG/WQBhqVhc7zPdZ7CbeEwhcVSN1KlUqMerKNPHX/KeqeG5PYupR/KFoVDR4EC7FbemE9Ip+0AfDWAaGETW/VPeKqaW65lNJqaKWVlDrmW4IzA8VvvHfNFmubmAeYiIIEREAREQBLJ5md+L/hvrpW0snmZ34v8AhvrpK3JW5ZkREsOxERAErrnkpHosM3AVagJ72pEj/SZYs09rbJpYmk1KquZGtcag6G4KkaqQQCCN1pDB+dpu7Nw9zmPDQevr9n+/dJ7jOaKkgZ/yuoqKGY5kpsQoFzcjKDYd0iFNVRQNwG69gfb3zzdda64cK3f+DgyTq8jz/wDI0fi1/oqk4xxC9/gbfNJBzdYY1MY1S2lOm3sLkIvyCpPK0qzdH7kFq4dtPVMs06dSx+ebYM+oLDxXohlKsAQQQQdxB0IlOYPkgq4jFUayuUosi0yHKFlcM6NcDUhAqnhfN7LjrVwouT9t+6RfbCVHqF8jZQFANr6DW5trvJnPFHi4SJJ4yecBtGlTpimKeRALBVFxbjcceO/ffWauL5LYHEaqBSY8aRFPXvW2Q+EwxlneCrjOJtHm8xCa0mSsOo/mn+U5T4iRuvgaqVFptSqCo5siFCGYngt9D6wbDjLGoY109Fj7dR8sy4vaPS9Gai3NJ86MuhDZHpnT4tRt3dOXE64kbPJrknTwtD89lZ3F6nFLkWy6+koBIAtrcm2szbQ28T5tLx6/VOdjNovV3nTq+2YaGAauTTVshZXGcDMV80jMBxIJFpKWCHLPRFbcotpmviaj3LKDlUnW6rcX/eOZv3pzZZY5mV/Wn90n3p98jS/rb+6T70rwzrBWcSzPI0v62/uk+9HkaX9bf3SfejDGGVnEszyNL+tv7pPvR5Gl/W390n3owxhlZxLM8ja/rb+6T70eRpf1t/dJ96MMYZWcsvmapn/qmtoTQW/eBUYjwdfET2nM2lxmxVQjjlp01PsJuB4ScbF2NSwtJaVFcqLfvJJ3sxOrMeuSkSkb8RE7OhERAE+EzxWrqgLMQqgEkkgAAbySdAO+VFy15yGr5qOFJSjqGqC6vV7k4pT797dw9Kqy2Nayy2qqVjwiacttt0zhHSnUR2qMiZUZXNiwzXCm+4FfWQOMjmy+RLN51dsn7CWL/vMbhfUL+sSrfykU6iEAAK1NmsLXCurW0+Lu9Uvuji1qDPTYOh1DIQykcNRpPG1E1ZJTkjQ9LGMuryYcPyewiDSjTbvqDpT7c95vYPDUqV+jp06eYgtkVUBIFgTlA4TCKs9dJOY3cP8AXod8mPg6K1geNvXpPGH21R3LVpNrYBaiMb9QsdT3TSFSaVTY2GaqtY0aRqocy1MiioDrrmFid/G82x13Tqip6fwdt69zfw7p5atbgT6rfbNXpIZzwNvWL/1mfn5LOWeMTg0q3K2DdY016nHA9+/1zispBIOhGh9c7DPc6+a/BhqD3d4/ZM5FQm5vvub+u+s36S52ZTexi1Nag00fJ5c2B/56p6nhzuHWR8l2/wBpuMh6AnW2DiqNPO1SrTRjYAM6KQBruJuLk/IJyWYAEsbKAST1AC5PsAPhKnx+I6aq9VgL1GLagGwPoj2Cw9kzai/lJfJs0mn5zedkfof+3sN+no+8p/bH9vYb9PR95T+2fnHol6h4COiXqHgJj9d8HoehXk/R39vYb9PR95T+2P7ew36ej7yn9s/OPRL1DwEdEvUPAR674HoV5P0d/b2G/T0feU/tnO2xy0oYcKwPTAkg9C1Ooy6XuVzAkaHdKC6JeoeAnuonR5GFgzDMLCxAuQCT32Jt1W65D1smvpRfR/ES1EuGt9fnYuDlJyipYqlRWlXWnTcu9VyxRqa08ujAENmzMLAakqLaXMkvJ3a1KvSHRVHqrTshqOrKWIUa3KjMbEEkDjPz2drVP2eHwV3jcd02ti8rMThavSUqhuxGdW85HA4OvyAixHA8JNV8+PiktzTP+B1ahhuPTw31f4R+j4kV5IcvsPjQE/uq9rmkxvew1NJvhjwI4gSUgz0YyUllHz04Sg+GSwz7EROjkTT2ptWlh6TVazhEXeT8gAGpY7gBqZp8pOVFHBUs9U6m4RFtnc9Sg/KToOMpLlJynr46rnqmyi/R01PmUx3dprb2Op7hpM998al8mmjTu3r2Ohyy5c1cc2QXp4cHzafF7bmq23nqXcO8gGRmInjTslN5kevCCgsRMNbDZjcGx+SY6NKpTbNTYo3apu1M+K2M2okKbQcEzbocqdopuxVU/HZKv0isZupy52l+mpn10aR+ZBOPEOWey/BHLidupy72jbSrTv3UKY/1AzzhOcPaCOGcisu4o1NEU94akoKt36juM40Qn8Ih1RZY+weWz4wVMlEUjTCatU6QFnzaAZF3BCde6bez9qVKRyuGYEk/tAk3Nr7wTc2lX4fG4ikSaNZ6V7XCswBI3FhuY+sTp4flnj131KVQft01Hy0whm6qen5fBJbnn3aa5z44PYtavilKkX/98JoyE4fnDqj+8wyHvp1SnyOG+edLD8vcOfSSvT9apUHijk/yzRp3TWmoy/P6jNdVfN5lH8ElmO/n+pf9R+xD4zn0uU+EYXFemPj5qZ8HUX9k4G0+W5DOMOBYkDpXF7gAAZEOg1ubtff6ImmV1cFlsohprZvCi/8AfodflljujwpUb6xFMfF9Kp/KMv78r2ZcTi3qNmqOzt1sSfYOCjuGkxTxtRdzZZWx7mmo5MOHuIiJnNIiIgCe9q1LlD/+dMe1bqR4qZo1ke/Eju3eExoSNDfu0Mugjf8Ax2qjTbifRPue7xPl/X4H7J6yNwB9Z0HyzRlI9qzWUxTlxJ/CabNqncW3gixBGhBGoII1BHXLE5Jc6j07UsZd10ArAXdf+6B6Y/aGvWDvldre2u/jPszV3SreUfJ3QjdlyW5+lcLikqIroyurC6spDKR1gjQzNPz7ya5WYjAvek10Ju9Jr9G3WR2H/aHtBlxcmOWmHxy/mzlqAXek1g6947a/tD22Ok9enURt+55F2nlX13RWHPLgnp45Kt2y1qItqbBqTEMBwAs1M2HEkyB9M3aPiZfPObyQqY/D0xRCGrSqZhmOQZGUq4vY/sH90SuPI/tLs0Pffgme6mTnlIvpuioJNkN6Zu0fEx0zdo+Jky8j20uzQ99+CPI9tLs0PffglPIn7S7nQ9xDOmbtHxMdM3aPiZM/I9tLs0PffgjyPbS7ND334I5E/A50PcQzpm7R8TPvTN2j4yZeR7aXZoe+/BHke2l2aHvvwRyJ+Bzoe4hvTN2j4x0zdo+MmXke2l2aHvvwR5Htpdmh778EciftHOh7iG9M3aPjHTN2j4yZeR7aXZoe+/BHke2l2aHvvwRyJ+0c6HuIb0zdo+MdM3aPjJl5Htpdmh778EeR7aXZoe+/BHIn7Rzoe4hvTt2j4x0zdo+MmXke2l2aHvvwR5Htpdmh778EciftHOh7iG9M3aPjHTN2j4yZeR7aXZoe+/BHke2l2aHvvwRyJ+Bzoe4hvTt2jMuFV6jqisbsQNToCTYXkt8j20uzQ99+CdTBc2ePprTuEGRyzIjlhUIsUucoGlredoN8laeXdEO+PZlc9M3aM+ms/WZYWH5sdoA0AVpZKWrjpfNzl384ArZyAU39Vpk8nG0WqhmNM5abIr5nzI1tHu63ZixJ36cNwk+nl4I58fJXPTPuuY6d+sywzzc7R9OydJ0JQP0hDFzVsrXK3vk47wJ62hzb7RqhlYUzd6OW9QkLlpEVSLJoC3VvMenl4HqI+SvaZqtexY2BY+ob508HiUFMZyOOcEXa9za2l92W1t2u46yYU+bfaPSEjIqCk1OmelIKHo1GZVC+bdlv16zG3NjjzmuFfO2H1eqSWyA5ybrcL1A8LSVRJdiHen3K96V+to6Z+syyzyC2kfSylS2JJBqE3pslqakZeBOi8JrvzbbSFBaaikCVCsudiL5yWYEJluQVuTqMthI9O/BPqF5K7/KG7Rkr5rVL7UoXJOQVn8KTL/5ibq80uMtqiaKCSKrbza5A6LhrpfXjaSjm+5C1sHizVqIADSZAQ+fVnBPwRbSkNb/DndVElNNo4svi4tJllxET0TzhERAEREAREQBERAEREAREQBERAEREAREQD5ERAEREAREQBERABnwxEA//2Q==">
            <a:extLst>
              <a:ext uri="{FF2B5EF4-FFF2-40B4-BE49-F238E27FC236}">
                <a16:creationId xmlns:a16="http://schemas.microsoft.com/office/drawing/2014/main" id="{58C7DE1B-D5B9-47BD-956F-6491F9C424AD}"/>
              </a:ext>
            </a:extLst>
          </p:cNvPr>
          <p:cNvSpPr>
            <a:spLocks noChangeAspect="1" noChangeArrowheads="1"/>
          </p:cNvSpPr>
          <p:nvPr/>
        </p:nvSpPr>
        <p:spPr bwMode="auto">
          <a:xfrm>
            <a:off x="76200" y="-1952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nl-BE" sz="2400"/>
          </a:p>
        </p:txBody>
      </p:sp>
      <p:sp>
        <p:nvSpPr>
          <p:cNvPr id="25605" name="AutoShape 6" descr="data:image/jpeg;base64,/9j/4AAQSkZJRgABAQAAAQABAAD/2wCEAAkGBhISERUUExQUFBUUFxIYFxcVFxUSFhgXFxQWFxYYFRoXHCYeFxkjHBYUHy8gIycpLCwtFR8xNTAqNSYrLCkBCQoKDgwOGg8PGiwkHyQpLC4vLCksLCwsKiwvLCwtLCwsLCksLCw0LC0sLSwpKSwsLCwsLCkqKSwsLCwsKSkpKf/AABEIANIA8AMBIgACEQEDEQH/xAAcAAEAAgMBAQEAAAAAAAAAAAAABgcDBAUCAQj/xABLEAACAQIDAwcGCQkHBAMAAAABAgADEQQSIQUxQQYHE1FSYZEXIjJxgZNCcqGxs8PR0uIUI1NUYoKEouEVM0OSssHwJHPC8SVEY//EABoBAQADAQEBAAAAAAAAAAAAAAABAwQCBQb/xAAuEQACAgECBQMEAgEFAAAAAAAAAQIDEQQxEhMhQVEUUmEicZHwBTKxI4Gh0eH/2gAMAwEAAhEDEQA/ALxiIgCIiAIiIAiIgCIiAIiIB4eqALk2HfpMGI2kiEBjYnuvYdZ6hOZt9vOVeFifbe32znODmUHiot+6bW9Wq/LPI1GvlXOUILbHX9/Bsq0ylFSb3JYtQGepHtmPkrMNymxPAaoGv438ZIA15u09/OjnGGngotr4Hg+xETSVCIiAIiIAiIgCIiAIiIAiIgCIiAIiYsVi0pIz1GVEUEszEKoA3kk7oBliQutztYAMQOmYD4S0iAfVmIPyTx5XcD2cR7sfekZRGSbxIR5XcD2cR7sfejyu4Hs4j3Y+9GUMk3iQjyu4Hs4j3Y+9HldwPZxHux96MoZJnXrBFLHcPbNahtVGNtR1X/oZEq/OvgXUqVxGoI/ux96bWAxi1aaOpurqrA7rgi+o4Hunn6rUTpkmtjTTXGxNdzoba1rD4q/6mmtUT84nxH+Vl+wzy7E1bnii/wAt/tmxl/OXO4KoB9pJ+cTypf6k5S8s3L6YpfBirjWt3Cmv8ifenY2MTkt1Gw9VgbfLOW1Fir6XLVL6a+aGBHyKJysVzlYPB1GoVBWLplzZKeZQWRWAvmGtiPGbdJF87Pw/8v8A8M98lwY/dicxIJT55cATYLiPdD70yeV3A9nEe7H3p7GUYMk3iQjyu4Hs4j3Y+9HldwPZxHux96MoZJvEhHldwPZxHux96PK7geziPdj70ZQyTeJCPK7geziPdj70eV3A9nEe7H3oyhkm8SEeV3A9nEe7H3o8ruB7OI92PvRlDJN4kLpc7WBJAPTqOs0iQPXlJPgJLcFjqdZFqUmV0YXVlNwR3ERkkzxESQIiIAlec8WKYUKFMHzXqsW78iEqD3ZiD61EsOVvzy+hhfj1foxIexDKyiIlZwIiIAiIgCWRyHxAODQdhqqnu88uP5XWVvO7yT28MNUKubUqtsx7DDRX9VjY91j8GY9ZU7KsR3XU0aeahPLLPptNhTcWmhTqbiCCDYgg3BB3EHiO+bNN54tc+x6ko9zPh6l7DrtKF23jBVxWIqg3FStXYHfdTUbL/LllicteVow9NqNNvz9QEaH+6Vt7t1NY+aN+t9w1q0C26exoVLg4n3PO1LXFhGxg186/UPn/AOGbcwYMaHvPzf8ADM83GUREQQIiLwBERAEREASzeZrEsUxNMnzVak4HUXDhrevo1PrueJlZSyeZnfi/4b66THclblmRESw7EREASt+eX0ML8er9GJZErfnl9DC/Hq/RiQ9iGVlERKzgQTafZpKc5ufRB81Tu9Z65VbYq45ZfRS7ZYRsJVLegLjtE5E8TqfYJ6I66g9SLf5Wv80xu5O+5/5w4CYmrHgjHw/rPNlqLZbPH2PWhpaYds/czkL2qv8AmRfmWeSg4NVH7yt/4zXNWp2PG/8ASY2rP1qP8v8AUzhSs93/ACWONftX4Org9r4qgLUa7qNfNsAPWBqt/ZJZsHnBRKBXEtU6dVrEOwBSofPZFVk0VvRUAgDTfIHhKVaoKjIpZKKs9RrWRFUEnM24E2sBvJI0m6+BqBVYr+bqs6U30K9Io1Rx8E9x3g3G6TKMmvrWe+e/T5K+Ct/16dv1HLQG2up4neSeJJ4k9cyU6ZJsPHqn2rRdVQtTZFqDMhZSFZetG4gcRwm1hvRHt8bz14z4lk8eyt1vBkRbCw4T7EToqEREAGSzk1Xw9XEUMItBWo1Vdaz1ETp3qdE7moHBJpKhUBQp0FzvtIm27SSTBbWwGHDCkmNZ6lI02rlqCOma2foUuVXNuuTccDvMlEkbHrv39Y4H27/bE2MYaNx0K1VUCx6Vkdib77U1CoLaWF93jryCBERAEsnmZ34v+G+ulbSyeZnfi/4b66StyVuWZERLDsREQBK355fQwvx6v0YlkSt+eX0ML8er9GJD2IZWURErODXx1UhbDe2ns4/OBPtKlawHAeNt/t3mYsebMnj8omqa5zZ+III7ragTzdTmU8HsaTEa0/JuUsPVq1kpU/SqsioDYC7G2ptoN5J6pN6PNDWPp4xR8Sk7fPUWRTCY5cPi6Fb4NOsjH/tkjN/ITL2HVKYtcKeCy1yUsJkCw3MzR/xMVXb4iU6f+rPOpheb3ZNBrVArv2a9cfRgqp9qmd7aezxWGV6lVKdiGWkxpM5PBnXz7fsqVvre+4cdebTZ/DDKvf0lYt8rnWbKlxbGOU33Zqc4lcChS2fhqYvXZSadJVW1JGDWAWwGdwBfdZXJIEw7e2OuG2N0VQgutSlVZx+lbEKzZO4Bio45R3zubG5L0sI7GmXs6hcr5XsFNxlbKGA1Pm3I48JubRw6MFZ0ap0Rzog1vU3IcpsCwubXNhe53XF3Cs9fGDjjxhLzkhPKXYeTY+GVxZqNRWIO9TWNQsvsNRf8g6pB0woB0J+e8nXLTaWLNDLXoUqNKpUTKRVFR8y3cKbGxNlN7C2m+QtW4jhLo4wUWZz1PX5OSLjX55iInQC2nmpSDb4KjQgm2+e6lMg6yQchcNSbG4YtVGfpGtSNF2BtTe16noDtbjaw47gI5ebOF2ZXqgmnRrVADYmnTqVAD1EqpF56xmHoqPMrmqcx83oKlKwubnM7EG26wGvdPGz8XSo1BWqUVrmmMyKzBVzDUM3msWtvA3XsTugHjEYZ6bFKisjC11YZWFxcXB1GhB9sxTrcqtnrRxTqjO4dadW9Q5nvVXMwc/CN9b9TCcmAIiIIEsnmZ34v+G+ulbSyeZnfi/4b66StyVuWZERLDsREQBK355fQwvx6v0YlkSt+eX0ML8er9GJD2IZWURErODV2glwD1G2mvpWAt7bD2zr4Xm3x7pmyU6f7NSpkf2gBgp7mIM7fIHAq1Z6rf4CqV7mfN53rCo1u9r7wJJf7eq3uFTL2SDe3e19/snja3UxqswetpIylWVTtvZ9Wg60q1NkYKDY2IYWC3VgSrDTeCd8uLkTtBquAw7t6QQoT19E7UrnvIQH2zBt7YybQwuQ+Y2jU2ZSSjjr3XUi4Nt4IPATLsZKVFBhKRzjDqFdtP7xmzFWtpnOZnZfg50HETmMlOPQ7sk89SQ4QZiT1aD/nhOZhuW2EqYj8nVyWuVDZT0ZYaZVbidPUdwJMbWxTJgcSyXDLSrEEbwejOo9Wp9kqbBbZwQwj0FBGNWtmVgpuEp5SDn3BQoYZe1Y24z163w1powuPFPDL7/IrjX2TAwAU2sP/AHxM3cPXJpqzCxKqSOokAkSP8oEarQxFJf8AEp1kHG5dGUA+0iLl3OYFdc7G26darh6dKolSmlN6hamy1FZ3cpvUkeaKTC1/hyDL3Tu444dirYam9OkVQAOPOzqoDned+nHgToJr0sOpYXA01lq26FMtxQxjfCHr/oeM3VYHUTVq4a2o1nilVymQcm3Vp3E1aGJek4dGKOhNmFgVNipsT3Ej2zcVri8flbUrlFoktbzqlGlWYW7JqKQo9nCAcxKgOgIY9xzH5NZ0cJ0gRl/JVrKxU3fD1mYFey9PK2U7ipJB101N8lTlRjD/APZrAdSMKIHqFIKBOjiMLi1Wkz7RVWrUqdZVqYzFU2yvfLckZeHWNx9ZA4e0K1V6j1KwqZ3OZmdGTgANCAAAAABwAE1kqA7iD6iD8061TbOMpNlGMqtaxvTxT1014XzEE93fNXaG1a1cqaz9IVBAJWmp16yigtu3m8A1IiIIEsnmZ34v+G+ulbSyeZnfi/4b66StyVuWZERLDsREQBK355fQwvx6v0YlkSt+eX0ML8er9GJD2IZWURErODu8j9sLQrkOQKdUBGJ3KwJKE9S6spPDNfcJMq2zitxbTgfmv3ysJ2dlcrcRQUICroNAtQFso6lYEMB3EkDhaeXrdDznxx3Num1PK+l7Fn0a2bWxHrFvDrE08FgEpXC31O85RxJAARVVRck2VRqSTcm8inJLlnXxGMalXyAOhNMIpUK1PzjqSS2ZSxuT/hi1pMQZjjGVcnGRsbUkmjaw7DVWF0cFWG+4Oh+S/jOFsjmawdOuawqVKiXBFM5Nw3K7gZnUaaaXsL31v2aB1nv8tTO1O/nqiuRu81mZAwPHzlIPVp1zbXqHH6WsoolX3TwdnF4sX37uHEzmEFr9Z+eYVM2LEISpsd+4N88ttv4llo4hXhke5TbAWrg3WlTUOjNWQIApZ9c6mw1ZwWHry9Uq3CYxWK2O+1r8Qf6S76FTLqzXsczM1hu1J6gAPmlAVKgZmZdFZnZR1KXLKPYCJ3pLpWRafYq1EFGXQkU1MTRtqN0+4HE5gP8AnrE2XW4ImszGthamtpsVVuCJoqbH1ToQDmzsY3lNmWh/01BnoUaVG9YNX6TJewVLhUzEncC2uhFpyXFifWZmwePqUiTTIRj8MJTNRfiOylqe/wCCRAN7lXg6dLF1UpLkUdGcgNxTZqas9MHqUndwvbhOTPvy3uSSSSSTckk6kk63nyAIiIIEsnmZ34v+G+ulbSyeZnfi/wCG+ukrclblmRESw7EREASt+eX0ML8er9GJZErfnl9DC/Hq/RiQ9iGVlERKzgRE7XJrk0+LNRgD0dFWLncWfIWSkvedCTwHewkA2uQeyWbE/lFiEpI6A9p3sLDrAUuT8ZZOwZzeS+KVqAUWBTQgabyWVvaD4qZt18bTRiGYKbFtbjzQLk3tYgAHwnz0rnbY5YPWrxGqLybtA6z5i8DmZaiu9KogZVdMrXVrFlqIwtUQlQbaEHUFTOeu28OP8an/AJpjxXLbB0wSapbuRKjEnqHmgX9s7i5RmnHcOdeMNo2hXxy76WDrjrSo+Gb1srhh4GesNVqVLVK1M0m84LSDMyKFZhn6mZrXzW0GW3EtGa3ORTIPQ0WbvqkIP8qZifESMbf27isUMr1PM/RJ+bpn1gav+8TPRspsujj+pQrow26/v72JFyr5YpUV8NQYOCLVagN1KnfTQ/CvuZhpbQXubQjF0Ba4FrT7hcOVNz4TNWS4twPzd011VRqjwoyzm5vLMezgdO8/0/2M6s0cMnnDum9Oys0Kw84zfE0Tq3rM3mNheAaFTefWZ4n28+QQIiIAiIgCWTzM78X/AA310raWTzM78X/DfXSVuStyzIiJYdiIiAJW/PL6GF+PV+jEsiVvzy+hhfj1foxIexDKyiIlZwZKFEu1h7T1Drlqc2+LHQvRAt0TBhuuVqX1PWcyPr3jukAwmGyLbid/2eofbJLyDxGXG5f0lGoPWUZHHyZ55sNXx6hJf12+/wA/9Emxyi2S+AxHS0h+acmw+CL6tSbqHFT3fs6+NqbXpPTR0IzqwYIfSFh54YdRAseBll18KlVCrqGVhqrAEEd4Mjq83WFFQNerlBv0ZYFN+4kjMR3Zot0MuZx1lqnKMXFbMgm19mDD1XQ+iPOUnX82dRfvFiD3rIZtZi7ZwLDcB1Dr04njLb5zNjM2G6Rd9E5m76R9MfunK/7plVTZXp1XJy/BXg5dNyDpvnRpufhWHq1mVNm+b0liBe2axyA6GxO4HUceIg4Vu4y8gCoo3C57/smNmJOs9jDN1TPSwwG/WQBhqVhc7zPdZ7CbeEwhcVSN1KlUqMerKNPHX/KeqeG5PYupR/KFoVDR4EC7FbemE9Ip+0AfDWAaGETW/VPeKqaW65lNJqaKWVlDrmW4IzA8VvvHfNFmubmAeYiIIEREAREQBLJ5md+L/hvrpW0snmZ34v8AhvrpK3JW5ZkREsOxERAErrnkpHosM3AVagJ72pEj/SZYs09rbJpYmk1KquZGtcag6G4KkaqQQCCN1pDB+dpu7Nw9zmPDQevr9n+/dJ7jOaKkgZ/yuoqKGY5kpsQoFzcjKDYd0iFNVRQNwG69gfb3zzdda64cK3f+DgyTq8jz/wDI0fi1/oqk4xxC9/gbfNJBzdYY1MY1S2lOm3sLkIvyCpPK0qzdH7kFq4dtPVMs06dSx+ebYM+oLDxXohlKsAQQQQdxB0IlOYPkgq4jFUayuUosi0yHKFlcM6NcDUhAqnhfN7LjrVwouT9t+6RfbCVHqF8jZQFANr6DW5trvJnPFHi4SJJ4yecBtGlTpimKeRALBVFxbjcceO/ffWauL5LYHEaqBSY8aRFPXvW2Q+EwxlneCrjOJtHm8xCa0mSsOo/mn+U5T4iRuvgaqVFptSqCo5siFCGYngt9D6wbDjLGoY109Fj7dR8sy4vaPS9Gai3NJ86MuhDZHpnT4tRt3dOXE64kbPJrknTwtD89lZ3F6nFLkWy6+koBIAtrcm2szbQ28T5tLx6/VOdjNovV3nTq+2YaGAauTTVshZXGcDMV80jMBxIJFpKWCHLPRFbcotpmviaj3LKDlUnW6rcX/eOZv3pzZZY5mV/Wn90n3p98jS/rb+6T70rwzrBWcSzPI0v62/uk+9HkaX9bf3SfejDGGVnEszyNL+tv7pPvR5Gl/W390n3owxhlZxLM8ja/rb+6T70eRpf1t/dJ96MMYZWcsvmapn/qmtoTQW/eBUYjwdfET2nM2lxmxVQjjlp01PsJuB4ScbF2NSwtJaVFcqLfvJJ3sxOrMeuSkSkb8RE7OhERAE+EzxWrqgLMQqgEkkgAAbySdAO+VFy15yGr5qOFJSjqGqC6vV7k4pT797dw9Kqy2Nayy2qqVjwiacttt0zhHSnUR2qMiZUZXNiwzXCm+4FfWQOMjmy+RLN51dsn7CWL/vMbhfUL+sSrfykU6iEAAK1NmsLXCurW0+Lu9Uvuji1qDPTYOh1DIQykcNRpPG1E1ZJTkjQ9LGMuryYcPyewiDSjTbvqDpT7c95vYPDUqV+jp06eYgtkVUBIFgTlA4TCKs9dJOY3cP8AXod8mPg6K1geNvXpPGH21R3LVpNrYBaiMb9QsdT3TSFSaVTY2GaqtY0aRqocy1MiioDrrmFid/G82x13Tqip6fwdt69zfw7p5atbgT6rfbNXpIZzwNvWL/1mfn5LOWeMTg0q3K2DdY016nHA9+/1zispBIOhGh9c7DPc6+a/BhqD3d4/ZM5FQm5vvub+u+s36S52ZTexi1Nag00fJ5c2B/56p6nhzuHWR8l2/wBpuMh6AnW2DiqNPO1SrTRjYAM6KQBruJuLk/IJyWYAEsbKAST1AC5PsAPhKnx+I6aq9VgL1GLagGwPoj2Cw9kzai/lJfJs0mn5zedkfof+3sN+no+8p/bH9vYb9PR95T+2fnHol6h4COiXqHgJj9d8HoehXk/R39vYb9PR95T+2P7ew36ej7yn9s/OPRL1DwEdEvUPAR674HoV5P0d/b2G/T0feU/tnO2xy0oYcKwPTAkg9C1Ooy6XuVzAkaHdKC6JeoeAnuonR5GFgzDMLCxAuQCT32Jt1W65D1smvpRfR/ES1EuGt9fnYuDlJyipYqlRWlXWnTcu9VyxRqa08ujAENmzMLAakqLaXMkvJ3a1KvSHRVHqrTshqOrKWIUa3KjMbEEkDjPz2drVP2eHwV3jcd02ti8rMThavSUqhuxGdW85HA4OvyAixHA8JNV8+PiktzTP+B1ahhuPTw31f4R+j4kV5IcvsPjQE/uq9rmkxvew1NJvhjwI4gSUgz0YyUllHz04Sg+GSwz7EROjkTT2ptWlh6TVazhEXeT8gAGpY7gBqZp8pOVFHBUs9U6m4RFtnc9Sg/KToOMpLlJynr46rnqmyi/R01PmUx3dprb2Op7hpM998al8mmjTu3r2Ohyy5c1cc2QXp4cHzafF7bmq23nqXcO8gGRmInjTslN5kevCCgsRMNbDZjcGx+SY6NKpTbNTYo3apu1M+K2M2okKbQcEzbocqdopuxVU/HZKv0isZupy52l+mpn10aR+ZBOPEOWey/BHLidupy72jbSrTv3UKY/1AzzhOcPaCOGcisu4o1NEU94akoKt36juM40Qn8Ih1RZY+weWz4wVMlEUjTCatU6QFnzaAZF3BCde6bez9qVKRyuGYEk/tAk3Nr7wTc2lX4fG4ikSaNZ6V7XCswBI3FhuY+sTp4flnj131KVQft01Hy0whm6qen5fBJbnn3aa5z44PYtavilKkX/98JoyE4fnDqj+8wyHvp1SnyOG+edLD8vcOfSSvT9apUHijk/yzRp3TWmoy/P6jNdVfN5lH8ElmO/n+pf9R+xD4zn0uU+EYXFemPj5qZ8HUX9k4G0+W5DOMOBYkDpXF7gAAZEOg1ubtff6ImmV1cFlsohprZvCi/8AfodflljujwpUb6xFMfF9Kp/KMv78r2ZcTi3qNmqOzt1sSfYOCjuGkxTxtRdzZZWx7mmo5MOHuIiJnNIiIgCe9q1LlD/+dMe1bqR4qZo1ke/Eju3eExoSNDfu0Mugjf8Ax2qjTbifRPue7xPl/X4H7J6yNwB9Z0HyzRlI9qzWUxTlxJ/CabNqncW3gixBGhBGoII1BHXLE5Jc6j07UsZd10ArAXdf+6B6Y/aGvWDvldre2u/jPszV3SreUfJ3QjdlyW5+lcLikqIroyurC6spDKR1gjQzNPz7ya5WYjAvek10Ju9Jr9G3WR2H/aHtBlxcmOWmHxy/mzlqAXek1g6947a/tD22Ok9enURt+55F2nlX13RWHPLgnp45Kt2y1qItqbBqTEMBwAs1M2HEkyB9M3aPiZfPObyQqY/D0xRCGrSqZhmOQZGUq4vY/sH90SuPI/tLs0Pffgme6mTnlIvpuioJNkN6Zu0fEx0zdo+Jky8j20uzQ99+CPI9tLs0PffglPIn7S7nQ9xDOmbtHxMdM3aPiZM/I9tLs0PffgjyPbS7ND334I5E/A50PcQzpm7R8TPvTN2j4yZeR7aXZoe+/BHke2l2aHvvwRyJ+Bzoe4hvTN2j4x0zdo+MmXke2l2aHvvwR5Htpdmh778EciftHOh7iG9M3aPjHTN2j4yZeR7aXZoe+/BHke2l2aHvvwRyJ+0c6HuIb0zdo+MdM3aPjJl5Htpdmh778EeR7aXZoe+/BHIn7Rzoe4hvTt2j4x0zdo+MmXke2l2aHvvwR5Htpdmh778EciftHOh7iG9M3aPjHTN2j4yZeR7aXZoe+/BHke2l2aHvvwRyJ+Bzoe4hvTt2jMuFV6jqisbsQNToCTYXkt8j20uzQ99+CdTBc2ePprTuEGRyzIjlhUIsUucoGlredoN8laeXdEO+PZlc9M3aM+ms/WZYWH5sdoA0AVpZKWrjpfNzl384ArZyAU39Vpk8nG0WqhmNM5abIr5nzI1tHu63ZixJ36cNwk+nl4I58fJXPTPuuY6d+sywzzc7R9OydJ0JQP0hDFzVsrXK3vk47wJ62hzb7RqhlYUzd6OW9QkLlpEVSLJoC3VvMenl4HqI+SvaZqtexY2BY+ob508HiUFMZyOOcEXa9za2l92W1t2u46yYU+bfaPSEjIqCk1OmelIKHo1GZVC+bdlv16zG3NjjzmuFfO2H1eqSWyA5ybrcL1A8LSVRJdiHen3K96V+to6Z+syyzyC2kfSylS2JJBqE3pslqakZeBOi8JrvzbbSFBaaikCVCsudiL5yWYEJluQVuTqMthI9O/BPqF5K7/KG7Rkr5rVL7UoXJOQVn8KTL/5ibq80uMtqiaKCSKrbza5A6LhrpfXjaSjm+5C1sHizVqIADSZAQ+fVnBPwRbSkNb/DndVElNNo4svi4tJllxET0TzhERAEREAREQBERAEREAREQBERAEREAREQD5ERAEREAREQBERABnwxEA//2Q==">
            <a:extLst>
              <a:ext uri="{FF2B5EF4-FFF2-40B4-BE49-F238E27FC236}">
                <a16:creationId xmlns:a16="http://schemas.microsoft.com/office/drawing/2014/main" id="{64F0C802-C6F0-40DC-934A-52C8C391A66C}"/>
              </a:ext>
            </a:extLst>
          </p:cNvPr>
          <p:cNvSpPr>
            <a:spLocks noChangeAspect="1" noChangeArrowheads="1"/>
          </p:cNvSpPr>
          <p:nvPr/>
        </p:nvSpPr>
        <p:spPr bwMode="auto">
          <a:xfrm>
            <a:off x="228600" y="-428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nl-BE" sz="2400"/>
          </a:p>
        </p:txBody>
      </p:sp>
      <p:sp>
        <p:nvSpPr>
          <p:cNvPr id="25606" name="AutoShape 8" descr="data:image/jpeg;base64,/9j/4AAQSkZJRgABAQAAAQABAAD/2wCEAAkGBhQSERQUExQWFRUUGBsVGBcUGBwfFxoXFxoaFRgXFxgaGyYeGxkjHBgXHy8gIycpLCwsGB4xNTAqNSYrLCkBCQoKDgwOGg8PGiwkHyQsKiwsLSwsLSksLCwsLSwsKTQpLCwwLSwsLCwtLCwpLCwpKS8yLCwsLCksKSwpKSwsLP/AABEIAPkAywMBIgACEQEDEQH/xAAcAAACAgMBAQAAAAAAAAAAAAAAAQYHAgQFAwj/xABHEAABAgIHBQYFAgQDBgYDAAABAhEAAwQSITFBUfAFYYGhwQYHEyJxsTKR0eHxFEIjUoKyFTNiF0Nyg7PSJWNzk6LDFiRT/8QAGgEBAAMBAQEAAAAAAAAAAAAAAAIDBAEFBv/EADQRAAIBAgMFBQcDBQAAAAAAAAABAgMRBCExBRJBUZETYYHB0RQiMkJxofAVsfEjYnLC4f/aAAwDAQACEQMRAD8Ascm35432835wib+OJx+vOAnfnjmefW+Am+3PHPXGAGT1xv8Arlvuge/6nJvtyugJ3547m49boT7+e5tfKAG931OWhuugB6Y3N7NyhPv57tel0AO/LHL26QAA3cMTh9OT74YOn6YZ7r4ScGvsxy1w4wXYszXlmtsfLRgAez773+/O+GTr7Y5774ju2O8Gg0YeekJUr+SUa6ryf22C0NaRaQbHiA7W775qrKNR0oFvmnkqNuSU1QC7G1/SLKdKdR2gmzjdi4CbDxxOvq1sRrb3eNQqISmZOC1h/wCHKdarRi3lDtiXLhw1sUhtrtjS6V/n0lZTfUSaqL3+FLCOIJg/al43x2dJP+rJR7vifREd/kWZtDvznlTyaOhKK3+8UpSylmILEBJOYwstvPX2V33yiwpEiZLOKpSq6biHYsoYZ/KKcKFG8t6RkyhiD6xrWzYWbtO3PLxy1I759K7J7Y0Skt4NIlKJtqldVYYW+RTEM7PdgHEdjAYXYkablhHyipeaesdTZnauk0f/ACKTNl2uwWWchnqlw7Yxlns+ztCa+j919GSUz6aBt+WN1/yblfCez773+/OKS2Z3y02W3iplT0+lRbAWMUeW+1yk4xLtkd89EmACcmbR1MHcV0Xi5SQ4tJvTYzvhGSrha1L44vy6klJMsB9Pve7nzvhE2Hjjr7xz9n9oaNP/AMmkSpl9iZgexVvlLKZ92+OgrffbY+Z1634RmOjJt+eN/wBX5wib+OJy684Cd+eOfv1gJvtzxzGvW6AG+nOTccuUAOnOTcMuV0D7+e5tfKEDv57m4aEAMG7hidWcoH4cT7YQgbrcschr0hg7+bcsPSAAnrY99vN91+EIm/jjq/nhDPrnlnu6cLIRx45dNZQAyeuN/wBcrPeB9Pu0OV8B+uWWruFsR7t7tmbRKBOnSP8AMSUgEgEAKKUlRDEWA42W5wB31zAkViWSLSokAAAXkmwAXPhEB7dd60uiDw6KUTp5vINaXLZxbVPmW9yXsF94iodsdoJ9JL0meuZkkq8osaxAsFm6OY/mFUYYx6CwMo235JZrJZvPuRDe5Hd2t23p9KP8SkLCXcIQaiBeR5Us7ViHLnfGjSdsT1y0y5tImrQl2QpaikOXNhOdsafhk3n5RkmWBhHr0dnRWkPGT/1XmyDmYJX/ACph1Cby3pGS5gEYuo7veNTjBPcbcmvljkl0tbxZEyEoD7wGaBjGPg5kmMhLGQi6EaqVqcIxXX7L1OZcReON/wAoBOGcZwlJBvizdrrNST8GvMZDgKXjyPl3p9o9AoGwWk4C08o4sRBpqrZNap+XNC3Ix8AYWekFRQuPzju7K7F02ksZVGmVTVZcwVEMq5QUtnS2IeJdszuRnKY0ikIQLHTKBUpiP5lMlwbMbnjzKuLwVP4L3/tuvRE1GTKyJOKeIizO5rac+bSpiFT5qpUuUpfhqWSkqWpCHYm8WHhEy2b3T7PlM8ozi3xTlk4/yhhg13zFsSmi0GXKSUy0IlptNWWlCQ5IcskAYDk1keJicSquSXi7X6pIsUbGwT1xv+r7r8ICb+OIy688ID655dOnCEceOWWulsYyQ3099mhyvgB091mhyvgOrstfmAauy1+YAAbuGIy6csYb8NzjrCGHDLLXWDWHW35wAH0zyz1dwhHHjlrVkMjrhdbyblCIv44au5QAz6Z5Zau9453aDYwpdGnUdRKRNTVrAAlJDKBZ7bUizJ7jHRI64XfTPdfA2m3P9+d8AVBSO4dYbwqWk5+JLKd4aqpW/LCI5tbuxpcmkSJJVKWqkKWmUQogGokK8zp8rgiPoJrvpu0d98RHtUP/ABLZH/qzuP8ADT8+sXQr1ILdjJ25cOZyyKnnd220kAE0VSnIDS1oUbX/AGpUS1l8cXauyKRRmE+RMlE3V0kAu7MeBj6fCbBjdgDp+bbopbvr2ipdMkyHFSVLCw2KpnxE8EpHCN9DH4qc1TU9ctFxIuMVmV7LQ3rjGUBMEp1FkJUo3skElvQR9M6lHDRUW0imzYQR7zNnzUTRLmoMgkkPPBSARaXJG8fMRMaN3O02ZJE1C6MqtakJmOFB2cTAKhGN8ZJbXw0eLfgTVKb0RB4I2Z+yaRLmTJa5EwLlJrLTVLpTYKxH8totutjXRR5iygIST4ivDSo2JK7PKFGx/Mm+5xE/1PDbm/veHEj2cr2MVKAvif8AdL2uo1GVMlUnw5RcGXOUgVhaayFLZxe4JLXjKNLZmwJ2zdrIlGTLpS6iZgSQ5UkitM8JzV8QBMwAl/hcB2iUbZpeydousL/SU5/KZqShXigeUThVUhSXYObfY/OY7H+1Ne7ZLqaYUrLXMsuiUtE1CZktQWhYBSpJBBBJtBx4+hj1Grs9fiKT2Nt+ds+bMXLllKZawin0VKXRLIVU8WU9iQq0M7AlrUlLXLQKYmdKRNlmsiYkLSWFoVj64eoIwjzzhscNPr2uhHHjlnrpDb8tvb7croRFh44a+ztjADPpnlr5XYQiL+OWWukMi354XN7NywgIv44bunKADh7Za/MA9PbLX5gI011j8M+d8AGmvsfjnzvgAGHDLLXWADdyEAF3DAat5wVeO9h74wAEbs8Mjy6XWwiL7M8MtcN8Mi3563cbsYRF/HA6+mMAMjdnhufh0vhNu5bn1890MjrhpuN190DX/Q5P9+d0AJrrMsNz6zviJbdQP8Y2cVg1CicmWLSPGquDVF5qkea4xLWu+hy17xEttl9s7PStqolzloe4ziGDH9yiALMYA6vaftEmhyQuoZkyYpMuVKF8yYr4UjdmfTFnoXtvs+lSqar9SQufNSmYalo84sSkDJqrCyyyxos+gbUFMptIpxBXRNnIUJKWPmmhJXMmAEgBTJItwKLsIj2E2eqnbYROpQC/FQulMzpvUhIUDcARZ/wpiUZuD3o6o6o7zsSnsx3IykhEymLVMUQFGUPKgE21VKBrKa4s1oixtlbEkUZNWRKRKH/lpAJsZyb1FgLSSY3YIolOUnds9KFOMdEau0tlyqRLMudLTMQf2rDj1GR3hiIrbavZil0KlhWx5M1MsIrTUrmAyJhJJCZaFqcqAJGYN2JNgbc7TUahhJpE5MutYkFypTX1UpBUQHDlo3qNSEzEJWn4VAEOCCxtDhQBHoRHE2jkoxk+84mxJX6sSqTSqGaPSZJUlNcuoAgOUkM6DWUGU9xzjLavZajmUKlFkzDJ8RcqSQlMpUxaaprJqlLlhaRYfnHegjlyW4rWZXO2dn03aElFINFVRabQpteSCsFE1JZSkpOZKRfZvtLSBWxqHtWjpmzZCSZiWKqtWdLUgmsiuwWCldYNdfe8SaCO3OKmuJQfanY83ZVMl+NNVSKNPlGjkn/MMhglSCAfiQ4KS7eVIuBETbum2rWo82ilXiGiLqpWLUqlLJMsg+oVY9xAsaM+95AP+HpUAUqpYSQQ4IUEpIb0JjLu+7NLo6ppmhQXIeiJLeSZKC0zZcwB3cA1QbmUwcgxbF3Rgqx3ZNImzbuW9tfLfARuzw369LsYba4t7Wcr4RFh44a+0dKxkbs8MvbpvhEX2Z4ZDXpfDIt+bdPRt92MJr+OBy16YwA23ctz6+e6EBu5bn46O6G2mOWjzugA025/vzugBAXWZYZjXrDA3cuuPrCAu4YHX1whtpj7iAEfrnnq/jAceOfXWcM364aPGETfxz66OMAB+uetW2Qaxy1+IZOrdfPjZA9/3y1+IAWX3y1+IgXbKlFW1tnSEsTVnLYfFWXLUgPbjVHNonz3ffWsopbvL2gZG0Zk1X+cgUZVGLnyoSFKmlgG/wAxJSyv5izi4DqdjabV7PUtCA82SJyVoILiuMQP9Ncv/pORjW7kaWmZTZ1VFWrRZaLCGdCkJUSAL1G1/W97O7tLYE+cE0+gAA0yQkUijKLJmpmovBDATAFXkjMG8GEdhpUzZ9Jm0yqZlFo81dFnqT8SQSEhdR7Q9U44jKOPQspu0kfQUeVKnFCFqCSopSVBKb1FIJqjeWYesKiUtE1CZktQWhYBSpJcEG4gx7RQelroQDuwo6qUhe0aSAufOUpCFH4USUkAIlp/YK1beWFtpd94/ePM2fOkSZKELXMFddetYisUABiLSQq3Bri8TxCAAAAABcAGA9BGhtLs9R6RMlTJ0pC1yTWlqU7pN+BtD2sXD2tEr55le41GyeZodpeyppplhVJnSpKXrypJCfEf+Zd7NYzEX3EvEO2nQDsOkyJ0mbMNDnzPCny5q6yUFRdKk2OGSCxtP8MuS8WLtilzJUiZMlSjOmJS6ZaSAVHIE/POyy2IJtij7S2omXR5tDRRaOtSFzJipqVzAlJrslN6VYWpvsLB46iFRLhqd2T3hyFbSOzwFFYcVx8PiJBUuWQzhgFea0OI9tgbXm/rKVQ56wtUoImyllAQpcqY7uAwUUKZFZKQLLbY2aF2NosqlzKYiWfHmkkqKiQCr4qqXYPjfuaPUdnx+vNMrmsZAo4QwZhMMwqe97QG9eHMiaU9Xz+xGe9fyIoU8lIRIpctSyoOAFWOQxsFU8miYggiy35sz6/MaXa7YP62hzqO7GYnynCukhaH3Vkh90Rbut7SmdRjRprifRP4akqetUSaqT/S1Q5VRnE4PIy4iNpXJtrHPX5gP1zz11th65/T63wibD99atiZnAt758n68YDjxzy11shk24Yt0vv434wnv455a6wAaxy1+IBq/LX4hvq3Xz9oAdW5au9oAQw4Z61ZD1j0hA3cM9ashvpz0s+UAInfnjv59YCb7c8c9cYZPXG+30tfnfCJsPHHPhjz4QAyd+eO7n1uhPv57m18oZPXG/lblvuge/67my4coAT3W892vS6I92gNGohm0+d5iJSJQSarmqpSkpQDcpRVbewTkDEie767vThuuit+9Y+NSdnUMkhM2cFLDOGdMoZFw6w2DwBo7I2NtHbB/UrpC6FRyGkolqXcAAChIKXQ4+InNt0w7v8AsSugyaRKnrlzvGmV3AJCk1aprhYvN5Fo3mJbIkJQlKUJCUpASlIuCQGAAyAYcIzilybPRhRjHMiY7uJCFk0ebSKMhVavLkTSlCq99heqbvhwAFkSqWhgALgALS5ssvNpjKCOXLFFLQIIII4SCCCCACCCCACKO7e7Bnytt16KsomTkGkIIUQ6paSqYkEG0kyzYWHma62Lxiq++uumbs5ckDxvEmJQWck/wqqd4dRs3mJx1KK6TjcnHZ3a4pVFkz7vFQFEB2Cn8wAJurAtbdbHRJ35479esc3s1sj9LRZFHesZUsJJe8uVKay5ySNzGOkTYeOOr+bPhFp54E788c/frATfbnju16wybfnje/C1+cJ7+OO70x53QAPv57m18oAd/Pc2vlDfT32NlblygB091jZWZcoAQN1uWO7XpDB38+mEAN3DH7YcoK3Dc7cms9IAD654jPn1whE38cRr64Qz9cs9XcIRx45dNZQAyd+eIy59boH38xk2vlfAfrlbZq7hbBrDLX5gAButyxGWvaIR3i9lZ89VHpVFIM+ikEIJHmS4UKr2OCLjgWvFs3y+2WutsA+mXXrxgCC0TvYmOJc7ZtKE+4olpcOz2VgDwPzMeNC7W05e1aFLpCPAlUhExSaOk+YVRMAVOJS5PlJqhm8psiwAosBbhl11nhEB71qGpCKNTpSfPQ5qVFgHqEvbYbApIvLCuc4juou7aWV2WRBGpsracukSZc6UXRMSFJO44F8QXHCNuKT0E7hBBBA6EDRBO8PYG06TMlihUgS5TALSJipagpya6iLVJZrE27jEV2d3M08TFTF05MtdprylTVLJV8Tk1CHe9y7xKy5lTnK9lEuWCNHYlCmSaPLlzZpnTEJqqmEMVNcSPRg5tLObY3oiWIIr3tgfH2zs2QA4o9alLIsKbRVJJsZ5SPmRE52jtGXIlqmzVBCEByonkMybgLyYhXd9RFzlT9pTQy6YWlp/kkJUyU2i16qS4wSDjE4Iz4iVlYmfH2z173QE38cRnr1h8PbPX4hG48cs9dLHi0wimLABJUwDkkkMBeSd2+IdO7UU2mP/AIZIQZQKk/qaSppaiGB8NLgqSzisQ3o1vP70+0ExdXZtFAXPpDiYkMVJRYoJ3KUznJIsvjmbc7Q7T2WmXQkypChMl+HR10dKypwQFEJJJMy12IvUDbdHGThFavQlnYvtdNpUykSKRLTLn0UhMwy1gy1E1kunL4czfhdEqB38xk2vlfED7rqVQgiZJo6ZqJ6fNOFISlM1ZZnvPlBJFUXPbaXM8GrstfmOkAButyxGWvTGAHfzEAw4ZZa6wxq7rb84ARHXKy3V3CERfxwHTWUMjdnhkeXSERfZnhlrhADI64CzV9nC2BtMMtHnfARuzw3cul8Jt3Lc+vnADa76DLX5gA6ZW638YALrMsN2vW+ADdlhn79YAQF3DAa/FsYzZCVpKVgKSoMoKAIUDYQQbwbrb7jZGQF1mWGeuPCADdlhvbWd0AVds7aqtg0xciclaqDSV15UzCW7vZa5DhKgCCyQoPZFqUHaEucgTJS0zEG5SCCM7xjuvjWpdCRNQUTEJWhQtStIIIdrj78Ih1N7uVylrmbNpUyhlRrKlWmSSCLh+0OLQymuusiDjcvp1nDJ6FhQRWR7U7coqas6gppLFvEku5xLiUT6PVAHGNn/AGzS0umbQqWhaSQpNUFiCzOWPIRDdZqVeDLEgitP9vVD/wD4Uj/4f98c2ld/6fN4dEV/pK5ga+wqCUvdgDxhusdtDmW7HP21t+RRJZmUiYmWkZ3k5JSLVG24RXGw+1u1dqpWaMqjUaWlQQVMVTEkpdgFVne0uwuvDR09md00gTfGpc2bTJpIJM34CSCLUuSrBnU1l0SUOZXLEL5Tm0IT9u0hM2fLMvZspRVLQWrTVDyCsXcva5FgtALuYspKWAAuDWMM2+3K6MZMpKEhKUhKEgAAAMEiwAbgByivNs97g8YUegSP1UwkprW1SQ9ksJtWLAa1gIfC2LDG25O7J3tba0qjSlTZywhCReWtNrJTmoswHC62IhKpO0tpgmQ2z6KT5Zi0vSJiXaslNlSy2xtyjfG/sbu/8SYKVtIikUg+YS/9xJ/0y0OxYVQ5sdON8TaK3PkaaeHvnIifZzu3o9CnmkS1TFzSio81QUxIAUuwAuprbbiQL4gm1drzaLtWjzNskTKia8gUb/LlvMKfEUkgEtVJa0lku7NFw0ylJlS1zFFkoSpajklIKibNwiiP1dMpsyZtjw5MyVRlVTIWUkCUlPmTVINgCnJsJKioXWI56k6qUbKJ2ezO0htDtBMpMk1JcuXiHVMSlCZGNzkgveEgBni2gNMLbNH7xAuwXZ2aKVMpy5EmjInyUpTJkkn4qswrLlkkhILD+Z2stngG7lufjoxYY27sYF3DAZa6wNph1thAXWZYbtesMDdy64wOARb88Lm42NyuhEWHjhlxw5QyBlngc+XTGERfxwOvpjADI64Xc7M918DX/Tc+fHnARuzwOXKE27kcte90ANrvpu9eO++ADphe/G1+cJrrORygA6YHR64QAAXcMM+OPNt0NtNwve3LfdCAu4YHX1wgAGXvnr2vgAaz7b2z4coZGm4XvZluuhNpjnr2vh1Nx+RzzbV18AIpv44ZccOT74J1IqJKlLCEpBcqLJSA15JZIHKONtzthQ6IqpSJyULIJqMoqa8OkAkPg7Y3xXvafvHo9P8ACoqAqVImTkidNnABPhJUkumqSpFoxGMSUW72WgN3YmzaLTdv02siVPlpkoKGAKKwTJlqIALFvOMbbb7YndG7DUBCaqaJR2/1S0qNv+pdZXOM9sd1NBpICpSTRpjWTaKQgkHMDyqBG6IH3l0CfstElX+I0ydLnLCFSlqZSkJBMxpw+B0qCWqm97WaMqqKbsjRCais0aidvf4ZtmmykSFzUT6ihLkpBWCAFgJSP2AKmeVsE+sSbaverQJMusmZ4yyHTLQk1na5bsEWs7232FmiW9htiUKVRpdIosqr4yBMMybbOIUHeYsknO4tHzj2w2smlU+lTkJSlC5hq1AwIHlC7hapqxLWkmNuBp+1Vuy07zPN2zNztT3gUqn+VZEqVb/Clkh//UU7rNgvs3CPfusmhO1aN5QqtXSH/aTLUaw3hucRWJJ3aD/xeif8Sv8Aprj6PGYWnhsHNQXLPjqiunJuoj6QjzpFIShKlrISlIKlKNgCQHJJwAEaO3+0MihyjNpCwhNwxKlM9VIFpNn1aKypG0qX2gUUSQqi0GWfOoklUw5GrYTVL1Hqh7SXEfIqNz1qlVQXebvaDtWva807P2e4kl/1FJUny1Af22vUJAtLFWAZ39KP3OhEtUkU6kCQpQVMlBIAWUgX+ZuRay9hE22RsWTRZSZUlASlIYsGUopAFZRa1Rvc4kxukX8cDlr0xi1KxglNyd2YSKOEJQhIZKAEpDXBIYC+xmfnHoBpr7Hztz5wNu5HLXvdCbdyOWve6OkAAu4YffHnDbjvZ+b2+sIC7hgdfXCGBu5GAA34auv68YRx458L9ZwH6556v4wE38cTrVsAM8N1+vnxshZ/fLX4gJ6561bZA+rctfiADL761ZZDHDD73dOEJ7vqctfiAHpnr5cIABhwz43ayxh/LXK7LhbCBu4Z61ZEa7fdpV0KihUljOmrTKlVnsUpzWb4XDOAS128QByO8bvENCqyKPUVPU5U4KhLTazpB+M2EA2MLRbFSbU2fTlldInyqSa3mVMXKmBJrMxrMwFwGFwEX12L7BSaCgKIEykq80ycoCtWNpCD+1IOV953SiOxrqGkU+9/lvsaY4ZtXbPklAvd3xrX8YJYvG+Povth3cUangqUnw5+E5A8xIDCuLli6+2ywiKA2rsmZRZ8yRNDLlqY3soYKS4tSRaDH0WzsbCs4091Jq+nHLP1MtajKnm9Dsdne8SnUABMic8pJfwpgCpdpcgA2pB/0kXnOOh2mNLmTKNS9oT0zZc9JVIUgjwwAWaqABLVcWvstYiIbG/Q6cqYuTKnKK5UsKTKSq1Ka7EpDi5w7Z8Yx7a2fGnF1qasuNjTsybeJprL4la+nidKftSmihTRLpC00HxPACKxZaliupCAz1WDm0BlYvEcuYYXR0tp7SmVRRa38CVMVNSgXBcwJB9Wax7nVnHOWlxGjY1Fxw7rRWb0+i9dGVY66xE4ysrN3tprw7hxs7M2zMok+VSJVWvKU4rB0lwQQRkQSOMaktbiFPHlMevi7V8LJx0av5mSOUjc25tidS5q589ZUpTkBzVSCXCUAkskPYI+kdgSAiiSEpACRKQwH/Ak/XrhHzEzpbMNxMfUezZRRIlJVYpMtKSHxCUgiyy8enKPm9oUadJwjTXy3LYtu7ZtG/DFul/XjCz455b9Z2QH656+d+MBN/HPLXWPNJj1jq/P2gHDnlq72hPpzlr8QA6c5a/EAGXDPprKHrHpZ8oQN3DE61ZDB05gAJt+eN7+784RN/HHP684ZO/PHM8+sIm+3PHPXGAGT1xv+uW+6B7/AK7m+3KAnfnju59boH389za+W+AB7vru0N10APTG5vZuUJ7rcsd2vS6GDvyxy9ukAIG7hjl9OT74gPeQupTdkTF2IRSfMpiyXVJIBYWFkqLbjE+Butyxy1w4xye0/Z2VTaOqTMD2PLILKTMANUpOFpY4MS8AiQAQ4+fNh97FPoyTLUpE8JLfx3KktYQFpUCeJMd6Z30UykKRJotFlomzFBCSVldqrAwNUO+Jcbok8HWUd/ddtb8DcsTB/UuWID297s0U2eKSaQKOEoCZhKAQUoJNasVAAhJa1wyRHY2VtQUJNGotNpQm0mcpVRRB87qJAJNgvCQ95sEYTtpJptIp2zpspSEJlJPiBVq0TGtAby2kNfcXiiLlB3i7E5OM1Zladt+7iRR6GKXQ6R4kpNUKrqSoKrMAZa0hqz21MnOEV0pZIsBzB3xv7b2UaNSZ9GKyoSZikPaAqqWernGrH1OAo161F9pP3X4vlxPKqSSlkrGKpiiSWFtptxxvhVjlzjOCPWhhuzioxm0l/j6FTld3Z1Ox3ZsU6lCQqb4JUhakmrWdSQ7EOMHJ/wCEx29s909PkOUJRSEW2yj5mtNqFMXYCwPeGeOH2Z2p+mptGnOwRNTWLkeUllORgxLx9LPv579e8fNYuVXC13GEnbXrrlpr3F0bSWZ8z7N7PT/1cijzZM1BXMQKpQQqqSFEhx/L5nwFsfTKjfxx39ed+EItnc+OZtYae/dATfbnjv1634R5s6kp23npl4ErWGTb88b3935wnv447uvOGTvzxz9+u6ETfbnju163RA6MnT32Nxy5QA6fc3DLlATv57m46EAO/nubhoQAA3cMdXcoK3Di3LD0hA3W5Y7tekMHfzblh6QAE9cRbbzfdfhCJv44jVvPCGfXPLPV3CEceOWtWQAyeuIt+uVl+FsD6cZaHK+A/XLLV3C2DWGWvzAA931GWvzAD0xFn0bfdjBlwyy1+YB9MuvXjACBu4YjVnJ7YYOn1687oQw4Za1bhDHrllnr8QBQHelskUfaUwpSyJ6RODH9xcTMLPOFFsiDjEc2fT5kiaibKVVmSzWSpgWN1xBEXZ3o9j102joXJFafIJKUuBWQr4khyA7gEYm0YhqInTKrgghQsIIYg3EHfH0Oz8VS9nlSrPThzT/6VSTvdHTpHailTqSmkrnKVNlEFClAMkgv5UtVAfACMl9paUZ6qR48wTl2KWg1SQ1VmSwZsGjly0sAIyjfh9nUFFOUFe37+mhF1JczJaySVKJUpRclRck5km8xjBBHpRjGC3YqyIBBBBEjhhP+GPqWgUsTJUuYAQJiELDkOAsBYB3gHrdHy4sWGPo3sJSTM2bRFFVY+ElJLi9JKWPoAA19ltkfLbahatGXNeZfT0O8/wCOOjzuhE2HjiM9erWQ+On1+IRx45Z66R4hYMnriLfq+6/CETfxxGWvXCGfXPLp04QHHjllrpAA+nFtmhyvgB04ss0OV8B1dlr8wDV2WvzAADdwxGrOWMD8NzjrAMOGWWusPWHW2AEfTPLPV12EIi/jgNfTCGR1ta63k3KERfxw1dyeAGfTPAZa6WwcOQy173wEdcLvpnuvga/6bn+/OADL6DLX5gHpllr534wNd9N2jvvgA6YXv7vzgBAXcMBr64wD0yyz1+IYF3DDV/Nt0AH5brjlvugBNphnr2uij++VEobQQEICV+GFzVANWUokJJLsTVAwHGLxaz7b2+3KPnLt3tVNI2jSZiCVIrCWknKWkI8owSSkkDIxu2fT38RBd9+mZGTsjhQQQR9sZgggggAggggAaLx7nKeJmzUoYVpMxSC1/mV4gJyesc/hijonncrtGpTpsnCdLe4fFLIUCTf8JWLL3EeDtuneEZ8nbr/BbTZdvD2z17XQHHjlnrpDb8tvb7coRFh44b+nJ2xj5kuGfTPLXyuwhEX8cBlrpDI64XN7NygIv44bunK+ADhyGWvzBw9ste98BGmusf784ANNfY/HPnACGHDAZa6wwN3IQAXcMNX84G47264wAiBlnhkeXSAi+zPDLXCGRb889DjdjCIsPHA6+mMABG7PDc/DpfA27lufXz3QyOuB0OPGyBr/AKHLR53QAm3ct2vW+ADdlhn79YbXfQ61lAB0z0eF+EAIC6zLDPXHhABuyw3trO6AC7hgdfXCG2rdbuV8AcHtztL9Ps+kzAQlQllKSXHmWrwwzWvaWOYaPnGWlgIuzvq2hU2emWCHnTUhiC5CHWSMmNQeha+KVj6DYkPenP6L86FVRhBBBH0hSEEEEAEEEEAEd/u9pJl7VopFbzLqEJDkhYKbRilyCdwMcAmOh2Ypxl06izE1lFE1JIl/EUuKyRm6awbImPK2q4vDtN55fuThqfTLDLlvbXy3wEbs8N+vS6GUkHeLHtwLa+V8Iiw8cDr6Yx8gaAIGWeGXt03wEX2Z4ZDXpfDIt+eehxuxhNfxwOWvTGABt3Lc+vnABu5bn46O6GRpjlo87oANMcn+/O6AEBdZlhnrjDA3cuuPrABdwwOvrhA2mPuLIARb3z18+MBx4561bDN/zz18+MI3HjieujjAAW98+X342Qaxy1+IZOrdfPjZA9/3y17XQAtY5a/EAb2z5/bhDe76nWrLIB9M+l3C7CAEMOGetWQBtPrWcAN3DPpoYYw9Y61ZbAFe96vY6k079OaOyvDr1klVW0kEKFYsTY0VdS+xtLkh54l0cYeNMQkqw8iaxUprHYWPF79tdvGh0GdPSHUkBKbblrVVSS4tAJdsWzirtm7MEz/9ieROnzCVqmE1g6i7JHwhvS97o68ZPDR92TV+ROnR7R2INTKOZaQfEkrcs0tTn1ZrrOcan6rdFpzdnylhlS0EX2pH0jSPZej3iUkHB3IBwdJUxG6Ox27XXzP7MueC5FcGlHIR2di9mKZS0FdHo6pqQqqSlviABa03sRG7P7ETVzFEqlJFjVQQk2MWSBZdxeOzszYdIlSDIFLWiUtVdSJQYEtVPm+K0AWXWXGLf1mqs+0/OhV7LJ8CD02XMlLKFhIUL6qkqbc6VEPujUVOOcWlQNiSZKaqUDeVAFR9SRGltbspJmpUUpCJhtCk3PkRcx+8ZpbXqzdpSdvqW+xtK6K8XRlhKVFJAW9UkXte2cWX2Y7WUijMtOzJCUqcHwklE5nBJrLUpTEBgDZY/r4dmKaZsspmJHiyFeGbA4awHcbCLMo7TRinipRdrFkMNGSvc61H746NXq0iRSKOk/CpaXdrS4DEWsLK1+F8Teg7Qlz5YmylpmIW5SpL1TaxvxfA3Y2xVtIoyFiqtKVDJQBHOPPu6pKqJtNdFBaTPQVISpyayU1gEkXW1wXvCQ9wi6jiFUdmsyqrQ7NX4FvFvfPk/XjAceOeWusMm35tfwv634wE38c8t+s40mcVmny1+IA2ny1+IZN33y1+IBq/LXtdACGHDPWrIY1f0ge7hidasgfTnpZ8oARIzzxzPPrATfbnjnrjHrM/d/X/AHCCb+7/AJnsIA8id+eO7n1ugffz3Nr5b49l3n1X/aIDr/24A8Qd/Pdr0ugBGeWOXt03x7JvHqn+wwpX7f6P7TAHkDdbljlrhACM+e99ZXx7S/2/0e5hIuHon++ANWlUZE1CkTAFoWClSVWggm0H353xDab3SUQt4EydRmLnw5hUDbilZvutcWC6J59P/sgXcfRX94ha4Kom92W0EH+FT5cwG/xUqsY/t8q7+EedI7G7WQwSaJNstUFFNvoqrfuDRbc3939fuIa/3f1/2iK3Sg+CLFVmuJT1L2NtVBAFDlzHxlzQQPXzCMRsfapKR+jlprD4lTQyDaPP5rLnbeIuKbefVX9kJN41/u4h7PT5Eu3qcyoP/wAU2x/JRP8A3B/3QDsptj+WiD/mCx/6sIuNGHqj+0wpX7f+X7GJdjT5HO2nzKvkdysu1S6ZO8VTFS0BIFY2rsvYnfZvujzpPcyqzwtoTQcfEBOTNVWLb+DRaUv9v9H9xgTcPQf3xZZFd2VX/shpADJ2koA/E6DaTYW/iXdIkfYvsEigV1qmmfOWKviKDVUgnyocksbHttbBrZieh/6kEz93ov8AuEFFLRBtvU8iRnnjn79d0BO/PHdr1j2m/u/5nSCZj/X/AGiOnDxffz3Nr5b4Ad/Pc2vlHsb+J/sgTePUf9OAPEG63LHLXCGDv59MI9Zf7fVH9phy/hHoPaAP/9k=">
            <a:extLst>
              <a:ext uri="{FF2B5EF4-FFF2-40B4-BE49-F238E27FC236}">
                <a16:creationId xmlns:a16="http://schemas.microsoft.com/office/drawing/2014/main" id="{FC04766D-42E6-4F04-959D-0559491E039E}"/>
              </a:ext>
            </a:extLst>
          </p:cNvPr>
          <p:cNvSpPr>
            <a:spLocks noChangeAspect="1" noChangeArrowheads="1"/>
          </p:cNvSpPr>
          <p:nvPr/>
        </p:nvSpPr>
        <p:spPr bwMode="auto">
          <a:xfrm>
            <a:off x="381000" y="1095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nl-BE" sz="2400"/>
          </a:p>
        </p:txBody>
      </p:sp>
      <p:pic>
        <p:nvPicPr>
          <p:cNvPr id="10" name="Picture 2" descr="http://t3.gstatic.com/images?q=tbn:ANd9GcSPgPtzeVgZIzJFfMqIJFOGyNCgtyfFA8RsV8wVRSvkeg8Mt3RR">
            <a:extLst>
              <a:ext uri="{FF2B5EF4-FFF2-40B4-BE49-F238E27FC236}">
                <a16:creationId xmlns:a16="http://schemas.microsoft.com/office/drawing/2014/main" id="{3E0C0C23-CA7C-4220-9C2A-783E04BDEC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348880"/>
            <a:ext cx="3233737" cy="301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A36E-E90D-49D6-912A-2F83BF0DB289}"/>
              </a:ext>
            </a:extLst>
          </p:cNvPr>
          <p:cNvSpPr>
            <a:spLocks noGrp="1"/>
          </p:cNvSpPr>
          <p:nvPr>
            <p:ph type="title"/>
          </p:nvPr>
        </p:nvSpPr>
        <p:spPr/>
        <p:txBody>
          <a:bodyPr/>
          <a:lstStyle/>
          <a:p>
            <a:r>
              <a:rPr lang="nl-BE" dirty="0"/>
              <a:t>Summary of </a:t>
            </a:r>
            <a:r>
              <a:rPr lang="nl-BE" dirty="0" err="1"/>
              <a:t>Lecture</a:t>
            </a:r>
            <a:r>
              <a:rPr lang="nl-BE" dirty="0"/>
              <a:t> 3</a:t>
            </a:r>
          </a:p>
        </p:txBody>
      </p:sp>
      <p:sp>
        <p:nvSpPr>
          <p:cNvPr id="3" name="Content Placeholder 2">
            <a:extLst>
              <a:ext uri="{FF2B5EF4-FFF2-40B4-BE49-F238E27FC236}">
                <a16:creationId xmlns:a16="http://schemas.microsoft.com/office/drawing/2014/main" id="{86220133-7FD8-4F47-93C5-AE2F0CF531B2}"/>
              </a:ext>
            </a:extLst>
          </p:cNvPr>
          <p:cNvSpPr>
            <a:spLocks noGrp="1"/>
          </p:cNvSpPr>
          <p:nvPr>
            <p:ph idx="1"/>
          </p:nvPr>
        </p:nvSpPr>
        <p:spPr>
          <a:xfrm>
            <a:off x="685800" y="1744114"/>
            <a:ext cx="7772400" cy="4114800"/>
          </a:xfrm>
        </p:spPr>
        <p:txBody>
          <a:bodyPr/>
          <a:lstStyle/>
          <a:p>
            <a:r>
              <a:rPr lang="en-GB" altLang="nl-BE" sz="2800" dirty="0"/>
              <a:t>Choosing variables to include in a multivariate logistic regression model</a:t>
            </a:r>
          </a:p>
          <a:p>
            <a:r>
              <a:rPr lang="en-GB" altLang="nl-BE" sz="2800" dirty="0"/>
              <a:t>Classical model selection</a:t>
            </a:r>
          </a:p>
          <a:p>
            <a:pPr lvl="1"/>
            <a:r>
              <a:rPr lang="en-GB" altLang="nl-BE" sz="2400" dirty="0"/>
              <a:t>Selection of variables based on LR testing </a:t>
            </a:r>
          </a:p>
          <a:p>
            <a:r>
              <a:rPr lang="en-GB" altLang="nl-BE" sz="2800" dirty="0"/>
              <a:t>Change-in-estimate model selection</a:t>
            </a:r>
          </a:p>
          <a:p>
            <a:pPr lvl="1"/>
            <a:r>
              <a:rPr lang="en-GB" altLang="nl-BE" sz="2400" dirty="0"/>
              <a:t>Selection of variables based on changes in OR of primary exposure</a:t>
            </a:r>
          </a:p>
        </p:txBody>
      </p:sp>
      <p:sp>
        <p:nvSpPr>
          <p:cNvPr id="6" name="Slide Number Placeholder 5">
            <a:extLst>
              <a:ext uri="{FF2B5EF4-FFF2-40B4-BE49-F238E27FC236}">
                <a16:creationId xmlns:a16="http://schemas.microsoft.com/office/drawing/2014/main" id="{C1C6DFB5-F90C-4C52-9D3E-3BA6AFFD1D88}"/>
              </a:ext>
            </a:extLst>
          </p:cNvPr>
          <p:cNvSpPr>
            <a:spLocks noGrp="1"/>
          </p:cNvSpPr>
          <p:nvPr>
            <p:ph type="sldNum" sz="quarter" idx="12"/>
          </p:nvPr>
        </p:nvSpPr>
        <p:spPr/>
        <p:txBody>
          <a:bodyPr/>
          <a:lstStyle/>
          <a:p>
            <a:pPr>
              <a:defRPr/>
            </a:pPr>
            <a:fld id="{28968E71-D2AA-4FE4-8F49-C683874DC01E}" type="slidenum">
              <a:rPr lang="en-GB" smtClean="0"/>
              <a:pPr>
                <a:defRPr/>
              </a:pPr>
              <a:t>42</a:t>
            </a:fld>
            <a:endParaRPr lang="en-GB"/>
          </a:p>
        </p:txBody>
      </p:sp>
    </p:spTree>
    <p:extLst>
      <p:ext uri="{BB962C8B-B14F-4D97-AF65-F5344CB8AC3E}">
        <p14:creationId xmlns:p14="http://schemas.microsoft.com/office/powerpoint/2010/main" val="3598522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C5D5A18-A247-4511-A9EC-5FDC6E23470D}"/>
              </a:ext>
            </a:extLst>
          </p:cNvPr>
          <p:cNvSpPr>
            <a:spLocks noGrp="1" noChangeArrowheads="1"/>
          </p:cNvSpPr>
          <p:nvPr>
            <p:ph type="title"/>
          </p:nvPr>
        </p:nvSpPr>
        <p:spPr>
          <a:xfrm>
            <a:off x="250825" y="609600"/>
            <a:ext cx="8642350" cy="1143000"/>
          </a:xfrm>
        </p:spPr>
        <p:txBody>
          <a:bodyPr/>
          <a:lstStyle/>
          <a:p>
            <a:r>
              <a:rPr lang="en-GB" altLang="nl-BE" sz="5400" dirty="0"/>
              <a:t>Which</a:t>
            </a:r>
            <a:r>
              <a:rPr lang="en-GB" altLang="nl-BE" sz="3600" dirty="0"/>
              <a:t> model is the best?</a:t>
            </a:r>
          </a:p>
        </p:txBody>
      </p:sp>
      <p:sp>
        <p:nvSpPr>
          <p:cNvPr id="6147" name="Rectangle 3">
            <a:extLst>
              <a:ext uri="{FF2B5EF4-FFF2-40B4-BE49-F238E27FC236}">
                <a16:creationId xmlns:a16="http://schemas.microsoft.com/office/drawing/2014/main" id="{1AD9DDDE-3BD4-45E7-AF6E-6E070EF80004}"/>
              </a:ext>
            </a:extLst>
          </p:cNvPr>
          <p:cNvSpPr>
            <a:spLocks noGrp="1" noChangeArrowheads="1"/>
          </p:cNvSpPr>
          <p:nvPr>
            <p:ph type="body" idx="1"/>
          </p:nvPr>
        </p:nvSpPr>
        <p:spPr>
          <a:xfrm>
            <a:off x="755576" y="2214017"/>
            <a:ext cx="7993063" cy="4629150"/>
          </a:xfrm>
        </p:spPr>
        <p:txBody>
          <a:bodyPr/>
          <a:lstStyle/>
          <a:p>
            <a:pPr marL="0" indent="0">
              <a:buFontTx/>
              <a:buNone/>
            </a:pPr>
            <a:r>
              <a:rPr lang="en-GB" altLang="nl-BE" sz="2400" dirty="0">
                <a:latin typeface="+mj-lt"/>
              </a:rPr>
              <a:t>Many different strategies:</a:t>
            </a:r>
          </a:p>
          <a:p>
            <a:pPr lvl="1"/>
            <a:r>
              <a:rPr lang="en-GB" altLang="nl-BE" sz="2400" dirty="0">
                <a:latin typeface="+mj-lt"/>
              </a:rPr>
              <a:t>Classical model selection</a:t>
            </a:r>
          </a:p>
          <a:p>
            <a:pPr lvl="2"/>
            <a:r>
              <a:rPr lang="en-GB" altLang="nl-BE" dirty="0">
                <a:latin typeface="+mj-lt"/>
              </a:rPr>
              <a:t>Using statistical tests to find the most parsimonious model</a:t>
            </a:r>
          </a:p>
          <a:p>
            <a:pPr lvl="2"/>
            <a:r>
              <a:rPr lang="en-GB" altLang="nl-BE" dirty="0">
                <a:latin typeface="+mj-lt"/>
              </a:rPr>
              <a:t>Common across many research disciplines</a:t>
            </a:r>
          </a:p>
          <a:p>
            <a:pPr lvl="1"/>
            <a:r>
              <a:rPr lang="en-GB" altLang="nl-BE" sz="2400" dirty="0">
                <a:latin typeface="+mj-lt"/>
              </a:rPr>
              <a:t>Change-in-estimate model selection</a:t>
            </a:r>
          </a:p>
          <a:p>
            <a:pPr lvl="2"/>
            <a:r>
              <a:rPr lang="en-GB" altLang="nl-BE" dirty="0">
                <a:latin typeface="+mj-lt"/>
              </a:rPr>
              <a:t>Looking at the association between  a specific factor and the outcome to find the most parsimonious model</a:t>
            </a:r>
          </a:p>
          <a:p>
            <a:pPr lvl="2"/>
            <a:r>
              <a:rPr lang="en-GB" altLang="nl-BE" dirty="0">
                <a:latin typeface="+mj-lt"/>
              </a:rPr>
              <a:t>Common in epidemiology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C788F07-08A7-4635-B607-3643DECE6F6E}"/>
              </a:ext>
            </a:extLst>
          </p:cNvPr>
          <p:cNvSpPr>
            <a:spLocks noGrp="1" noChangeArrowheads="1"/>
          </p:cNvSpPr>
          <p:nvPr>
            <p:ph type="title"/>
          </p:nvPr>
        </p:nvSpPr>
        <p:spPr>
          <a:xfrm>
            <a:off x="250825" y="609600"/>
            <a:ext cx="8642350" cy="1143000"/>
          </a:xfrm>
        </p:spPr>
        <p:txBody>
          <a:bodyPr/>
          <a:lstStyle/>
          <a:p>
            <a:r>
              <a:rPr lang="en-GB" altLang="nl-BE" dirty="0"/>
              <a:t>Classical model selection</a:t>
            </a:r>
          </a:p>
        </p:txBody>
      </p:sp>
      <p:sp>
        <p:nvSpPr>
          <p:cNvPr id="7171" name="Rectangle 3">
            <a:extLst>
              <a:ext uri="{FF2B5EF4-FFF2-40B4-BE49-F238E27FC236}">
                <a16:creationId xmlns:a16="http://schemas.microsoft.com/office/drawing/2014/main" id="{B59B6FCF-152C-4CA4-9A7A-22F7CC82F619}"/>
              </a:ext>
            </a:extLst>
          </p:cNvPr>
          <p:cNvSpPr>
            <a:spLocks noGrp="1" noChangeArrowheads="1"/>
          </p:cNvSpPr>
          <p:nvPr>
            <p:ph type="body" idx="1"/>
          </p:nvPr>
        </p:nvSpPr>
        <p:spPr>
          <a:xfrm>
            <a:off x="755650" y="1557338"/>
            <a:ext cx="7993063" cy="4629150"/>
          </a:xfrm>
        </p:spPr>
        <p:txBody>
          <a:bodyPr/>
          <a:lstStyle/>
          <a:p>
            <a:pPr marL="457200" indent="-457200">
              <a:buFont typeface="+mj-lt"/>
              <a:buAutoNum type="arabicPeriod"/>
            </a:pPr>
            <a:r>
              <a:rPr lang="en-GB" altLang="nl-BE" sz="2400" dirty="0">
                <a:latin typeface="+mj-lt"/>
              </a:rPr>
              <a:t>Explore each of the candidate independent variables in a series of bivariate logistic regressions </a:t>
            </a:r>
          </a:p>
          <a:p>
            <a:pPr marL="457200" indent="-457200">
              <a:buFont typeface="+mj-lt"/>
              <a:buAutoNum type="arabicPeriod"/>
            </a:pPr>
            <a:r>
              <a:rPr lang="en-GB" altLang="nl-BE" sz="2400" dirty="0">
                <a:latin typeface="+mj-lt"/>
              </a:rPr>
              <a:t>Note down the p-value of the LR-tests</a:t>
            </a:r>
          </a:p>
          <a:p>
            <a:pPr marL="457200" indent="-457200">
              <a:buFont typeface="+mj-lt"/>
              <a:buAutoNum type="arabicPeriod"/>
            </a:pPr>
            <a:r>
              <a:rPr lang="en-GB" altLang="nl-BE" sz="2400" dirty="0">
                <a:latin typeface="+mj-lt"/>
              </a:rPr>
              <a:t>Construct a multiple logistic regression model including all variables with a bivariate p-value &lt; 0.10 </a:t>
            </a:r>
          </a:p>
          <a:p>
            <a:pPr marL="457200" indent="-457200">
              <a:buFont typeface="+mj-lt"/>
              <a:buAutoNum type="arabicPeriod"/>
            </a:pPr>
            <a:r>
              <a:rPr lang="en-GB" altLang="nl-BE" sz="2400" dirty="0">
                <a:latin typeface="+mj-lt"/>
              </a:rPr>
              <a:t>Use LR-test to compare models. Remove one at a time the variables whose p-value in the multivariate model is &gt; 0.05, starting from the one with the highest p-value.</a:t>
            </a:r>
          </a:p>
          <a:p>
            <a:pPr marL="457200" indent="-457200">
              <a:buFont typeface="+mj-lt"/>
              <a:buAutoNum type="arabicPeriod"/>
            </a:pPr>
            <a:r>
              <a:rPr lang="en-GB" altLang="nl-BE" sz="2400" dirty="0">
                <a:latin typeface="+mj-lt"/>
              </a:rPr>
              <a:t>The final model is the model containing all independent variables with a multivariate p-value &lt;0.05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4" name="Title 1">
            <a:extLst>
              <a:ext uri="{FF2B5EF4-FFF2-40B4-BE49-F238E27FC236}">
                <a16:creationId xmlns:a16="http://schemas.microsoft.com/office/drawing/2014/main" id="{36B5B2CF-314E-430A-840E-2790F4CF5D66}"/>
              </a:ext>
            </a:extLst>
          </p:cNvPr>
          <p:cNvSpPr>
            <a:spLocks noGrp="1"/>
          </p:cNvSpPr>
          <p:nvPr>
            <p:ph type="title"/>
          </p:nvPr>
        </p:nvSpPr>
        <p:spPr>
          <a:xfrm>
            <a:off x="628650" y="184805"/>
            <a:ext cx="7886700" cy="1505883"/>
          </a:xfrm>
        </p:spPr>
        <p:txBody>
          <a:bodyPr vert="horz" lIns="91440" tIns="45720" rIns="91440" bIns="45720" rtlCol="0" anchor="ctr">
            <a:normAutofit/>
          </a:bodyPr>
          <a:lstStyle/>
          <a:p>
            <a:pPr algn="l" eaLnBrk="1" hangingPunct="1">
              <a:lnSpc>
                <a:spcPct val="90000"/>
              </a:lnSpc>
            </a:pPr>
            <a:r>
              <a:rPr lang="en-US" altLang="nl-BE" sz="4500" kern="1200" dirty="0">
                <a:solidFill>
                  <a:schemeClr val="tx1"/>
                </a:solidFill>
                <a:latin typeface="+mj-lt"/>
                <a:ea typeface="+mj-ea"/>
                <a:cs typeface="+mj-cs"/>
              </a:rPr>
              <a:t>Finding the best model for vitamin A deficiency</a:t>
            </a:r>
          </a:p>
        </p:txBody>
      </p:sp>
      <p:pic>
        <p:nvPicPr>
          <p:cNvPr id="2" name="Picture 1">
            <a:extLst>
              <a:ext uri="{FF2B5EF4-FFF2-40B4-BE49-F238E27FC236}">
                <a16:creationId xmlns:a16="http://schemas.microsoft.com/office/drawing/2014/main" id="{817860CC-154E-48DA-B252-84E8DB58C678}"/>
              </a:ext>
            </a:extLst>
          </p:cNvPr>
          <p:cNvPicPr>
            <a:picLocks noChangeAspect="1"/>
          </p:cNvPicPr>
          <p:nvPr/>
        </p:nvPicPr>
        <p:blipFill>
          <a:blip r:embed="rId3"/>
          <a:stretch>
            <a:fillRect/>
          </a:stretch>
        </p:blipFill>
        <p:spPr>
          <a:xfrm>
            <a:off x="601241" y="1898363"/>
            <a:ext cx="7884410" cy="270040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B7CC6-FD07-033D-F89F-1831BB23DEE6}"/>
              </a:ext>
            </a:extLst>
          </p:cNvPr>
          <p:cNvSpPr>
            <a:spLocks noGrp="1"/>
          </p:cNvSpPr>
          <p:nvPr>
            <p:ph type="title"/>
          </p:nvPr>
        </p:nvSpPr>
        <p:spPr/>
        <p:txBody>
          <a:bodyPr/>
          <a:lstStyle/>
          <a:p>
            <a:endParaRPr lang="nl-BE"/>
          </a:p>
        </p:txBody>
      </p:sp>
      <p:sp>
        <p:nvSpPr>
          <p:cNvPr id="3" name="Content Placeholder 2">
            <a:extLst>
              <a:ext uri="{FF2B5EF4-FFF2-40B4-BE49-F238E27FC236}">
                <a16:creationId xmlns:a16="http://schemas.microsoft.com/office/drawing/2014/main" id="{EBB83742-20E4-AE12-F723-4C473656DB51}"/>
              </a:ext>
            </a:extLst>
          </p:cNvPr>
          <p:cNvSpPr>
            <a:spLocks noGrp="1"/>
          </p:cNvSpPr>
          <p:nvPr>
            <p:ph idx="1"/>
          </p:nvPr>
        </p:nvSpPr>
        <p:spPr>
          <a:xfrm>
            <a:off x="702589" y="692696"/>
            <a:ext cx="7772400" cy="4114800"/>
          </a:xfrm>
        </p:spPr>
        <p:txBody>
          <a:bodyPr/>
          <a:lstStyle/>
          <a:p>
            <a:pPr marL="0" indent="0">
              <a:buNone/>
            </a:pPr>
            <a:r>
              <a:rPr lang="nl-BE" sz="1600" dirty="0" err="1">
                <a:latin typeface="Courier New" panose="02070309020205020404" pitchFamily="49" charset="0"/>
                <a:cs typeface="Courier New" panose="02070309020205020404" pitchFamily="49" charset="0"/>
              </a:rPr>
              <a:t>vastchs$agegrp</a:t>
            </a:r>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vastchs$AGE</a:t>
            </a:r>
            <a:r>
              <a:rPr lang="nl-BE" sz="1600" dirty="0">
                <a:latin typeface="Courier New" panose="02070309020205020404" pitchFamily="49" charset="0"/>
                <a:cs typeface="Courier New" panose="02070309020205020404" pitchFamily="49" charset="0"/>
              </a:rPr>
              <a:t> &lt; 12] &lt;- 1</a:t>
            </a:r>
          </a:p>
          <a:p>
            <a:pPr marL="0" indent="0">
              <a:buNone/>
            </a:pPr>
            <a:r>
              <a:rPr lang="nl-BE" sz="1600" dirty="0" err="1">
                <a:latin typeface="Courier New" panose="02070309020205020404" pitchFamily="49" charset="0"/>
                <a:cs typeface="Courier New" panose="02070309020205020404" pitchFamily="49" charset="0"/>
              </a:rPr>
              <a:t>vastchs$agegrp</a:t>
            </a:r>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vastchs$AGE</a:t>
            </a:r>
            <a:r>
              <a:rPr lang="nl-BE" sz="1600" dirty="0">
                <a:latin typeface="Courier New" panose="02070309020205020404" pitchFamily="49" charset="0"/>
                <a:cs typeface="Courier New" panose="02070309020205020404" pitchFamily="49" charset="0"/>
              </a:rPr>
              <a:t> &gt;= 12 &amp; </a:t>
            </a:r>
            <a:r>
              <a:rPr lang="nl-BE" sz="1600" dirty="0" err="1">
                <a:latin typeface="Courier New" panose="02070309020205020404" pitchFamily="49" charset="0"/>
                <a:cs typeface="Courier New" panose="02070309020205020404" pitchFamily="49" charset="0"/>
              </a:rPr>
              <a:t>vastchs$AGE</a:t>
            </a:r>
            <a:r>
              <a:rPr lang="nl-BE" sz="1600" dirty="0">
                <a:latin typeface="Courier New" panose="02070309020205020404" pitchFamily="49" charset="0"/>
                <a:cs typeface="Courier New" panose="02070309020205020404" pitchFamily="49" charset="0"/>
              </a:rPr>
              <a:t> &lt; 24] &lt;- 2</a:t>
            </a:r>
          </a:p>
          <a:p>
            <a:pPr marL="0" indent="0">
              <a:buNone/>
            </a:pPr>
            <a:r>
              <a:rPr lang="nl-BE" sz="1600" dirty="0" err="1">
                <a:latin typeface="Courier New" panose="02070309020205020404" pitchFamily="49" charset="0"/>
                <a:cs typeface="Courier New" panose="02070309020205020404" pitchFamily="49" charset="0"/>
              </a:rPr>
              <a:t>vastchs$agegrp</a:t>
            </a:r>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vastchs$AGE</a:t>
            </a:r>
            <a:r>
              <a:rPr lang="nl-BE" sz="1600" dirty="0">
                <a:latin typeface="Courier New" panose="02070309020205020404" pitchFamily="49" charset="0"/>
                <a:cs typeface="Courier New" panose="02070309020205020404" pitchFamily="49" charset="0"/>
              </a:rPr>
              <a:t> &gt;= 24 &amp; </a:t>
            </a:r>
            <a:r>
              <a:rPr lang="nl-BE" sz="1600" dirty="0" err="1">
                <a:latin typeface="Courier New" panose="02070309020205020404" pitchFamily="49" charset="0"/>
                <a:cs typeface="Courier New" panose="02070309020205020404" pitchFamily="49" charset="0"/>
              </a:rPr>
              <a:t>vastchs$AGE</a:t>
            </a:r>
            <a:r>
              <a:rPr lang="nl-BE" sz="1600" dirty="0">
                <a:latin typeface="Courier New" panose="02070309020205020404" pitchFamily="49" charset="0"/>
                <a:cs typeface="Courier New" panose="02070309020205020404" pitchFamily="49" charset="0"/>
              </a:rPr>
              <a:t> &lt; 36] &lt;- 3</a:t>
            </a:r>
          </a:p>
          <a:p>
            <a:pPr marL="0" indent="0">
              <a:buNone/>
            </a:pPr>
            <a:r>
              <a:rPr lang="nl-BE" sz="1600" dirty="0" err="1">
                <a:latin typeface="Courier New" panose="02070309020205020404" pitchFamily="49" charset="0"/>
                <a:cs typeface="Courier New" panose="02070309020205020404" pitchFamily="49" charset="0"/>
              </a:rPr>
              <a:t>vastchs$agegrp</a:t>
            </a:r>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vastchs$AGE</a:t>
            </a:r>
            <a:r>
              <a:rPr lang="nl-BE" sz="1600" dirty="0">
                <a:latin typeface="Courier New" panose="02070309020205020404" pitchFamily="49" charset="0"/>
                <a:cs typeface="Courier New" panose="02070309020205020404" pitchFamily="49" charset="0"/>
              </a:rPr>
              <a:t> &gt;= 36 &amp; </a:t>
            </a:r>
            <a:r>
              <a:rPr lang="nl-BE" sz="1600" dirty="0" err="1">
                <a:latin typeface="Courier New" panose="02070309020205020404" pitchFamily="49" charset="0"/>
                <a:cs typeface="Courier New" panose="02070309020205020404" pitchFamily="49" charset="0"/>
              </a:rPr>
              <a:t>vastchs$AGE</a:t>
            </a:r>
            <a:r>
              <a:rPr lang="nl-BE" sz="1600" dirty="0">
                <a:latin typeface="Courier New" panose="02070309020205020404" pitchFamily="49" charset="0"/>
                <a:cs typeface="Courier New" panose="02070309020205020404" pitchFamily="49" charset="0"/>
              </a:rPr>
              <a:t> &lt; 48] &lt;- 4</a:t>
            </a:r>
          </a:p>
          <a:p>
            <a:pPr marL="0" indent="0">
              <a:buNone/>
            </a:pPr>
            <a:r>
              <a:rPr lang="nl-BE" sz="1600" dirty="0" err="1">
                <a:latin typeface="Courier New" panose="02070309020205020404" pitchFamily="49" charset="0"/>
                <a:cs typeface="Courier New" panose="02070309020205020404" pitchFamily="49" charset="0"/>
              </a:rPr>
              <a:t>vastchs$agegrp</a:t>
            </a:r>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vastchs$AGE</a:t>
            </a:r>
            <a:r>
              <a:rPr lang="nl-BE" sz="1600" dirty="0">
                <a:latin typeface="Courier New" panose="02070309020205020404" pitchFamily="49" charset="0"/>
                <a:cs typeface="Courier New" panose="02070309020205020404" pitchFamily="49" charset="0"/>
              </a:rPr>
              <a:t> &gt;= 48] &lt;- 5</a:t>
            </a:r>
          </a:p>
          <a:p>
            <a:pPr marL="0" indent="0">
              <a:buNone/>
            </a:pPr>
            <a:endParaRPr lang="nl-BE" sz="1600" dirty="0">
              <a:latin typeface="Courier New" panose="02070309020205020404" pitchFamily="49" charset="0"/>
              <a:cs typeface="Courier New" panose="02070309020205020404" pitchFamily="49" charset="0"/>
            </a:endParaRPr>
          </a:p>
          <a:p>
            <a:pPr marL="0" indent="0">
              <a:buNone/>
            </a:pPr>
            <a:r>
              <a:rPr lang="nl-BE" sz="1600" dirty="0" err="1">
                <a:latin typeface="Courier New" panose="02070309020205020404" pitchFamily="49" charset="0"/>
                <a:cs typeface="Courier New" panose="02070309020205020404" pitchFamily="49" charset="0"/>
              </a:rPr>
              <a:t>vastchs$f_MOTHEDUC</a:t>
            </a:r>
            <a:r>
              <a:rPr lang="nl-BE" sz="1600" dirty="0">
                <a:latin typeface="Courier New" panose="02070309020205020404" pitchFamily="49" charset="0"/>
                <a:cs typeface="Courier New" panose="02070309020205020404" pitchFamily="49" charset="0"/>
              </a:rPr>
              <a:t> &lt;- </a:t>
            </a:r>
            <a:r>
              <a:rPr lang="nl-BE" sz="1600" dirty="0" err="1">
                <a:latin typeface="Courier New" panose="02070309020205020404" pitchFamily="49" charset="0"/>
                <a:cs typeface="Courier New" panose="02070309020205020404" pitchFamily="49" charset="0"/>
              </a:rPr>
              <a:t>ifelse</a:t>
            </a:r>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vastchs$MOTHEDUC</a:t>
            </a:r>
            <a:r>
              <a:rPr lang="nl-BE" sz="1600" dirty="0">
                <a:latin typeface="Courier New" panose="02070309020205020404" pitchFamily="49" charset="0"/>
                <a:cs typeface="Courier New" panose="02070309020205020404" pitchFamily="49" charset="0"/>
              </a:rPr>
              <a:t> == 1, 1, 0)</a:t>
            </a:r>
          </a:p>
          <a:p>
            <a:pPr marL="0" indent="0">
              <a:buNone/>
            </a:pPr>
            <a:r>
              <a:rPr lang="nl-BE" sz="1600" dirty="0" err="1">
                <a:latin typeface="Courier New" panose="02070309020205020404" pitchFamily="49" charset="0"/>
                <a:cs typeface="Courier New" panose="02070309020205020404" pitchFamily="49" charset="0"/>
              </a:rPr>
              <a:t>vastchs$f_MEASLES</a:t>
            </a:r>
            <a:r>
              <a:rPr lang="nl-BE" sz="1600" dirty="0">
                <a:latin typeface="Courier New" panose="02070309020205020404" pitchFamily="49" charset="0"/>
                <a:cs typeface="Courier New" panose="02070309020205020404" pitchFamily="49" charset="0"/>
              </a:rPr>
              <a:t> &lt;- </a:t>
            </a:r>
            <a:r>
              <a:rPr lang="nl-BE" sz="1600" dirty="0" err="1">
                <a:latin typeface="Courier New" panose="02070309020205020404" pitchFamily="49" charset="0"/>
                <a:cs typeface="Courier New" panose="02070309020205020404" pitchFamily="49" charset="0"/>
              </a:rPr>
              <a:t>ifelse</a:t>
            </a:r>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vastchs$MEASLES</a:t>
            </a:r>
            <a:r>
              <a:rPr lang="nl-BE" sz="1600" dirty="0">
                <a:latin typeface="Courier New" panose="02070309020205020404" pitchFamily="49" charset="0"/>
                <a:cs typeface="Courier New" panose="02070309020205020404" pitchFamily="49" charset="0"/>
              </a:rPr>
              <a:t> == 1, 1, 0)</a:t>
            </a:r>
          </a:p>
          <a:p>
            <a:pPr marL="0" indent="0">
              <a:buNone/>
            </a:pPr>
            <a:r>
              <a:rPr lang="nl-BE" sz="1600" dirty="0" err="1">
                <a:latin typeface="Courier New" panose="02070309020205020404" pitchFamily="49" charset="0"/>
                <a:cs typeface="Courier New" panose="02070309020205020404" pitchFamily="49" charset="0"/>
              </a:rPr>
              <a:t>vastchs$f_CURRBF</a:t>
            </a:r>
            <a:r>
              <a:rPr lang="nl-BE" sz="1600" dirty="0">
                <a:latin typeface="Courier New" panose="02070309020205020404" pitchFamily="49" charset="0"/>
                <a:cs typeface="Courier New" panose="02070309020205020404" pitchFamily="49" charset="0"/>
              </a:rPr>
              <a:t> &lt;- </a:t>
            </a:r>
            <a:r>
              <a:rPr lang="nl-BE" sz="1600" dirty="0" err="1">
                <a:latin typeface="Courier New" panose="02070309020205020404" pitchFamily="49" charset="0"/>
                <a:cs typeface="Courier New" panose="02070309020205020404" pitchFamily="49" charset="0"/>
              </a:rPr>
              <a:t>ifelse</a:t>
            </a:r>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vastchs$CURRBF</a:t>
            </a:r>
            <a:r>
              <a:rPr lang="nl-BE" sz="1600" dirty="0">
                <a:latin typeface="Courier New" panose="02070309020205020404" pitchFamily="49" charset="0"/>
                <a:cs typeface="Courier New" panose="02070309020205020404" pitchFamily="49" charset="0"/>
              </a:rPr>
              <a:t> == 1, 1, 0)</a:t>
            </a:r>
          </a:p>
          <a:p>
            <a:pPr marL="0" indent="0">
              <a:buNone/>
            </a:pPr>
            <a:r>
              <a:rPr lang="nl-BE" sz="1600" dirty="0" err="1">
                <a:latin typeface="Courier New" panose="02070309020205020404" pitchFamily="49" charset="0"/>
                <a:cs typeface="Courier New" panose="02070309020205020404" pitchFamily="49" charset="0"/>
              </a:rPr>
              <a:t>vastchs$f_BCGSCAR</a:t>
            </a:r>
            <a:r>
              <a:rPr lang="nl-BE" sz="1600" dirty="0">
                <a:latin typeface="Courier New" panose="02070309020205020404" pitchFamily="49" charset="0"/>
                <a:cs typeface="Courier New" panose="02070309020205020404" pitchFamily="49" charset="0"/>
              </a:rPr>
              <a:t> &lt;- </a:t>
            </a:r>
            <a:r>
              <a:rPr lang="nl-BE" sz="1600" dirty="0" err="1">
                <a:latin typeface="Courier New" panose="02070309020205020404" pitchFamily="49" charset="0"/>
                <a:cs typeface="Courier New" panose="02070309020205020404" pitchFamily="49" charset="0"/>
              </a:rPr>
              <a:t>ifelse</a:t>
            </a:r>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vastchs$BCGSCAR</a:t>
            </a:r>
            <a:r>
              <a:rPr lang="nl-BE" sz="1600" dirty="0">
                <a:latin typeface="Courier New" panose="02070309020205020404" pitchFamily="49" charset="0"/>
                <a:cs typeface="Courier New" panose="02070309020205020404" pitchFamily="49" charset="0"/>
              </a:rPr>
              <a:t> == 1, 1, 0)</a:t>
            </a:r>
          </a:p>
          <a:p>
            <a:pPr marL="0" indent="0">
              <a:buNone/>
            </a:pPr>
            <a:r>
              <a:rPr lang="nl-BE" sz="1600" dirty="0" err="1">
                <a:latin typeface="Courier New" panose="02070309020205020404" pitchFamily="49" charset="0"/>
                <a:cs typeface="Courier New" panose="02070309020205020404" pitchFamily="49" charset="0"/>
              </a:rPr>
              <a:t>vastchs$f_ADMITTED</a:t>
            </a:r>
            <a:r>
              <a:rPr lang="nl-BE" sz="1600" dirty="0">
                <a:latin typeface="Courier New" panose="02070309020205020404" pitchFamily="49" charset="0"/>
                <a:cs typeface="Courier New" panose="02070309020205020404" pitchFamily="49" charset="0"/>
              </a:rPr>
              <a:t> &lt;- </a:t>
            </a:r>
            <a:r>
              <a:rPr lang="nl-BE" sz="1600" dirty="0" err="1">
                <a:latin typeface="Courier New" panose="02070309020205020404" pitchFamily="49" charset="0"/>
                <a:cs typeface="Courier New" panose="02070309020205020404" pitchFamily="49" charset="0"/>
              </a:rPr>
              <a:t>ifelse</a:t>
            </a:r>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vastchs$ADMITTED</a:t>
            </a:r>
            <a:r>
              <a:rPr lang="nl-BE" sz="1600" dirty="0">
                <a:latin typeface="Courier New" panose="02070309020205020404" pitchFamily="49" charset="0"/>
                <a:cs typeface="Courier New" panose="02070309020205020404" pitchFamily="49" charset="0"/>
              </a:rPr>
              <a:t> == 1, 1, 0)</a:t>
            </a:r>
          </a:p>
          <a:p>
            <a:pPr marL="0" indent="0">
              <a:buNone/>
            </a:pPr>
            <a:endParaRPr lang="nl-BE" sz="1600" dirty="0">
              <a:latin typeface="Courier New" panose="02070309020205020404" pitchFamily="49" charset="0"/>
              <a:cs typeface="Courier New" panose="02070309020205020404" pitchFamily="49" charset="0"/>
            </a:endParaRPr>
          </a:p>
          <a:p>
            <a:pPr marL="0" indent="0">
              <a:buNone/>
            </a:pPr>
            <a:endParaRPr lang="nl-BE" sz="1600" dirty="0">
              <a:latin typeface="Courier New" panose="02070309020205020404" pitchFamily="49" charset="0"/>
              <a:cs typeface="Courier New" panose="02070309020205020404" pitchFamily="49" charset="0"/>
            </a:endParaRPr>
          </a:p>
          <a:p>
            <a:pPr marL="0" indent="0">
              <a:buNone/>
            </a:pPr>
            <a:r>
              <a:rPr lang="nl-BE" sz="1600" dirty="0" err="1">
                <a:latin typeface="Courier New" panose="02070309020205020404" pitchFamily="49" charset="0"/>
                <a:cs typeface="Courier New" panose="02070309020205020404" pitchFamily="49" charset="0"/>
              </a:rPr>
              <a:t>vastchs$male</a:t>
            </a:r>
            <a:r>
              <a:rPr lang="nl-BE" sz="1600" dirty="0">
                <a:latin typeface="Courier New" panose="02070309020205020404" pitchFamily="49" charset="0"/>
                <a:cs typeface="Courier New" panose="02070309020205020404" pitchFamily="49" charset="0"/>
              </a:rPr>
              <a:t> &lt;- </a:t>
            </a:r>
            <a:r>
              <a:rPr lang="nl-BE" sz="1600" dirty="0" err="1">
                <a:latin typeface="Courier New" panose="02070309020205020404" pitchFamily="49" charset="0"/>
                <a:cs typeface="Courier New" panose="02070309020205020404" pitchFamily="49" charset="0"/>
              </a:rPr>
              <a:t>ifelse</a:t>
            </a:r>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vastchs$SEX</a:t>
            </a:r>
            <a:r>
              <a:rPr lang="nl-BE" sz="1600" dirty="0">
                <a:latin typeface="Courier New" panose="02070309020205020404" pitchFamily="49" charset="0"/>
                <a:cs typeface="Courier New" panose="02070309020205020404" pitchFamily="49" charset="0"/>
              </a:rPr>
              <a:t> == 1, 1, 0)</a:t>
            </a:r>
          </a:p>
          <a:p>
            <a:pPr marL="0" indent="0">
              <a:buNone/>
            </a:pPr>
            <a:r>
              <a:rPr lang="nl-BE" sz="1600" dirty="0" err="1">
                <a:latin typeface="Courier New" panose="02070309020205020404" pitchFamily="49" charset="0"/>
                <a:cs typeface="Courier New" panose="02070309020205020404" pitchFamily="49" charset="0"/>
              </a:rPr>
              <a:t>vastchs$stunted</a:t>
            </a:r>
            <a:r>
              <a:rPr lang="nl-BE" sz="1600" dirty="0">
                <a:latin typeface="Courier New" panose="02070309020205020404" pitchFamily="49" charset="0"/>
                <a:cs typeface="Courier New" panose="02070309020205020404" pitchFamily="49" charset="0"/>
              </a:rPr>
              <a:t> &lt;- </a:t>
            </a:r>
            <a:r>
              <a:rPr lang="nl-BE" sz="1600" dirty="0" err="1">
                <a:latin typeface="Courier New" panose="02070309020205020404" pitchFamily="49" charset="0"/>
                <a:cs typeface="Courier New" panose="02070309020205020404" pitchFamily="49" charset="0"/>
              </a:rPr>
              <a:t>ifelse</a:t>
            </a:r>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vastchs$HAZ</a:t>
            </a:r>
            <a:r>
              <a:rPr lang="nl-BE" sz="1600" dirty="0">
                <a:latin typeface="Courier New" panose="02070309020205020404" pitchFamily="49" charset="0"/>
                <a:cs typeface="Courier New" panose="02070309020205020404" pitchFamily="49" charset="0"/>
              </a:rPr>
              <a:t> &lt; -2, 1, 0)</a:t>
            </a:r>
          </a:p>
          <a:p>
            <a:pPr marL="0" indent="0">
              <a:buNone/>
            </a:pPr>
            <a:r>
              <a:rPr lang="nl-BE" sz="1600" dirty="0" err="1">
                <a:latin typeface="Courier New" panose="02070309020205020404" pitchFamily="49" charset="0"/>
                <a:cs typeface="Courier New" panose="02070309020205020404" pitchFamily="49" charset="0"/>
              </a:rPr>
              <a:t>vastchs$underweight</a:t>
            </a:r>
            <a:r>
              <a:rPr lang="nl-BE" sz="1600" dirty="0">
                <a:latin typeface="Courier New" panose="02070309020205020404" pitchFamily="49" charset="0"/>
                <a:cs typeface="Courier New" panose="02070309020205020404" pitchFamily="49" charset="0"/>
              </a:rPr>
              <a:t> &lt;- </a:t>
            </a:r>
            <a:r>
              <a:rPr lang="nl-BE" sz="1600" dirty="0" err="1">
                <a:latin typeface="Courier New" panose="02070309020205020404" pitchFamily="49" charset="0"/>
                <a:cs typeface="Courier New" panose="02070309020205020404" pitchFamily="49" charset="0"/>
              </a:rPr>
              <a:t>ifelse</a:t>
            </a:r>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vastchs$WAZ</a:t>
            </a:r>
            <a:r>
              <a:rPr lang="nl-BE" sz="1600" dirty="0">
                <a:latin typeface="Courier New" panose="02070309020205020404" pitchFamily="49" charset="0"/>
                <a:cs typeface="Courier New" panose="02070309020205020404" pitchFamily="49" charset="0"/>
              </a:rPr>
              <a:t> &lt; -2, 1, 0)</a:t>
            </a:r>
          </a:p>
          <a:p>
            <a:pPr marL="0" indent="0">
              <a:buNone/>
            </a:pPr>
            <a:r>
              <a:rPr lang="nl-BE" sz="1600" dirty="0" err="1">
                <a:latin typeface="Courier New" panose="02070309020205020404" pitchFamily="49" charset="0"/>
                <a:cs typeface="Courier New" panose="02070309020205020404" pitchFamily="49" charset="0"/>
              </a:rPr>
              <a:t>vastchs$wasted</a:t>
            </a:r>
            <a:r>
              <a:rPr lang="nl-BE" sz="1600" dirty="0">
                <a:latin typeface="Courier New" panose="02070309020205020404" pitchFamily="49" charset="0"/>
                <a:cs typeface="Courier New" panose="02070309020205020404" pitchFamily="49" charset="0"/>
              </a:rPr>
              <a:t> &lt;- </a:t>
            </a:r>
            <a:r>
              <a:rPr lang="nl-BE" sz="1600" dirty="0" err="1">
                <a:latin typeface="Courier New" panose="02070309020205020404" pitchFamily="49" charset="0"/>
                <a:cs typeface="Courier New" panose="02070309020205020404" pitchFamily="49" charset="0"/>
              </a:rPr>
              <a:t>ifelse</a:t>
            </a:r>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vastchs$WHZ</a:t>
            </a:r>
            <a:r>
              <a:rPr lang="nl-BE" sz="1600" dirty="0">
                <a:latin typeface="Courier New" panose="02070309020205020404" pitchFamily="49" charset="0"/>
                <a:cs typeface="Courier New" panose="02070309020205020404" pitchFamily="49" charset="0"/>
              </a:rPr>
              <a:t> &lt; -2, 1, 0)</a:t>
            </a:r>
          </a:p>
          <a:p>
            <a:pPr marL="0" indent="0">
              <a:buNone/>
            </a:pPr>
            <a:r>
              <a:rPr lang="nl-BE" sz="1600" dirty="0" err="1">
                <a:latin typeface="Courier New" panose="02070309020205020404" pitchFamily="49" charset="0"/>
                <a:cs typeface="Courier New" panose="02070309020205020404" pitchFamily="49" charset="0"/>
              </a:rPr>
              <a:t>vastchs$f_pump</a:t>
            </a:r>
            <a:r>
              <a:rPr lang="nl-BE" sz="1600" dirty="0">
                <a:latin typeface="Courier New" panose="02070309020205020404" pitchFamily="49" charset="0"/>
                <a:cs typeface="Courier New" panose="02070309020205020404" pitchFamily="49" charset="0"/>
              </a:rPr>
              <a:t> &lt;- </a:t>
            </a:r>
            <a:r>
              <a:rPr lang="nl-BE" sz="1600" dirty="0" err="1">
                <a:latin typeface="Courier New" panose="02070309020205020404" pitchFamily="49" charset="0"/>
                <a:cs typeface="Courier New" panose="02070309020205020404" pitchFamily="49" charset="0"/>
              </a:rPr>
              <a:t>ifelse</a:t>
            </a:r>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vastchs$HANDPUMP</a:t>
            </a:r>
            <a:r>
              <a:rPr lang="nl-BE" sz="1600" dirty="0">
                <a:latin typeface="Courier New" panose="02070309020205020404" pitchFamily="49" charset="0"/>
                <a:cs typeface="Courier New" panose="02070309020205020404" pitchFamily="49" charset="0"/>
              </a:rPr>
              <a:t> == 1, 1, 0)</a:t>
            </a:r>
          </a:p>
          <a:p>
            <a:pPr marL="0" indent="0">
              <a:buNone/>
            </a:pPr>
            <a:r>
              <a:rPr lang="nl-BE" sz="1600" dirty="0" err="1">
                <a:latin typeface="Courier New" panose="02070309020205020404" pitchFamily="49" charset="0"/>
                <a:cs typeface="Courier New" panose="02070309020205020404" pitchFamily="49" charset="0"/>
              </a:rPr>
              <a:t>vastchs$anemia</a:t>
            </a:r>
            <a:r>
              <a:rPr lang="nl-BE" sz="1600" dirty="0">
                <a:latin typeface="Courier New" panose="02070309020205020404" pitchFamily="49" charset="0"/>
                <a:cs typeface="Courier New" panose="02070309020205020404" pitchFamily="49" charset="0"/>
              </a:rPr>
              <a:t> &lt;- </a:t>
            </a:r>
            <a:r>
              <a:rPr lang="nl-BE" sz="1600" dirty="0" err="1">
                <a:latin typeface="Courier New" panose="02070309020205020404" pitchFamily="49" charset="0"/>
                <a:cs typeface="Courier New" panose="02070309020205020404" pitchFamily="49" charset="0"/>
              </a:rPr>
              <a:t>ifelse</a:t>
            </a:r>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vastchs$HB</a:t>
            </a:r>
            <a:r>
              <a:rPr lang="nl-BE" sz="1600" dirty="0">
                <a:latin typeface="Courier New" panose="02070309020205020404" pitchFamily="49" charset="0"/>
                <a:cs typeface="Courier New" panose="02070309020205020404" pitchFamily="49" charset="0"/>
              </a:rPr>
              <a:t> &lt; 8, 1, 0)</a:t>
            </a:r>
          </a:p>
          <a:p>
            <a:pPr marL="0" indent="0">
              <a:buNone/>
            </a:pPr>
            <a:r>
              <a:rPr lang="nl-BE" sz="1600" dirty="0" err="1">
                <a:latin typeface="Courier New" panose="02070309020205020404" pitchFamily="49" charset="0"/>
                <a:cs typeface="Courier New" panose="02070309020205020404" pitchFamily="49" charset="0"/>
              </a:rPr>
              <a:t>vastchs$vitadef</a:t>
            </a:r>
            <a:r>
              <a:rPr lang="nl-BE" sz="1600" dirty="0">
                <a:latin typeface="Courier New" panose="02070309020205020404" pitchFamily="49" charset="0"/>
                <a:cs typeface="Courier New" panose="02070309020205020404" pitchFamily="49" charset="0"/>
              </a:rPr>
              <a:t> &lt;- </a:t>
            </a:r>
            <a:r>
              <a:rPr lang="nl-BE" sz="1600" dirty="0" err="1">
                <a:latin typeface="Courier New" panose="02070309020205020404" pitchFamily="49" charset="0"/>
                <a:cs typeface="Courier New" panose="02070309020205020404" pitchFamily="49" charset="0"/>
              </a:rPr>
              <a:t>ifelse</a:t>
            </a:r>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vastchs$RETINOL</a:t>
            </a:r>
            <a:r>
              <a:rPr lang="nl-BE" sz="1600" dirty="0">
                <a:latin typeface="Courier New" panose="02070309020205020404" pitchFamily="49" charset="0"/>
                <a:cs typeface="Courier New" panose="02070309020205020404" pitchFamily="49" charset="0"/>
              </a:rPr>
              <a:t> &lt; 0.7, 1, 0)</a:t>
            </a:r>
          </a:p>
        </p:txBody>
      </p:sp>
    </p:spTree>
    <p:extLst>
      <p:ext uri="{BB962C8B-B14F-4D97-AF65-F5344CB8AC3E}">
        <p14:creationId xmlns:p14="http://schemas.microsoft.com/office/powerpoint/2010/main" val="4277035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4" name="Title 1">
            <a:extLst>
              <a:ext uri="{FF2B5EF4-FFF2-40B4-BE49-F238E27FC236}">
                <a16:creationId xmlns:a16="http://schemas.microsoft.com/office/drawing/2014/main" id="{36B5B2CF-314E-430A-840E-2790F4CF5D66}"/>
              </a:ext>
            </a:extLst>
          </p:cNvPr>
          <p:cNvSpPr>
            <a:spLocks noGrp="1"/>
          </p:cNvSpPr>
          <p:nvPr>
            <p:ph type="title"/>
          </p:nvPr>
        </p:nvSpPr>
        <p:spPr>
          <a:xfrm>
            <a:off x="628650" y="184805"/>
            <a:ext cx="7886700" cy="1505883"/>
          </a:xfrm>
        </p:spPr>
        <p:txBody>
          <a:bodyPr vert="horz" lIns="91440" tIns="45720" rIns="91440" bIns="45720" rtlCol="0" anchor="ctr">
            <a:normAutofit/>
          </a:bodyPr>
          <a:lstStyle/>
          <a:p>
            <a:pPr algn="l" eaLnBrk="1" hangingPunct="1">
              <a:lnSpc>
                <a:spcPct val="90000"/>
              </a:lnSpc>
            </a:pPr>
            <a:r>
              <a:rPr lang="en-US" altLang="nl-BE" sz="4500" kern="1200" dirty="0">
                <a:solidFill>
                  <a:schemeClr val="tx1"/>
                </a:solidFill>
                <a:latin typeface="+mj-lt"/>
                <a:ea typeface="+mj-ea"/>
                <a:cs typeface="+mj-cs"/>
              </a:rPr>
              <a:t>Finding the best model for vitamin A deficiency</a:t>
            </a:r>
          </a:p>
        </p:txBody>
      </p:sp>
      <p:sp>
        <p:nvSpPr>
          <p:cNvPr id="2" name="TextBox 1">
            <a:extLst>
              <a:ext uri="{FF2B5EF4-FFF2-40B4-BE49-F238E27FC236}">
                <a16:creationId xmlns:a16="http://schemas.microsoft.com/office/drawing/2014/main" id="{EF73D9CE-7E9D-12BF-D0C6-66DD39F4C537}"/>
              </a:ext>
            </a:extLst>
          </p:cNvPr>
          <p:cNvSpPr txBox="1"/>
          <p:nvPr/>
        </p:nvSpPr>
        <p:spPr>
          <a:xfrm>
            <a:off x="229812" y="1847040"/>
            <a:ext cx="8911902" cy="3046988"/>
          </a:xfrm>
          <a:prstGeom prst="rect">
            <a:avLst/>
          </a:prstGeom>
          <a:noFill/>
        </p:spPr>
        <p:txBody>
          <a:bodyPr wrap="square" rtlCol="0">
            <a:spAutoFit/>
          </a:bodyPr>
          <a:lstStyle/>
          <a:p>
            <a:r>
              <a:rPr lang="nl-BE" sz="1600" dirty="0">
                <a:latin typeface="Courier New" panose="02070309020205020404" pitchFamily="49" charset="0"/>
                <a:cs typeface="Courier New" panose="02070309020205020404" pitchFamily="49" charset="0"/>
              </a:rPr>
              <a:t>GLM.1 &lt;- </a:t>
            </a:r>
            <a:r>
              <a:rPr lang="nl-BE" sz="1600" dirty="0" err="1">
                <a:latin typeface="Courier New" panose="02070309020205020404" pitchFamily="49" charset="0"/>
                <a:cs typeface="Courier New" panose="02070309020205020404" pitchFamily="49" charset="0"/>
              </a:rPr>
              <a:t>glm</a:t>
            </a:r>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vitadef</a:t>
            </a:r>
            <a:r>
              <a:rPr lang="nl-BE" sz="1600" dirty="0">
                <a:latin typeface="Courier New" panose="02070309020205020404" pitchFamily="49" charset="0"/>
                <a:cs typeface="Courier New" panose="02070309020205020404" pitchFamily="49" charset="0"/>
              </a:rPr>
              <a:t> ~ factor(</a:t>
            </a:r>
            <a:r>
              <a:rPr lang="nl-BE" sz="1600" dirty="0" err="1">
                <a:latin typeface="Courier New" panose="02070309020205020404" pitchFamily="49" charset="0"/>
                <a:cs typeface="Courier New" panose="02070309020205020404" pitchFamily="49" charset="0"/>
              </a:rPr>
              <a:t>agegrp</a:t>
            </a:r>
            <a:r>
              <a:rPr lang="nl-BE" sz="1600" dirty="0">
                <a:latin typeface="Courier New" panose="02070309020205020404" pitchFamily="49" charset="0"/>
                <a:cs typeface="Courier New" panose="02070309020205020404" pitchFamily="49" charset="0"/>
              </a:rPr>
              <a:t>), family=</a:t>
            </a:r>
            <a:r>
              <a:rPr lang="nl-BE" sz="1600" dirty="0" err="1">
                <a:latin typeface="Courier New" panose="02070309020205020404" pitchFamily="49" charset="0"/>
                <a:cs typeface="Courier New" panose="02070309020205020404" pitchFamily="49" charset="0"/>
              </a:rPr>
              <a:t>binomial</a:t>
            </a:r>
            <a:r>
              <a:rPr lang="nl-BE" sz="1600" dirty="0">
                <a:latin typeface="Courier New" panose="02070309020205020404" pitchFamily="49" charset="0"/>
                <a:cs typeface="Courier New" panose="02070309020205020404" pitchFamily="49" charset="0"/>
              </a:rPr>
              <a:t>, data=</a:t>
            </a:r>
            <a:r>
              <a:rPr lang="nl-BE" sz="1600" dirty="0" err="1">
                <a:latin typeface="Courier New" panose="02070309020205020404" pitchFamily="49" charset="0"/>
                <a:cs typeface="Courier New" panose="02070309020205020404" pitchFamily="49" charset="0"/>
              </a:rPr>
              <a:t>vastchs</a:t>
            </a:r>
            <a:r>
              <a:rPr lang="nl-BE" sz="1600" dirty="0">
                <a:latin typeface="Courier New" panose="02070309020205020404" pitchFamily="49" charset="0"/>
                <a:cs typeface="Courier New" panose="02070309020205020404" pitchFamily="49" charset="0"/>
              </a:rPr>
              <a:t>)</a:t>
            </a:r>
          </a:p>
          <a:p>
            <a:r>
              <a:rPr lang="nl-BE" sz="1600" dirty="0">
                <a:latin typeface="Courier New" panose="02070309020205020404" pitchFamily="49" charset="0"/>
                <a:cs typeface="Courier New" panose="02070309020205020404" pitchFamily="49" charset="0"/>
              </a:rPr>
              <a:t>GLM.2 &lt;- </a:t>
            </a:r>
            <a:r>
              <a:rPr lang="nl-BE" sz="1600" dirty="0" err="1">
                <a:latin typeface="Courier New" panose="02070309020205020404" pitchFamily="49" charset="0"/>
                <a:cs typeface="Courier New" panose="02070309020205020404" pitchFamily="49" charset="0"/>
              </a:rPr>
              <a:t>glm</a:t>
            </a:r>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vitadef</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anemia</a:t>
            </a:r>
            <a:r>
              <a:rPr lang="nl-BE" sz="1600" dirty="0">
                <a:latin typeface="Courier New" panose="02070309020205020404" pitchFamily="49" charset="0"/>
                <a:cs typeface="Courier New" panose="02070309020205020404" pitchFamily="49" charset="0"/>
              </a:rPr>
              <a:t>, family=</a:t>
            </a:r>
            <a:r>
              <a:rPr lang="nl-BE" sz="1600" dirty="0" err="1">
                <a:latin typeface="Courier New" panose="02070309020205020404" pitchFamily="49" charset="0"/>
                <a:cs typeface="Courier New" panose="02070309020205020404" pitchFamily="49" charset="0"/>
              </a:rPr>
              <a:t>binomial</a:t>
            </a:r>
            <a:r>
              <a:rPr lang="nl-BE" sz="1600" dirty="0">
                <a:latin typeface="Courier New" panose="02070309020205020404" pitchFamily="49" charset="0"/>
                <a:cs typeface="Courier New" panose="02070309020205020404" pitchFamily="49" charset="0"/>
              </a:rPr>
              <a:t>, data=</a:t>
            </a:r>
            <a:r>
              <a:rPr lang="nl-BE" sz="1600" dirty="0" err="1">
                <a:latin typeface="Courier New" panose="02070309020205020404" pitchFamily="49" charset="0"/>
                <a:cs typeface="Courier New" panose="02070309020205020404" pitchFamily="49" charset="0"/>
              </a:rPr>
              <a:t>vastchs</a:t>
            </a:r>
            <a:r>
              <a:rPr lang="nl-BE" sz="1600" dirty="0">
                <a:latin typeface="Courier New" panose="02070309020205020404" pitchFamily="49" charset="0"/>
                <a:cs typeface="Courier New" panose="02070309020205020404" pitchFamily="49" charset="0"/>
              </a:rPr>
              <a:t>)</a:t>
            </a:r>
          </a:p>
          <a:p>
            <a:r>
              <a:rPr lang="nl-BE" sz="1600" dirty="0">
                <a:latin typeface="Courier New" panose="02070309020205020404" pitchFamily="49" charset="0"/>
                <a:cs typeface="Courier New" panose="02070309020205020404" pitchFamily="49" charset="0"/>
              </a:rPr>
              <a:t>GLM.3 &lt;- </a:t>
            </a:r>
            <a:r>
              <a:rPr lang="nl-BE" sz="1600" dirty="0" err="1">
                <a:latin typeface="Courier New" panose="02070309020205020404" pitchFamily="49" charset="0"/>
                <a:cs typeface="Courier New" panose="02070309020205020404" pitchFamily="49" charset="0"/>
              </a:rPr>
              <a:t>glm</a:t>
            </a:r>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vitadef</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f_ADMITTED</a:t>
            </a:r>
            <a:r>
              <a:rPr lang="nl-BE" sz="1600" dirty="0">
                <a:latin typeface="Courier New" panose="02070309020205020404" pitchFamily="49" charset="0"/>
                <a:cs typeface="Courier New" panose="02070309020205020404" pitchFamily="49" charset="0"/>
              </a:rPr>
              <a:t>, family=</a:t>
            </a:r>
            <a:r>
              <a:rPr lang="nl-BE" sz="1600" dirty="0" err="1">
                <a:latin typeface="Courier New" panose="02070309020205020404" pitchFamily="49" charset="0"/>
                <a:cs typeface="Courier New" panose="02070309020205020404" pitchFamily="49" charset="0"/>
              </a:rPr>
              <a:t>binomial</a:t>
            </a:r>
            <a:r>
              <a:rPr lang="nl-BE" sz="1600" dirty="0">
                <a:latin typeface="Courier New" panose="02070309020205020404" pitchFamily="49" charset="0"/>
                <a:cs typeface="Courier New" panose="02070309020205020404" pitchFamily="49" charset="0"/>
              </a:rPr>
              <a:t>, data=</a:t>
            </a:r>
            <a:r>
              <a:rPr lang="nl-BE" sz="1600" dirty="0" err="1">
                <a:latin typeface="Courier New" panose="02070309020205020404" pitchFamily="49" charset="0"/>
                <a:cs typeface="Courier New" panose="02070309020205020404" pitchFamily="49" charset="0"/>
              </a:rPr>
              <a:t>vastchs</a:t>
            </a:r>
            <a:r>
              <a:rPr lang="nl-BE" sz="1600" dirty="0">
                <a:latin typeface="Courier New" panose="02070309020205020404" pitchFamily="49" charset="0"/>
                <a:cs typeface="Courier New" panose="02070309020205020404" pitchFamily="49" charset="0"/>
              </a:rPr>
              <a:t>)</a:t>
            </a:r>
          </a:p>
          <a:p>
            <a:r>
              <a:rPr lang="nl-BE" sz="1600" dirty="0">
                <a:latin typeface="Courier New" panose="02070309020205020404" pitchFamily="49" charset="0"/>
                <a:cs typeface="Courier New" panose="02070309020205020404" pitchFamily="49" charset="0"/>
              </a:rPr>
              <a:t>GLM.4 &lt;- </a:t>
            </a:r>
            <a:r>
              <a:rPr lang="nl-BE" sz="1600" dirty="0" err="1">
                <a:latin typeface="Courier New" panose="02070309020205020404" pitchFamily="49" charset="0"/>
                <a:cs typeface="Courier New" panose="02070309020205020404" pitchFamily="49" charset="0"/>
              </a:rPr>
              <a:t>glm</a:t>
            </a:r>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vitadef</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f_BCGSCAR</a:t>
            </a:r>
            <a:r>
              <a:rPr lang="nl-BE" sz="1600" dirty="0">
                <a:latin typeface="Courier New" panose="02070309020205020404" pitchFamily="49" charset="0"/>
                <a:cs typeface="Courier New" panose="02070309020205020404" pitchFamily="49" charset="0"/>
              </a:rPr>
              <a:t>, family=</a:t>
            </a:r>
            <a:r>
              <a:rPr lang="nl-BE" sz="1600" dirty="0" err="1">
                <a:latin typeface="Courier New" panose="02070309020205020404" pitchFamily="49" charset="0"/>
                <a:cs typeface="Courier New" panose="02070309020205020404" pitchFamily="49" charset="0"/>
              </a:rPr>
              <a:t>binomial</a:t>
            </a:r>
            <a:r>
              <a:rPr lang="nl-BE" sz="1600" dirty="0">
                <a:latin typeface="Courier New" panose="02070309020205020404" pitchFamily="49" charset="0"/>
                <a:cs typeface="Courier New" panose="02070309020205020404" pitchFamily="49" charset="0"/>
              </a:rPr>
              <a:t>, data=</a:t>
            </a:r>
            <a:r>
              <a:rPr lang="nl-BE" sz="1600" dirty="0" err="1">
                <a:latin typeface="Courier New" panose="02070309020205020404" pitchFamily="49" charset="0"/>
                <a:cs typeface="Courier New" panose="02070309020205020404" pitchFamily="49" charset="0"/>
              </a:rPr>
              <a:t>vastchs</a:t>
            </a:r>
            <a:r>
              <a:rPr lang="nl-BE" sz="1600" dirty="0">
                <a:latin typeface="Courier New" panose="02070309020205020404" pitchFamily="49" charset="0"/>
                <a:cs typeface="Courier New" panose="02070309020205020404" pitchFamily="49" charset="0"/>
              </a:rPr>
              <a:t>)</a:t>
            </a:r>
          </a:p>
          <a:p>
            <a:r>
              <a:rPr lang="nl-BE" sz="1600" dirty="0">
                <a:latin typeface="Courier New" panose="02070309020205020404" pitchFamily="49" charset="0"/>
                <a:cs typeface="Courier New" panose="02070309020205020404" pitchFamily="49" charset="0"/>
              </a:rPr>
              <a:t>GLM.5 &lt;- </a:t>
            </a:r>
            <a:r>
              <a:rPr lang="nl-BE" sz="1600" dirty="0" err="1">
                <a:latin typeface="Courier New" panose="02070309020205020404" pitchFamily="49" charset="0"/>
                <a:cs typeface="Courier New" panose="02070309020205020404" pitchFamily="49" charset="0"/>
              </a:rPr>
              <a:t>glm</a:t>
            </a:r>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vitadef</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f_CURRBF</a:t>
            </a:r>
            <a:r>
              <a:rPr lang="nl-BE" sz="1600" dirty="0">
                <a:latin typeface="Courier New" panose="02070309020205020404" pitchFamily="49" charset="0"/>
                <a:cs typeface="Courier New" panose="02070309020205020404" pitchFamily="49" charset="0"/>
              </a:rPr>
              <a:t>, family=</a:t>
            </a:r>
            <a:r>
              <a:rPr lang="nl-BE" sz="1600" dirty="0" err="1">
                <a:latin typeface="Courier New" panose="02070309020205020404" pitchFamily="49" charset="0"/>
                <a:cs typeface="Courier New" panose="02070309020205020404" pitchFamily="49" charset="0"/>
              </a:rPr>
              <a:t>binomial</a:t>
            </a:r>
            <a:r>
              <a:rPr lang="nl-BE" sz="1600" dirty="0">
                <a:latin typeface="Courier New" panose="02070309020205020404" pitchFamily="49" charset="0"/>
                <a:cs typeface="Courier New" panose="02070309020205020404" pitchFamily="49" charset="0"/>
              </a:rPr>
              <a:t>, data=</a:t>
            </a:r>
            <a:r>
              <a:rPr lang="nl-BE" sz="1600" dirty="0" err="1">
                <a:latin typeface="Courier New" panose="02070309020205020404" pitchFamily="49" charset="0"/>
                <a:cs typeface="Courier New" panose="02070309020205020404" pitchFamily="49" charset="0"/>
              </a:rPr>
              <a:t>vastchs</a:t>
            </a:r>
            <a:r>
              <a:rPr lang="nl-BE" sz="1600" dirty="0">
                <a:latin typeface="Courier New" panose="02070309020205020404" pitchFamily="49" charset="0"/>
                <a:cs typeface="Courier New" panose="02070309020205020404" pitchFamily="49" charset="0"/>
              </a:rPr>
              <a:t>)</a:t>
            </a:r>
          </a:p>
          <a:p>
            <a:r>
              <a:rPr lang="nl-BE" sz="1600" dirty="0">
                <a:latin typeface="Courier New" panose="02070309020205020404" pitchFamily="49" charset="0"/>
                <a:cs typeface="Courier New" panose="02070309020205020404" pitchFamily="49" charset="0"/>
              </a:rPr>
              <a:t>GLM.6 &lt;- </a:t>
            </a:r>
            <a:r>
              <a:rPr lang="nl-BE" sz="1600" dirty="0" err="1">
                <a:latin typeface="Courier New" panose="02070309020205020404" pitchFamily="49" charset="0"/>
                <a:cs typeface="Courier New" panose="02070309020205020404" pitchFamily="49" charset="0"/>
              </a:rPr>
              <a:t>glm</a:t>
            </a:r>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vitadef</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f_MEASLES</a:t>
            </a:r>
            <a:r>
              <a:rPr lang="nl-BE" sz="1600" dirty="0">
                <a:latin typeface="Courier New" panose="02070309020205020404" pitchFamily="49" charset="0"/>
                <a:cs typeface="Courier New" panose="02070309020205020404" pitchFamily="49" charset="0"/>
              </a:rPr>
              <a:t>, family=</a:t>
            </a:r>
            <a:r>
              <a:rPr lang="nl-BE" sz="1600" dirty="0" err="1">
                <a:latin typeface="Courier New" panose="02070309020205020404" pitchFamily="49" charset="0"/>
                <a:cs typeface="Courier New" panose="02070309020205020404" pitchFamily="49" charset="0"/>
              </a:rPr>
              <a:t>binomial</a:t>
            </a:r>
            <a:r>
              <a:rPr lang="nl-BE" sz="1600" dirty="0">
                <a:latin typeface="Courier New" panose="02070309020205020404" pitchFamily="49" charset="0"/>
                <a:cs typeface="Courier New" panose="02070309020205020404" pitchFamily="49" charset="0"/>
              </a:rPr>
              <a:t>, data=</a:t>
            </a:r>
            <a:r>
              <a:rPr lang="nl-BE" sz="1600" dirty="0" err="1">
                <a:latin typeface="Courier New" panose="02070309020205020404" pitchFamily="49" charset="0"/>
                <a:cs typeface="Courier New" panose="02070309020205020404" pitchFamily="49" charset="0"/>
              </a:rPr>
              <a:t>vastchs</a:t>
            </a:r>
            <a:r>
              <a:rPr lang="nl-BE" sz="1600" dirty="0">
                <a:latin typeface="Courier New" panose="02070309020205020404" pitchFamily="49" charset="0"/>
                <a:cs typeface="Courier New" panose="02070309020205020404" pitchFamily="49" charset="0"/>
              </a:rPr>
              <a:t>)</a:t>
            </a:r>
          </a:p>
          <a:p>
            <a:r>
              <a:rPr lang="nl-BE" sz="1600" dirty="0">
                <a:latin typeface="Courier New" panose="02070309020205020404" pitchFamily="49" charset="0"/>
                <a:cs typeface="Courier New" panose="02070309020205020404" pitchFamily="49" charset="0"/>
              </a:rPr>
              <a:t>GLM.7 &lt;- </a:t>
            </a:r>
            <a:r>
              <a:rPr lang="nl-BE" sz="1600" dirty="0" err="1">
                <a:latin typeface="Courier New" panose="02070309020205020404" pitchFamily="49" charset="0"/>
                <a:cs typeface="Courier New" panose="02070309020205020404" pitchFamily="49" charset="0"/>
              </a:rPr>
              <a:t>glm</a:t>
            </a:r>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vitadef</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f_MOTHEDUC</a:t>
            </a:r>
            <a:r>
              <a:rPr lang="nl-BE" sz="1600" dirty="0">
                <a:latin typeface="Courier New" panose="02070309020205020404" pitchFamily="49" charset="0"/>
                <a:cs typeface="Courier New" panose="02070309020205020404" pitchFamily="49" charset="0"/>
              </a:rPr>
              <a:t>, family=</a:t>
            </a:r>
            <a:r>
              <a:rPr lang="nl-BE" sz="1600" dirty="0" err="1">
                <a:latin typeface="Courier New" panose="02070309020205020404" pitchFamily="49" charset="0"/>
                <a:cs typeface="Courier New" panose="02070309020205020404" pitchFamily="49" charset="0"/>
              </a:rPr>
              <a:t>binomial</a:t>
            </a:r>
            <a:r>
              <a:rPr lang="nl-BE" sz="1600" dirty="0">
                <a:latin typeface="Courier New" panose="02070309020205020404" pitchFamily="49" charset="0"/>
                <a:cs typeface="Courier New" panose="02070309020205020404" pitchFamily="49" charset="0"/>
              </a:rPr>
              <a:t>, data=</a:t>
            </a:r>
            <a:r>
              <a:rPr lang="nl-BE" sz="1600" dirty="0" err="1">
                <a:latin typeface="Courier New" panose="02070309020205020404" pitchFamily="49" charset="0"/>
                <a:cs typeface="Courier New" panose="02070309020205020404" pitchFamily="49" charset="0"/>
              </a:rPr>
              <a:t>vastchs</a:t>
            </a:r>
            <a:r>
              <a:rPr lang="nl-BE" sz="1600" dirty="0">
                <a:latin typeface="Courier New" panose="02070309020205020404" pitchFamily="49" charset="0"/>
                <a:cs typeface="Courier New" panose="02070309020205020404" pitchFamily="49" charset="0"/>
              </a:rPr>
              <a:t>)</a:t>
            </a:r>
          </a:p>
          <a:p>
            <a:r>
              <a:rPr lang="nl-BE" sz="1600" dirty="0">
                <a:latin typeface="Courier New" panose="02070309020205020404" pitchFamily="49" charset="0"/>
                <a:cs typeface="Courier New" panose="02070309020205020404" pitchFamily="49" charset="0"/>
              </a:rPr>
              <a:t>GLM.8 &lt;- </a:t>
            </a:r>
            <a:r>
              <a:rPr lang="nl-BE" sz="1600" dirty="0" err="1">
                <a:latin typeface="Courier New" panose="02070309020205020404" pitchFamily="49" charset="0"/>
                <a:cs typeface="Courier New" panose="02070309020205020404" pitchFamily="49" charset="0"/>
              </a:rPr>
              <a:t>glm</a:t>
            </a:r>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vitadef</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f_pump</a:t>
            </a:r>
            <a:r>
              <a:rPr lang="nl-BE" sz="1600" dirty="0">
                <a:latin typeface="Courier New" panose="02070309020205020404" pitchFamily="49" charset="0"/>
                <a:cs typeface="Courier New" panose="02070309020205020404" pitchFamily="49" charset="0"/>
              </a:rPr>
              <a:t>, family=</a:t>
            </a:r>
            <a:r>
              <a:rPr lang="nl-BE" sz="1600" dirty="0" err="1">
                <a:latin typeface="Courier New" panose="02070309020205020404" pitchFamily="49" charset="0"/>
                <a:cs typeface="Courier New" panose="02070309020205020404" pitchFamily="49" charset="0"/>
              </a:rPr>
              <a:t>binomial</a:t>
            </a:r>
            <a:r>
              <a:rPr lang="nl-BE" sz="1600" dirty="0">
                <a:latin typeface="Courier New" panose="02070309020205020404" pitchFamily="49" charset="0"/>
                <a:cs typeface="Courier New" panose="02070309020205020404" pitchFamily="49" charset="0"/>
              </a:rPr>
              <a:t>, data=</a:t>
            </a:r>
            <a:r>
              <a:rPr lang="nl-BE" sz="1600" dirty="0" err="1">
                <a:latin typeface="Courier New" panose="02070309020205020404" pitchFamily="49" charset="0"/>
                <a:cs typeface="Courier New" panose="02070309020205020404" pitchFamily="49" charset="0"/>
              </a:rPr>
              <a:t>vastchs</a:t>
            </a:r>
            <a:r>
              <a:rPr lang="nl-BE" sz="1600" dirty="0">
                <a:latin typeface="Courier New" panose="02070309020205020404" pitchFamily="49" charset="0"/>
                <a:cs typeface="Courier New" panose="02070309020205020404" pitchFamily="49" charset="0"/>
              </a:rPr>
              <a:t>)</a:t>
            </a:r>
          </a:p>
          <a:p>
            <a:r>
              <a:rPr lang="nl-BE" sz="1600" dirty="0">
                <a:latin typeface="Courier New" panose="02070309020205020404" pitchFamily="49" charset="0"/>
                <a:cs typeface="Courier New" panose="02070309020205020404" pitchFamily="49" charset="0"/>
              </a:rPr>
              <a:t>GLM.9 &lt;- </a:t>
            </a:r>
            <a:r>
              <a:rPr lang="nl-BE" sz="1600" dirty="0" err="1">
                <a:latin typeface="Courier New" panose="02070309020205020404" pitchFamily="49" charset="0"/>
                <a:cs typeface="Courier New" panose="02070309020205020404" pitchFamily="49" charset="0"/>
              </a:rPr>
              <a:t>glm</a:t>
            </a:r>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vitadef</a:t>
            </a:r>
            <a:r>
              <a:rPr lang="nl-BE" sz="1600" dirty="0">
                <a:latin typeface="Courier New" panose="02070309020205020404" pitchFamily="49" charset="0"/>
                <a:cs typeface="Courier New" panose="02070309020205020404" pitchFamily="49" charset="0"/>
              </a:rPr>
              <a:t> ~ male, family=</a:t>
            </a:r>
            <a:r>
              <a:rPr lang="nl-BE" sz="1600" dirty="0" err="1">
                <a:latin typeface="Courier New" panose="02070309020205020404" pitchFamily="49" charset="0"/>
                <a:cs typeface="Courier New" panose="02070309020205020404" pitchFamily="49" charset="0"/>
              </a:rPr>
              <a:t>binomial</a:t>
            </a:r>
            <a:r>
              <a:rPr lang="nl-BE" sz="1600" dirty="0">
                <a:latin typeface="Courier New" panose="02070309020205020404" pitchFamily="49" charset="0"/>
                <a:cs typeface="Courier New" panose="02070309020205020404" pitchFamily="49" charset="0"/>
              </a:rPr>
              <a:t>, data=</a:t>
            </a:r>
            <a:r>
              <a:rPr lang="nl-BE" sz="1600" dirty="0" err="1">
                <a:latin typeface="Courier New" panose="02070309020205020404" pitchFamily="49" charset="0"/>
                <a:cs typeface="Courier New" panose="02070309020205020404" pitchFamily="49" charset="0"/>
              </a:rPr>
              <a:t>vastchs</a:t>
            </a:r>
            <a:r>
              <a:rPr lang="nl-BE" sz="1600" dirty="0">
                <a:latin typeface="Courier New" panose="02070309020205020404" pitchFamily="49" charset="0"/>
                <a:cs typeface="Courier New" panose="02070309020205020404" pitchFamily="49" charset="0"/>
              </a:rPr>
              <a:t>)</a:t>
            </a:r>
          </a:p>
          <a:p>
            <a:r>
              <a:rPr lang="nl-BE" sz="1600" dirty="0">
                <a:latin typeface="Courier New" panose="02070309020205020404" pitchFamily="49" charset="0"/>
                <a:cs typeface="Courier New" panose="02070309020205020404" pitchFamily="49" charset="0"/>
              </a:rPr>
              <a:t>GLM.10 &lt;- </a:t>
            </a:r>
            <a:r>
              <a:rPr lang="nl-BE" sz="1600" dirty="0" err="1">
                <a:latin typeface="Courier New" panose="02070309020205020404" pitchFamily="49" charset="0"/>
                <a:cs typeface="Courier New" panose="02070309020205020404" pitchFamily="49" charset="0"/>
              </a:rPr>
              <a:t>glm</a:t>
            </a:r>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vitadef</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stunted</a:t>
            </a:r>
            <a:r>
              <a:rPr lang="nl-BE" sz="1600" dirty="0">
                <a:latin typeface="Courier New" panose="02070309020205020404" pitchFamily="49" charset="0"/>
                <a:cs typeface="Courier New" panose="02070309020205020404" pitchFamily="49" charset="0"/>
              </a:rPr>
              <a:t>, family=</a:t>
            </a:r>
            <a:r>
              <a:rPr lang="nl-BE" sz="1600" dirty="0" err="1">
                <a:latin typeface="Courier New" panose="02070309020205020404" pitchFamily="49" charset="0"/>
                <a:cs typeface="Courier New" panose="02070309020205020404" pitchFamily="49" charset="0"/>
              </a:rPr>
              <a:t>binomial</a:t>
            </a:r>
            <a:r>
              <a:rPr lang="nl-BE" sz="1600" dirty="0">
                <a:latin typeface="Courier New" panose="02070309020205020404" pitchFamily="49" charset="0"/>
                <a:cs typeface="Courier New" panose="02070309020205020404" pitchFamily="49" charset="0"/>
              </a:rPr>
              <a:t>, data=</a:t>
            </a:r>
            <a:r>
              <a:rPr lang="nl-BE" sz="1600" dirty="0" err="1">
                <a:latin typeface="Courier New" panose="02070309020205020404" pitchFamily="49" charset="0"/>
                <a:cs typeface="Courier New" panose="02070309020205020404" pitchFamily="49" charset="0"/>
              </a:rPr>
              <a:t>vastchs</a:t>
            </a:r>
            <a:r>
              <a:rPr lang="nl-BE" sz="1600" dirty="0">
                <a:latin typeface="Courier New" panose="02070309020205020404" pitchFamily="49" charset="0"/>
                <a:cs typeface="Courier New" panose="02070309020205020404" pitchFamily="49" charset="0"/>
              </a:rPr>
              <a:t>)</a:t>
            </a:r>
          </a:p>
          <a:p>
            <a:r>
              <a:rPr lang="nl-BE" sz="1600" dirty="0">
                <a:latin typeface="Courier New" panose="02070309020205020404" pitchFamily="49" charset="0"/>
                <a:cs typeface="Courier New" panose="02070309020205020404" pitchFamily="49" charset="0"/>
              </a:rPr>
              <a:t>GLM.11 &lt;- </a:t>
            </a:r>
            <a:r>
              <a:rPr lang="nl-BE" sz="1600" dirty="0" err="1">
                <a:latin typeface="Courier New" panose="02070309020205020404" pitchFamily="49" charset="0"/>
                <a:cs typeface="Courier New" panose="02070309020205020404" pitchFamily="49" charset="0"/>
              </a:rPr>
              <a:t>glm</a:t>
            </a:r>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vitadef</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underweight</a:t>
            </a:r>
            <a:r>
              <a:rPr lang="nl-BE" sz="1600" dirty="0">
                <a:latin typeface="Courier New" panose="02070309020205020404" pitchFamily="49" charset="0"/>
                <a:cs typeface="Courier New" panose="02070309020205020404" pitchFamily="49" charset="0"/>
              </a:rPr>
              <a:t>, family=</a:t>
            </a:r>
            <a:r>
              <a:rPr lang="nl-BE" sz="1600" dirty="0" err="1">
                <a:latin typeface="Courier New" panose="02070309020205020404" pitchFamily="49" charset="0"/>
                <a:cs typeface="Courier New" panose="02070309020205020404" pitchFamily="49" charset="0"/>
              </a:rPr>
              <a:t>binomial</a:t>
            </a:r>
            <a:r>
              <a:rPr lang="nl-BE" sz="1600" dirty="0">
                <a:latin typeface="Courier New" panose="02070309020205020404" pitchFamily="49" charset="0"/>
                <a:cs typeface="Courier New" panose="02070309020205020404" pitchFamily="49" charset="0"/>
              </a:rPr>
              <a:t>, data=</a:t>
            </a:r>
            <a:r>
              <a:rPr lang="nl-BE" sz="1600" dirty="0" err="1">
                <a:latin typeface="Courier New" panose="02070309020205020404" pitchFamily="49" charset="0"/>
                <a:cs typeface="Courier New" panose="02070309020205020404" pitchFamily="49" charset="0"/>
              </a:rPr>
              <a:t>vastchs</a:t>
            </a:r>
            <a:r>
              <a:rPr lang="nl-BE" sz="1600" dirty="0">
                <a:latin typeface="Courier New" panose="02070309020205020404" pitchFamily="49" charset="0"/>
                <a:cs typeface="Courier New" panose="02070309020205020404" pitchFamily="49" charset="0"/>
              </a:rPr>
              <a:t>)</a:t>
            </a:r>
          </a:p>
          <a:p>
            <a:r>
              <a:rPr lang="nl-BE" sz="1600" dirty="0">
                <a:latin typeface="Courier New" panose="02070309020205020404" pitchFamily="49" charset="0"/>
                <a:cs typeface="Courier New" panose="02070309020205020404" pitchFamily="49" charset="0"/>
              </a:rPr>
              <a:t>GLM.12 &lt;- </a:t>
            </a:r>
            <a:r>
              <a:rPr lang="nl-BE" sz="1600" dirty="0" err="1">
                <a:latin typeface="Courier New" panose="02070309020205020404" pitchFamily="49" charset="0"/>
                <a:cs typeface="Courier New" panose="02070309020205020404" pitchFamily="49" charset="0"/>
              </a:rPr>
              <a:t>glm</a:t>
            </a:r>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vitadef</a:t>
            </a:r>
            <a:r>
              <a:rPr lang="nl-BE" sz="1600" dirty="0">
                <a:latin typeface="Courier New" panose="02070309020205020404" pitchFamily="49" charset="0"/>
                <a:cs typeface="Courier New" panose="02070309020205020404" pitchFamily="49" charset="0"/>
              </a:rPr>
              <a:t> ~ </a:t>
            </a:r>
            <a:r>
              <a:rPr lang="nl-BE" sz="1600" dirty="0" err="1">
                <a:latin typeface="Courier New" panose="02070309020205020404" pitchFamily="49" charset="0"/>
                <a:cs typeface="Courier New" panose="02070309020205020404" pitchFamily="49" charset="0"/>
              </a:rPr>
              <a:t>wasted</a:t>
            </a:r>
            <a:r>
              <a:rPr lang="nl-BE" sz="1600" dirty="0">
                <a:latin typeface="Courier New" panose="02070309020205020404" pitchFamily="49" charset="0"/>
                <a:cs typeface="Courier New" panose="02070309020205020404" pitchFamily="49" charset="0"/>
              </a:rPr>
              <a:t>, family=</a:t>
            </a:r>
            <a:r>
              <a:rPr lang="nl-BE" sz="1600" dirty="0" err="1">
                <a:latin typeface="Courier New" panose="02070309020205020404" pitchFamily="49" charset="0"/>
                <a:cs typeface="Courier New" panose="02070309020205020404" pitchFamily="49" charset="0"/>
              </a:rPr>
              <a:t>binomial</a:t>
            </a:r>
            <a:r>
              <a:rPr lang="nl-BE" sz="1600" dirty="0">
                <a:latin typeface="Courier New" panose="02070309020205020404" pitchFamily="49" charset="0"/>
                <a:cs typeface="Courier New" panose="02070309020205020404" pitchFamily="49" charset="0"/>
              </a:rPr>
              <a:t>, data=</a:t>
            </a:r>
            <a:r>
              <a:rPr lang="nl-BE" sz="1600" dirty="0" err="1">
                <a:latin typeface="Courier New" panose="02070309020205020404" pitchFamily="49" charset="0"/>
                <a:cs typeface="Courier New" panose="02070309020205020404" pitchFamily="49" charset="0"/>
              </a:rPr>
              <a:t>vastchs</a:t>
            </a:r>
            <a:r>
              <a:rPr lang="nl-BE"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1167247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1362</TotalTime>
  <Words>7434</Words>
  <Application>Microsoft Office PowerPoint</Application>
  <PresentationFormat>On-screen Show (4:3)</PresentationFormat>
  <Paragraphs>660</Paragraphs>
  <Slides>42</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Comic Sans MS</vt:lpstr>
      <vt:lpstr>Courier New</vt:lpstr>
      <vt:lpstr>Times New Roman</vt:lpstr>
      <vt:lpstr>Default Design</vt:lpstr>
      <vt:lpstr>Modelling strategies in logistic regression</vt:lpstr>
      <vt:lpstr>3rd lecture on logistic regression</vt:lpstr>
      <vt:lpstr>Logistic regression with multiple exposure variables</vt:lpstr>
      <vt:lpstr>Principle of parsimony</vt:lpstr>
      <vt:lpstr>Which model is the best?</vt:lpstr>
      <vt:lpstr>Classical model selection</vt:lpstr>
      <vt:lpstr>Finding the best model for vitamin A deficiency</vt:lpstr>
      <vt:lpstr>PowerPoint Presentation</vt:lpstr>
      <vt:lpstr>Finding the best model for vitamin A deficiency</vt:lpstr>
      <vt:lpstr>LR test from ‘Anova’ command</vt:lpstr>
      <vt:lpstr>PowerPoint Presentation</vt:lpstr>
      <vt:lpstr>Finding the best model</vt:lpstr>
      <vt:lpstr>Finding the best model</vt:lpstr>
      <vt:lpstr>Finding the best model</vt:lpstr>
      <vt:lpstr>Finding the best model</vt:lpstr>
      <vt:lpstr>Finding the best model</vt:lpstr>
      <vt:lpstr>Finding the best model</vt:lpstr>
      <vt:lpstr>Finding the best model</vt:lpstr>
      <vt:lpstr>Finding the best model</vt:lpstr>
      <vt:lpstr>Finding the best model</vt:lpstr>
      <vt:lpstr>Finding the best model</vt:lpstr>
      <vt:lpstr>Finding the best model</vt:lpstr>
      <vt:lpstr>Finding the best model</vt:lpstr>
      <vt:lpstr>Finding the best model</vt:lpstr>
      <vt:lpstr>Change-in-estimate selection</vt:lpstr>
      <vt:lpstr>Change-in-estimate model for breast feeding</vt:lpstr>
      <vt:lpstr>Finding the best model</vt:lpstr>
      <vt:lpstr>Finding the best model</vt:lpstr>
      <vt:lpstr>Finding the best model</vt:lpstr>
      <vt:lpstr>Finding the best model</vt:lpstr>
      <vt:lpstr>Finding the best model</vt:lpstr>
      <vt:lpstr>Finding the best model</vt:lpstr>
      <vt:lpstr>Finding the best model</vt:lpstr>
      <vt:lpstr>Finding the best model</vt:lpstr>
      <vt:lpstr>Finding the best model</vt:lpstr>
      <vt:lpstr>Testing for interactions</vt:lpstr>
      <vt:lpstr>Testing for interactions</vt:lpstr>
      <vt:lpstr>Final model</vt:lpstr>
      <vt:lpstr>Final considerations</vt:lpstr>
      <vt:lpstr>Final considerations</vt:lpstr>
      <vt:lpstr>How do you feel right now?</vt:lpstr>
      <vt:lpstr>Summary of Lecture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strategies in logistic regression</dc:title>
  <dc:creator>Epco Hasker</dc:creator>
  <cp:lastModifiedBy>Tom Smekens</cp:lastModifiedBy>
  <cp:revision>78</cp:revision>
  <dcterms:created xsi:type="dcterms:W3CDTF">2021-01-23T13:30:47Z</dcterms:created>
  <dcterms:modified xsi:type="dcterms:W3CDTF">2023-02-01T11:35:14Z</dcterms:modified>
</cp:coreProperties>
</file>