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7"/>
  </p:notesMasterIdLst>
  <p:handoutMasterIdLst>
    <p:handoutMasterId r:id="rId28"/>
  </p:handoutMasterIdLst>
  <p:sldIdLst>
    <p:sldId id="329" r:id="rId2"/>
    <p:sldId id="282" r:id="rId3"/>
    <p:sldId id="273" r:id="rId4"/>
    <p:sldId id="449" r:id="rId5"/>
    <p:sldId id="450" r:id="rId6"/>
    <p:sldId id="467" r:id="rId7"/>
    <p:sldId id="468" r:id="rId8"/>
    <p:sldId id="444" r:id="rId9"/>
    <p:sldId id="470" r:id="rId10"/>
    <p:sldId id="469" r:id="rId11"/>
    <p:sldId id="445" r:id="rId12"/>
    <p:sldId id="471" r:id="rId13"/>
    <p:sldId id="472" r:id="rId14"/>
    <p:sldId id="451" r:id="rId15"/>
    <p:sldId id="461" r:id="rId16"/>
    <p:sldId id="464" r:id="rId17"/>
    <p:sldId id="473" r:id="rId18"/>
    <p:sldId id="474" r:id="rId19"/>
    <p:sldId id="480" r:id="rId20"/>
    <p:sldId id="475" r:id="rId21"/>
    <p:sldId id="477" r:id="rId22"/>
    <p:sldId id="476" r:id="rId23"/>
    <p:sldId id="478" r:id="rId24"/>
    <p:sldId id="479" r:id="rId25"/>
    <p:sldId id="278" r:id="rId26"/>
  </p:sldIdLst>
  <p:sldSz cx="9144000" cy="6858000" type="screen4x3"/>
  <p:notesSz cx="6797675" cy="9928225"/>
  <p:defaultTextStyle>
    <a:defPPr>
      <a:defRPr lang="en-GB"/>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userDrawn="1">
          <p15:clr>
            <a:srgbClr val="A4A3A4"/>
          </p15:clr>
        </p15:guide>
        <p15:guide id="2" pos="214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tthias Borchert" initials="MB" lastIdx="1" clrIdx="0"/>
  <p:cmAuthor id="1" name="Matthias Borchert " initials="MB" lastIdx="6"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0066"/>
    <a:srgbClr val="800000"/>
    <a:srgbClr val="008080"/>
    <a:srgbClr val="008000"/>
    <a:srgbClr val="FF9999"/>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95" autoAdjust="0"/>
    <p:restoredTop sz="70850" autoAdjust="0"/>
  </p:normalViewPr>
  <p:slideViewPr>
    <p:cSldViewPr showGuides="1">
      <p:cViewPr varScale="1">
        <p:scale>
          <a:sx n="47" d="100"/>
          <a:sy n="47" d="100"/>
        </p:scale>
        <p:origin x="1492" y="3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98" d="100"/>
        <a:sy n="198" d="100"/>
      </p:scale>
      <p:origin x="0" y="3936"/>
    </p:cViewPr>
  </p:sorterViewPr>
  <p:notesViewPr>
    <p:cSldViewPr showGuides="1">
      <p:cViewPr varScale="1">
        <p:scale>
          <a:sx n="63" d="100"/>
          <a:sy n="63" d="100"/>
        </p:scale>
        <p:origin x="-3072" y="-120"/>
      </p:cViewPr>
      <p:guideLst>
        <p:guide orient="horz" pos="3126"/>
        <p:guide pos="2142"/>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pco Hasker" userId="039f57f8-dfc1-4021-971d-8fec7965d526" providerId="ADAL" clId="{7F373F78-43A2-4884-8B2D-6E8C43AECF78}"/>
    <pc:docChg chg="undo redo custSel addSld delSld modSld">
      <pc:chgData name="Epco Hasker" userId="039f57f8-dfc1-4021-971d-8fec7965d526" providerId="ADAL" clId="{7F373F78-43A2-4884-8B2D-6E8C43AECF78}" dt="2022-12-21T14:42:12.014" v="1835" actId="255"/>
      <pc:docMkLst>
        <pc:docMk/>
      </pc:docMkLst>
      <pc:sldChg chg="modSp mod">
        <pc:chgData name="Epco Hasker" userId="039f57f8-dfc1-4021-971d-8fec7965d526" providerId="ADAL" clId="{7F373F78-43A2-4884-8B2D-6E8C43AECF78}" dt="2022-12-21T14:37:22.632" v="1817" actId="20577"/>
        <pc:sldMkLst>
          <pc:docMk/>
          <pc:sldMk cId="0" sldId="329"/>
        </pc:sldMkLst>
        <pc:spChg chg="mod">
          <ac:chgData name="Epco Hasker" userId="039f57f8-dfc1-4021-971d-8fec7965d526" providerId="ADAL" clId="{7F373F78-43A2-4884-8B2D-6E8C43AECF78}" dt="2022-12-21T14:37:22.632" v="1817" actId="20577"/>
          <ac:spMkLst>
            <pc:docMk/>
            <pc:sldMk cId="0" sldId="329"/>
            <ac:spMk id="2050" creationId="{00000000-0000-0000-0000-000000000000}"/>
          </ac:spMkLst>
        </pc:spChg>
      </pc:sldChg>
      <pc:sldChg chg="addSp delSp modSp mod modNotesTx">
        <pc:chgData name="Epco Hasker" userId="039f57f8-dfc1-4021-971d-8fec7965d526" providerId="ADAL" clId="{7F373F78-43A2-4884-8B2D-6E8C43AECF78}" dt="2022-12-21T11:56:34.637" v="283" actId="20577"/>
        <pc:sldMkLst>
          <pc:docMk/>
          <pc:sldMk cId="1689357644" sldId="444"/>
        </pc:sldMkLst>
        <pc:spChg chg="mod">
          <ac:chgData name="Epco Hasker" userId="039f57f8-dfc1-4021-971d-8fec7965d526" providerId="ADAL" clId="{7F373F78-43A2-4884-8B2D-6E8C43AECF78}" dt="2022-12-21T11:36:14.818" v="67" actId="404"/>
          <ac:spMkLst>
            <pc:docMk/>
            <pc:sldMk cId="1689357644" sldId="444"/>
            <ac:spMk id="2" creationId="{E6705FD7-1F35-45C3-995E-63F5828D53A1}"/>
          </ac:spMkLst>
        </pc:spChg>
        <pc:spChg chg="del">
          <ac:chgData name="Epco Hasker" userId="039f57f8-dfc1-4021-971d-8fec7965d526" providerId="ADAL" clId="{7F373F78-43A2-4884-8B2D-6E8C43AECF78}" dt="2022-12-21T11:34:40.762" v="2" actId="478"/>
          <ac:spMkLst>
            <pc:docMk/>
            <pc:sldMk cId="1689357644" sldId="444"/>
            <ac:spMk id="3" creationId="{4D5FFAD4-CE3E-4A3E-A7FC-C249E65EFCE3}"/>
          </ac:spMkLst>
        </pc:spChg>
        <pc:spChg chg="add mod">
          <ac:chgData name="Epco Hasker" userId="039f57f8-dfc1-4021-971d-8fec7965d526" providerId="ADAL" clId="{7F373F78-43A2-4884-8B2D-6E8C43AECF78}" dt="2022-12-21T11:35:41.666" v="8" actId="1076"/>
          <ac:spMkLst>
            <pc:docMk/>
            <pc:sldMk cId="1689357644" sldId="444"/>
            <ac:spMk id="8" creationId="{80CBD982-1319-D510-9A2F-C79F910725B9}"/>
          </ac:spMkLst>
        </pc:spChg>
        <pc:picChg chg="add mod">
          <ac:chgData name="Epco Hasker" userId="039f57f8-dfc1-4021-971d-8fec7965d526" providerId="ADAL" clId="{7F373F78-43A2-4884-8B2D-6E8C43AECF78}" dt="2022-12-21T11:45:25.385" v="117" actId="1076"/>
          <ac:picMkLst>
            <pc:docMk/>
            <pc:sldMk cId="1689357644" sldId="444"/>
            <ac:picMk id="9" creationId="{0608796C-617C-39BF-C91C-D3D9F3ABBEE4}"/>
          </ac:picMkLst>
        </pc:picChg>
        <pc:picChg chg="del">
          <ac:chgData name="Epco Hasker" userId="039f57f8-dfc1-4021-971d-8fec7965d526" providerId="ADAL" clId="{7F373F78-43A2-4884-8B2D-6E8C43AECF78}" dt="2022-12-21T11:34:37.747" v="1" actId="478"/>
          <ac:picMkLst>
            <pc:docMk/>
            <pc:sldMk cId="1689357644" sldId="444"/>
            <ac:picMk id="11" creationId="{8295189C-1D6C-4BC6-B62B-990A95997797}"/>
          </ac:picMkLst>
        </pc:picChg>
        <pc:picChg chg="add mod">
          <ac:chgData name="Epco Hasker" userId="039f57f8-dfc1-4021-971d-8fec7965d526" providerId="ADAL" clId="{7F373F78-43A2-4884-8B2D-6E8C43AECF78}" dt="2022-12-21T11:46:19.745" v="120" actId="1076"/>
          <ac:picMkLst>
            <pc:docMk/>
            <pc:sldMk cId="1689357644" sldId="444"/>
            <ac:picMk id="12" creationId="{7ABF3D09-0F6F-85FA-A197-7163BCFBCDA6}"/>
          </ac:picMkLst>
        </pc:picChg>
        <pc:picChg chg="del">
          <ac:chgData name="Epco Hasker" userId="039f57f8-dfc1-4021-971d-8fec7965d526" providerId="ADAL" clId="{7F373F78-43A2-4884-8B2D-6E8C43AECF78}" dt="2022-12-21T11:34:34.235" v="0" actId="478"/>
          <ac:picMkLst>
            <pc:docMk/>
            <pc:sldMk cId="1689357644" sldId="444"/>
            <ac:picMk id="13" creationId="{1D64A3A5-67E4-40A5-835B-730D25675086}"/>
          </ac:picMkLst>
        </pc:picChg>
      </pc:sldChg>
      <pc:sldChg chg="addSp delSp modSp mod modNotesTx">
        <pc:chgData name="Epco Hasker" userId="039f57f8-dfc1-4021-971d-8fec7965d526" providerId="ADAL" clId="{7F373F78-43A2-4884-8B2D-6E8C43AECF78}" dt="2022-12-21T13:07:32.510" v="617" actId="14100"/>
        <pc:sldMkLst>
          <pc:docMk/>
          <pc:sldMk cId="2627224985" sldId="445"/>
        </pc:sldMkLst>
        <pc:spChg chg="mod">
          <ac:chgData name="Epco Hasker" userId="039f57f8-dfc1-4021-971d-8fec7965d526" providerId="ADAL" clId="{7F373F78-43A2-4884-8B2D-6E8C43AECF78}" dt="2022-12-21T12:59:59.027" v="478" actId="122"/>
          <ac:spMkLst>
            <pc:docMk/>
            <pc:sldMk cId="2627224985" sldId="445"/>
            <ac:spMk id="7" creationId="{07345929-FE7F-4567-B44A-A1CAAB81E9E5}"/>
          </ac:spMkLst>
        </pc:spChg>
        <pc:picChg chg="add mod">
          <ac:chgData name="Epco Hasker" userId="039f57f8-dfc1-4021-971d-8fec7965d526" providerId="ADAL" clId="{7F373F78-43A2-4884-8B2D-6E8C43AECF78}" dt="2022-12-21T12:54:47.864" v="432" actId="1076"/>
          <ac:picMkLst>
            <pc:docMk/>
            <pc:sldMk cId="2627224985" sldId="445"/>
            <ac:picMk id="3" creationId="{910FDF27-C7A9-734E-C2F1-2CC804B01BF4}"/>
          </ac:picMkLst>
        </pc:picChg>
        <pc:picChg chg="del">
          <ac:chgData name="Epco Hasker" userId="039f57f8-dfc1-4021-971d-8fec7965d526" providerId="ADAL" clId="{7F373F78-43A2-4884-8B2D-6E8C43AECF78}" dt="2022-12-21T12:54:37.511" v="428" actId="478"/>
          <ac:picMkLst>
            <pc:docMk/>
            <pc:sldMk cId="2627224985" sldId="445"/>
            <ac:picMk id="4" creationId="{1AD8C3DE-8DFC-47E9-B007-17B7D1171680}"/>
          </ac:picMkLst>
        </pc:picChg>
        <pc:picChg chg="add del mod">
          <ac:chgData name="Epco Hasker" userId="039f57f8-dfc1-4021-971d-8fec7965d526" providerId="ADAL" clId="{7F373F78-43A2-4884-8B2D-6E8C43AECF78}" dt="2022-12-21T12:58:25.790" v="440" actId="478"/>
          <ac:picMkLst>
            <pc:docMk/>
            <pc:sldMk cId="2627224985" sldId="445"/>
            <ac:picMk id="8" creationId="{8900583C-3821-7AA7-1DCC-DC48CB4202C4}"/>
          </ac:picMkLst>
        </pc:picChg>
        <pc:picChg chg="add del mod">
          <ac:chgData name="Epco Hasker" userId="039f57f8-dfc1-4021-971d-8fec7965d526" providerId="ADAL" clId="{7F373F78-43A2-4884-8B2D-6E8C43AECF78}" dt="2022-12-21T13:07:23.117" v="614" actId="478"/>
          <ac:picMkLst>
            <pc:docMk/>
            <pc:sldMk cId="2627224985" sldId="445"/>
            <ac:picMk id="10" creationId="{8CEA95D9-5F31-46C4-1554-538A8E01D2B1}"/>
          </ac:picMkLst>
        </pc:picChg>
        <pc:picChg chg="add mod">
          <ac:chgData name="Epco Hasker" userId="039f57f8-dfc1-4021-971d-8fec7965d526" providerId="ADAL" clId="{7F373F78-43A2-4884-8B2D-6E8C43AECF78}" dt="2022-12-21T13:07:32.510" v="617" actId="14100"/>
          <ac:picMkLst>
            <pc:docMk/>
            <pc:sldMk cId="2627224985" sldId="445"/>
            <ac:picMk id="12" creationId="{6304B6CF-C717-17AE-3521-AD8B34BC1EFD}"/>
          </ac:picMkLst>
        </pc:picChg>
        <pc:picChg chg="del">
          <ac:chgData name="Epco Hasker" userId="039f57f8-dfc1-4021-971d-8fec7965d526" providerId="ADAL" clId="{7F373F78-43A2-4884-8B2D-6E8C43AECF78}" dt="2022-12-21T12:56:01.929" v="433" actId="478"/>
          <ac:picMkLst>
            <pc:docMk/>
            <pc:sldMk cId="2627224985" sldId="445"/>
            <ac:picMk id="14" creationId="{BC2E1607-112A-4D16-A883-3D8A9009194C}"/>
          </ac:picMkLst>
        </pc:picChg>
        <pc:picChg chg="del mod">
          <ac:chgData name="Epco Hasker" userId="039f57f8-dfc1-4021-971d-8fec7965d526" providerId="ADAL" clId="{7F373F78-43A2-4884-8B2D-6E8C43AECF78}" dt="2022-12-21T12:58:23.714" v="439" actId="478"/>
          <ac:picMkLst>
            <pc:docMk/>
            <pc:sldMk cId="2627224985" sldId="445"/>
            <ac:picMk id="16" creationId="{E3771C3E-C8FE-4AC3-ADEB-2BB8E53ACF27}"/>
          </ac:picMkLst>
        </pc:picChg>
      </pc:sldChg>
      <pc:sldChg chg="addSp delSp modSp mod delAnim">
        <pc:chgData name="Epco Hasker" userId="039f57f8-dfc1-4021-971d-8fec7965d526" providerId="ADAL" clId="{7F373F78-43A2-4884-8B2D-6E8C43AECF78}" dt="2022-12-21T13:23:06.482" v="945" actId="1076"/>
        <pc:sldMkLst>
          <pc:docMk/>
          <pc:sldMk cId="2586990047" sldId="461"/>
        </pc:sldMkLst>
        <pc:picChg chg="del">
          <ac:chgData name="Epco Hasker" userId="039f57f8-dfc1-4021-971d-8fec7965d526" providerId="ADAL" clId="{7F373F78-43A2-4884-8B2D-6E8C43AECF78}" dt="2022-12-21T13:22:59.251" v="942" actId="478"/>
          <ac:picMkLst>
            <pc:docMk/>
            <pc:sldMk cId="2586990047" sldId="461"/>
            <ac:picMk id="4" creationId="{459E2D33-B3E2-4DD5-B261-821C19D2BED0}"/>
          </ac:picMkLst>
        </pc:picChg>
        <pc:picChg chg="add mod">
          <ac:chgData name="Epco Hasker" userId="039f57f8-dfc1-4021-971d-8fec7965d526" providerId="ADAL" clId="{7F373F78-43A2-4884-8B2D-6E8C43AECF78}" dt="2022-12-21T13:23:06.482" v="945" actId="1076"/>
          <ac:picMkLst>
            <pc:docMk/>
            <pc:sldMk cId="2586990047" sldId="461"/>
            <ac:picMk id="5" creationId="{B1C77F0E-6EE7-8948-BB83-ED3C85C1D7F5}"/>
          </ac:picMkLst>
        </pc:picChg>
      </pc:sldChg>
      <pc:sldChg chg="modSp mod modNotesTx">
        <pc:chgData name="Epco Hasker" userId="039f57f8-dfc1-4021-971d-8fec7965d526" providerId="ADAL" clId="{7F373F78-43A2-4884-8B2D-6E8C43AECF78}" dt="2022-12-21T11:52:25.576" v="133" actId="20577"/>
        <pc:sldMkLst>
          <pc:docMk/>
          <pc:sldMk cId="154371572" sldId="467"/>
        </pc:sldMkLst>
        <pc:spChg chg="mod">
          <ac:chgData name="Epco Hasker" userId="039f57f8-dfc1-4021-971d-8fec7965d526" providerId="ADAL" clId="{7F373F78-43A2-4884-8B2D-6E8C43AECF78}" dt="2022-12-21T11:44:57.244" v="115" actId="404"/>
          <ac:spMkLst>
            <pc:docMk/>
            <pc:sldMk cId="154371572" sldId="467"/>
            <ac:spMk id="2" creationId="{AF7BCCDE-71AF-4A59-BC34-F146643408C7}"/>
          </ac:spMkLst>
        </pc:spChg>
      </pc:sldChg>
      <pc:sldChg chg="modSp mod">
        <pc:chgData name="Epco Hasker" userId="039f57f8-dfc1-4021-971d-8fec7965d526" providerId="ADAL" clId="{7F373F78-43A2-4884-8B2D-6E8C43AECF78}" dt="2022-12-21T11:45:08.257" v="116" actId="403"/>
        <pc:sldMkLst>
          <pc:docMk/>
          <pc:sldMk cId="2534702798" sldId="468"/>
        </pc:sldMkLst>
        <pc:spChg chg="mod">
          <ac:chgData name="Epco Hasker" userId="039f57f8-dfc1-4021-971d-8fec7965d526" providerId="ADAL" clId="{7F373F78-43A2-4884-8B2D-6E8C43AECF78}" dt="2022-12-21T11:45:08.257" v="116" actId="403"/>
          <ac:spMkLst>
            <pc:docMk/>
            <pc:sldMk cId="2534702798" sldId="468"/>
            <ac:spMk id="2" creationId="{AF7BCCDE-71AF-4A59-BC34-F146643408C7}"/>
          </ac:spMkLst>
        </pc:spChg>
      </pc:sldChg>
      <pc:sldChg chg="addSp delSp modSp mod modNotesTx">
        <pc:chgData name="Epco Hasker" userId="039f57f8-dfc1-4021-971d-8fec7965d526" providerId="ADAL" clId="{7F373F78-43A2-4884-8B2D-6E8C43AECF78}" dt="2022-12-21T12:59:15.075" v="452" actId="404"/>
        <pc:sldMkLst>
          <pc:docMk/>
          <pc:sldMk cId="3666469363" sldId="469"/>
        </pc:sldMkLst>
        <pc:spChg chg="mod">
          <ac:chgData name="Epco Hasker" userId="039f57f8-dfc1-4021-971d-8fec7965d526" providerId="ADAL" clId="{7F373F78-43A2-4884-8B2D-6E8C43AECF78}" dt="2022-12-21T12:59:15.075" v="452" actId="404"/>
          <ac:spMkLst>
            <pc:docMk/>
            <pc:sldMk cId="3666469363" sldId="469"/>
            <ac:spMk id="2" creationId="{E6705FD7-1F35-45C3-995E-63F5828D53A1}"/>
          </ac:spMkLst>
        </pc:spChg>
        <pc:spChg chg="del">
          <ac:chgData name="Epco Hasker" userId="039f57f8-dfc1-4021-971d-8fec7965d526" providerId="ADAL" clId="{7F373F78-43A2-4884-8B2D-6E8C43AECF78}" dt="2022-12-21T11:38:05.669" v="74" actId="478"/>
          <ac:spMkLst>
            <pc:docMk/>
            <pc:sldMk cId="3666469363" sldId="469"/>
            <ac:spMk id="3" creationId="{4D5FFAD4-CE3E-4A3E-A7FC-C249E65EFCE3}"/>
          </ac:spMkLst>
        </pc:spChg>
        <pc:picChg chg="add mod">
          <ac:chgData name="Epco Hasker" userId="039f57f8-dfc1-4021-971d-8fec7965d526" providerId="ADAL" clId="{7F373F78-43A2-4884-8B2D-6E8C43AECF78}" dt="2022-12-21T11:39:08.776" v="77" actId="1076"/>
          <ac:picMkLst>
            <pc:docMk/>
            <pc:sldMk cId="3666469363" sldId="469"/>
            <ac:picMk id="8" creationId="{5FE4C153-37B3-9048-CF80-80EE943B0A7E}"/>
          </ac:picMkLst>
        </pc:picChg>
        <pc:picChg chg="add mod">
          <ac:chgData name="Epco Hasker" userId="039f57f8-dfc1-4021-971d-8fec7965d526" providerId="ADAL" clId="{7F373F78-43A2-4884-8B2D-6E8C43AECF78}" dt="2022-12-21T11:39:58.255" v="82" actId="1076"/>
          <ac:picMkLst>
            <pc:docMk/>
            <pc:sldMk cId="3666469363" sldId="469"/>
            <ac:picMk id="10" creationId="{0C70509B-A627-757F-EF00-59F73BB47661}"/>
          </ac:picMkLst>
        </pc:picChg>
        <pc:picChg chg="del">
          <ac:chgData name="Epco Hasker" userId="039f57f8-dfc1-4021-971d-8fec7965d526" providerId="ADAL" clId="{7F373F78-43A2-4884-8B2D-6E8C43AECF78}" dt="2022-12-21T11:38:02.934" v="73" actId="478"/>
          <ac:picMkLst>
            <pc:docMk/>
            <pc:sldMk cId="3666469363" sldId="469"/>
            <ac:picMk id="11" creationId="{B32A5FF6-8463-4ED4-A95F-77636E9EAE51}"/>
          </ac:picMkLst>
        </pc:picChg>
      </pc:sldChg>
      <pc:sldChg chg="addSp delSp modSp mod">
        <pc:chgData name="Epco Hasker" userId="039f57f8-dfc1-4021-971d-8fec7965d526" providerId="ADAL" clId="{7F373F78-43A2-4884-8B2D-6E8C43AECF78}" dt="2022-12-21T11:57:48.237" v="285" actId="1076"/>
        <pc:sldMkLst>
          <pc:docMk/>
          <pc:sldMk cId="3272758772" sldId="470"/>
        </pc:sldMkLst>
        <pc:spChg chg="mod">
          <ac:chgData name="Epco Hasker" userId="039f57f8-dfc1-4021-971d-8fec7965d526" providerId="ADAL" clId="{7F373F78-43A2-4884-8B2D-6E8C43AECF78}" dt="2022-12-21T11:42:06.949" v="96" actId="404"/>
          <ac:spMkLst>
            <pc:docMk/>
            <pc:sldMk cId="3272758772" sldId="470"/>
            <ac:spMk id="2" creationId="{E6705FD7-1F35-45C3-995E-63F5828D53A1}"/>
          </ac:spMkLst>
        </pc:spChg>
        <pc:picChg chg="add del mod">
          <ac:chgData name="Epco Hasker" userId="039f57f8-dfc1-4021-971d-8fec7965d526" providerId="ADAL" clId="{7F373F78-43A2-4884-8B2D-6E8C43AECF78}" dt="2022-12-21T11:42:18.969" v="97" actId="21"/>
          <ac:picMkLst>
            <pc:docMk/>
            <pc:sldMk cId="3272758772" sldId="470"/>
            <ac:picMk id="7" creationId="{F56C7D42-C1DD-AD4F-27BB-3549E2E4EF0C}"/>
          </ac:picMkLst>
        </pc:picChg>
        <pc:picChg chg="del">
          <ac:chgData name="Epco Hasker" userId="039f57f8-dfc1-4021-971d-8fec7965d526" providerId="ADAL" clId="{7F373F78-43A2-4884-8B2D-6E8C43AECF78}" dt="2022-12-21T11:36:46.723" v="70" actId="478"/>
          <ac:picMkLst>
            <pc:docMk/>
            <pc:sldMk cId="3272758772" sldId="470"/>
            <ac:picMk id="8" creationId="{F0F84B47-BFE4-45FB-AFD1-F332CCF55B96}"/>
          </ac:picMkLst>
        </pc:picChg>
        <pc:picChg chg="add mod">
          <ac:chgData name="Epco Hasker" userId="039f57f8-dfc1-4021-971d-8fec7965d526" providerId="ADAL" clId="{7F373F78-43A2-4884-8B2D-6E8C43AECF78}" dt="2022-12-21T11:57:48.237" v="285" actId="1076"/>
          <ac:picMkLst>
            <pc:docMk/>
            <pc:sldMk cId="3272758772" sldId="470"/>
            <ac:picMk id="10" creationId="{A3B842F3-2A1B-900B-2CC3-4CA99A781D56}"/>
          </ac:picMkLst>
        </pc:picChg>
      </pc:sldChg>
      <pc:sldChg chg="addSp delSp modSp mod delAnim modNotesTx">
        <pc:chgData name="Epco Hasker" userId="039f57f8-dfc1-4021-971d-8fec7965d526" providerId="ADAL" clId="{7F373F78-43A2-4884-8B2D-6E8C43AECF78}" dt="2022-12-21T13:04:06.525" v="611" actId="20577"/>
        <pc:sldMkLst>
          <pc:docMk/>
          <pc:sldMk cId="1317577419" sldId="471"/>
        </pc:sldMkLst>
        <pc:spChg chg="mod">
          <ac:chgData name="Epco Hasker" userId="039f57f8-dfc1-4021-971d-8fec7965d526" providerId="ADAL" clId="{7F373F78-43A2-4884-8B2D-6E8C43AECF78}" dt="2022-12-21T13:00:27.252" v="495" actId="20577"/>
          <ac:spMkLst>
            <pc:docMk/>
            <pc:sldMk cId="1317577419" sldId="471"/>
            <ac:spMk id="7" creationId="{07345929-FE7F-4567-B44A-A1CAAB81E9E5}"/>
          </ac:spMkLst>
        </pc:spChg>
        <pc:graphicFrameChg chg="mod modGraphic">
          <ac:chgData name="Epco Hasker" userId="039f57f8-dfc1-4021-971d-8fec7965d526" providerId="ADAL" clId="{7F373F78-43A2-4884-8B2D-6E8C43AECF78}" dt="2022-12-21T13:02:17.894" v="504" actId="20577"/>
          <ac:graphicFrameMkLst>
            <pc:docMk/>
            <pc:sldMk cId="1317577419" sldId="471"/>
            <ac:graphicFrameMk id="15" creationId="{F1066561-3AC2-4968-9FE7-E3AD56F2D5FA}"/>
          </ac:graphicFrameMkLst>
        </pc:graphicFrameChg>
        <pc:picChg chg="add mod">
          <ac:chgData name="Epco Hasker" userId="039f57f8-dfc1-4021-971d-8fec7965d526" providerId="ADAL" clId="{7F373F78-43A2-4884-8B2D-6E8C43AECF78}" dt="2022-12-21T13:01:54.452" v="501" actId="1076"/>
          <ac:picMkLst>
            <pc:docMk/>
            <pc:sldMk cId="1317577419" sldId="471"/>
            <ac:picMk id="3" creationId="{4458ADCA-CBAB-96B9-B545-8489B017FFDB}"/>
          </ac:picMkLst>
        </pc:picChg>
        <pc:picChg chg="del">
          <ac:chgData name="Epco Hasker" userId="039f57f8-dfc1-4021-971d-8fec7965d526" providerId="ADAL" clId="{7F373F78-43A2-4884-8B2D-6E8C43AECF78}" dt="2022-12-21T13:00:45.635" v="497" actId="478"/>
          <ac:picMkLst>
            <pc:docMk/>
            <pc:sldMk cId="1317577419" sldId="471"/>
            <ac:picMk id="8" creationId="{1417A48F-EABF-48BC-80A0-A38CBC9A976D}"/>
          </ac:picMkLst>
        </pc:picChg>
        <pc:picChg chg="del">
          <ac:chgData name="Epco Hasker" userId="039f57f8-dfc1-4021-971d-8fec7965d526" providerId="ADAL" clId="{7F373F78-43A2-4884-8B2D-6E8C43AECF78}" dt="2022-12-21T13:00:41.845" v="496" actId="478"/>
          <ac:picMkLst>
            <pc:docMk/>
            <pc:sldMk cId="1317577419" sldId="471"/>
            <ac:picMk id="9" creationId="{BBA1BF87-77C0-4377-AA10-1B23C4B343A3}"/>
          </ac:picMkLst>
        </pc:picChg>
        <pc:picChg chg="del">
          <ac:chgData name="Epco Hasker" userId="039f57f8-dfc1-4021-971d-8fec7965d526" providerId="ADAL" clId="{7F373F78-43A2-4884-8B2D-6E8C43AECF78}" dt="2022-12-21T13:01:45.808" v="498" actId="478"/>
          <ac:picMkLst>
            <pc:docMk/>
            <pc:sldMk cId="1317577419" sldId="471"/>
            <ac:picMk id="11" creationId="{96E4F7BB-A8D0-4AAD-B34C-852C60F03AE0}"/>
          </ac:picMkLst>
        </pc:picChg>
      </pc:sldChg>
      <pc:sldChg chg="addSp delSp modSp mod delAnim modNotesTx">
        <pc:chgData name="Epco Hasker" userId="039f57f8-dfc1-4021-971d-8fec7965d526" providerId="ADAL" clId="{7F373F78-43A2-4884-8B2D-6E8C43AECF78}" dt="2022-12-21T14:42:12.014" v="1835" actId="255"/>
        <pc:sldMkLst>
          <pc:docMk/>
          <pc:sldMk cId="1407808275" sldId="472"/>
        </pc:sldMkLst>
        <pc:spChg chg="mod">
          <ac:chgData name="Epco Hasker" userId="039f57f8-dfc1-4021-971d-8fec7965d526" providerId="ADAL" clId="{7F373F78-43A2-4884-8B2D-6E8C43AECF78}" dt="2022-12-21T14:42:12.014" v="1835" actId="255"/>
          <ac:spMkLst>
            <pc:docMk/>
            <pc:sldMk cId="1407808275" sldId="472"/>
            <ac:spMk id="7" creationId="{07345929-FE7F-4567-B44A-A1CAAB81E9E5}"/>
          </ac:spMkLst>
        </pc:spChg>
        <pc:spChg chg="add mod">
          <ac:chgData name="Epco Hasker" userId="039f57f8-dfc1-4021-971d-8fec7965d526" providerId="ADAL" clId="{7F373F78-43A2-4884-8B2D-6E8C43AECF78}" dt="2022-12-21T13:12:13.907" v="645" actId="1076"/>
          <ac:spMkLst>
            <pc:docMk/>
            <pc:sldMk cId="1407808275" sldId="472"/>
            <ac:spMk id="9" creationId="{36CB1004-AEA0-3961-F304-86F497F8C152}"/>
          </ac:spMkLst>
        </pc:spChg>
        <pc:picChg chg="del">
          <ac:chgData name="Epco Hasker" userId="039f57f8-dfc1-4021-971d-8fec7965d526" providerId="ADAL" clId="{7F373F78-43A2-4884-8B2D-6E8C43AECF78}" dt="2022-12-21T13:09:51.990" v="639" actId="478"/>
          <ac:picMkLst>
            <pc:docMk/>
            <pc:sldMk cId="1407808275" sldId="472"/>
            <ac:picMk id="3" creationId="{610E2334-250C-4DEB-B8ED-8F9FAC17492C}"/>
          </ac:picMkLst>
        </pc:picChg>
        <pc:picChg chg="del">
          <ac:chgData name="Epco Hasker" userId="039f57f8-dfc1-4021-971d-8fec7965d526" providerId="ADAL" clId="{7F373F78-43A2-4884-8B2D-6E8C43AECF78}" dt="2022-12-21T13:09:43.647" v="635" actId="478"/>
          <ac:picMkLst>
            <pc:docMk/>
            <pc:sldMk cId="1407808275" sldId="472"/>
            <ac:picMk id="4" creationId="{1AD8C3DE-8DFC-47E9-B007-17B7D1171680}"/>
          </ac:picMkLst>
        </pc:picChg>
        <pc:picChg chg="add del mod">
          <ac:chgData name="Epco Hasker" userId="039f57f8-dfc1-4021-971d-8fec7965d526" providerId="ADAL" clId="{7F373F78-43A2-4884-8B2D-6E8C43AECF78}" dt="2022-12-21T13:11:28.318" v="640" actId="478"/>
          <ac:picMkLst>
            <pc:docMk/>
            <pc:sldMk cId="1407808275" sldId="472"/>
            <ac:picMk id="5" creationId="{D44C1F9E-7B38-8E2F-C89D-8022C9E26034}"/>
          </ac:picMkLst>
        </pc:picChg>
        <pc:picChg chg="add mod">
          <ac:chgData name="Epco Hasker" userId="039f57f8-dfc1-4021-971d-8fec7965d526" providerId="ADAL" clId="{7F373F78-43A2-4884-8B2D-6E8C43AECF78}" dt="2022-12-21T13:12:16.534" v="646" actId="1076"/>
          <ac:picMkLst>
            <pc:docMk/>
            <pc:sldMk cId="1407808275" sldId="472"/>
            <ac:picMk id="11" creationId="{6FFB1F20-D505-4D0B-7155-8AEC5D43852F}"/>
          </ac:picMkLst>
        </pc:picChg>
      </pc:sldChg>
      <pc:sldChg chg="delSp modSp mod">
        <pc:chgData name="Epco Hasker" userId="039f57f8-dfc1-4021-971d-8fec7965d526" providerId="ADAL" clId="{7F373F78-43A2-4884-8B2D-6E8C43AECF78}" dt="2022-12-21T13:26:43.216" v="955" actId="404"/>
        <pc:sldMkLst>
          <pc:docMk/>
          <pc:sldMk cId="2031817765" sldId="473"/>
        </pc:sldMkLst>
        <pc:spChg chg="mod">
          <ac:chgData name="Epco Hasker" userId="039f57f8-dfc1-4021-971d-8fec7965d526" providerId="ADAL" clId="{7F373F78-43A2-4884-8B2D-6E8C43AECF78}" dt="2022-12-21T13:26:43.216" v="955" actId="404"/>
          <ac:spMkLst>
            <pc:docMk/>
            <pc:sldMk cId="2031817765" sldId="473"/>
            <ac:spMk id="3" creationId="{D91E7463-D7D1-439F-91CA-AECDF98219CA}"/>
          </ac:spMkLst>
        </pc:spChg>
        <pc:picChg chg="del">
          <ac:chgData name="Epco Hasker" userId="039f57f8-dfc1-4021-971d-8fec7965d526" providerId="ADAL" clId="{7F373F78-43A2-4884-8B2D-6E8C43AECF78}" dt="2022-12-21T13:24:13.048" v="946" actId="478"/>
          <ac:picMkLst>
            <pc:docMk/>
            <pc:sldMk cId="2031817765" sldId="473"/>
            <ac:picMk id="8" creationId="{6558A9FD-76A5-48FE-A97F-45A450444509}"/>
          </ac:picMkLst>
        </pc:picChg>
      </pc:sldChg>
      <pc:sldChg chg="addSp delSp modSp mod modNotesTx">
        <pc:chgData name="Epco Hasker" userId="039f57f8-dfc1-4021-971d-8fec7965d526" providerId="ADAL" clId="{7F373F78-43A2-4884-8B2D-6E8C43AECF78}" dt="2022-12-21T13:48:08.032" v="1391" actId="20577"/>
        <pc:sldMkLst>
          <pc:docMk/>
          <pc:sldMk cId="2755343883" sldId="474"/>
        </pc:sldMkLst>
        <pc:picChg chg="add mod">
          <ac:chgData name="Epco Hasker" userId="039f57f8-dfc1-4021-971d-8fec7965d526" providerId="ADAL" clId="{7F373F78-43A2-4884-8B2D-6E8C43AECF78}" dt="2022-12-21T13:27:41.441" v="959" actId="1076"/>
          <ac:picMkLst>
            <pc:docMk/>
            <pc:sldMk cId="2755343883" sldId="474"/>
            <ac:picMk id="7" creationId="{57346311-86C6-2373-36F6-046F3C35E9B1}"/>
          </ac:picMkLst>
        </pc:picChg>
        <pc:picChg chg="add del">
          <ac:chgData name="Epco Hasker" userId="039f57f8-dfc1-4021-971d-8fec7965d526" providerId="ADAL" clId="{7F373F78-43A2-4884-8B2D-6E8C43AECF78}" dt="2022-12-21T13:26:45.404" v="956" actId="478"/>
          <ac:picMkLst>
            <pc:docMk/>
            <pc:sldMk cId="2755343883" sldId="474"/>
            <ac:picMk id="9" creationId="{6C5D574C-C0F7-4EF4-8381-468F330D7FDF}"/>
          </ac:picMkLst>
        </pc:picChg>
      </pc:sldChg>
      <pc:sldChg chg="addSp delSp modSp mod modNotesTx">
        <pc:chgData name="Epco Hasker" userId="039f57f8-dfc1-4021-971d-8fec7965d526" providerId="ADAL" clId="{7F373F78-43A2-4884-8B2D-6E8C43AECF78}" dt="2022-12-21T13:49:19.117" v="1392" actId="6549"/>
        <pc:sldMkLst>
          <pc:docMk/>
          <pc:sldMk cId="3453133080" sldId="475"/>
        </pc:sldMkLst>
        <pc:picChg chg="add del mod">
          <ac:chgData name="Epco Hasker" userId="039f57f8-dfc1-4021-971d-8fec7965d526" providerId="ADAL" clId="{7F373F78-43A2-4884-8B2D-6E8C43AECF78}" dt="2022-12-21T13:47:32.032" v="1388" actId="478"/>
          <ac:picMkLst>
            <pc:docMk/>
            <pc:sldMk cId="3453133080" sldId="475"/>
            <ac:picMk id="7" creationId="{5F318FD1-A090-F73E-881D-010E22F27920}"/>
          </ac:picMkLst>
        </pc:picChg>
        <pc:picChg chg="del">
          <ac:chgData name="Epco Hasker" userId="039f57f8-dfc1-4021-971d-8fec7965d526" providerId="ADAL" clId="{7F373F78-43A2-4884-8B2D-6E8C43AECF78}" dt="2022-12-21T13:43:26.781" v="1344" actId="478"/>
          <ac:picMkLst>
            <pc:docMk/>
            <pc:sldMk cId="3453133080" sldId="475"/>
            <ac:picMk id="8" creationId="{FDDD6C58-BA28-4EA7-B561-59D4F789287D}"/>
          </ac:picMkLst>
        </pc:picChg>
        <pc:picChg chg="add del mod">
          <ac:chgData name="Epco Hasker" userId="039f57f8-dfc1-4021-971d-8fec7965d526" providerId="ADAL" clId="{7F373F78-43A2-4884-8B2D-6E8C43AECF78}" dt="2022-12-21T13:47:30.804" v="1387" actId="22"/>
          <ac:picMkLst>
            <pc:docMk/>
            <pc:sldMk cId="3453133080" sldId="475"/>
            <ac:picMk id="10" creationId="{E8C57450-A49B-CC1C-9026-A33330F46240}"/>
          </ac:picMkLst>
        </pc:picChg>
      </pc:sldChg>
      <pc:sldChg chg="addSp delSp modSp mod">
        <pc:chgData name="Epco Hasker" userId="039f57f8-dfc1-4021-971d-8fec7965d526" providerId="ADAL" clId="{7F373F78-43A2-4884-8B2D-6E8C43AECF78}" dt="2022-12-21T13:52:15" v="1397" actId="1076"/>
        <pc:sldMkLst>
          <pc:docMk/>
          <pc:sldMk cId="2858635129" sldId="476"/>
        </pc:sldMkLst>
        <pc:picChg chg="add mod">
          <ac:chgData name="Epco Hasker" userId="039f57f8-dfc1-4021-971d-8fec7965d526" providerId="ADAL" clId="{7F373F78-43A2-4884-8B2D-6E8C43AECF78}" dt="2022-12-21T13:52:15" v="1397" actId="1076"/>
          <ac:picMkLst>
            <pc:docMk/>
            <pc:sldMk cId="2858635129" sldId="476"/>
            <ac:picMk id="7" creationId="{7C6CEA0C-2C3B-28D0-1D25-275FC74DF591}"/>
          </ac:picMkLst>
        </pc:picChg>
        <pc:picChg chg="del">
          <ac:chgData name="Epco Hasker" userId="039f57f8-dfc1-4021-971d-8fec7965d526" providerId="ADAL" clId="{7F373F78-43A2-4884-8B2D-6E8C43AECF78}" dt="2022-12-21T13:52:07.453" v="1394" actId="478"/>
          <ac:picMkLst>
            <pc:docMk/>
            <pc:sldMk cId="2858635129" sldId="476"/>
            <ac:picMk id="8" creationId="{A30ED52F-63CB-49C0-A5F8-71848763BD96}"/>
          </ac:picMkLst>
        </pc:picChg>
      </pc:sldChg>
      <pc:sldChg chg="addSp delSp modSp mod delAnim modNotesTx">
        <pc:chgData name="Epco Hasker" userId="039f57f8-dfc1-4021-971d-8fec7965d526" providerId="ADAL" clId="{7F373F78-43A2-4884-8B2D-6E8C43AECF78}" dt="2022-12-21T13:49:57.242" v="1393" actId="6549"/>
        <pc:sldMkLst>
          <pc:docMk/>
          <pc:sldMk cId="3512593804" sldId="477"/>
        </pc:sldMkLst>
        <pc:picChg chg="add mod">
          <ac:chgData name="Epco Hasker" userId="039f57f8-dfc1-4021-971d-8fec7965d526" providerId="ADAL" clId="{7F373F78-43A2-4884-8B2D-6E8C43AECF78}" dt="2022-12-21T13:47:49.967" v="1390" actId="1076"/>
          <ac:picMkLst>
            <pc:docMk/>
            <pc:sldMk cId="3512593804" sldId="477"/>
            <ac:picMk id="7" creationId="{6A42C5D6-3A30-E079-2EF3-7E50A31D7A67}"/>
          </ac:picMkLst>
        </pc:picChg>
        <pc:picChg chg="del">
          <ac:chgData name="Epco Hasker" userId="039f57f8-dfc1-4021-971d-8fec7965d526" providerId="ADAL" clId="{7F373F78-43A2-4884-8B2D-6E8C43AECF78}" dt="2022-12-21T13:45:24.974" v="1376" actId="478"/>
          <ac:picMkLst>
            <pc:docMk/>
            <pc:sldMk cId="3512593804" sldId="477"/>
            <ac:picMk id="9" creationId="{367E9583-1F0E-48FE-9AD1-B4DD1C62A1BE}"/>
          </ac:picMkLst>
        </pc:picChg>
        <pc:picChg chg="del">
          <ac:chgData name="Epco Hasker" userId="039f57f8-dfc1-4021-971d-8fec7965d526" providerId="ADAL" clId="{7F373F78-43A2-4884-8B2D-6E8C43AECF78}" dt="2022-12-21T13:45:28.116" v="1377" actId="478"/>
          <ac:picMkLst>
            <pc:docMk/>
            <pc:sldMk cId="3512593804" sldId="477"/>
            <ac:picMk id="11" creationId="{AEFEAA0F-10F5-4425-BB1F-297CE0921CC5}"/>
          </ac:picMkLst>
        </pc:picChg>
      </pc:sldChg>
      <pc:sldChg chg="modSp mod modNotesTx">
        <pc:chgData name="Epco Hasker" userId="039f57f8-dfc1-4021-971d-8fec7965d526" providerId="ADAL" clId="{7F373F78-43A2-4884-8B2D-6E8C43AECF78}" dt="2022-12-21T14:27:17.672" v="1798" actId="20577"/>
        <pc:sldMkLst>
          <pc:docMk/>
          <pc:sldMk cId="2242093183" sldId="478"/>
        </pc:sldMkLst>
        <pc:spChg chg="mod">
          <ac:chgData name="Epco Hasker" userId="039f57f8-dfc1-4021-971d-8fec7965d526" providerId="ADAL" clId="{7F373F78-43A2-4884-8B2D-6E8C43AECF78}" dt="2022-12-21T14:23:40.064" v="1405" actId="2711"/>
          <ac:spMkLst>
            <pc:docMk/>
            <pc:sldMk cId="2242093183" sldId="478"/>
            <ac:spMk id="3" creationId="{C7AE8DBE-4822-4339-8F3D-101BEF58A9C6}"/>
          </ac:spMkLst>
        </pc:spChg>
      </pc:sldChg>
      <pc:sldChg chg="addSp delSp modSp mod modNotesTx">
        <pc:chgData name="Epco Hasker" userId="039f57f8-dfc1-4021-971d-8fec7965d526" providerId="ADAL" clId="{7F373F78-43A2-4884-8B2D-6E8C43AECF78}" dt="2022-12-21T14:34:02.595" v="1814" actId="14100"/>
        <pc:sldMkLst>
          <pc:docMk/>
          <pc:sldMk cId="234197810" sldId="479"/>
        </pc:sldMkLst>
        <pc:graphicFrameChg chg="add mod modGraphic">
          <ac:chgData name="Epco Hasker" userId="039f57f8-dfc1-4021-971d-8fec7965d526" providerId="ADAL" clId="{7F373F78-43A2-4884-8B2D-6E8C43AECF78}" dt="2022-12-21T14:32:41.244" v="1812" actId="1076"/>
          <ac:graphicFrameMkLst>
            <pc:docMk/>
            <pc:sldMk cId="234197810" sldId="479"/>
            <ac:graphicFrameMk id="7" creationId="{1435770E-E450-E469-64EC-155F757552FF}"/>
          </ac:graphicFrameMkLst>
        </pc:graphicFrameChg>
        <pc:picChg chg="add mod">
          <ac:chgData name="Epco Hasker" userId="039f57f8-dfc1-4021-971d-8fec7965d526" providerId="ADAL" clId="{7F373F78-43A2-4884-8B2D-6E8C43AECF78}" dt="2022-12-21T14:34:02.595" v="1814" actId="14100"/>
          <ac:picMkLst>
            <pc:docMk/>
            <pc:sldMk cId="234197810" sldId="479"/>
            <ac:picMk id="5" creationId="{75626A4B-E370-D8AD-70A0-2D51E82AD855}"/>
          </ac:picMkLst>
        </pc:picChg>
        <pc:picChg chg="del">
          <ac:chgData name="Epco Hasker" userId="039f57f8-dfc1-4021-971d-8fec7965d526" providerId="ADAL" clId="{7F373F78-43A2-4884-8B2D-6E8C43AECF78}" dt="2022-12-21T14:27:34.127" v="1799" actId="478"/>
          <ac:picMkLst>
            <pc:docMk/>
            <pc:sldMk cId="234197810" sldId="479"/>
            <ac:picMk id="9" creationId="{94B16C60-6D0F-41EC-A238-27A16EE81C4A}"/>
          </ac:picMkLst>
        </pc:picChg>
      </pc:sldChg>
      <pc:sldChg chg="add del">
        <pc:chgData name="Epco Hasker" userId="039f57f8-dfc1-4021-971d-8fec7965d526" providerId="ADAL" clId="{7F373F78-43A2-4884-8B2D-6E8C43AECF78}" dt="2022-12-21T11:40:38.696" v="84"/>
        <pc:sldMkLst>
          <pc:docMk/>
          <pc:sldMk cId="139363289" sldId="480"/>
        </pc:sldMkLst>
      </pc:sldChg>
      <pc:sldChg chg="add del">
        <pc:chgData name="Epco Hasker" userId="039f57f8-dfc1-4021-971d-8fec7965d526" providerId="ADAL" clId="{7F373F78-43A2-4884-8B2D-6E8C43AECF78}" dt="2022-12-21T11:58:05.167" v="287" actId="2696"/>
        <pc:sldMkLst>
          <pc:docMk/>
          <pc:sldMk cId="1124868873" sldId="480"/>
        </pc:sldMkLst>
      </pc:sldChg>
      <pc:sldChg chg="add del">
        <pc:chgData name="Epco Hasker" userId="039f57f8-dfc1-4021-971d-8fec7965d526" providerId="ADAL" clId="{7F373F78-43A2-4884-8B2D-6E8C43AECF78}" dt="2022-12-21T11:36:43.888" v="69" actId="2696"/>
        <pc:sldMkLst>
          <pc:docMk/>
          <pc:sldMk cId="1746829934" sldId="480"/>
        </pc:sldMkLst>
      </pc:sldChg>
      <pc:sldChg chg="addSp delSp modSp new mod modNotesTx">
        <pc:chgData name="Epco Hasker" userId="039f57f8-dfc1-4021-971d-8fec7965d526" providerId="ADAL" clId="{7F373F78-43A2-4884-8B2D-6E8C43AECF78}" dt="2022-12-21T13:42:41.950" v="1343"/>
        <pc:sldMkLst>
          <pc:docMk/>
          <pc:sldMk cId="3615171459" sldId="480"/>
        </pc:sldMkLst>
        <pc:spChg chg="mod">
          <ac:chgData name="Epco Hasker" userId="039f57f8-dfc1-4021-971d-8fec7965d526" providerId="ADAL" clId="{7F373F78-43A2-4884-8B2D-6E8C43AECF78}" dt="2022-12-21T13:40:45.305" v="1327" actId="1076"/>
          <ac:spMkLst>
            <pc:docMk/>
            <pc:sldMk cId="3615171459" sldId="480"/>
            <ac:spMk id="2" creationId="{2355FD66-2E14-8A36-7FAA-6F262FEC2747}"/>
          </ac:spMkLst>
        </pc:spChg>
        <pc:spChg chg="del">
          <ac:chgData name="Epco Hasker" userId="039f57f8-dfc1-4021-971d-8fec7965d526" providerId="ADAL" clId="{7F373F78-43A2-4884-8B2D-6E8C43AECF78}" dt="2022-12-21T13:32:27.810" v="1222" actId="3680"/>
          <ac:spMkLst>
            <pc:docMk/>
            <pc:sldMk cId="3615171459" sldId="480"/>
            <ac:spMk id="3" creationId="{E1EACDE1-3FE4-2B36-94F4-C291BFA06EFC}"/>
          </ac:spMkLst>
        </pc:spChg>
        <pc:spChg chg="del">
          <ac:chgData name="Epco Hasker" userId="039f57f8-dfc1-4021-971d-8fec7965d526" providerId="ADAL" clId="{7F373F78-43A2-4884-8B2D-6E8C43AECF78}" dt="2022-12-21T13:39:27.524" v="1304" actId="478"/>
          <ac:spMkLst>
            <pc:docMk/>
            <pc:sldMk cId="3615171459" sldId="480"/>
            <ac:spMk id="4" creationId="{CDC3B744-B484-6AB0-9C5A-E191CF17075B}"/>
          </ac:spMkLst>
        </pc:spChg>
        <pc:spChg chg="del mod">
          <ac:chgData name="Epco Hasker" userId="039f57f8-dfc1-4021-971d-8fec7965d526" providerId="ADAL" clId="{7F373F78-43A2-4884-8B2D-6E8C43AECF78}" dt="2022-12-21T13:39:17.024" v="1303" actId="478"/>
          <ac:spMkLst>
            <pc:docMk/>
            <pc:sldMk cId="3615171459" sldId="480"/>
            <ac:spMk id="5" creationId="{2B42C6FD-FB9B-9513-8B10-4EE495296D39}"/>
          </ac:spMkLst>
        </pc:spChg>
        <pc:graphicFrameChg chg="add mod ord modGraphic">
          <ac:chgData name="Epco Hasker" userId="039f57f8-dfc1-4021-971d-8fec7965d526" providerId="ADAL" clId="{7F373F78-43A2-4884-8B2D-6E8C43AECF78}" dt="2022-12-21T13:42:41.950" v="1343"/>
          <ac:graphicFrameMkLst>
            <pc:docMk/>
            <pc:sldMk cId="3615171459" sldId="480"/>
            <ac:graphicFrameMk id="9" creationId="{43B1688A-6D11-95CF-BFD6-6C173ECD8FAB}"/>
          </ac:graphicFrameMkLst>
        </pc:graphicFrameChg>
        <pc:picChg chg="add mod">
          <ac:chgData name="Epco Hasker" userId="039f57f8-dfc1-4021-971d-8fec7965d526" providerId="ADAL" clId="{7F373F78-43A2-4884-8B2D-6E8C43AECF78}" dt="2022-12-21T13:40:48.371" v="1328" actId="1076"/>
          <ac:picMkLst>
            <pc:docMk/>
            <pc:sldMk cId="3615171459" sldId="480"/>
            <ac:picMk id="8" creationId="{A2362FEE-21B2-5BFA-5CE4-3BD7B5C7426A}"/>
          </ac:picMkLst>
        </pc:picChg>
      </pc:sldChg>
      <pc:sldChg chg="add del">
        <pc:chgData name="Epco Hasker" userId="039f57f8-dfc1-4021-971d-8fec7965d526" providerId="ADAL" clId="{7F373F78-43A2-4884-8B2D-6E8C43AECF78}" dt="2022-12-21T11:57:59.101" v="286" actId="2696"/>
        <pc:sldMkLst>
          <pc:docMk/>
          <pc:sldMk cId="4222772283" sldId="481"/>
        </pc:sldMkLst>
      </pc:sldChg>
      <pc:sldChg chg="add del">
        <pc:chgData name="Epco Hasker" userId="039f57f8-dfc1-4021-971d-8fec7965d526" providerId="ADAL" clId="{7F373F78-43A2-4884-8B2D-6E8C43AECF78}" dt="2022-12-21T11:41:46.643" v="91"/>
        <pc:sldMkLst>
          <pc:docMk/>
          <pc:sldMk cId="3892559893" sldId="48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2139" tIns="46070" rIns="92139" bIns="46070" numCol="1" anchor="t" anchorCtr="0" compatLnSpc="1">
            <a:prstTxWarp prst="textNoShape">
              <a:avLst/>
            </a:prstTxWarp>
          </a:bodyPr>
          <a:lstStyle>
            <a:lvl1pPr algn="l" defTabSz="920614">
              <a:defRPr sz="1200"/>
            </a:lvl1pPr>
          </a:lstStyle>
          <a:p>
            <a:pPr>
              <a:defRPr/>
            </a:pPr>
            <a:endParaRPr lang="en-GB"/>
          </a:p>
        </p:txBody>
      </p:sp>
      <p:sp>
        <p:nvSpPr>
          <p:cNvPr id="5123" name="Rectangle 3"/>
          <p:cNvSpPr>
            <a:spLocks noGrp="1" noChangeArrowheads="1"/>
          </p:cNvSpPr>
          <p:nvPr>
            <p:ph type="dt" sz="quarter" idx="1"/>
          </p:nvPr>
        </p:nvSpPr>
        <p:spPr bwMode="auto">
          <a:xfrm>
            <a:off x="3851275" y="0"/>
            <a:ext cx="2946400" cy="496888"/>
          </a:xfrm>
          <a:prstGeom prst="rect">
            <a:avLst/>
          </a:prstGeom>
          <a:noFill/>
          <a:ln w="9525">
            <a:noFill/>
            <a:miter lim="800000"/>
            <a:headEnd/>
            <a:tailEnd/>
          </a:ln>
          <a:effectLst/>
        </p:spPr>
        <p:txBody>
          <a:bodyPr vert="horz" wrap="square" lIns="92139" tIns="46070" rIns="92139" bIns="46070" numCol="1" anchor="t" anchorCtr="0" compatLnSpc="1">
            <a:prstTxWarp prst="textNoShape">
              <a:avLst/>
            </a:prstTxWarp>
          </a:bodyPr>
          <a:lstStyle>
            <a:lvl1pPr algn="r" defTabSz="920614">
              <a:defRPr sz="1200"/>
            </a:lvl1pPr>
          </a:lstStyle>
          <a:p>
            <a:pPr>
              <a:defRPr/>
            </a:pPr>
            <a:fld id="{2E96C1CD-5CCC-439B-8F91-FA16D3B45EEB}" type="datetime1">
              <a:rPr lang="en-GB" smtClean="0"/>
              <a:t>09/02/2023</a:t>
            </a:fld>
            <a:endParaRPr lang="en-GB" dirty="0"/>
          </a:p>
        </p:txBody>
      </p:sp>
      <p:sp>
        <p:nvSpPr>
          <p:cNvPr id="5124" name="Rectangle 4"/>
          <p:cNvSpPr>
            <a:spLocks noGrp="1" noChangeArrowheads="1"/>
          </p:cNvSpPr>
          <p:nvPr>
            <p:ph type="ftr" sz="quarter" idx="2"/>
          </p:nvPr>
        </p:nvSpPr>
        <p:spPr bwMode="auto">
          <a:xfrm>
            <a:off x="0" y="9431339"/>
            <a:ext cx="2946400" cy="496887"/>
          </a:xfrm>
          <a:prstGeom prst="rect">
            <a:avLst/>
          </a:prstGeom>
          <a:noFill/>
          <a:ln w="9525">
            <a:noFill/>
            <a:miter lim="800000"/>
            <a:headEnd/>
            <a:tailEnd/>
          </a:ln>
          <a:effectLst/>
        </p:spPr>
        <p:txBody>
          <a:bodyPr vert="horz" wrap="square" lIns="92139" tIns="46070" rIns="92139" bIns="46070" numCol="1" anchor="b" anchorCtr="0" compatLnSpc="1">
            <a:prstTxWarp prst="textNoShape">
              <a:avLst/>
            </a:prstTxWarp>
          </a:bodyPr>
          <a:lstStyle>
            <a:lvl1pPr algn="l" defTabSz="920614">
              <a:defRPr sz="1200"/>
            </a:lvl1pPr>
          </a:lstStyle>
          <a:p>
            <a:pPr>
              <a:defRPr/>
            </a:pPr>
            <a:r>
              <a:rPr lang="en-GB" dirty="0"/>
              <a:t>ASME_Logistic_TR.PPTX</a:t>
            </a:r>
          </a:p>
        </p:txBody>
      </p:sp>
      <p:sp>
        <p:nvSpPr>
          <p:cNvPr id="5125" name="Rectangle 5"/>
          <p:cNvSpPr>
            <a:spLocks noGrp="1" noChangeArrowheads="1"/>
          </p:cNvSpPr>
          <p:nvPr>
            <p:ph type="sldNum" sz="quarter" idx="3"/>
          </p:nvPr>
        </p:nvSpPr>
        <p:spPr bwMode="auto">
          <a:xfrm>
            <a:off x="3851275" y="9431339"/>
            <a:ext cx="2946400" cy="496887"/>
          </a:xfrm>
          <a:prstGeom prst="rect">
            <a:avLst/>
          </a:prstGeom>
          <a:noFill/>
          <a:ln w="9525">
            <a:noFill/>
            <a:miter lim="800000"/>
            <a:headEnd/>
            <a:tailEnd/>
          </a:ln>
          <a:effectLst/>
        </p:spPr>
        <p:txBody>
          <a:bodyPr vert="horz" wrap="square" lIns="92139" tIns="46070" rIns="92139" bIns="46070" numCol="1" anchor="b" anchorCtr="0" compatLnSpc="1">
            <a:prstTxWarp prst="textNoShape">
              <a:avLst/>
            </a:prstTxWarp>
          </a:bodyPr>
          <a:lstStyle>
            <a:lvl1pPr algn="r" defTabSz="920614">
              <a:defRPr sz="1200"/>
            </a:lvl1pPr>
          </a:lstStyle>
          <a:p>
            <a:pPr>
              <a:defRPr/>
            </a:pPr>
            <a:fld id="{9840FE67-7BBD-48B0-A51D-BBA9607EF048}" type="slidenum">
              <a:rPr lang="en-GB"/>
              <a:pPr>
                <a:defRPr/>
              </a:pPr>
              <a:t>‹#›</a:t>
            </a:fld>
            <a:endParaRPr lang="en-GB"/>
          </a:p>
        </p:txBody>
      </p:sp>
    </p:spTree>
    <p:extLst>
      <p:ext uri="{BB962C8B-B14F-4D97-AF65-F5344CB8AC3E}">
        <p14:creationId xmlns:p14="http://schemas.microsoft.com/office/powerpoint/2010/main" val="35553256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2139" tIns="46070" rIns="92139" bIns="46070" numCol="1" anchor="t" anchorCtr="0" compatLnSpc="1">
            <a:prstTxWarp prst="textNoShape">
              <a:avLst/>
            </a:prstTxWarp>
          </a:bodyPr>
          <a:lstStyle>
            <a:lvl1pPr algn="l" defTabSz="920614">
              <a:defRPr sz="1200"/>
            </a:lvl1pPr>
          </a:lstStyle>
          <a:p>
            <a:pPr>
              <a:defRPr/>
            </a:pPr>
            <a:endParaRPr lang="en-GB"/>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headEnd/>
            <a:tailEnd/>
          </a:ln>
          <a:effectLst/>
        </p:spPr>
        <p:txBody>
          <a:bodyPr vert="horz" wrap="square" lIns="92139" tIns="46070" rIns="92139" bIns="46070" numCol="1" anchor="t" anchorCtr="0" compatLnSpc="1">
            <a:prstTxWarp prst="textNoShape">
              <a:avLst/>
            </a:prstTxWarp>
          </a:bodyPr>
          <a:lstStyle>
            <a:lvl1pPr algn="r" defTabSz="920614">
              <a:defRPr sz="1200"/>
            </a:lvl1pPr>
          </a:lstStyle>
          <a:p>
            <a:pPr>
              <a:defRPr/>
            </a:pPr>
            <a:fld id="{819E7385-8C98-43DD-8058-00892AD07443}" type="datetime1">
              <a:rPr lang="en-GB" smtClean="0"/>
              <a:t>09/02/2023</a:t>
            </a:fld>
            <a:endParaRPr lang="en-GB"/>
          </a:p>
        </p:txBody>
      </p:sp>
      <p:sp>
        <p:nvSpPr>
          <p:cNvPr id="36868"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06463" y="4714876"/>
            <a:ext cx="4984750" cy="4468813"/>
          </a:xfrm>
          <a:prstGeom prst="rect">
            <a:avLst/>
          </a:prstGeom>
          <a:noFill/>
          <a:ln w="9525">
            <a:noFill/>
            <a:miter lim="800000"/>
            <a:headEnd/>
            <a:tailEnd/>
          </a:ln>
          <a:effectLst/>
        </p:spPr>
        <p:txBody>
          <a:bodyPr vert="horz" wrap="square" lIns="92139" tIns="46070" rIns="92139" bIns="4607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078" name="Rectangle 6"/>
          <p:cNvSpPr>
            <a:spLocks noGrp="1" noChangeArrowheads="1"/>
          </p:cNvSpPr>
          <p:nvPr>
            <p:ph type="ftr" sz="quarter" idx="4"/>
          </p:nvPr>
        </p:nvSpPr>
        <p:spPr bwMode="auto">
          <a:xfrm>
            <a:off x="0" y="9431339"/>
            <a:ext cx="2946400" cy="496887"/>
          </a:xfrm>
          <a:prstGeom prst="rect">
            <a:avLst/>
          </a:prstGeom>
          <a:noFill/>
          <a:ln w="9525">
            <a:noFill/>
            <a:miter lim="800000"/>
            <a:headEnd/>
            <a:tailEnd/>
          </a:ln>
          <a:effectLst/>
        </p:spPr>
        <p:txBody>
          <a:bodyPr vert="horz" wrap="square" lIns="92139" tIns="46070" rIns="92139" bIns="46070" numCol="1" anchor="b" anchorCtr="0" compatLnSpc="1">
            <a:prstTxWarp prst="textNoShape">
              <a:avLst/>
            </a:prstTxWarp>
          </a:bodyPr>
          <a:lstStyle>
            <a:lvl1pPr algn="l" defTabSz="920614">
              <a:defRPr sz="1200"/>
            </a:lvl1pPr>
          </a:lstStyle>
          <a:p>
            <a:pPr>
              <a:defRPr/>
            </a:pPr>
            <a:r>
              <a:rPr lang="en-GB" dirty="0"/>
              <a:t>ASME_Logistic_TR.PPTX</a:t>
            </a:r>
          </a:p>
        </p:txBody>
      </p:sp>
      <p:sp>
        <p:nvSpPr>
          <p:cNvPr id="3079" name="Rectangle 7"/>
          <p:cNvSpPr>
            <a:spLocks noGrp="1" noChangeArrowheads="1"/>
          </p:cNvSpPr>
          <p:nvPr>
            <p:ph type="sldNum" sz="quarter" idx="5"/>
          </p:nvPr>
        </p:nvSpPr>
        <p:spPr bwMode="auto">
          <a:xfrm>
            <a:off x="3851275" y="9431339"/>
            <a:ext cx="2946400" cy="496887"/>
          </a:xfrm>
          <a:prstGeom prst="rect">
            <a:avLst/>
          </a:prstGeom>
          <a:noFill/>
          <a:ln w="9525">
            <a:noFill/>
            <a:miter lim="800000"/>
            <a:headEnd/>
            <a:tailEnd/>
          </a:ln>
          <a:effectLst/>
        </p:spPr>
        <p:txBody>
          <a:bodyPr vert="horz" wrap="square" lIns="92139" tIns="46070" rIns="92139" bIns="46070" numCol="1" anchor="b" anchorCtr="0" compatLnSpc="1">
            <a:prstTxWarp prst="textNoShape">
              <a:avLst/>
            </a:prstTxWarp>
          </a:bodyPr>
          <a:lstStyle>
            <a:lvl1pPr algn="r" defTabSz="920614">
              <a:defRPr sz="1200"/>
            </a:lvl1pPr>
          </a:lstStyle>
          <a:p>
            <a:pPr>
              <a:defRPr/>
            </a:pPr>
            <a:fld id="{A4156025-A859-4ABA-A77A-5E4A7BBA40C0}" type="slidenum">
              <a:rPr lang="en-GB"/>
              <a:pPr>
                <a:defRPr/>
              </a:pPr>
              <a:t>‹#›</a:t>
            </a:fld>
            <a:endParaRPr lang="en-GB"/>
          </a:p>
        </p:txBody>
      </p:sp>
    </p:spTree>
    <p:extLst>
      <p:ext uri="{BB962C8B-B14F-4D97-AF65-F5344CB8AC3E}">
        <p14:creationId xmlns:p14="http://schemas.microsoft.com/office/powerpoint/2010/main" val="2376399992"/>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9095">
              <a:defRPr sz="2400">
                <a:solidFill>
                  <a:schemeClr val="tx1"/>
                </a:solidFill>
                <a:latin typeface="Times New Roman" pitchFamily="18" charset="0"/>
              </a:defRPr>
            </a:lvl1pPr>
            <a:lvl2pPr marL="715909" indent="-274617" defTabSz="919095">
              <a:defRPr sz="2400">
                <a:solidFill>
                  <a:schemeClr val="tx1"/>
                </a:solidFill>
                <a:latin typeface="Times New Roman" pitchFamily="18" charset="0"/>
              </a:defRPr>
            </a:lvl2pPr>
            <a:lvl3pPr marL="1101644" indent="-219058" defTabSz="919095">
              <a:defRPr sz="2400">
                <a:solidFill>
                  <a:schemeClr val="tx1"/>
                </a:solidFill>
                <a:latin typeface="Times New Roman" pitchFamily="18" charset="0"/>
              </a:defRPr>
            </a:lvl3pPr>
            <a:lvl4pPr marL="1542936" indent="-219058" defTabSz="919095">
              <a:defRPr sz="2400">
                <a:solidFill>
                  <a:schemeClr val="tx1"/>
                </a:solidFill>
                <a:latin typeface="Times New Roman" pitchFamily="18" charset="0"/>
              </a:defRPr>
            </a:lvl4pPr>
            <a:lvl5pPr marL="1984228" indent="-219058" defTabSz="919095">
              <a:defRPr sz="2400">
                <a:solidFill>
                  <a:schemeClr val="tx1"/>
                </a:solidFill>
                <a:latin typeface="Times New Roman" pitchFamily="18" charset="0"/>
              </a:defRPr>
            </a:lvl5pPr>
            <a:lvl6pPr marL="2441394" indent="-219058" algn="ctr" defTabSz="919095" eaLnBrk="0" fontAlgn="base" hangingPunct="0">
              <a:spcBef>
                <a:spcPct val="0"/>
              </a:spcBef>
              <a:spcAft>
                <a:spcPct val="0"/>
              </a:spcAft>
              <a:defRPr sz="2400">
                <a:solidFill>
                  <a:schemeClr val="tx1"/>
                </a:solidFill>
                <a:latin typeface="Times New Roman" pitchFamily="18" charset="0"/>
              </a:defRPr>
            </a:lvl6pPr>
            <a:lvl7pPr marL="2898561" indent="-219058" algn="ctr" defTabSz="919095" eaLnBrk="0" fontAlgn="base" hangingPunct="0">
              <a:spcBef>
                <a:spcPct val="0"/>
              </a:spcBef>
              <a:spcAft>
                <a:spcPct val="0"/>
              </a:spcAft>
              <a:defRPr sz="2400">
                <a:solidFill>
                  <a:schemeClr val="tx1"/>
                </a:solidFill>
                <a:latin typeface="Times New Roman" pitchFamily="18" charset="0"/>
              </a:defRPr>
            </a:lvl7pPr>
            <a:lvl8pPr marL="3355726" indent="-219058" algn="ctr" defTabSz="919095" eaLnBrk="0" fontAlgn="base" hangingPunct="0">
              <a:spcBef>
                <a:spcPct val="0"/>
              </a:spcBef>
              <a:spcAft>
                <a:spcPct val="0"/>
              </a:spcAft>
              <a:defRPr sz="2400">
                <a:solidFill>
                  <a:schemeClr val="tx1"/>
                </a:solidFill>
                <a:latin typeface="Times New Roman" pitchFamily="18" charset="0"/>
              </a:defRPr>
            </a:lvl8pPr>
            <a:lvl9pPr marL="3812892" indent="-219058" algn="ctr" defTabSz="919095" eaLnBrk="0" fontAlgn="base" hangingPunct="0">
              <a:spcBef>
                <a:spcPct val="0"/>
              </a:spcBef>
              <a:spcAft>
                <a:spcPct val="0"/>
              </a:spcAft>
              <a:defRPr sz="2400">
                <a:solidFill>
                  <a:schemeClr val="tx1"/>
                </a:solidFill>
                <a:latin typeface="Times New Roman" pitchFamily="18" charset="0"/>
              </a:defRPr>
            </a:lvl9pPr>
          </a:lstStyle>
          <a:p>
            <a:fld id="{B91A861F-8399-4BF1-81DE-8C4C01628E16}" type="datetime1">
              <a:rPr lang="en-GB" altLang="en-US" sz="1200"/>
              <a:t>09/02/2023</a:t>
            </a:fld>
            <a:endParaRPr lang="en-GB" altLang="en-US" sz="1200" dirty="0"/>
          </a:p>
        </p:txBody>
      </p:sp>
      <p:sp>
        <p:nvSpPr>
          <p:cNvPr id="378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9095">
              <a:defRPr sz="2400">
                <a:solidFill>
                  <a:schemeClr val="tx1"/>
                </a:solidFill>
                <a:latin typeface="Times New Roman" pitchFamily="18" charset="0"/>
              </a:defRPr>
            </a:lvl1pPr>
            <a:lvl2pPr marL="715909" indent="-274617" defTabSz="919095">
              <a:defRPr sz="2400">
                <a:solidFill>
                  <a:schemeClr val="tx1"/>
                </a:solidFill>
                <a:latin typeface="Times New Roman" pitchFamily="18" charset="0"/>
              </a:defRPr>
            </a:lvl2pPr>
            <a:lvl3pPr marL="1101644" indent="-219058" defTabSz="919095">
              <a:defRPr sz="2400">
                <a:solidFill>
                  <a:schemeClr val="tx1"/>
                </a:solidFill>
                <a:latin typeface="Times New Roman" pitchFamily="18" charset="0"/>
              </a:defRPr>
            </a:lvl3pPr>
            <a:lvl4pPr marL="1542936" indent="-219058" defTabSz="919095">
              <a:defRPr sz="2400">
                <a:solidFill>
                  <a:schemeClr val="tx1"/>
                </a:solidFill>
                <a:latin typeface="Times New Roman" pitchFamily="18" charset="0"/>
              </a:defRPr>
            </a:lvl4pPr>
            <a:lvl5pPr marL="1984228" indent="-219058" defTabSz="919095">
              <a:defRPr sz="2400">
                <a:solidFill>
                  <a:schemeClr val="tx1"/>
                </a:solidFill>
                <a:latin typeface="Times New Roman" pitchFamily="18" charset="0"/>
              </a:defRPr>
            </a:lvl5pPr>
            <a:lvl6pPr marL="2441394" indent="-219058" algn="ctr" defTabSz="919095" eaLnBrk="0" fontAlgn="base" hangingPunct="0">
              <a:spcBef>
                <a:spcPct val="0"/>
              </a:spcBef>
              <a:spcAft>
                <a:spcPct val="0"/>
              </a:spcAft>
              <a:defRPr sz="2400">
                <a:solidFill>
                  <a:schemeClr val="tx1"/>
                </a:solidFill>
                <a:latin typeface="Times New Roman" pitchFamily="18" charset="0"/>
              </a:defRPr>
            </a:lvl6pPr>
            <a:lvl7pPr marL="2898561" indent="-219058" algn="ctr" defTabSz="919095" eaLnBrk="0" fontAlgn="base" hangingPunct="0">
              <a:spcBef>
                <a:spcPct val="0"/>
              </a:spcBef>
              <a:spcAft>
                <a:spcPct val="0"/>
              </a:spcAft>
              <a:defRPr sz="2400">
                <a:solidFill>
                  <a:schemeClr val="tx1"/>
                </a:solidFill>
                <a:latin typeface="Times New Roman" pitchFamily="18" charset="0"/>
              </a:defRPr>
            </a:lvl7pPr>
            <a:lvl8pPr marL="3355726" indent="-219058" algn="ctr" defTabSz="919095" eaLnBrk="0" fontAlgn="base" hangingPunct="0">
              <a:spcBef>
                <a:spcPct val="0"/>
              </a:spcBef>
              <a:spcAft>
                <a:spcPct val="0"/>
              </a:spcAft>
              <a:defRPr sz="2400">
                <a:solidFill>
                  <a:schemeClr val="tx1"/>
                </a:solidFill>
                <a:latin typeface="Times New Roman" pitchFamily="18" charset="0"/>
              </a:defRPr>
            </a:lvl8pPr>
            <a:lvl9pPr marL="3812892" indent="-219058" algn="ctr" defTabSz="919095" eaLnBrk="0" fontAlgn="base" hangingPunct="0">
              <a:spcBef>
                <a:spcPct val="0"/>
              </a:spcBef>
              <a:spcAft>
                <a:spcPct val="0"/>
              </a:spcAft>
              <a:defRPr sz="2400">
                <a:solidFill>
                  <a:schemeClr val="tx1"/>
                </a:solidFill>
                <a:latin typeface="Times New Roman" pitchFamily="18" charset="0"/>
              </a:defRPr>
            </a:lvl9pPr>
          </a:lstStyle>
          <a:p>
            <a:r>
              <a:rPr lang="en-GB" altLang="en-US" sz="1200" dirty="0"/>
              <a:t>ASME_Logistic_TR.PPTX</a:t>
            </a:r>
          </a:p>
        </p:txBody>
      </p:sp>
      <p:sp>
        <p:nvSpPr>
          <p:cNvPr id="378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9095">
              <a:defRPr sz="2400">
                <a:solidFill>
                  <a:schemeClr val="tx1"/>
                </a:solidFill>
                <a:latin typeface="Times New Roman" pitchFamily="18" charset="0"/>
              </a:defRPr>
            </a:lvl1pPr>
            <a:lvl2pPr marL="715909" indent="-274617" defTabSz="919095">
              <a:defRPr sz="2400">
                <a:solidFill>
                  <a:schemeClr val="tx1"/>
                </a:solidFill>
                <a:latin typeface="Times New Roman" pitchFamily="18" charset="0"/>
              </a:defRPr>
            </a:lvl2pPr>
            <a:lvl3pPr marL="1101644" indent="-219058" defTabSz="919095">
              <a:defRPr sz="2400">
                <a:solidFill>
                  <a:schemeClr val="tx1"/>
                </a:solidFill>
                <a:latin typeface="Times New Roman" pitchFamily="18" charset="0"/>
              </a:defRPr>
            </a:lvl3pPr>
            <a:lvl4pPr marL="1542936" indent="-219058" defTabSz="919095">
              <a:defRPr sz="2400">
                <a:solidFill>
                  <a:schemeClr val="tx1"/>
                </a:solidFill>
                <a:latin typeface="Times New Roman" pitchFamily="18" charset="0"/>
              </a:defRPr>
            </a:lvl4pPr>
            <a:lvl5pPr marL="1984228" indent="-219058" defTabSz="919095">
              <a:defRPr sz="2400">
                <a:solidFill>
                  <a:schemeClr val="tx1"/>
                </a:solidFill>
                <a:latin typeface="Times New Roman" pitchFamily="18" charset="0"/>
              </a:defRPr>
            </a:lvl5pPr>
            <a:lvl6pPr marL="2441394" indent="-219058" algn="ctr" defTabSz="919095" eaLnBrk="0" fontAlgn="base" hangingPunct="0">
              <a:spcBef>
                <a:spcPct val="0"/>
              </a:spcBef>
              <a:spcAft>
                <a:spcPct val="0"/>
              </a:spcAft>
              <a:defRPr sz="2400">
                <a:solidFill>
                  <a:schemeClr val="tx1"/>
                </a:solidFill>
                <a:latin typeface="Times New Roman" pitchFamily="18" charset="0"/>
              </a:defRPr>
            </a:lvl6pPr>
            <a:lvl7pPr marL="2898561" indent="-219058" algn="ctr" defTabSz="919095" eaLnBrk="0" fontAlgn="base" hangingPunct="0">
              <a:spcBef>
                <a:spcPct val="0"/>
              </a:spcBef>
              <a:spcAft>
                <a:spcPct val="0"/>
              </a:spcAft>
              <a:defRPr sz="2400">
                <a:solidFill>
                  <a:schemeClr val="tx1"/>
                </a:solidFill>
                <a:latin typeface="Times New Roman" pitchFamily="18" charset="0"/>
              </a:defRPr>
            </a:lvl7pPr>
            <a:lvl8pPr marL="3355726" indent="-219058" algn="ctr" defTabSz="919095" eaLnBrk="0" fontAlgn="base" hangingPunct="0">
              <a:spcBef>
                <a:spcPct val="0"/>
              </a:spcBef>
              <a:spcAft>
                <a:spcPct val="0"/>
              </a:spcAft>
              <a:defRPr sz="2400">
                <a:solidFill>
                  <a:schemeClr val="tx1"/>
                </a:solidFill>
                <a:latin typeface="Times New Roman" pitchFamily="18" charset="0"/>
              </a:defRPr>
            </a:lvl8pPr>
            <a:lvl9pPr marL="3812892" indent="-219058" algn="ctr" defTabSz="919095" eaLnBrk="0" fontAlgn="base" hangingPunct="0">
              <a:spcBef>
                <a:spcPct val="0"/>
              </a:spcBef>
              <a:spcAft>
                <a:spcPct val="0"/>
              </a:spcAft>
              <a:defRPr sz="2400">
                <a:solidFill>
                  <a:schemeClr val="tx1"/>
                </a:solidFill>
                <a:latin typeface="Times New Roman" pitchFamily="18" charset="0"/>
              </a:defRPr>
            </a:lvl9pPr>
          </a:lstStyle>
          <a:p>
            <a:fld id="{98DA5451-86AC-4D1F-AB0C-812C7C69AEFD}" type="slidenum">
              <a:rPr lang="en-GB" altLang="en-US" sz="1200"/>
              <a:pPr/>
              <a:t>1</a:t>
            </a:fld>
            <a:endParaRPr lang="en-GB" altLang="en-US" sz="1200" dirty="0"/>
          </a:p>
        </p:txBody>
      </p:sp>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BE"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Now let’s do a </a:t>
            </a:r>
            <a:r>
              <a:rPr lang="en-US" noProof="0" dirty="0" err="1"/>
              <a:t>poisson</a:t>
            </a:r>
            <a:r>
              <a:rPr lang="en-US" noProof="0" dirty="0"/>
              <a:t> regression. We will use ‘</a:t>
            </a:r>
            <a:r>
              <a:rPr lang="en-US" noProof="0" dirty="0" err="1"/>
              <a:t>Poisson_smoking_mort</a:t>
            </a:r>
            <a:r>
              <a:rPr lang="en-US" noProof="0" dirty="0"/>
              <a:t>’ and not ‘Table1’, even tough at this stage the outcome would be just the same. Use the command shown on this slide to create a generalized linear model of the </a:t>
            </a:r>
            <a:r>
              <a:rPr lang="en-US" noProof="0" dirty="0" err="1"/>
              <a:t>poisson</a:t>
            </a:r>
            <a:r>
              <a:rPr lang="en-US" noProof="0" dirty="0"/>
              <a:t> family. As outcome use ‘deaths’ and as explanatory variable use ‘smoke’ (which we have already converted to a factor). Because the dataset is in wide format, we still need to specify the offset, which is the log of the population, variable ‘pop’. </a:t>
            </a:r>
          </a:p>
        </p:txBody>
      </p:sp>
      <p:sp>
        <p:nvSpPr>
          <p:cNvPr id="4" name="Date Placeholder 3"/>
          <p:cNvSpPr>
            <a:spLocks noGrp="1"/>
          </p:cNvSpPr>
          <p:nvPr>
            <p:ph type="dt" idx="1"/>
          </p:nvPr>
        </p:nvSpPr>
        <p:spPr/>
        <p:txBody>
          <a:bodyPr/>
          <a:lstStyle/>
          <a:p>
            <a:pPr>
              <a:defRPr/>
            </a:pPr>
            <a:fld id="{819E7385-8C98-43DD-8058-00892AD07443}" type="datetime1">
              <a:rPr lang="en-GB" smtClean="0"/>
              <a:t>09/02/2023</a:t>
            </a:fld>
            <a:endParaRPr lang="en-GB"/>
          </a:p>
        </p:txBody>
      </p:sp>
      <p:sp>
        <p:nvSpPr>
          <p:cNvPr id="5" name="Footer Placeholder 4"/>
          <p:cNvSpPr>
            <a:spLocks noGrp="1"/>
          </p:cNvSpPr>
          <p:nvPr>
            <p:ph type="ftr" sz="quarter" idx="4"/>
          </p:nvPr>
        </p:nvSpPr>
        <p:spPr/>
        <p:txBody>
          <a:bodyPr/>
          <a:lstStyle/>
          <a:p>
            <a:pPr>
              <a:defRPr/>
            </a:pPr>
            <a:r>
              <a:rPr lang="en-GB"/>
              <a:t>ASME_Logistic_TR.PPTX</a:t>
            </a:r>
            <a:endParaRPr lang="en-GB" dirty="0"/>
          </a:p>
        </p:txBody>
      </p:sp>
      <p:sp>
        <p:nvSpPr>
          <p:cNvPr id="6" name="Slide Number Placeholder 5"/>
          <p:cNvSpPr>
            <a:spLocks noGrp="1"/>
          </p:cNvSpPr>
          <p:nvPr>
            <p:ph type="sldNum" sz="quarter" idx="5"/>
          </p:nvPr>
        </p:nvSpPr>
        <p:spPr/>
        <p:txBody>
          <a:bodyPr/>
          <a:lstStyle/>
          <a:p>
            <a:pPr>
              <a:defRPr/>
            </a:pPr>
            <a:fld id="{A4156025-A859-4ABA-A77A-5E4A7BBA40C0}" type="slidenum">
              <a:rPr lang="en-GB" smtClean="0"/>
              <a:pPr>
                <a:defRPr/>
              </a:pPr>
              <a:t>10</a:t>
            </a:fld>
            <a:endParaRPr lang="en-GB"/>
          </a:p>
        </p:txBody>
      </p:sp>
    </p:spTree>
    <p:extLst>
      <p:ext uri="{BB962C8B-B14F-4D97-AF65-F5344CB8AC3E}">
        <p14:creationId xmlns:p14="http://schemas.microsoft.com/office/powerpoint/2010/main" val="3083554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The </a:t>
            </a:r>
            <a:r>
              <a:rPr lang="nl-BE" dirty="0" err="1"/>
              <a:t>values</a:t>
            </a:r>
            <a:r>
              <a:rPr lang="nl-BE" dirty="0"/>
              <a:t> </a:t>
            </a:r>
            <a:r>
              <a:rPr lang="nl-BE" dirty="0" err="1"/>
              <a:t>you</a:t>
            </a:r>
            <a:r>
              <a:rPr lang="nl-BE" dirty="0"/>
              <a:t> get are </a:t>
            </a:r>
            <a:r>
              <a:rPr lang="nl-BE" dirty="0" err="1"/>
              <a:t>an</a:t>
            </a:r>
            <a:r>
              <a:rPr lang="nl-BE" dirty="0"/>
              <a:t> </a:t>
            </a:r>
            <a:r>
              <a:rPr lang="nl-BE" dirty="0" err="1"/>
              <a:t>intercept</a:t>
            </a:r>
            <a:r>
              <a:rPr lang="nl-BE" dirty="0"/>
              <a:t> and a </a:t>
            </a:r>
            <a:r>
              <a:rPr lang="nl-BE" dirty="0" err="1"/>
              <a:t>coefficient</a:t>
            </a:r>
            <a:r>
              <a:rPr lang="nl-BE" dirty="0"/>
              <a:t> </a:t>
            </a:r>
            <a:r>
              <a:rPr lang="nl-BE" dirty="0" err="1"/>
              <a:t>for</a:t>
            </a:r>
            <a:r>
              <a:rPr lang="nl-BE" dirty="0"/>
              <a:t> smoking </a:t>
            </a:r>
            <a:r>
              <a:rPr lang="nl-BE" dirty="0" err="1"/>
              <a:t>categories</a:t>
            </a:r>
            <a:r>
              <a:rPr lang="nl-BE" dirty="0"/>
              <a:t> 2, 3 and 4. </a:t>
            </a:r>
            <a:r>
              <a:rPr lang="nl-BE" dirty="0" err="1"/>
              <a:t>If</a:t>
            </a:r>
            <a:r>
              <a:rPr lang="nl-BE" dirty="0"/>
              <a:t> </a:t>
            </a:r>
            <a:r>
              <a:rPr lang="nl-BE" dirty="0" err="1"/>
              <a:t>you</a:t>
            </a:r>
            <a:r>
              <a:rPr lang="nl-BE" dirty="0"/>
              <a:t> </a:t>
            </a:r>
            <a:r>
              <a:rPr lang="nl-BE" dirty="0" err="1"/>
              <a:t>exponentiate</a:t>
            </a:r>
            <a:r>
              <a:rPr lang="nl-BE" dirty="0"/>
              <a:t> </a:t>
            </a:r>
            <a:r>
              <a:rPr lang="nl-BE" dirty="0" err="1"/>
              <a:t>the</a:t>
            </a:r>
            <a:r>
              <a:rPr lang="nl-BE" dirty="0"/>
              <a:t> </a:t>
            </a:r>
            <a:r>
              <a:rPr lang="nl-BE" dirty="0" err="1"/>
              <a:t>intercept</a:t>
            </a:r>
            <a:r>
              <a:rPr lang="nl-BE" dirty="0"/>
              <a:t> </a:t>
            </a:r>
            <a:r>
              <a:rPr lang="nl-BE" dirty="0" err="1"/>
              <a:t>you</a:t>
            </a:r>
            <a:r>
              <a:rPr lang="nl-BE" dirty="0"/>
              <a:t> </a:t>
            </a:r>
            <a:r>
              <a:rPr lang="nl-BE" dirty="0" err="1"/>
              <a:t>will</a:t>
            </a:r>
            <a:r>
              <a:rPr lang="nl-BE" dirty="0"/>
              <a:t> have </a:t>
            </a:r>
            <a:r>
              <a:rPr lang="nl-BE" dirty="0" err="1"/>
              <a:t>the</a:t>
            </a:r>
            <a:r>
              <a:rPr lang="nl-BE" dirty="0"/>
              <a:t> </a:t>
            </a:r>
            <a:r>
              <a:rPr lang="nl-BE" dirty="0" err="1"/>
              <a:t>rate</a:t>
            </a:r>
            <a:r>
              <a:rPr lang="nl-BE" dirty="0"/>
              <a:t> </a:t>
            </a:r>
            <a:r>
              <a:rPr lang="nl-BE" dirty="0" err="1"/>
              <a:t>for</a:t>
            </a:r>
            <a:r>
              <a:rPr lang="nl-BE" dirty="0"/>
              <a:t> </a:t>
            </a:r>
            <a:r>
              <a:rPr lang="nl-BE" dirty="0" err="1"/>
              <a:t>the</a:t>
            </a:r>
            <a:r>
              <a:rPr lang="nl-BE" dirty="0"/>
              <a:t> non-</a:t>
            </a:r>
            <a:r>
              <a:rPr lang="nl-BE" dirty="0" err="1"/>
              <a:t>smokers</a:t>
            </a:r>
            <a:r>
              <a:rPr lang="nl-BE" dirty="0"/>
              <a:t>. </a:t>
            </a:r>
            <a:r>
              <a:rPr lang="nl-BE" dirty="0" err="1"/>
              <a:t>If</a:t>
            </a:r>
            <a:r>
              <a:rPr lang="nl-BE" dirty="0"/>
              <a:t> </a:t>
            </a:r>
            <a:r>
              <a:rPr lang="nl-BE" dirty="0" err="1"/>
              <a:t>you</a:t>
            </a:r>
            <a:r>
              <a:rPr lang="nl-BE" dirty="0"/>
              <a:t> </a:t>
            </a:r>
            <a:r>
              <a:rPr lang="nl-BE" dirty="0" err="1"/>
              <a:t>exponentiate</a:t>
            </a:r>
            <a:r>
              <a:rPr lang="nl-BE" dirty="0"/>
              <a:t> </a:t>
            </a:r>
            <a:r>
              <a:rPr lang="nl-BE" dirty="0" err="1"/>
              <a:t>the</a:t>
            </a:r>
            <a:r>
              <a:rPr lang="nl-BE" dirty="0"/>
              <a:t> </a:t>
            </a:r>
            <a:r>
              <a:rPr lang="nl-BE" dirty="0" err="1"/>
              <a:t>sum</a:t>
            </a:r>
            <a:r>
              <a:rPr lang="nl-BE" dirty="0"/>
              <a:t> of </a:t>
            </a:r>
            <a:r>
              <a:rPr lang="nl-BE" dirty="0" err="1"/>
              <a:t>the</a:t>
            </a:r>
            <a:r>
              <a:rPr lang="nl-BE" dirty="0"/>
              <a:t> </a:t>
            </a:r>
            <a:r>
              <a:rPr lang="nl-BE" dirty="0" err="1"/>
              <a:t>intercept</a:t>
            </a:r>
            <a:r>
              <a:rPr lang="nl-BE" dirty="0"/>
              <a:t> + </a:t>
            </a:r>
            <a:r>
              <a:rPr lang="nl-BE" dirty="0" err="1"/>
              <a:t>each</a:t>
            </a:r>
            <a:r>
              <a:rPr lang="nl-BE" dirty="0"/>
              <a:t> of </a:t>
            </a:r>
            <a:r>
              <a:rPr lang="nl-BE" dirty="0" err="1"/>
              <a:t>the</a:t>
            </a:r>
            <a:r>
              <a:rPr lang="nl-BE" dirty="0"/>
              <a:t> </a:t>
            </a:r>
            <a:r>
              <a:rPr lang="nl-BE" dirty="0" err="1"/>
              <a:t>other</a:t>
            </a:r>
            <a:r>
              <a:rPr lang="nl-BE" dirty="0"/>
              <a:t> </a:t>
            </a:r>
            <a:r>
              <a:rPr lang="nl-BE" dirty="0" err="1"/>
              <a:t>coefficients</a:t>
            </a:r>
            <a:r>
              <a:rPr lang="nl-BE" dirty="0"/>
              <a:t> </a:t>
            </a:r>
            <a:r>
              <a:rPr lang="nl-BE" dirty="0" err="1"/>
              <a:t>you</a:t>
            </a:r>
            <a:r>
              <a:rPr lang="nl-BE" dirty="0"/>
              <a:t> </a:t>
            </a:r>
            <a:r>
              <a:rPr lang="nl-BE" dirty="0" err="1"/>
              <a:t>will</a:t>
            </a:r>
            <a:r>
              <a:rPr lang="nl-BE" dirty="0"/>
              <a:t> get </a:t>
            </a:r>
            <a:r>
              <a:rPr lang="nl-BE" dirty="0" err="1"/>
              <a:t>the</a:t>
            </a:r>
            <a:r>
              <a:rPr lang="nl-BE" dirty="0"/>
              <a:t> </a:t>
            </a:r>
            <a:r>
              <a:rPr lang="nl-BE" dirty="0" err="1"/>
              <a:t>rates</a:t>
            </a:r>
            <a:r>
              <a:rPr lang="nl-BE" dirty="0"/>
              <a:t> </a:t>
            </a:r>
            <a:r>
              <a:rPr lang="nl-BE" dirty="0" err="1"/>
              <a:t>for</a:t>
            </a:r>
            <a:r>
              <a:rPr lang="nl-BE" dirty="0"/>
              <a:t> </a:t>
            </a:r>
            <a:r>
              <a:rPr lang="nl-BE" dirty="0" err="1"/>
              <a:t>the</a:t>
            </a:r>
            <a:r>
              <a:rPr lang="nl-BE" dirty="0"/>
              <a:t> </a:t>
            </a:r>
            <a:r>
              <a:rPr lang="nl-BE" dirty="0" err="1"/>
              <a:t>three</a:t>
            </a:r>
            <a:r>
              <a:rPr lang="nl-BE" dirty="0"/>
              <a:t> </a:t>
            </a:r>
            <a:r>
              <a:rPr lang="nl-BE" dirty="0" err="1"/>
              <a:t>categories</a:t>
            </a:r>
            <a:r>
              <a:rPr lang="nl-BE" dirty="0"/>
              <a:t> of  </a:t>
            </a:r>
            <a:r>
              <a:rPr lang="nl-BE" dirty="0" err="1"/>
              <a:t>smokers</a:t>
            </a:r>
            <a:r>
              <a:rPr lang="nl-BE" dirty="0"/>
              <a:t>. </a:t>
            </a:r>
            <a:r>
              <a:rPr lang="nl-BE" dirty="0" err="1"/>
              <a:t>Please</a:t>
            </a:r>
            <a:r>
              <a:rPr lang="nl-BE" dirty="0"/>
              <a:t> </a:t>
            </a:r>
            <a:r>
              <a:rPr lang="nl-BE" dirty="0" err="1"/>
              <a:t>try</a:t>
            </a:r>
            <a:r>
              <a:rPr lang="nl-BE" dirty="0"/>
              <a:t> to do </a:t>
            </a:r>
            <a:r>
              <a:rPr lang="nl-BE" dirty="0" err="1"/>
              <a:t>this</a:t>
            </a:r>
            <a:r>
              <a:rPr lang="nl-BE" dirty="0"/>
              <a:t> and </a:t>
            </a:r>
            <a:r>
              <a:rPr lang="nl-BE" dirty="0" err="1"/>
              <a:t>confirm</a:t>
            </a:r>
            <a:r>
              <a:rPr lang="nl-BE" dirty="0"/>
              <a:t> </a:t>
            </a:r>
            <a:r>
              <a:rPr lang="nl-BE" dirty="0" err="1"/>
              <a:t>that</a:t>
            </a:r>
            <a:r>
              <a:rPr lang="nl-BE" dirty="0"/>
              <a:t> </a:t>
            </a:r>
            <a:r>
              <a:rPr lang="nl-BE" dirty="0" err="1"/>
              <a:t>your</a:t>
            </a:r>
            <a:r>
              <a:rPr lang="nl-BE" dirty="0"/>
              <a:t> </a:t>
            </a:r>
            <a:r>
              <a:rPr lang="nl-BE" dirty="0" err="1"/>
              <a:t>results</a:t>
            </a:r>
            <a:r>
              <a:rPr lang="nl-BE" dirty="0"/>
              <a:t> match </a:t>
            </a:r>
            <a:r>
              <a:rPr lang="nl-BE" dirty="0" err="1"/>
              <a:t>with</a:t>
            </a:r>
            <a:r>
              <a:rPr lang="nl-BE" dirty="0"/>
              <a:t> the </a:t>
            </a:r>
            <a:r>
              <a:rPr lang="nl-BE" dirty="0" err="1"/>
              <a:t>results</a:t>
            </a:r>
            <a:r>
              <a:rPr lang="nl-BE" dirty="0"/>
              <a:t> </a:t>
            </a:r>
            <a:r>
              <a:rPr lang="nl-BE" dirty="0" err="1"/>
              <a:t>you</a:t>
            </a:r>
            <a:r>
              <a:rPr lang="nl-BE" dirty="0"/>
              <a:t> </a:t>
            </a:r>
            <a:r>
              <a:rPr lang="nl-BE" dirty="0" err="1"/>
              <a:t>calculated</a:t>
            </a:r>
            <a:r>
              <a:rPr lang="nl-BE" dirty="0"/>
              <a:t> </a:t>
            </a:r>
            <a:r>
              <a:rPr lang="nl-BE" dirty="0" err="1"/>
              <a:t>manually</a:t>
            </a:r>
            <a:r>
              <a:rPr lang="nl-BE" dirty="0"/>
              <a:t>. </a:t>
            </a:r>
          </a:p>
        </p:txBody>
      </p:sp>
      <p:sp>
        <p:nvSpPr>
          <p:cNvPr id="4" name="Date Placeholder 3"/>
          <p:cNvSpPr>
            <a:spLocks noGrp="1"/>
          </p:cNvSpPr>
          <p:nvPr>
            <p:ph type="dt" idx="1"/>
          </p:nvPr>
        </p:nvSpPr>
        <p:spPr/>
        <p:txBody>
          <a:bodyPr/>
          <a:lstStyle/>
          <a:p>
            <a:pPr>
              <a:defRPr/>
            </a:pPr>
            <a:fld id="{819E7385-8C98-43DD-8058-00892AD07443}" type="datetime1">
              <a:rPr lang="en-GB" smtClean="0"/>
              <a:t>09/02/2023</a:t>
            </a:fld>
            <a:endParaRPr lang="en-GB"/>
          </a:p>
        </p:txBody>
      </p:sp>
      <p:sp>
        <p:nvSpPr>
          <p:cNvPr id="5" name="Footer Placeholder 4"/>
          <p:cNvSpPr>
            <a:spLocks noGrp="1"/>
          </p:cNvSpPr>
          <p:nvPr>
            <p:ph type="ftr" sz="quarter" idx="4"/>
          </p:nvPr>
        </p:nvSpPr>
        <p:spPr/>
        <p:txBody>
          <a:bodyPr/>
          <a:lstStyle/>
          <a:p>
            <a:pPr>
              <a:defRPr/>
            </a:pPr>
            <a:r>
              <a:rPr lang="en-GB"/>
              <a:t>ASME_Logistic_TR.PPTX</a:t>
            </a:r>
            <a:endParaRPr lang="en-GB" dirty="0"/>
          </a:p>
        </p:txBody>
      </p:sp>
      <p:sp>
        <p:nvSpPr>
          <p:cNvPr id="6" name="Slide Number Placeholder 5"/>
          <p:cNvSpPr>
            <a:spLocks noGrp="1"/>
          </p:cNvSpPr>
          <p:nvPr>
            <p:ph type="sldNum" sz="quarter" idx="5"/>
          </p:nvPr>
        </p:nvSpPr>
        <p:spPr/>
        <p:txBody>
          <a:bodyPr/>
          <a:lstStyle/>
          <a:p>
            <a:pPr>
              <a:defRPr/>
            </a:pPr>
            <a:fld id="{A4156025-A859-4ABA-A77A-5E4A7BBA40C0}" type="slidenum">
              <a:rPr lang="en-GB" smtClean="0"/>
              <a:pPr>
                <a:defRPr/>
              </a:pPr>
              <a:t>11</a:t>
            </a:fld>
            <a:endParaRPr lang="en-GB"/>
          </a:p>
        </p:txBody>
      </p:sp>
    </p:spTree>
    <p:extLst>
      <p:ext uri="{BB962C8B-B14F-4D97-AF65-F5344CB8AC3E}">
        <p14:creationId xmlns:p14="http://schemas.microsoft.com/office/powerpoint/2010/main" val="3718596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Also</a:t>
            </a:r>
            <a:r>
              <a:rPr lang="nl-BE" dirty="0"/>
              <a:t> </a:t>
            </a:r>
            <a:r>
              <a:rPr lang="nl-BE" dirty="0" err="1"/>
              <a:t>calculate</a:t>
            </a:r>
            <a:r>
              <a:rPr lang="nl-BE" dirty="0"/>
              <a:t> the </a:t>
            </a:r>
            <a:r>
              <a:rPr lang="nl-BE" dirty="0" err="1"/>
              <a:t>rate</a:t>
            </a:r>
            <a:r>
              <a:rPr lang="nl-BE" dirty="0"/>
              <a:t> </a:t>
            </a:r>
            <a:r>
              <a:rPr lang="nl-BE" dirty="0" err="1"/>
              <a:t>ratios</a:t>
            </a:r>
            <a:r>
              <a:rPr lang="nl-BE" dirty="0"/>
              <a:t> </a:t>
            </a:r>
            <a:r>
              <a:rPr lang="nl-BE" dirty="0" err="1"/>
              <a:t>which</a:t>
            </a:r>
            <a:r>
              <a:rPr lang="nl-BE" dirty="0"/>
              <a:t> is rate2, 3 or 4 </a:t>
            </a:r>
            <a:r>
              <a:rPr lang="nl-BE" dirty="0" err="1"/>
              <a:t>divided</a:t>
            </a:r>
            <a:r>
              <a:rPr lang="nl-BE" dirty="0"/>
              <a:t> rate1. To get </a:t>
            </a:r>
            <a:r>
              <a:rPr lang="nl-BE" dirty="0" err="1"/>
              <a:t>rate</a:t>
            </a:r>
            <a:r>
              <a:rPr lang="nl-BE" dirty="0"/>
              <a:t> </a:t>
            </a:r>
            <a:r>
              <a:rPr lang="nl-BE" dirty="0" err="1"/>
              <a:t>ratios</a:t>
            </a:r>
            <a:r>
              <a:rPr lang="nl-BE" dirty="0"/>
              <a:t> in </a:t>
            </a:r>
            <a:r>
              <a:rPr lang="nl-BE" dirty="0" err="1"/>
              <a:t>RStudio</a:t>
            </a:r>
            <a:r>
              <a:rPr lang="nl-BE" dirty="0"/>
              <a:t> </a:t>
            </a:r>
            <a:r>
              <a:rPr lang="nl-BE" dirty="0" err="1"/>
              <a:t>use</a:t>
            </a:r>
            <a:r>
              <a:rPr lang="nl-BE" dirty="0"/>
              <a:t> ‘</a:t>
            </a:r>
            <a:r>
              <a:rPr lang="nl-BE" dirty="0" err="1"/>
              <a:t>exp</a:t>
            </a:r>
            <a:r>
              <a:rPr lang="nl-BE" dirty="0"/>
              <a:t>(</a:t>
            </a:r>
            <a:r>
              <a:rPr lang="nl-BE" dirty="0" err="1"/>
              <a:t>coef</a:t>
            </a:r>
            <a:r>
              <a:rPr lang="nl-BE" dirty="0"/>
              <a:t>(GLM.1))’, </a:t>
            </a:r>
            <a:r>
              <a:rPr lang="nl-BE" dirty="0" err="1"/>
              <a:t>you</a:t>
            </a:r>
            <a:r>
              <a:rPr lang="nl-BE" dirty="0"/>
              <a:t> </a:t>
            </a:r>
            <a:r>
              <a:rPr lang="nl-BE" dirty="0" err="1"/>
              <a:t>will</a:t>
            </a:r>
            <a:r>
              <a:rPr lang="nl-BE" dirty="0"/>
              <a:t> </a:t>
            </a:r>
            <a:r>
              <a:rPr lang="nl-BE" dirty="0" err="1"/>
              <a:t>find</a:t>
            </a:r>
            <a:r>
              <a:rPr lang="nl-BE" dirty="0"/>
              <a:t> the </a:t>
            </a:r>
            <a:r>
              <a:rPr lang="nl-BE" dirty="0" err="1"/>
              <a:t>same</a:t>
            </a:r>
            <a:r>
              <a:rPr lang="nl-BE" dirty="0"/>
              <a:t> </a:t>
            </a:r>
            <a:r>
              <a:rPr lang="nl-BE" dirty="0" err="1"/>
              <a:t>rate</a:t>
            </a:r>
            <a:r>
              <a:rPr lang="nl-BE" dirty="0"/>
              <a:t> </a:t>
            </a:r>
            <a:r>
              <a:rPr lang="nl-BE" dirty="0" err="1"/>
              <a:t>ratios</a:t>
            </a:r>
            <a:r>
              <a:rPr lang="nl-BE" dirty="0"/>
              <a:t> as </a:t>
            </a:r>
            <a:r>
              <a:rPr lang="nl-BE" dirty="0" err="1"/>
              <a:t>those</a:t>
            </a:r>
            <a:r>
              <a:rPr lang="nl-BE" dirty="0"/>
              <a:t> we </a:t>
            </a:r>
            <a:r>
              <a:rPr lang="nl-BE" dirty="0" err="1"/>
              <a:t>calculated</a:t>
            </a:r>
            <a:r>
              <a:rPr lang="nl-BE" dirty="0"/>
              <a:t> </a:t>
            </a:r>
            <a:r>
              <a:rPr lang="nl-BE" dirty="0" err="1"/>
              <a:t>manually</a:t>
            </a:r>
            <a:r>
              <a:rPr lang="nl-BE" dirty="0"/>
              <a:t>. </a:t>
            </a:r>
          </a:p>
        </p:txBody>
      </p:sp>
      <p:sp>
        <p:nvSpPr>
          <p:cNvPr id="4" name="Date Placeholder 3"/>
          <p:cNvSpPr>
            <a:spLocks noGrp="1"/>
          </p:cNvSpPr>
          <p:nvPr>
            <p:ph type="dt" idx="1"/>
          </p:nvPr>
        </p:nvSpPr>
        <p:spPr/>
        <p:txBody>
          <a:bodyPr/>
          <a:lstStyle/>
          <a:p>
            <a:pPr>
              <a:defRPr/>
            </a:pPr>
            <a:fld id="{819E7385-8C98-43DD-8058-00892AD07443}" type="datetime1">
              <a:rPr lang="en-GB" smtClean="0"/>
              <a:t>09/02/2023</a:t>
            </a:fld>
            <a:endParaRPr lang="en-GB"/>
          </a:p>
        </p:txBody>
      </p:sp>
      <p:sp>
        <p:nvSpPr>
          <p:cNvPr id="5" name="Footer Placeholder 4"/>
          <p:cNvSpPr>
            <a:spLocks noGrp="1"/>
          </p:cNvSpPr>
          <p:nvPr>
            <p:ph type="ftr" sz="quarter" idx="4"/>
          </p:nvPr>
        </p:nvSpPr>
        <p:spPr/>
        <p:txBody>
          <a:bodyPr/>
          <a:lstStyle/>
          <a:p>
            <a:pPr>
              <a:defRPr/>
            </a:pPr>
            <a:r>
              <a:rPr lang="en-GB"/>
              <a:t>ASME_Logistic_TR.PPTX</a:t>
            </a:r>
            <a:endParaRPr lang="en-GB" dirty="0"/>
          </a:p>
        </p:txBody>
      </p:sp>
      <p:sp>
        <p:nvSpPr>
          <p:cNvPr id="6" name="Slide Number Placeholder 5"/>
          <p:cNvSpPr>
            <a:spLocks noGrp="1"/>
          </p:cNvSpPr>
          <p:nvPr>
            <p:ph type="sldNum" sz="quarter" idx="5"/>
          </p:nvPr>
        </p:nvSpPr>
        <p:spPr/>
        <p:txBody>
          <a:bodyPr/>
          <a:lstStyle/>
          <a:p>
            <a:pPr>
              <a:defRPr/>
            </a:pPr>
            <a:fld id="{A4156025-A859-4ABA-A77A-5E4A7BBA40C0}" type="slidenum">
              <a:rPr lang="en-GB" smtClean="0"/>
              <a:pPr>
                <a:defRPr/>
              </a:pPr>
              <a:t>12</a:t>
            </a:fld>
            <a:endParaRPr lang="en-GB"/>
          </a:p>
        </p:txBody>
      </p:sp>
    </p:spTree>
    <p:extLst>
      <p:ext uri="{BB962C8B-B14F-4D97-AF65-F5344CB8AC3E}">
        <p14:creationId xmlns:p14="http://schemas.microsoft.com/office/powerpoint/2010/main" val="873033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RStudio</a:t>
            </a:r>
            <a:r>
              <a:rPr lang="nl-BE" dirty="0"/>
              <a:t> </a:t>
            </a:r>
            <a:r>
              <a:rPr lang="nl-BE" dirty="0" err="1"/>
              <a:t>also</a:t>
            </a:r>
            <a:r>
              <a:rPr lang="nl-BE" dirty="0"/>
              <a:t> </a:t>
            </a:r>
            <a:r>
              <a:rPr lang="nl-BE" dirty="0" err="1"/>
              <a:t>provided</a:t>
            </a:r>
            <a:r>
              <a:rPr lang="nl-BE" dirty="0"/>
              <a:t> standard </a:t>
            </a:r>
            <a:r>
              <a:rPr lang="nl-BE" dirty="0" err="1"/>
              <a:t>errors</a:t>
            </a:r>
            <a:r>
              <a:rPr lang="nl-BE" dirty="0"/>
              <a:t>, </a:t>
            </a:r>
            <a:r>
              <a:rPr lang="nl-BE" dirty="0" err="1"/>
              <a:t>which</a:t>
            </a:r>
            <a:r>
              <a:rPr lang="nl-BE" dirty="0"/>
              <a:t> means </a:t>
            </a:r>
            <a:r>
              <a:rPr lang="nl-BE" dirty="0" err="1"/>
              <a:t>that</a:t>
            </a:r>
            <a:r>
              <a:rPr lang="nl-BE" dirty="0"/>
              <a:t> </a:t>
            </a:r>
            <a:r>
              <a:rPr lang="nl-BE" dirty="0" err="1"/>
              <a:t>you</a:t>
            </a:r>
            <a:r>
              <a:rPr lang="nl-BE" dirty="0"/>
              <a:t> </a:t>
            </a:r>
            <a:r>
              <a:rPr lang="nl-BE" dirty="0" err="1"/>
              <a:t>can</a:t>
            </a:r>
            <a:r>
              <a:rPr lang="nl-BE" dirty="0"/>
              <a:t> </a:t>
            </a:r>
            <a:r>
              <a:rPr lang="nl-BE" dirty="0" err="1"/>
              <a:t>also</a:t>
            </a:r>
            <a:r>
              <a:rPr lang="nl-BE" dirty="0"/>
              <a:t> </a:t>
            </a:r>
            <a:r>
              <a:rPr lang="nl-BE" dirty="0" err="1"/>
              <a:t>calculate</a:t>
            </a:r>
            <a:r>
              <a:rPr lang="nl-BE" dirty="0"/>
              <a:t> </a:t>
            </a:r>
            <a:r>
              <a:rPr lang="nl-BE" dirty="0" err="1"/>
              <a:t>confidence</a:t>
            </a:r>
            <a:r>
              <a:rPr lang="nl-BE" dirty="0"/>
              <a:t> </a:t>
            </a:r>
            <a:r>
              <a:rPr lang="nl-BE" dirty="0" err="1"/>
              <a:t>intervals</a:t>
            </a:r>
            <a:r>
              <a:rPr lang="nl-BE" dirty="0"/>
              <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nl-BE" dirty="0"/>
              <a:t>An </a:t>
            </a:r>
            <a:r>
              <a:rPr lang="nl-BE" dirty="0" err="1"/>
              <a:t>easier</a:t>
            </a:r>
            <a:r>
              <a:rPr lang="nl-BE" dirty="0"/>
              <a:t> way to do </a:t>
            </a:r>
            <a:r>
              <a:rPr lang="nl-BE" dirty="0" err="1"/>
              <a:t>it</a:t>
            </a:r>
            <a:r>
              <a:rPr lang="nl-BE" dirty="0"/>
              <a:t> is to let </a:t>
            </a:r>
            <a:r>
              <a:rPr lang="nl-BE" dirty="0" err="1"/>
              <a:t>Rstudio</a:t>
            </a:r>
            <a:r>
              <a:rPr lang="nl-BE" dirty="0"/>
              <a:t> </a:t>
            </a:r>
            <a:r>
              <a:rPr lang="nl-BE" dirty="0" err="1"/>
              <a:t>calculate</a:t>
            </a:r>
            <a:r>
              <a:rPr lang="nl-BE" dirty="0"/>
              <a:t> </a:t>
            </a:r>
            <a:r>
              <a:rPr lang="nl-BE" dirty="0" err="1"/>
              <a:t>using</a:t>
            </a:r>
            <a:r>
              <a:rPr lang="nl-BE" dirty="0"/>
              <a:t> </a:t>
            </a:r>
            <a:r>
              <a:rPr lang="nl-BE" dirty="0" err="1"/>
              <a:t>command</a:t>
            </a:r>
            <a:r>
              <a:rPr lang="nl-BE" dirty="0"/>
              <a:t>: </a:t>
            </a:r>
            <a:r>
              <a:rPr lang="nl-BE" dirty="0" err="1"/>
              <a:t>exp</a:t>
            </a:r>
            <a:r>
              <a:rPr lang="nl-BE" dirty="0"/>
              <a:t>(</a:t>
            </a:r>
            <a:r>
              <a:rPr lang="nl-BE" dirty="0" err="1"/>
              <a:t>confint</a:t>
            </a:r>
            <a:r>
              <a:rPr lang="nl-BE" dirty="0"/>
              <a:t>(GLM.1)), </a:t>
            </a:r>
            <a:r>
              <a:rPr lang="nl-BE" dirty="0" err="1"/>
              <a:t>results</a:t>
            </a:r>
            <a:r>
              <a:rPr lang="nl-BE" dirty="0"/>
              <a:t> are </a:t>
            </a:r>
            <a:r>
              <a:rPr lang="nl-BE" dirty="0" err="1"/>
              <a:t>shown</a:t>
            </a:r>
            <a:r>
              <a:rPr lang="nl-BE" dirty="0"/>
              <a:t> on </a:t>
            </a:r>
            <a:r>
              <a:rPr lang="nl-BE" dirty="0" err="1"/>
              <a:t>this</a:t>
            </a:r>
            <a:r>
              <a:rPr lang="nl-BE" dirty="0"/>
              <a:t> slide.</a:t>
            </a:r>
          </a:p>
          <a:p>
            <a:r>
              <a:rPr lang="nl-BE" dirty="0" err="1"/>
              <a:t>One</a:t>
            </a:r>
            <a:r>
              <a:rPr lang="nl-BE" dirty="0"/>
              <a:t> question </a:t>
            </a:r>
            <a:r>
              <a:rPr lang="nl-BE" dirty="0" err="1"/>
              <a:t>still</a:t>
            </a:r>
            <a:r>
              <a:rPr lang="nl-BE" dirty="0"/>
              <a:t> </a:t>
            </a:r>
            <a:r>
              <a:rPr lang="nl-BE" dirty="0" err="1"/>
              <a:t>left</a:t>
            </a:r>
            <a:r>
              <a:rPr lang="nl-BE" dirty="0"/>
              <a:t> to </a:t>
            </a:r>
            <a:r>
              <a:rPr lang="nl-BE" dirty="0" err="1"/>
              <a:t>be</a:t>
            </a:r>
            <a:r>
              <a:rPr lang="nl-BE" dirty="0"/>
              <a:t> </a:t>
            </a:r>
            <a:r>
              <a:rPr lang="nl-BE" dirty="0" err="1"/>
              <a:t>answered</a:t>
            </a:r>
            <a:r>
              <a:rPr lang="nl-BE" dirty="0"/>
              <a:t> is </a:t>
            </a:r>
            <a:r>
              <a:rPr lang="nl-BE" dirty="0" err="1"/>
              <a:t>whether</a:t>
            </a:r>
            <a:r>
              <a:rPr lang="nl-BE" dirty="0"/>
              <a:t> these </a:t>
            </a:r>
            <a:r>
              <a:rPr lang="nl-BE" dirty="0" err="1"/>
              <a:t>results</a:t>
            </a:r>
            <a:r>
              <a:rPr lang="nl-BE" dirty="0"/>
              <a:t> are </a:t>
            </a:r>
            <a:r>
              <a:rPr lang="nl-BE" dirty="0" err="1"/>
              <a:t>valid</a:t>
            </a:r>
            <a:r>
              <a:rPr lang="nl-BE" dirty="0"/>
              <a:t>, i.e. </a:t>
            </a:r>
            <a:r>
              <a:rPr lang="nl-BE" dirty="0" err="1"/>
              <a:t>whether</a:t>
            </a:r>
            <a:r>
              <a:rPr lang="nl-BE" dirty="0"/>
              <a:t> the </a:t>
            </a:r>
            <a:r>
              <a:rPr lang="nl-BE" dirty="0" err="1"/>
              <a:t>condition</a:t>
            </a:r>
            <a:r>
              <a:rPr lang="nl-BE" dirty="0"/>
              <a:t> </a:t>
            </a:r>
            <a:r>
              <a:rPr lang="nl-BE" dirty="0" err="1"/>
              <a:t>for</a:t>
            </a:r>
            <a:r>
              <a:rPr lang="nl-BE" dirty="0"/>
              <a:t> </a:t>
            </a:r>
            <a:r>
              <a:rPr lang="nl-BE" dirty="0" err="1"/>
              <a:t>poisson</a:t>
            </a:r>
            <a:r>
              <a:rPr lang="nl-BE" dirty="0"/>
              <a:t> </a:t>
            </a:r>
            <a:r>
              <a:rPr lang="nl-BE" dirty="0" err="1"/>
              <a:t>regression</a:t>
            </a:r>
            <a:r>
              <a:rPr lang="nl-BE" dirty="0"/>
              <a:t> </a:t>
            </a:r>
            <a:r>
              <a:rPr lang="nl-BE" dirty="0" err="1"/>
              <a:t>that</a:t>
            </a:r>
            <a:r>
              <a:rPr lang="nl-BE" dirty="0"/>
              <a:t> </a:t>
            </a:r>
            <a:r>
              <a:rPr lang="nl-BE" dirty="0" err="1"/>
              <a:t>mean</a:t>
            </a:r>
            <a:r>
              <a:rPr lang="nl-BE" dirty="0"/>
              <a:t> is (more or </a:t>
            </a:r>
            <a:r>
              <a:rPr lang="nl-BE" dirty="0" err="1"/>
              <a:t>less</a:t>
            </a:r>
            <a:r>
              <a:rPr lang="nl-BE" dirty="0"/>
              <a:t>) </a:t>
            </a:r>
            <a:r>
              <a:rPr lang="nl-BE" dirty="0" err="1"/>
              <a:t>equal</a:t>
            </a:r>
            <a:r>
              <a:rPr lang="nl-BE" dirty="0"/>
              <a:t> to </a:t>
            </a:r>
            <a:r>
              <a:rPr lang="nl-BE" dirty="0" err="1"/>
              <a:t>variance</a:t>
            </a:r>
            <a:r>
              <a:rPr lang="nl-BE" dirty="0"/>
              <a:t> has been met. </a:t>
            </a:r>
          </a:p>
        </p:txBody>
      </p:sp>
      <p:sp>
        <p:nvSpPr>
          <p:cNvPr id="4" name="Date Placeholder 3"/>
          <p:cNvSpPr>
            <a:spLocks noGrp="1"/>
          </p:cNvSpPr>
          <p:nvPr>
            <p:ph type="dt" idx="1"/>
          </p:nvPr>
        </p:nvSpPr>
        <p:spPr/>
        <p:txBody>
          <a:bodyPr/>
          <a:lstStyle/>
          <a:p>
            <a:pPr>
              <a:defRPr/>
            </a:pPr>
            <a:fld id="{819E7385-8C98-43DD-8058-00892AD07443}" type="datetime1">
              <a:rPr lang="en-GB" smtClean="0"/>
              <a:t>09/02/2023</a:t>
            </a:fld>
            <a:endParaRPr lang="en-GB"/>
          </a:p>
        </p:txBody>
      </p:sp>
      <p:sp>
        <p:nvSpPr>
          <p:cNvPr id="5" name="Footer Placeholder 4"/>
          <p:cNvSpPr>
            <a:spLocks noGrp="1"/>
          </p:cNvSpPr>
          <p:nvPr>
            <p:ph type="ftr" sz="quarter" idx="4"/>
          </p:nvPr>
        </p:nvSpPr>
        <p:spPr/>
        <p:txBody>
          <a:bodyPr/>
          <a:lstStyle/>
          <a:p>
            <a:pPr>
              <a:defRPr/>
            </a:pPr>
            <a:r>
              <a:rPr lang="en-GB"/>
              <a:t>ASME_Logistic_TR.PPTX</a:t>
            </a:r>
            <a:endParaRPr lang="en-GB" dirty="0"/>
          </a:p>
        </p:txBody>
      </p:sp>
      <p:sp>
        <p:nvSpPr>
          <p:cNvPr id="6" name="Slide Number Placeholder 5"/>
          <p:cNvSpPr>
            <a:spLocks noGrp="1"/>
          </p:cNvSpPr>
          <p:nvPr>
            <p:ph type="sldNum" sz="quarter" idx="5"/>
          </p:nvPr>
        </p:nvSpPr>
        <p:spPr/>
        <p:txBody>
          <a:bodyPr/>
          <a:lstStyle/>
          <a:p>
            <a:pPr>
              <a:defRPr/>
            </a:pPr>
            <a:fld id="{A4156025-A859-4ABA-A77A-5E4A7BBA40C0}" type="slidenum">
              <a:rPr lang="en-GB" smtClean="0"/>
              <a:pPr>
                <a:defRPr/>
              </a:pPr>
              <a:t>13</a:t>
            </a:fld>
            <a:endParaRPr lang="en-GB"/>
          </a:p>
        </p:txBody>
      </p:sp>
    </p:spTree>
    <p:extLst>
      <p:ext uri="{BB962C8B-B14F-4D97-AF65-F5344CB8AC3E}">
        <p14:creationId xmlns:p14="http://schemas.microsoft.com/office/powerpoint/2010/main" val="2482200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Just like </a:t>
            </a:r>
            <a:r>
              <a:rPr lang="nl-BE" dirty="0" err="1"/>
              <a:t>logistic</a:t>
            </a:r>
            <a:r>
              <a:rPr lang="nl-BE" dirty="0"/>
              <a:t> </a:t>
            </a:r>
            <a:r>
              <a:rPr lang="nl-BE" dirty="0" err="1"/>
              <a:t>regression</a:t>
            </a:r>
            <a:r>
              <a:rPr lang="nl-BE" dirty="0"/>
              <a:t>, </a:t>
            </a:r>
            <a:r>
              <a:rPr lang="nl-BE" dirty="0" err="1"/>
              <a:t>Poisson</a:t>
            </a:r>
            <a:r>
              <a:rPr lang="nl-BE" dirty="0"/>
              <a:t> </a:t>
            </a:r>
            <a:r>
              <a:rPr lang="nl-BE" dirty="0" err="1"/>
              <a:t>regression</a:t>
            </a:r>
            <a:r>
              <a:rPr lang="nl-BE" dirty="0"/>
              <a:t> </a:t>
            </a:r>
            <a:r>
              <a:rPr lang="nl-BE" dirty="0" err="1"/>
              <a:t>also</a:t>
            </a:r>
            <a:r>
              <a:rPr lang="nl-BE" dirty="0"/>
              <a:t> has </a:t>
            </a:r>
            <a:r>
              <a:rPr lang="nl-BE" dirty="0" err="1"/>
              <a:t>certain</a:t>
            </a:r>
            <a:r>
              <a:rPr lang="nl-BE" dirty="0"/>
              <a:t> </a:t>
            </a:r>
            <a:r>
              <a:rPr lang="nl-BE" dirty="0" err="1"/>
              <a:t>conditions</a:t>
            </a:r>
            <a:r>
              <a:rPr lang="nl-BE" dirty="0"/>
              <a:t>. The </a:t>
            </a:r>
            <a:r>
              <a:rPr lang="nl-BE" dirty="0" err="1"/>
              <a:t>main</a:t>
            </a:r>
            <a:r>
              <a:rPr lang="nl-BE" dirty="0"/>
              <a:t> </a:t>
            </a:r>
            <a:r>
              <a:rPr lang="nl-BE" dirty="0" err="1"/>
              <a:t>condition</a:t>
            </a:r>
            <a:r>
              <a:rPr lang="nl-BE" dirty="0"/>
              <a:t> is </a:t>
            </a:r>
            <a:r>
              <a:rPr lang="nl-BE" dirty="0" err="1"/>
              <a:t>that</a:t>
            </a:r>
            <a:r>
              <a:rPr lang="nl-BE" dirty="0"/>
              <a:t> </a:t>
            </a:r>
            <a:r>
              <a:rPr lang="nl-BE" dirty="0" err="1"/>
              <a:t>for</a:t>
            </a:r>
            <a:r>
              <a:rPr lang="nl-BE" dirty="0"/>
              <a:t> </a:t>
            </a:r>
            <a:r>
              <a:rPr lang="nl-BE" dirty="0" err="1"/>
              <a:t>each</a:t>
            </a:r>
            <a:r>
              <a:rPr lang="nl-BE" dirty="0"/>
              <a:t> level of </a:t>
            </a:r>
            <a:r>
              <a:rPr lang="nl-BE" dirty="0" err="1"/>
              <a:t>the</a:t>
            </a:r>
            <a:r>
              <a:rPr lang="nl-BE" dirty="0"/>
              <a:t> </a:t>
            </a:r>
            <a:r>
              <a:rPr lang="nl-BE" dirty="0" err="1"/>
              <a:t>explanatory</a:t>
            </a:r>
            <a:r>
              <a:rPr lang="nl-BE" dirty="0"/>
              <a:t> </a:t>
            </a:r>
            <a:r>
              <a:rPr lang="nl-BE" dirty="0" err="1"/>
              <a:t>variable</a:t>
            </a:r>
            <a:r>
              <a:rPr lang="nl-BE" dirty="0"/>
              <a:t>(s), </a:t>
            </a:r>
            <a:r>
              <a:rPr lang="nl-BE" dirty="0" err="1"/>
              <a:t>the</a:t>
            </a:r>
            <a:r>
              <a:rPr lang="nl-BE" dirty="0"/>
              <a:t> </a:t>
            </a:r>
            <a:r>
              <a:rPr lang="nl-BE" dirty="0" err="1"/>
              <a:t>mean</a:t>
            </a:r>
            <a:r>
              <a:rPr lang="nl-BE" dirty="0"/>
              <a:t> </a:t>
            </a:r>
            <a:r>
              <a:rPr lang="nl-BE" dirty="0" err="1"/>
              <a:t>should</a:t>
            </a:r>
            <a:r>
              <a:rPr lang="nl-BE" dirty="0"/>
              <a:t> </a:t>
            </a:r>
            <a:r>
              <a:rPr lang="nl-BE" dirty="0" err="1"/>
              <a:t>be</a:t>
            </a:r>
            <a:r>
              <a:rPr lang="nl-BE" dirty="0"/>
              <a:t> </a:t>
            </a:r>
            <a:r>
              <a:rPr lang="nl-BE" dirty="0" err="1"/>
              <a:t>approximately</a:t>
            </a:r>
            <a:r>
              <a:rPr lang="nl-BE" dirty="0"/>
              <a:t> </a:t>
            </a:r>
            <a:r>
              <a:rPr lang="nl-BE" dirty="0" err="1"/>
              <a:t>the</a:t>
            </a:r>
            <a:r>
              <a:rPr lang="nl-BE" dirty="0"/>
              <a:t> </a:t>
            </a:r>
            <a:r>
              <a:rPr lang="nl-BE" dirty="0" err="1"/>
              <a:t>same</a:t>
            </a:r>
            <a:r>
              <a:rPr lang="nl-BE" dirty="0"/>
              <a:t> as </a:t>
            </a:r>
            <a:r>
              <a:rPr lang="nl-BE" dirty="0" err="1"/>
              <a:t>the</a:t>
            </a:r>
            <a:r>
              <a:rPr lang="nl-BE" dirty="0"/>
              <a:t> </a:t>
            </a:r>
            <a:r>
              <a:rPr lang="nl-BE" dirty="0" err="1"/>
              <a:t>variance</a:t>
            </a:r>
            <a:r>
              <a:rPr lang="nl-BE" dirty="0"/>
              <a:t>. In </a:t>
            </a:r>
            <a:r>
              <a:rPr lang="nl-BE" dirty="0" err="1"/>
              <a:t>linear</a:t>
            </a:r>
            <a:r>
              <a:rPr lang="nl-BE" dirty="0"/>
              <a:t> </a:t>
            </a:r>
            <a:r>
              <a:rPr lang="nl-BE" dirty="0" err="1"/>
              <a:t>regression</a:t>
            </a:r>
            <a:r>
              <a:rPr lang="nl-BE" dirty="0"/>
              <a:t> </a:t>
            </a:r>
            <a:r>
              <a:rPr lang="nl-BE" dirty="0" err="1"/>
              <a:t>the</a:t>
            </a:r>
            <a:r>
              <a:rPr lang="nl-BE" dirty="0"/>
              <a:t> </a:t>
            </a:r>
            <a:r>
              <a:rPr lang="nl-BE" dirty="0" err="1"/>
              <a:t>variance</a:t>
            </a:r>
            <a:r>
              <a:rPr lang="nl-BE" dirty="0"/>
              <a:t> of y </a:t>
            </a:r>
            <a:r>
              <a:rPr lang="nl-BE" dirty="0" err="1"/>
              <a:t>should</a:t>
            </a:r>
            <a:r>
              <a:rPr lang="nl-BE" dirty="0"/>
              <a:t> </a:t>
            </a:r>
            <a:r>
              <a:rPr lang="nl-BE" dirty="0" err="1"/>
              <a:t>be</a:t>
            </a:r>
            <a:r>
              <a:rPr lang="nl-BE" dirty="0"/>
              <a:t> more or </a:t>
            </a:r>
            <a:r>
              <a:rPr lang="nl-BE" dirty="0" err="1"/>
              <a:t>less</a:t>
            </a:r>
            <a:r>
              <a:rPr lang="nl-BE" dirty="0"/>
              <a:t> </a:t>
            </a:r>
            <a:r>
              <a:rPr lang="nl-BE" dirty="0" err="1"/>
              <a:t>equal</a:t>
            </a:r>
            <a:r>
              <a:rPr lang="nl-BE" dirty="0"/>
              <a:t> </a:t>
            </a:r>
            <a:r>
              <a:rPr lang="nl-BE" dirty="0" err="1"/>
              <a:t>for</a:t>
            </a:r>
            <a:r>
              <a:rPr lang="nl-BE" dirty="0"/>
              <a:t> </a:t>
            </a:r>
            <a:r>
              <a:rPr lang="nl-BE" dirty="0" err="1"/>
              <a:t>each</a:t>
            </a:r>
            <a:r>
              <a:rPr lang="nl-BE" dirty="0"/>
              <a:t> level of </a:t>
            </a:r>
            <a:r>
              <a:rPr lang="nl-BE" dirty="0" err="1"/>
              <a:t>the</a:t>
            </a:r>
            <a:r>
              <a:rPr lang="nl-BE" dirty="0"/>
              <a:t> predictor x. In </a:t>
            </a:r>
            <a:r>
              <a:rPr lang="nl-BE" dirty="0" err="1"/>
              <a:t>Poisson</a:t>
            </a:r>
            <a:r>
              <a:rPr lang="nl-BE" dirty="0"/>
              <a:t> </a:t>
            </a:r>
            <a:r>
              <a:rPr lang="nl-BE" dirty="0" err="1"/>
              <a:t>regression</a:t>
            </a:r>
            <a:r>
              <a:rPr lang="nl-BE" dirty="0"/>
              <a:t> </a:t>
            </a:r>
            <a:r>
              <a:rPr lang="nl-BE" dirty="0" err="1"/>
              <a:t>the</a:t>
            </a:r>
            <a:r>
              <a:rPr lang="nl-BE" dirty="0"/>
              <a:t> </a:t>
            </a:r>
            <a:r>
              <a:rPr lang="nl-BE" dirty="0" err="1"/>
              <a:t>variance</a:t>
            </a:r>
            <a:r>
              <a:rPr lang="nl-BE" dirty="0"/>
              <a:t> is </a:t>
            </a:r>
            <a:r>
              <a:rPr lang="nl-BE" dirty="0" err="1"/>
              <a:t>assumed</a:t>
            </a:r>
            <a:r>
              <a:rPr lang="nl-BE" dirty="0"/>
              <a:t> to </a:t>
            </a:r>
            <a:r>
              <a:rPr lang="nl-BE" dirty="0" err="1"/>
              <a:t>increase</a:t>
            </a:r>
            <a:r>
              <a:rPr lang="nl-BE" dirty="0"/>
              <a:t> as x </a:t>
            </a:r>
            <a:r>
              <a:rPr lang="nl-BE" dirty="0" err="1"/>
              <a:t>increases</a:t>
            </a:r>
            <a:r>
              <a:rPr lang="nl-BE" dirty="0"/>
              <a:t> and </a:t>
            </a:r>
            <a:r>
              <a:rPr lang="nl-BE" dirty="0" err="1"/>
              <a:t>should</a:t>
            </a:r>
            <a:r>
              <a:rPr lang="nl-BE" dirty="0"/>
              <a:t> </a:t>
            </a:r>
            <a:r>
              <a:rPr lang="nl-BE" dirty="0" err="1"/>
              <a:t>always</a:t>
            </a:r>
            <a:r>
              <a:rPr lang="nl-BE" dirty="0"/>
              <a:t> </a:t>
            </a:r>
            <a:r>
              <a:rPr lang="nl-BE" dirty="0" err="1"/>
              <a:t>be</a:t>
            </a:r>
            <a:r>
              <a:rPr lang="nl-BE" dirty="0"/>
              <a:t> more or </a:t>
            </a:r>
            <a:r>
              <a:rPr lang="nl-BE" dirty="0" err="1"/>
              <a:t>less</a:t>
            </a:r>
            <a:r>
              <a:rPr lang="nl-BE" dirty="0"/>
              <a:t> </a:t>
            </a:r>
            <a:r>
              <a:rPr lang="nl-BE" dirty="0" err="1"/>
              <a:t>equal</a:t>
            </a:r>
            <a:r>
              <a:rPr lang="nl-BE" dirty="0"/>
              <a:t> to </a:t>
            </a:r>
            <a:r>
              <a:rPr lang="nl-BE" dirty="0" err="1"/>
              <a:t>the</a:t>
            </a:r>
            <a:r>
              <a:rPr lang="nl-BE" dirty="0"/>
              <a:t> </a:t>
            </a:r>
            <a:r>
              <a:rPr lang="nl-BE" dirty="0" err="1"/>
              <a:t>mean</a:t>
            </a:r>
            <a:r>
              <a:rPr lang="nl-BE" dirty="0"/>
              <a:t> of y. </a:t>
            </a:r>
            <a:r>
              <a:rPr lang="nl-BE" dirty="0" err="1"/>
              <a:t>If</a:t>
            </a:r>
            <a:r>
              <a:rPr lang="nl-BE" dirty="0"/>
              <a:t> </a:t>
            </a:r>
            <a:r>
              <a:rPr lang="nl-BE" dirty="0" err="1"/>
              <a:t>the</a:t>
            </a:r>
            <a:r>
              <a:rPr lang="nl-BE" dirty="0"/>
              <a:t> </a:t>
            </a:r>
            <a:r>
              <a:rPr lang="nl-BE" dirty="0" err="1"/>
              <a:t>variance</a:t>
            </a:r>
            <a:r>
              <a:rPr lang="nl-BE" dirty="0"/>
              <a:t> is </a:t>
            </a:r>
            <a:r>
              <a:rPr lang="nl-BE" dirty="0" err="1"/>
              <a:t>much</a:t>
            </a:r>
            <a:r>
              <a:rPr lang="nl-BE" dirty="0"/>
              <a:t> </a:t>
            </a:r>
            <a:r>
              <a:rPr lang="nl-BE" dirty="0" err="1"/>
              <a:t>higher</a:t>
            </a:r>
            <a:r>
              <a:rPr lang="nl-BE" dirty="0"/>
              <a:t> </a:t>
            </a:r>
            <a:r>
              <a:rPr lang="nl-BE" dirty="0" err="1"/>
              <a:t>than</a:t>
            </a:r>
            <a:r>
              <a:rPr lang="nl-BE" dirty="0"/>
              <a:t> </a:t>
            </a:r>
            <a:r>
              <a:rPr lang="nl-BE" dirty="0" err="1"/>
              <a:t>the</a:t>
            </a:r>
            <a:r>
              <a:rPr lang="nl-BE" dirty="0"/>
              <a:t> </a:t>
            </a:r>
            <a:r>
              <a:rPr lang="nl-BE" dirty="0" err="1"/>
              <a:t>mean</a:t>
            </a:r>
            <a:r>
              <a:rPr lang="nl-BE" dirty="0"/>
              <a:t> </a:t>
            </a:r>
            <a:r>
              <a:rPr lang="nl-BE" dirty="0" err="1"/>
              <a:t>there</a:t>
            </a:r>
            <a:r>
              <a:rPr lang="nl-BE" dirty="0"/>
              <a:t> is </a:t>
            </a:r>
            <a:r>
              <a:rPr lang="nl-BE" dirty="0" err="1"/>
              <a:t>overdispersion</a:t>
            </a:r>
            <a:r>
              <a:rPr lang="nl-BE" dirty="0"/>
              <a:t>. In </a:t>
            </a:r>
            <a:r>
              <a:rPr lang="nl-BE" dirty="0" err="1"/>
              <a:t>that</a:t>
            </a:r>
            <a:r>
              <a:rPr lang="nl-BE" dirty="0"/>
              <a:t> case </a:t>
            </a:r>
            <a:r>
              <a:rPr lang="nl-BE" dirty="0" err="1"/>
              <a:t>the</a:t>
            </a:r>
            <a:r>
              <a:rPr lang="nl-BE" dirty="0"/>
              <a:t> standard </a:t>
            </a:r>
            <a:r>
              <a:rPr lang="nl-BE" dirty="0" err="1"/>
              <a:t>errors</a:t>
            </a:r>
            <a:r>
              <a:rPr lang="nl-BE" dirty="0"/>
              <a:t> are </a:t>
            </a:r>
            <a:r>
              <a:rPr lang="nl-BE" dirty="0" err="1"/>
              <a:t>not</a:t>
            </a:r>
            <a:r>
              <a:rPr lang="nl-BE" dirty="0"/>
              <a:t> </a:t>
            </a:r>
            <a:r>
              <a:rPr lang="nl-BE" dirty="0" err="1"/>
              <a:t>calculated</a:t>
            </a:r>
            <a:r>
              <a:rPr lang="nl-BE" dirty="0"/>
              <a:t> </a:t>
            </a:r>
            <a:r>
              <a:rPr lang="nl-BE" dirty="0" err="1"/>
              <a:t>correctly</a:t>
            </a:r>
            <a:r>
              <a:rPr lang="nl-BE" dirty="0"/>
              <a:t> and </a:t>
            </a:r>
            <a:r>
              <a:rPr lang="nl-BE" dirty="0" err="1"/>
              <a:t>the</a:t>
            </a:r>
            <a:r>
              <a:rPr lang="nl-BE" dirty="0"/>
              <a:t> </a:t>
            </a:r>
            <a:r>
              <a:rPr lang="nl-BE" dirty="0" err="1"/>
              <a:t>confidence</a:t>
            </a:r>
            <a:r>
              <a:rPr lang="nl-BE" dirty="0"/>
              <a:t> </a:t>
            </a:r>
            <a:r>
              <a:rPr lang="nl-BE" dirty="0" err="1"/>
              <a:t>intervals</a:t>
            </a:r>
            <a:r>
              <a:rPr lang="nl-BE" dirty="0"/>
              <a:t> are </a:t>
            </a:r>
            <a:r>
              <a:rPr lang="nl-BE" dirty="0" err="1"/>
              <a:t>too</a:t>
            </a:r>
            <a:r>
              <a:rPr lang="nl-BE" dirty="0"/>
              <a:t> </a:t>
            </a:r>
            <a:r>
              <a:rPr lang="nl-BE" dirty="0" err="1"/>
              <a:t>narrow</a:t>
            </a:r>
            <a:r>
              <a:rPr lang="nl-BE" dirty="0"/>
              <a:t>. </a:t>
            </a:r>
            <a:r>
              <a:rPr lang="nl-BE" dirty="0" err="1"/>
              <a:t>There</a:t>
            </a:r>
            <a:r>
              <a:rPr lang="nl-BE" dirty="0"/>
              <a:t> is </a:t>
            </a:r>
            <a:r>
              <a:rPr lang="nl-BE" dirty="0" err="1"/>
              <a:t>then</a:t>
            </a:r>
            <a:r>
              <a:rPr lang="nl-BE" dirty="0"/>
              <a:t> a risk of </a:t>
            </a:r>
            <a:r>
              <a:rPr lang="nl-BE" dirty="0" err="1"/>
              <a:t>an</a:t>
            </a:r>
            <a:r>
              <a:rPr lang="nl-BE" dirty="0"/>
              <a:t> </a:t>
            </a:r>
            <a:r>
              <a:rPr lang="el-GR" dirty="0"/>
              <a:t>α</a:t>
            </a:r>
            <a:r>
              <a:rPr lang="nl-BE" dirty="0"/>
              <a:t>-error, i.e. </a:t>
            </a:r>
            <a:r>
              <a:rPr lang="nl-BE" dirty="0" err="1"/>
              <a:t>rejecting</a:t>
            </a:r>
            <a:r>
              <a:rPr lang="nl-BE" dirty="0"/>
              <a:t> </a:t>
            </a:r>
            <a:r>
              <a:rPr lang="nl-BE" dirty="0" err="1"/>
              <a:t>the</a:t>
            </a:r>
            <a:r>
              <a:rPr lang="nl-BE" dirty="0"/>
              <a:t> </a:t>
            </a:r>
            <a:r>
              <a:rPr lang="nl-BE" dirty="0" err="1"/>
              <a:t>null</a:t>
            </a:r>
            <a:r>
              <a:rPr lang="nl-BE" dirty="0"/>
              <a:t> hypothesis </a:t>
            </a:r>
            <a:r>
              <a:rPr lang="nl-BE" dirty="0" err="1"/>
              <a:t>whereas</a:t>
            </a:r>
            <a:r>
              <a:rPr lang="nl-BE" dirty="0"/>
              <a:t> we </a:t>
            </a:r>
            <a:r>
              <a:rPr lang="nl-BE" dirty="0" err="1"/>
              <a:t>should</a:t>
            </a:r>
            <a:r>
              <a:rPr lang="nl-BE" dirty="0"/>
              <a:t> </a:t>
            </a:r>
            <a:r>
              <a:rPr lang="nl-BE" dirty="0" err="1"/>
              <a:t>not</a:t>
            </a:r>
            <a:r>
              <a:rPr lang="nl-BE" dirty="0"/>
              <a:t> have </a:t>
            </a:r>
            <a:r>
              <a:rPr lang="nl-BE" dirty="0" err="1"/>
              <a:t>done</a:t>
            </a:r>
            <a:r>
              <a:rPr lang="nl-BE" dirty="0"/>
              <a:t> </a:t>
            </a:r>
            <a:r>
              <a:rPr lang="nl-BE" dirty="0" err="1"/>
              <a:t>so</a:t>
            </a:r>
            <a:r>
              <a:rPr lang="nl-BE" dirty="0"/>
              <a:t>.  </a:t>
            </a:r>
            <a:r>
              <a:rPr lang="nl-BE" dirty="0" err="1"/>
              <a:t>You</a:t>
            </a:r>
            <a:r>
              <a:rPr lang="nl-BE" dirty="0"/>
              <a:t> </a:t>
            </a:r>
            <a:r>
              <a:rPr lang="nl-BE" dirty="0" err="1"/>
              <a:t>could</a:t>
            </a:r>
            <a:r>
              <a:rPr lang="nl-BE" dirty="0"/>
              <a:t> </a:t>
            </a:r>
            <a:r>
              <a:rPr lang="nl-BE" dirty="0" err="1"/>
              <a:t>calculate</a:t>
            </a:r>
            <a:r>
              <a:rPr lang="nl-BE" dirty="0"/>
              <a:t> </a:t>
            </a:r>
            <a:r>
              <a:rPr lang="nl-BE" dirty="0" err="1"/>
              <a:t>mean</a:t>
            </a:r>
            <a:r>
              <a:rPr lang="nl-BE" dirty="0"/>
              <a:t> and </a:t>
            </a:r>
            <a:r>
              <a:rPr lang="nl-BE" dirty="0" err="1"/>
              <a:t>variance</a:t>
            </a:r>
            <a:r>
              <a:rPr lang="nl-BE" dirty="0"/>
              <a:t> </a:t>
            </a:r>
            <a:r>
              <a:rPr lang="nl-BE" dirty="0" err="1"/>
              <a:t>for</a:t>
            </a:r>
            <a:r>
              <a:rPr lang="nl-BE" dirty="0"/>
              <a:t> </a:t>
            </a:r>
            <a:r>
              <a:rPr lang="nl-BE" dirty="0" err="1"/>
              <a:t>each</a:t>
            </a:r>
            <a:r>
              <a:rPr lang="nl-BE" dirty="0"/>
              <a:t> of </a:t>
            </a:r>
            <a:r>
              <a:rPr lang="nl-BE" dirty="0" err="1"/>
              <a:t>the</a:t>
            </a:r>
            <a:r>
              <a:rPr lang="nl-BE" dirty="0"/>
              <a:t> 4 </a:t>
            </a:r>
            <a:r>
              <a:rPr lang="nl-BE" dirty="0" err="1"/>
              <a:t>categories</a:t>
            </a:r>
            <a:r>
              <a:rPr lang="nl-BE" dirty="0"/>
              <a:t> of smoking as </a:t>
            </a:r>
            <a:r>
              <a:rPr lang="nl-BE" dirty="0" err="1"/>
              <a:t>shown</a:t>
            </a:r>
            <a:r>
              <a:rPr lang="nl-BE" dirty="0"/>
              <a:t> on </a:t>
            </a:r>
            <a:r>
              <a:rPr lang="nl-BE" dirty="0" err="1"/>
              <a:t>this</a:t>
            </a:r>
            <a:r>
              <a:rPr lang="nl-BE" dirty="0"/>
              <a:t> slide, but </a:t>
            </a:r>
            <a:r>
              <a:rPr lang="nl-BE" dirty="0" err="1"/>
              <a:t>there</a:t>
            </a:r>
            <a:r>
              <a:rPr lang="nl-BE" dirty="0"/>
              <a:t> are </a:t>
            </a:r>
            <a:r>
              <a:rPr lang="nl-BE" dirty="0" err="1"/>
              <a:t>easier</a:t>
            </a:r>
            <a:r>
              <a:rPr lang="nl-BE" dirty="0"/>
              <a:t> </a:t>
            </a:r>
            <a:r>
              <a:rPr lang="nl-BE" dirty="0" err="1"/>
              <a:t>ways</a:t>
            </a:r>
            <a:r>
              <a:rPr lang="nl-BE" dirty="0"/>
              <a:t> to </a:t>
            </a:r>
            <a:r>
              <a:rPr lang="nl-BE" dirty="0" err="1"/>
              <a:t>solve</a:t>
            </a:r>
            <a:r>
              <a:rPr lang="nl-BE" dirty="0"/>
              <a:t> </a:t>
            </a:r>
            <a:r>
              <a:rPr lang="nl-BE" dirty="0" err="1"/>
              <a:t>this</a:t>
            </a:r>
            <a:r>
              <a:rPr lang="nl-BE" dirty="0"/>
              <a:t> </a:t>
            </a:r>
            <a:r>
              <a:rPr lang="nl-BE" dirty="0" err="1"/>
              <a:t>problem</a:t>
            </a:r>
            <a:r>
              <a:rPr lang="nl-BE" dirty="0"/>
              <a:t>. </a:t>
            </a:r>
          </a:p>
          <a:p>
            <a:endParaRPr lang="nl-BE" dirty="0"/>
          </a:p>
        </p:txBody>
      </p:sp>
      <p:sp>
        <p:nvSpPr>
          <p:cNvPr id="4" name="Date Placeholder 3"/>
          <p:cNvSpPr>
            <a:spLocks noGrp="1"/>
          </p:cNvSpPr>
          <p:nvPr>
            <p:ph type="dt" idx="1"/>
          </p:nvPr>
        </p:nvSpPr>
        <p:spPr/>
        <p:txBody>
          <a:bodyPr/>
          <a:lstStyle/>
          <a:p>
            <a:pPr>
              <a:defRPr/>
            </a:pPr>
            <a:fld id="{819E7385-8C98-43DD-8058-00892AD07443}" type="datetime1">
              <a:rPr lang="en-GB" smtClean="0"/>
              <a:t>09/02/2023</a:t>
            </a:fld>
            <a:endParaRPr lang="en-GB"/>
          </a:p>
        </p:txBody>
      </p:sp>
      <p:sp>
        <p:nvSpPr>
          <p:cNvPr id="5" name="Footer Placeholder 4"/>
          <p:cNvSpPr>
            <a:spLocks noGrp="1"/>
          </p:cNvSpPr>
          <p:nvPr>
            <p:ph type="ftr" sz="quarter" idx="4"/>
          </p:nvPr>
        </p:nvSpPr>
        <p:spPr/>
        <p:txBody>
          <a:bodyPr/>
          <a:lstStyle/>
          <a:p>
            <a:pPr>
              <a:defRPr/>
            </a:pPr>
            <a:r>
              <a:rPr lang="en-GB"/>
              <a:t>ASME_Logistic_TR.PPTX</a:t>
            </a:r>
            <a:endParaRPr lang="en-GB" dirty="0"/>
          </a:p>
        </p:txBody>
      </p:sp>
      <p:sp>
        <p:nvSpPr>
          <p:cNvPr id="6" name="Slide Number Placeholder 5"/>
          <p:cNvSpPr>
            <a:spLocks noGrp="1"/>
          </p:cNvSpPr>
          <p:nvPr>
            <p:ph type="sldNum" sz="quarter" idx="5"/>
          </p:nvPr>
        </p:nvSpPr>
        <p:spPr/>
        <p:txBody>
          <a:bodyPr/>
          <a:lstStyle/>
          <a:p>
            <a:pPr>
              <a:defRPr/>
            </a:pPr>
            <a:fld id="{A4156025-A859-4ABA-A77A-5E4A7BBA40C0}" type="slidenum">
              <a:rPr lang="en-GB" smtClean="0"/>
              <a:pPr>
                <a:defRPr/>
              </a:pPr>
              <a:t>14</a:t>
            </a:fld>
            <a:endParaRPr lang="en-GB"/>
          </a:p>
        </p:txBody>
      </p:sp>
    </p:spTree>
    <p:extLst>
      <p:ext uri="{BB962C8B-B14F-4D97-AF65-F5344CB8AC3E}">
        <p14:creationId xmlns:p14="http://schemas.microsoft.com/office/powerpoint/2010/main" val="2799912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One</a:t>
            </a:r>
            <a:r>
              <a:rPr lang="nl-BE" dirty="0"/>
              <a:t> </a:t>
            </a:r>
            <a:r>
              <a:rPr lang="nl-BE" dirty="0" err="1"/>
              <a:t>quick</a:t>
            </a:r>
            <a:r>
              <a:rPr lang="nl-BE" dirty="0"/>
              <a:t> solution is to </a:t>
            </a:r>
            <a:r>
              <a:rPr lang="nl-BE" dirty="0" err="1"/>
              <a:t>calculate</a:t>
            </a:r>
            <a:r>
              <a:rPr lang="nl-BE" dirty="0"/>
              <a:t> </a:t>
            </a:r>
            <a:r>
              <a:rPr lang="nl-BE" dirty="0" err="1"/>
              <a:t>what</a:t>
            </a:r>
            <a:r>
              <a:rPr lang="nl-BE" dirty="0"/>
              <a:t> is </a:t>
            </a:r>
            <a:r>
              <a:rPr lang="nl-BE" dirty="0" err="1"/>
              <a:t>called</a:t>
            </a:r>
            <a:r>
              <a:rPr lang="nl-BE" dirty="0"/>
              <a:t> </a:t>
            </a:r>
            <a:r>
              <a:rPr lang="nl-BE" dirty="0" err="1"/>
              <a:t>the</a:t>
            </a:r>
            <a:r>
              <a:rPr lang="nl-BE" dirty="0"/>
              <a:t> ‘</a:t>
            </a:r>
            <a:r>
              <a:rPr lang="nl-BE" dirty="0" err="1"/>
              <a:t>dispersion</a:t>
            </a:r>
            <a:r>
              <a:rPr lang="nl-BE" dirty="0"/>
              <a:t> parameter’, </a:t>
            </a:r>
            <a:r>
              <a:rPr lang="nl-BE" dirty="0" err="1"/>
              <a:t>it</a:t>
            </a:r>
            <a:r>
              <a:rPr lang="nl-BE" dirty="0"/>
              <a:t> is </a:t>
            </a:r>
            <a:r>
              <a:rPr lang="nl-BE" dirty="0" err="1"/>
              <a:t>the</a:t>
            </a:r>
            <a:r>
              <a:rPr lang="nl-BE" dirty="0"/>
              <a:t> </a:t>
            </a:r>
            <a:r>
              <a:rPr lang="nl-BE" dirty="0" err="1"/>
              <a:t>sum</a:t>
            </a:r>
            <a:r>
              <a:rPr lang="nl-BE" dirty="0"/>
              <a:t> of </a:t>
            </a:r>
            <a:r>
              <a:rPr lang="nl-BE" dirty="0" err="1"/>
              <a:t>the</a:t>
            </a:r>
            <a:r>
              <a:rPr lang="nl-BE" dirty="0"/>
              <a:t> </a:t>
            </a:r>
            <a:r>
              <a:rPr lang="nl-BE" dirty="0" err="1"/>
              <a:t>residuals</a:t>
            </a:r>
            <a:r>
              <a:rPr lang="nl-BE" dirty="0"/>
              <a:t> </a:t>
            </a:r>
            <a:r>
              <a:rPr lang="nl-BE" dirty="0" err="1"/>
              <a:t>divided</a:t>
            </a:r>
            <a:r>
              <a:rPr lang="nl-BE" dirty="0"/>
              <a:t> </a:t>
            </a:r>
            <a:r>
              <a:rPr lang="nl-BE" dirty="0" err="1"/>
              <a:t>by</a:t>
            </a:r>
            <a:r>
              <a:rPr lang="nl-BE" dirty="0"/>
              <a:t> </a:t>
            </a:r>
            <a:r>
              <a:rPr lang="nl-BE" dirty="0" err="1"/>
              <a:t>the</a:t>
            </a:r>
            <a:r>
              <a:rPr lang="nl-BE" dirty="0"/>
              <a:t> </a:t>
            </a:r>
            <a:r>
              <a:rPr lang="nl-BE" dirty="0" err="1"/>
              <a:t>residual</a:t>
            </a:r>
            <a:r>
              <a:rPr lang="nl-BE" dirty="0"/>
              <a:t> </a:t>
            </a:r>
            <a:r>
              <a:rPr lang="nl-BE" dirty="0" err="1"/>
              <a:t>degrees</a:t>
            </a:r>
            <a:r>
              <a:rPr lang="nl-BE" dirty="0"/>
              <a:t> of </a:t>
            </a:r>
            <a:r>
              <a:rPr lang="nl-BE" dirty="0" err="1"/>
              <a:t>freedom</a:t>
            </a:r>
            <a:r>
              <a:rPr lang="nl-BE" dirty="0"/>
              <a:t>. Both </a:t>
            </a:r>
            <a:r>
              <a:rPr lang="nl-BE" dirty="0" err="1"/>
              <a:t>can</a:t>
            </a:r>
            <a:r>
              <a:rPr lang="nl-BE" dirty="0"/>
              <a:t> </a:t>
            </a:r>
            <a:r>
              <a:rPr lang="nl-BE" dirty="0" err="1"/>
              <a:t>be</a:t>
            </a:r>
            <a:r>
              <a:rPr lang="nl-BE" dirty="0"/>
              <a:t> </a:t>
            </a:r>
            <a:r>
              <a:rPr lang="nl-BE" dirty="0" err="1"/>
              <a:t>calculated</a:t>
            </a:r>
            <a:r>
              <a:rPr lang="nl-BE" dirty="0"/>
              <a:t> </a:t>
            </a:r>
            <a:r>
              <a:rPr lang="nl-BE" dirty="0" err="1"/>
              <a:t>by</a:t>
            </a:r>
            <a:r>
              <a:rPr lang="nl-BE" dirty="0"/>
              <a:t> R </a:t>
            </a:r>
            <a:r>
              <a:rPr lang="nl-BE" dirty="0" err="1"/>
              <a:t>using</a:t>
            </a:r>
            <a:r>
              <a:rPr lang="nl-BE" dirty="0"/>
              <a:t> </a:t>
            </a:r>
            <a:r>
              <a:rPr lang="nl-BE" dirty="0" err="1"/>
              <a:t>the</a:t>
            </a:r>
            <a:r>
              <a:rPr lang="nl-BE" dirty="0"/>
              <a:t> </a:t>
            </a:r>
            <a:r>
              <a:rPr lang="nl-BE" dirty="0" err="1"/>
              <a:t>command</a:t>
            </a:r>
            <a:r>
              <a:rPr lang="nl-BE" dirty="0"/>
              <a:t> </a:t>
            </a:r>
            <a:r>
              <a:rPr lang="nl-BE" dirty="0" err="1"/>
              <a:t>shown</a:t>
            </a:r>
            <a:r>
              <a:rPr lang="nl-BE" dirty="0"/>
              <a:t> on </a:t>
            </a:r>
            <a:r>
              <a:rPr lang="nl-BE" dirty="0" err="1"/>
              <a:t>this</a:t>
            </a:r>
            <a:r>
              <a:rPr lang="nl-BE" dirty="0"/>
              <a:t> slide. In </a:t>
            </a:r>
            <a:r>
              <a:rPr lang="nl-BE" dirty="0" err="1"/>
              <a:t>our</a:t>
            </a:r>
            <a:r>
              <a:rPr lang="nl-BE" dirty="0"/>
              <a:t> </a:t>
            </a:r>
            <a:r>
              <a:rPr lang="nl-BE" dirty="0" err="1"/>
              <a:t>example</a:t>
            </a:r>
            <a:r>
              <a:rPr lang="nl-BE" dirty="0"/>
              <a:t> </a:t>
            </a:r>
            <a:r>
              <a:rPr lang="nl-BE" dirty="0" err="1"/>
              <a:t>there</a:t>
            </a:r>
            <a:r>
              <a:rPr lang="nl-BE" dirty="0"/>
              <a:t> </a:t>
            </a:r>
            <a:r>
              <a:rPr lang="nl-BE" dirty="0" err="1"/>
              <a:t>were</a:t>
            </a:r>
            <a:r>
              <a:rPr lang="nl-BE" dirty="0"/>
              <a:t> 36 </a:t>
            </a:r>
            <a:r>
              <a:rPr lang="nl-BE" dirty="0" err="1"/>
              <a:t>observations</a:t>
            </a:r>
            <a:r>
              <a:rPr lang="nl-BE" dirty="0"/>
              <a:t>, </a:t>
            </a:r>
            <a:r>
              <a:rPr lang="nl-BE" dirty="0" err="1"/>
              <a:t>so</a:t>
            </a:r>
            <a:r>
              <a:rPr lang="nl-BE" dirty="0"/>
              <a:t> 35 </a:t>
            </a:r>
            <a:r>
              <a:rPr lang="nl-BE" dirty="0" err="1"/>
              <a:t>degrees</a:t>
            </a:r>
            <a:r>
              <a:rPr lang="nl-BE" dirty="0"/>
              <a:t> of </a:t>
            </a:r>
            <a:r>
              <a:rPr lang="nl-BE" dirty="0" err="1"/>
              <a:t>freedom</a:t>
            </a:r>
            <a:r>
              <a:rPr lang="nl-BE" dirty="0"/>
              <a:t>. We </a:t>
            </a:r>
            <a:r>
              <a:rPr lang="nl-BE" dirty="0" err="1"/>
              <a:t>used</a:t>
            </a:r>
            <a:r>
              <a:rPr lang="nl-BE" dirty="0"/>
              <a:t> 3 </a:t>
            </a:r>
            <a:r>
              <a:rPr lang="nl-BE" dirty="0" err="1"/>
              <a:t>terms</a:t>
            </a:r>
            <a:r>
              <a:rPr lang="nl-BE" dirty="0"/>
              <a:t> (smoking 2, 3 and 4), </a:t>
            </a:r>
            <a:r>
              <a:rPr lang="nl-BE" dirty="0" err="1"/>
              <a:t>so</a:t>
            </a:r>
            <a:r>
              <a:rPr lang="nl-BE" dirty="0"/>
              <a:t> </a:t>
            </a:r>
            <a:r>
              <a:rPr lang="nl-BE" dirty="0" err="1"/>
              <a:t>there</a:t>
            </a:r>
            <a:r>
              <a:rPr lang="nl-BE" dirty="0"/>
              <a:t> are 32 </a:t>
            </a:r>
            <a:r>
              <a:rPr lang="nl-BE" dirty="0" err="1"/>
              <a:t>degrees</a:t>
            </a:r>
            <a:r>
              <a:rPr lang="nl-BE" dirty="0"/>
              <a:t> of </a:t>
            </a:r>
            <a:r>
              <a:rPr lang="nl-BE" dirty="0" err="1"/>
              <a:t>freedom</a:t>
            </a:r>
            <a:r>
              <a:rPr lang="nl-BE" dirty="0"/>
              <a:t> </a:t>
            </a:r>
            <a:r>
              <a:rPr lang="nl-BE" dirty="0" err="1"/>
              <a:t>left</a:t>
            </a:r>
            <a:r>
              <a:rPr lang="nl-BE" dirty="0"/>
              <a:t>. In </a:t>
            </a:r>
            <a:r>
              <a:rPr lang="nl-BE" dirty="0" err="1"/>
              <a:t>this</a:t>
            </a:r>
            <a:r>
              <a:rPr lang="nl-BE" dirty="0"/>
              <a:t> case </a:t>
            </a:r>
            <a:r>
              <a:rPr lang="nl-BE" dirty="0" err="1"/>
              <a:t>the</a:t>
            </a:r>
            <a:r>
              <a:rPr lang="nl-BE" dirty="0"/>
              <a:t> </a:t>
            </a:r>
            <a:r>
              <a:rPr lang="nl-BE" dirty="0" err="1"/>
              <a:t>final</a:t>
            </a:r>
            <a:r>
              <a:rPr lang="nl-BE" dirty="0"/>
              <a:t> </a:t>
            </a:r>
            <a:r>
              <a:rPr lang="nl-BE" dirty="0" err="1"/>
              <a:t>result</a:t>
            </a:r>
            <a:r>
              <a:rPr lang="nl-BE" dirty="0"/>
              <a:t> is 125.6, </a:t>
            </a:r>
            <a:r>
              <a:rPr lang="nl-BE" dirty="0" err="1"/>
              <a:t>which</a:t>
            </a:r>
            <a:r>
              <a:rPr lang="nl-BE" dirty="0"/>
              <a:t> is far </a:t>
            </a:r>
            <a:r>
              <a:rPr lang="nl-BE" dirty="0" err="1"/>
              <a:t>away</a:t>
            </a:r>
            <a:r>
              <a:rPr lang="nl-BE" dirty="0"/>
              <a:t> </a:t>
            </a:r>
            <a:r>
              <a:rPr lang="nl-BE" dirty="0" err="1"/>
              <a:t>from</a:t>
            </a:r>
            <a:r>
              <a:rPr lang="nl-BE" dirty="0"/>
              <a:t> 1, </a:t>
            </a:r>
            <a:r>
              <a:rPr lang="nl-BE" dirty="0" err="1"/>
              <a:t>indicating</a:t>
            </a:r>
            <a:r>
              <a:rPr lang="nl-BE" dirty="0"/>
              <a:t> </a:t>
            </a:r>
            <a:r>
              <a:rPr lang="nl-BE" dirty="0" err="1"/>
              <a:t>the</a:t>
            </a:r>
            <a:r>
              <a:rPr lang="nl-BE" dirty="0"/>
              <a:t> </a:t>
            </a:r>
            <a:r>
              <a:rPr lang="nl-BE" dirty="0" err="1"/>
              <a:t>the</a:t>
            </a:r>
            <a:r>
              <a:rPr lang="nl-BE" dirty="0"/>
              <a:t> model is </a:t>
            </a:r>
            <a:r>
              <a:rPr lang="nl-BE" dirty="0" err="1"/>
              <a:t>overdispersed</a:t>
            </a:r>
            <a:r>
              <a:rPr lang="nl-BE" dirty="0"/>
              <a:t>. </a:t>
            </a:r>
            <a:r>
              <a:rPr lang="nl-BE" dirty="0" err="1"/>
              <a:t>This</a:t>
            </a:r>
            <a:r>
              <a:rPr lang="nl-BE" dirty="0"/>
              <a:t> means </a:t>
            </a:r>
            <a:r>
              <a:rPr lang="nl-BE" dirty="0" err="1"/>
              <a:t>that</a:t>
            </a:r>
            <a:r>
              <a:rPr lang="nl-BE" dirty="0"/>
              <a:t> </a:t>
            </a:r>
            <a:r>
              <a:rPr lang="nl-BE" dirty="0" err="1"/>
              <a:t>the</a:t>
            </a:r>
            <a:r>
              <a:rPr lang="nl-BE" dirty="0"/>
              <a:t> standard </a:t>
            </a:r>
            <a:r>
              <a:rPr lang="nl-BE" dirty="0" err="1"/>
              <a:t>errors</a:t>
            </a:r>
            <a:r>
              <a:rPr lang="nl-BE" dirty="0"/>
              <a:t> are </a:t>
            </a:r>
            <a:r>
              <a:rPr lang="nl-BE" dirty="0" err="1"/>
              <a:t>not</a:t>
            </a:r>
            <a:r>
              <a:rPr lang="nl-BE" dirty="0"/>
              <a:t> </a:t>
            </a:r>
            <a:r>
              <a:rPr lang="nl-BE" dirty="0" err="1"/>
              <a:t>valid</a:t>
            </a:r>
            <a:r>
              <a:rPr lang="nl-BE" dirty="0"/>
              <a:t> and </a:t>
            </a:r>
            <a:r>
              <a:rPr lang="nl-BE" dirty="0" err="1"/>
              <a:t>therefore</a:t>
            </a:r>
            <a:r>
              <a:rPr lang="nl-BE" dirty="0"/>
              <a:t> </a:t>
            </a:r>
            <a:r>
              <a:rPr lang="nl-BE" dirty="0" err="1"/>
              <a:t>also</a:t>
            </a:r>
            <a:r>
              <a:rPr lang="nl-BE" dirty="0"/>
              <a:t> </a:t>
            </a:r>
            <a:r>
              <a:rPr lang="nl-BE" dirty="0" err="1"/>
              <a:t>the</a:t>
            </a:r>
            <a:r>
              <a:rPr lang="nl-BE" dirty="0"/>
              <a:t> </a:t>
            </a:r>
            <a:r>
              <a:rPr lang="nl-BE" dirty="0" err="1"/>
              <a:t>confidence</a:t>
            </a:r>
            <a:r>
              <a:rPr lang="nl-BE" dirty="0"/>
              <a:t> </a:t>
            </a:r>
            <a:r>
              <a:rPr lang="nl-BE" dirty="0" err="1"/>
              <a:t>intervals</a:t>
            </a:r>
            <a:r>
              <a:rPr lang="nl-BE" dirty="0"/>
              <a:t> and p-</a:t>
            </a:r>
            <a:r>
              <a:rPr lang="nl-BE" dirty="0" err="1"/>
              <a:t>values</a:t>
            </a:r>
            <a:r>
              <a:rPr lang="nl-BE" dirty="0"/>
              <a:t> </a:t>
            </a:r>
            <a:r>
              <a:rPr lang="nl-BE" dirty="0" err="1"/>
              <a:t>provided</a:t>
            </a:r>
            <a:r>
              <a:rPr lang="nl-BE" dirty="0"/>
              <a:t> are </a:t>
            </a:r>
            <a:r>
              <a:rPr lang="nl-BE" dirty="0" err="1"/>
              <a:t>not</a:t>
            </a:r>
            <a:r>
              <a:rPr lang="nl-BE" dirty="0"/>
              <a:t> </a:t>
            </a:r>
            <a:r>
              <a:rPr lang="nl-BE" dirty="0" err="1"/>
              <a:t>valid</a:t>
            </a:r>
            <a:r>
              <a:rPr lang="nl-BE" dirty="0"/>
              <a:t>. </a:t>
            </a:r>
          </a:p>
        </p:txBody>
      </p:sp>
      <p:sp>
        <p:nvSpPr>
          <p:cNvPr id="4" name="Date Placeholder 3"/>
          <p:cNvSpPr>
            <a:spLocks noGrp="1"/>
          </p:cNvSpPr>
          <p:nvPr>
            <p:ph type="dt" idx="1"/>
          </p:nvPr>
        </p:nvSpPr>
        <p:spPr/>
        <p:txBody>
          <a:bodyPr/>
          <a:lstStyle/>
          <a:p>
            <a:pPr>
              <a:defRPr/>
            </a:pPr>
            <a:fld id="{819E7385-8C98-43DD-8058-00892AD07443}" type="datetime1">
              <a:rPr lang="en-GB" smtClean="0"/>
              <a:t>09/02/2023</a:t>
            </a:fld>
            <a:endParaRPr lang="en-GB"/>
          </a:p>
        </p:txBody>
      </p:sp>
      <p:sp>
        <p:nvSpPr>
          <p:cNvPr id="5" name="Footer Placeholder 4"/>
          <p:cNvSpPr>
            <a:spLocks noGrp="1"/>
          </p:cNvSpPr>
          <p:nvPr>
            <p:ph type="ftr" sz="quarter" idx="4"/>
          </p:nvPr>
        </p:nvSpPr>
        <p:spPr/>
        <p:txBody>
          <a:bodyPr/>
          <a:lstStyle/>
          <a:p>
            <a:pPr>
              <a:defRPr/>
            </a:pPr>
            <a:r>
              <a:rPr lang="en-GB"/>
              <a:t>ASME_Logistic_TR.PPTX</a:t>
            </a:r>
            <a:endParaRPr lang="en-GB" dirty="0"/>
          </a:p>
        </p:txBody>
      </p:sp>
      <p:sp>
        <p:nvSpPr>
          <p:cNvPr id="6" name="Slide Number Placeholder 5"/>
          <p:cNvSpPr>
            <a:spLocks noGrp="1"/>
          </p:cNvSpPr>
          <p:nvPr>
            <p:ph type="sldNum" sz="quarter" idx="5"/>
          </p:nvPr>
        </p:nvSpPr>
        <p:spPr/>
        <p:txBody>
          <a:bodyPr/>
          <a:lstStyle/>
          <a:p>
            <a:pPr>
              <a:defRPr/>
            </a:pPr>
            <a:fld id="{A4156025-A859-4ABA-A77A-5E4A7BBA40C0}" type="slidenum">
              <a:rPr lang="en-GB" smtClean="0"/>
              <a:pPr>
                <a:defRPr/>
              </a:pPr>
              <a:t>15</a:t>
            </a:fld>
            <a:endParaRPr lang="en-GB"/>
          </a:p>
        </p:txBody>
      </p:sp>
    </p:spTree>
    <p:extLst>
      <p:ext uri="{BB962C8B-B14F-4D97-AF65-F5344CB8AC3E}">
        <p14:creationId xmlns:p14="http://schemas.microsoft.com/office/powerpoint/2010/main" val="1872836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Over </a:t>
            </a:r>
            <a:r>
              <a:rPr lang="nl-BE" dirty="0" err="1"/>
              <a:t>dispersion</a:t>
            </a:r>
            <a:r>
              <a:rPr lang="nl-BE" dirty="0"/>
              <a:t> </a:t>
            </a:r>
            <a:r>
              <a:rPr lang="nl-BE" dirty="0" err="1"/>
              <a:t>may</a:t>
            </a:r>
            <a:r>
              <a:rPr lang="nl-BE" dirty="0"/>
              <a:t> have different </a:t>
            </a:r>
            <a:r>
              <a:rPr lang="nl-BE" dirty="0" err="1"/>
              <a:t>causes</a:t>
            </a:r>
            <a:r>
              <a:rPr lang="nl-BE" dirty="0"/>
              <a:t>. </a:t>
            </a:r>
            <a:r>
              <a:rPr lang="nl-BE" dirty="0" err="1"/>
              <a:t>There</a:t>
            </a:r>
            <a:r>
              <a:rPr lang="nl-BE" dirty="0"/>
              <a:t> </a:t>
            </a:r>
            <a:r>
              <a:rPr lang="nl-BE" dirty="0" err="1"/>
              <a:t>may</a:t>
            </a:r>
            <a:r>
              <a:rPr lang="nl-BE" dirty="0"/>
              <a:t> </a:t>
            </a:r>
            <a:r>
              <a:rPr lang="nl-BE" dirty="0" err="1"/>
              <a:t>be</a:t>
            </a:r>
            <a:r>
              <a:rPr lang="nl-BE" dirty="0"/>
              <a:t> </a:t>
            </a:r>
            <a:r>
              <a:rPr lang="nl-BE" dirty="0" err="1"/>
              <a:t>excessive</a:t>
            </a:r>
            <a:r>
              <a:rPr lang="nl-BE" dirty="0"/>
              <a:t> </a:t>
            </a:r>
            <a:r>
              <a:rPr lang="nl-BE" dirty="0" err="1"/>
              <a:t>zeros</a:t>
            </a:r>
            <a:r>
              <a:rPr lang="nl-BE" dirty="0"/>
              <a:t>, </a:t>
            </a:r>
            <a:r>
              <a:rPr lang="nl-BE" dirty="0" err="1"/>
              <a:t>which</a:t>
            </a:r>
            <a:r>
              <a:rPr lang="nl-BE" dirty="0"/>
              <a:t> </a:t>
            </a:r>
            <a:r>
              <a:rPr lang="nl-BE" dirty="0" err="1"/>
              <a:t>can</a:t>
            </a:r>
            <a:r>
              <a:rPr lang="nl-BE" dirty="0"/>
              <a:t> happen </a:t>
            </a:r>
            <a:r>
              <a:rPr lang="nl-BE" dirty="0" err="1"/>
              <a:t>because</a:t>
            </a:r>
            <a:r>
              <a:rPr lang="nl-BE" dirty="0"/>
              <a:t> </a:t>
            </a:r>
            <a:r>
              <a:rPr lang="nl-BE" dirty="0" err="1"/>
              <a:t>two</a:t>
            </a:r>
            <a:r>
              <a:rPr lang="nl-BE" dirty="0"/>
              <a:t> </a:t>
            </a:r>
            <a:r>
              <a:rPr lang="nl-BE" dirty="0" err="1"/>
              <a:t>distributions</a:t>
            </a:r>
            <a:r>
              <a:rPr lang="nl-BE" dirty="0"/>
              <a:t> are mixed. An </a:t>
            </a:r>
            <a:r>
              <a:rPr lang="nl-BE" dirty="0" err="1"/>
              <a:t>example</a:t>
            </a:r>
            <a:r>
              <a:rPr lang="nl-BE" dirty="0"/>
              <a:t> is </a:t>
            </a:r>
            <a:r>
              <a:rPr lang="nl-BE" dirty="0" err="1"/>
              <a:t>the</a:t>
            </a:r>
            <a:r>
              <a:rPr lang="nl-BE" dirty="0"/>
              <a:t> </a:t>
            </a:r>
            <a:r>
              <a:rPr lang="nl-BE" dirty="0" err="1"/>
              <a:t>numbers</a:t>
            </a:r>
            <a:r>
              <a:rPr lang="nl-BE" dirty="0"/>
              <a:t> of </a:t>
            </a:r>
            <a:r>
              <a:rPr lang="nl-BE" dirty="0" err="1"/>
              <a:t>fish</a:t>
            </a:r>
            <a:r>
              <a:rPr lang="nl-BE" dirty="0"/>
              <a:t> </a:t>
            </a:r>
            <a:r>
              <a:rPr lang="nl-BE" dirty="0" err="1"/>
              <a:t>caught</a:t>
            </a:r>
            <a:r>
              <a:rPr lang="nl-BE" dirty="0"/>
              <a:t> </a:t>
            </a:r>
            <a:r>
              <a:rPr lang="nl-BE" dirty="0" err="1"/>
              <a:t>by</a:t>
            </a:r>
            <a:r>
              <a:rPr lang="nl-BE" dirty="0"/>
              <a:t> </a:t>
            </a:r>
            <a:r>
              <a:rPr lang="nl-BE" dirty="0" err="1"/>
              <a:t>people</a:t>
            </a:r>
            <a:r>
              <a:rPr lang="nl-BE" dirty="0"/>
              <a:t> </a:t>
            </a:r>
            <a:r>
              <a:rPr lang="nl-BE" dirty="0" err="1"/>
              <a:t>going</a:t>
            </a:r>
            <a:r>
              <a:rPr lang="nl-BE" dirty="0"/>
              <a:t> to a </a:t>
            </a:r>
            <a:r>
              <a:rPr lang="nl-BE" dirty="0" err="1"/>
              <a:t>national</a:t>
            </a:r>
            <a:r>
              <a:rPr lang="nl-BE" dirty="0"/>
              <a:t> park. The </a:t>
            </a:r>
            <a:r>
              <a:rPr lang="nl-BE" dirty="0" err="1"/>
              <a:t>numbers</a:t>
            </a:r>
            <a:r>
              <a:rPr lang="nl-BE" dirty="0"/>
              <a:t> of </a:t>
            </a:r>
            <a:r>
              <a:rPr lang="nl-BE" dirty="0" err="1"/>
              <a:t>fish</a:t>
            </a:r>
            <a:r>
              <a:rPr lang="nl-BE" dirty="0"/>
              <a:t> </a:t>
            </a:r>
            <a:r>
              <a:rPr lang="nl-BE" dirty="0" err="1"/>
              <a:t>caught</a:t>
            </a:r>
            <a:r>
              <a:rPr lang="nl-BE" dirty="0"/>
              <a:t> per person </a:t>
            </a:r>
            <a:r>
              <a:rPr lang="nl-BE" dirty="0" err="1"/>
              <a:t>will</a:t>
            </a:r>
            <a:r>
              <a:rPr lang="nl-BE" dirty="0"/>
              <a:t> follow a </a:t>
            </a:r>
            <a:r>
              <a:rPr lang="nl-BE" dirty="0" err="1"/>
              <a:t>poisson</a:t>
            </a:r>
            <a:r>
              <a:rPr lang="nl-BE" dirty="0"/>
              <a:t> </a:t>
            </a:r>
            <a:r>
              <a:rPr lang="nl-BE" dirty="0" err="1"/>
              <a:t>distribution</a:t>
            </a:r>
            <a:r>
              <a:rPr lang="nl-BE" dirty="0"/>
              <a:t> but </a:t>
            </a:r>
            <a:r>
              <a:rPr lang="nl-BE" dirty="0" err="1"/>
              <a:t>there</a:t>
            </a:r>
            <a:r>
              <a:rPr lang="nl-BE" dirty="0"/>
              <a:t> </a:t>
            </a:r>
            <a:r>
              <a:rPr lang="nl-BE" dirty="0" err="1"/>
              <a:t>will</a:t>
            </a:r>
            <a:r>
              <a:rPr lang="nl-BE" dirty="0"/>
              <a:t> </a:t>
            </a:r>
            <a:r>
              <a:rPr lang="nl-BE" dirty="0" err="1"/>
              <a:t>be</a:t>
            </a:r>
            <a:r>
              <a:rPr lang="nl-BE" dirty="0"/>
              <a:t> </a:t>
            </a:r>
            <a:r>
              <a:rPr lang="nl-BE" dirty="0" err="1"/>
              <a:t>excessive</a:t>
            </a:r>
            <a:r>
              <a:rPr lang="nl-BE" dirty="0"/>
              <a:t> </a:t>
            </a:r>
            <a:r>
              <a:rPr lang="nl-BE" dirty="0" err="1"/>
              <a:t>zeros</a:t>
            </a:r>
            <a:r>
              <a:rPr lang="nl-BE" dirty="0"/>
              <a:t>. </a:t>
            </a:r>
            <a:r>
              <a:rPr lang="nl-BE" dirty="0" err="1"/>
              <a:t>This</a:t>
            </a:r>
            <a:r>
              <a:rPr lang="nl-BE" dirty="0"/>
              <a:t> is </a:t>
            </a:r>
            <a:r>
              <a:rPr lang="nl-BE" dirty="0" err="1"/>
              <a:t>because</a:t>
            </a:r>
            <a:r>
              <a:rPr lang="nl-BE" dirty="0"/>
              <a:t> most </a:t>
            </a:r>
            <a:r>
              <a:rPr lang="nl-BE" dirty="0" err="1"/>
              <a:t>people</a:t>
            </a:r>
            <a:r>
              <a:rPr lang="nl-BE" dirty="0"/>
              <a:t> </a:t>
            </a:r>
            <a:r>
              <a:rPr lang="nl-BE" dirty="0" err="1"/>
              <a:t>will</a:t>
            </a:r>
            <a:r>
              <a:rPr lang="nl-BE" dirty="0"/>
              <a:t> </a:t>
            </a:r>
            <a:r>
              <a:rPr lang="nl-BE" dirty="0" err="1"/>
              <a:t>not</a:t>
            </a:r>
            <a:r>
              <a:rPr lang="nl-BE" dirty="0"/>
              <a:t> go </a:t>
            </a:r>
            <a:r>
              <a:rPr lang="nl-BE" dirty="0" err="1"/>
              <a:t>fishing</a:t>
            </a:r>
            <a:r>
              <a:rPr lang="nl-BE" dirty="0"/>
              <a:t> and </a:t>
            </a:r>
            <a:r>
              <a:rPr lang="nl-BE" dirty="0" err="1"/>
              <a:t>therefore</a:t>
            </a:r>
            <a:r>
              <a:rPr lang="nl-BE" dirty="0"/>
              <a:t> </a:t>
            </a:r>
            <a:r>
              <a:rPr lang="nl-BE" dirty="0" err="1"/>
              <a:t>will</a:t>
            </a:r>
            <a:r>
              <a:rPr lang="nl-BE" dirty="0"/>
              <a:t> catch zero </a:t>
            </a:r>
            <a:r>
              <a:rPr lang="nl-BE" dirty="0" err="1"/>
              <a:t>fish</a:t>
            </a:r>
            <a:r>
              <a:rPr lang="nl-BE" dirty="0"/>
              <a:t>. </a:t>
            </a:r>
            <a:r>
              <a:rPr lang="nl-BE" dirty="0" err="1"/>
              <a:t>If</a:t>
            </a:r>
            <a:r>
              <a:rPr lang="nl-BE" dirty="0"/>
              <a:t> </a:t>
            </a:r>
            <a:r>
              <a:rPr lang="nl-BE" dirty="0" err="1"/>
              <a:t>you</a:t>
            </a:r>
            <a:r>
              <a:rPr lang="nl-BE" dirty="0"/>
              <a:t> </a:t>
            </a:r>
            <a:r>
              <a:rPr lang="nl-BE" dirty="0" err="1"/>
              <a:t>apply</a:t>
            </a:r>
            <a:r>
              <a:rPr lang="nl-BE" dirty="0"/>
              <a:t> </a:t>
            </a:r>
            <a:r>
              <a:rPr lang="nl-BE" dirty="0" err="1"/>
              <a:t>the</a:t>
            </a:r>
            <a:r>
              <a:rPr lang="nl-BE" dirty="0"/>
              <a:t> model </a:t>
            </a:r>
            <a:r>
              <a:rPr lang="nl-BE" dirty="0" err="1"/>
              <a:t>only</a:t>
            </a:r>
            <a:r>
              <a:rPr lang="nl-BE" dirty="0"/>
              <a:t> to </a:t>
            </a:r>
            <a:r>
              <a:rPr lang="nl-BE" dirty="0" err="1"/>
              <a:t>those</a:t>
            </a:r>
            <a:r>
              <a:rPr lang="nl-BE" dirty="0"/>
              <a:t> </a:t>
            </a:r>
            <a:r>
              <a:rPr lang="nl-BE" dirty="0" err="1"/>
              <a:t>that</a:t>
            </a:r>
            <a:r>
              <a:rPr lang="nl-BE" dirty="0"/>
              <a:t> </a:t>
            </a:r>
            <a:r>
              <a:rPr lang="nl-BE" dirty="0" err="1"/>
              <a:t>actually</a:t>
            </a:r>
            <a:r>
              <a:rPr lang="nl-BE" dirty="0"/>
              <a:t> went </a:t>
            </a:r>
            <a:r>
              <a:rPr lang="nl-BE" dirty="0" err="1"/>
              <a:t>fishing</a:t>
            </a:r>
            <a:r>
              <a:rPr lang="nl-BE" dirty="0"/>
              <a:t>, </a:t>
            </a:r>
            <a:r>
              <a:rPr lang="nl-BE" dirty="0" err="1"/>
              <a:t>it</a:t>
            </a:r>
            <a:r>
              <a:rPr lang="nl-BE" dirty="0"/>
              <a:t> </a:t>
            </a:r>
            <a:r>
              <a:rPr lang="nl-BE" dirty="0" err="1"/>
              <a:t>will</a:t>
            </a:r>
            <a:r>
              <a:rPr lang="nl-BE" dirty="0"/>
              <a:t> </a:t>
            </a:r>
            <a:r>
              <a:rPr lang="nl-BE" dirty="0" err="1"/>
              <a:t>propbably</a:t>
            </a:r>
            <a:r>
              <a:rPr lang="nl-BE" dirty="0"/>
              <a:t> fit </a:t>
            </a:r>
            <a:r>
              <a:rPr lang="nl-BE" dirty="0" err="1"/>
              <a:t>much</a:t>
            </a:r>
            <a:r>
              <a:rPr lang="nl-BE" dirty="0"/>
              <a:t> </a:t>
            </a:r>
            <a:r>
              <a:rPr lang="nl-BE" dirty="0" err="1"/>
              <a:t>better</a:t>
            </a:r>
            <a:r>
              <a:rPr lang="nl-BE" dirty="0"/>
              <a:t>. But </a:t>
            </a:r>
            <a:r>
              <a:rPr lang="nl-BE" dirty="0" err="1"/>
              <a:t>it</a:t>
            </a:r>
            <a:r>
              <a:rPr lang="nl-BE" dirty="0"/>
              <a:t> </a:t>
            </a:r>
            <a:r>
              <a:rPr lang="nl-BE" dirty="0" err="1"/>
              <a:t>could</a:t>
            </a:r>
            <a:r>
              <a:rPr lang="nl-BE" dirty="0"/>
              <a:t> </a:t>
            </a:r>
            <a:r>
              <a:rPr lang="nl-BE" dirty="0" err="1"/>
              <a:t>also</a:t>
            </a:r>
            <a:r>
              <a:rPr lang="nl-BE" dirty="0"/>
              <a:t> </a:t>
            </a:r>
            <a:r>
              <a:rPr lang="nl-BE" dirty="0" err="1"/>
              <a:t>be</a:t>
            </a:r>
            <a:r>
              <a:rPr lang="nl-BE" dirty="0"/>
              <a:t> </a:t>
            </a:r>
            <a:r>
              <a:rPr lang="nl-BE" dirty="0" err="1"/>
              <a:t>that</a:t>
            </a:r>
            <a:r>
              <a:rPr lang="nl-BE" dirty="0"/>
              <a:t> </a:t>
            </a:r>
            <a:r>
              <a:rPr lang="nl-BE" dirty="0" err="1"/>
              <a:t>some</a:t>
            </a:r>
            <a:r>
              <a:rPr lang="nl-BE" dirty="0"/>
              <a:t> important predictor is missing. </a:t>
            </a:r>
            <a:r>
              <a:rPr lang="nl-BE" dirty="0" err="1"/>
              <a:t>Remember</a:t>
            </a:r>
            <a:r>
              <a:rPr lang="nl-BE" dirty="0"/>
              <a:t> in </a:t>
            </a:r>
            <a:r>
              <a:rPr lang="nl-BE" dirty="0" err="1"/>
              <a:t>our</a:t>
            </a:r>
            <a:r>
              <a:rPr lang="nl-BE" dirty="0"/>
              <a:t> dataset we had </a:t>
            </a:r>
            <a:r>
              <a:rPr lang="nl-BE" dirty="0" err="1"/>
              <a:t>two</a:t>
            </a:r>
            <a:r>
              <a:rPr lang="nl-BE" dirty="0"/>
              <a:t> </a:t>
            </a:r>
            <a:r>
              <a:rPr lang="nl-BE" dirty="0" err="1"/>
              <a:t>possible</a:t>
            </a:r>
            <a:r>
              <a:rPr lang="nl-BE" dirty="0"/>
              <a:t> </a:t>
            </a:r>
            <a:r>
              <a:rPr lang="nl-BE" dirty="0" err="1"/>
              <a:t>predictors</a:t>
            </a:r>
            <a:r>
              <a:rPr lang="nl-BE" dirty="0"/>
              <a:t>, smoking </a:t>
            </a:r>
            <a:r>
              <a:rPr lang="nl-BE" dirty="0" err="1"/>
              <a:t>habits</a:t>
            </a:r>
            <a:r>
              <a:rPr lang="nl-BE" dirty="0"/>
              <a:t> and </a:t>
            </a:r>
            <a:r>
              <a:rPr lang="nl-BE" dirty="0" err="1"/>
              <a:t>age</a:t>
            </a:r>
            <a:r>
              <a:rPr lang="nl-BE" dirty="0"/>
              <a:t>. </a:t>
            </a:r>
            <a:r>
              <a:rPr lang="nl-BE" dirty="0" err="1"/>
              <a:t>Since</a:t>
            </a:r>
            <a:r>
              <a:rPr lang="nl-BE" dirty="0"/>
              <a:t> </a:t>
            </a:r>
            <a:r>
              <a:rPr lang="nl-BE" dirty="0" err="1"/>
              <a:t>our</a:t>
            </a:r>
            <a:r>
              <a:rPr lang="nl-BE" dirty="0"/>
              <a:t> </a:t>
            </a:r>
            <a:r>
              <a:rPr lang="nl-BE" dirty="0" err="1"/>
              <a:t>outcome</a:t>
            </a:r>
            <a:r>
              <a:rPr lang="nl-BE" dirty="0"/>
              <a:t> </a:t>
            </a:r>
            <a:r>
              <a:rPr lang="nl-BE" dirty="0" err="1"/>
              <a:t>variable</a:t>
            </a:r>
            <a:r>
              <a:rPr lang="nl-BE" dirty="0"/>
              <a:t> ‘</a:t>
            </a:r>
            <a:r>
              <a:rPr lang="nl-BE" dirty="0" err="1"/>
              <a:t>deaths</a:t>
            </a:r>
            <a:r>
              <a:rPr lang="nl-BE" dirty="0"/>
              <a:t>’ is of course </a:t>
            </a:r>
            <a:r>
              <a:rPr lang="nl-BE" dirty="0" err="1"/>
              <a:t>closely</a:t>
            </a:r>
            <a:r>
              <a:rPr lang="nl-BE" dirty="0"/>
              <a:t> </a:t>
            </a:r>
            <a:r>
              <a:rPr lang="nl-BE" dirty="0" err="1"/>
              <a:t>associated</a:t>
            </a:r>
            <a:r>
              <a:rPr lang="nl-BE" dirty="0"/>
              <a:t> </a:t>
            </a:r>
            <a:r>
              <a:rPr lang="nl-BE" dirty="0" err="1"/>
              <a:t>with</a:t>
            </a:r>
            <a:r>
              <a:rPr lang="nl-BE" dirty="0"/>
              <a:t> </a:t>
            </a:r>
            <a:r>
              <a:rPr lang="nl-BE" dirty="0" err="1"/>
              <a:t>age</a:t>
            </a:r>
            <a:r>
              <a:rPr lang="nl-BE" dirty="0"/>
              <a:t>, </a:t>
            </a:r>
            <a:r>
              <a:rPr lang="nl-BE" dirty="0" err="1"/>
              <a:t>it</a:t>
            </a:r>
            <a:r>
              <a:rPr lang="nl-BE" dirty="0"/>
              <a:t> </a:t>
            </a:r>
            <a:r>
              <a:rPr lang="nl-BE" dirty="0" err="1"/>
              <a:t>could</a:t>
            </a:r>
            <a:r>
              <a:rPr lang="nl-BE" dirty="0"/>
              <a:t> </a:t>
            </a:r>
            <a:r>
              <a:rPr lang="nl-BE" dirty="0" err="1"/>
              <a:t>be</a:t>
            </a:r>
            <a:r>
              <a:rPr lang="nl-BE" dirty="0"/>
              <a:t> </a:t>
            </a:r>
            <a:r>
              <a:rPr lang="nl-BE" dirty="0" err="1"/>
              <a:t>an</a:t>
            </a:r>
            <a:r>
              <a:rPr lang="nl-BE" dirty="0"/>
              <a:t> important </a:t>
            </a:r>
            <a:r>
              <a:rPr lang="nl-BE" dirty="0" err="1"/>
              <a:t>confounder</a:t>
            </a:r>
            <a:r>
              <a:rPr lang="nl-BE" dirty="0"/>
              <a:t>.</a:t>
            </a:r>
          </a:p>
          <a:p>
            <a:endParaRPr lang="nl-BE" dirty="0"/>
          </a:p>
          <a:p>
            <a:r>
              <a:rPr lang="nl-BE" dirty="0"/>
              <a:t>A </a:t>
            </a:r>
            <a:r>
              <a:rPr lang="nl-BE" dirty="0" err="1"/>
              <a:t>poisson</a:t>
            </a:r>
            <a:r>
              <a:rPr lang="nl-BE" dirty="0"/>
              <a:t> </a:t>
            </a:r>
            <a:r>
              <a:rPr lang="nl-BE" dirty="0" err="1"/>
              <a:t>distribution</a:t>
            </a:r>
            <a:r>
              <a:rPr lang="nl-BE" dirty="0"/>
              <a:t> </a:t>
            </a:r>
            <a:r>
              <a:rPr lang="nl-BE" dirty="0" err="1"/>
              <a:t>assumes</a:t>
            </a:r>
            <a:r>
              <a:rPr lang="nl-BE" dirty="0"/>
              <a:t> a </a:t>
            </a:r>
            <a:r>
              <a:rPr lang="nl-BE" dirty="0" err="1"/>
              <a:t>certain</a:t>
            </a:r>
            <a:r>
              <a:rPr lang="nl-BE" dirty="0"/>
              <a:t> </a:t>
            </a:r>
            <a:r>
              <a:rPr lang="nl-BE" dirty="0" err="1"/>
              <a:t>relation</a:t>
            </a:r>
            <a:r>
              <a:rPr lang="nl-BE" dirty="0"/>
              <a:t> </a:t>
            </a:r>
            <a:r>
              <a:rPr lang="nl-BE" dirty="0" err="1"/>
              <a:t>between</a:t>
            </a:r>
            <a:r>
              <a:rPr lang="nl-BE" dirty="0"/>
              <a:t> </a:t>
            </a:r>
            <a:r>
              <a:rPr lang="nl-BE" dirty="0" err="1"/>
              <a:t>the</a:t>
            </a:r>
            <a:r>
              <a:rPr lang="nl-BE" dirty="0"/>
              <a:t> x-</a:t>
            </a:r>
            <a:r>
              <a:rPr lang="nl-BE" dirty="0" err="1"/>
              <a:t>variable</a:t>
            </a:r>
            <a:r>
              <a:rPr lang="nl-BE" dirty="0"/>
              <a:t> (</a:t>
            </a:r>
            <a:r>
              <a:rPr lang="nl-BE" dirty="0" err="1"/>
              <a:t>mean</a:t>
            </a:r>
            <a:r>
              <a:rPr lang="nl-BE" dirty="0"/>
              <a:t> or </a:t>
            </a:r>
            <a:r>
              <a:rPr lang="nl-BE" dirty="0" err="1"/>
              <a:t>rate</a:t>
            </a:r>
            <a:r>
              <a:rPr lang="nl-BE" dirty="0"/>
              <a:t>) and </a:t>
            </a:r>
            <a:r>
              <a:rPr lang="nl-BE" dirty="0" err="1"/>
              <a:t>variance</a:t>
            </a:r>
            <a:r>
              <a:rPr lang="nl-BE" dirty="0"/>
              <a:t>. At </a:t>
            </a:r>
            <a:r>
              <a:rPr lang="nl-BE" dirty="0" err="1"/>
              <a:t>lower</a:t>
            </a:r>
            <a:r>
              <a:rPr lang="nl-BE" dirty="0"/>
              <a:t> level </a:t>
            </a:r>
            <a:r>
              <a:rPr lang="nl-BE" dirty="0" err="1"/>
              <a:t>the</a:t>
            </a:r>
            <a:r>
              <a:rPr lang="nl-BE" dirty="0"/>
              <a:t> </a:t>
            </a:r>
            <a:r>
              <a:rPr lang="nl-BE" dirty="0" err="1"/>
              <a:t>variance</a:t>
            </a:r>
            <a:r>
              <a:rPr lang="nl-BE" dirty="0"/>
              <a:t> is </a:t>
            </a:r>
            <a:r>
              <a:rPr lang="nl-BE" dirty="0" err="1"/>
              <a:t>less</a:t>
            </a:r>
            <a:r>
              <a:rPr lang="nl-BE" dirty="0"/>
              <a:t> and </a:t>
            </a:r>
            <a:r>
              <a:rPr lang="nl-BE" dirty="0" err="1"/>
              <a:t>it</a:t>
            </a:r>
            <a:r>
              <a:rPr lang="nl-BE" dirty="0"/>
              <a:t> </a:t>
            </a:r>
            <a:r>
              <a:rPr lang="nl-BE" dirty="0" err="1"/>
              <a:t>increases</a:t>
            </a:r>
            <a:r>
              <a:rPr lang="nl-BE" dirty="0"/>
              <a:t> as </a:t>
            </a:r>
            <a:r>
              <a:rPr lang="nl-BE" dirty="0" err="1"/>
              <a:t>the</a:t>
            </a:r>
            <a:r>
              <a:rPr lang="nl-BE" dirty="0"/>
              <a:t> level of </a:t>
            </a:r>
            <a:r>
              <a:rPr lang="nl-BE" dirty="0" err="1"/>
              <a:t>the</a:t>
            </a:r>
            <a:r>
              <a:rPr lang="nl-BE" dirty="0"/>
              <a:t> x-</a:t>
            </a:r>
            <a:r>
              <a:rPr lang="nl-BE" dirty="0" err="1"/>
              <a:t>variable</a:t>
            </a:r>
            <a:r>
              <a:rPr lang="nl-BE" dirty="0"/>
              <a:t> </a:t>
            </a:r>
            <a:r>
              <a:rPr lang="nl-BE" dirty="0" err="1"/>
              <a:t>increases</a:t>
            </a:r>
            <a:r>
              <a:rPr lang="nl-BE" dirty="0"/>
              <a:t>. </a:t>
            </a:r>
            <a:r>
              <a:rPr lang="nl-BE" dirty="0" err="1"/>
              <a:t>This</a:t>
            </a:r>
            <a:r>
              <a:rPr lang="nl-BE" dirty="0"/>
              <a:t> </a:t>
            </a:r>
            <a:r>
              <a:rPr lang="nl-BE" dirty="0" err="1"/>
              <a:t>may</a:t>
            </a:r>
            <a:r>
              <a:rPr lang="nl-BE" dirty="0"/>
              <a:t> </a:t>
            </a:r>
            <a:r>
              <a:rPr lang="nl-BE" dirty="0" err="1"/>
              <a:t>not</a:t>
            </a:r>
            <a:r>
              <a:rPr lang="nl-BE" dirty="0"/>
              <a:t> </a:t>
            </a:r>
            <a:r>
              <a:rPr lang="nl-BE" dirty="0" err="1"/>
              <a:t>be</a:t>
            </a:r>
            <a:r>
              <a:rPr lang="nl-BE" dirty="0"/>
              <a:t> </a:t>
            </a:r>
            <a:r>
              <a:rPr lang="nl-BE" dirty="0" err="1"/>
              <a:t>the</a:t>
            </a:r>
            <a:r>
              <a:rPr lang="nl-BE" dirty="0"/>
              <a:t> case in </a:t>
            </a:r>
            <a:r>
              <a:rPr lang="nl-BE" dirty="0" err="1"/>
              <a:t>the</a:t>
            </a:r>
            <a:r>
              <a:rPr lang="nl-BE" dirty="0"/>
              <a:t> dataset </a:t>
            </a:r>
            <a:r>
              <a:rPr lang="nl-BE" dirty="0" err="1"/>
              <a:t>you</a:t>
            </a:r>
            <a:r>
              <a:rPr lang="nl-BE" dirty="0"/>
              <a:t> are </a:t>
            </a:r>
            <a:r>
              <a:rPr lang="nl-BE" dirty="0" err="1"/>
              <a:t>analyzing</a:t>
            </a:r>
            <a:r>
              <a:rPr lang="nl-BE" dirty="0"/>
              <a:t> </a:t>
            </a:r>
            <a:r>
              <a:rPr lang="nl-BE" dirty="0" err="1"/>
              <a:t>which</a:t>
            </a:r>
            <a:r>
              <a:rPr lang="nl-BE" dirty="0"/>
              <a:t> means </a:t>
            </a:r>
            <a:r>
              <a:rPr lang="nl-BE" dirty="0" err="1"/>
              <a:t>that</a:t>
            </a:r>
            <a:r>
              <a:rPr lang="nl-BE" dirty="0"/>
              <a:t> a </a:t>
            </a:r>
            <a:r>
              <a:rPr lang="nl-BE" dirty="0" err="1"/>
              <a:t>poisson</a:t>
            </a:r>
            <a:r>
              <a:rPr lang="nl-BE" dirty="0"/>
              <a:t> model </a:t>
            </a:r>
            <a:r>
              <a:rPr lang="nl-BE" dirty="0" err="1"/>
              <a:t>will</a:t>
            </a:r>
            <a:r>
              <a:rPr lang="nl-BE" dirty="0"/>
              <a:t> never fit </a:t>
            </a:r>
            <a:r>
              <a:rPr lang="nl-BE" dirty="0" err="1"/>
              <a:t>properly</a:t>
            </a:r>
            <a:r>
              <a:rPr lang="nl-BE" dirty="0"/>
              <a:t>. </a:t>
            </a:r>
            <a:r>
              <a:rPr lang="nl-BE" dirty="0" err="1"/>
              <a:t>This</a:t>
            </a:r>
            <a:r>
              <a:rPr lang="nl-BE" dirty="0"/>
              <a:t> </a:t>
            </a:r>
            <a:r>
              <a:rPr lang="nl-BE" dirty="0" err="1"/>
              <a:t>can</a:t>
            </a:r>
            <a:r>
              <a:rPr lang="nl-BE" dirty="0"/>
              <a:t> </a:t>
            </a:r>
            <a:r>
              <a:rPr lang="nl-BE" dirty="0" err="1"/>
              <a:t>be</a:t>
            </a:r>
            <a:r>
              <a:rPr lang="nl-BE" dirty="0"/>
              <a:t> </a:t>
            </a:r>
            <a:r>
              <a:rPr lang="nl-BE" dirty="0" err="1"/>
              <a:t>solved</a:t>
            </a:r>
            <a:r>
              <a:rPr lang="nl-BE" dirty="0"/>
              <a:t> </a:t>
            </a:r>
            <a:r>
              <a:rPr lang="nl-BE" dirty="0" err="1"/>
              <a:t>by</a:t>
            </a:r>
            <a:r>
              <a:rPr lang="nl-BE" dirty="0"/>
              <a:t> fitting a </a:t>
            </a:r>
            <a:r>
              <a:rPr lang="nl-BE" dirty="0" err="1"/>
              <a:t>negative</a:t>
            </a:r>
            <a:r>
              <a:rPr lang="nl-BE" dirty="0"/>
              <a:t> </a:t>
            </a:r>
            <a:r>
              <a:rPr lang="nl-BE" dirty="0" err="1"/>
              <a:t>binomial</a:t>
            </a:r>
            <a:r>
              <a:rPr lang="nl-BE" dirty="0"/>
              <a:t> model </a:t>
            </a:r>
            <a:r>
              <a:rPr lang="nl-BE" dirty="0" err="1"/>
              <a:t>which</a:t>
            </a:r>
            <a:r>
              <a:rPr lang="nl-BE" dirty="0"/>
              <a:t> </a:t>
            </a:r>
            <a:r>
              <a:rPr lang="nl-BE" dirty="0" err="1"/>
              <a:t>estimates</a:t>
            </a:r>
            <a:r>
              <a:rPr lang="nl-BE" dirty="0"/>
              <a:t> </a:t>
            </a:r>
            <a:r>
              <a:rPr lang="nl-BE" dirty="0" err="1"/>
              <a:t>mean</a:t>
            </a:r>
            <a:r>
              <a:rPr lang="nl-BE" dirty="0"/>
              <a:t> and </a:t>
            </a:r>
            <a:r>
              <a:rPr lang="nl-BE" dirty="0" err="1"/>
              <a:t>variance</a:t>
            </a:r>
            <a:r>
              <a:rPr lang="nl-BE" dirty="0"/>
              <a:t> </a:t>
            </a:r>
            <a:r>
              <a:rPr lang="nl-BE" dirty="0" err="1"/>
              <a:t>seprately</a:t>
            </a:r>
            <a:r>
              <a:rPr lang="nl-BE" dirty="0"/>
              <a:t> </a:t>
            </a:r>
            <a:r>
              <a:rPr lang="nl-BE" dirty="0" err="1"/>
              <a:t>so</a:t>
            </a:r>
            <a:r>
              <a:rPr lang="nl-BE" dirty="0"/>
              <a:t> the </a:t>
            </a:r>
            <a:r>
              <a:rPr lang="nl-BE" dirty="0" err="1"/>
              <a:t>restriction</a:t>
            </a:r>
            <a:r>
              <a:rPr lang="nl-BE" dirty="0"/>
              <a:t> of the </a:t>
            </a:r>
            <a:r>
              <a:rPr lang="nl-BE" dirty="0" err="1"/>
              <a:t>association</a:t>
            </a:r>
            <a:r>
              <a:rPr lang="nl-BE" dirty="0"/>
              <a:t> </a:t>
            </a:r>
            <a:r>
              <a:rPr lang="nl-BE" dirty="0" err="1"/>
              <a:t>between</a:t>
            </a:r>
            <a:r>
              <a:rPr lang="nl-BE" dirty="0"/>
              <a:t> the </a:t>
            </a:r>
            <a:r>
              <a:rPr lang="nl-BE" dirty="0" err="1"/>
              <a:t>two</a:t>
            </a:r>
            <a:r>
              <a:rPr lang="nl-BE" dirty="0"/>
              <a:t> no </a:t>
            </a:r>
            <a:r>
              <a:rPr lang="nl-BE" dirty="0" err="1"/>
              <a:t>longer</a:t>
            </a:r>
            <a:r>
              <a:rPr lang="nl-BE" dirty="0"/>
              <a:t> </a:t>
            </a:r>
            <a:r>
              <a:rPr lang="nl-BE" dirty="0" err="1"/>
              <a:t>applies</a:t>
            </a:r>
            <a:r>
              <a:rPr lang="nl-BE" dirty="0"/>
              <a:t>. </a:t>
            </a:r>
          </a:p>
        </p:txBody>
      </p:sp>
      <p:sp>
        <p:nvSpPr>
          <p:cNvPr id="4" name="Date Placeholder 3"/>
          <p:cNvSpPr>
            <a:spLocks noGrp="1"/>
          </p:cNvSpPr>
          <p:nvPr>
            <p:ph type="dt" idx="1"/>
          </p:nvPr>
        </p:nvSpPr>
        <p:spPr/>
        <p:txBody>
          <a:bodyPr/>
          <a:lstStyle/>
          <a:p>
            <a:pPr>
              <a:defRPr/>
            </a:pPr>
            <a:fld id="{819E7385-8C98-43DD-8058-00892AD07443}" type="datetime1">
              <a:rPr lang="en-GB" smtClean="0"/>
              <a:t>09/02/2023</a:t>
            </a:fld>
            <a:endParaRPr lang="en-GB"/>
          </a:p>
        </p:txBody>
      </p:sp>
      <p:sp>
        <p:nvSpPr>
          <p:cNvPr id="5" name="Footer Placeholder 4"/>
          <p:cNvSpPr>
            <a:spLocks noGrp="1"/>
          </p:cNvSpPr>
          <p:nvPr>
            <p:ph type="ftr" sz="quarter" idx="4"/>
          </p:nvPr>
        </p:nvSpPr>
        <p:spPr/>
        <p:txBody>
          <a:bodyPr/>
          <a:lstStyle/>
          <a:p>
            <a:pPr>
              <a:defRPr/>
            </a:pPr>
            <a:r>
              <a:rPr lang="en-GB"/>
              <a:t>ASME_Logistic_TR.PPTX</a:t>
            </a:r>
            <a:endParaRPr lang="en-GB" dirty="0"/>
          </a:p>
        </p:txBody>
      </p:sp>
      <p:sp>
        <p:nvSpPr>
          <p:cNvPr id="6" name="Slide Number Placeholder 5"/>
          <p:cNvSpPr>
            <a:spLocks noGrp="1"/>
          </p:cNvSpPr>
          <p:nvPr>
            <p:ph type="sldNum" sz="quarter" idx="5"/>
          </p:nvPr>
        </p:nvSpPr>
        <p:spPr/>
        <p:txBody>
          <a:bodyPr/>
          <a:lstStyle/>
          <a:p>
            <a:pPr>
              <a:defRPr/>
            </a:pPr>
            <a:fld id="{A4156025-A859-4ABA-A77A-5E4A7BBA40C0}" type="slidenum">
              <a:rPr lang="en-GB" smtClean="0"/>
              <a:pPr>
                <a:defRPr/>
              </a:pPr>
              <a:t>16</a:t>
            </a:fld>
            <a:endParaRPr lang="en-GB"/>
          </a:p>
        </p:txBody>
      </p:sp>
    </p:spTree>
    <p:extLst>
      <p:ext uri="{BB962C8B-B14F-4D97-AF65-F5344CB8AC3E}">
        <p14:creationId xmlns:p14="http://schemas.microsoft.com/office/powerpoint/2010/main" val="3024655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So</a:t>
            </a:r>
            <a:r>
              <a:rPr lang="nl-BE" dirty="0"/>
              <a:t> </a:t>
            </a:r>
            <a:r>
              <a:rPr lang="nl-BE" dirty="0" err="1"/>
              <a:t>let’s</a:t>
            </a:r>
            <a:r>
              <a:rPr lang="nl-BE" dirty="0"/>
              <a:t> </a:t>
            </a:r>
            <a:r>
              <a:rPr lang="nl-BE" dirty="0" err="1"/>
              <a:t>add</a:t>
            </a:r>
            <a:r>
              <a:rPr lang="nl-BE" dirty="0"/>
              <a:t> </a:t>
            </a:r>
            <a:r>
              <a:rPr lang="nl-BE" dirty="0" err="1"/>
              <a:t>age</a:t>
            </a:r>
            <a:r>
              <a:rPr lang="nl-BE" dirty="0"/>
              <a:t> to </a:t>
            </a:r>
            <a:r>
              <a:rPr lang="nl-BE" dirty="0" err="1"/>
              <a:t>the</a:t>
            </a:r>
            <a:r>
              <a:rPr lang="nl-BE" dirty="0"/>
              <a:t> model. </a:t>
            </a:r>
            <a:r>
              <a:rPr lang="nl-BE" dirty="0" err="1"/>
              <a:t>Because</a:t>
            </a:r>
            <a:r>
              <a:rPr lang="nl-BE" dirty="0"/>
              <a:t> </a:t>
            </a:r>
            <a:r>
              <a:rPr lang="nl-BE" dirty="0" err="1"/>
              <a:t>it</a:t>
            </a:r>
            <a:r>
              <a:rPr lang="nl-BE" dirty="0"/>
              <a:t> is </a:t>
            </a:r>
            <a:r>
              <a:rPr lang="nl-BE" dirty="0" err="1"/>
              <a:t>defined</a:t>
            </a:r>
            <a:r>
              <a:rPr lang="nl-BE" dirty="0"/>
              <a:t> here as a </a:t>
            </a:r>
            <a:r>
              <a:rPr lang="nl-BE" dirty="0" err="1"/>
              <a:t>categorical</a:t>
            </a:r>
            <a:r>
              <a:rPr lang="nl-BE" dirty="0"/>
              <a:t> </a:t>
            </a:r>
            <a:r>
              <a:rPr lang="nl-BE" dirty="0" err="1"/>
              <a:t>variable</a:t>
            </a:r>
            <a:r>
              <a:rPr lang="nl-BE" dirty="0"/>
              <a:t> (</a:t>
            </a:r>
            <a:r>
              <a:rPr lang="nl-BE" dirty="0" err="1"/>
              <a:t>age</a:t>
            </a:r>
            <a:r>
              <a:rPr lang="nl-BE" dirty="0"/>
              <a:t> </a:t>
            </a:r>
            <a:r>
              <a:rPr lang="nl-BE" dirty="0" err="1"/>
              <a:t>groups</a:t>
            </a:r>
            <a:r>
              <a:rPr lang="nl-BE" dirty="0"/>
              <a:t>), I </a:t>
            </a:r>
            <a:r>
              <a:rPr lang="nl-BE" dirty="0" err="1"/>
              <a:t>will</a:t>
            </a:r>
            <a:r>
              <a:rPr lang="nl-BE" dirty="0"/>
              <a:t> first </a:t>
            </a:r>
            <a:r>
              <a:rPr lang="nl-BE" dirty="0" err="1"/>
              <a:t>treat</a:t>
            </a:r>
            <a:r>
              <a:rPr lang="nl-BE" dirty="0"/>
              <a:t> </a:t>
            </a:r>
            <a:r>
              <a:rPr lang="nl-BE" dirty="0" err="1"/>
              <a:t>it</a:t>
            </a:r>
            <a:r>
              <a:rPr lang="nl-BE" dirty="0"/>
              <a:t> as </a:t>
            </a:r>
            <a:r>
              <a:rPr lang="nl-BE" dirty="0" err="1"/>
              <a:t>such</a:t>
            </a:r>
            <a:r>
              <a:rPr lang="nl-BE" dirty="0"/>
              <a:t>. The model </a:t>
            </a:r>
            <a:r>
              <a:rPr lang="nl-BE" dirty="0" err="1"/>
              <a:t>will</a:t>
            </a:r>
            <a:r>
              <a:rPr lang="nl-BE" dirty="0"/>
              <a:t> </a:t>
            </a:r>
            <a:r>
              <a:rPr lang="nl-BE" dirty="0" err="1"/>
              <a:t>now</a:t>
            </a:r>
            <a:r>
              <a:rPr lang="nl-BE" dirty="0"/>
              <a:t> look as on </a:t>
            </a:r>
            <a:r>
              <a:rPr lang="nl-BE" dirty="0" err="1"/>
              <a:t>this</a:t>
            </a:r>
            <a:r>
              <a:rPr lang="nl-BE" dirty="0"/>
              <a:t> slide.</a:t>
            </a:r>
          </a:p>
        </p:txBody>
      </p:sp>
      <p:sp>
        <p:nvSpPr>
          <p:cNvPr id="4" name="Date Placeholder 3"/>
          <p:cNvSpPr>
            <a:spLocks noGrp="1"/>
          </p:cNvSpPr>
          <p:nvPr>
            <p:ph type="dt" idx="1"/>
          </p:nvPr>
        </p:nvSpPr>
        <p:spPr/>
        <p:txBody>
          <a:bodyPr/>
          <a:lstStyle/>
          <a:p>
            <a:pPr>
              <a:defRPr/>
            </a:pPr>
            <a:fld id="{819E7385-8C98-43DD-8058-00892AD07443}" type="datetime1">
              <a:rPr lang="en-GB" smtClean="0"/>
              <a:t>09/02/2023</a:t>
            </a:fld>
            <a:endParaRPr lang="en-GB"/>
          </a:p>
        </p:txBody>
      </p:sp>
      <p:sp>
        <p:nvSpPr>
          <p:cNvPr id="5" name="Footer Placeholder 4"/>
          <p:cNvSpPr>
            <a:spLocks noGrp="1"/>
          </p:cNvSpPr>
          <p:nvPr>
            <p:ph type="ftr" sz="quarter" idx="4"/>
          </p:nvPr>
        </p:nvSpPr>
        <p:spPr/>
        <p:txBody>
          <a:bodyPr/>
          <a:lstStyle/>
          <a:p>
            <a:pPr>
              <a:defRPr/>
            </a:pPr>
            <a:r>
              <a:rPr lang="en-GB"/>
              <a:t>ASME_Logistic_TR.PPTX</a:t>
            </a:r>
            <a:endParaRPr lang="en-GB" dirty="0"/>
          </a:p>
        </p:txBody>
      </p:sp>
      <p:sp>
        <p:nvSpPr>
          <p:cNvPr id="6" name="Slide Number Placeholder 5"/>
          <p:cNvSpPr>
            <a:spLocks noGrp="1"/>
          </p:cNvSpPr>
          <p:nvPr>
            <p:ph type="sldNum" sz="quarter" idx="5"/>
          </p:nvPr>
        </p:nvSpPr>
        <p:spPr/>
        <p:txBody>
          <a:bodyPr/>
          <a:lstStyle/>
          <a:p>
            <a:pPr>
              <a:defRPr/>
            </a:pPr>
            <a:fld id="{A4156025-A859-4ABA-A77A-5E4A7BBA40C0}" type="slidenum">
              <a:rPr lang="en-GB" smtClean="0"/>
              <a:pPr>
                <a:defRPr/>
              </a:pPr>
              <a:t>17</a:t>
            </a:fld>
            <a:endParaRPr lang="en-GB"/>
          </a:p>
        </p:txBody>
      </p:sp>
    </p:spTree>
    <p:extLst>
      <p:ext uri="{BB962C8B-B14F-4D97-AF65-F5344CB8AC3E}">
        <p14:creationId xmlns:p14="http://schemas.microsoft.com/office/powerpoint/2010/main" val="13838882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This</a:t>
            </a:r>
            <a:r>
              <a:rPr lang="nl-BE" dirty="0"/>
              <a:t> slide shows the </a:t>
            </a:r>
            <a:r>
              <a:rPr lang="nl-BE" dirty="0" err="1"/>
              <a:t>coefficients</a:t>
            </a:r>
            <a:r>
              <a:rPr lang="nl-BE" dirty="0"/>
              <a:t> and standard </a:t>
            </a:r>
            <a:r>
              <a:rPr lang="nl-BE" dirty="0" err="1"/>
              <a:t>errors</a:t>
            </a:r>
            <a:r>
              <a:rPr lang="nl-BE" dirty="0"/>
              <a:t>. To get the </a:t>
            </a:r>
            <a:r>
              <a:rPr lang="nl-BE" dirty="0" err="1"/>
              <a:t>rate</a:t>
            </a:r>
            <a:r>
              <a:rPr lang="nl-BE" dirty="0"/>
              <a:t> </a:t>
            </a:r>
            <a:r>
              <a:rPr lang="nl-BE" dirty="0" err="1"/>
              <a:t>ratios</a:t>
            </a:r>
            <a:r>
              <a:rPr lang="nl-BE" dirty="0"/>
              <a:t> we </a:t>
            </a:r>
            <a:r>
              <a:rPr lang="nl-BE" dirty="0" err="1"/>
              <a:t>still</a:t>
            </a:r>
            <a:r>
              <a:rPr lang="nl-BE" dirty="0"/>
              <a:t> </a:t>
            </a:r>
            <a:r>
              <a:rPr lang="nl-BE" dirty="0" err="1"/>
              <a:t>need</a:t>
            </a:r>
            <a:r>
              <a:rPr lang="nl-BE" dirty="0"/>
              <a:t> to </a:t>
            </a:r>
            <a:r>
              <a:rPr lang="nl-BE" dirty="0" err="1"/>
              <a:t>exponentiate</a:t>
            </a:r>
            <a:r>
              <a:rPr lang="nl-BE" dirty="0"/>
              <a:t>. </a:t>
            </a:r>
            <a:r>
              <a:rPr lang="nl-BE" dirty="0" err="1"/>
              <a:t>What</a:t>
            </a:r>
            <a:r>
              <a:rPr lang="nl-BE" dirty="0"/>
              <a:t> </a:t>
            </a:r>
            <a:r>
              <a:rPr lang="nl-BE" dirty="0" err="1"/>
              <a:t>can</a:t>
            </a:r>
            <a:r>
              <a:rPr lang="nl-BE" dirty="0"/>
              <a:t> </a:t>
            </a:r>
            <a:r>
              <a:rPr lang="nl-BE" dirty="0" err="1"/>
              <a:t>already</a:t>
            </a:r>
            <a:r>
              <a:rPr lang="nl-BE" dirty="0"/>
              <a:t> </a:t>
            </a:r>
            <a:r>
              <a:rPr lang="nl-BE" dirty="0" err="1"/>
              <a:t>be</a:t>
            </a:r>
            <a:r>
              <a:rPr lang="nl-BE" dirty="0"/>
              <a:t> </a:t>
            </a:r>
            <a:r>
              <a:rPr lang="nl-BE" dirty="0" err="1"/>
              <a:t>seen</a:t>
            </a:r>
            <a:r>
              <a:rPr lang="nl-BE" dirty="0"/>
              <a:t> is </a:t>
            </a:r>
            <a:r>
              <a:rPr lang="nl-BE" dirty="0" err="1"/>
              <a:t>that</a:t>
            </a:r>
            <a:r>
              <a:rPr lang="nl-BE" dirty="0"/>
              <a:t> </a:t>
            </a:r>
            <a:r>
              <a:rPr lang="nl-BE" dirty="0" err="1"/>
              <a:t>all</a:t>
            </a:r>
            <a:r>
              <a:rPr lang="nl-BE" dirty="0"/>
              <a:t> the </a:t>
            </a:r>
            <a:r>
              <a:rPr lang="nl-BE" dirty="0" err="1"/>
              <a:t>age</a:t>
            </a:r>
            <a:r>
              <a:rPr lang="nl-BE" dirty="0"/>
              <a:t> </a:t>
            </a:r>
            <a:r>
              <a:rPr lang="nl-BE" dirty="0" err="1"/>
              <a:t>terms</a:t>
            </a:r>
            <a:r>
              <a:rPr lang="nl-BE" dirty="0"/>
              <a:t> are </a:t>
            </a:r>
            <a:r>
              <a:rPr lang="nl-BE" dirty="0" err="1"/>
              <a:t>clearly</a:t>
            </a:r>
            <a:r>
              <a:rPr lang="nl-BE" dirty="0"/>
              <a:t> </a:t>
            </a:r>
            <a:r>
              <a:rPr lang="nl-BE" dirty="0" err="1"/>
              <a:t>statistically</a:t>
            </a:r>
            <a:r>
              <a:rPr lang="nl-BE" dirty="0"/>
              <a:t> significant. </a:t>
            </a:r>
          </a:p>
        </p:txBody>
      </p:sp>
      <p:sp>
        <p:nvSpPr>
          <p:cNvPr id="4" name="Date Placeholder 3"/>
          <p:cNvSpPr>
            <a:spLocks noGrp="1"/>
          </p:cNvSpPr>
          <p:nvPr>
            <p:ph type="dt" idx="1"/>
          </p:nvPr>
        </p:nvSpPr>
        <p:spPr/>
        <p:txBody>
          <a:bodyPr/>
          <a:lstStyle/>
          <a:p>
            <a:pPr>
              <a:defRPr/>
            </a:pPr>
            <a:fld id="{819E7385-8C98-43DD-8058-00892AD07443}" type="datetime1">
              <a:rPr lang="en-GB" smtClean="0"/>
              <a:t>09/02/2023</a:t>
            </a:fld>
            <a:endParaRPr lang="en-GB"/>
          </a:p>
        </p:txBody>
      </p:sp>
      <p:sp>
        <p:nvSpPr>
          <p:cNvPr id="5" name="Footer Placeholder 4"/>
          <p:cNvSpPr>
            <a:spLocks noGrp="1"/>
          </p:cNvSpPr>
          <p:nvPr>
            <p:ph type="ftr" sz="quarter" idx="4"/>
          </p:nvPr>
        </p:nvSpPr>
        <p:spPr/>
        <p:txBody>
          <a:bodyPr/>
          <a:lstStyle/>
          <a:p>
            <a:pPr>
              <a:defRPr/>
            </a:pPr>
            <a:r>
              <a:rPr lang="en-GB"/>
              <a:t>ASME_Logistic_TR.PPTX</a:t>
            </a:r>
            <a:endParaRPr lang="en-GB" dirty="0"/>
          </a:p>
        </p:txBody>
      </p:sp>
      <p:sp>
        <p:nvSpPr>
          <p:cNvPr id="6" name="Slide Number Placeholder 5"/>
          <p:cNvSpPr>
            <a:spLocks noGrp="1"/>
          </p:cNvSpPr>
          <p:nvPr>
            <p:ph type="sldNum" sz="quarter" idx="5"/>
          </p:nvPr>
        </p:nvSpPr>
        <p:spPr/>
        <p:txBody>
          <a:bodyPr/>
          <a:lstStyle/>
          <a:p>
            <a:pPr>
              <a:defRPr/>
            </a:pPr>
            <a:fld id="{A4156025-A859-4ABA-A77A-5E4A7BBA40C0}" type="slidenum">
              <a:rPr lang="en-GB" smtClean="0"/>
              <a:pPr>
                <a:defRPr/>
              </a:pPr>
              <a:t>18</a:t>
            </a:fld>
            <a:endParaRPr lang="en-GB"/>
          </a:p>
        </p:txBody>
      </p:sp>
    </p:spTree>
    <p:extLst>
      <p:ext uri="{BB962C8B-B14F-4D97-AF65-F5344CB8AC3E}">
        <p14:creationId xmlns:p14="http://schemas.microsoft.com/office/powerpoint/2010/main" val="1857665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Here we </a:t>
            </a:r>
            <a:r>
              <a:rPr lang="nl-BE" dirty="0" err="1"/>
              <a:t>see</a:t>
            </a:r>
            <a:r>
              <a:rPr lang="nl-BE" dirty="0"/>
              <a:t> the </a:t>
            </a:r>
            <a:r>
              <a:rPr lang="nl-BE" dirty="0" err="1"/>
              <a:t>exponentiated</a:t>
            </a:r>
            <a:r>
              <a:rPr lang="nl-BE" dirty="0"/>
              <a:t> </a:t>
            </a:r>
            <a:r>
              <a:rPr lang="nl-BE" dirty="0" err="1"/>
              <a:t>coefficiensts</a:t>
            </a:r>
            <a:r>
              <a:rPr lang="nl-BE" dirty="0"/>
              <a:t>, i.e. the </a:t>
            </a:r>
            <a:r>
              <a:rPr lang="nl-BE" dirty="0" err="1"/>
              <a:t>rate</a:t>
            </a:r>
            <a:r>
              <a:rPr lang="nl-BE" dirty="0"/>
              <a:t> </a:t>
            </a:r>
            <a:r>
              <a:rPr lang="nl-BE" dirty="0" err="1"/>
              <a:t>ratios</a:t>
            </a:r>
            <a:r>
              <a:rPr lang="nl-BE" dirty="0"/>
              <a:t>. Have the </a:t>
            </a:r>
            <a:r>
              <a:rPr lang="nl-BE" dirty="0" err="1"/>
              <a:t>associations</a:t>
            </a:r>
            <a:r>
              <a:rPr lang="nl-BE" dirty="0"/>
              <a:t> </a:t>
            </a:r>
            <a:r>
              <a:rPr lang="nl-BE" dirty="0" err="1"/>
              <a:t>for</a:t>
            </a:r>
            <a:r>
              <a:rPr lang="nl-BE" dirty="0"/>
              <a:t> the smoking </a:t>
            </a:r>
            <a:r>
              <a:rPr lang="nl-BE" dirty="0" err="1"/>
              <a:t>categories</a:t>
            </a:r>
            <a:r>
              <a:rPr lang="nl-BE" dirty="0"/>
              <a:t> </a:t>
            </a:r>
            <a:r>
              <a:rPr lang="nl-BE" dirty="0" err="1"/>
              <a:t>changed</a:t>
            </a:r>
            <a:r>
              <a:rPr lang="nl-BE" dirty="0"/>
              <a:t>? How is </a:t>
            </a:r>
            <a:r>
              <a:rPr lang="nl-BE" dirty="0" err="1"/>
              <a:t>age</a:t>
            </a:r>
            <a:r>
              <a:rPr lang="nl-BE" dirty="0"/>
              <a:t> </a:t>
            </a:r>
            <a:r>
              <a:rPr lang="nl-BE" dirty="0" err="1"/>
              <a:t>group</a:t>
            </a:r>
            <a:r>
              <a:rPr lang="nl-BE" dirty="0"/>
              <a:t> </a:t>
            </a:r>
            <a:r>
              <a:rPr lang="nl-BE" dirty="0" err="1"/>
              <a:t>associated</a:t>
            </a:r>
            <a:r>
              <a:rPr lang="nl-BE" dirty="0"/>
              <a:t> to </a:t>
            </a:r>
            <a:r>
              <a:rPr lang="nl-BE" dirty="0" err="1"/>
              <a:t>mortality</a:t>
            </a:r>
            <a:r>
              <a:rPr lang="nl-BE" dirty="0"/>
              <a:t>? I hope </a:t>
            </a:r>
            <a:r>
              <a:rPr lang="nl-BE" dirty="0" err="1"/>
              <a:t>you</a:t>
            </a:r>
            <a:r>
              <a:rPr lang="nl-BE" dirty="0"/>
              <a:t> </a:t>
            </a:r>
            <a:r>
              <a:rPr lang="nl-BE" dirty="0" err="1"/>
              <a:t>will</a:t>
            </a:r>
            <a:r>
              <a:rPr lang="nl-BE" dirty="0"/>
              <a:t> </a:t>
            </a:r>
            <a:r>
              <a:rPr lang="nl-BE" dirty="0" err="1"/>
              <a:t>agree</a:t>
            </a:r>
            <a:r>
              <a:rPr lang="nl-BE" dirty="0"/>
              <a:t> </a:t>
            </a:r>
            <a:r>
              <a:rPr lang="nl-BE" dirty="0" err="1"/>
              <a:t>that</a:t>
            </a:r>
            <a:r>
              <a:rPr lang="nl-BE" dirty="0"/>
              <a:t> </a:t>
            </a:r>
            <a:r>
              <a:rPr lang="nl-BE" dirty="0" err="1"/>
              <a:t>after</a:t>
            </a:r>
            <a:r>
              <a:rPr lang="nl-BE" dirty="0"/>
              <a:t> controlling </a:t>
            </a:r>
            <a:r>
              <a:rPr lang="nl-BE" dirty="0" err="1"/>
              <a:t>for</a:t>
            </a:r>
            <a:r>
              <a:rPr lang="nl-BE" dirty="0"/>
              <a:t> </a:t>
            </a:r>
            <a:r>
              <a:rPr lang="nl-BE" dirty="0" err="1"/>
              <a:t>confounding</a:t>
            </a:r>
            <a:r>
              <a:rPr lang="nl-BE" dirty="0"/>
              <a:t> </a:t>
            </a:r>
            <a:r>
              <a:rPr lang="nl-BE" dirty="0" err="1"/>
              <a:t>by</a:t>
            </a:r>
            <a:r>
              <a:rPr lang="nl-BE" dirty="0"/>
              <a:t> </a:t>
            </a:r>
            <a:r>
              <a:rPr lang="nl-BE" dirty="0" err="1"/>
              <a:t>age</a:t>
            </a:r>
            <a:r>
              <a:rPr lang="nl-BE" dirty="0"/>
              <a:t> a different </a:t>
            </a:r>
            <a:r>
              <a:rPr lang="nl-BE" dirty="0" err="1"/>
              <a:t>pattern</a:t>
            </a:r>
            <a:r>
              <a:rPr lang="nl-BE" dirty="0"/>
              <a:t> has </a:t>
            </a:r>
            <a:r>
              <a:rPr lang="nl-BE" dirty="0" err="1"/>
              <a:t>emerged</a:t>
            </a:r>
            <a:r>
              <a:rPr lang="nl-BE" dirty="0"/>
              <a:t>. </a:t>
            </a:r>
            <a:r>
              <a:rPr lang="nl-BE" dirty="0" err="1"/>
              <a:t>Apparently</a:t>
            </a:r>
            <a:r>
              <a:rPr lang="nl-BE" dirty="0"/>
              <a:t> </a:t>
            </a:r>
            <a:r>
              <a:rPr lang="nl-BE" dirty="0" err="1"/>
              <a:t>age</a:t>
            </a:r>
            <a:r>
              <a:rPr lang="nl-BE" dirty="0"/>
              <a:t> is </a:t>
            </a:r>
            <a:r>
              <a:rPr lang="nl-BE" dirty="0" err="1"/>
              <a:t>not</a:t>
            </a:r>
            <a:r>
              <a:rPr lang="nl-BE" dirty="0"/>
              <a:t> </a:t>
            </a:r>
            <a:r>
              <a:rPr lang="nl-BE" dirty="0" err="1"/>
              <a:t>just</a:t>
            </a:r>
            <a:r>
              <a:rPr lang="nl-BE" dirty="0"/>
              <a:t> </a:t>
            </a:r>
            <a:r>
              <a:rPr lang="nl-BE" dirty="0" err="1"/>
              <a:t>associated</a:t>
            </a:r>
            <a:r>
              <a:rPr lang="nl-BE" dirty="0"/>
              <a:t> to </a:t>
            </a:r>
            <a:r>
              <a:rPr lang="nl-BE" dirty="0" err="1"/>
              <a:t>mortality</a:t>
            </a:r>
            <a:r>
              <a:rPr lang="nl-BE" dirty="0"/>
              <a:t> but </a:t>
            </a:r>
            <a:r>
              <a:rPr lang="nl-BE" dirty="0" err="1"/>
              <a:t>also</a:t>
            </a:r>
            <a:r>
              <a:rPr lang="nl-BE" dirty="0"/>
              <a:t> to smoking </a:t>
            </a:r>
            <a:r>
              <a:rPr lang="nl-BE" dirty="0" err="1"/>
              <a:t>habits</a:t>
            </a:r>
            <a:r>
              <a:rPr lang="nl-BE" dirty="0"/>
              <a:t>, making </a:t>
            </a:r>
            <a:r>
              <a:rPr lang="nl-BE" dirty="0" err="1"/>
              <a:t>it</a:t>
            </a:r>
            <a:r>
              <a:rPr lang="nl-BE" dirty="0"/>
              <a:t> a </a:t>
            </a:r>
            <a:r>
              <a:rPr lang="nl-BE" dirty="0" err="1"/>
              <a:t>confounder</a:t>
            </a:r>
            <a:r>
              <a:rPr lang="nl-BE" dirty="0"/>
              <a:t>. </a:t>
            </a:r>
            <a:r>
              <a:rPr lang="nl-BE" dirty="0" err="1"/>
              <a:t>This</a:t>
            </a:r>
            <a:r>
              <a:rPr lang="nl-BE" dirty="0"/>
              <a:t> is </a:t>
            </a:r>
            <a:r>
              <a:rPr lang="nl-BE" dirty="0" err="1"/>
              <a:t>reason</a:t>
            </a:r>
            <a:r>
              <a:rPr lang="nl-BE" dirty="0"/>
              <a:t> </a:t>
            </a:r>
            <a:r>
              <a:rPr lang="nl-BE" dirty="0" err="1"/>
              <a:t>enough</a:t>
            </a:r>
            <a:r>
              <a:rPr lang="nl-BE" dirty="0"/>
              <a:t> </a:t>
            </a:r>
            <a:r>
              <a:rPr lang="nl-BE" dirty="0" err="1"/>
              <a:t>for</a:t>
            </a:r>
            <a:r>
              <a:rPr lang="nl-BE" dirty="0"/>
              <a:t> </a:t>
            </a:r>
            <a:r>
              <a:rPr lang="nl-BE" dirty="0" err="1"/>
              <a:t>wanting</a:t>
            </a:r>
            <a:r>
              <a:rPr lang="nl-BE" dirty="0"/>
              <a:t> to keep </a:t>
            </a:r>
            <a:r>
              <a:rPr lang="nl-BE" dirty="0" err="1"/>
              <a:t>age</a:t>
            </a:r>
            <a:r>
              <a:rPr lang="nl-BE" dirty="0"/>
              <a:t> in </a:t>
            </a:r>
            <a:r>
              <a:rPr lang="nl-BE" dirty="0" err="1"/>
              <a:t>our</a:t>
            </a:r>
            <a:r>
              <a:rPr lang="nl-BE" dirty="0"/>
              <a:t> model but we </a:t>
            </a:r>
            <a:r>
              <a:rPr lang="nl-BE" dirty="0" err="1"/>
              <a:t>could</a:t>
            </a:r>
            <a:r>
              <a:rPr lang="nl-BE" dirty="0"/>
              <a:t> </a:t>
            </a:r>
            <a:r>
              <a:rPr lang="nl-BE" dirty="0" err="1"/>
              <a:t>also</a:t>
            </a:r>
            <a:r>
              <a:rPr lang="nl-BE" dirty="0"/>
              <a:t> check </a:t>
            </a:r>
            <a:r>
              <a:rPr lang="nl-BE" dirty="0" err="1"/>
              <a:t>whether</a:t>
            </a:r>
            <a:r>
              <a:rPr lang="nl-BE" dirty="0"/>
              <a:t> the model </a:t>
            </a:r>
            <a:r>
              <a:rPr lang="nl-BE" dirty="0" err="1"/>
              <a:t>with</a:t>
            </a:r>
            <a:r>
              <a:rPr lang="nl-BE" dirty="0"/>
              <a:t> </a:t>
            </a:r>
            <a:r>
              <a:rPr lang="nl-BE" dirty="0" err="1"/>
              <a:t>age</a:t>
            </a:r>
            <a:r>
              <a:rPr lang="nl-BE" dirty="0"/>
              <a:t> is </a:t>
            </a:r>
            <a:r>
              <a:rPr lang="nl-BE" dirty="0" err="1"/>
              <a:t>significantly</a:t>
            </a:r>
            <a:r>
              <a:rPr lang="nl-BE" dirty="0"/>
              <a:t> </a:t>
            </a:r>
            <a:r>
              <a:rPr lang="nl-BE" dirty="0" err="1"/>
              <a:t>better</a:t>
            </a:r>
            <a:r>
              <a:rPr lang="nl-BE" dirty="0"/>
              <a:t> </a:t>
            </a:r>
            <a:r>
              <a:rPr lang="nl-BE" dirty="0" err="1"/>
              <a:t>than</a:t>
            </a:r>
            <a:r>
              <a:rPr lang="nl-BE" dirty="0"/>
              <a:t> the model without </a:t>
            </a:r>
            <a:r>
              <a:rPr lang="nl-BE" dirty="0" err="1"/>
              <a:t>age</a:t>
            </a:r>
            <a:r>
              <a:rPr lang="nl-BE" dirty="0"/>
              <a:t>. </a:t>
            </a:r>
          </a:p>
        </p:txBody>
      </p:sp>
      <p:sp>
        <p:nvSpPr>
          <p:cNvPr id="4" name="Date Placeholder 3"/>
          <p:cNvSpPr>
            <a:spLocks noGrp="1"/>
          </p:cNvSpPr>
          <p:nvPr>
            <p:ph type="dt" idx="1"/>
          </p:nvPr>
        </p:nvSpPr>
        <p:spPr/>
        <p:txBody>
          <a:bodyPr/>
          <a:lstStyle/>
          <a:p>
            <a:pPr>
              <a:defRPr/>
            </a:pPr>
            <a:fld id="{819E7385-8C98-43DD-8058-00892AD07443}" type="datetime1">
              <a:rPr lang="en-GB" smtClean="0"/>
              <a:t>09/02/2023</a:t>
            </a:fld>
            <a:endParaRPr lang="en-GB"/>
          </a:p>
        </p:txBody>
      </p:sp>
      <p:sp>
        <p:nvSpPr>
          <p:cNvPr id="5" name="Footer Placeholder 4"/>
          <p:cNvSpPr>
            <a:spLocks noGrp="1"/>
          </p:cNvSpPr>
          <p:nvPr>
            <p:ph type="ftr" sz="quarter" idx="4"/>
          </p:nvPr>
        </p:nvSpPr>
        <p:spPr/>
        <p:txBody>
          <a:bodyPr/>
          <a:lstStyle/>
          <a:p>
            <a:pPr>
              <a:defRPr/>
            </a:pPr>
            <a:r>
              <a:rPr lang="en-GB"/>
              <a:t>ASME_Logistic_TR.PPTX</a:t>
            </a:r>
            <a:endParaRPr lang="en-GB" dirty="0"/>
          </a:p>
        </p:txBody>
      </p:sp>
      <p:sp>
        <p:nvSpPr>
          <p:cNvPr id="6" name="Slide Number Placeholder 5"/>
          <p:cNvSpPr>
            <a:spLocks noGrp="1"/>
          </p:cNvSpPr>
          <p:nvPr>
            <p:ph type="sldNum" sz="quarter" idx="5"/>
          </p:nvPr>
        </p:nvSpPr>
        <p:spPr/>
        <p:txBody>
          <a:bodyPr/>
          <a:lstStyle/>
          <a:p>
            <a:pPr>
              <a:defRPr/>
            </a:pPr>
            <a:fld id="{A4156025-A859-4ABA-A77A-5E4A7BBA40C0}" type="slidenum">
              <a:rPr lang="en-GB" smtClean="0"/>
              <a:pPr>
                <a:defRPr/>
              </a:pPr>
              <a:t>19</a:t>
            </a:fld>
            <a:endParaRPr lang="en-GB"/>
          </a:p>
        </p:txBody>
      </p:sp>
    </p:spTree>
    <p:extLst>
      <p:ext uri="{BB962C8B-B14F-4D97-AF65-F5344CB8AC3E}">
        <p14:creationId xmlns:p14="http://schemas.microsoft.com/office/powerpoint/2010/main" val="2605901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pPr>
              <a:defRPr/>
            </a:pPr>
            <a:fld id="{819E7385-8C98-43DD-8058-00892AD07443}" type="datetime1">
              <a:rPr lang="en-GB" smtClean="0"/>
              <a:t>09/02/2023</a:t>
            </a:fld>
            <a:endParaRPr lang="en-GB"/>
          </a:p>
        </p:txBody>
      </p:sp>
      <p:sp>
        <p:nvSpPr>
          <p:cNvPr id="5" name="Footer Placeholder 4"/>
          <p:cNvSpPr>
            <a:spLocks noGrp="1"/>
          </p:cNvSpPr>
          <p:nvPr>
            <p:ph type="ftr" sz="quarter" idx="4"/>
          </p:nvPr>
        </p:nvSpPr>
        <p:spPr/>
        <p:txBody>
          <a:bodyPr/>
          <a:lstStyle/>
          <a:p>
            <a:pPr>
              <a:defRPr/>
            </a:pPr>
            <a:r>
              <a:rPr lang="en-GB"/>
              <a:t>ASME_Logistic_TR.PPTX</a:t>
            </a:r>
            <a:endParaRPr lang="en-GB" dirty="0"/>
          </a:p>
        </p:txBody>
      </p:sp>
      <p:sp>
        <p:nvSpPr>
          <p:cNvPr id="6" name="Slide Number Placeholder 5"/>
          <p:cNvSpPr>
            <a:spLocks noGrp="1"/>
          </p:cNvSpPr>
          <p:nvPr>
            <p:ph type="sldNum" sz="quarter" idx="5"/>
          </p:nvPr>
        </p:nvSpPr>
        <p:spPr/>
        <p:txBody>
          <a:bodyPr/>
          <a:lstStyle/>
          <a:p>
            <a:pPr>
              <a:defRPr/>
            </a:pPr>
            <a:fld id="{A4156025-A859-4ABA-A77A-5E4A7BBA40C0}" type="slidenum">
              <a:rPr lang="en-GB" smtClean="0"/>
              <a:pPr>
                <a:defRPr/>
              </a:pPr>
              <a:t>2</a:t>
            </a:fld>
            <a:endParaRPr lang="en-GB"/>
          </a:p>
        </p:txBody>
      </p:sp>
    </p:spTree>
    <p:extLst>
      <p:ext uri="{BB962C8B-B14F-4D97-AF65-F5344CB8AC3E}">
        <p14:creationId xmlns:p14="http://schemas.microsoft.com/office/powerpoint/2010/main" val="18184672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The </a:t>
            </a:r>
            <a:r>
              <a:rPr lang="nl-BE" dirty="0" err="1"/>
              <a:t>comparison</a:t>
            </a:r>
            <a:r>
              <a:rPr lang="nl-BE" dirty="0"/>
              <a:t> </a:t>
            </a:r>
            <a:r>
              <a:rPr lang="nl-BE" dirty="0" err="1"/>
              <a:t>between</a:t>
            </a:r>
            <a:r>
              <a:rPr lang="nl-BE" dirty="0"/>
              <a:t> </a:t>
            </a:r>
            <a:r>
              <a:rPr lang="nl-BE" dirty="0" err="1"/>
              <a:t>two</a:t>
            </a:r>
            <a:r>
              <a:rPr lang="nl-BE" dirty="0"/>
              <a:t> </a:t>
            </a:r>
            <a:r>
              <a:rPr lang="nl-BE" dirty="0" err="1"/>
              <a:t>models</a:t>
            </a:r>
            <a:r>
              <a:rPr lang="nl-BE" dirty="0"/>
              <a:t> is </a:t>
            </a:r>
            <a:r>
              <a:rPr lang="nl-BE" dirty="0" err="1"/>
              <a:t>just</a:t>
            </a:r>
            <a:r>
              <a:rPr lang="nl-BE" dirty="0"/>
              <a:t> the </a:t>
            </a:r>
            <a:r>
              <a:rPr lang="nl-BE" dirty="0" err="1"/>
              <a:t>same</a:t>
            </a:r>
            <a:r>
              <a:rPr lang="nl-BE" dirty="0"/>
              <a:t> as we </a:t>
            </a:r>
            <a:r>
              <a:rPr lang="nl-BE" dirty="0" err="1"/>
              <a:t>saw</a:t>
            </a:r>
            <a:r>
              <a:rPr lang="nl-BE" dirty="0"/>
              <a:t> in </a:t>
            </a:r>
            <a:r>
              <a:rPr lang="nl-BE" dirty="0" err="1"/>
              <a:t>logistic</a:t>
            </a:r>
            <a:r>
              <a:rPr lang="nl-BE" dirty="0"/>
              <a:t> </a:t>
            </a:r>
            <a:r>
              <a:rPr lang="nl-BE" dirty="0" err="1"/>
              <a:t>regression</a:t>
            </a:r>
            <a:r>
              <a:rPr lang="nl-BE" dirty="0"/>
              <a:t>. </a:t>
            </a:r>
            <a:r>
              <a:rPr lang="nl-BE" dirty="0" err="1"/>
              <a:t>Obviously</a:t>
            </a:r>
            <a:r>
              <a:rPr lang="nl-BE" dirty="0"/>
              <a:t> the </a:t>
            </a:r>
            <a:r>
              <a:rPr lang="nl-BE" dirty="0" err="1"/>
              <a:t>difference</a:t>
            </a:r>
            <a:r>
              <a:rPr lang="nl-BE" dirty="0"/>
              <a:t> is </a:t>
            </a:r>
            <a:r>
              <a:rPr lang="nl-BE" dirty="0" err="1"/>
              <a:t>clearly</a:t>
            </a:r>
            <a:r>
              <a:rPr lang="nl-BE" dirty="0"/>
              <a:t> significant, </a:t>
            </a:r>
            <a:r>
              <a:rPr lang="nl-BE" dirty="0" err="1"/>
              <a:t>so</a:t>
            </a:r>
            <a:r>
              <a:rPr lang="nl-BE" dirty="0"/>
              <a:t> even </a:t>
            </a:r>
            <a:r>
              <a:rPr lang="nl-BE" dirty="0" err="1"/>
              <a:t>if</a:t>
            </a:r>
            <a:r>
              <a:rPr lang="nl-BE" dirty="0"/>
              <a:t> we </a:t>
            </a:r>
            <a:r>
              <a:rPr lang="nl-BE" dirty="0" err="1"/>
              <a:t>were</a:t>
            </a:r>
            <a:r>
              <a:rPr lang="nl-BE" dirty="0"/>
              <a:t> making </a:t>
            </a:r>
            <a:r>
              <a:rPr lang="nl-BE" dirty="0" err="1"/>
              <a:t>only</a:t>
            </a:r>
            <a:r>
              <a:rPr lang="nl-BE" dirty="0"/>
              <a:t> a </a:t>
            </a:r>
            <a:r>
              <a:rPr lang="nl-BE" dirty="0" err="1"/>
              <a:t>classical</a:t>
            </a:r>
            <a:r>
              <a:rPr lang="nl-BE" dirty="0"/>
              <a:t> model we </a:t>
            </a:r>
            <a:r>
              <a:rPr lang="nl-BE" dirty="0" err="1"/>
              <a:t>would</a:t>
            </a:r>
            <a:r>
              <a:rPr lang="nl-BE" dirty="0"/>
              <a:t> keep ‘</a:t>
            </a:r>
            <a:r>
              <a:rPr lang="nl-BE" dirty="0" err="1"/>
              <a:t>age</a:t>
            </a:r>
            <a:r>
              <a:rPr lang="nl-BE" dirty="0"/>
              <a:t>’ in. We </a:t>
            </a:r>
            <a:r>
              <a:rPr lang="nl-BE" dirty="0" err="1"/>
              <a:t>could</a:t>
            </a:r>
            <a:r>
              <a:rPr lang="nl-BE" dirty="0"/>
              <a:t> </a:t>
            </a:r>
            <a:r>
              <a:rPr lang="nl-BE" dirty="0" err="1"/>
              <a:t>still</a:t>
            </a:r>
            <a:r>
              <a:rPr lang="nl-BE" dirty="0"/>
              <a:t> test </a:t>
            </a:r>
            <a:r>
              <a:rPr lang="nl-BE" dirty="0" err="1"/>
              <a:t>for</a:t>
            </a:r>
            <a:r>
              <a:rPr lang="nl-BE" dirty="0"/>
              <a:t> </a:t>
            </a:r>
            <a:r>
              <a:rPr lang="nl-BE" dirty="0" err="1"/>
              <a:t>an</a:t>
            </a:r>
            <a:r>
              <a:rPr lang="nl-BE" dirty="0"/>
              <a:t> </a:t>
            </a:r>
            <a:r>
              <a:rPr lang="nl-BE" dirty="0" err="1"/>
              <a:t>interaction</a:t>
            </a:r>
            <a:r>
              <a:rPr lang="nl-BE" dirty="0"/>
              <a:t>, </a:t>
            </a:r>
          </a:p>
        </p:txBody>
      </p:sp>
      <p:sp>
        <p:nvSpPr>
          <p:cNvPr id="4" name="Date Placeholder 3"/>
          <p:cNvSpPr>
            <a:spLocks noGrp="1"/>
          </p:cNvSpPr>
          <p:nvPr>
            <p:ph type="dt" idx="1"/>
          </p:nvPr>
        </p:nvSpPr>
        <p:spPr/>
        <p:txBody>
          <a:bodyPr/>
          <a:lstStyle/>
          <a:p>
            <a:pPr>
              <a:defRPr/>
            </a:pPr>
            <a:fld id="{819E7385-8C98-43DD-8058-00892AD07443}" type="datetime1">
              <a:rPr lang="en-GB" smtClean="0"/>
              <a:t>09/02/2023</a:t>
            </a:fld>
            <a:endParaRPr lang="en-GB"/>
          </a:p>
        </p:txBody>
      </p:sp>
      <p:sp>
        <p:nvSpPr>
          <p:cNvPr id="5" name="Footer Placeholder 4"/>
          <p:cNvSpPr>
            <a:spLocks noGrp="1"/>
          </p:cNvSpPr>
          <p:nvPr>
            <p:ph type="ftr" sz="quarter" idx="4"/>
          </p:nvPr>
        </p:nvSpPr>
        <p:spPr/>
        <p:txBody>
          <a:bodyPr/>
          <a:lstStyle/>
          <a:p>
            <a:pPr>
              <a:defRPr/>
            </a:pPr>
            <a:r>
              <a:rPr lang="en-GB"/>
              <a:t>ASME_Logistic_TR.PPTX</a:t>
            </a:r>
            <a:endParaRPr lang="en-GB" dirty="0"/>
          </a:p>
        </p:txBody>
      </p:sp>
      <p:sp>
        <p:nvSpPr>
          <p:cNvPr id="6" name="Slide Number Placeholder 5"/>
          <p:cNvSpPr>
            <a:spLocks noGrp="1"/>
          </p:cNvSpPr>
          <p:nvPr>
            <p:ph type="sldNum" sz="quarter" idx="5"/>
          </p:nvPr>
        </p:nvSpPr>
        <p:spPr/>
        <p:txBody>
          <a:bodyPr/>
          <a:lstStyle/>
          <a:p>
            <a:pPr>
              <a:defRPr/>
            </a:pPr>
            <a:fld id="{A4156025-A859-4ABA-A77A-5E4A7BBA40C0}" type="slidenum">
              <a:rPr lang="en-GB" smtClean="0"/>
              <a:pPr>
                <a:defRPr/>
              </a:pPr>
              <a:t>20</a:t>
            </a:fld>
            <a:endParaRPr lang="en-GB"/>
          </a:p>
        </p:txBody>
      </p:sp>
    </p:spTree>
    <p:extLst>
      <p:ext uri="{BB962C8B-B14F-4D97-AF65-F5344CB8AC3E}">
        <p14:creationId xmlns:p14="http://schemas.microsoft.com/office/powerpoint/2010/main" val="19982803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In </a:t>
            </a:r>
            <a:r>
              <a:rPr lang="nl-BE" dirty="0" err="1"/>
              <a:t>this</a:t>
            </a:r>
            <a:r>
              <a:rPr lang="nl-BE" dirty="0"/>
              <a:t> slide </a:t>
            </a:r>
            <a:r>
              <a:rPr lang="nl-BE" dirty="0" err="1"/>
              <a:t>you</a:t>
            </a:r>
            <a:r>
              <a:rPr lang="nl-BE" dirty="0"/>
              <a:t> </a:t>
            </a:r>
            <a:r>
              <a:rPr lang="nl-BE" dirty="0" err="1"/>
              <a:t>see</a:t>
            </a:r>
            <a:r>
              <a:rPr lang="nl-BE" dirty="0"/>
              <a:t> </a:t>
            </a:r>
            <a:r>
              <a:rPr lang="nl-BE" dirty="0" err="1"/>
              <a:t>the</a:t>
            </a:r>
            <a:r>
              <a:rPr lang="nl-BE" dirty="0"/>
              <a:t> </a:t>
            </a:r>
            <a:r>
              <a:rPr lang="nl-BE" dirty="0" err="1"/>
              <a:t>result</a:t>
            </a:r>
            <a:r>
              <a:rPr lang="nl-BE" dirty="0"/>
              <a:t> of </a:t>
            </a:r>
            <a:r>
              <a:rPr lang="nl-BE" dirty="0" err="1"/>
              <a:t>adding</a:t>
            </a:r>
            <a:r>
              <a:rPr lang="nl-BE" dirty="0"/>
              <a:t> </a:t>
            </a:r>
            <a:r>
              <a:rPr lang="nl-BE" dirty="0" err="1"/>
              <a:t>an</a:t>
            </a:r>
            <a:r>
              <a:rPr lang="nl-BE" dirty="0"/>
              <a:t> </a:t>
            </a:r>
            <a:r>
              <a:rPr lang="nl-BE" dirty="0" err="1"/>
              <a:t>interaction</a:t>
            </a:r>
            <a:r>
              <a:rPr lang="nl-BE" dirty="0"/>
              <a:t> term. The p-</a:t>
            </a:r>
            <a:r>
              <a:rPr lang="nl-BE" dirty="0" err="1"/>
              <a:t>value</a:t>
            </a:r>
            <a:r>
              <a:rPr lang="nl-BE" dirty="0"/>
              <a:t> </a:t>
            </a:r>
            <a:r>
              <a:rPr lang="nl-BE" dirty="0" err="1"/>
              <a:t>for</a:t>
            </a:r>
            <a:r>
              <a:rPr lang="nl-BE" dirty="0"/>
              <a:t> the </a:t>
            </a:r>
            <a:r>
              <a:rPr lang="nl-BE" dirty="0" err="1"/>
              <a:t>comparison</a:t>
            </a:r>
            <a:r>
              <a:rPr lang="nl-BE" dirty="0"/>
              <a:t> of the </a:t>
            </a:r>
            <a:r>
              <a:rPr lang="nl-BE" dirty="0" err="1"/>
              <a:t>two</a:t>
            </a:r>
            <a:r>
              <a:rPr lang="nl-BE" dirty="0"/>
              <a:t> </a:t>
            </a:r>
            <a:r>
              <a:rPr lang="nl-BE" dirty="0" err="1"/>
              <a:t>models</a:t>
            </a:r>
            <a:r>
              <a:rPr lang="nl-BE" dirty="0"/>
              <a:t> is 0.6, </a:t>
            </a:r>
            <a:r>
              <a:rPr lang="nl-BE" dirty="0" err="1"/>
              <a:t>so</a:t>
            </a:r>
            <a:r>
              <a:rPr lang="nl-BE" dirty="0"/>
              <a:t> non-significant. </a:t>
            </a:r>
          </a:p>
        </p:txBody>
      </p:sp>
      <p:sp>
        <p:nvSpPr>
          <p:cNvPr id="4" name="Date Placeholder 3"/>
          <p:cNvSpPr>
            <a:spLocks noGrp="1"/>
          </p:cNvSpPr>
          <p:nvPr>
            <p:ph type="dt" idx="1"/>
          </p:nvPr>
        </p:nvSpPr>
        <p:spPr/>
        <p:txBody>
          <a:bodyPr/>
          <a:lstStyle/>
          <a:p>
            <a:pPr>
              <a:defRPr/>
            </a:pPr>
            <a:fld id="{819E7385-8C98-43DD-8058-00892AD07443}" type="datetime1">
              <a:rPr lang="en-GB" smtClean="0"/>
              <a:t>09/02/2023</a:t>
            </a:fld>
            <a:endParaRPr lang="en-GB"/>
          </a:p>
        </p:txBody>
      </p:sp>
      <p:sp>
        <p:nvSpPr>
          <p:cNvPr id="5" name="Footer Placeholder 4"/>
          <p:cNvSpPr>
            <a:spLocks noGrp="1"/>
          </p:cNvSpPr>
          <p:nvPr>
            <p:ph type="ftr" sz="quarter" idx="4"/>
          </p:nvPr>
        </p:nvSpPr>
        <p:spPr/>
        <p:txBody>
          <a:bodyPr/>
          <a:lstStyle/>
          <a:p>
            <a:pPr>
              <a:defRPr/>
            </a:pPr>
            <a:r>
              <a:rPr lang="en-GB"/>
              <a:t>ASME_Logistic_TR.PPTX</a:t>
            </a:r>
            <a:endParaRPr lang="en-GB" dirty="0"/>
          </a:p>
        </p:txBody>
      </p:sp>
      <p:sp>
        <p:nvSpPr>
          <p:cNvPr id="6" name="Slide Number Placeholder 5"/>
          <p:cNvSpPr>
            <a:spLocks noGrp="1"/>
          </p:cNvSpPr>
          <p:nvPr>
            <p:ph type="sldNum" sz="quarter" idx="5"/>
          </p:nvPr>
        </p:nvSpPr>
        <p:spPr/>
        <p:txBody>
          <a:bodyPr/>
          <a:lstStyle/>
          <a:p>
            <a:pPr>
              <a:defRPr/>
            </a:pPr>
            <a:fld id="{A4156025-A859-4ABA-A77A-5E4A7BBA40C0}" type="slidenum">
              <a:rPr lang="en-GB" smtClean="0"/>
              <a:pPr>
                <a:defRPr/>
              </a:pPr>
              <a:t>21</a:t>
            </a:fld>
            <a:endParaRPr lang="en-GB"/>
          </a:p>
        </p:txBody>
      </p:sp>
    </p:spTree>
    <p:extLst>
      <p:ext uri="{BB962C8B-B14F-4D97-AF65-F5344CB8AC3E}">
        <p14:creationId xmlns:p14="http://schemas.microsoft.com/office/powerpoint/2010/main" val="38897238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Remains</a:t>
            </a:r>
            <a:r>
              <a:rPr lang="nl-BE" dirty="0"/>
              <a:t> </a:t>
            </a:r>
            <a:r>
              <a:rPr lang="nl-BE" dirty="0" err="1"/>
              <a:t>one</a:t>
            </a:r>
            <a:r>
              <a:rPr lang="nl-BE" dirty="0"/>
              <a:t> step, </a:t>
            </a:r>
            <a:r>
              <a:rPr lang="nl-BE" dirty="0" err="1"/>
              <a:t>which</a:t>
            </a:r>
            <a:r>
              <a:rPr lang="nl-BE" dirty="0"/>
              <a:t> is to </a:t>
            </a:r>
            <a:r>
              <a:rPr lang="nl-BE" dirty="0" err="1"/>
              <a:t>verify</a:t>
            </a:r>
            <a:r>
              <a:rPr lang="nl-BE" dirty="0"/>
              <a:t> </a:t>
            </a:r>
            <a:r>
              <a:rPr lang="nl-BE" dirty="0" err="1"/>
              <a:t>the</a:t>
            </a:r>
            <a:r>
              <a:rPr lang="nl-BE" dirty="0"/>
              <a:t> </a:t>
            </a:r>
            <a:r>
              <a:rPr lang="nl-BE" dirty="0" err="1"/>
              <a:t>dispersion</a:t>
            </a:r>
            <a:r>
              <a:rPr lang="nl-BE" dirty="0"/>
              <a:t> parameter. It has </a:t>
            </a:r>
            <a:r>
              <a:rPr lang="nl-BE" dirty="0" err="1"/>
              <a:t>shrunk</a:t>
            </a:r>
            <a:r>
              <a:rPr lang="nl-BE" dirty="0"/>
              <a:t> </a:t>
            </a:r>
            <a:r>
              <a:rPr lang="nl-BE" dirty="0" err="1"/>
              <a:t>from</a:t>
            </a:r>
            <a:r>
              <a:rPr lang="nl-BE" dirty="0"/>
              <a:t> 125 to 0.86 </a:t>
            </a:r>
            <a:r>
              <a:rPr lang="nl-BE" dirty="0" err="1"/>
              <a:t>so</a:t>
            </a:r>
            <a:r>
              <a:rPr lang="nl-BE" dirty="0"/>
              <a:t> </a:t>
            </a:r>
            <a:r>
              <a:rPr lang="nl-BE" dirty="0" err="1"/>
              <a:t>the</a:t>
            </a:r>
            <a:r>
              <a:rPr lang="nl-BE" dirty="0"/>
              <a:t> </a:t>
            </a:r>
            <a:r>
              <a:rPr lang="nl-BE" dirty="0" err="1"/>
              <a:t>results</a:t>
            </a:r>
            <a:r>
              <a:rPr lang="nl-BE" dirty="0"/>
              <a:t> of </a:t>
            </a:r>
            <a:r>
              <a:rPr lang="nl-BE" dirty="0" err="1"/>
              <a:t>our</a:t>
            </a:r>
            <a:r>
              <a:rPr lang="nl-BE" dirty="0"/>
              <a:t> </a:t>
            </a:r>
            <a:r>
              <a:rPr lang="nl-BE" dirty="0" err="1"/>
              <a:t>poisson</a:t>
            </a:r>
            <a:r>
              <a:rPr lang="nl-BE" dirty="0"/>
              <a:t> </a:t>
            </a:r>
            <a:r>
              <a:rPr lang="nl-BE" dirty="0" err="1"/>
              <a:t>regression</a:t>
            </a:r>
            <a:r>
              <a:rPr lang="nl-BE" dirty="0"/>
              <a:t> are </a:t>
            </a:r>
            <a:r>
              <a:rPr lang="nl-BE" dirty="0" err="1"/>
              <a:t>valid</a:t>
            </a:r>
            <a:r>
              <a:rPr lang="nl-BE" dirty="0"/>
              <a:t>. </a:t>
            </a:r>
          </a:p>
        </p:txBody>
      </p:sp>
      <p:sp>
        <p:nvSpPr>
          <p:cNvPr id="4" name="Date Placeholder 3"/>
          <p:cNvSpPr>
            <a:spLocks noGrp="1"/>
          </p:cNvSpPr>
          <p:nvPr>
            <p:ph type="dt" idx="1"/>
          </p:nvPr>
        </p:nvSpPr>
        <p:spPr/>
        <p:txBody>
          <a:bodyPr/>
          <a:lstStyle/>
          <a:p>
            <a:pPr>
              <a:defRPr/>
            </a:pPr>
            <a:fld id="{819E7385-8C98-43DD-8058-00892AD07443}" type="datetime1">
              <a:rPr lang="en-GB" smtClean="0"/>
              <a:t>09/02/2023</a:t>
            </a:fld>
            <a:endParaRPr lang="en-GB"/>
          </a:p>
        </p:txBody>
      </p:sp>
      <p:sp>
        <p:nvSpPr>
          <p:cNvPr id="5" name="Footer Placeholder 4"/>
          <p:cNvSpPr>
            <a:spLocks noGrp="1"/>
          </p:cNvSpPr>
          <p:nvPr>
            <p:ph type="ftr" sz="quarter" idx="4"/>
          </p:nvPr>
        </p:nvSpPr>
        <p:spPr/>
        <p:txBody>
          <a:bodyPr/>
          <a:lstStyle/>
          <a:p>
            <a:pPr>
              <a:defRPr/>
            </a:pPr>
            <a:r>
              <a:rPr lang="en-GB"/>
              <a:t>ASME_Logistic_TR.PPTX</a:t>
            </a:r>
            <a:endParaRPr lang="en-GB" dirty="0"/>
          </a:p>
        </p:txBody>
      </p:sp>
      <p:sp>
        <p:nvSpPr>
          <p:cNvPr id="6" name="Slide Number Placeholder 5"/>
          <p:cNvSpPr>
            <a:spLocks noGrp="1"/>
          </p:cNvSpPr>
          <p:nvPr>
            <p:ph type="sldNum" sz="quarter" idx="5"/>
          </p:nvPr>
        </p:nvSpPr>
        <p:spPr/>
        <p:txBody>
          <a:bodyPr/>
          <a:lstStyle/>
          <a:p>
            <a:pPr>
              <a:defRPr/>
            </a:pPr>
            <a:fld id="{A4156025-A859-4ABA-A77A-5E4A7BBA40C0}" type="slidenum">
              <a:rPr lang="en-GB" smtClean="0"/>
              <a:pPr>
                <a:defRPr/>
              </a:pPr>
              <a:t>22</a:t>
            </a:fld>
            <a:endParaRPr lang="en-GB"/>
          </a:p>
        </p:txBody>
      </p:sp>
    </p:spTree>
    <p:extLst>
      <p:ext uri="{BB962C8B-B14F-4D97-AF65-F5344CB8AC3E}">
        <p14:creationId xmlns:p14="http://schemas.microsoft.com/office/powerpoint/2010/main" val="31055378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In </a:t>
            </a:r>
            <a:r>
              <a:rPr lang="nl-BE" dirty="0" err="1"/>
              <a:t>this</a:t>
            </a:r>
            <a:r>
              <a:rPr lang="nl-BE" dirty="0"/>
              <a:t> case the </a:t>
            </a:r>
            <a:r>
              <a:rPr lang="nl-BE" dirty="0" err="1"/>
              <a:t>dispersion</a:t>
            </a:r>
            <a:r>
              <a:rPr lang="nl-BE" dirty="0"/>
              <a:t> parameter was fine, </a:t>
            </a:r>
            <a:r>
              <a:rPr lang="nl-BE" dirty="0" err="1"/>
              <a:t>so</a:t>
            </a:r>
            <a:r>
              <a:rPr lang="nl-BE" dirty="0"/>
              <a:t> no </a:t>
            </a:r>
            <a:r>
              <a:rPr lang="nl-BE" dirty="0" err="1"/>
              <a:t>problem</a:t>
            </a:r>
            <a:r>
              <a:rPr lang="nl-BE" dirty="0"/>
              <a:t>. In case </a:t>
            </a:r>
            <a:r>
              <a:rPr lang="nl-BE" dirty="0" err="1"/>
              <a:t>it</a:t>
            </a:r>
            <a:r>
              <a:rPr lang="nl-BE" dirty="0"/>
              <a:t> is </a:t>
            </a:r>
            <a:r>
              <a:rPr lang="nl-BE" dirty="0" err="1"/>
              <a:t>still</a:t>
            </a:r>
            <a:r>
              <a:rPr lang="nl-BE" dirty="0"/>
              <a:t> far </a:t>
            </a:r>
            <a:r>
              <a:rPr lang="nl-BE" dirty="0" err="1"/>
              <a:t>removed</a:t>
            </a:r>
            <a:r>
              <a:rPr lang="nl-BE" dirty="0"/>
              <a:t> </a:t>
            </a:r>
            <a:r>
              <a:rPr lang="nl-BE" dirty="0" err="1"/>
              <a:t>from</a:t>
            </a:r>
            <a:r>
              <a:rPr lang="nl-BE" dirty="0"/>
              <a:t> 1, </a:t>
            </a:r>
            <a:r>
              <a:rPr lang="nl-BE" dirty="0" err="1"/>
              <a:t>you</a:t>
            </a:r>
            <a:r>
              <a:rPr lang="nl-BE" dirty="0"/>
              <a:t> </a:t>
            </a:r>
            <a:r>
              <a:rPr lang="nl-BE" dirty="0" err="1"/>
              <a:t>can</a:t>
            </a:r>
            <a:r>
              <a:rPr lang="nl-BE" dirty="0"/>
              <a:t> </a:t>
            </a:r>
            <a:r>
              <a:rPr lang="nl-BE" dirty="0" err="1"/>
              <a:t>opt</a:t>
            </a:r>
            <a:r>
              <a:rPr lang="nl-BE" dirty="0"/>
              <a:t> </a:t>
            </a:r>
            <a:r>
              <a:rPr lang="nl-BE" dirty="0" err="1"/>
              <a:t>for</a:t>
            </a:r>
            <a:r>
              <a:rPr lang="nl-BE" dirty="0"/>
              <a:t> a </a:t>
            </a:r>
            <a:r>
              <a:rPr lang="nl-BE" dirty="0" err="1"/>
              <a:t>negative</a:t>
            </a:r>
            <a:r>
              <a:rPr lang="nl-BE" dirty="0"/>
              <a:t> </a:t>
            </a:r>
            <a:r>
              <a:rPr lang="nl-BE" dirty="0" err="1"/>
              <a:t>binomial</a:t>
            </a:r>
            <a:r>
              <a:rPr lang="nl-BE" dirty="0"/>
              <a:t> model </a:t>
            </a:r>
            <a:r>
              <a:rPr lang="nl-BE" dirty="0" err="1"/>
              <a:t>instead</a:t>
            </a:r>
            <a:r>
              <a:rPr lang="nl-BE" dirty="0"/>
              <a:t> of a </a:t>
            </a:r>
            <a:r>
              <a:rPr lang="nl-BE" dirty="0" err="1"/>
              <a:t>poisson</a:t>
            </a:r>
            <a:r>
              <a:rPr lang="nl-BE" dirty="0"/>
              <a:t> model. </a:t>
            </a:r>
            <a:r>
              <a:rPr lang="nl-BE" dirty="0" err="1"/>
              <a:t>This</a:t>
            </a:r>
            <a:r>
              <a:rPr lang="nl-BE" dirty="0"/>
              <a:t> </a:t>
            </a:r>
            <a:r>
              <a:rPr lang="nl-BE" dirty="0" err="1"/>
              <a:t>requires</a:t>
            </a:r>
            <a:r>
              <a:rPr lang="nl-BE" dirty="0"/>
              <a:t> </a:t>
            </a:r>
            <a:r>
              <a:rPr lang="nl-BE" dirty="0" err="1"/>
              <a:t>loading</a:t>
            </a:r>
            <a:r>
              <a:rPr lang="nl-BE" dirty="0"/>
              <a:t> the MASS package. </a:t>
            </a:r>
            <a:r>
              <a:rPr lang="nl-BE" dirty="0" err="1"/>
              <a:t>Otherwise</a:t>
            </a:r>
            <a:r>
              <a:rPr lang="nl-BE" dirty="0"/>
              <a:t> the </a:t>
            </a:r>
            <a:r>
              <a:rPr lang="nl-BE" dirty="0" err="1"/>
              <a:t>command</a:t>
            </a:r>
            <a:r>
              <a:rPr lang="nl-BE" dirty="0"/>
              <a:t> </a:t>
            </a:r>
            <a:r>
              <a:rPr lang="nl-BE" dirty="0" err="1"/>
              <a:t>structure</a:t>
            </a:r>
            <a:r>
              <a:rPr lang="nl-BE" dirty="0"/>
              <a:t> is </a:t>
            </a:r>
            <a:r>
              <a:rPr lang="nl-BE" dirty="0" err="1"/>
              <a:t>very</a:t>
            </a:r>
            <a:r>
              <a:rPr lang="nl-BE" dirty="0"/>
              <a:t> </a:t>
            </a:r>
            <a:r>
              <a:rPr lang="nl-BE" dirty="0" err="1"/>
              <a:t>similar</a:t>
            </a:r>
            <a:r>
              <a:rPr lang="nl-BE" dirty="0"/>
              <a:t>, </a:t>
            </a:r>
            <a:r>
              <a:rPr lang="nl-BE" dirty="0" err="1"/>
              <a:t>instead</a:t>
            </a:r>
            <a:r>
              <a:rPr lang="nl-BE" dirty="0"/>
              <a:t> of ‘</a:t>
            </a:r>
            <a:r>
              <a:rPr lang="nl-BE" dirty="0" err="1"/>
              <a:t>glm</a:t>
            </a:r>
            <a:r>
              <a:rPr lang="nl-BE" dirty="0"/>
              <a:t>’ </a:t>
            </a:r>
            <a:r>
              <a:rPr lang="nl-BE" dirty="0" err="1"/>
              <a:t>use</a:t>
            </a:r>
            <a:r>
              <a:rPr lang="nl-BE" dirty="0"/>
              <a:t> ‘</a:t>
            </a:r>
            <a:r>
              <a:rPr lang="nl-BE" dirty="0" err="1"/>
              <a:t>glm.nb</a:t>
            </a:r>
            <a:r>
              <a:rPr lang="nl-BE" dirty="0"/>
              <a:t>’ and </a:t>
            </a:r>
            <a:r>
              <a:rPr lang="nl-BE" dirty="0" err="1"/>
              <a:t>specifying</a:t>
            </a:r>
            <a:r>
              <a:rPr lang="nl-BE" dirty="0"/>
              <a:t> the ‘</a:t>
            </a:r>
            <a:r>
              <a:rPr lang="nl-BE" dirty="0" err="1"/>
              <a:t>familiy</a:t>
            </a:r>
            <a:r>
              <a:rPr lang="nl-BE" dirty="0"/>
              <a:t>’ is no </a:t>
            </a:r>
            <a:r>
              <a:rPr lang="nl-BE" dirty="0" err="1"/>
              <a:t>longer</a:t>
            </a:r>
            <a:r>
              <a:rPr lang="nl-BE" dirty="0"/>
              <a:t> </a:t>
            </a:r>
            <a:r>
              <a:rPr lang="nl-BE" dirty="0" err="1"/>
              <a:t>required</a:t>
            </a:r>
            <a:r>
              <a:rPr lang="nl-BE" dirty="0"/>
              <a:t>. </a:t>
            </a:r>
          </a:p>
        </p:txBody>
      </p:sp>
      <p:sp>
        <p:nvSpPr>
          <p:cNvPr id="4" name="Date Placeholder 3"/>
          <p:cNvSpPr>
            <a:spLocks noGrp="1"/>
          </p:cNvSpPr>
          <p:nvPr>
            <p:ph type="dt" idx="1"/>
          </p:nvPr>
        </p:nvSpPr>
        <p:spPr/>
        <p:txBody>
          <a:bodyPr/>
          <a:lstStyle/>
          <a:p>
            <a:pPr>
              <a:defRPr/>
            </a:pPr>
            <a:fld id="{819E7385-8C98-43DD-8058-00892AD07443}" type="datetime1">
              <a:rPr lang="en-GB" smtClean="0"/>
              <a:t>09/02/2023</a:t>
            </a:fld>
            <a:endParaRPr lang="en-GB"/>
          </a:p>
        </p:txBody>
      </p:sp>
      <p:sp>
        <p:nvSpPr>
          <p:cNvPr id="5" name="Footer Placeholder 4"/>
          <p:cNvSpPr>
            <a:spLocks noGrp="1"/>
          </p:cNvSpPr>
          <p:nvPr>
            <p:ph type="ftr" sz="quarter" idx="4"/>
          </p:nvPr>
        </p:nvSpPr>
        <p:spPr/>
        <p:txBody>
          <a:bodyPr/>
          <a:lstStyle/>
          <a:p>
            <a:pPr>
              <a:defRPr/>
            </a:pPr>
            <a:r>
              <a:rPr lang="en-GB"/>
              <a:t>ASME_Logistic_TR.PPTX</a:t>
            </a:r>
            <a:endParaRPr lang="en-GB" dirty="0"/>
          </a:p>
        </p:txBody>
      </p:sp>
      <p:sp>
        <p:nvSpPr>
          <p:cNvPr id="6" name="Slide Number Placeholder 5"/>
          <p:cNvSpPr>
            <a:spLocks noGrp="1"/>
          </p:cNvSpPr>
          <p:nvPr>
            <p:ph type="sldNum" sz="quarter" idx="5"/>
          </p:nvPr>
        </p:nvSpPr>
        <p:spPr/>
        <p:txBody>
          <a:bodyPr/>
          <a:lstStyle/>
          <a:p>
            <a:pPr>
              <a:defRPr/>
            </a:pPr>
            <a:fld id="{A4156025-A859-4ABA-A77A-5E4A7BBA40C0}" type="slidenum">
              <a:rPr lang="en-GB" smtClean="0"/>
              <a:pPr>
                <a:defRPr/>
              </a:pPr>
              <a:t>23</a:t>
            </a:fld>
            <a:endParaRPr lang="en-GB"/>
          </a:p>
        </p:txBody>
      </p:sp>
    </p:spTree>
    <p:extLst>
      <p:ext uri="{BB962C8B-B14F-4D97-AF65-F5344CB8AC3E}">
        <p14:creationId xmlns:p14="http://schemas.microsoft.com/office/powerpoint/2010/main" val="24577426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This</a:t>
            </a:r>
            <a:r>
              <a:rPr lang="nl-BE" dirty="0"/>
              <a:t> is the </a:t>
            </a:r>
            <a:r>
              <a:rPr lang="nl-BE" dirty="0" err="1"/>
              <a:t>result</a:t>
            </a:r>
            <a:r>
              <a:rPr lang="nl-BE" dirty="0"/>
              <a:t>. As </a:t>
            </a:r>
            <a:r>
              <a:rPr lang="nl-BE" dirty="0" err="1"/>
              <a:t>you</a:t>
            </a:r>
            <a:r>
              <a:rPr lang="nl-BE" dirty="0"/>
              <a:t> </a:t>
            </a:r>
            <a:r>
              <a:rPr lang="nl-BE" dirty="0" err="1"/>
              <a:t>can</a:t>
            </a:r>
            <a:r>
              <a:rPr lang="nl-BE" dirty="0"/>
              <a:t> </a:t>
            </a:r>
            <a:r>
              <a:rPr lang="nl-BE" dirty="0" err="1"/>
              <a:t>see</a:t>
            </a:r>
            <a:r>
              <a:rPr lang="nl-BE" dirty="0"/>
              <a:t>, the </a:t>
            </a:r>
            <a:r>
              <a:rPr lang="nl-BE" dirty="0" err="1"/>
              <a:t>results</a:t>
            </a:r>
            <a:r>
              <a:rPr lang="nl-BE" dirty="0"/>
              <a:t> are </a:t>
            </a:r>
            <a:r>
              <a:rPr lang="nl-BE" dirty="0" err="1"/>
              <a:t>almost</a:t>
            </a:r>
            <a:r>
              <a:rPr lang="nl-BE" dirty="0"/>
              <a:t> </a:t>
            </a:r>
            <a:r>
              <a:rPr lang="nl-BE" dirty="0" err="1"/>
              <a:t>identical</a:t>
            </a:r>
            <a:r>
              <a:rPr lang="nl-BE" dirty="0"/>
              <a:t> to </a:t>
            </a:r>
            <a:r>
              <a:rPr lang="nl-BE" dirty="0" err="1"/>
              <a:t>those</a:t>
            </a:r>
            <a:r>
              <a:rPr lang="nl-BE" dirty="0"/>
              <a:t> of </a:t>
            </a:r>
            <a:r>
              <a:rPr lang="nl-BE" dirty="0" err="1"/>
              <a:t>poisson</a:t>
            </a:r>
            <a:r>
              <a:rPr lang="nl-BE" dirty="0"/>
              <a:t> </a:t>
            </a:r>
            <a:r>
              <a:rPr lang="nl-BE" dirty="0" err="1"/>
              <a:t>regression</a:t>
            </a:r>
            <a:r>
              <a:rPr lang="nl-BE" dirty="0"/>
              <a:t>. </a:t>
            </a:r>
            <a:r>
              <a:rPr lang="nl-BE" dirty="0" err="1"/>
              <a:t>Which</a:t>
            </a:r>
            <a:r>
              <a:rPr lang="nl-BE" dirty="0"/>
              <a:t> in </a:t>
            </a:r>
            <a:r>
              <a:rPr lang="nl-BE" dirty="0" err="1"/>
              <a:t>this</a:t>
            </a:r>
            <a:r>
              <a:rPr lang="nl-BE" dirty="0"/>
              <a:t> case is </a:t>
            </a:r>
            <a:r>
              <a:rPr lang="nl-BE" dirty="0" err="1"/>
              <a:t>logical</a:t>
            </a:r>
            <a:r>
              <a:rPr lang="nl-BE" dirty="0"/>
              <a:t> of course </a:t>
            </a:r>
            <a:r>
              <a:rPr lang="nl-BE" dirty="0" err="1"/>
              <a:t>because</a:t>
            </a:r>
            <a:r>
              <a:rPr lang="nl-BE" dirty="0"/>
              <a:t> </a:t>
            </a:r>
            <a:r>
              <a:rPr lang="nl-BE" dirty="0" err="1"/>
              <a:t>our</a:t>
            </a:r>
            <a:r>
              <a:rPr lang="nl-BE" dirty="0"/>
              <a:t> </a:t>
            </a:r>
            <a:r>
              <a:rPr lang="nl-BE" dirty="0" err="1"/>
              <a:t>poisson</a:t>
            </a:r>
            <a:r>
              <a:rPr lang="nl-BE" dirty="0"/>
              <a:t> model was </a:t>
            </a:r>
            <a:r>
              <a:rPr lang="nl-BE" dirty="0" err="1"/>
              <a:t>not</a:t>
            </a:r>
            <a:r>
              <a:rPr lang="nl-BE" dirty="0"/>
              <a:t> over-</a:t>
            </a:r>
            <a:r>
              <a:rPr lang="nl-BE" dirty="0" err="1"/>
              <a:t>dispersed</a:t>
            </a:r>
            <a:r>
              <a:rPr lang="nl-BE" dirty="0"/>
              <a:t>. </a:t>
            </a:r>
          </a:p>
        </p:txBody>
      </p:sp>
      <p:sp>
        <p:nvSpPr>
          <p:cNvPr id="4" name="Date Placeholder 3"/>
          <p:cNvSpPr>
            <a:spLocks noGrp="1"/>
          </p:cNvSpPr>
          <p:nvPr>
            <p:ph type="dt" idx="1"/>
          </p:nvPr>
        </p:nvSpPr>
        <p:spPr/>
        <p:txBody>
          <a:bodyPr/>
          <a:lstStyle/>
          <a:p>
            <a:pPr>
              <a:defRPr/>
            </a:pPr>
            <a:fld id="{819E7385-8C98-43DD-8058-00892AD07443}" type="datetime1">
              <a:rPr lang="en-GB" smtClean="0"/>
              <a:t>09/02/2023</a:t>
            </a:fld>
            <a:endParaRPr lang="en-GB"/>
          </a:p>
        </p:txBody>
      </p:sp>
      <p:sp>
        <p:nvSpPr>
          <p:cNvPr id="5" name="Footer Placeholder 4"/>
          <p:cNvSpPr>
            <a:spLocks noGrp="1"/>
          </p:cNvSpPr>
          <p:nvPr>
            <p:ph type="ftr" sz="quarter" idx="4"/>
          </p:nvPr>
        </p:nvSpPr>
        <p:spPr/>
        <p:txBody>
          <a:bodyPr/>
          <a:lstStyle/>
          <a:p>
            <a:pPr>
              <a:defRPr/>
            </a:pPr>
            <a:r>
              <a:rPr lang="en-GB"/>
              <a:t>ASME_Logistic_TR.PPTX</a:t>
            </a:r>
            <a:endParaRPr lang="en-GB" dirty="0"/>
          </a:p>
        </p:txBody>
      </p:sp>
      <p:sp>
        <p:nvSpPr>
          <p:cNvPr id="6" name="Slide Number Placeholder 5"/>
          <p:cNvSpPr>
            <a:spLocks noGrp="1"/>
          </p:cNvSpPr>
          <p:nvPr>
            <p:ph type="sldNum" sz="quarter" idx="5"/>
          </p:nvPr>
        </p:nvSpPr>
        <p:spPr/>
        <p:txBody>
          <a:bodyPr/>
          <a:lstStyle/>
          <a:p>
            <a:pPr>
              <a:defRPr/>
            </a:pPr>
            <a:fld id="{A4156025-A859-4ABA-A77A-5E4A7BBA40C0}" type="slidenum">
              <a:rPr lang="en-GB" smtClean="0"/>
              <a:pPr>
                <a:defRPr/>
              </a:pPr>
              <a:t>24</a:t>
            </a:fld>
            <a:endParaRPr lang="en-GB"/>
          </a:p>
        </p:txBody>
      </p:sp>
    </p:spTree>
    <p:extLst>
      <p:ext uri="{BB962C8B-B14F-4D97-AF65-F5344CB8AC3E}">
        <p14:creationId xmlns:p14="http://schemas.microsoft.com/office/powerpoint/2010/main" val="9511827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Date Placeholder 3"/>
          <p:cNvSpPr>
            <a:spLocks noGrp="1"/>
          </p:cNvSpPr>
          <p:nvPr>
            <p:ph type="dt" idx="1"/>
          </p:nvPr>
        </p:nvSpPr>
        <p:spPr/>
        <p:txBody>
          <a:bodyPr/>
          <a:lstStyle/>
          <a:p>
            <a:pPr>
              <a:defRPr/>
            </a:pPr>
            <a:fld id="{819E7385-8C98-43DD-8058-00892AD07443}" type="datetime1">
              <a:rPr lang="en-GB" smtClean="0"/>
              <a:t>09/02/2023</a:t>
            </a:fld>
            <a:endParaRPr lang="en-GB"/>
          </a:p>
        </p:txBody>
      </p:sp>
      <p:sp>
        <p:nvSpPr>
          <p:cNvPr id="5" name="Footer Placeholder 4"/>
          <p:cNvSpPr>
            <a:spLocks noGrp="1"/>
          </p:cNvSpPr>
          <p:nvPr>
            <p:ph type="ftr" sz="quarter" idx="4"/>
          </p:nvPr>
        </p:nvSpPr>
        <p:spPr/>
        <p:txBody>
          <a:bodyPr/>
          <a:lstStyle/>
          <a:p>
            <a:pPr>
              <a:defRPr/>
            </a:pPr>
            <a:r>
              <a:rPr lang="en-GB"/>
              <a:t>ASME_Logistic_TR.PPTX</a:t>
            </a:r>
            <a:endParaRPr lang="en-GB" dirty="0"/>
          </a:p>
        </p:txBody>
      </p:sp>
      <p:sp>
        <p:nvSpPr>
          <p:cNvPr id="6" name="Slide Number Placeholder 5"/>
          <p:cNvSpPr>
            <a:spLocks noGrp="1"/>
          </p:cNvSpPr>
          <p:nvPr>
            <p:ph type="sldNum" sz="quarter" idx="5"/>
          </p:nvPr>
        </p:nvSpPr>
        <p:spPr/>
        <p:txBody>
          <a:bodyPr/>
          <a:lstStyle/>
          <a:p>
            <a:pPr>
              <a:defRPr/>
            </a:pPr>
            <a:fld id="{A4156025-A859-4ABA-A77A-5E4A7BBA40C0}" type="slidenum">
              <a:rPr lang="en-GB" smtClean="0"/>
              <a:pPr>
                <a:defRPr/>
              </a:pPr>
              <a:t>25</a:t>
            </a:fld>
            <a:endParaRPr lang="en-GB"/>
          </a:p>
        </p:txBody>
      </p:sp>
    </p:spTree>
    <p:extLst>
      <p:ext uri="{BB962C8B-B14F-4D97-AF65-F5344CB8AC3E}">
        <p14:creationId xmlns:p14="http://schemas.microsoft.com/office/powerpoint/2010/main" val="562088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Which method to choose depends most of all on the outcome variable as we already saw during the introduction last week. If the outcome variable is numerical linear regression is the first option, if it is binary and time till event does not matter, logistic regression is the most appropriate technique. If time to event matters survival analysis is the </a:t>
            </a:r>
            <a:r>
              <a:rPr lang="en-US" noProof="0" dirty="0" err="1"/>
              <a:t>methodolgy</a:t>
            </a:r>
            <a:r>
              <a:rPr lang="en-US" noProof="0" dirty="0"/>
              <a:t> of choice, if the outcome is a count or a rate the first option is Poisson regression. But these are just general guidelines, often different methods can be applied and we can choose whichever we deem appropriate. </a:t>
            </a:r>
          </a:p>
        </p:txBody>
      </p:sp>
      <p:sp>
        <p:nvSpPr>
          <p:cNvPr id="4" name="Date Placeholder 3"/>
          <p:cNvSpPr>
            <a:spLocks noGrp="1"/>
          </p:cNvSpPr>
          <p:nvPr>
            <p:ph type="dt" idx="1"/>
          </p:nvPr>
        </p:nvSpPr>
        <p:spPr/>
        <p:txBody>
          <a:bodyPr/>
          <a:lstStyle/>
          <a:p>
            <a:pPr>
              <a:defRPr/>
            </a:pPr>
            <a:fld id="{819E7385-8C98-43DD-8058-00892AD07443}" type="datetime1">
              <a:rPr lang="en-GB" smtClean="0"/>
              <a:t>09/02/2023</a:t>
            </a:fld>
            <a:endParaRPr lang="en-GB"/>
          </a:p>
        </p:txBody>
      </p:sp>
      <p:sp>
        <p:nvSpPr>
          <p:cNvPr id="5" name="Footer Placeholder 4"/>
          <p:cNvSpPr>
            <a:spLocks noGrp="1"/>
          </p:cNvSpPr>
          <p:nvPr>
            <p:ph type="ftr" sz="quarter" idx="4"/>
          </p:nvPr>
        </p:nvSpPr>
        <p:spPr/>
        <p:txBody>
          <a:bodyPr/>
          <a:lstStyle/>
          <a:p>
            <a:pPr>
              <a:defRPr/>
            </a:pPr>
            <a:r>
              <a:rPr lang="en-GB"/>
              <a:t>ASME_Logistic_TR.PPTX</a:t>
            </a:r>
            <a:endParaRPr lang="en-GB" dirty="0"/>
          </a:p>
        </p:txBody>
      </p:sp>
      <p:sp>
        <p:nvSpPr>
          <p:cNvPr id="6" name="Slide Number Placeholder 5"/>
          <p:cNvSpPr>
            <a:spLocks noGrp="1"/>
          </p:cNvSpPr>
          <p:nvPr>
            <p:ph type="sldNum" sz="quarter" idx="5"/>
          </p:nvPr>
        </p:nvSpPr>
        <p:spPr/>
        <p:txBody>
          <a:bodyPr/>
          <a:lstStyle/>
          <a:p>
            <a:pPr>
              <a:defRPr/>
            </a:pPr>
            <a:fld id="{A4156025-A859-4ABA-A77A-5E4A7BBA40C0}" type="slidenum">
              <a:rPr lang="en-GB" smtClean="0"/>
              <a:pPr>
                <a:defRPr/>
              </a:pPr>
              <a:t>3</a:t>
            </a:fld>
            <a:endParaRPr lang="en-GB"/>
          </a:p>
        </p:txBody>
      </p:sp>
    </p:spTree>
    <p:extLst>
      <p:ext uri="{BB962C8B-B14F-4D97-AF65-F5344CB8AC3E}">
        <p14:creationId xmlns:p14="http://schemas.microsoft.com/office/powerpoint/2010/main" val="2964937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Linear</a:t>
            </a:r>
            <a:r>
              <a:rPr lang="nl-BE" dirty="0"/>
              <a:t> </a:t>
            </a:r>
            <a:r>
              <a:rPr lang="nl-BE" dirty="0" err="1"/>
              <a:t>regression</a:t>
            </a:r>
            <a:r>
              <a:rPr lang="nl-BE" dirty="0"/>
              <a:t>, </a:t>
            </a:r>
            <a:r>
              <a:rPr lang="nl-BE" dirty="0" err="1"/>
              <a:t>logistic</a:t>
            </a:r>
            <a:r>
              <a:rPr lang="nl-BE" dirty="0"/>
              <a:t> </a:t>
            </a:r>
            <a:r>
              <a:rPr lang="nl-BE" dirty="0" err="1"/>
              <a:t>regression</a:t>
            </a:r>
            <a:r>
              <a:rPr lang="nl-BE" dirty="0"/>
              <a:t> and </a:t>
            </a:r>
            <a:r>
              <a:rPr lang="nl-BE" dirty="0" err="1"/>
              <a:t>poisson</a:t>
            </a:r>
            <a:r>
              <a:rPr lang="nl-BE" dirty="0"/>
              <a:t> </a:t>
            </a:r>
            <a:r>
              <a:rPr lang="nl-BE" dirty="0" err="1"/>
              <a:t>regression</a:t>
            </a:r>
            <a:r>
              <a:rPr lang="nl-BE" dirty="0"/>
              <a:t> are al </a:t>
            </a:r>
            <a:r>
              <a:rPr lang="nl-BE" dirty="0" err="1"/>
              <a:t>examples</a:t>
            </a:r>
            <a:r>
              <a:rPr lang="nl-BE" dirty="0"/>
              <a:t> of </a:t>
            </a:r>
            <a:r>
              <a:rPr lang="nl-BE" dirty="0" err="1"/>
              <a:t>generalized</a:t>
            </a:r>
            <a:r>
              <a:rPr lang="nl-BE" dirty="0"/>
              <a:t> </a:t>
            </a:r>
            <a:r>
              <a:rPr lang="nl-BE" dirty="0" err="1"/>
              <a:t>linear</a:t>
            </a:r>
            <a:r>
              <a:rPr lang="nl-BE" dirty="0"/>
              <a:t> </a:t>
            </a:r>
            <a:r>
              <a:rPr lang="nl-BE" dirty="0" err="1"/>
              <a:t>models</a:t>
            </a:r>
            <a:r>
              <a:rPr lang="nl-BE" dirty="0"/>
              <a:t> in </a:t>
            </a:r>
            <a:r>
              <a:rPr lang="nl-BE" dirty="0" err="1"/>
              <a:t>which</a:t>
            </a:r>
            <a:r>
              <a:rPr lang="nl-BE" dirty="0"/>
              <a:t> we </a:t>
            </a:r>
            <a:r>
              <a:rPr lang="nl-BE" dirty="0" err="1"/>
              <a:t>use</a:t>
            </a:r>
            <a:r>
              <a:rPr lang="nl-BE" dirty="0"/>
              <a:t> a link </a:t>
            </a:r>
            <a:r>
              <a:rPr lang="nl-BE" dirty="0" err="1"/>
              <a:t>function</a:t>
            </a:r>
            <a:r>
              <a:rPr lang="nl-BE" dirty="0"/>
              <a:t> to model te effect of </a:t>
            </a:r>
            <a:r>
              <a:rPr lang="nl-BE" dirty="0" err="1"/>
              <a:t>one</a:t>
            </a:r>
            <a:r>
              <a:rPr lang="nl-BE" dirty="0"/>
              <a:t> or more </a:t>
            </a:r>
            <a:r>
              <a:rPr lang="nl-BE" dirty="0" err="1"/>
              <a:t>exposures</a:t>
            </a:r>
            <a:r>
              <a:rPr lang="nl-BE" dirty="0"/>
              <a:t> x on </a:t>
            </a:r>
            <a:r>
              <a:rPr lang="nl-BE" dirty="0" err="1"/>
              <a:t>an</a:t>
            </a:r>
            <a:r>
              <a:rPr lang="nl-BE" dirty="0"/>
              <a:t> </a:t>
            </a:r>
            <a:r>
              <a:rPr lang="nl-BE" dirty="0" err="1"/>
              <a:t>outcome</a:t>
            </a:r>
            <a:r>
              <a:rPr lang="nl-BE" dirty="0"/>
              <a:t> y. In </a:t>
            </a:r>
            <a:r>
              <a:rPr lang="nl-BE" dirty="0" err="1"/>
              <a:t>linear</a:t>
            </a:r>
            <a:r>
              <a:rPr lang="nl-BE" dirty="0"/>
              <a:t> </a:t>
            </a:r>
            <a:r>
              <a:rPr lang="nl-BE" dirty="0" err="1"/>
              <a:t>regression</a:t>
            </a:r>
            <a:r>
              <a:rPr lang="nl-BE" dirty="0"/>
              <a:t> y is a </a:t>
            </a:r>
            <a:r>
              <a:rPr lang="nl-BE" dirty="0" err="1"/>
              <a:t>numerical</a:t>
            </a:r>
            <a:r>
              <a:rPr lang="nl-BE" dirty="0"/>
              <a:t> </a:t>
            </a:r>
            <a:r>
              <a:rPr lang="nl-BE" dirty="0" err="1"/>
              <a:t>variable</a:t>
            </a:r>
            <a:r>
              <a:rPr lang="nl-BE" dirty="0"/>
              <a:t>, e.g. </a:t>
            </a:r>
            <a:r>
              <a:rPr lang="nl-BE" dirty="0" err="1"/>
              <a:t>blood</a:t>
            </a:r>
            <a:r>
              <a:rPr lang="nl-BE" dirty="0"/>
              <a:t> </a:t>
            </a:r>
            <a:r>
              <a:rPr lang="nl-BE" dirty="0" err="1"/>
              <a:t>pressure</a:t>
            </a:r>
            <a:r>
              <a:rPr lang="nl-BE" dirty="0"/>
              <a:t> or cholesterol level. In </a:t>
            </a:r>
            <a:r>
              <a:rPr lang="nl-BE" dirty="0" err="1"/>
              <a:t>logistic</a:t>
            </a:r>
            <a:r>
              <a:rPr lang="nl-BE" dirty="0"/>
              <a:t> </a:t>
            </a:r>
            <a:r>
              <a:rPr lang="nl-BE" dirty="0" err="1"/>
              <a:t>regression</a:t>
            </a:r>
            <a:r>
              <a:rPr lang="nl-BE" dirty="0"/>
              <a:t> y is </a:t>
            </a:r>
            <a:r>
              <a:rPr lang="nl-BE" dirty="0" err="1"/>
              <a:t>dichotomous</a:t>
            </a:r>
            <a:r>
              <a:rPr lang="nl-BE" dirty="0"/>
              <a:t>, e.g. dead or </a:t>
            </a:r>
            <a:r>
              <a:rPr lang="nl-BE" dirty="0" err="1"/>
              <a:t>not</a:t>
            </a:r>
            <a:r>
              <a:rPr lang="nl-BE" dirty="0"/>
              <a:t> dead and </a:t>
            </a:r>
            <a:r>
              <a:rPr lang="nl-BE" dirty="0" err="1"/>
              <a:t>can</a:t>
            </a:r>
            <a:r>
              <a:rPr lang="nl-BE" dirty="0"/>
              <a:t> </a:t>
            </a:r>
            <a:r>
              <a:rPr lang="nl-BE" dirty="0" err="1"/>
              <a:t>be</a:t>
            </a:r>
            <a:r>
              <a:rPr lang="nl-BE" dirty="0"/>
              <a:t> </a:t>
            </a:r>
            <a:r>
              <a:rPr lang="nl-BE" dirty="0" err="1"/>
              <a:t>expressed</a:t>
            </a:r>
            <a:r>
              <a:rPr lang="nl-BE" dirty="0"/>
              <a:t> as a </a:t>
            </a:r>
            <a:r>
              <a:rPr lang="nl-BE" dirty="0" err="1"/>
              <a:t>probaility</a:t>
            </a:r>
            <a:r>
              <a:rPr lang="nl-BE" dirty="0"/>
              <a:t> p. We model on </a:t>
            </a:r>
            <a:r>
              <a:rPr lang="nl-BE" dirty="0" err="1"/>
              <a:t>the</a:t>
            </a:r>
            <a:r>
              <a:rPr lang="nl-BE" dirty="0"/>
              <a:t> log </a:t>
            </a:r>
            <a:r>
              <a:rPr lang="nl-BE" dirty="0" err="1"/>
              <a:t>odds</a:t>
            </a:r>
            <a:r>
              <a:rPr lang="nl-BE" dirty="0"/>
              <a:t> or p/(1-p), </a:t>
            </a:r>
            <a:r>
              <a:rPr lang="nl-BE" dirty="0" err="1"/>
              <a:t>also</a:t>
            </a:r>
            <a:r>
              <a:rPr lang="nl-BE" dirty="0"/>
              <a:t> </a:t>
            </a:r>
            <a:r>
              <a:rPr lang="nl-BE" dirty="0" err="1"/>
              <a:t>called</a:t>
            </a:r>
            <a:r>
              <a:rPr lang="nl-BE" dirty="0"/>
              <a:t> </a:t>
            </a:r>
            <a:r>
              <a:rPr lang="nl-BE" dirty="0" err="1"/>
              <a:t>the</a:t>
            </a:r>
            <a:r>
              <a:rPr lang="nl-BE" dirty="0"/>
              <a:t> </a:t>
            </a:r>
            <a:r>
              <a:rPr lang="nl-BE" dirty="0" err="1"/>
              <a:t>logit</a:t>
            </a:r>
            <a:r>
              <a:rPr lang="nl-BE" dirty="0"/>
              <a:t>. In </a:t>
            </a:r>
            <a:r>
              <a:rPr lang="nl-BE" dirty="0" err="1"/>
              <a:t>poisson</a:t>
            </a:r>
            <a:r>
              <a:rPr lang="nl-BE" dirty="0"/>
              <a:t> </a:t>
            </a:r>
            <a:r>
              <a:rPr lang="nl-BE" dirty="0" err="1"/>
              <a:t>regression</a:t>
            </a:r>
            <a:r>
              <a:rPr lang="nl-BE" dirty="0"/>
              <a:t> we model on </a:t>
            </a:r>
            <a:r>
              <a:rPr lang="nl-BE" dirty="0" err="1"/>
              <a:t>the</a:t>
            </a:r>
            <a:r>
              <a:rPr lang="nl-BE" dirty="0"/>
              <a:t> log of a </a:t>
            </a:r>
            <a:r>
              <a:rPr lang="nl-BE" dirty="0" err="1"/>
              <a:t>rate</a:t>
            </a:r>
            <a:r>
              <a:rPr lang="nl-BE" dirty="0"/>
              <a:t>. The </a:t>
            </a:r>
            <a:r>
              <a:rPr lang="nl-BE" dirty="0" err="1"/>
              <a:t>outcome</a:t>
            </a:r>
            <a:r>
              <a:rPr lang="nl-BE" dirty="0"/>
              <a:t> has to </a:t>
            </a:r>
            <a:r>
              <a:rPr lang="nl-BE" dirty="0" err="1"/>
              <a:t>be</a:t>
            </a:r>
            <a:r>
              <a:rPr lang="nl-BE" dirty="0"/>
              <a:t> a </a:t>
            </a:r>
            <a:r>
              <a:rPr lang="nl-BE" dirty="0" err="1"/>
              <a:t>count</a:t>
            </a:r>
            <a:r>
              <a:rPr lang="nl-BE" dirty="0"/>
              <a:t>, e.g. </a:t>
            </a:r>
            <a:r>
              <a:rPr lang="nl-BE" dirty="0" err="1"/>
              <a:t>number</a:t>
            </a:r>
            <a:r>
              <a:rPr lang="nl-BE" dirty="0"/>
              <a:t> of dead but we </a:t>
            </a:r>
            <a:r>
              <a:rPr lang="nl-BE" dirty="0" err="1"/>
              <a:t>also</a:t>
            </a:r>
            <a:r>
              <a:rPr lang="nl-BE" dirty="0"/>
              <a:t> </a:t>
            </a:r>
            <a:r>
              <a:rPr lang="nl-BE" dirty="0" err="1"/>
              <a:t>need</a:t>
            </a:r>
            <a:r>
              <a:rPr lang="nl-BE" dirty="0"/>
              <a:t> to </a:t>
            </a:r>
            <a:r>
              <a:rPr lang="nl-BE" dirty="0" err="1"/>
              <a:t>know</a:t>
            </a:r>
            <a:r>
              <a:rPr lang="nl-BE" dirty="0"/>
              <a:t> on </a:t>
            </a:r>
            <a:r>
              <a:rPr lang="nl-BE" dirty="0" err="1"/>
              <a:t>which</a:t>
            </a:r>
            <a:r>
              <a:rPr lang="nl-BE" dirty="0"/>
              <a:t> </a:t>
            </a:r>
            <a:r>
              <a:rPr lang="nl-BE" dirty="0" err="1"/>
              <a:t>population</a:t>
            </a:r>
            <a:r>
              <a:rPr lang="nl-BE" dirty="0"/>
              <a:t> </a:t>
            </a:r>
            <a:r>
              <a:rPr lang="nl-BE" dirty="0" err="1"/>
              <a:t>size</a:t>
            </a:r>
            <a:r>
              <a:rPr lang="nl-BE" dirty="0"/>
              <a:t> these dead </a:t>
            </a:r>
            <a:r>
              <a:rPr lang="nl-BE" dirty="0" err="1"/>
              <a:t>occurred</a:t>
            </a:r>
            <a:r>
              <a:rPr lang="nl-BE" dirty="0"/>
              <a:t> </a:t>
            </a:r>
            <a:r>
              <a:rPr lang="nl-BE" dirty="0" err="1"/>
              <a:t>for</a:t>
            </a:r>
            <a:r>
              <a:rPr lang="nl-BE" dirty="0"/>
              <a:t> </a:t>
            </a:r>
            <a:r>
              <a:rPr lang="nl-BE" dirty="0" err="1"/>
              <a:t>each</a:t>
            </a:r>
            <a:r>
              <a:rPr lang="nl-BE" dirty="0"/>
              <a:t> </a:t>
            </a:r>
            <a:r>
              <a:rPr lang="nl-BE" dirty="0" err="1"/>
              <a:t>group</a:t>
            </a:r>
            <a:r>
              <a:rPr lang="nl-BE" dirty="0"/>
              <a:t> of x, </a:t>
            </a:r>
            <a:r>
              <a:rPr lang="nl-BE" dirty="0" err="1"/>
              <a:t>this</a:t>
            </a:r>
            <a:r>
              <a:rPr lang="nl-BE" dirty="0"/>
              <a:t> is </a:t>
            </a:r>
            <a:r>
              <a:rPr lang="nl-BE" dirty="0" err="1"/>
              <a:t>called</a:t>
            </a:r>
            <a:r>
              <a:rPr lang="nl-BE" dirty="0"/>
              <a:t> </a:t>
            </a:r>
            <a:r>
              <a:rPr lang="nl-BE" dirty="0" err="1"/>
              <a:t>the</a:t>
            </a:r>
            <a:r>
              <a:rPr lang="nl-BE" dirty="0"/>
              <a:t> offset. </a:t>
            </a:r>
          </a:p>
        </p:txBody>
      </p:sp>
      <p:sp>
        <p:nvSpPr>
          <p:cNvPr id="4" name="Date Placeholder 3"/>
          <p:cNvSpPr>
            <a:spLocks noGrp="1"/>
          </p:cNvSpPr>
          <p:nvPr>
            <p:ph type="dt" idx="1"/>
          </p:nvPr>
        </p:nvSpPr>
        <p:spPr/>
        <p:txBody>
          <a:bodyPr/>
          <a:lstStyle/>
          <a:p>
            <a:pPr>
              <a:defRPr/>
            </a:pPr>
            <a:fld id="{819E7385-8C98-43DD-8058-00892AD07443}" type="datetime1">
              <a:rPr lang="en-GB" smtClean="0"/>
              <a:t>09/02/2023</a:t>
            </a:fld>
            <a:endParaRPr lang="en-GB"/>
          </a:p>
        </p:txBody>
      </p:sp>
      <p:sp>
        <p:nvSpPr>
          <p:cNvPr id="5" name="Footer Placeholder 4"/>
          <p:cNvSpPr>
            <a:spLocks noGrp="1"/>
          </p:cNvSpPr>
          <p:nvPr>
            <p:ph type="ftr" sz="quarter" idx="4"/>
          </p:nvPr>
        </p:nvSpPr>
        <p:spPr/>
        <p:txBody>
          <a:bodyPr/>
          <a:lstStyle/>
          <a:p>
            <a:pPr>
              <a:defRPr/>
            </a:pPr>
            <a:r>
              <a:rPr lang="en-GB"/>
              <a:t>ASME_Logistic_TR.PPTX</a:t>
            </a:r>
            <a:endParaRPr lang="en-GB" dirty="0"/>
          </a:p>
        </p:txBody>
      </p:sp>
      <p:sp>
        <p:nvSpPr>
          <p:cNvPr id="6" name="Slide Number Placeholder 5"/>
          <p:cNvSpPr>
            <a:spLocks noGrp="1"/>
          </p:cNvSpPr>
          <p:nvPr>
            <p:ph type="sldNum" sz="quarter" idx="5"/>
          </p:nvPr>
        </p:nvSpPr>
        <p:spPr/>
        <p:txBody>
          <a:bodyPr/>
          <a:lstStyle/>
          <a:p>
            <a:pPr>
              <a:defRPr/>
            </a:pPr>
            <a:fld id="{A4156025-A859-4ABA-A77A-5E4A7BBA40C0}" type="slidenum">
              <a:rPr lang="en-GB" smtClean="0"/>
              <a:pPr>
                <a:defRPr/>
              </a:pPr>
              <a:t>4</a:t>
            </a:fld>
            <a:endParaRPr lang="en-GB"/>
          </a:p>
        </p:txBody>
      </p:sp>
    </p:spTree>
    <p:extLst>
      <p:ext uri="{BB962C8B-B14F-4D97-AF65-F5344CB8AC3E}">
        <p14:creationId xmlns:p14="http://schemas.microsoft.com/office/powerpoint/2010/main" val="1224346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On </a:t>
            </a:r>
            <a:r>
              <a:rPr lang="nl-BE" dirty="0" err="1"/>
              <a:t>this</a:t>
            </a:r>
            <a:r>
              <a:rPr lang="nl-BE" dirty="0"/>
              <a:t> slide </a:t>
            </a:r>
            <a:r>
              <a:rPr lang="nl-BE" dirty="0" err="1"/>
              <a:t>you</a:t>
            </a:r>
            <a:r>
              <a:rPr lang="nl-BE" dirty="0"/>
              <a:t> </a:t>
            </a:r>
            <a:r>
              <a:rPr lang="nl-BE" dirty="0" err="1"/>
              <a:t>see</a:t>
            </a:r>
            <a:r>
              <a:rPr lang="nl-BE" dirty="0"/>
              <a:t> a dataset in </a:t>
            </a:r>
            <a:r>
              <a:rPr lang="nl-BE" dirty="0" err="1"/>
              <a:t>wide</a:t>
            </a:r>
            <a:r>
              <a:rPr lang="nl-BE" dirty="0"/>
              <a:t> format, on </a:t>
            </a:r>
            <a:r>
              <a:rPr lang="nl-BE" dirty="0" err="1"/>
              <a:t>the</a:t>
            </a:r>
            <a:r>
              <a:rPr lang="nl-BE" dirty="0"/>
              <a:t> </a:t>
            </a:r>
            <a:r>
              <a:rPr lang="nl-BE" dirty="0" err="1"/>
              <a:t>left</a:t>
            </a:r>
            <a:r>
              <a:rPr lang="nl-BE" dirty="0"/>
              <a:t> side and part of </a:t>
            </a:r>
            <a:r>
              <a:rPr lang="nl-BE" dirty="0" err="1"/>
              <a:t>it</a:t>
            </a:r>
            <a:r>
              <a:rPr lang="nl-BE" dirty="0"/>
              <a:t> in long format on </a:t>
            </a:r>
            <a:r>
              <a:rPr lang="nl-BE" dirty="0" err="1"/>
              <a:t>the</a:t>
            </a:r>
            <a:r>
              <a:rPr lang="nl-BE" dirty="0"/>
              <a:t> right side. In </a:t>
            </a:r>
            <a:r>
              <a:rPr lang="nl-BE" dirty="0" err="1"/>
              <a:t>the</a:t>
            </a:r>
            <a:r>
              <a:rPr lang="nl-BE" dirty="0"/>
              <a:t> long format </a:t>
            </a:r>
            <a:r>
              <a:rPr lang="nl-BE" dirty="0" err="1"/>
              <a:t>one</a:t>
            </a:r>
            <a:r>
              <a:rPr lang="nl-BE" dirty="0"/>
              <a:t> line </a:t>
            </a:r>
            <a:r>
              <a:rPr lang="nl-BE" dirty="0" err="1"/>
              <a:t>represents</a:t>
            </a:r>
            <a:r>
              <a:rPr lang="nl-BE" dirty="0"/>
              <a:t> </a:t>
            </a:r>
            <a:r>
              <a:rPr lang="nl-BE" dirty="0" err="1"/>
              <a:t>one</a:t>
            </a:r>
            <a:r>
              <a:rPr lang="nl-BE" dirty="0"/>
              <a:t> </a:t>
            </a:r>
            <a:r>
              <a:rPr lang="nl-BE" dirty="0" err="1"/>
              <a:t>individual</a:t>
            </a:r>
            <a:r>
              <a:rPr lang="nl-BE" dirty="0"/>
              <a:t>, in </a:t>
            </a:r>
            <a:r>
              <a:rPr lang="nl-BE" dirty="0" err="1"/>
              <a:t>the</a:t>
            </a:r>
            <a:r>
              <a:rPr lang="nl-BE" dirty="0"/>
              <a:t> </a:t>
            </a:r>
            <a:r>
              <a:rPr lang="nl-BE" dirty="0" err="1"/>
              <a:t>wide</a:t>
            </a:r>
            <a:r>
              <a:rPr lang="nl-BE" dirty="0"/>
              <a:t> format </a:t>
            </a:r>
            <a:r>
              <a:rPr lang="nl-BE" dirty="0" err="1"/>
              <a:t>variable</a:t>
            </a:r>
            <a:r>
              <a:rPr lang="nl-BE" dirty="0"/>
              <a:t> ‘</a:t>
            </a:r>
            <a:r>
              <a:rPr lang="nl-BE" dirty="0" err="1"/>
              <a:t>population</a:t>
            </a:r>
            <a:r>
              <a:rPr lang="nl-BE" dirty="0"/>
              <a:t>’ </a:t>
            </a:r>
            <a:r>
              <a:rPr lang="nl-BE" dirty="0" err="1"/>
              <a:t>indicates</a:t>
            </a:r>
            <a:r>
              <a:rPr lang="nl-BE" dirty="0"/>
              <a:t> </a:t>
            </a:r>
            <a:r>
              <a:rPr lang="nl-BE" dirty="0" err="1"/>
              <a:t>how</a:t>
            </a:r>
            <a:r>
              <a:rPr lang="nl-BE" dirty="0"/>
              <a:t> </a:t>
            </a:r>
            <a:r>
              <a:rPr lang="nl-BE" dirty="0" err="1"/>
              <a:t>many</a:t>
            </a:r>
            <a:r>
              <a:rPr lang="nl-BE" dirty="0"/>
              <a:t> </a:t>
            </a:r>
            <a:r>
              <a:rPr lang="nl-BE" dirty="0" err="1"/>
              <a:t>individuals</a:t>
            </a:r>
            <a:r>
              <a:rPr lang="nl-BE" dirty="0"/>
              <a:t> are </a:t>
            </a:r>
            <a:r>
              <a:rPr lang="nl-BE" dirty="0" err="1"/>
              <a:t>represented</a:t>
            </a:r>
            <a:r>
              <a:rPr lang="nl-BE" dirty="0"/>
              <a:t>. </a:t>
            </a:r>
            <a:r>
              <a:rPr lang="nl-BE" dirty="0" err="1"/>
              <a:t>So</a:t>
            </a:r>
            <a:r>
              <a:rPr lang="nl-BE" dirty="0"/>
              <a:t> </a:t>
            </a:r>
            <a:r>
              <a:rPr lang="nl-BE" dirty="0" err="1"/>
              <a:t>there</a:t>
            </a:r>
            <a:r>
              <a:rPr lang="nl-BE" dirty="0"/>
              <a:t> are 2545 persons living in </a:t>
            </a:r>
            <a:r>
              <a:rPr lang="nl-BE" dirty="0" err="1"/>
              <a:t>the</a:t>
            </a:r>
            <a:r>
              <a:rPr lang="nl-BE" dirty="0"/>
              <a:t> </a:t>
            </a:r>
            <a:r>
              <a:rPr lang="nl-BE" dirty="0" err="1"/>
              <a:t>same</a:t>
            </a:r>
            <a:r>
              <a:rPr lang="nl-BE" dirty="0"/>
              <a:t> </a:t>
            </a:r>
            <a:r>
              <a:rPr lang="nl-BE" dirty="0" err="1"/>
              <a:t>household</a:t>
            </a:r>
            <a:r>
              <a:rPr lang="nl-BE" dirty="0"/>
              <a:t> as </a:t>
            </a:r>
            <a:r>
              <a:rPr lang="nl-BE" dirty="0" err="1"/>
              <a:t>an</a:t>
            </a:r>
            <a:r>
              <a:rPr lang="nl-BE" dirty="0"/>
              <a:t> index case of </a:t>
            </a:r>
            <a:r>
              <a:rPr lang="nl-BE" dirty="0" err="1"/>
              <a:t>leprosy</a:t>
            </a:r>
            <a:r>
              <a:rPr lang="nl-BE" dirty="0"/>
              <a:t> and </a:t>
            </a:r>
            <a:r>
              <a:rPr lang="nl-BE" dirty="0" err="1"/>
              <a:t>among</a:t>
            </a:r>
            <a:r>
              <a:rPr lang="nl-BE" dirty="0"/>
              <a:t> </a:t>
            </a:r>
            <a:r>
              <a:rPr lang="nl-BE" dirty="0" err="1"/>
              <a:t>those</a:t>
            </a:r>
            <a:r>
              <a:rPr lang="nl-BE" dirty="0"/>
              <a:t> 63 </a:t>
            </a:r>
            <a:r>
              <a:rPr lang="nl-BE" dirty="0" err="1"/>
              <a:t>developed</a:t>
            </a:r>
            <a:r>
              <a:rPr lang="nl-BE" dirty="0"/>
              <a:t> </a:t>
            </a:r>
            <a:r>
              <a:rPr lang="nl-BE" dirty="0" err="1"/>
              <a:t>leprosy</a:t>
            </a:r>
            <a:r>
              <a:rPr lang="nl-BE" dirty="0"/>
              <a:t> </a:t>
            </a:r>
            <a:r>
              <a:rPr lang="nl-BE" dirty="0" err="1"/>
              <a:t>themselves</a:t>
            </a:r>
            <a:r>
              <a:rPr lang="nl-BE" dirty="0"/>
              <a:t>. </a:t>
            </a:r>
            <a:r>
              <a:rPr lang="nl-BE" dirty="0" err="1"/>
              <a:t>If</a:t>
            </a:r>
            <a:r>
              <a:rPr lang="nl-BE" dirty="0"/>
              <a:t> </a:t>
            </a:r>
            <a:r>
              <a:rPr lang="nl-BE" dirty="0" err="1"/>
              <a:t>you</a:t>
            </a:r>
            <a:r>
              <a:rPr lang="nl-BE" dirty="0"/>
              <a:t> </a:t>
            </a:r>
            <a:r>
              <a:rPr lang="nl-BE" dirty="0" err="1"/>
              <a:t>write</a:t>
            </a:r>
            <a:r>
              <a:rPr lang="nl-BE" dirty="0"/>
              <a:t> </a:t>
            </a:r>
            <a:r>
              <a:rPr lang="nl-BE" dirty="0" err="1"/>
              <a:t>it</a:t>
            </a:r>
            <a:r>
              <a:rPr lang="nl-BE" dirty="0"/>
              <a:t> in </a:t>
            </a:r>
            <a:r>
              <a:rPr lang="nl-BE" dirty="0" err="1"/>
              <a:t>the</a:t>
            </a:r>
            <a:r>
              <a:rPr lang="nl-BE" dirty="0"/>
              <a:t> long format </a:t>
            </a:r>
            <a:r>
              <a:rPr lang="nl-BE" dirty="0" err="1"/>
              <a:t>you</a:t>
            </a:r>
            <a:r>
              <a:rPr lang="nl-BE" dirty="0"/>
              <a:t> </a:t>
            </a:r>
            <a:r>
              <a:rPr lang="nl-BE" dirty="0" err="1"/>
              <a:t>will</a:t>
            </a:r>
            <a:r>
              <a:rPr lang="nl-BE" dirty="0"/>
              <a:t> end up </a:t>
            </a:r>
            <a:r>
              <a:rPr lang="nl-BE" dirty="0" err="1"/>
              <a:t>with</a:t>
            </a:r>
            <a:r>
              <a:rPr lang="nl-BE" dirty="0"/>
              <a:t> 2545+8390+13380+12045+9293+56341 </a:t>
            </a:r>
            <a:r>
              <a:rPr lang="nl-BE" dirty="0" err="1"/>
              <a:t>lines</a:t>
            </a:r>
            <a:r>
              <a:rPr lang="nl-BE" dirty="0"/>
              <a:t>, </a:t>
            </a:r>
            <a:r>
              <a:rPr lang="nl-BE" dirty="0" err="1"/>
              <a:t>which</a:t>
            </a:r>
            <a:r>
              <a:rPr lang="nl-BE" dirty="0"/>
              <a:t> is more </a:t>
            </a:r>
            <a:r>
              <a:rPr lang="nl-BE" dirty="0" err="1"/>
              <a:t>than</a:t>
            </a:r>
            <a:r>
              <a:rPr lang="nl-BE" dirty="0"/>
              <a:t> 100,000. </a:t>
            </a:r>
            <a:r>
              <a:rPr lang="nl-BE" dirty="0" err="1"/>
              <a:t>Therefore</a:t>
            </a:r>
            <a:r>
              <a:rPr lang="nl-BE" dirty="0"/>
              <a:t> </a:t>
            </a:r>
            <a:r>
              <a:rPr lang="nl-BE" dirty="0" err="1"/>
              <a:t>the</a:t>
            </a:r>
            <a:r>
              <a:rPr lang="nl-BE" dirty="0"/>
              <a:t> </a:t>
            </a:r>
            <a:r>
              <a:rPr lang="nl-BE" dirty="0" err="1"/>
              <a:t>wide</a:t>
            </a:r>
            <a:r>
              <a:rPr lang="nl-BE" dirty="0"/>
              <a:t> format is </a:t>
            </a:r>
            <a:r>
              <a:rPr lang="nl-BE" dirty="0" err="1"/>
              <a:t>often</a:t>
            </a:r>
            <a:r>
              <a:rPr lang="nl-BE" dirty="0"/>
              <a:t> </a:t>
            </a:r>
            <a:r>
              <a:rPr lang="nl-BE" dirty="0" err="1"/>
              <a:t>preferred</a:t>
            </a:r>
            <a:r>
              <a:rPr lang="nl-BE" dirty="0"/>
              <a:t>. </a:t>
            </a:r>
          </a:p>
        </p:txBody>
      </p:sp>
      <p:sp>
        <p:nvSpPr>
          <p:cNvPr id="4" name="Date Placeholder 3"/>
          <p:cNvSpPr>
            <a:spLocks noGrp="1"/>
          </p:cNvSpPr>
          <p:nvPr>
            <p:ph type="dt" idx="1"/>
          </p:nvPr>
        </p:nvSpPr>
        <p:spPr/>
        <p:txBody>
          <a:bodyPr/>
          <a:lstStyle/>
          <a:p>
            <a:pPr>
              <a:defRPr/>
            </a:pPr>
            <a:fld id="{819E7385-8C98-43DD-8058-00892AD07443}" type="datetime1">
              <a:rPr lang="en-GB" smtClean="0"/>
              <a:t>09/02/2023</a:t>
            </a:fld>
            <a:endParaRPr lang="en-GB"/>
          </a:p>
        </p:txBody>
      </p:sp>
      <p:sp>
        <p:nvSpPr>
          <p:cNvPr id="5" name="Footer Placeholder 4"/>
          <p:cNvSpPr>
            <a:spLocks noGrp="1"/>
          </p:cNvSpPr>
          <p:nvPr>
            <p:ph type="ftr" sz="quarter" idx="4"/>
          </p:nvPr>
        </p:nvSpPr>
        <p:spPr/>
        <p:txBody>
          <a:bodyPr/>
          <a:lstStyle/>
          <a:p>
            <a:pPr>
              <a:defRPr/>
            </a:pPr>
            <a:r>
              <a:rPr lang="en-GB"/>
              <a:t>ASME_Logistic_TR.PPTX</a:t>
            </a:r>
            <a:endParaRPr lang="en-GB" dirty="0"/>
          </a:p>
        </p:txBody>
      </p:sp>
      <p:sp>
        <p:nvSpPr>
          <p:cNvPr id="6" name="Slide Number Placeholder 5"/>
          <p:cNvSpPr>
            <a:spLocks noGrp="1"/>
          </p:cNvSpPr>
          <p:nvPr>
            <p:ph type="sldNum" sz="quarter" idx="5"/>
          </p:nvPr>
        </p:nvSpPr>
        <p:spPr/>
        <p:txBody>
          <a:bodyPr/>
          <a:lstStyle/>
          <a:p>
            <a:pPr>
              <a:defRPr/>
            </a:pPr>
            <a:fld id="{A4156025-A859-4ABA-A77A-5E4A7BBA40C0}" type="slidenum">
              <a:rPr lang="en-GB" smtClean="0"/>
              <a:pPr>
                <a:defRPr/>
              </a:pPr>
              <a:t>5</a:t>
            </a:fld>
            <a:endParaRPr lang="en-GB"/>
          </a:p>
        </p:txBody>
      </p:sp>
    </p:spTree>
    <p:extLst>
      <p:ext uri="{BB962C8B-B14F-4D97-AF65-F5344CB8AC3E}">
        <p14:creationId xmlns:p14="http://schemas.microsoft.com/office/powerpoint/2010/main" val="1539237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We </a:t>
            </a:r>
            <a:r>
              <a:rPr lang="nl-BE" dirty="0" err="1"/>
              <a:t>will</a:t>
            </a:r>
            <a:r>
              <a:rPr lang="nl-BE" dirty="0"/>
              <a:t> </a:t>
            </a:r>
            <a:r>
              <a:rPr lang="nl-BE" dirty="0" err="1"/>
              <a:t>use</a:t>
            </a:r>
            <a:r>
              <a:rPr lang="nl-BE" dirty="0"/>
              <a:t> a dataset ‘poisson_smoking_mort.csv’ to </a:t>
            </a:r>
            <a:r>
              <a:rPr lang="nl-BE" dirty="0" err="1"/>
              <a:t>illustrate</a:t>
            </a:r>
            <a:r>
              <a:rPr lang="nl-BE" dirty="0"/>
              <a:t> the </a:t>
            </a:r>
            <a:r>
              <a:rPr lang="nl-BE" dirty="0" err="1"/>
              <a:t>principles</a:t>
            </a:r>
            <a:r>
              <a:rPr lang="nl-BE" dirty="0"/>
              <a:t> of </a:t>
            </a:r>
            <a:r>
              <a:rPr lang="nl-BE" dirty="0" err="1"/>
              <a:t>poisson</a:t>
            </a:r>
            <a:r>
              <a:rPr lang="nl-BE" dirty="0"/>
              <a:t> </a:t>
            </a:r>
            <a:r>
              <a:rPr lang="nl-BE" dirty="0" err="1"/>
              <a:t>regression</a:t>
            </a:r>
            <a:r>
              <a:rPr lang="nl-BE" dirty="0"/>
              <a:t> and </a:t>
            </a:r>
            <a:r>
              <a:rPr lang="nl-BE" dirty="0" err="1"/>
              <a:t>how</a:t>
            </a:r>
            <a:r>
              <a:rPr lang="nl-BE" dirty="0"/>
              <a:t> to do </a:t>
            </a:r>
            <a:r>
              <a:rPr lang="nl-BE" dirty="0" err="1"/>
              <a:t>it</a:t>
            </a:r>
            <a:r>
              <a:rPr lang="nl-BE" dirty="0"/>
              <a:t> in </a:t>
            </a:r>
            <a:r>
              <a:rPr lang="nl-BE" dirty="0" err="1"/>
              <a:t>Rstudio</a:t>
            </a:r>
            <a:r>
              <a:rPr lang="nl-BE" dirty="0"/>
              <a:t>. Is </a:t>
            </a:r>
            <a:r>
              <a:rPr lang="nl-BE" dirty="0" err="1"/>
              <a:t>this</a:t>
            </a:r>
            <a:r>
              <a:rPr lang="nl-BE" dirty="0"/>
              <a:t> </a:t>
            </a:r>
            <a:r>
              <a:rPr lang="nl-BE" dirty="0" err="1"/>
              <a:t>wide</a:t>
            </a:r>
            <a:r>
              <a:rPr lang="nl-BE" dirty="0"/>
              <a:t> or long format? How </a:t>
            </a:r>
            <a:r>
              <a:rPr lang="nl-BE" dirty="0" err="1"/>
              <a:t>many</a:t>
            </a:r>
            <a:r>
              <a:rPr lang="nl-BE" dirty="0"/>
              <a:t> persons are in </a:t>
            </a:r>
            <a:r>
              <a:rPr lang="nl-BE" dirty="0" err="1"/>
              <a:t>the</a:t>
            </a:r>
            <a:r>
              <a:rPr lang="nl-BE" dirty="0"/>
              <a:t> cohort? 5,163+4,542+27,691+18,726= 56,122. </a:t>
            </a:r>
            <a:r>
              <a:rPr lang="nl-BE" dirty="0" err="1"/>
              <a:t>What</a:t>
            </a:r>
            <a:r>
              <a:rPr lang="nl-BE" dirty="0"/>
              <a:t> is </a:t>
            </a:r>
            <a:r>
              <a:rPr lang="nl-BE" dirty="0" err="1"/>
              <a:t>the</a:t>
            </a:r>
            <a:r>
              <a:rPr lang="nl-BE" dirty="0"/>
              <a:t> </a:t>
            </a:r>
            <a:r>
              <a:rPr lang="nl-BE" dirty="0" err="1"/>
              <a:t>death</a:t>
            </a:r>
            <a:r>
              <a:rPr lang="nl-BE" dirty="0"/>
              <a:t> </a:t>
            </a:r>
            <a:r>
              <a:rPr lang="nl-BE" dirty="0" err="1"/>
              <a:t>rate</a:t>
            </a:r>
            <a:r>
              <a:rPr lang="nl-BE" dirty="0"/>
              <a:t> </a:t>
            </a:r>
            <a:r>
              <a:rPr lang="nl-BE" dirty="0" err="1"/>
              <a:t>for</a:t>
            </a:r>
            <a:r>
              <a:rPr lang="nl-BE" dirty="0"/>
              <a:t> non-</a:t>
            </a:r>
            <a:r>
              <a:rPr lang="nl-BE" dirty="0" err="1"/>
              <a:t>smokers</a:t>
            </a:r>
            <a:r>
              <a:rPr lang="nl-BE" dirty="0"/>
              <a:t>? And </a:t>
            </a:r>
            <a:r>
              <a:rPr lang="nl-BE" dirty="0" err="1"/>
              <a:t>for</a:t>
            </a:r>
            <a:r>
              <a:rPr lang="nl-BE" dirty="0"/>
              <a:t> </a:t>
            </a:r>
            <a:r>
              <a:rPr lang="nl-BE" dirty="0" err="1"/>
              <a:t>each</a:t>
            </a:r>
            <a:r>
              <a:rPr lang="nl-BE" dirty="0"/>
              <a:t> of </a:t>
            </a:r>
            <a:r>
              <a:rPr lang="nl-BE" dirty="0" err="1"/>
              <a:t>the</a:t>
            </a:r>
            <a:r>
              <a:rPr lang="nl-BE" dirty="0"/>
              <a:t> </a:t>
            </a:r>
            <a:r>
              <a:rPr lang="nl-BE" dirty="0" err="1"/>
              <a:t>categories</a:t>
            </a:r>
            <a:r>
              <a:rPr lang="nl-BE" dirty="0"/>
              <a:t> of </a:t>
            </a:r>
            <a:r>
              <a:rPr lang="nl-BE" dirty="0" err="1"/>
              <a:t>smokers</a:t>
            </a:r>
            <a:r>
              <a:rPr lang="nl-BE" dirty="0"/>
              <a:t>? </a:t>
            </a:r>
            <a:r>
              <a:rPr lang="nl-BE" dirty="0" err="1"/>
              <a:t>Which</a:t>
            </a:r>
            <a:r>
              <a:rPr lang="nl-BE" dirty="0"/>
              <a:t> are </a:t>
            </a:r>
            <a:r>
              <a:rPr lang="nl-BE" dirty="0" err="1"/>
              <a:t>the</a:t>
            </a:r>
            <a:r>
              <a:rPr lang="nl-BE" dirty="0"/>
              <a:t> </a:t>
            </a:r>
            <a:r>
              <a:rPr lang="nl-BE" dirty="0" err="1"/>
              <a:t>rate</a:t>
            </a:r>
            <a:r>
              <a:rPr lang="nl-BE" dirty="0"/>
              <a:t> </a:t>
            </a:r>
            <a:r>
              <a:rPr lang="nl-BE" dirty="0" err="1"/>
              <a:t>ratios</a:t>
            </a:r>
            <a:r>
              <a:rPr lang="nl-BE" dirty="0"/>
              <a:t> </a:t>
            </a:r>
            <a:r>
              <a:rPr lang="nl-BE" dirty="0" err="1"/>
              <a:t>with</a:t>
            </a:r>
            <a:r>
              <a:rPr lang="nl-BE" dirty="0"/>
              <a:t> non-</a:t>
            </a:r>
            <a:r>
              <a:rPr lang="nl-BE" dirty="0" err="1"/>
              <a:t>smokers</a:t>
            </a:r>
            <a:r>
              <a:rPr lang="nl-BE" dirty="0"/>
              <a:t> as </a:t>
            </a:r>
            <a:r>
              <a:rPr lang="nl-BE" dirty="0" err="1"/>
              <a:t>reference</a:t>
            </a:r>
            <a:r>
              <a:rPr lang="nl-BE" dirty="0"/>
              <a:t> </a:t>
            </a:r>
            <a:r>
              <a:rPr lang="nl-BE" dirty="0" err="1"/>
              <a:t>group</a:t>
            </a:r>
            <a:r>
              <a:rPr lang="nl-BE" dirty="0"/>
              <a:t>?</a:t>
            </a:r>
          </a:p>
        </p:txBody>
      </p:sp>
      <p:sp>
        <p:nvSpPr>
          <p:cNvPr id="4" name="Date Placeholder 3"/>
          <p:cNvSpPr>
            <a:spLocks noGrp="1"/>
          </p:cNvSpPr>
          <p:nvPr>
            <p:ph type="dt" idx="1"/>
          </p:nvPr>
        </p:nvSpPr>
        <p:spPr/>
        <p:txBody>
          <a:bodyPr/>
          <a:lstStyle/>
          <a:p>
            <a:pPr>
              <a:defRPr/>
            </a:pPr>
            <a:fld id="{819E7385-8C98-43DD-8058-00892AD07443}" type="datetime1">
              <a:rPr lang="en-GB" smtClean="0"/>
              <a:t>09/02/2023</a:t>
            </a:fld>
            <a:endParaRPr lang="en-GB"/>
          </a:p>
        </p:txBody>
      </p:sp>
      <p:sp>
        <p:nvSpPr>
          <p:cNvPr id="5" name="Footer Placeholder 4"/>
          <p:cNvSpPr>
            <a:spLocks noGrp="1"/>
          </p:cNvSpPr>
          <p:nvPr>
            <p:ph type="ftr" sz="quarter" idx="4"/>
          </p:nvPr>
        </p:nvSpPr>
        <p:spPr/>
        <p:txBody>
          <a:bodyPr/>
          <a:lstStyle/>
          <a:p>
            <a:pPr>
              <a:defRPr/>
            </a:pPr>
            <a:r>
              <a:rPr lang="en-GB"/>
              <a:t>ASME_Logistic_TR.PPTX</a:t>
            </a:r>
            <a:endParaRPr lang="en-GB" dirty="0"/>
          </a:p>
        </p:txBody>
      </p:sp>
      <p:sp>
        <p:nvSpPr>
          <p:cNvPr id="6" name="Slide Number Placeholder 5"/>
          <p:cNvSpPr>
            <a:spLocks noGrp="1"/>
          </p:cNvSpPr>
          <p:nvPr>
            <p:ph type="sldNum" sz="quarter" idx="5"/>
          </p:nvPr>
        </p:nvSpPr>
        <p:spPr/>
        <p:txBody>
          <a:bodyPr/>
          <a:lstStyle/>
          <a:p>
            <a:pPr>
              <a:defRPr/>
            </a:pPr>
            <a:fld id="{A4156025-A859-4ABA-A77A-5E4A7BBA40C0}" type="slidenum">
              <a:rPr lang="en-GB" smtClean="0"/>
              <a:pPr>
                <a:defRPr/>
              </a:pPr>
              <a:t>6</a:t>
            </a:fld>
            <a:endParaRPr lang="en-GB"/>
          </a:p>
        </p:txBody>
      </p:sp>
    </p:spTree>
    <p:extLst>
      <p:ext uri="{BB962C8B-B14F-4D97-AF65-F5344CB8AC3E}">
        <p14:creationId xmlns:p14="http://schemas.microsoft.com/office/powerpoint/2010/main" val="447443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We </a:t>
            </a:r>
            <a:r>
              <a:rPr lang="nl-BE" dirty="0" err="1"/>
              <a:t>will</a:t>
            </a:r>
            <a:r>
              <a:rPr lang="nl-BE" dirty="0"/>
              <a:t> </a:t>
            </a:r>
            <a:r>
              <a:rPr lang="nl-BE" dirty="0" err="1"/>
              <a:t>use</a:t>
            </a:r>
            <a:r>
              <a:rPr lang="nl-BE" dirty="0"/>
              <a:t> a dataset ‘poisson_smoking_mort.csv’ to </a:t>
            </a:r>
            <a:r>
              <a:rPr lang="nl-BE" dirty="0" err="1"/>
              <a:t>illustrate</a:t>
            </a:r>
            <a:r>
              <a:rPr lang="nl-BE" dirty="0"/>
              <a:t> the </a:t>
            </a:r>
            <a:r>
              <a:rPr lang="nl-BE" dirty="0" err="1"/>
              <a:t>principles</a:t>
            </a:r>
            <a:r>
              <a:rPr lang="nl-BE" dirty="0"/>
              <a:t> of </a:t>
            </a:r>
            <a:r>
              <a:rPr lang="nl-BE" dirty="0" err="1"/>
              <a:t>poisson</a:t>
            </a:r>
            <a:r>
              <a:rPr lang="nl-BE" dirty="0"/>
              <a:t> </a:t>
            </a:r>
            <a:r>
              <a:rPr lang="nl-BE" dirty="0" err="1"/>
              <a:t>regression</a:t>
            </a:r>
            <a:r>
              <a:rPr lang="nl-BE" dirty="0"/>
              <a:t> and </a:t>
            </a:r>
            <a:r>
              <a:rPr lang="nl-BE" dirty="0" err="1"/>
              <a:t>how</a:t>
            </a:r>
            <a:r>
              <a:rPr lang="nl-BE" dirty="0"/>
              <a:t> to do </a:t>
            </a:r>
            <a:r>
              <a:rPr lang="nl-BE" dirty="0" err="1"/>
              <a:t>it</a:t>
            </a:r>
            <a:r>
              <a:rPr lang="nl-BE" dirty="0"/>
              <a:t> in </a:t>
            </a:r>
            <a:r>
              <a:rPr lang="nl-BE" dirty="0" err="1"/>
              <a:t>RStudio</a:t>
            </a:r>
            <a:r>
              <a:rPr lang="nl-BE" dirty="0"/>
              <a:t>. Is </a:t>
            </a:r>
            <a:r>
              <a:rPr lang="nl-BE" dirty="0" err="1"/>
              <a:t>this</a:t>
            </a:r>
            <a:r>
              <a:rPr lang="nl-BE" dirty="0"/>
              <a:t> </a:t>
            </a:r>
            <a:r>
              <a:rPr lang="nl-BE" dirty="0" err="1"/>
              <a:t>wide</a:t>
            </a:r>
            <a:r>
              <a:rPr lang="nl-BE" dirty="0"/>
              <a:t> or long format? How </a:t>
            </a:r>
            <a:r>
              <a:rPr lang="nl-BE" dirty="0" err="1"/>
              <a:t>many</a:t>
            </a:r>
            <a:r>
              <a:rPr lang="nl-BE" dirty="0"/>
              <a:t> persons are in </a:t>
            </a:r>
            <a:r>
              <a:rPr lang="nl-BE" dirty="0" err="1"/>
              <a:t>the</a:t>
            </a:r>
            <a:r>
              <a:rPr lang="nl-BE" dirty="0"/>
              <a:t> cohort? 5,163+4,542+27,691+18,726= 56,122. </a:t>
            </a:r>
            <a:r>
              <a:rPr lang="nl-BE" dirty="0" err="1"/>
              <a:t>What</a:t>
            </a:r>
            <a:r>
              <a:rPr lang="nl-BE" dirty="0"/>
              <a:t> is </a:t>
            </a:r>
            <a:r>
              <a:rPr lang="nl-BE" dirty="0" err="1"/>
              <a:t>the</a:t>
            </a:r>
            <a:r>
              <a:rPr lang="nl-BE" dirty="0"/>
              <a:t> </a:t>
            </a:r>
            <a:r>
              <a:rPr lang="nl-BE" dirty="0" err="1"/>
              <a:t>death</a:t>
            </a:r>
            <a:r>
              <a:rPr lang="nl-BE" dirty="0"/>
              <a:t> </a:t>
            </a:r>
            <a:r>
              <a:rPr lang="nl-BE" dirty="0" err="1"/>
              <a:t>rate</a:t>
            </a:r>
            <a:r>
              <a:rPr lang="nl-BE" dirty="0"/>
              <a:t> </a:t>
            </a:r>
            <a:r>
              <a:rPr lang="nl-BE" dirty="0" err="1"/>
              <a:t>for</a:t>
            </a:r>
            <a:r>
              <a:rPr lang="nl-BE" dirty="0"/>
              <a:t> non-</a:t>
            </a:r>
            <a:r>
              <a:rPr lang="nl-BE" dirty="0" err="1"/>
              <a:t>smokers</a:t>
            </a:r>
            <a:r>
              <a:rPr lang="nl-BE" dirty="0"/>
              <a:t>? And </a:t>
            </a:r>
            <a:r>
              <a:rPr lang="nl-BE" dirty="0" err="1"/>
              <a:t>for</a:t>
            </a:r>
            <a:r>
              <a:rPr lang="nl-BE" dirty="0"/>
              <a:t> </a:t>
            </a:r>
            <a:r>
              <a:rPr lang="nl-BE" dirty="0" err="1"/>
              <a:t>each</a:t>
            </a:r>
            <a:r>
              <a:rPr lang="nl-BE" dirty="0"/>
              <a:t> of </a:t>
            </a:r>
            <a:r>
              <a:rPr lang="nl-BE" dirty="0" err="1"/>
              <a:t>the</a:t>
            </a:r>
            <a:r>
              <a:rPr lang="nl-BE" dirty="0"/>
              <a:t> </a:t>
            </a:r>
            <a:r>
              <a:rPr lang="nl-BE" dirty="0" err="1"/>
              <a:t>categories</a:t>
            </a:r>
            <a:r>
              <a:rPr lang="nl-BE" dirty="0"/>
              <a:t> of </a:t>
            </a:r>
            <a:r>
              <a:rPr lang="nl-BE" dirty="0" err="1"/>
              <a:t>smokers</a:t>
            </a:r>
            <a:r>
              <a:rPr lang="nl-BE" dirty="0"/>
              <a:t>? </a:t>
            </a:r>
            <a:r>
              <a:rPr lang="nl-BE" dirty="0" err="1"/>
              <a:t>Which</a:t>
            </a:r>
            <a:r>
              <a:rPr lang="nl-BE" dirty="0"/>
              <a:t> are </a:t>
            </a:r>
            <a:r>
              <a:rPr lang="nl-BE" dirty="0" err="1"/>
              <a:t>the</a:t>
            </a:r>
            <a:r>
              <a:rPr lang="nl-BE" dirty="0"/>
              <a:t> </a:t>
            </a:r>
            <a:r>
              <a:rPr lang="nl-BE" dirty="0" err="1"/>
              <a:t>rate</a:t>
            </a:r>
            <a:r>
              <a:rPr lang="nl-BE" dirty="0"/>
              <a:t> </a:t>
            </a:r>
            <a:r>
              <a:rPr lang="nl-BE" dirty="0" err="1"/>
              <a:t>ratios</a:t>
            </a:r>
            <a:r>
              <a:rPr lang="nl-BE" dirty="0"/>
              <a:t> </a:t>
            </a:r>
            <a:r>
              <a:rPr lang="nl-BE" dirty="0" err="1"/>
              <a:t>with</a:t>
            </a:r>
            <a:r>
              <a:rPr lang="nl-BE" dirty="0"/>
              <a:t> non-</a:t>
            </a:r>
            <a:r>
              <a:rPr lang="nl-BE" dirty="0" err="1"/>
              <a:t>smokers</a:t>
            </a:r>
            <a:r>
              <a:rPr lang="nl-BE" dirty="0"/>
              <a:t> as </a:t>
            </a:r>
            <a:r>
              <a:rPr lang="nl-BE" dirty="0" err="1"/>
              <a:t>reference</a:t>
            </a:r>
            <a:r>
              <a:rPr lang="nl-BE" dirty="0"/>
              <a:t> </a:t>
            </a:r>
            <a:r>
              <a:rPr lang="nl-BE" dirty="0" err="1"/>
              <a:t>group</a:t>
            </a:r>
            <a:r>
              <a:rPr lang="nl-BE" dirty="0"/>
              <a:t>? </a:t>
            </a:r>
            <a:r>
              <a:rPr lang="nl-BE" dirty="0" err="1"/>
              <a:t>So</a:t>
            </a:r>
            <a:r>
              <a:rPr lang="nl-BE" dirty="0"/>
              <a:t> </a:t>
            </a:r>
            <a:r>
              <a:rPr lang="nl-BE" dirty="0" err="1"/>
              <a:t>what</a:t>
            </a:r>
            <a:r>
              <a:rPr lang="nl-BE" dirty="0"/>
              <a:t> </a:t>
            </a:r>
            <a:r>
              <a:rPr lang="nl-BE" dirty="0" err="1"/>
              <a:t>will</a:t>
            </a:r>
            <a:r>
              <a:rPr lang="nl-BE" dirty="0"/>
              <a:t> </a:t>
            </a:r>
            <a:r>
              <a:rPr lang="nl-BE" dirty="0" err="1"/>
              <a:t>be</a:t>
            </a:r>
            <a:r>
              <a:rPr lang="nl-BE" dirty="0"/>
              <a:t> </a:t>
            </a:r>
            <a:r>
              <a:rPr lang="nl-BE" dirty="0" err="1"/>
              <a:t>your</a:t>
            </a:r>
            <a:r>
              <a:rPr lang="nl-BE" dirty="0"/>
              <a:t> </a:t>
            </a:r>
            <a:r>
              <a:rPr lang="nl-BE" dirty="0" err="1"/>
              <a:t>recommendation</a:t>
            </a:r>
            <a:r>
              <a:rPr lang="nl-BE" dirty="0"/>
              <a:t>, </a:t>
            </a:r>
            <a:r>
              <a:rPr lang="nl-BE" dirty="0" err="1"/>
              <a:t>should</a:t>
            </a:r>
            <a:r>
              <a:rPr lang="nl-BE" dirty="0"/>
              <a:t> I start smoking </a:t>
            </a:r>
            <a:r>
              <a:rPr lang="nl-BE" dirty="0" err="1"/>
              <a:t>cigars</a:t>
            </a:r>
            <a:r>
              <a:rPr lang="nl-BE" dirty="0"/>
              <a:t>, a pipe and </a:t>
            </a:r>
            <a:r>
              <a:rPr lang="nl-BE" dirty="0" err="1"/>
              <a:t>cigarettes</a:t>
            </a:r>
            <a:r>
              <a:rPr lang="nl-BE" dirty="0"/>
              <a:t> as well? </a:t>
            </a:r>
          </a:p>
        </p:txBody>
      </p:sp>
      <p:sp>
        <p:nvSpPr>
          <p:cNvPr id="4" name="Date Placeholder 3"/>
          <p:cNvSpPr>
            <a:spLocks noGrp="1"/>
          </p:cNvSpPr>
          <p:nvPr>
            <p:ph type="dt" idx="1"/>
          </p:nvPr>
        </p:nvSpPr>
        <p:spPr/>
        <p:txBody>
          <a:bodyPr/>
          <a:lstStyle/>
          <a:p>
            <a:pPr>
              <a:defRPr/>
            </a:pPr>
            <a:fld id="{819E7385-8C98-43DD-8058-00892AD07443}" type="datetime1">
              <a:rPr lang="en-GB" smtClean="0"/>
              <a:t>09/02/2023</a:t>
            </a:fld>
            <a:endParaRPr lang="en-GB"/>
          </a:p>
        </p:txBody>
      </p:sp>
      <p:sp>
        <p:nvSpPr>
          <p:cNvPr id="5" name="Footer Placeholder 4"/>
          <p:cNvSpPr>
            <a:spLocks noGrp="1"/>
          </p:cNvSpPr>
          <p:nvPr>
            <p:ph type="ftr" sz="quarter" idx="4"/>
          </p:nvPr>
        </p:nvSpPr>
        <p:spPr/>
        <p:txBody>
          <a:bodyPr/>
          <a:lstStyle/>
          <a:p>
            <a:pPr>
              <a:defRPr/>
            </a:pPr>
            <a:r>
              <a:rPr lang="en-GB"/>
              <a:t>ASME_Logistic_TR.PPTX</a:t>
            </a:r>
            <a:endParaRPr lang="en-GB" dirty="0"/>
          </a:p>
        </p:txBody>
      </p:sp>
      <p:sp>
        <p:nvSpPr>
          <p:cNvPr id="6" name="Slide Number Placeholder 5"/>
          <p:cNvSpPr>
            <a:spLocks noGrp="1"/>
          </p:cNvSpPr>
          <p:nvPr>
            <p:ph type="sldNum" sz="quarter" idx="5"/>
          </p:nvPr>
        </p:nvSpPr>
        <p:spPr/>
        <p:txBody>
          <a:bodyPr/>
          <a:lstStyle/>
          <a:p>
            <a:pPr>
              <a:defRPr/>
            </a:pPr>
            <a:fld id="{A4156025-A859-4ABA-A77A-5E4A7BBA40C0}" type="slidenum">
              <a:rPr lang="en-GB" smtClean="0"/>
              <a:pPr>
                <a:defRPr/>
              </a:pPr>
              <a:t>7</a:t>
            </a:fld>
            <a:endParaRPr lang="en-GB"/>
          </a:p>
        </p:txBody>
      </p:sp>
    </p:spTree>
    <p:extLst>
      <p:ext uri="{BB962C8B-B14F-4D97-AF65-F5344CB8AC3E}">
        <p14:creationId xmlns:p14="http://schemas.microsoft.com/office/powerpoint/2010/main" val="487777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Now import dataset poisson_smoking_mort.csv into RStudio. If you want to see what the dataset looks like, just type its name in the R Script window and you will see that it has 36 rows, 9 age groups x 4 categories of smoking and population and deaths in each group. To get the figures of our table you will need to collapse the age groups by group of smoking habits. This can be done with the ‘aggregate’ command as shown above.  The name I used is ‘Table1’. So if I now type ‘Table1’ in the R Script window followed by ‘Submit’ I get the table on the right side. On the left side are the first six lines of the long format. </a:t>
            </a:r>
          </a:p>
        </p:txBody>
      </p:sp>
      <p:sp>
        <p:nvSpPr>
          <p:cNvPr id="4" name="Date Placeholder 3"/>
          <p:cNvSpPr>
            <a:spLocks noGrp="1"/>
          </p:cNvSpPr>
          <p:nvPr>
            <p:ph type="dt" idx="1"/>
          </p:nvPr>
        </p:nvSpPr>
        <p:spPr/>
        <p:txBody>
          <a:bodyPr/>
          <a:lstStyle/>
          <a:p>
            <a:pPr>
              <a:defRPr/>
            </a:pPr>
            <a:fld id="{819E7385-8C98-43DD-8058-00892AD07443}" type="datetime1">
              <a:rPr lang="en-GB" smtClean="0"/>
              <a:t>09/02/2023</a:t>
            </a:fld>
            <a:endParaRPr lang="en-GB"/>
          </a:p>
        </p:txBody>
      </p:sp>
      <p:sp>
        <p:nvSpPr>
          <p:cNvPr id="5" name="Footer Placeholder 4"/>
          <p:cNvSpPr>
            <a:spLocks noGrp="1"/>
          </p:cNvSpPr>
          <p:nvPr>
            <p:ph type="ftr" sz="quarter" idx="4"/>
          </p:nvPr>
        </p:nvSpPr>
        <p:spPr/>
        <p:txBody>
          <a:bodyPr/>
          <a:lstStyle/>
          <a:p>
            <a:pPr>
              <a:defRPr/>
            </a:pPr>
            <a:r>
              <a:rPr lang="en-GB"/>
              <a:t>ASME_Logistic_TR.PPTX</a:t>
            </a:r>
            <a:endParaRPr lang="en-GB" dirty="0"/>
          </a:p>
        </p:txBody>
      </p:sp>
      <p:sp>
        <p:nvSpPr>
          <p:cNvPr id="6" name="Slide Number Placeholder 5"/>
          <p:cNvSpPr>
            <a:spLocks noGrp="1"/>
          </p:cNvSpPr>
          <p:nvPr>
            <p:ph type="sldNum" sz="quarter" idx="5"/>
          </p:nvPr>
        </p:nvSpPr>
        <p:spPr/>
        <p:txBody>
          <a:bodyPr/>
          <a:lstStyle/>
          <a:p>
            <a:pPr>
              <a:defRPr/>
            </a:pPr>
            <a:fld id="{A4156025-A859-4ABA-A77A-5E4A7BBA40C0}" type="slidenum">
              <a:rPr lang="en-GB" smtClean="0"/>
              <a:pPr>
                <a:defRPr/>
              </a:pPr>
              <a:t>8</a:t>
            </a:fld>
            <a:endParaRPr lang="en-GB"/>
          </a:p>
        </p:txBody>
      </p:sp>
    </p:spTree>
    <p:extLst>
      <p:ext uri="{BB962C8B-B14F-4D97-AF65-F5344CB8AC3E}">
        <p14:creationId xmlns:p14="http://schemas.microsoft.com/office/powerpoint/2010/main" val="407527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As you can see the numbers are identical. </a:t>
            </a:r>
          </a:p>
        </p:txBody>
      </p:sp>
      <p:sp>
        <p:nvSpPr>
          <p:cNvPr id="4" name="Date Placeholder 3"/>
          <p:cNvSpPr>
            <a:spLocks noGrp="1"/>
          </p:cNvSpPr>
          <p:nvPr>
            <p:ph type="dt" idx="1"/>
          </p:nvPr>
        </p:nvSpPr>
        <p:spPr/>
        <p:txBody>
          <a:bodyPr/>
          <a:lstStyle/>
          <a:p>
            <a:pPr>
              <a:defRPr/>
            </a:pPr>
            <a:fld id="{819E7385-8C98-43DD-8058-00892AD07443}" type="datetime1">
              <a:rPr lang="en-GB" smtClean="0"/>
              <a:t>09/02/2023</a:t>
            </a:fld>
            <a:endParaRPr lang="en-GB"/>
          </a:p>
        </p:txBody>
      </p:sp>
      <p:sp>
        <p:nvSpPr>
          <p:cNvPr id="5" name="Footer Placeholder 4"/>
          <p:cNvSpPr>
            <a:spLocks noGrp="1"/>
          </p:cNvSpPr>
          <p:nvPr>
            <p:ph type="ftr" sz="quarter" idx="4"/>
          </p:nvPr>
        </p:nvSpPr>
        <p:spPr/>
        <p:txBody>
          <a:bodyPr/>
          <a:lstStyle/>
          <a:p>
            <a:pPr>
              <a:defRPr/>
            </a:pPr>
            <a:r>
              <a:rPr lang="en-GB"/>
              <a:t>ASME_Logistic_TR.PPTX</a:t>
            </a:r>
            <a:endParaRPr lang="en-GB" dirty="0"/>
          </a:p>
        </p:txBody>
      </p:sp>
      <p:sp>
        <p:nvSpPr>
          <p:cNvPr id="6" name="Slide Number Placeholder 5"/>
          <p:cNvSpPr>
            <a:spLocks noGrp="1"/>
          </p:cNvSpPr>
          <p:nvPr>
            <p:ph type="sldNum" sz="quarter" idx="5"/>
          </p:nvPr>
        </p:nvSpPr>
        <p:spPr/>
        <p:txBody>
          <a:bodyPr/>
          <a:lstStyle/>
          <a:p>
            <a:pPr>
              <a:defRPr/>
            </a:pPr>
            <a:fld id="{A4156025-A859-4ABA-A77A-5E4A7BBA40C0}" type="slidenum">
              <a:rPr lang="en-GB" smtClean="0"/>
              <a:pPr>
                <a:defRPr/>
              </a:pPr>
              <a:t>9</a:t>
            </a:fld>
            <a:endParaRPr lang="en-GB"/>
          </a:p>
        </p:txBody>
      </p:sp>
    </p:spTree>
    <p:extLst>
      <p:ext uri="{BB962C8B-B14F-4D97-AF65-F5344CB8AC3E}">
        <p14:creationId xmlns:p14="http://schemas.microsoft.com/office/powerpoint/2010/main" val="186902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US" dirty="0"/>
              <a:t>17 Apr 2018</a:t>
            </a: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r>
              <a:rPr lang="en-GB" dirty="0"/>
              <a:t>ASME_LogReg_1_TR.PPTX</a:t>
            </a:r>
          </a:p>
        </p:txBody>
      </p:sp>
      <p:sp>
        <p:nvSpPr>
          <p:cNvPr id="6" name="Rectangle 6"/>
          <p:cNvSpPr>
            <a:spLocks noGrp="1" noChangeArrowheads="1"/>
          </p:cNvSpPr>
          <p:nvPr>
            <p:ph type="sldNum" sz="quarter" idx="12"/>
          </p:nvPr>
        </p:nvSpPr>
        <p:spPr>
          <a:ln/>
        </p:spPr>
        <p:txBody>
          <a:bodyPr/>
          <a:lstStyle>
            <a:lvl1pPr>
              <a:defRPr/>
            </a:lvl1pPr>
          </a:lstStyle>
          <a:p>
            <a:pPr>
              <a:defRPr/>
            </a:pPr>
            <a:fld id="{4EFD3128-DCB5-47C9-9B08-1F7F0FC11ACD}" type="slidenum">
              <a:rPr lang="en-GB"/>
              <a:pPr>
                <a:defRPr/>
              </a:pPr>
              <a:t>‹#›</a:t>
            </a:fld>
            <a:endParaRPr lang="en-GB"/>
          </a:p>
        </p:txBody>
      </p:sp>
    </p:spTree>
    <p:extLst>
      <p:ext uri="{BB962C8B-B14F-4D97-AF65-F5344CB8AC3E}">
        <p14:creationId xmlns:p14="http://schemas.microsoft.com/office/powerpoint/2010/main" val="2460738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US" dirty="0"/>
              <a:t>17 Apr 2018</a:t>
            </a: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r>
              <a:rPr lang="en-GB" dirty="0"/>
              <a:t>ASME_LogReg_1_TR.PPTX</a:t>
            </a:r>
          </a:p>
        </p:txBody>
      </p:sp>
      <p:sp>
        <p:nvSpPr>
          <p:cNvPr id="6" name="Rectangle 6"/>
          <p:cNvSpPr>
            <a:spLocks noGrp="1" noChangeArrowheads="1"/>
          </p:cNvSpPr>
          <p:nvPr>
            <p:ph type="sldNum" sz="quarter" idx="12"/>
          </p:nvPr>
        </p:nvSpPr>
        <p:spPr>
          <a:ln/>
        </p:spPr>
        <p:txBody>
          <a:bodyPr/>
          <a:lstStyle>
            <a:lvl1pPr>
              <a:defRPr/>
            </a:lvl1pPr>
          </a:lstStyle>
          <a:p>
            <a:pPr>
              <a:defRPr/>
            </a:pPr>
            <a:fld id="{5180EC44-9EA5-4367-AF49-2545B121DEF7}" type="slidenum">
              <a:rPr lang="en-GB"/>
              <a:pPr>
                <a:defRPr/>
              </a:pPr>
              <a:t>‹#›</a:t>
            </a:fld>
            <a:endParaRPr lang="en-GB"/>
          </a:p>
        </p:txBody>
      </p:sp>
    </p:spTree>
    <p:extLst>
      <p:ext uri="{BB962C8B-B14F-4D97-AF65-F5344CB8AC3E}">
        <p14:creationId xmlns:p14="http://schemas.microsoft.com/office/powerpoint/2010/main" val="3849771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US" dirty="0"/>
              <a:t>17 Apr 2018</a:t>
            </a: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r>
              <a:rPr lang="en-GB" dirty="0"/>
              <a:t>ASME_LogReg_1_TR.PPTX</a:t>
            </a:r>
          </a:p>
        </p:txBody>
      </p:sp>
      <p:sp>
        <p:nvSpPr>
          <p:cNvPr id="6" name="Rectangle 6"/>
          <p:cNvSpPr>
            <a:spLocks noGrp="1" noChangeArrowheads="1"/>
          </p:cNvSpPr>
          <p:nvPr>
            <p:ph type="sldNum" sz="quarter" idx="12"/>
          </p:nvPr>
        </p:nvSpPr>
        <p:spPr>
          <a:ln/>
        </p:spPr>
        <p:txBody>
          <a:bodyPr/>
          <a:lstStyle>
            <a:lvl1pPr>
              <a:defRPr/>
            </a:lvl1pPr>
          </a:lstStyle>
          <a:p>
            <a:pPr>
              <a:defRPr/>
            </a:pPr>
            <a:fld id="{4CDE7CDC-84B4-4185-94D4-3BD8F10487C1}" type="slidenum">
              <a:rPr lang="en-GB"/>
              <a:pPr>
                <a:defRPr/>
              </a:pPr>
              <a:t>‹#›</a:t>
            </a:fld>
            <a:endParaRPr lang="en-GB"/>
          </a:p>
        </p:txBody>
      </p:sp>
    </p:spTree>
    <p:extLst>
      <p:ext uri="{BB962C8B-B14F-4D97-AF65-F5344CB8AC3E}">
        <p14:creationId xmlns:p14="http://schemas.microsoft.com/office/powerpoint/2010/main" val="1823499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4"/>
          <p:cNvSpPr>
            <a:spLocks noGrp="1" noChangeArrowheads="1"/>
          </p:cNvSpPr>
          <p:nvPr>
            <p:ph type="dt" sz="half" idx="10"/>
          </p:nvPr>
        </p:nvSpPr>
        <p:spPr>
          <a:ln/>
        </p:spPr>
        <p:txBody>
          <a:bodyPr/>
          <a:lstStyle>
            <a:lvl1pPr>
              <a:defRPr/>
            </a:lvl1pPr>
          </a:lstStyle>
          <a:p>
            <a:pPr>
              <a:defRPr/>
            </a:pPr>
            <a:r>
              <a:rPr lang="en-US" dirty="0"/>
              <a:t>17 Apr 2018</a:t>
            </a:r>
            <a:endParaRPr lang="en-GB" dirty="0"/>
          </a:p>
        </p:txBody>
      </p:sp>
      <p:sp>
        <p:nvSpPr>
          <p:cNvPr id="7" name="Rectangle 5"/>
          <p:cNvSpPr>
            <a:spLocks noGrp="1" noChangeArrowheads="1"/>
          </p:cNvSpPr>
          <p:nvPr>
            <p:ph type="ftr" sz="quarter" idx="11"/>
          </p:nvPr>
        </p:nvSpPr>
        <p:spPr>
          <a:ln/>
        </p:spPr>
        <p:txBody>
          <a:bodyPr/>
          <a:lstStyle>
            <a:lvl1pPr>
              <a:defRPr/>
            </a:lvl1pPr>
          </a:lstStyle>
          <a:p>
            <a:pPr>
              <a:defRPr/>
            </a:pPr>
            <a:r>
              <a:rPr lang="en-GB" dirty="0"/>
              <a:t>ASME_LogReg_1_TR.PPTX</a:t>
            </a:r>
          </a:p>
        </p:txBody>
      </p:sp>
      <p:sp>
        <p:nvSpPr>
          <p:cNvPr id="8" name="Rectangle 6"/>
          <p:cNvSpPr>
            <a:spLocks noGrp="1" noChangeArrowheads="1"/>
          </p:cNvSpPr>
          <p:nvPr>
            <p:ph type="sldNum" sz="quarter" idx="12"/>
          </p:nvPr>
        </p:nvSpPr>
        <p:spPr>
          <a:ln/>
        </p:spPr>
        <p:txBody>
          <a:bodyPr/>
          <a:lstStyle>
            <a:lvl1pPr>
              <a:defRPr/>
            </a:lvl1pPr>
          </a:lstStyle>
          <a:p>
            <a:pPr>
              <a:defRPr/>
            </a:pPr>
            <a:fld id="{855C9793-9350-443C-B419-0D421DC4D227}" type="slidenum">
              <a:rPr lang="en-GB"/>
              <a:pPr>
                <a:defRPr/>
              </a:pPr>
              <a:t>‹#›</a:t>
            </a:fld>
            <a:endParaRPr lang="en-GB"/>
          </a:p>
        </p:txBody>
      </p:sp>
    </p:spTree>
    <p:extLst>
      <p:ext uri="{BB962C8B-B14F-4D97-AF65-F5344CB8AC3E}">
        <p14:creationId xmlns:p14="http://schemas.microsoft.com/office/powerpoint/2010/main" val="2629369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4"/>
          <p:cNvSpPr>
            <a:spLocks noGrp="1" noChangeArrowheads="1"/>
          </p:cNvSpPr>
          <p:nvPr>
            <p:ph type="dt" sz="half" idx="10"/>
          </p:nvPr>
        </p:nvSpPr>
        <p:spPr>
          <a:ln/>
        </p:spPr>
        <p:txBody>
          <a:bodyPr/>
          <a:lstStyle>
            <a:lvl1pPr>
              <a:defRPr/>
            </a:lvl1pPr>
          </a:lstStyle>
          <a:p>
            <a:pPr>
              <a:defRPr/>
            </a:pPr>
            <a:r>
              <a:rPr lang="en-US" dirty="0"/>
              <a:t>17 Apr 2018</a:t>
            </a:r>
            <a:endParaRPr lang="en-GB" dirty="0"/>
          </a:p>
        </p:txBody>
      </p:sp>
      <p:sp>
        <p:nvSpPr>
          <p:cNvPr id="7" name="Rectangle 5"/>
          <p:cNvSpPr>
            <a:spLocks noGrp="1" noChangeArrowheads="1"/>
          </p:cNvSpPr>
          <p:nvPr>
            <p:ph type="ftr" sz="quarter" idx="11"/>
          </p:nvPr>
        </p:nvSpPr>
        <p:spPr>
          <a:ln/>
        </p:spPr>
        <p:txBody>
          <a:bodyPr/>
          <a:lstStyle>
            <a:lvl1pPr>
              <a:defRPr/>
            </a:lvl1pPr>
          </a:lstStyle>
          <a:p>
            <a:pPr>
              <a:defRPr/>
            </a:pPr>
            <a:r>
              <a:rPr lang="en-GB" dirty="0"/>
              <a:t>ASME_LogReg_1_TR.PPTX</a:t>
            </a:r>
          </a:p>
        </p:txBody>
      </p:sp>
      <p:sp>
        <p:nvSpPr>
          <p:cNvPr id="8" name="Rectangle 6"/>
          <p:cNvSpPr>
            <a:spLocks noGrp="1" noChangeArrowheads="1"/>
          </p:cNvSpPr>
          <p:nvPr>
            <p:ph type="sldNum" sz="quarter" idx="12"/>
          </p:nvPr>
        </p:nvSpPr>
        <p:spPr>
          <a:ln/>
        </p:spPr>
        <p:txBody>
          <a:bodyPr/>
          <a:lstStyle>
            <a:lvl1pPr>
              <a:defRPr/>
            </a:lvl1pPr>
          </a:lstStyle>
          <a:p>
            <a:pPr>
              <a:defRPr/>
            </a:pPr>
            <a:fld id="{83AAFB59-B160-40AC-904F-E9CF8FE7FF02}" type="slidenum">
              <a:rPr lang="en-GB"/>
              <a:pPr>
                <a:defRPr/>
              </a:pPr>
              <a:t>‹#›</a:t>
            </a:fld>
            <a:endParaRPr lang="en-GB"/>
          </a:p>
        </p:txBody>
      </p:sp>
    </p:spTree>
    <p:extLst>
      <p:ext uri="{BB962C8B-B14F-4D97-AF65-F5344CB8AC3E}">
        <p14:creationId xmlns:p14="http://schemas.microsoft.com/office/powerpoint/2010/main" val="3597889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143000"/>
          </a:xfrm>
        </p:spPr>
        <p:txBody>
          <a:bodyPr/>
          <a:lstStyle/>
          <a:p>
            <a:r>
              <a:rPr lang="en-US"/>
              <a:t>Click to edit Master title style</a:t>
            </a:r>
            <a:endParaRPr lang="fr-FR"/>
          </a:p>
        </p:txBody>
      </p:sp>
      <p:sp>
        <p:nvSpPr>
          <p:cNvPr id="3" name="Table Placeholder 2"/>
          <p:cNvSpPr>
            <a:spLocks noGrp="1"/>
          </p:cNvSpPr>
          <p:nvPr>
            <p:ph type="tbl" idx="1"/>
          </p:nvPr>
        </p:nvSpPr>
        <p:spPr>
          <a:xfrm>
            <a:off x="838200" y="2362200"/>
            <a:ext cx="7693025" cy="3724275"/>
          </a:xfrm>
        </p:spPr>
        <p:txBody>
          <a:bodyPr rtlCol="0">
            <a:normAutofit/>
          </a:bodyPr>
          <a:lstStyle/>
          <a:p>
            <a:pPr lvl="0"/>
            <a:endParaRPr lang="fr-FR" noProof="0"/>
          </a:p>
        </p:txBody>
      </p:sp>
      <p:sp>
        <p:nvSpPr>
          <p:cNvPr id="4" name="Date Placeholder 3">
            <a:extLst>
              <a:ext uri="{FF2B5EF4-FFF2-40B4-BE49-F238E27FC236}">
                <a16:creationId xmlns:a16="http://schemas.microsoft.com/office/drawing/2014/main" id="{F601C90E-E3C1-49A1-BECC-D684C5FAB3EF}"/>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74F29C21-A3CE-4011-8204-62AE9376B117}"/>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2E09D9BB-F71A-4550-A760-4EAAACE6F8A5}"/>
              </a:ext>
            </a:extLst>
          </p:cNvPr>
          <p:cNvSpPr>
            <a:spLocks noGrp="1"/>
          </p:cNvSpPr>
          <p:nvPr>
            <p:ph type="sldNum" sz="quarter" idx="12"/>
          </p:nvPr>
        </p:nvSpPr>
        <p:spPr/>
        <p:txBody>
          <a:bodyPr/>
          <a:lstStyle>
            <a:lvl1pPr>
              <a:defRPr/>
            </a:lvl1pPr>
          </a:lstStyle>
          <a:p>
            <a:fld id="{DB03F788-1760-4C0A-BDBD-0571F3F428E8}" type="slidenum">
              <a:rPr lang="en-GB" altLang="nl-BE"/>
              <a:pPr/>
              <a:t>‹#›</a:t>
            </a:fld>
            <a:endParaRPr lang="en-GB" altLang="nl-BE"/>
          </a:p>
        </p:txBody>
      </p:sp>
    </p:spTree>
    <p:extLst>
      <p:ext uri="{BB962C8B-B14F-4D97-AF65-F5344CB8AC3E}">
        <p14:creationId xmlns:p14="http://schemas.microsoft.com/office/powerpoint/2010/main" val="1447562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r>
              <a:rPr lang="en-GB" dirty="0"/>
              <a:t>ASME_LogReg_1_TR.PPTX</a:t>
            </a:r>
          </a:p>
        </p:txBody>
      </p:sp>
      <p:sp>
        <p:nvSpPr>
          <p:cNvPr id="6" name="Rectangle 6"/>
          <p:cNvSpPr>
            <a:spLocks noGrp="1" noChangeArrowheads="1"/>
          </p:cNvSpPr>
          <p:nvPr>
            <p:ph type="sldNum" sz="quarter" idx="12"/>
          </p:nvPr>
        </p:nvSpPr>
        <p:spPr>
          <a:ln/>
        </p:spPr>
        <p:txBody>
          <a:bodyPr/>
          <a:lstStyle>
            <a:lvl1pPr>
              <a:defRPr/>
            </a:lvl1pPr>
          </a:lstStyle>
          <a:p>
            <a:pPr>
              <a:defRPr/>
            </a:pPr>
            <a:fld id="{BF600E67-CE56-48AA-ABB4-93748AE48718}" type="slidenum">
              <a:rPr lang="en-GB"/>
              <a:pPr>
                <a:defRPr/>
              </a:pPr>
              <a:t>‹#›</a:t>
            </a:fld>
            <a:endParaRPr lang="en-GB"/>
          </a:p>
        </p:txBody>
      </p:sp>
    </p:spTree>
    <p:extLst>
      <p:ext uri="{BB962C8B-B14F-4D97-AF65-F5344CB8AC3E}">
        <p14:creationId xmlns:p14="http://schemas.microsoft.com/office/powerpoint/2010/main" val="192980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t>17 Apr 2018</a:t>
            </a: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r>
              <a:rPr lang="en-GB" dirty="0"/>
              <a:t>ASME_LogReg_1_TR.PPTX</a:t>
            </a:r>
          </a:p>
        </p:txBody>
      </p:sp>
      <p:sp>
        <p:nvSpPr>
          <p:cNvPr id="6" name="Rectangle 6"/>
          <p:cNvSpPr>
            <a:spLocks noGrp="1" noChangeArrowheads="1"/>
          </p:cNvSpPr>
          <p:nvPr>
            <p:ph type="sldNum" sz="quarter" idx="12"/>
          </p:nvPr>
        </p:nvSpPr>
        <p:spPr>
          <a:ln/>
        </p:spPr>
        <p:txBody>
          <a:bodyPr/>
          <a:lstStyle>
            <a:lvl1pPr>
              <a:defRPr/>
            </a:lvl1pPr>
          </a:lstStyle>
          <a:p>
            <a:pPr>
              <a:defRPr/>
            </a:pPr>
            <a:fld id="{128F7F46-F0DB-46FB-9A52-5171FFE2E268}" type="slidenum">
              <a:rPr lang="en-GB"/>
              <a:pPr>
                <a:defRPr/>
              </a:pPr>
              <a:t>‹#›</a:t>
            </a:fld>
            <a:endParaRPr lang="en-GB"/>
          </a:p>
        </p:txBody>
      </p:sp>
    </p:spTree>
    <p:extLst>
      <p:ext uri="{BB962C8B-B14F-4D97-AF65-F5344CB8AC3E}">
        <p14:creationId xmlns:p14="http://schemas.microsoft.com/office/powerpoint/2010/main" val="621355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US" dirty="0"/>
              <a:t>17 Apr 2018</a:t>
            </a:r>
            <a:endParaRPr lang="en-GB" dirty="0"/>
          </a:p>
        </p:txBody>
      </p:sp>
      <p:sp>
        <p:nvSpPr>
          <p:cNvPr id="6" name="Rectangle 5"/>
          <p:cNvSpPr>
            <a:spLocks noGrp="1" noChangeArrowheads="1"/>
          </p:cNvSpPr>
          <p:nvPr>
            <p:ph type="ftr" sz="quarter" idx="11"/>
          </p:nvPr>
        </p:nvSpPr>
        <p:spPr>
          <a:ln/>
        </p:spPr>
        <p:txBody>
          <a:bodyPr/>
          <a:lstStyle>
            <a:lvl1pPr>
              <a:defRPr/>
            </a:lvl1pPr>
          </a:lstStyle>
          <a:p>
            <a:pPr>
              <a:defRPr/>
            </a:pPr>
            <a:r>
              <a:rPr lang="en-GB" dirty="0"/>
              <a:t>ASME_LogReg_1_TR.PPTX</a:t>
            </a:r>
          </a:p>
        </p:txBody>
      </p:sp>
      <p:sp>
        <p:nvSpPr>
          <p:cNvPr id="7" name="Rectangle 6"/>
          <p:cNvSpPr>
            <a:spLocks noGrp="1" noChangeArrowheads="1"/>
          </p:cNvSpPr>
          <p:nvPr>
            <p:ph type="sldNum" sz="quarter" idx="12"/>
          </p:nvPr>
        </p:nvSpPr>
        <p:spPr>
          <a:ln/>
        </p:spPr>
        <p:txBody>
          <a:bodyPr/>
          <a:lstStyle>
            <a:lvl1pPr>
              <a:defRPr/>
            </a:lvl1pPr>
          </a:lstStyle>
          <a:p>
            <a:pPr>
              <a:defRPr/>
            </a:pPr>
            <a:fld id="{D19A4FCF-212C-48F5-A5C0-0D299A4F3E67}" type="slidenum">
              <a:rPr lang="en-GB"/>
              <a:pPr>
                <a:defRPr/>
              </a:pPr>
              <a:t>‹#›</a:t>
            </a:fld>
            <a:endParaRPr lang="en-GB"/>
          </a:p>
        </p:txBody>
      </p:sp>
    </p:spTree>
    <p:extLst>
      <p:ext uri="{BB962C8B-B14F-4D97-AF65-F5344CB8AC3E}">
        <p14:creationId xmlns:p14="http://schemas.microsoft.com/office/powerpoint/2010/main" val="3050074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US" dirty="0"/>
              <a:t>17 Apr 2018</a:t>
            </a:r>
            <a:endParaRPr lang="en-GB" dirty="0"/>
          </a:p>
        </p:txBody>
      </p:sp>
      <p:sp>
        <p:nvSpPr>
          <p:cNvPr id="8" name="Rectangle 5"/>
          <p:cNvSpPr>
            <a:spLocks noGrp="1" noChangeArrowheads="1"/>
          </p:cNvSpPr>
          <p:nvPr>
            <p:ph type="ftr" sz="quarter" idx="11"/>
          </p:nvPr>
        </p:nvSpPr>
        <p:spPr>
          <a:ln/>
        </p:spPr>
        <p:txBody>
          <a:bodyPr/>
          <a:lstStyle>
            <a:lvl1pPr>
              <a:defRPr/>
            </a:lvl1pPr>
          </a:lstStyle>
          <a:p>
            <a:pPr>
              <a:defRPr/>
            </a:pPr>
            <a:r>
              <a:rPr lang="en-GB" dirty="0"/>
              <a:t>ASME_LogReg_1_TR.PPTX</a:t>
            </a:r>
          </a:p>
        </p:txBody>
      </p:sp>
      <p:sp>
        <p:nvSpPr>
          <p:cNvPr id="9" name="Rectangle 6"/>
          <p:cNvSpPr>
            <a:spLocks noGrp="1" noChangeArrowheads="1"/>
          </p:cNvSpPr>
          <p:nvPr>
            <p:ph type="sldNum" sz="quarter" idx="12"/>
          </p:nvPr>
        </p:nvSpPr>
        <p:spPr>
          <a:ln/>
        </p:spPr>
        <p:txBody>
          <a:bodyPr/>
          <a:lstStyle>
            <a:lvl1pPr>
              <a:defRPr/>
            </a:lvl1pPr>
          </a:lstStyle>
          <a:p>
            <a:pPr>
              <a:defRPr/>
            </a:pPr>
            <a:fld id="{6E12E060-9470-4351-B82B-CC3B3BA50932}" type="slidenum">
              <a:rPr lang="en-GB"/>
              <a:pPr>
                <a:defRPr/>
              </a:pPr>
              <a:t>‹#›</a:t>
            </a:fld>
            <a:endParaRPr lang="en-GB"/>
          </a:p>
        </p:txBody>
      </p:sp>
    </p:spTree>
    <p:extLst>
      <p:ext uri="{BB962C8B-B14F-4D97-AF65-F5344CB8AC3E}">
        <p14:creationId xmlns:p14="http://schemas.microsoft.com/office/powerpoint/2010/main" val="4093944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US" dirty="0"/>
              <a:t>17 Apr 2018</a:t>
            </a:r>
            <a:endParaRPr lang="en-GB" dirty="0"/>
          </a:p>
        </p:txBody>
      </p:sp>
      <p:sp>
        <p:nvSpPr>
          <p:cNvPr id="4" name="Rectangle 5"/>
          <p:cNvSpPr>
            <a:spLocks noGrp="1" noChangeArrowheads="1"/>
          </p:cNvSpPr>
          <p:nvPr>
            <p:ph type="ftr" sz="quarter" idx="11"/>
          </p:nvPr>
        </p:nvSpPr>
        <p:spPr>
          <a:ln/>
        </p:spPr>
        <p:txBody>
          <a:bodyPr/>
          <a:lstStyle>
            <a:lvl1pPr>
              <a:defRPr/>
            </a:lvl1pPr>
          </a:lstStyle>
          <a:p>
            <a:pPr>
              <a:defRPr/>
            </a:pPr>
            <a:r>
              <a:rPr lang="en-GB" dirty="0"/>
              <a:t>ASME_LogReg_1_TR.PPTX</a:t>
            </a:r>
          </a:p>
        </p:txBody>
      </p:sp>
      <p:sp>
        <p:nvSpPr>
          <p:cNvPr id="5" name="Rectangle 6"/>
          <p:cNvSpPr>
            <a:spLocks noGrp="1" noChangeArrowheads="1"/>
          </p:cNvSpPr>
          <p:nvPr>
            <p:ph type="sldNum" sz="quarter" idx="12"/>
          </p:nvPr>
        </p:nvSpPr>
        <p:spPr>
          <a:ln/>
        </p:spPr>
        <p:txBody>
          <a:bodyPr/>
          <a:lstStyle>
            <a:lvl1pPr>
              <a:defRPr/>
            </a:lvl1pPr>
          </a:lstStyle>
          <a:p>
            <a:pPr>
              <a:defRPr/>
            </a:pPr>
            <a:fld id="{2560ACF9-532E-43CB-8CFF-917DA143C62B}" type="slidenum">
              <a:rPr lang="en-GB"/>
              <a:pPr>
                <a:defRPr/>
              </a:pPr>
              <a:t>‹#›</a:t>
            </a:fld>
            <a:endParaRPr lang="en-GB"/>
          </a:p>
        </p:txBody>
      </p:sp>
    </p:spTree>
    <p:extLst>
      <p:ext uri="{BB962C8B-B14F-4D97-AF65-F5344CB8AC3E}">
        <p14:creationId xmlns:p14="http://schemas.microsoft.com/office/powerpoint/2010/main" val="821813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dirty="0"/>
              <a:t>17 Apr 2018</a:t>
            </a:r>
            <a:endParaRPr lang="en-GB"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dirty="0"/>
              <a:t>ASME_LogReg_1_TR.PPTX</a:t>
            </a:r>
          </a:p>
        </p:txBody>
      </p:sp>
      <p:sp>
        <p:nvSpPr>
          <p:cNvPr id="4" name="Rectangle 6"/>
          <p:cNvSpPr>
            <a:spLocks noGrp="1" noChangeArrowheads="1"/>
          </p:cNvSpPr>
          <p:nvPr>
            <p:ph type="sldNum" sz="quarter" idx="12"/>
          </p:nvPr>
        </p:nvSpPr>
        <p:spPr>
          <a:ln/>
        </p:spPr>
        <p:txBody>
          <a:bodyPr/>
          <a:lstStyle>
            <a:lvl1pPr>
              <a:defRPr/>
            </a:lvl1pPr>
          </a:lstStyle>
          <a:p>
            <a:pPr>
              <a:defRPr/>
            </a:pPr>
            <a:fld id="{61AFC776-1898-4A9E-9A5E-3748389D1E00}" type="slidenum">
              <a:rPr lang="en-GB"/>
              <a:pPr>
                <a:defRPr/>
              </a:pPr>
              <a:t>‹#›</a:t>
            </a:fld>
            <a:endParaRPr lang="en-GB"/>
          </a:p>
        </p:txBody>
      </p:sp>
    </p:spTree>
    <p:extLst>
      <p:ext uri="{BB962C8B-B14F-4D97-AF65-F5344CB8AC3E}">
        <p14:creationId xmlns:p14="http://schemas.microsoft.com/office/powerpoint/2010/main" val="4044922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t>17 Apr 2018</a:t>
            </a:r>
            <a:endParaRPr lang="en-GB" dirty="0"/>
          </a:p>
        </p:txBody>
      </p:sp>
      <p:sp>
        <p:nvSpPr>
          <p:cNvPr id="6" name="Rectangle 5"/>
          <p:cNvSpPr>
            <a:spLocks noGrp="1" noChangeArrowheads="1"/>
          </p:cNvSpPr>
          <p:nvPr>
            <p:ph type="ftr" sz="quarter" idx="11"/>
          </p:nvPr>
        </p:nvSpPr>
        <p:spPr>
          <a:ln/>
        </p:spPr>
        <p:txBody>
          <a:bodyPr/>
          <a:lstStyle>
            <a:lvl1pPr>
              <a:defRPr/>
            </a:lvl1pPr>
          </a:lstStyle>
          <a:p>
            <a:pPr>
              <a:defRPr/>
            </a:pPr>
            <a:r>
              <a:rPr lang="en-GB" dirty="0"/>
              <a:t>ASME_LogReg_1_TR.PPTX</a:t>
            </a:r>
          </a:p>
        </p:txBody>
      </p:sp>
      <p:sp>
        <p:nvSpPr>
          <p:cNvPr id="7" name="Rectangle 6"/>
          <p:cNvSpPr>
            <a:spLocks noGrp="1" noChangeArrowheads="1"/>
          </p:cNvSpPr>
          <p:nvPr>
            <p:ph type="sldNum" sz="quarter" idx="12"/>
          </p:nvPr>
        </p:nvSpPr>
        <p:spPr>
          <a:ln/>
        </p:spPr>
        <p:txBody>
          <a:bodyPr/>
          <a:lstStyle>
            <a:lvl1pPr>
              <a:defRPr/>
            </a:lvl1pPr>
          </a:lstStyle>
          <a:p>
            <a:pPr>
              <a:defRPr/>
            </a:pPr>
            <a:fld id="{46512DEE-AABB-4289-8CF1-A12340AFE289}" type="slidenum">
              <a:rPr lang="en-GB"/>
              <a:pPr>
                <a:defRPr/>
              </a:pPr>
              <a:t>‹#›</a:t>
            </a:fld>
            <a:endParaRPr lang="en-GB"/>
          </a:p>
        </p:txBody>
      </p:sp>
    </p:spTree>
    <p:extLst>
      <p:ext uri="{BB962C8B-B14F-4D97-AF65-F5344CB8AC3E}">
        <p14:creationId xmlns:p14="http://schemas.microsoft.com/office/powerpoint/2010/main" val="509637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t>17 Apr 2018</a:t>
            </a:r>
            <a:endParaRPr lang="en-GB" dirty="0"/>
          </a:p>
        </p:txBody>
      </p:sp>
      <p:sp>
        <p:nvSpPr>
          <p:cNvPr id="6" name="Rectangle 5"/>
          <p:cNvSpPr>
            <a:spLocks noGrp="1" noChangeArrowheads="1"/>
          </p:cNvSpPr>
          <p:nvPr>
            <p:ph type="ftr" sz="quarter" idx="11"/>
          </p:nvPr>
        </p:nvSpPr>
        <p:spPr>
          <a:ln/>
        </p:spPr>
        <p:txBody>
          <a:bodyPr/>
          <a:lstStyle>
            <a:lvl1pPr>
              <a:defRPr/>
            </a:lvl1pPr>
          </a:lstStyle>
          <a:p>
            <a:pPr>
              <a:defRPr/>
            </a:pPr>
            <a:r>
              <a:rPr lang="en-GB" dirty="0"/>
              <a:t>ASME_LogReg_1_TR.PPTX</a:t>
            </a:r>
          </a:p>
        </p:txBody>
      </p:sp>
      <p:sp>
        <p:nvSpPr>
          <p:cNvPr id="7" name="Rectangle 6"/>
          <p:cNvSpPr>
            <a:spLocks noGrp="1" noChangeArrowheads="1"/>
          </p:cNvSpPr>
          <p:nvPr>
            <p:ph type="sldNum" sz="quarter" idx="12"/>
          </p:nvPr>
        </p:nvSpPr>
        <p:spPr>
          <a:ln/>
        </p:spPr>
        <p:txBody>
          <a:bodyPr/>
          <a:lstStyle>
            <a:lvl1pPr>
              <a:defRPr/>
            </a:lvl1pPr>
          </a:lstStyle>
          <a:p>
            <a:pPr>
              <a:defRPr/>
            </a:pPr>
            <a:fld id="{07B7833F-01B7-4285-9FD0-78E7C29E2E77}" type="slidenum">
              <a:rPr lang="en-GB"/>
              <a:pPr>
                <a:defRPr/>
              </a:pPr>
              <a:t>‹#›</a:t>
            </a:fld>
            <a:endParaRPr lang="en-GB"/>
          </a:p>
        </p:txBody>
      </p:sp>
    </p:spTree>
    <p:extLst>
      <p:ext uri="{BB962C8B-B14F-4D97-AF65-F5344CB8AC3E}">
        <p14:creationId xmlns:p14="http://schemas.microsoft.com/office/powerpoint/2010/main" val="1319645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p:cNvSpPr>
            <a:spLocks noGrp="1" noChangeArrowheads="1"/>
          </p:cNvSpPr>
          <p:nvPr>
            <p:ph type="dt" sz="half" idx="2"/>
          </p:nvPr>
        </p:nvSpPr>
        <p:spPr bwMode="auto">
          <a:xfrm>
            <a:off x="685800" y="6500813"/>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pPr>
              <a:defRPr/>
            </a:pPr>
            <a:r>
              <a:rPr lang="en-US" dirty="0"/>
              <a:t>17 Apr 2018</a:t>
            </a:r>
            <a:endParaRPr lang="en-GB" dirty="0"/>
          </a:p>
        </p:txBody>
      </p:sp>
      <p:sp>
        <p:nvSpPr>
          <p:cNvPr id="1029" name="Rectangle 5"/>
          <p:cNvSpPr>
            <a:spLocks noGrp="1" noChangeArrowheads="1"/>
          </p:cNvSpPr>
          <p:nvPr>
            <p:ph type="ftr" sz="quarter" idx="3"/>
          </p:nvPr>
        </p:nvSpPr>
        <p:spPr bwMode="auto">
          <a:xfrm>
            <a:off x="3124200" y="6500813"/>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r>
              <a:rPr lang="en-GB" dirty="0"/>
              <a:t>ASME_LogReg_1_TR.PPTX</a:t>
            </a:r>
          </a:p>
        </p:txBody>
      </p:sp>
      <p:sp>
        <p:nvSpPr>
          <p:cNvPr id="1030" name="Rectangle 6"/>
          <p:cNvSpPr>
            <a:spLocks noGrp="1" noChangeArrowheads="1"/>
          </p:cNvSpPr>
          <p:nvPr>
            <p:ph type="sldNum" sz="quarter" idx="4"/>
          </p:nvPr>
        </p:nvSpPr>
        <p:spPr bwMode="auto">
          <a:xfrm>
            <a:off x="6553200" y="6500813"/>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5EECD90D-D644-406E-929B-93B1E2AA7B85}"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har char="•"/>
              <a:defRPr sz="3200">
                <a:solidFill>
                  <a:schemeClr val="tx1"/>
                </a:solidFill>
                <a:latin typeface="Times New Roman" pitchFamily="18" charset="0"/>
              </a:defRPr>
            </a:lvl1pPr>
            <a:lvl2pPr marL="742950" indent="-285750" algn="l">
              <a:spcBef>
                <a:spcPct val="20000"/>
              </a:spcBef>
              <a:buChar char="–"/>
              <a:defRPr sz="2800">
                <a:solidFill>
                  <a:schemeClr val="tx1"/>
                </a:solidFill>
                <a:latin typeface="Times New Roman" pitchFamily="18" charset="0"/>
              </a:defRPr>
            </a:lvl2pPr>
            <a:lvl3pPr marL="1143000" indent="-228600" algn="l">
              <a:spcBef>
                <a:spcPct val="20000"/>
              </a:spcBef>
              <a:buChar char="•"/>
              <a:defRPr sz="2400">
                <a:solidFill>
                  <a:schemeClr val="tx1"/>
                </a:solidFill>
                <a:latin typeface="Times New Roman" pitchFamily="18" charset="0"/>
              </a:defRPr>
            </a:lvl3pPr>
            <a:lvl4pPr marL="1600200" indent="-228600" algn="l">
              <a:spcBef>
                <a:spcPct val="20000"/>
              </a:spcBef>
              <a:buChar char="–"/>
              <a:defRPr sz="2000">
                <a:solidFill>
                  <a:schemeClr val="tx1"/>
                </a:solidFill>
                <a:latin typeface="Times New Roman" pitchFamily="18" charset="0"/>
              </a:defRPr>
            </a:lvl4pPr>
            <a:lvl5pPr marL="2057400" indent="-228600" algn="l">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400" dirty="0"/>
              <a:t>21 December 2022</a:t>
            </a:r>
            <a:endParaRPr lang="en-GB" altLang="en-US" sz="1400" dirty="0"/>
          </a:p>
        </p:txBody>
      </p:sp>
      <p:sp>
        <p:nvSpPr>
          <p:cNvPr id="205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har char="•"/>
              <a:defRPr sz="3200">
                <a:solidFill>
                  <a:schemeClr val="tx1"/>
                </a:solidFill>
                <a:latin typeface="Times New Roman" pitchFamily="18" charset="0"/>
              </a:defRPr>
            </a:lvl1pPr>
            <a:lvl2pPr marL="742950" indent="-285750" algn="l">
              <a:spcBef>
                <a:spcPct val="20000"/>
              </a:spcBef>
              <a:buChar char="–"/>
              <a:defRPr sz="2800">
                <a:solidFill>
                  <a:schemeClr val="tx1"/>
                </a:solidFill>
                <a:latin typeface="Times New Roman" pitchFamily="18" charset="0"/>
              </a:defRPr>
            </a:lvl2pPr>
            <a:lvl3pPr marL="1143000" indent="-228600" algn="l">
              <a:spcBef>
                <a:spcPct val="20000"/>
              </a:spcBef>
              <a:buChar char="•"/>
              <a:defRPr sz="2400">
                <a:solidFill>
                  <a:schemeClr val="tx1"/>
                </a:solidFill>
                <a:latin typeface="Times New Roman" pitchFamily="18" charset="0"/>
              </a:defRPr>
            </a:lvl3pPr>
            <a:lvl4pPr marL="1600200" indent="-228600" algn="l">
              <a:spcBef>
                <a:spcPct val="20000"/>
              </a:spcBef>
              <a:buChar char="–"/>
              <a:defRPr sz="2000">
                <a:solidFill>
                  <a:schemeClr val="tx1"/>
                </a:solidFill>
                <a:latin typeface="Times New Roman" pitchFamily="18" charset="0"/>
              </a:defRPr>
            </a:lvl4pPr>
            <a:lvl5pPr marL="2057400" indent="-228600" algn="l">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a:spcBef>
                <a:spcPct val="0"/>
              </a:spcBef>
              <a:buFontTx/>
              <a:buNone/>
            </a:pPr>
            <a:fld id="{00AD2E5D-9C86-48D1-BD97-66E9D7D0EF8E}" type="slidenum">
              <a:rPr lang="en-GB" altLang="en-US" sz="1400" smtClean="0"/>
              <a:pPr algn="r">
                <a:spcBef>
                  <a:spcPct val="0"/>
                </a:spcBef>
                <a:buFontTx/>
                <a:buNone/>
              </a:pPr>
              <a:t>1</a:t>
            </a:fld>
            <a:endParaRPr lang="en-GB" altLang="en-US" sz="1400" dirty="0"/>
          </a:p>
        </p:txBody>
      </p:sp>
      <p:sp>
        <p:nvSpPr>
          <p:cNvPr id="2053" name="Rectangle 2"/>
          <p:cNvSpPr>
            <a:spLocks noGrp="1" noChangeArrowheads="1"/>
          </p:cNvSpPr>
          <p:nvPr>
            <p:ph type="ctrTitle"/>
          </p:nvPr>
        </p:nvSpPr>
        <p:spPr>
          <a:xfrm>
            <a:off x="685800" y="1052513"/>
            <a:ext cx="7772400" cy="1143000"/>
          </a:xfrm>
        </p:spPr>
        <p:txBody>
          <a:bodyPr/>
          <a:lstStyle/>
          <a:p>
            <a:r>
              <a:rPr lang="en-GB" altLang="en-US" dirty="0"/>
              <a:t>Poisson regression</a:t>
            </a:r>
          </a:p>
        </p:txBody>
      </p:sp>
      <p:sp>
        <p:nvSpPr>
          <p:cNvPr id="2054" name="Rectangle 6"/>
          <p:cNvSpPr>
            <a:spLocks noGrp="1" noChangeArrowheads="1"/>
          </p:cNvSpPr>
          <p:nvPr>
            <p:ph type="subTitle" idx="1"/>
          </p:nvPr>
        </p:nvSpPr>
        <p:spPr>
          <a:xfrm>
            <a:off x="900113" y="2997200"/>
            <a:ext cx="7488237" cy="2087563"/>
          </a:xfrm>
        </p:spPr>
        <p:txBody>
          <a:bodyPr/>
          <a:lstStyle/>
          <a:p>
            <a:pPr>
              <a:lnSpc>
                <a:spcPct val="90000"/>
              </a:lnSpc>
            </a:pPr>
            <a:r>
              <a:rPr lang="en-GB" altLang="en-US" sz="4000" dirty="0"/>
              <a:t>Institute of Tropical Medicine</a:t>
            </a:r>
          </a:p>
        </p:txBody>
      </p:sp>
      <p:sp>
        <p:nvSpPr>
          <p:cNvPr id="2" name="TextBox 1">
            <a:extLst>
              <a:ext uri="{FF2B5EF4-FFF2-40B4-BE49-F238E27FC236}">
                <a16:creationId xmlns:a16="http://schemas.microsoft.com/office/drawing/2014/main" id="{B818F853-6B16-4264-A70D-8A7BD4DAAC71}"/>
              </a:ext>
            </a:extLst>
          </p:cNvPr>
          <p:cNvSpPr txBox="1"/>
          <p:nvPr/>
        </p:nvSpPr>
        <p:spPr>
          <a:xfrm>
            <a:off x="2735796" y="4546292"/>
            <a:ext cx="2268252" cy="830997"/>
          </a:xfrm>
          <a:prstGeom prst="rect">
            <a:avLst/>
          </a:prstGeom>
          <a:noFill/>
        </p:spPr>
        <p:txBody>
          <a:bodyPr wrap="square" rtlCol="0">
            <a:spAutoFit/>
          </a:bodyPr>
          <a:lstStyle/>
          <a:p>
            <a:pPr algn="l"/>
            <a:r>
              <a:rPr lang="nl-BE" dirty="0"/>
              <a:t>Epco Hasker</a:t>
            </a:r>
          </a:p>
          <a:p>
            <a:pPr algn="l"/>
            <a:r>
              <a:rPr lang="nl-BE" dirty="0"/>
              <a:t>Tom Smekens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05FD7-1F35-45C3-995E-63F5828D53A1}"/>
              </a:ext>
            </a:extLst>
          </p:cNvPr>
          <p:cNvSpPr>
            <a:spLocks noGrp="1"/>
          </p:cNvSpPr>
          <p:nvPr>
            <p:ph type="title"/>
          </p:nvPr>
        </p:nvSpPr>
        <p:spPr>
          <a:xfrm>
            <a:off x="179512" y="35255"/>
            <a:ext cx="8471284" cy="1143000"/>
          </a:xfrm>
        </p:spPr>
        <p:txBody>
          <a:bodyPr/>
          <a:lstStyle/>
          <a:p>
            <a:pPr algn="l"/>
            <a:r>
              <a:rPr lang="nl-BE" sz="3600" dirty="0" err="1"/>
              <a:t>Poisson</a:t>
            </a:r>
            <a:r>
              <a:rPr lang="nl-BE" sz="3600" dirty="0"/>
              <a:t> </a:t>
            </a:r>
            <a:r>
              <a:rPr lang="nl-BE" sz="3600" dirty="0" err="1"/>
              <a:t>regression</a:t>
            </a:r>
            <a:r>
              <a:rPr lang="nl-BE" sz="3600" dirty="0"/>
              <a:t> in </a:t>
            </a:r>
            <a:r>
              <a:rPr lang="nl-BE" sz="3600" dirty="0" err="1"/>
              <a:t>RStudio</a:t>
            </a:r>
            <a:endParaRPr lang="nl-BE" sz="3600" dirty="0"/>
          </a:p>
        </p:txBody>
      </p:sp>
      <p:sp>
        <p:nvSpPr>
          <p:cNvPr id="4" name="Date Placeholder 3">
            <a:extLst>
              <a:ext uri="{FF2B5EF4-FFF2-40B4-BE49-F238E27FC236}">
                <a16:creationId xmlns:a16="http://schemas.microsoft.com/office/drawing/2014/main" id="{F1C00037-D415-4575-8353-DE672F9EC338}"/>
              </a:ext>
            </a:extLst>
          </p:cNvPr>
          <p:cNvSpPr>
            <a:spLocks noGrp="1"/>
          </p:cNvSpPr>
          <p:nvPr>
            <p:ph type="dt" sz="half" idx="10"/>
          </p:nvPr>
        </p:nvSpPr>
        <p:spPr/>
        <p:txBody>
          <a:bodyPr/>
          <a:lstStyle/>
          <a:p>
            <a:pPr>
              <a:defRPr/>
            </a:pPr>
            <a:endParaRPr lang="en-GB"/>
          </a:p>
        </p:txBody>
      </p:sp>
      <p:sp>
        <p:nvSpPr>
          <p:cNvPr id="5" name="Footer Placeholder 4">
            <a:extLst>
              <a:ext uri="{FF2B5EF4-FFF2-40B4-BE49-F238E27FC236}">
                <a16:creationId xmlns:a16="http://schemas.microsoft.com/office/drawing/2014/main" id="{44F96437-C84F-4ECA-BA65-7CE4C96C7221}"/>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E0CA0DAC-533C-4EC5-ADF4-C397021D9274}"/>
              </a:ext>
            </a:extLst>
          </p:cNvPr>
          <p:cNvSpPr>
            <a:spLocks noGrp="1"/>
          </p:cNvSpPr>
          <p:nvPr>
            <p:ph type="sldNum" sz="quarter" idx="12"/>
          </p:nvPr>
        </p:nvSpPr>
        <p:spPr/>
        <p:txBody>
          <a:bodyPr/>
          <a:lstStyle/>
          <a:p>
            <a:fld id="{DB03F788-1760-4C0A-BDBD-0571F3F428E8}" type="slidenum">
              <a:rPr lang="en-GB" altLang="nl-BE" smtClean="0"/>
              <a:pPr/>
              <a:t>10</a:t>
            </a:fld>
            <a:endParaRPr lang="en-GB" altLang="nl-BE"/>
          </a:p>
        </p:txBody>
      </p:sp>
      <p:pic>
        <p:nvPicPr>
          <p:cNvPr id="8" name="Picture 7">
            <a:extLst>
              <a:ext uri="{FF2B5EF4-FFF2-40B4-BE49-F238E27FC236}">
                <a16:creationId xmlns:a16="http://schemas.microsoft.com/office/drawing/2014/main" id="{5FE4C153-37B3-9048-CF80-80EE943B0A7E}"/>
              </a:ext>
            </a:extLst>
          </p:cNvPr>
          <p:cNvPicPr>
            <a:picLocks noChangeAspect="1"/>
          </p:cNvPicPr>
          <p:nvPr/>
        </p:nvPicPr>
        <p:blipFill>
          <a:blip r:embed="rId3"/>
          <a:stretch>
            <a:fillRect/>
          </a:stretch>
        </p:blipFill>
        <p:spPr>
          <a:xfrm>
            <a:off x="827584" y="1568024"/>
            <a:ext cx="6764745" cy="2554712"/>
          </a:xfrm>
          <a:prstGeom prst="rect">
            <a:avLst/>
          </a:prstGeom>
        </p:spPr>
      </p:pic>
      <p:pic>
        <p:nvPicPr>
          <p:cNvPr id="10" name="Picture 9">
            <a:extLst>
              <a:ext uri="{FF2B5EF4-FFF2-40B4-BE49-F238E27FC236}">
                <a16:creationId xmlns:a16="http://schemas.microsoft.com/office/drawing/2014/main" id="{0C70509B-A627-757F-EF00-59F73BB47661}"/>
              </a:ext>
            </a:extLst>
          </p:cNvPr>
          <p:cNvPicPr>
            <a:picLocks noChangeAspect="1"/>
          </p:cNvPicPr>
          <p:nvPr/>
        </p:nvPicPr>
        <p:blipFill>
          <a:blip r:embed="rId4"/>
          <a:stretch>
            <a:fillRect/>
          </a:stretch>
        </p:blipFill>
        <p:spPr>
          <a:xfrm>
            <a:off x="827584" y="4365104"/>
            <a:ext cx="7592699" cy="924872"/>
          </a:xfrm>
          <a:prstGeom prst="rect">
            <a:avLst/>
          </a:prstGeom>
        </p:spPr>
      </p:pic>
    </p:spTree>
    <p:extLst>
      <p:ext uri="{BB962C8B-B14F-4D97-AF65-F5344CB8AC3E}">
        <p14:creationId xmlns:p14="http://schemas.microsoft.com/office/powerpoint/2010/main" val="3666469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345929-FE7F-4567-B44A-A1CAAB81E9E5}"/>
              </a:ext>
            </a:extLst>
          </p:cNvPr>
          <p:cNvSpPr>
            <a:spLocks noGrp="1"/>
          </p:cNvSpPr>
          <p:nvPr>
            <p:ph type="title"/>
          </p:nvPr>
        </p:nvSpPr>
        <p:spPr>
          <a:xfrm>
            <a:off x="292282" y="329659"/>
            <a:ext cx="7920880" cy="1143000"/>
          </a:xfrm>
        </p:spPr>
        <p:txBody>
          <a:bodyPr/>
          <a:lstStyle/>
          <a:p>
            <a:r>
              <a:rPr lang="nl-BE" sz="3600" dirty="0" err="1"/>
              <a:t>Result</a:t>
            </a:r>
            <a:r>
              <a:rPr lang="nl-BE" sz="3600" dirty="0"/>
              <a:t> of </a:t>
            </a:r>
            <a:r>
              <a:rPr lang="nl-BE" sz="3600" dirty="0" err="1"/>
              <a:t>Poisson</a:t>
            </a:r>
            <a:r>
              <a:rPr lang="nl-BE" sz="3600" dirty="0"/>
              <a:t> </a:t>
            </a:r>
            <a:r>
              <a:rPr lang="nl-BE" sz="3600" dirty="0" err="1"/>
              <a:t>regression</a:t>
            </a:r>
            <a:r>
              <a:rPr lang="nl-BE" sz="3600" dirty="0"/>
              <a:t> in </a:t>
            </a:r>
            <a:r>
              <a:rPr lang="nl-BE" sz="3600" dirty="0" err="1"/>
              <a:t>RStudio</a:t>
            </a:r>
            <a:endParaRPr lang="nl-BE" sz="3600" dirty="0"/>
          </a:p>
        </p:txBody>
      </p:sp>
      <p:sp>
        <p:nvSpPr>
          <p:cNvPr id="6" name="Slide Number Placeholder 5">
            <a:extLst>
              <a:ext uri="{FF2B5EF4-FFF2-40B4-BE49-F238E27FC236}">
                <a16:creationId xmlns:a16="http://schemas.microsoft.com/office/drawing/2014/main" id="{5B854EA1-5975-4FDF-8A68-BF729AF9D92A}"/>
              </a:ext>
            </a:extLst>
          </p:cNvPr>
          <p:cNvSpPr>
            <a:spLocks noGrp="1"/>
          </p:cNvSpPr>
          <p:nvPr>
            <p:ph type="sldNum" sz="quarter" idx="12"/>
          </p:nvPr>
        </p:nvSpPr>
        <p:spPr/>
        <p:txBody>
          <a:bodyPr/>
          <a:lstStyle/>
          <a:p>
            <a:fld id="{DB03F788-1760-4C0A-BDBD-0571F3F428E8}" type="slidenum">
              <a:rPr lang="en-GB" altLang="nl-BE" smtClean="0"/>
              <a:pPr/>
              <a:t>11</a:t>
            </a:fld>
            <a:endParaRPr lang="en-GB" altLang="nl-BE"/>
          </a:p>
        </p:txBody>
      </p:sp>
      <p:graphicFrame>
        <p:nvGraphicFramePr>
          <p:cNvPr id="18" name="Table 17">
            <a:extLst>
              <a:ext uri="{FF2B5EF4-FFF2-40B4-BE49-F238E27FC236}">
                <a16:creationId xmlns:a16="http://schemas.microsoft.com/office/drawing/2014/main" id="{1A6DEC4A-1818-485A-B586-2FFD45326304}"/>
              </a:ext>
            </a:extLst>
          </p:cNvPr>
          <p:cNvGraphicFramePr>
            <a:graphicFrameLocks noGrp="1"/>
          </p:cNvGraphicFramePr>
          <p:nvPr>
            <p:extLst>
              <p:ext uri="{D42A27DB-BD31-4B8C-83A1-F6EECF244321}">
                <p14:modId xmlns:p14="http://schemas.microsoft.com/office/powerpoint/2010/main" val="4264708880"/>
              </p:ext>
            </p:extLst>
          </p:nvPr>
        </p:nvGraphicFramePr>
        <p:xfrm>
          <a:off x="292282" y="4416315"/>
          <a:ext cx="5215822" cy="2414002"/>
        </p:xfrm>
        <a:graphic>
          <a:graphicData uri="http://schemas.openxmlformats.org/drawingml/2006/table">
            <a:tbl>
              <a:tblPr firstRow="1" firstCol="1" bandRow="1">
                <a:tableStyleId>{5C22544A-7EE6-4342-B048-85BDC9FD1C3A}</a:tableStyleId>
              </a:tblPr>
              <a:tblGrid>
                <a:gridCol w="3724374">
                  <a:extLst>
                    <a:ext uri="{9D8B030D-6E8A-4147-A177-3AD203B41FA5}">
                      <a16:colId xmlns:a16="http://schemas.microsoft.com/office/drawing/2014/main" val="2011741733"/>
                    </a:ext>
                  </a:extLst>
                </a:gridCol>
                <a:gridCol w="1491448">
                  <a:extLst>
                    <a:ext uri="{9D8B030D-6E8A-4147-A177-3AD203B41FA5}">
                      <a16:colId xmlns:a16="http://schemas.microsoft.com/office/drawing/2014/main" val="879498880"/>
                    </a:ext>
                  </a:extLst>
                </a:gridCol>
              </a:tblGrid>
              <a:tr h="445941">
                <a:tc>
                  <a:txBody>
                    <a:bodyPr/>
                    <a:lstStyle/>
                    <a:p>
                      <a:pPr marL="0" marR="0">
                        <a:lnSpc>
                          <a:spcPct val="107000"/>
                        </a:lnSpc>
                        <a:spcBef>
                          <a:spcPts val="0"/>
                        </a:spcBef>
                        <a:spcAft>
                          <a:spcPts val="0"/>
                        </a:spcAft>
                      </a:pPr>
                      <a:r>
                        <a:rPr lang="en-US" sz="2000" dirty="0">
                          <a:effectLst/>
                        </a:rPr>
                        <a:t>Smoking Habits</a:t>
                      </a:r>
                      <a:endParaRPr lang="nl-BE"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nl-BE" sz="2000" b="1" kern="1200" dirty="0" err="1">
                          <a:solidFill>
                            <a:schemeClr val="lt1"/>
                          </a:solidFill>
                          <a:effectLst/>
                          <a:latin typeface="+mn-lt"/>
                          <a:ea typeface="+mn-ea"/>
                          <a:cs typeface="+mn-cs"/>
                        </a:rPr>
                        <a:t>Rate</a:t>
                      </a:r>
                      <a:r>
                        <a:rPr lang="nl-BE" sz="2000" b="1" kern="1200" dirty="0">
                          <a:solidFill>
                            <a:schemeClr val="lt1"/>
                          </a:solidFill>
                          <a:effectLst/>
                          <a:latin typeface="+mn-lt"/>
                          <a:ea typeface="+mn-ea"/>
                          <a:cs typeface="+mn-cs"/>
                        </a:rPr>
                        <a:t>/</a:t>
                      </a:r>
                      <a:br>
                        <a:rPr lang="nl-BE" sz="2000" b="1" kern="1200" dirty="0">
                          <a:solidFill>
                            <a:schemeClr val="lt1"/>
                          </a:solidFill>
                          <a:effectLst/>
                          <a:latin typeface="+mn-lt"/>
                          <a:ea typeface="+mn-ea"/>
                          <a:cs typeface="+mn-cs"/>
                        </a:rPr>
                      </a:br>
                      <a:r>
                        <a:rPr lang="nl-BE" sz="2000" b="1" kern="1200" dirty="0">
                          <a:solidFill>
                            <a:schemeClr val="lt1"/>
                          </a:solidFill>
                          <a:effectLst/>
                          <a:latin typeface="+mn-lt"/>
                          <a:ea typeface="+mn-ea"/>
                          <a:cs typeface="+mn-cs"/>
                        </a:rPr>
                        <a:t>1,000 pop</a:t>
                      </a:r>
                    </a:p>
                  </a:txBody>
                  <a:tcPr marL="68580" marR="68580" marT="0" marB="0" anchor="b"/>
                </a:tc>
                <a:extLst>
                  <a:ext uri="{0D108BD9-81ED-4DB2-BD59-A6C34878D82A}">
                    <a16:rowId xmlns:a16="http://schemas.microsoft.com/office/drawing/2014/main" val="1700099483"/>
                  </a:ext>
                </a:extLst>
              </a:tr>
              <a:tr h="445941">
                <a:tc>
                  <a:txBody>
                    <a:bodyPr/>
                    <a:lstStyle/>
                    <a:p>
                      <a:pPr marL="0" marR="0">
                        <a:lnSpc>
                          <a:spcPct val="107000"/>
                        </a:lnSpc>
                        <a:spcBef>
                          <a:spcPts val="0"/>
                        </a:spcBef>
                        <a:spcAft>
                          <a:spcPts val="0"/>
                        </a:spcAft>
                      </a:pPr>
                      <a:r>
                        <a:rPr lang="en-US" sz="2000" dirty="0">
                          <a:effectLst/>
                        </a:rPr>
                        <a:t>Non-smoker</a:t>
                      </a:r>
                      <a:endParaRPr lang="nl-BE"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2000" kern="1200" dirty="0">
                          <a:solidFill>
                            <a:schemeClr val="dk1"/>
                          </a:solidFill>
                          <a:effectLst/>
                          <a:latin typeface="+mn-lt"/>
                          <a:ea typeface="+mn-ea"/>
                          <a:cs typeface="+mn-cs"/>
                        </a:rPr>
                        <a:t>158.8 </a:t>
                      </a:r>
                      <a:endParaRPr lang="nl-BE" sz="2000" kern="1200" dirty="0">
                        <a:solidFill>
                          <a:schemeClr val="dk1"/>
                        </a:solidFill>
                        <a:effectLst/>
                        <a:latin typeface="+mn-lt"/>
                        <a:ea typeface="+mn-ea"/>
                        <a:cs typeface="+mn-cs"/>
                      </a:endParaRPr>
                    </a:p>
                  </a:txBody>
                  <a:tcPr marL="68580" marR="68580" marT="0" marB="0" anchor="b"/>
                </a:tc>
                <a:extLst>
                  <a:ext uri="{0D108BD9-81ED-4DB2-BD59-A6C34878D82A}">
                    <a16:rowId xmlns:a16="http://schemas.microsoft.com/office/drawing/2014/main" val="2819473477"/>
                  </a:ext>
                </a:extLst>
              </a:tr>
              <a:tr h="445941">
                <a:tc>
                  <a:txBody>
                    <a:bodyPr/>
                    <a:lstStyle/>
                    <a:p>
                      <a:pPr marL="0" marR="0">
                        <a:lnSpc>
                          <a:spcPct val="107000"/>
                        </a:lnSpc>
                        <a:spcBef>
                          <a:spcPts val="0"/>
                        </a:spcBef>
                        <a:spcAft>
                          <a:spcPts val="0"/>
                        </a:spcAft>
                      </a:pPr>
                      <a:r>
                        <a:rPr lang="en-US" sz="2000">
                          <a:effectLst/>
                        </a:rPr>
                        <a:t>Cigar or Pipe</a:t>
                      </a:r>
                      <a:endParaRPr lang="nl-BE" sz="2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nl-BE" sz="2000" kern="1200" dirty="0">
                          <a:solidFill>
                            <a:schemeClr val="dk1"/>
                          </a:solidFill>
                          <a:effectLst/>
                          <a:latin typeface="+mn-lt"/>
                          <a:ea typeface="+mn-ea"/>
                          <a:cs typeface="+mn-cs"/>
                        </a:rPr>
                        <a:t>229.2</a:t>
                      </a:r>
                    </a:p>
                  </a:txBody>
                  <a:tcPr marL="68580" marR="68580" marT="0" marB="0" anchor="b"/>
                </a:tc>
                <a:extLst>
                  <a:ext uri="{0D108BD9-81ED-4DB2-BD59-A6C34878D82A}">
                    <a16:rowId xmlns:a16="http://schemas.microsoft.com/office/drawing/2014/main" val="2042001711"/>
                  </a:ext>
                </a:extLst>
              </a:tr>
              <a:tr h="445941">
                <a:tc>
                  <a:txBody>
                    <a:bodyPr/>
                    <a:lstStyle/>
                    <a:p>
                      <a:pPr marL="0" marR="0">
                        <a:lnSpc>
                          <a:spcPct val="107000"/>
                        </a:lnSpc>
                        <a:spcBef>
                          <a:spcPts val="0"/>
                        </a:spcBef>
                        <a:spcAft>
                          <a:spcPts val="0"/>
                        </a:spcAft>
                      </a:pPr>
                      <a:r>
                        <a:rPr lang="en-US" sz="2000">
                          <a:effectLst/>
                        </a:rPr>
                        <a:t>Cigar/Pipe + Cigarettes</a:t>
                      </a:r>
                      <a:endParaRPr lang="nl-BE" sz="2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nl-BE" sz="2000" kern="1200" dirty="0">
                          <a:solidFill>
                            <a:schemeClr val="dk1"/>
                          </a:solidFill>
                          <a:effectLst/>
                          <a:latin typeface="+mn-lt"/>
                          <a:ea typeface="+mn-ea"/>
                          <a:cs typeface="+mn-cs"/>
                        </a:rPr>
                        <a:t>149.1</a:t>
                      </a:r>
                    </a:p>
                  </a:txBody>
                  <a:tcPr marL="68580" marR="68580" marT="0" marB="0" anchor="b"/>
                </a:tc>
                <a:extLst>
                  <a:ext uri="{0D108BD9-81ED-4DB2-BD59-A6C34878D82A}">
                    <a16:rowId xmlns:a16="http://schemas.microsoft.com/office/drawing/2014/main" val="4199651432"/>
                  </a:ext>
                </a:extLst>
              </a:tr>
              <a:tr h="445941">
                <a:tc>
                  <a:txBody>
                    <a:bodyPr/>
                    <a:lstStyle/>
                    <a:p>
                      <a:pPr marL="0" marR="0">
                        <a:lnSpc>
                          <a:spcPct val="107000"/>
                        </a:lnSpc>
                        <a:spcBef>
                          <a:spcPts val="0"/>
                        </a:spcBef>
                        <a:spcAft>
                          <a:spcPts val="0"/>
                        </a:spcAft>
                      </a:pPr>
                      <a:r>
                        <a:rPr lang="en-US" sz="2000" dirty="0">
                          <a:effectLst/>
                        </a:rPr>
                        <a:t>Cigarettes only</a:t>
                      </a:r>
                      <a:endParaRPr lang="nl-BE"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nl-BE" sz="2000" kern="1200" dirty="0">
                          <a:solidFill>
                            <a:schemeClr val="dk1"/>
                          </a:solidFill>
                          <a:effectLst/>
                          <a:latin typeface="+mn-lt"/>
                          <a:ea typeface="+mn-ea"/>
                          <a:cs typeface="+mn-cs"/>
                        </a:rPr>
                        <a:t>167.7</a:t>
                      </a:r>
                    </a:p>
                  </a:txBody>
                  <a:tcPr marL="68580" marR="68580" marT="0" marB="0" anchor="b"/>
                </a:tc>
                <a:extLst>
                  <a:ext uri="{0D108BD9-81ED-4DB2-BD59-A6C34878D82A}">
                    <a16:rowId xmlns:a16="http://schemas.microsoft.com/office/drawing/2014/main" val="2238081963"/>
                  </a:ext>
                </a:extLst>
              </a:tr>
            </a:tbl>
          </a:graphicData>
        </a:graphic>
      </p:graphicFrame>
      <p:pic>
        <p:nvPicPr>
          <p:cNvPr id="3" name="Picture 2">
            <a:extLst>
              <a:ext uri="{FF2B5EF4-FFF2-40B4-BE49-F238E27FC236}">
                <a16:creationId xmlns:a16="http://schemas.microsoft.com/office/drawing/2014/main" id="{910FDF27-C7A9-734E-C2F1-2CC804B01BF4}"/>
              </a:ext>
            </a:extLst>
          </p:cNvPr>
          <p:cNvPicPr>
            <a:picLocks noChangeAspect="1"/>
          </p:cNvPicPr>
          <p:nvPr/>
        </p:nvPicPr>
        <p:blipFill>
          <a:blip r:embed="rId3"/>
          <a:stretch>
            <a:fillRect/>
          </a:stretch>
        </p:blipFill>
        <p:spPr>
          <a:xfrm>
            <a:off x="292282" y="1649111"/>
            <a:ext cx="6697015" cy="1651730"/>
          </a:xfrm>
          <a:prstGeom prst="rect">
            <a:avLst/>
          </a:prstGeom>
        </p:spPr>
      </p:pic>
      <p:pic>
        <p:nvPicPr>
          <p:cNvPr id="12" name="Picture 11">
            <a:extLst>
              <a:ext uri="{FF2B5EF4-FFF2-40B4-BE49-F238E27FC236}">
                <a16:creationId xmlns:a16="http://schemas.microsoft.com/office/drawing/2014/main" id="{6304B6CF-C717-17AE-3521-AD8B34BC1EFD}"/>
              </a:ext>
            </a:extLst>
          </p:cNvPr>
          <p:cNvPicPr>
            <a:picLocks noChangeAspect="1"/>
          </p:cNvPicPr>
          <p:nvPr/>
        </p:nvPicPr>
        <p:blipFill>
          <a:blip r:embed="rId4"/>
          <a:stretch>
            <a:fillRect/>
          </a:stretch>
        </p:blipFill>
        <p:spPr>
          <a:xfrm>
            <a:off x="292283" y="3175012"/>
            <a:ext cx="6908010" cy="1294295"/>
          </a:xfrm>
          <a:prstGeom prst="rect">
            <a:avLst/>
          </a:prstGeom>
        </p:spPr>
      </p:pic>
    </p:spTree>
    <p:extLst>
      <p:ext uri="{BB962C8B-B14F-4D97-AF65-F5344CB8AC3E}">
        <p14:creationId xmlns:p14="http://schemas.microsoft.com/office/powerpoint/2010/main" val="262722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345929-FE7F-4567-B44A-A1CAAB81E9E5}"/>
              </a:ext>
            </a:extLst>
          </p:cNvPr>
          <p:cNvSpPr>
            <a:spLocks noGrp="1"/>
          </p:cNvSpPr>
          <p:nvPr>
            <p:ph type="title"/>
          </p:nvPr>
        </p:nvSpPr>
        <p:spPr>
          <a:xfrm>
            <a:off x="0" y="609600"/>
            <a:ext cx="8458200" cy="1143000"/>
          </a:xfrm>
        </p:spPr>
        <p:txBody>
          <a:bodyPr/>
          <a:lstStyle/>
          <a:p>
            <a:r>
              <a:rPr lang="nl-BE" sz="3600" dirty="0" err="1"/>
              <a:t>Result</a:t>
            </a:r>
            <a:r>
              <a:rPr lang="nl-BE" sz="3600" dirty="0"/>
              <a:t> of </a:t>
            </a:r>
            <a:r>
              <a:rPr lang="nl-BE" sz="3600" dirty="0" err="1"/>
              <a:t>Poisson</a:t>
            </a:r>
            <a:r>
              <a:rPr lang="nl-BE" sz="3600" dirty="0"/>
              <a:t> </a:t>
            </a:r>
            <a:r>
              <a:rPr lang="nl-BE" sz="3600" dirty="0" err="1"/>
              <a:t>regression</a:t>
            </a:r>
            <a:r>
              <a:rPr lang="nl-BE" sz="3600" dirty="0"/>
              <a:t> in </a:t>
            </a:r>
            <a:r>
              <a:rPr lang="nl-BE" sz="3600" dirty="0" err="1"/>
              <a:t>RStudio</a:t>
            </a:r>
            <a:endParaRPr lang="nl-BE" sz="3600" dirty="0"/>
          </a:p>
        </p:txBody>
      </p:sp>
      <p:sp>
        <p:nvSpPr>
          <p:cNvPr id="6" name="Slide Number Placeholder 5">
            <a:extLst>
              <a:ext uri="{FF2B5EF4-FFF2-40B4-BE49-F238E27FC236}">
                <a16:creationId xmlns:a16="http://schemas.microsoft.com/office/drawing/2014/main" id="{5B854EA1-5975-4FDF-8A68-BF729AF9D92A}"/>
              </a:ext>
            </a:extLst>
          </p:cNvPr>
          <p:cNvSpPr>
            <a:spLocks noGrp="1"/>
          </p:cNvSpPr>
          <p:nvPr>
            <p:ph type="sldNum" sz="quarter" idx="12"/>
          </p:nvPr>
        </p:nvSpPr>
        <p:spPr/>
        <p:txBody>
          <a:bodyPr/>
          <a:lstStyle/>
          <a:p>
            <a:fld id="{DB03F788-1760-4C0A-BDBD-0571F3F428E8}" type="slidenum">
              <a:rPr lang="en-GB" altLang="nl-BE" smtClean="0"/>
              <a:pPr/>
              <a:t>12</a:t>
            </a:fld>
            <a:endParaRPr lang="en-GB" altLang="nl-BE"/>
          </a:p>
        </p:txBody>
      </p:sp>
      <p:graphicFrame>
        <p:nvGraphicFramePr>
          <p:cNvPr id="15" name="Table 14">
            <a:extLst>
              <a:ext uri="{FF2B5EF4-FFF2-40B4-BE49-F238E27FC236}">
                <a16:creationId xmlns:a16="http://schemas.microsoft.com/office/drawing/2014/main" id="{F1066561-3AC2-4968-9FE7-E3AD56F2D5FA}"/>
              </a:ext>
            </a:extLst>
          </p:cNvPr>
          <p:cNvGraphicFramePr>
            <a:graphicFrameLocks noGrp="1"/>
          </p:cNvGraphicFramePr>
          <p:nvPr>
            <p:extLst>
              <p:ext uri="{D42A27DB-BD31-4B8C-83A1-F6EECF244321}">
                <p14:modId xmlns:p14="http://schemas.microsoft.com/office/powerpoint/2010/main" val="3265645317"/>
              </p:ext>
            </p:extLst>
          </p:nvPr>
        </p:nvGraphicFramePr>
        <p:xfrm>
          <a:off x="611560" y="2866441"/>
          <a:ext cx="3780552" cy="2229705"/>
        </p:xfrm>
        <a:graphic>
          <a:graphicData uri="http://schemas.openxmlformats.org/drawingml/2006/table">
            <a:tbl>
              <a:tblPr firstRow="1" firstCol="1" bandRow="1">
                <a:tableStyleId>{5C22544A-7EE6-4342-B048-85BDC9FD1C3A}</a:tableStyleId>
              </a:tblPr>
              <a:tblGrid>
                <a:gridCol w="2791623">
                  <a:extLst>
                    <a:ext uri="{9D8B030D-6E8A-4147-A177-3AD203B41FA5}">
                      <a16:colId xmlns:a16="http://schemas.microsoft.com/office/drawing/2014/main" val="2011741733"/>
                    </a:ext>
                  </a:extLst>
                </a:gridCol>
                <a:gridCol w="988929">
                  <a:extLst>
                    <a:ext uri="{9D8B030D-6E8A-4147-A177-3AD203B41FA5}">
                      <a16:colId xmlns:a16="http://schemas.microsoft.com/office/drawing/2014/main" val="2391747939"/>
                    </a:ext>
                  </a:extLst>
                </a:gridCol>
              </a:tblGrid>
              <a:tr h="445941">
                <a:tc>
                  <a:txBody>
                    <a:bodyPr/>
                    <a:lstStyle/>
                    <a:p>
                      <a:pPr marL="0" marR="0">
                        <a:lnSpc>
                          <a:spcPct val="107000"/>
                        </a:lnSpc>
                        <a:spcBef>
                          <a:spcPts val="0"/>
                        </a:spcBef>
                        <a:spcAft>
                          <a:spcPts val="0"/>
                        </a:spcAft>
                      </a:pPr>
                      <a:r>
                        <a:rPr lang="en-US" sz="2000" dirty="0">
                          <a:effectLst/>
                        </a:rPr>
                        <a:t>Smoking Habits</a:t>
                      </a:r>
                      <a:endParaRPr lang="nl-BE"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nl-BE" sz="2000" b="1" kern="1200" dirty="0">
                          <a:solidFill>
                            <a:schemeClr val="lt1"/>
                          </a:solidFill>
                          <a:effectLst/>
                          <a:latin typeface="+mn-lt"/>
                          <a:ea typeface="+mn-ea"/>
                          <a:cs typeface="+mn-cs"/>
                        </a:rPr>
                        <a:t>RR</a:t>
                      </a:r>
                    </a:p>
                  </a:txBody>
                  <a:tcPr marL="68580" marR="68580" marT="0" marB="0" anchor="b"/>
                </a:tc>
                <a:extLst>
                  <a:ext uri="{0D108BD9-81ED-4DB2-BD59-A6C34878D82A}">
                    <a16:rowId xmlns:a16="http://schemas.microsoft.com/office/drawing/2014/main" val="1700099483"/>
                  </a:ext>
                </a:extLst>
              </a:tr>
              <a:tr h="445941">
                <a:tc>
                  <a:txBody>
                    <a:bodyPr/>
                    <a:lstStyle/>
                    <a:p>
                      <a:pPr marL="0" marR="0">
                        <a:lnSpc>
                          <a:spcPct val="107000"/>
                        </a:lnSpc>
                        <a:spcBef>
                          <a:spcPts val="0"/>
                        </a:spcBef>
                        <a:spcAft>
                          <a:spcPts val="0"/>
                        </a:spcAft>
                      </a:pPr>
                      <a:r>
                        <a:rPr lang="en-US" sz="2000">
                          <a:effectLst/>
                        </a:rPr>
                        <a:t>Non-smoker</a:t>
                      </a:r>
                      <a:endParaRPr lang="nl-BE" sz="2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nl-BE" sz="2000" kern="1200" dirty="0">
                          <a:solidFill>
                            <a:schemeClr val="dk1"/>
                          </a:solidFill>
                          <a:effectLst/>
                          <a:latin typeface="+mn-lt"/>
                          <a:ea typeface="+mn-ea"/>
                          <a:cs typeface="+mn-cs"/>
                        </a:rPr>
                        <a:t>Ref</a:t>
                      </a:r>
                    </a:p>
                  </a:txBody>
                  <a:tcPr marL="68580" marR="68580" marT="0" marB="0" anchor="b"/>
                </a:tc>
                <a:extLst>
                  <a:ext uri="{0D108BD9-81ED-4DB2-BD59-A6C34878D82A}">
                    <a16:rowId xmlns:a16="http://schemas.microsoft.com/office/drawing/2014/main" val="2819473477"/>
                  </a:ext>
                </a:extLst>
              </a:tr>
              <a:tr h="445941">
                <a:tc>
                  <a:txBody>
                    <a:bodyPr/>
                    <a:lstStyle/>
                    <a:p>
                      <a:pPr marL="0" marR="0">
                        <a:lnSpc>
                          <a:spcPct val="107000"/>
                        </a:lnSpc>
                        <a:spcBef>
                          <a:spcPts val="0"/>
                        </a:spcBef>
                        <a:spcAft>
                          <a:spcPts val="0"/>
                        </a:spcAft>
                      </a:pPr>
                      <a:r>
                        <a:rPr lang="en-US" sz="2000" dirty="0">
                          <a:effectLst/>
                        </a:rPr>
                        <a:t>Cigar or Pipe</a:t>
                      </a:r>
                      <a:endParaRPr lang="nl-BE"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nl-BE" sz="2000" kern="1200" dirty="0">
                          <a:solidFill>
                            <a:schemeClr val="dk1"/>
                          </a:solidFill>
                          <a:effectLst/>
                          <a:latin typeface="+mn-lt"/>
                          <a:ea typeface="+mn-ea"/>
                          <a:cs typeface="+mn-cs"/>
                        </a:rPr>
                        <a:t>1.44</a:t>
                      </a:r>
                    </a:p>
                  </a:txBody>
                  <a:tcPr marL="68580" marR="68580" marT="0" marB="0" anchor="b"/>
                </a:tc>
                <a:extLst>
                  <a:ext uri="{0D108BD9-81ED-4DB2-BD59-A6C34878D82A}">
                    <a16:rowId xmlns:a16="http://schemas.microsoft.com/office/drawing/2014/main" val="2042001711"/>
                  </a:ext>
                </a:extLst>
              </a:tr>
              <a:tr h="445941">
                <a:tc>
                  <a:txBody>
                    <a:bodyPr/>
                    <a:lstStyle/>
                    <a:p>
                      <a:pPr marL="0" marR="0">
                        <a:lnSpc>
                          <a:spcPct val="107000"/>
                        </a:lnSpc>
                        <a:spcBef>
                          <a:spcPts val="0"/>
                        </a:spcBef>
                        <a:spcAft>
                          <a:spcPts val="0"/>
                        </a:spcAft>
                      </a:pPr>
                      <a:r>
                        <a:rPr lang="en-US" sz="2000" dirty="0">
                          <a:effectLst/>
                        </a:rPr>
                        <a:t>Cigar/Pipe + Cigarettes</a:t>
                      </a:r>
                      <a:endParaRPr lang="nl-BE"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nl-BE" sz="2000" kern="1200" dirty="0">
                          <a:solidFill>
                            <a:schemeClr val="dk1"/>
                          </a:solidFill>
                          <a:effectLst/>
                          <a:latin typeface="+mn-lt"/>
                          <a:ea typeface="+mn-ea"/>
                          <a:cs typeface="+mn-cs"/>
                        </a:rPr>
                        <a:t>0.93</a:t>
                      </a:r>
                    </a:p>
                  </a:txBody>
                  <a:tcPr marL="68580" marR="68580" marT="0" marB="0" anchor="b"/>
                </a:tc>
                <a:extLst>
                  <a:ext uri="{0D108BD9-81ED-4DB2-BD59-A6C34878D82A}">
                    <a16:rowId xmlns:a16="http://schemas.microsoft.com/office/drawing/2014/main" val="4199651432"/>
                  </a:ext>
                </a:extLst>
              </a:tr>
              <a:tr h="445941">
                <a:tc>
                  <a:txBody>
                    <a:bodyPr/>
                    <a:lstStyle/>
                    <a:p>
                      <a:pPr marL="0" marR="0">
                        <a:lnSpc>
                          <a:spcPct val="107000"/>
                        </a:lnSpc>
                        <a:spcBef>
                          <a:spcPts val="0"/>
                        </a:spcBef>
                        <a:spcAft>
                          <a:spcPts val="0"/>
                        </a:spcAft>
                      </a:pPr>
                      <a:r>
                        <a:rPr lang="en-US" sz="2000">
                          <a:effectLst/>
                        </a:rPr>
                        <a:t>Cigarettes only</a:t>
                      </a:r>
                      <a:endParaRPr lang="nl-BE" sz="2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nl-BE" sz="2000" kern="1200" dirty="0">
                          <a:solidFill>
                            <a:schemeClr val="dk1"/>
                          </a:solidFill>
                          <a:effectLst/>
                          <a:latin typeface="+mn-lt"/>
                          <a:ea typeface="+mn-ea"/>
                          <a:cs typeface="+mn-cs"/>
                        </a:rPr>
                        <a:t>1.05</a:t>
                      </a:r>
                    </a:p>
                  </a:txBody>
                  <a:tcPr marL="68580" marR="68580" marT="0" marB="0" anchor="b"/>
                </a:tc>
                <a:extLst>
                  <a:ext uri="{0D108BD9-81ED-4DB2-BD59-A6C34878D82A}">
                    <a16:rowId xmlns:a16="http://schemas.microsoft.com/office/drawing/2014/main" val="2238081963"/>
                  </a:ext>
                </a:extLst>
              </a:tr>
            </a:tbl>
          </a:graphicData>
        </a:graphic>
      </p:graphicFrame>
      <p:pic>
        <p:nvPicPr>
          <p:cNvPr id="3" name="Picture 2">
            <a:extLst>
              <a:ext uri="{FF2B5EF4-FFF2-40B4-BE49-F238E27FC236}">
                <a16:creationId xmlns:a16="http://schemas.microsoft.com/office/drawing/2014/main" id="{4458ADCA-CBAB-96B9-B545-8489B017FFDB}"/>
              </a:ext>
            </a:extLst>
          </p:cNvPr>
          <p:cNvPicPr>
            <a:picLocks noChangeAspect="1"/>
          </p:cNvPicPr>
          <p:nvPr/>
        </p:nvPicPr>
        <p:blipFill>
          <a:blip r:embed="rId3"/>
          <a:stretch>
            <a:fillRect/>
          </a:stretch>
        </p:blipFill>
        <p:spPr>
          <a:xfrm>
            <a:off x="611560" y="1752600"/>
            <a:ext cx="7706801" cy="1124107"/>
          </a:xfrm>
          <a:prstGeom prst="rect">
            <a:avLst/>
          </a:prstGeom>
        </p:spPr>
      </p:pic>
    </p:spTree>
    <p:extLst>
      <p:ext uri="{BB962C8B-B14F-4D97-AF65-F5344CB8AC3E}">
        <p14:creationId xmlns:p14="http://schemas.microsoft.com/office/powerpoint/2010/main" val="131757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345929-FE7F-4567-B44A-A1CAAB81E9E5}"/>
              </a:ext>
            </a:extLst>
          </p:cNvPr>
          <p:cNvSpPr>
            <a:spLocks noGrp="1"/>
          </p:cNvSpPr>
          <p:nvPr>
            <p:ph type="title"/>
          </p:nvPr>
        </p:nvSpPr>
        <p:spPr/>
        <p:txBody>
          <a:bodyPr/>
          <a:lstStyle/>
          <a:p>
            <a:pPr algn="l"/>
            <a:r>
              <a:rPr lang="nl-BE" sz="3600" dirty="0" err="1"/>
              <a:t>Result</a:t>
            </a:r>
            <a:r>
              <a:rPr lang="nl-BE" sz="3600" dirty="0"/>
              <a:t> of </a:t>
            </a:r>
            <a:r>
              <a:rPr lang="nl-BE" sz="3600" dirty="0" err="1"/>
              <a:t>Poisson</a:t>
            </a:r>
            <a:r>
              <a:rPr lang="nl-BE" sz="3600" dirty="0"/>
              <a:t> </a:t>
            </a:r>
            <a:r>
              <a:rPr lang="nl-BE" sz="3600" dirty="0" err="1"/>
              <a:t>regression</a:t>
            </a:r>
            <a:r>
              <a:rPr lang="nl-BE" sz="3600" dirty="0"/>
              <a:t> in </a:t>
            </a:r>
            <a:r>
              <a:rPr lang="nl-BE" sz="3600" dirty="0" err="1"/>
              <a:t>RStudio</a:t>
            </a:r>
            <a:endParaRPr lang="nl-BE" sz="3600" dirty="0"/>
          </a:p>
        </p:txBody>
      </p:sp>
      <p:sp>
        <p:nvSpPr>
          <p:cNvPr id="6" name="Slide Number Placeholder 5">
            <a:extLst>
              <a:ext uri="{FF2B5EF4-FFF2-40B4-BE49-F238E27FC236}">
                <a16:creationId xmlns:a16="http://schemas.microsoft.com/office/drawing/2014/main" id="{5B854EA1-5975-4FDF-8A68-BF729AF9D92A}"/>
              </a:ext>
            </a:extLst>
          </p:cNvPr>
          <p:cNvSpPr>
            <a:spLocks noGrp="1"/>
          </p:cNvSpPr>
          <p:nvPr>
            <p:ph type="sldNum" sz="quarter" idx="12"/>
          </p:nvPr>
        </p:nvSpPr>
        <p:spPr/>
        <p:txBody>
          <a:bodyPr/>
          <a:lstStyle/>
          <a:p>
            <a:fld id="{DB03F788-1760-4C0A-BDBD-0571F3F428E8}" type="slidenum">
              <a:rPr lang="en-GB" altLang="nl-BE" smtClean="0"/>
              <a:pPr/>
              <a:t>13</a:t>
            </a:fld>
            <a:endParaRPr lang="en-GB" altLang="nl-BE"/>
          </a:p>
        </p:txBody>
      </p:sp>
      <p:sp>
        <p:nvSpPr>
          <p:cNvPr id="9" name="TextBox 8">
            <a:extLst>
              <a:ext uri="{FF2B5EF4-FFF2-40B4-BE49-F238E27FC236}">
                <a16:creationId xmlns:a16="http://schemas.microsoft.com/office/drawing/2014/main" id="{36CB1004-AEA0-3961-F304-86F497F8C152}"/>
              </a:ext>
            </a:extLst>
          </p:cNvPr>
          <p:cNvSpPr txBox="1"/>
          <p:nvPr/>
        </p:nvSpPr>
        <p:spPr>
          <a:xfrm>
            <a:off x="-108520" y="2180993"/>
            <a:ext cx="4572000" cy="461665"/>
          </a:xfrm>
          <a:prstGeom prst="rect">
            <a:avLst/>
          </a:prstGeom>
          <a:noFill/>
        </p:spPr>
        <p:txBody>
          <a:bodyPr wrap="square">
            <a:spAutoFit/>
          </a:bodyPr>
          <a:lstStyle/>
          <a:p>
            <a:r>
              <a:rPr lang="nl-BE" dirty="0" err="1"/>
              <a:t>exp</a:t>
            </a:r>
            <a:r>
              <a:rPr lang="nl-BE" dirty="0"/>
              <a:t>(</a:t>
            </a:r>
            <a:r>
              <a:rPr lang="nl-BE" dirty="0" err="1"/>
              <a:t>confint</a:t>
            </a:r>
            <a:r>
              <a:rPr lang="nl-BE" dirty="0"/>
              <a:t>(GLM.1))</a:t>
            </a:r>
          </a:p>
        </p:txBody>
      </p:sp>
      <p:pic>
        <p:nvPicPr>
          <p:cNvPr id="11" name="Picture 10">
            <a:extLst>
              <a:ext uri="{FF2B5EF4-FFF2-40B4-BE49-F238E27FC236}">
                <a16:creationId xmlns:a16="http://schemas.microsoft.com/office/drawing/2014/main" id="{6FFB1F20-D505-4D0B-7155-8AEC5D43852F}"/>
              </a:ext>
            </a:extLst>
          </p:cNvPr>
          <p:cNvPicPr>
            <a:picLocks noChangeAspect="1"/>
          </p:cNvPicPr>
          <p:nvPr/>
        </p:nvPicPr>
        <p:blipFill>
          <a:blip r:embed="rId3"/>
          <a:stretch>
            <a:fillRect/>
          </a:stretch>
        </p:blipFill>
        <p:spPr>
          <a:xfrm>
            <a:off x="935596" y="2852936"/>
            <a:ext cx="4963218" cy="1562318"/>
          </a:xfrm>
          <a:prstGeom prst="rect">
            <a:avLst/>
          </a:prstGeom>
        </p:spPr>
      </p:pic>
    </p:spTree>
    <p:extLst>
      <p:ext uri="{BB962C8B-B14F-4D97-AF65-F5344CB8AC3E}">
        <p14:creationId xmlns:p14="http://schemas.microsoft.com/office/powerpoint/2010/main" val="1407808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0EEA3-F910-4B01-A5CF-6F439A014E6F}"/>
              </a:ext>
            </a:extLst>
          </p:cNvPr>
          <p:cNvSpPr>
            <a:spLocks noGrp="1"/>
          </p:cNvSpPr>
          <p:nvPr>
            <p:ph type="title"/>
          </p:nvPr>
        </p:nvSpPr>
        <p:spPr/>
        <p:txBody>
          <a:bodyPr/>
          <a:lstStyle/>
          <a:p>
            <a:r>
              <a:rPr lang="nl-BE" dirty="0" err="1"/>
              <a:t>Condition</a:t>
            </a:r>
            <a:r>
              <a:rPr lang="nl-BE" dirty="0"/>
              <a:t> in </a:t>
            </a:r>
            <a:r>
              <a:rPr lang="nl-BE" dirty="0" err="1"/>
              <a:t>Poisson</a:t>
            </a:r>
            <a:r>
              <a:rPr lang="nl-BE" dirty="0"/>
              <a:t> </a:t>
            </a:r>
            <a:r>
              <a:rPr lang="nl-BE" dirty="0" err="1"/>
              <a:t>regression</a:t>
            </a:r>
            <a:endParaRPr lang="nl-BE" dirty="0"/>
          </a:p>
        </p:txBody>
      </p:sp>
      <p:sp>
        <p:nvSpPr>
          <p:cNvPr id="3" name="Content Placeholder 2">
            <a:extLst>
              <a:ext uri="{FF2B5EF4-FFF2-40B4-BE49-F238E27FC236}">
                <a16:creationId xmlns:a16="http://schemas.microsoft.com/office/drawing/2014/main" id="{C6611C59-972F-4ACC-95C1-ECE5BE5CCA67}"/>
              </a:ext>
            </a:extLst>
          </p:cNvPr>
          <p:cNvSpPr>
            <a:spLocks noGrp="1"/>
          </p:cNvSpPr>
          <p:nvPr>
            <p:ph idx="1"/>
          </p:nvPr>
        </p:nvSpPr>
        <p:spPr/>
        <p:txBody>
          <a:bodyPr/>
          <a:lstStyle/>
          <a:p>
            <a:r>
              <a:rPr lang="nl-BE" sz="4000" dirty="0" err="1"/>
              <a:t>Mean</a:t>
            </a:r>
            <a:r>
              <a:rPr lang="nl-BE" sz="4000" dirty="0"/>
              <a:t> ≈ </a:t>
            </a:r>
            <a:r>
              <a:rPr lang="nl-BE" sz="4000" dirty="0" err="1"/>
              <a:t>Variance</a:t>
            </a:r>
            <a:endParaRPr lang="nl-BE" sz="4000" dirty="0"/>
          </a:p>
          <a:p>
            <a:pPr lvl="1"/>
            <a:r>
              <a:rPr lang="nl-BE" dirty="0" err="1"/>
              <a:t>Mean</a:t>
            </a:r>
            <a:r>
              <a:rPr lang="nl-BE" dirty="0"/>
              <a:t>= </a:t>
            </a:r>
            <a:r>
              <a:rPr lang="nl-BE" dirty="0" err="1"/>
              <a:t>deaths</a:t>
            </a:r>
            <a:r>
              <a:rPr lang="nl-BE" dirty="0"/>
              <a:t>/pop</a:t>
            </a:r>
          </a:p>
          <a:p>
            <a:pPr lvl="1"/>
            <a:r>
              <a:rPr lang="nl-BE" dirty="0" err="1"/>
              <a:t>Variance</a:t>
            </a:r>
            <a:r>
              <a:rPr lang="nl-BE" dirty="0"/>
              <a:t> = SD^2</a:t>
            </a:r>
          </a:p>
          <a:p>
            <a:pPr lvl="1"/>
            <a:r>
              <a:rPr lang="nl-BE" dirty="0"/>
              <a:t>SD = SE*√n</a:t>
            </a:r>
          </a:p>
          <a:p>
            <a:pPr lvl="1"/>
            <a:r>
              <a:rPr lang="nl-BE" dirty="0"/>
              <a:t>SE = √(p*(1-p)/n)  </a:t>
            </a:r>
          </a:p>
          <a:p>
            <a:pPr lvl="2"/>
            <a:r>
              <a:rPr lang="nl-BE" dirty="0"/>
              <a:t>p = </a:t>
            </a:r>
            <a:r>
              <a:rPr lang="nl-BE" dirty="0" err="1"/>
              <a:t>deaths</a:t>
            </a:r>
            <a:r>
              <a:rPr lang="nl-BE" dirty="0"/>
              <a:t>/pop, n = pop</a:t>
            </a:r>
          </a:p>
          <a:p>
            <a:endParaRPr lang="nl-BE" dirty="0"/>
          </a:p>
        </p:txBody>
      </p:sp>
      <p:sp>
        <p:nvSpPr>
          <p:cNvPr id="6" name="Slide Number Placeholder 5">
            <a:extLst>
              <a:ext uri="{FF2B5EF4-FFF2-40B4-BE49-F238E27FC236}">
                <a16:creationId xmlns:a16="http://schemas.microsoft.com/office/drawing/2014/main" id="{AB11E88C-ACB2-42A1-AB22-D4635D3E15D8}"/>
              </a:ext>
            </a:extLst>
          </p:cNvPr>
          <p:cNvSpPr>
            <a:spLocks noGrp="1"/>
          </p:cNvSpPr>
          <p:nvPr>
            <p:ph type="sldNum" sz="quarter" idx="12"/>
          </p:nvPr>
        </p:nvSpPr>
        <p:spPr/>
        <p:txBody>
          <a:bodyPr/>
          <a:lstStyle/>
          <a:p>
            <a:pPr>
              <a:defRPr/>
            </a:pPr>
            <a:fld id="{BF600E67-CE56-48AA-ABB4-93748AE48718}" type="slidenum">
              <a:rPr lang="en-GB" smtClean="0"/>
              <a:pPr>
                <a:defRPr/>
              </a:pPr>
              <a:t>14</a:t>
            </a:fld>
            <a:endParaRPr lang="en-GB"/>
          </a:p>
        </p:txBody>
      </p:sp>
    </p:spTree>
    <p:extLst>
      <p:ext uri="{BB962C8B-B14F-4D97-AF65-F5344CB8AC3E}">
        <p14:creationId xmlns:p14="http://schemas.microsoft.com/office/powerpoint/2010/main" val="1447571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4A6F6-49E9-4BD5-A87D-422304C810FA}"/>
              </a:ext>
            </a:extLst>
          </p:cNvPr>
          <p:cNvSpPr>
            <a:spLocks noGrp="1"/>
          </p:cNvSpPr>
          <p:nvPr>
            <p:ph type="title"/>
          </p:nvPr>
        </p:nvSpPr>
        <p:spPr/>
        <p:txBody>
          <a:bodyPr/>
          <a:lstStyle/>
          <a:p>
            <a:r>
              <a:rPr lang="nl-BE" sz="4000" dirty="0" err="1"/>
              <a:t>Checking</a:t>
            </a:r>
            <a:r>
              <a:rPr lang="nl-BE" sz="4000" dirty="0"/>
              <a:t> </a:t>
            </a:r>
            <a:r>
              <a:rPr lang="nl-BE" sz="4000" dirty="0" err="1"/>
              <a:t>for</a:t>
            </a:r>
            <a:r>
              <a:rPr lang="nl-BE" sz="4000" dirty="0"/>
              <a:t> </a:t>
            </a:r>
            <a:r>
              <a:rPr lang="nl-BE" sz="4000" dirty="0" err="1"/>
              <a:t>overdispersion</a:t>
            </a:r>
            <a:endParaRPr lang="nl-BE" sz="4000" dirty="0"/>
          </a:p>
        </p:txBody>
      </p:sp>
      <p:sp>
        <p:nvSpPr>
          <p:cNvPr id="6" name="Slide Number Placeholder 5">
            <a:extLst>
              <a:ext uri="{FF2B5EF4-FFF2-40B4-BE49-F238E27FC236}">
                <a16:creationId xmlns:a16="http://schemas.microsoft.com/office/drawing/2014/main" id="{9ECFDD79-198E-4E7A-AD06-71649DFD0459}"/>
              </a:ext>
            </a:extLst>
          </p:cNvPr>
          <p:cNvSpPr>
            <a:spLocks noGrp="1"/>
          </p:cNvSpPr>
          <p:nvPr>
            <p:ph type="sldNum" sz="quarter" idx="12"/>
          </p:nvPr>
        </p:nvSpPr>
        <p:spPr/>
        <p:txBody>
          <a:bodyPr/>
          <a:lstStyle/>
          <a:p>
            <a:pPr>
              <a:defRPr/>
            </a:pPr>
            <a:fld id="{BF600E67-CE56-48AA-ABB4-93748AE48718}" type="slidenum">
              <a:rPr lang="en-GB" smtClean="0"/>
              <a:pPr>
                <a:defRPr/>
              </a:pPr>
              <a:t>15</a:t>
            </a:fld>
            <a:endParaRPr lang="en-GB"/>
          </a:p>
        </p:txBody>
      </p:sp>
      <p:sp>
        <p:nvSpPr>
          <p:cNvPr id="8" name="Content Placeholder 2">
            <a:extLst>
              <a:ext uri="{FF2B5EF4-FFF2-40B4-BE49-F238E27FC236}">
                <a16:creationId xmlns:a16="http://schemas.microsoft.com/office/drawing/2014/main" id="{4B45D345-C53A-4289-BC5F-2AB191CC13FF}"/>
              </a:ext>
            </a:extLst>
          </p:cNvPr>
          <p:cNvSpPr>
            <a:spLocks noGrp="1"/>
          </p:cNvSpPr>
          <p:nvPr>
            <p:ph idx="1"/>
          </p:nvPr>
        </p:nvSpPr>
        <p:spPr>
          <a:xfrm>
            <a:off x="685800" y="1981200"/>
            <a:ext cx="8206680" cy="4114800"/>
          </a:xfrm>
        </p:spPr>
        <p:txBody>
          <a:bodyPr/>
          <a:lstStyle/>
          <a:p>
            <a:pPr marL="0" indent="0">
              <a:buNone/>
            </a:pPr>
            <a:r>
              <a:rPr lang="en-US" sz="2400" dirty="0"/>
              <a:t>sum(residuals(GLM.1, type="</a:t>
            </a:r>
            <a:r>
              <a:rPr lang="en-US" sz="2400" dirty="0" err="1"/>
              <a:t>pearson</a:t>
            </a:r>
            <a:r>
              <a:rPr lang="en-US" sz="2400" dirty="0"/>
              <a:t>")^2)/GLM.1$df.residual)</a:t>
            </a:r>
            <a:endParaRPr lang="nl-BE" sz="2400" dirty="0"/>
          </a:p>
        </p:txBody>
      </p:sp>
      <p:pic>
        <p:nvPicPr>
          <p:cNvPr id="5" name="Picture 4">
            <a:extLst>
              <a:ext uri="{FF2B5EF4-FFF2-40B4-BE49-F238E27FC236}">
                <a16:creationId xmlns:a16="http://schemas.microsoft.com/office/drawing/2014/main" id="{B1C77F0E-6EE7-8948-BB83-ED3C85C1D7F5}"/>
              </a:ext>
            </a:extLst>
          </p:cNvPr>
          <p:cNvPicPr>
            <a:picLocks noChangeAspect="1"/>
          </p:cNvPicPr>
          <p:nvPr/>
        </p:nvPicPr>
        <p:blipFill>
          <a:blip r:embed="rId3"/>
          <a:stretch>
            <a:fillRect/>
          </a:stretch>
        </p:blipFill>
        <p:spPr>
          <a:xfrm>
            <a:off x="669408" y="3204872"/>
            <a:ext cx="7524328" cy="853824"/>
          </a:xfrm>
          <a:prstGeom prst="rect">
            <a:avLst/>
          </a:prstGeom>
        </p:spPr>
      </p:pic>
    </p:spTree>
    <p:extLst>
      <p:ext uri="{BB962C8B-B14F-4D97-AF65-F5344CB8AC3E}">
        <p14:creationId xmlns:p14="http://schemas.microsoft.com/office/powerpoint/2010/main" val="2586990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8CDE0-17B6-41DA-BE62-603CB56A4B50}"/>
              </a:ext>
            </a:extLst>
          </p:cNvPr>
          <p:cNvSpPr>
            <a:spLocks noGrp="1"/>
          </p:cNvSpPr>
          <p:nvPr>
            <p:ph type="title"/>
          </p:nvPr>
        </p:nvSpPr>
        <p:spPr/>
        <p:txBody>
          <a:bodyPr/>
          <a:lstStyle/>
          <a:p>
            <a:r>
              <a:rPr lang="nl-BE" dirty="0"/>
              <a:t>Common </a:t>
            </a:r>
            <a:r>
              <a:rPr lang="nl-BE" dirty="0" err="1"/>
              <a:t>causes</a:t>
            </a:r>
            <a:r>
              <a:rPr lang="nl-BE" dirty="0"/>
              <a:t> of </a:t>
            </a:r>
            <a:br>
              <a:rPr lang="nl-BE" dirty="0"/>
            </a:br>
            <a:r>
              <a:rPr lang="nl-BE" dirty="0"/>
              <a:t>over-</a:t>
            </a:r>
            <a:r>
              <a:rPr lang="nl-BE" dirty="0" err="1"/>
              <a:t>dispersion</a:t>
            </a:r>
            <a:endParaRPr lang="nl-BE" dirty="0"/>
          </a:p>
        </p:txBody>
      </p:sp>
      <p:sp>
        <p:nvSpPr>
          <p:cNvPr id="3" name="Content Placeholder 2">
            <a:extLst>
              <a:ext uri="{FF2B5EF4-FFF2-40B4-BE49-F238E27FC236}">
                <a16:creationId xmlns:a16="http://schemas.microsoft.com/office/drawing/2014/main" id="{ABD949A1-3B26-4A5A-AB15-2F741EC11691}"/>
              </a:ext>
            </a:extLst>
          </p:cNvPr>
          <p:cNvSpPr>
            <a:spLocks noGrp="1"/>
          </p:cNvSpPr>
          <p:nvPr>
            <p:ph idx="1"/>
          </p:nvPr>
        </p:nvSpPr>
        <p:spPr/>
        <p:txBody>
          <a:bodyPr/>
          <a:lstStyle/>
          <a:p>
            <a:r>
              <a:rPr lang="nl-BE" dirty="0" err="1"/>
              <a:t>Excessive</a:t>
            </a:r>
            <a:r>
              <a:rPr lang="nl-BE" dirty="0"/>
              <a:t> </a:t>
            </a:r>
            <a:r>
              <a:rPr lang="nl-BE" dirty="0" err="1"/>
              <a:t>zeros</a:t>
            </a:r>
            <a:endParaRPr lang="nl-BE" dirty="0"/>
          </a:p>
          <a:p>
            <a:r>
              <a:rPr lang="nl-BE" dirty="0"/>
              <a:t>Model is </a:t>
            </a:r>
            <a:r>
              <a:rPr lang="nl-BE" dirty="0" err="1"/>
              <a:t>misspecified</a:t>
            </a:r>
            <a:endParaRPr lang="nl-BE" dirty="0"/>
          </a:p>
          <a:p>
            <a:r>
              <a:rPr lang="nl-BE" dirty="0"/>
              <a:t>It </a:t>
            </a:r>
            <a:r>
              <a:rPr lang="nl-BE" dirty="0" err="1"/>
              <a:t>just</a:t>
            </a:r>
            <a:r>
              <a:rPr lang="nl-BE" dirty="0"/>
              <a:t> is </a:t>
            </a:r>
            <a:r>
              <a:rPr lang="nl-BE" dirty="0" err="1"/>
              <a:t>not</a:t>
            </a:r>
            <a:r>
              <a:rPr lang="nl-BE" dirty="0"/>
              <a:t> a </a:t>
            </a:r>
            <a:r>
              <a:rPr lang="nl-BE" dirty="0" err="1"/>
              <a:t>Poisson</a:t>
            </a:r>
            <a:r>
              <a:rPr lang="nl-BE" dirty="0"/>
              <a:t> </a:t>
            </a:r>
            <a:r>
              <a:rPr lang="nl-BE" dirty="0" err="1"/>
              <a:t>distribution</a:t>
            </a:r>
            <a:endParaRPr lang="nl-BE" dirty="0"/>
          </a:p>
          <a:p>
            <a:endParaRPr lang="nl-BE" dirty="0"/>
          </a:p>
        </p:txBody>
      </p:sp>
      <p:sp>
        <p:nvSpPr>
          <p:cNvPr id="4" name="Date Placeholder 3">
            <a:extLst>
              <a:ext uri="{FF2B5EF4-FFF2-40B4-BE49-F238E27FC236}">
                <a16:creationId xmlns:a16="http://schemas.microsoft.com/office/drawing/2014/main" id="{85B7923B-7DAD-4F83-811F-8C4B452E7A62}"/>
              </a:ext>
            </a:extLst>
          </p:cNvPr>
          <p:cNvSpPr>
            <a:spLocks noGrp="1"/>
          </p:cNvSpPr>
          <p:nvPr>
            <p:ph type="dt" sz="half" idx="10"/>
          </p:nvPr>
        </p:nvSpPr>
        <p:spPr/>
        <p:txBody>
          <a:bodyPr/>
          <a:lstStyle/>
          <a:p>
            <a:pPr>
              <a:defRPr/>
            </a:pPr>
            <a:endParaRPr lang="en-GB" dirty="0"/>
          </a:p>
        </p:txBody>
      </p:sp>
      <p:sp>
        <p:nvSpPr>
          <p:cNvPr id="6" name="Slide Number Placeholder 5">
            <a:extLst>
              <a:ext uri="{FF2B5EF4-FFF2-40B4-BE49-F238E27FC236}">
                <a16:creationId xmlns:a16="http://schemas.microsoft.com/office/drawing/2014/main" id="{3DC1BA5D-1913-4AE6-989B-FCFED14B9B4D}"/>
              </a:ext>
            </a:extLst>
          </p:cNvPr>
          <p:cNvSpPr>
            <a:spLocks noGrp="1"/>
          </p:cNvSpPr>
          <p:nvPr>
            <p:ph type="sldNum" sz="quarter" idx="12"/>
          </p:nvPr>
        </p:nvSpPr>
        <p:spPr/>
        <p:txBody>
          <a:bodyPr/>
          <a:lstStyle/>
          <a:p>
            <a:pPr>
              <a:defRPr/>
            </a:pPr>
            <a:fld id="{BF600E67-CE56-48AA-ABB4-93748AE48718}" type="slidenum">
              <a:rPr lang="en-GB" smtClean="0"/>
              <a:pPr>
                <a:defRPr/>
              </a:pPr>
              <a:t>16</a:t>
            </a:fld>
            <a:endParaRPr lang="en-GB"/>
          </a:p>
        </p:txBody>
      </p:sp>
    </p:spTree>
    <p:extLst>
      <p:ext uri="{BB962C8B-B14F-4D97-AF65-F5344CB8AC3E}">
        <p14:creationId xmlns:p14="http://schemas.microsoft.com/office/powerpoint/2010/main" val="3891486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9DA83-7708-400E-A79B-23CECB8FCF46}"/>
              </a:ext>
            </a:extLst>
          </p:cNvPr>
          <p:cNvSpPr>
            <a:spLocks noGrp="1"/>
          </p:cNvSpPr>
          <p:nvPr>
            <p:ph type="title"/>
          </p:nvPr>
        </p:nvSpPr>
        <p:spPr>
          <a:xfrm>
            <a:off x="675971" y="39584"/>
            <a:ext cx="7772400" cy="1143000"/>
          </a:xfrm>
        </p:spPr>
        <p:txBody>
          <a:bodyPr/>
          <a:lstStyle/>
          <a:p>
            <a:r>
              <a:rPr lang="nl-BE" dirty="0" err="1"/>
              <a:t>Adding</a:t>
            </a:r>
            <a:r>
              <a:rPr lang="nl-BE" dirty="0"/>
              <a:t> more </a:t>
            </a:r>
            <a:r>
              <a:rPr lang="nl-BE" dirty="0" err="1"/>
              <a:t>terms</a:t>
            </a:r>
            <a:r>
              <a:rPr lang="nl-BE" dirty="0"/>
              <a:t> to </a:t>
            </a:r>
            <a:r>
              <a:rPr lang="nl-BE" dirty="0" err="1"/>
              <a:t>the</a:t>
            </a:r>
            <a:r>
              <a:rPr lang="nl-BE" dirty="0"/>
              <a:t> model</a:t>
            </a:r>
          </a:p>
        </p:txBody>
      </p:sp>
      <p:sp>
        <p:nvSpPr>
          <p:cNvPr id="3" name="Content Placeholder 2">
            <a:extLst>
              <a:ext uri="{FF2B5EF4-FFF2-40B4-BE49-F238E27FC236}">
                <a16:creationId xmlns:a16="http://schemas.microsoft.com/office/drawing/2014/main" id="{D91E7463-D7D1-439F-91CA-AECDF98219CA}"/>
              </a:ext>
            </a:extLst>
          </p:cNvPr>
          <p:cNvSpPr>
            <a:spLocks noGrp="1"/>
          </p:cNvSpPr>
          <p:nvPr>
            <p:ph idx="1"/>
          </p:nvPr>
        </p:nvSpPr>
        <p:spPr/>
        <p:txBody>
          <a:bodyPr/>
          <a:lstStyle/>
          <a:p>
            <a:pPr marL="0" indent="0">
              <a:buNone/>
            </a:pPr>
            <a:r>
              <a:rPr lang="nl-BE" sz="2400" dirty="0">
                <a:latin typeface="Courier New" panose="02070309020205020404" pitchFamily="49" charset="0"/>
                <a:cs typeface="Courier New" panose="02070309020205020404" pitchFamily="49" charset="0"/>
              </a:rPr>
              <a:t>GLM.2 &lt;- </a:t>
            </a:r>
            <a:r>
              <a:rPr lang="nl-BE" sz="2400" dirty="0" err="1">
                <a:latin typeface="Courier New" panose="02070309020205020404" pitchFamily="49" charset="0"/>
                <a:cs typeface="Courier New" panose="02070309020205020404" pitchFamily="49" charset="0"/>
              </a:rPr>
              <a:t>glm</a:t>
            </a:r>
            <a:r>
              <a:rPr lang="nl-BE" sz="2400" dirty="0">
                <a:latin typeface="Courier New" panose="02070309020205020404" pitchFamily="49" charset="0"/>
                <a:cs typeface="Courier New" panose="02070309020205020404" pitchFamily="49" charset="0"/>
              </a:rPr>
              <a:t>(</a:t>
            </a:r>
            <a:r>
              <a:rPr lang="nl-BE" sz="2400" dirty="0" err="1">
                <a:latin typeface="Courier New" panose="02070309020205020404" pitchFamily="49" charset="0"/>
                <a:cs typeface="Courier New" panose="02070309020205020404" pitchFamily="49" charset="0"/>
              </a:rPr>
              <a:t>deaths</a:t>
            </a:r>
            <a:r>
              <a:rPr lang="nl-BE" sz="2400" dirty="0">
                <a:latin typeface="Courier New" panose="02070309020205020404" pitchFamily="49" charset="0"/>
                <a:cs typeface="Courier New" panose="02070309020205020404" pitchFamily="49" charset="0"/>
              </a:rPr>
              <a:t> ~ offset(log(pop)) + </a:t>
            </a:r>
            <a:r>
              <a:rPr lang="nl-BE" sz="2400" dirty="0" err="1">
                <a:latin typeface="Courier New" panose="02070309020205020404" pitchFamily="49" charset="0"/>
                <a:cs typeface="Courier New" panose="02070309020205020404" pitchFamily="49" charset="0"/>
              </a:rPr>
              <a:t>smoke</a:t>
            </a:r>
            <a:r>
              <a:rPr lang="nl-BE" sz="2400" dirty="0">
                <a:latin typeface="Courier New" panose="02070309020205020404" pitchFamily="49" charset="0"/>
                <a:cs typeface="Courier New" panose="02070309020205020404" pitchFamily="49" charset="0"/>
              </a:rPr>
              <a:t> + factor(</a:t>
            </a:r>
            <a:r>
              <a:rPr lang="nl-BE" sz="2400" dirty="0" err="1">
                <a:latin typeface="Courier New" panose="02070309020205020404" pitchFamily="49" charset="0"/>
                <a:cs typeface="Courier New" panose="02070309020205020404" pitchFamily="49" charset="0"/>
              </a:rPr>
              <a:t>age</a:t>
            </a:r>
            <a:r>
              <a:rPr lang="nl-BE" sz="2400" dirty="0">
                <a:latin typeface="Courier New" panose="02070309020205020404" pitchFamily="49" charset="0"/>
                <a:cs typeface="Courier New" panose="02070309020205020404" pitchFamily="49" charset="0"/>
              </a:rPr>
              <a:t>), family=</a:t>
            </a:r>
            <a:r>
              <a:rPr lang="nl-BE" sz="2400" dirty="0" err="1">
                <a:latin typeface="Courier New" panose="02070309020205020404" pitchFamily="49" charset="0"/>
                <a:cs typeface="Courier New" panose="02070309020205020404" pitchFamily="49" charset="0"/>
              </a:rPr>
              <a:t>poisson</a:t>
            </a:r>
            <a:r>
              <a:rPr lang="nl-BE" sz="2400" dirty="0">
                <a:latin typeface="Courier New" panose="02070309020205020404" pitchFamily="49" charset="0"/>
                <a:cs typeface="Courier New" panose="02070309020205020404" pitchFamily="49" charset="0"/>
              </a:rPr>
              <a:t>(log), data=</a:t>
            </a:r>
            <a:r>
              <a:rPr lang="nl-BE" sz="2400" dirty="0" err="1">
                <a:latin typeface="Courier New" panose="02070309020205020404" pitchFamily="49" charset="0"/>
                <a:cs typeface="Courier New" panose="02070309020205020404" pitchFamily="49" charset="0"/>
              </a:rPr>
              <a:t>Poisson_smoking_mort</a:t>
            </a:r>
            <a:r>
              <a:rPr lang="nl-BE" sz="2400" dirty="0">
                <a:latin typeface="Courier New" panose="02070309020205020404" pitchFamily="49" charset="0"/>
                <a:cs typeface="Courier New" panose="02070309020205020404" pitchFamily="49" charset="0"/>
              </a:rPr>
              <a:t>)</a:t>
            </a:r>
          </a:p>
          <a:p>
            <a:endParaRPr lang="nl-BE" dirty="0"/>
          </a:p>
        </p:txBody>
      </p:sp>
      <p:sp>
        <p:nvSpPr>
          <p:cNvPr id="4" name="Date Placeholder 3">
            <a:extLst>
              <a:ext uri="{FF2B5EF4-FFF2-40B4-BE49-F238E27FC236}">
                <a16:creationId xmlns:a16="http://schemas.microsoft.com/office/drawing/2014/main" id="{E00B7BD9-91B3-4D23-A732-7A4280F4950A}"/>
              </a:ext>
            </a:extLst>
          </p:cNvPr>
          <p:cNvSpPr>
            <a:spLocks noGrp="1"/>
          </p:cNvSpPr>
          <p:nvPr>
            <p:ph type="dt" sz="half" idx="10"/>
          </p:nvPr>
        </p:nvSpPr>
        <p:spPr/>
        <p:txBody>
          <a:bodyPr/>
          <a:lstStyle/>
          <a:p>
            <a:pPr>
              <a:defRPr/>
            </a:pPr>
            <a:endParaRPr lang="en-GB" dirty="0"/>
          </a:p>
        </p:txBody>
      </p:sp>
      <p:sp>
        <p:nvSpPr>
          <p:cNvPr id="5" name="Footer Placeholder 4">
            <a:extLst>
              <a:ext uri="{FF2B5EF4-FFF2-40B4-BE49-F238E27FC236}">
                <a16:creationId xmlns:a16="http://schemas.microsoft.com/office/drawing/2014/main" id="{ECB33DD5-14F6-45E7-A580-5C71C416B067}"/>
              </a:ext>
            </a:extLst>
          </p:cNvPr>
          <p:cNvSpPr>
            <a:spLocks noGrp="1"/>
          </p:cNvSpPr>
          <p:nvPr>
            <p:ph type="ftr" sz="quarter" idx="11"/>
          </p:nvPr>
        </p:nvSpPr>
        <p:spPr/>
        <p:txBody>
          <a:bodyPr/>
          <a:lstStyle/>
          <a:p>
            <a:pPr>
              <a:defRPr/>
            </a:pPr>
            <a:r>
              <a:rPr lang="en-GB"/>
              <a:t>ASME_LogReg_1_TR.PPTX</a:t>
            </a:r>
            <a:endParaRPr lang="en-GB" dirty="0"/>
          </a:p>
        </p:txBody>
      </p:sp>
      <p:sp>
        <p:nvSpPr>
          <p:cNvPr id="6" name="Slide Number Placeholder 5">
            <a:extLst>
              <a:ext uri="{FF2B5EF4-FFF2-40B4-BE49-F238E27FC236}">
                <a16:creationId xmlns:a16="http://schemas.microsoft.com/office/drawing/2014/main" id="{5A99F3CF-6A55-4FB0-B46A-A1576B8F3257}"/>
              </a:ext>
            </a:extLst>
          </p:cNvPr>
          <p:cNvSpPr>
            <a:spLocks noGrp="1"/>
          </p:cNvSpPr>
          <p:nvPr>
            <p:ph type="sldNum" sz="quarter" idx="12"/>
          </p:nvPr>
        </p:nvSpPr>
        <p:spPr/>
        <p:txBody>
          <a:bodyPr/>
          <a:lstStyle/>
          <a:p>
            <a:pPr>
              <a:defRPr/>
            </a:pPr>
            <a:fld id="{BF600E67-CE56-48AA-ABB4-93748AE48718}" type="slidenum">
              <a:rPr lang="en-GB" smtClean="0"/>
              <a:pPr>
                <a:defRPr/>
              </a:pPr>
              <a:t>17</a:t>
            </a:fld>
            <a:endParaRPr lang="en-GB"/>
          </a:p>
        </p:txBody>
      </p:sp>
    </p:spTree>
    <p:extLst>
      <p:ext uri="{BB962C8B-B14F-4D97-AF65-F5344CB8AC3E}">
        <p14:creationId xmlns:p14="http://schemas.microsoft.com/office/powerpoint/2010/main" val="2031817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9DA83-7708-400E-A79B-23CECB8FCF46}"/>
              </a:ext>
            </a:extLst>
          </p:cNvPr>
          <p:cNvSpPr>
            <a:spLocks noGrp="1"/>
          </p:cNvSpPr>
          <p:nvPr>
            <p:ph type="title"/>
          </p:nvPr>
        </p:nvSpPr>
        <p:spPr>
          <a:xfrm>
            <a:off x="675971" y="39584"/>
            <a:ext cx="7772400" cy="1143000"/>
          </a:xfrm>
        </p:spPr>
        <p:txBody>
          <a:bodyPr/>
          <a:lstStyle/>
          <a:p>
            <a:r>
              <a:rPr lang="nl-BE" dirty="0" err="1"/>
              <a:t>Adding</a:t>
            </a:r>
            <a:r>
              <a:rPr lang="nl-BE" dirty="0"/>
              <a:t> more </a:t>
            </a:r>
            <a:r>
              <a:rPr lang="nl-BE" dirty="0" err="1"/>
              <a:t>terms</a:t>
            </a:r>
            <a:r>
              <a:rPr lang="nl-BE" dirty="0"/>
              <a:t> to </a:t>
            </a:r>
            <a:r>
              <a:rPr lang="nl-BE" dirty="0" err="1"/>
              <a:t>the</a:t>
            </a:r>
            <a:r>
              <a:rPr lang="nl-BE" dirty="0"/>
              <a:t> model</a:t>
            </a:r>
          </a:p>
        </p:txBody>
      </p:sp>
      <p:sp>
        <p:nvSpPr>
          <p:cNvPr id="3" name="Content Placeholder 2">
            <a:extLst>
              <a:ext uri="{FF2B5EF4-FFF2-40B4-BE49-F238E27FC236}">
                <a16:creationId xmlns:a16="http://schemas.microsoft.com/office/drawing/2014/main" id="{D91E7463-D7D1-439F-91CA-AECDF98219CA}"/>
              </a:ext>
            </a:extLst>
          </p:cNvPr>
          <p:cNvSpPr>
            <a:spLocks noGrp="1"/>
          </p:cNvSpPr>
          <p:nvPr>
            <p:ph idx="1"/>
          </p:nvPr>
        </p:nvSpPr>
        <p:spPr/>
        <p:txBody>
          <a:bodyPr/>
          <a:lstStyle/>
          <a:p>
            <a:endParaRPr lang="nl-BE" dirty="0"/>
          </a:p>
        </p:txBody>
      </p:sp>
      <p:sp>
        <p:nvSpPr>
          <p:cNvPr id="4" name="Date Placeholder 3">
            <a:extLst>
              <a:ext uri="{FF2B5EF4-FFF2-40B4-BE49-F238E27FC236}">
                <a16:creationId xmlns:a16="http://schemas.microsoft.com/office/drawing/2014/main" id="{E00B7BD9-91B3-4D23-A732-7A4280F4950A}"/>
              </a:ext>
            </a:extLst>
          </p:cNvPr>
          <p:cNvSpPr>
            <a:spLocks noGrp="1"/>
          </p:cNvSpPr>
          <p:nvPr>
            <p:ph type="dt" sz="half" idx="10"/>
          </p:nvPr>
        </p:nvSpPr>
        <p:spPr/>
        <p:txBody>
          <a:bodyPr/>
          <a:lstStyle/>
          <a:p>
            <a:pPr>
              <a:defRPr/>
            </a:pPr>
            <a:endParaRPr lang="en-GB" dirty="0"/>
          </a:p>
        </p:txBody>
      </p:sp>
      <p:sp>
        <p:nvSpPr>
          <p:cNvPr id="6" name="Slide Number Placeholder 5">
            <a:extLst>
              <a:ext uri="{FF2B5EF4-FFF2-40B4-BE49-F238E27FC236}">
                <a16:creationId xmlns:a16="http://schemas.microsoft.com/office/drawing/2014/main" id="{5A99F3CF-6A55-4FB0-B46A-A1576B8F3257}"/>
              </a:ext>
            </a:extLst>
          </p:cNvPr>
          <p:cNvSpPr>
            <a:spLocks noGrp="1"/>
          </p:cNvSpPr>
          <p:nvPr>
            <p:ph type="sldNum" sz="quarter" idx="12"/>
          </p:nvPr>
        </p:nvSpPr>
        <p:spPr/>
        <p:txBody>
          <a:bodyPr/>
          <a:lstStyle/>
          <a:p>
            <a:pPr>
              <a:defRPr/>
            </a:pPr>
            <a:fld id="{BF600E67-CE56-48AA-ABB4-93748AE48718}" type="slidenum">
              <a:rPr lang="en-GB" smtClean="0"/>
              <a:pPr>
                <a:defRPr/>
              </a:pPr>
              <a:t>18</a:t>
            </a:fld>
            <a:endParaRPr lang="en-GB"/>
          </a:p>
        </p:txBody>
      </p:sp>
      <p:pic>
        <p:nvPicPr>
          <p:cNvPr id="7" name="Picture 6">
            <a:extLst>
              <a:ext uri="{FF2B5EF4-FFF2-40B4-BE49-F238E27FC236}">
                <a16:creationId xmlns:a16="http://schemas.microsoft.com/office/drawing/2014/main" id="{57346311-86C6-2373-36F6-046F3C35E9B1}"/>
              </a:ext>
            </a:extLst>
          </p:cNvPr>
          <p:cNvPicPr>
            <a:picLocks noChangeAspect="1"/>
          </p:cNvPicPr>
          <p:nvPr/>
        </p:nvPicPr>
        <p:blipFill>
          <a:blip r:embed="rId3"/>
          <a:stretch>
            <a:fillRect/>
          </a:stretch>
        </p:blipFill>
        <p:spPr>
          <a:xfrm>
            <a:off x="695629" y="1182584"/>
            <a:ext cx="6999873" cy="4567385"/>
          </a:xfrm>
          <a:prstGeom prst="rect">
            <a:avLst/>
          </a:prstGeom>
        </p:spPr>
      </p:pic>
    </p:spTree>
    <p:extLst>
      <p:ext uri="{BB962C8B-B14F-4D97-AF65-F5344CB8AC3E}">
        <p14:creationId xmlns:p14="http://schemas.microsoft.com/office/powerpoint/2010/main" val="2755343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5FD66-2E14-8A36-7FAA-6F262FEC2747}"/>
              </a:ext>
            </a:extLst>
          </p:cNvPr>
          <p:cNvSpPr>
            <a:spLocks noGrp="1"/>
          </p:cNvSpPr>
          <p:nvPr>
            <p:ph type="title"/>
          </p:nvPr>
        </p:nvSpPr>
        <p:spPr>
          <a:xfrm>
            <a:off x="572293" y="-9460"/>
            <a:ext cx="7772400" cy="1143000"/>
          </a:xfrm>
        </p:spPr>
        <p:txBody>
          <a:bodyPr/>
          <a:lstStyle/>
          <a:p>
            <a:r>
              <a:rPr lang="nl-BE" dirty="0" err="1"/>
              <a:t>Adding</a:t>
            </a:r>
            <a:r>
              <a:rPr lang="nl-BE" dirty="0"/>
              <a:t> more </a:t>
            </a:r>
            <a:r>
              <a:rPr lang="nl-BE" dirty="0" err="1"/>
              <a:t>terms</a:t>
            </a:r>
            <a:r>
              <a:rPr lang="nl-BE" dirty="0"/>
              <a:t> to the model</a:t>
            </a:r>
          </a:p>
        </p:txBody>
      </p:sp>
      <p:graphicFrame>
        <p:nvGraphicFramePr>
          <p:cNvPr id="9" name="Table 9">
            <a:extLst>
              <a:ext uri="{FF2B5EF4-FFF2-40B4-BE49-F238E27FC236}">
                <a16:creationId xmlns:a16="http://schemas.microsoft.com/office/drawing/2014/main" id="{43B1688A-6D11-95CF-BFD6-6C173ECD8FAB}"/>
              </a:ext>
            </a:extLst>
          </p:cNvPr>
          <p:cNvGraphicFramePr>
            <a:graphicFrameLocks noGrp="1"/>
          </p:cNvGraphicFramePr>
          <p:nvPr>
            <p:ph idx="1"/>
            <p:extLst>
              <p:ext uri="{D42A27DB-BD31-4B8C-83A1-F6EECF244321}">
                <p14:modId xmlns:p14="http://schemas.microsoft.com/office/powerpoint/2010/main" val="1814942172"/>
              </p:ext>
            </p:extLst>
          </p:nvPr>
        </p:nvGraphicFramePr>
        <p:xfrm>
          <a:off x="1007604" y="1737360"/>
          <a:ext cx="5832648" cy="5120640"/>
        </p:xfrm>
        <a:graphic>
          <a:graphicData uri="http://schemas.openxmlformats.org/drawingml/2006/table">
            <a:tbl>
              <a:tblPr firstRow="1" bandRow="1">
                <a:tableStyleId>{5C22544A-7EE6-4342-B048-85BDC9FD1C3A}</a:tableStyleId>
              </a:tblPr>
              <a:tblGrid>
                <a:gridCol w="2836943">
                  <a:extLst>
                    <a:ext uri="{9D8B030D-6E8A-4147-A177-3AD203B41FA5}">
                      <a16:colId xmlns:a16="http://schemas.microsoft.com/office/drawing/2014/main" val="2401138816"/>
                    </a:ext>
                  </a:extLst>
                </a:gridCol>
                <a:gridCol w="1846265">
                  <a:extLst>
                    <a:ext uri="{9D8B030D-6E8A-4147-A177-3AD203B41FA5}">
                      <a16:colId xmlns:a16="http://schemas.microsoft.com/office/drawing/2014/main" val="1179598384"/>
                    </a:ext>
                  </a:extLst>
                </a:gridCol>
                <a:gridCol w="1149440">
                  <a:extLst>
                    <a:ext uri="{9D8B030D-6E8A-4147-A177-3AD203B41FA5}">
                      <a16:colId xmlns:a16="http://schemas.microsoft.com/office/drawing/2014/main" val="965943296"/>
                    </a:ext>
                  </a:extLst>
                </a:gridCol>
              </a:tblGrid>
              <a:tr h="287082">
                <a:tc>
                  <a:txBody>
                    <a:bodyPr/>
                    <a:lstStyle/>
                    <a:p>
                      <a:r>
                        <a:rPr lang="nl-BE" dirty="0" err="1"/>
                        <a:t>Facfor</a:t>
                      </a:r>
                      <a:endParaRPr lang="nl-BE" dirty="0"/>
                    </a:p>
                  </a:txBody>
                  <a:tcPr/>
                </a:tc>
                <a:tc>
                  <a:txBody>
                    <a:bodyPr/>
                    <a:lstStyle/>
                    <a:p>
                      <a:r>
                        <a:rPr lang="nl-BE" dirty="0"/>
                        <a:t>RR</a:t>
                      </a:r>
                    </a:p>
                  </a:txBody>
                  <a:tcPr/>
                </a:tc>
                <a:tc>
                  <a:txBody>
                    <a:bodyPr/>
                    <a:lstStyle/>
                    <a:p>
                      <a:r>
                        <a:rPr lang="nl-BE" dirty="0"/>
                        <a:t>P-</a:t>
                      </a:r>
                      <a:r>
                        <a:rPr lang="nl-BE" dirty="0" err="1"/>
                        <a:t>value</a:t>
                      </a:r>
                      <a:endParaRPr lang="nl-BE" dirty="0"/>
                    </a:p>
                  </a:txBody>
                  <a:tcPr/>
                </a:tc>
                <a:extLst>
                  <a:ext uri="{0D108BD9-81ED-4DB2-BD59-A6C34878D82A}">
                    <a16:rowId xmlns:a16="http://schemas.microsoft.com/office/drawing/2014/main" val="2809440492"/>
                  </a:ext>
                </a:extLst>
              </a:tr>
              <a:tr h="312638">
                <a:tc>
                  <a:txBody>
                    <a:bodyPr/>
                    <a:lstStyle/>
                    <a:p>
                      <a:pPr marL="0" marR="0">
                        <a:lnSpc>
                          <a:spcPct val="107000"/>
                        </a:lnSpc>
                        <a:spcBef>
                          <a:spcPts val="0"/>
                        </a:spcBef>
                        <a:spcAft>
                          <a:spcPts val="0"/>
                        </a:spcAft>
                      </a:pPr>
                      <a:r>
                        <a:rPr lang="en-US" sz="2000" dirty="0">
                          <a:effectLst/>
                        </a:rPr>
                        <a:t>Non-smoker</a:t>
                      </a:r>
                      <a:endParaRPr lang="nl-BE"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nl-BE" sz="1800" dirty="0"/>
                        <a:t>Ref.</a:t>
                      </a:r>
                    </a:p>
                  </a:txBody>
                  <a:tcPr/>
                </a:tc>
                <a:tc>
                  <a:txBody>
                    <a:bodyPr/>
                    <a:lstStyle/>
                    <a:p>
                      <a:endParaRPr lang="nl-BE" sz="1400" dirty="0"/>
                    </a:p>
                  </a:txBody>
                  <a:tcPr/>
                </a:tc>
                <a:extLst>
                  <a:ext uri="{0D108BD9-81ED-4DB2-BD59-A6C34878D82A}">
                    <a16:rowId xmlns:a16="http://schemas.microsoft.com/office/drawing/2014/main" val="3926095205"/>
                  </a:ext>
                </a:extLst>
              </a:tr>
              <a:tr h="312638">
                <a:tc>
                  <a:txBody>
                    <a:bodyPr/>
                    <a:lstStyle/>
                    <a:p>
                      <a:pPr marL="0" marR="0">
                        <a:lnSpc>
                          <a:spcPct val="107000"/>
                        </a:lnSpc>
                        <a:spcBef>
                          <a:spcPts val="0"/>
                        </a:spcBef>
                        <a:spcAft>
                          <a:spcPts val="0"/>
                        </a:spcAft>
                      </a:pPr>
                      <a:r>
                        <a:rPr lang="en-US" sz="2000" dirty="0">
                          <a:effectLst/>
                        </a:rPr>
                        <a:t>Cigar or Pipe</a:t>
                      </a:r>
                      <a:endParaRPr lang="nl-BE"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nl-BE" sz="1800" dirty="0"/>
                        <a:t>1.04896769</a:t>
                      </a:r>
                    </a:p>
                  </a:txBody>
                  <a:tcPr/>
                </a:tc>
                <a:tc>
                  <a:txBody>
                    <a:bodyPr/>
                    <a:lstStyle/>
                    <a:p>
                      <a:r>
                        <a:rPr lang="nl-BE" sz="1400" dirty="0"/>
                        <a:t>0.309</a:t>
                      </a:r>
                    </a:p>
                  </a:txBody>
                  <a:tcPr/>
                </a:tc>
                <a:extLst>
                  <a:ext uri="{0D108BD9-81ED-4DB2-BD59-A6C34878D82A}">
                    <a16:rowId xmlns:a16="http://schemas.microsoft.com/office/drawing/2014/main" val="2115018067"/>
                  </a:ext>
                </a:extLst>
              </a:tr>
              <a:tr h="312638">
                <a:tc>
                  <a:txBody>
                    <a:bodyPr/>
                    <a:lstStyle/>
                    <a:p>
                      <a:pPr marL="0" marR="0">
                        <a:lnSpc>
                          <a:spcPct val="107000"/>
                        </a:lnSpc>
                        <a:spcBef>
                          <a:spcPts val="0"/>
                        </a:spcBef>
                        <a:spcAft>
                          <a:spcPts val="0"/>
                        </a:spcAft>
                      </a:pPr>
                      <a:r>
                        <a:rPr lang="en-US" sz="2000">
                          <a:effectLst/>
                        </a:rPr>
                        <a:t>Cigar/Pipe + Cigarettes</a:t>
                      </a:r>
                      <a:endParaRPr lang="nl-BE" sz="2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nl-BE" sz="1800" dirty="0"/>
                        <a:t>1.24353137</a:t>
                      </a:r>
                    </a:p>
                  </a:txBody>
                  <a:tcPr/>
                </a:tc>
                <a:tc>
                  <a:txBody>
                    <a:bodyPr/>
                    <a:lstStyle/>
                    <a:p>
                      <a:r>
                        <a:rPr lang="nl-BE" sz="1400" dirty="0"/>
                        <a:t>1.77e-08</a:t>
                      </a:r>
                    </a:p>
                  </a:txBody>
                  <a:tcPr/>
                </a:tc>
                <a:extLst>
                  <a:ext uri="{0D108BD9-81ED-4DB2-BD59-A6C34878D82A}">
                    <a16:rowId xmlns:a16="http://schemas.microsoft.com/office/drawing/2014/main" val="2843411623"/>
                  </a:ext>
                </a:extLst>
              </a:tr>
              <a:tr h="312638">
                <a:tc>
                  <a:txBody>
                    <a:bodyPr/>
                    <a:lstStyle/>
                    <a:p>
                      <a:pPr marL="0" marR="0">
                        <a:lnSpc>
                          <a:spcPct val="107000"/>
                        </a:lnSpc>
                        <a:spcBef>
                          <a:spcPts val="0"/>
                        </a:spcBef>
                        <a:spcAft>
                          <a:spcPts val="0"/>
                        </a:spcAft>
                      </a:pPr>
                      <a:r>
                        <a:rPr lang="en-US" sz="2000" dirty="0">
                          <a:effectLst/>
                        </a:rPr>
                        <a:t>Cigarettes only</a:t>
                      </a:r>
                      <a:endParaRPr lang="nl-BE"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nl-BE" sz="1800" dirty="0"/>
                        <a:t>1.51734120</a:t>
                      </a:r>
                    </a:p>
                  </a:txBody>
                  <a:tcPr/>
                </a:tc>
                <a:tc>
                  <a:txBody>
                    <a:bodyPr/>
                    <a:lstStyle/>
                    <a:p>
                      <a:r>
                        <a:rPr lang="nl-BE" sz="1400" dirty="0"/>
                        <a:t>&lt; 2e-16</a:t>
                      </a:r>
                    </a:p>
                  </a:txBody>
                  <a:tcPr/>
                </a:tc>
                <a:extLst>
                  <a:ext uri="{0D108BD9-81ED-4DB2-BD59-A6C34878D82A}">
                    <a16:rowId xmlns:a16="http://schemas.microsoft.com/office/drawing/2014/main" val="4267577935"/>
                  </a:ext>
                </a:extLst>
              </a:tr>
              <a:tr h="312638">
                <a:tc>
                  <a:txBody>
                    <a:bodyPr/>
                    <a:lstStyle/>
                    <a:p>
                      <a:r>
                        <a:rPr lang="nl-BE" sz="1800" dirty="0"/>
                        <a:t>Age </a:t>
                      </a:r>
                      <a:r>
                        <a:rPr lang="nl-BE" sz="1800" dirty="0" err="1"/>
                        <a:t>group</a:t>
                      </a:r>
                      <a:r>
                        <a:rPr lang="nl-BE" sz="1800" dirty="0"/>
                        <a:t> 1</a:t>
                      </a:r>
                    </a:p>
                  </a:txBody>
                  <a:tcPr/>
                </a:tc>
                <a:tc>
                  <a:txBody>
                    <a:bodyPr/>
                    <a:lstStyle/>
                    <a:p>
                      <a:r>
                        <a:rPr lang="nl-BE" sz="1800" dirty="0"/>
                        <a:t>Ref.</a:t>
                      </a:r>
                    </a:p>
                  </a:txBody>
                  <a:tcPr/>
                </a:tc>
                <a:tc>
                  <a:txBody>
                    <a:bodyPr/>
                    <a:lstStyle/>
                    <a:p>
                      <a:endParaRPr lang="nl-BE" sz="1400"/>
                    </a:p>
                  </a:txBody>
                  <a:tcPr/>
                </a:tc>
                <a:extLst>
                  <a:ext uri="{0D108BD9-81ED-4DB2-BD59-A6C34878D82A}">
                    <a16:rowId xmlns:a16="http://schemas.microsoft.com/office/drawing/2014/main" val="3169727531"/>
                  </a:ext>
                </a:extLst>
              </a:tr>
              <a:tr h="312638">
                <a:tc>
                  <a:txBody>
                    <a:bodyPr/>
                    <a:lstStyle/>
                    <a:p>
                      <a:r>
                        <a:rPr lang="nl-BE" sz="1800" dirty="0"/>
                        <a:t>Age </a:t>
                      </a:r>
                      <a:r>
                        <a:rPr lang="nl-BE" sz="1800" dirty="0" err="1"/>
                        <a:t>group</a:t>
                      </a:r>
                      <a:r>
                        <a:rPr lang="nl-BE" sz="1800" dirty="0"/>
                        <a:t> 2</a:t>
                      </a:r>
                    </a:p>
                  </a:txBody>
                  <a:tcPr/>
                </a:tc>
                <a:tc>
                  <a:txBody>
                    <a:bodyPr/>
                    <a:lstStyle/>
                    <a:p>
                      <a:r>
                        <a:rPr lang="nl-BE" sz="1800" dirty="0"/>
                        <a:t>1.73998521</a:t>
                      </a:r>
                    </a:p>
                  </a:txBody>
                  <a:tcPr/>
                </a:tc>
                <a:tc>
                  <a:txBody>
                    <a:bodyPr/>
                    <a:lstStyle/>
                    <a:p>
                      <a:r>
                        <a:rPr lang="nl-BE" sz="1400" dirty="0"/>
                        <a:t>4.38e-12</a:t>
                      </a:r>
                    </a:p>
                  </a:txBody>
                  <a:tcPr/>
                </a:tc>
                <a:extLst>
                  <a:ext uri="{0D108BD9-81ED-4DB2-BD59-A6C34878D82A}">
                    <a16:rowId xmlns:a16="http://schemas.microsoft.com/office/drawing/2014/main" val="4147822880"/>
                  </a:ext>
                </a:extLst>
              </a:tr>
              <a:tr h="3126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800" dirty="0"/>
                        <a:t>Age </a:t>
                      </a:r>
                      <a:r>
                        <a:rPr lang="nl-BE" sz="1800" dirty="0" err="1"/>
                        <a:t>group</a:t>
                      </a:r>
                      <a:r>
                        <a:rPr lang="nl-BE" sz="1800" dirty="0"/>
                        <a:t> 3</a:t>
                      </a:r>
                    </a:p>
                  </a:txBody>
                  <a:tcPr/>
                </a:tc>
                <a:tc>
                  <a:txBody>
                    <a:bodyPr/>
                    <a:lstStyle/>
                    <a:p>
                      <a:r>
                        <a:rPr lang="nl-BE" sz="1800" dirty="0"/>
                        <a:t>2.66548728</a:t>
                      </a:r>
                    </a:p>
                  </a:txBody>
                  <a:tcPr/>
                </a:tc>
                <a:tc>
                  <a:txBody>
                    <a:bodyPr/>
                    <a:lstStyle/>
                    <a:p>
                      <a:r>
                        <a:rPr lang="nl-BE" sz="1400" dirty="0"/>
                        <a:t>&lt; 2e-16</a:t>
                      </a:r>
                    </a:p>
                  </a:txBody>
                  <a:tcPr/>
                </a:tc>
                <a:extLst>
                  <a:ext uri="{0D108BD9-81ED-4DB2-BD59-A6C34878D82A}">
                    <a16:rowId xmlns:a16="http://schemas.microsoft.com/office/drawing/2014/main" val="1654021919"/>
                  </a:ext>
                </a:extLst>
              </a:tr>
              <a:tr h="3126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800" dirty="0"/>
                        <a:t>Age </a:t>
                      </a:r>
                      <a:r>
                        <a:rPr lang="nl-BE" sz="1800" dirty="0" err="1"/>
                        <a:t>group</a:t>
                      </a:r>
                      <a:r>
                        <a:rPr lang="nl-BE" sz="1800" dirty="0"/>
                        <a:t> 4</a:t>
                      </a:r>
                    </a:p>
                  </a:txBody>
                  <a:tcPr/>
                </a:tc>
                <a:tc>
                  <a:txBody>
                    <a:bodyPr/>
                    <a:lstStyle/>
                    <a:p>
                      <a:r>
                        <a:rPr lang="nl-BE" sz="1800" dirty="0"/>
                        <a:t>3.97274945</a:t>
                      </a:r>
                    </a:p>
                  </a:txBody>
                  <a:tcPr/>
                </a:tc>
                <a:tc>
                  <a:txBody>
                    <a:bodyPr/>
                    <a:lstStyle/>
                    <a:p>
                      <a:r>
                        <a:rPr lang="nl-BE" sz="1400" dirty="0"/>
                        <a:t>&lt; 2e-16</a:t>
                      </a:r>
                    </a:p>
                  </a:txBody>
                  <a:tcPr/>
                </a:tc>
                <a:extLst>
                  <a:ext uri="{0D108BD9-81ED-4DB2-BD59-A6C34878D82A}">
                    <a16:rowId xmlns:a16="http://schemas.microsoft.com/office/drawing/2014/main" val="1449385401"/>
                  </a:ext>
                </a:extLst>
              </a:tr>
              <a:tr h="3126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800" dirty="0"/>
                        <a:t>Age </a:t>
                      </a:r>
                      <a:r>
                        <a:rPr lang="nl-BE" sz="1800" dirty="0" err="1"/>
                        <a:t>group</a:t>
                      </a:r>
                      <a:r>
                        <a:rPr lang="nl-BE" sz="1800" dirty="0"/>
                        <a:t> 5</a:t>
                      </a:r>
                    </a:p>
                  </a:txBody>
                  <a:tcPr/>
                </a:tc>
                <a:tc>
                  <a:txBody>
                    <a:bodyPr/>
                    <a:lstStyle/>
                    <a:p>
                      <a:r>
                        <a:rPr lang="nl-BE" sz="1800" dirty="0"/>
                        <a:t>5.22904532</a:t>
                      </a:r>
                    </a:p>
                  </a:txBody>
                  <a:tcPr/>
                </a:tc>
                <a:tc>
                  <a:txBody>
                    <a:bodyPr/>
                    <a:lstStyle/>
                    <a:p>
                      <a:r>
                        <a:rPr lang="nl-BE" sz="1400" dirty="0"/>
                        <a:t>&lt; 2e-16</a:t>
                      </a:r>
                    </a:p>
                  </a:txBody>
                  <a:tcPr/>
                </a:tc>
                <a:extLst>
                  <a:ext uri="{0D108BD9-81ED-4DB2-BD59-A6C34878D82A}">
                    <a16:rowId xmlns:a16="http://schemas.microsoft.com/office/drawing/2014/main" val="2600439300"/>
                  </a:ext>
                </a:extLst>
              </a:tr>
              <a:tr h="3126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800" dirty="0"/>
                        <a:t>Age </a:t>
                      </a:r>
                      <a:r>
                        <a:rPr lang="nl-BE" sz="1800" dirty="0" err="1"/>
                        <a:t>group</a:t>
                      </a:r>
                      <a:r>
                        <a:rPr lang="nl-BE" sz="1800" dirty="0"/>
                        <a:t> 6</a:t>
                      </a:r>
                    </a:p>
                  </a:txBody>
                  <a:tcPr/>
                </a:tc>
                <a:tc>
                  <a:txBody>
                    <a:bodyPr/>
                    <a:lstStyle/>
                    <a:p>
                      <a:r>
                        <a:rPr lang="nl-BE" sz="1800" dirty="0"/>
                        <a:t>7.37555598</a:t>
                      </a:r>
                    </a:p>
                  </a:txBody>
                  <a:tcPr/>
                </a:tc>
                <a:tc>
                  <a:txBody>
                    <a:bodyPr/>
                    <a:lstStyle/>
                    <a:p>
                      <a:r>
                        <a:rPr lang="nl-BE" sz="1400" dirty="0"/>
                        <a:t>&lt; 2e-16</a:t>
                      </a:r>
                    </a:p>
                  </a:txBody>
                  <a:tcPr/>
                </a:tc>
                <a:extLst>
                  <a:ext uri="{0D108BD9-81ED-4DB2-BD59-A6C34878D82A}">
                    <a16:rowId xmlns:a16="http://schemas.microsoft.com/office/drawing/2014/main" val="855090974"/>
                  </a:ext>
                </a:extLst>
              </a:tr>
              <a:tr h="3126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800" dirty="0"/>
                        <a:t>Age </a:t>
                      </a:r>
                      <a:r>
                        <a:rPr lang="nl-BE" sz="1800" dirty="0" err="1"/>
                        <a:t>group</a:t>
                      </a:r>
                      <a:r>
                        <a:rPr lang="nl-BE" sz="1800" dirty="0"/>
                        <a:t> 7</a:t>
                      </a:r>
                    </a:p>
                  </a:txBody>
                  <a:tcPr/>
                </a:tc>
                <a:tc>
                  <a:txBody>
                    <a:bodyPr/>
                    <a:lstStyle/>
                    <a:p>
                      <a:r>
                        <a:rPr lang="nl-BE" sz="1800" dirty="0"/>
                        <a:t> 9.69301740</a:t>
                      </a:r>
                    </a:p>
                  </a:txBody>
                  <a:tcPr/>
                </a:tc>
                <a:tc>
                  <a:txBody>
                    <a:bodyPr/>
                    <a:lstStyle/>
                    <a:p>
                      <a:r>
                        <a:rPr lang="nl-BE" sz="1400" dirty="0"/>
                        <a:t>&lt; 2e-16</a:t>
                      </a:r>
                    </a:p>
                  </a:txBody>
                  <a:tcPr/>
                </a:tc>
                <a:extLst>
                  <a:ext uri="{0D108BD9-81ED-4DB2-BD59-A6C34878D82A}">
                    <a16:rowId xmlns:a16="http://schemas.microsoft.com/office/drawing/2014/main" val="1541968859"/>
                  </a:ext>
                </a:extLst>
              </a:tr>
              <a:tr h="3126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800" dirty="0"/>
                        <a:t>Age </a:t>
                      </a:r>
                      <a:r>
                        <a:rPr lang="nl-BE" sz="1800" dirty="0" err="1"/>
                        <a:t>group</a:t>
                      </a:r>
                      <a:r>
                        <a:rPr lang="nl-BE" sz="1800" dirty="0"/>
                        <a:t> 8</a:t>
                      </a:r>
                    </a:p>
                  </a:txBody>
                  <a:tcPr/>
                </a:tc>
                <a:tc>
                  <a:txBody>
                    <a:bodyPr/>
                    <a:lstStyle/>
                    <a:p>
                      <a:r>
                        <a:rPr lang="nl-BE" sz="1800" dirty="0"/>
                        <a:t>12.91740254</a:t>
                      </a:r>
                    </a:p>
                  </a:txBody>
                  <a:tcPr/>
                </a:tc>
                <a:tc>
                  <a:txBody>
                    <a:bodyPr/>
                    <a:lstStyle/>
                    <a:p>
                      <a:r>
                        <a:rPr lang="nl-BE" sz="1400" dirty="0"/>
                        <a:t>&lt; 2e-16</a:t>
                      </a:r>
                    </a:p>
                  </a:txBody>
                  <a:tcPr/>
                </a:tc>
                <a:extLst>
                  <a:ext uri="{0D108BD9-81ED-4DB2-BD59-A6C34878D82A}">
                    <a16:rowId xmlns:a16="http://schemas.microsoft.com/office/drawing/2014/main" val="112440618"/>
                  </a:ext>
                </a:extLst>
              </a:tr>
              <a:tr h="3126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800" dirty="0"/>
                        <a:t>Age </a:t>
                      </a:r>
                      <a:r>
                        <a:rPr lang="nl-BE" sz="1800" dirty="0" err="1"/>
                        <a:t>group</a:t>
                      </a:r>
                      <a:r>
                        <a:rPr lang="nl-BE" sz="1800" dirty="0"/>
                        <a:t> 9</a:t>
                      </a:r>
                    </a:p>
                  </a:txBody>
                  <a:tcPr/>
                </a:tc>
                <a:tc>
                  <a:txBody>
                    <a:bodyPr/>
                    <a:lstStyle/>
                    <a:p>
                      <a:r>
                        <a:rPr lang="nl-BE" sz="1800" dirty="0"/>
                        <a:t>17.23470015</a:t>
                      </a:r>
                    </a:p>
                  </a:txBody>
                  <a:tcPr/>
                </a:tc>
                <a:tc>
                  <a:txBody>
                    <a:bodyPr/>
                    <a:lstStyle/>
                    <a:p>
                      <a:r>
                        <a:rPr lang="nl-BE" sz="1400" dirty="0"/>
                        <a:t>&lt; 2e-16</a:t>
                      </a:r>
                    </a:p>
                  </a:txBody>
                  <a:tcPr/>
                </a:tc>
                <a:extLst>
                  <a:ext uri="{0D108BD9-81ED-4DB2-BD59-A6C34878D82A}">
                    <a16:rowId xmlns:a16="http://schemas.microsoft.com/office/drawing/2014/main" val="3764180421"/>
                  </a:ext>
                </a:extLst>
              </a:tr>
            </a:tbl>
          </a:graphicData>
        </a:graphic>
      </p:graphicFrame>
      <p:sp>
        <p:nvSpPr>
          <p:cNvPr id="6" name="Slide Number Placeholder 5">
            <a:extLst>
              <a:ext uri="{FF2B5EF4-FFF2-40B4-BE49-F238E27FC236}">
                <a16:creationId xmlns:a16="http://schemas.microsoft.com/office/drawing/2014/main" id="{7C4084EF-84BC-F971-967A-3752FA4D0BF3}"/>
              </a:ext>
            </a:extLst>
          </p:cNvPr>
          <p:cNvSpPr>
            <a:spLocks noGrp="1"/>
          </p:cNvSpPr>
          <p:nvPr>
            <p:ph type="sldNum" sz="quarter" idx="12"/>
          </p:nvPr>
        </p:nvSpPr>
        <p:spPr/>
        <p:txBody>
          <a:bodyPr/>
          <a:lstStyle/>
          <a:p>
            <a:pPr>
              <a:defRPr/>
            </a:pPr>
            <a:fld id="{BF600E67-CE56-48AA-ABB4-93748AE48718}" type="slidenum">
              <a:rPr lang="en-GB" smtClean="0"/>
              <a:pPr>
                <a:defRPr/>
              </a:pPr>
              <a:t>19</a:t>
            </a:fld>
            <a:endParaRPr lang="en-GB"/>
          </a:p>
        </p:txBody>
      </p:sp>
      <p:pic>
        <p:nvPicPr>
          <p:cNvPr id="8" name="Picture 7">
            <a:extLst>
              <a:ext uri="{FF2B5EF4-FFF2-40B4-BE49-F238E27FC236}">
                <a16:creationId xmlns:a16="http://schemas.microsoft.com/office/drawing/2014/main" id="{A2362FEE-21B2-5BFA-5CE4-3BD7B5C7426A}"/>
              </a:ext>
            </a:extLst>
          </p:cNvPr>
          <p:cNvPicPr>
            <a:picLocks noChangeAspect="1"/>
          </p:cNvPicPr>
          <p:nvPr/>
        </p:nvPicPr>
        <p:blipFill>
          <a:blip r:embed="rId3"/>
          <a:stretch>
            <a:fillRect/>
          </a:stretch>
        </p:blipFill>
        <p:spPr>
          <a:xfrm>
            <a:off x="776312" y="865105"/>
            <a:ext cx="7668344" cy="965644"/>
          </a:xfrm>
          <a:prstGeom prst="rect">
            <a:avLst/>
          </a:prstGeom>
        </p:spPr>
      </p:pic>
    </p:spTree>
    <p:extLst>
      <p:ext uri="{BB962C8B-B14F-4D97-AF65-F5344CB8AC3E}">
        <p14:creationId xmlns:p14="http://schemas.microsoft.com/office/powerpoint/2010/main" val="3615171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har char="•"/>
              <a:defRPr sz="3200">
                <a:solidFill>
                  <a:schemeClr val="tx1"/>
                </a:solidFill>
                <a:latin typeface="Times New Roman" pitchFamily="18" charset="0"/>
              </a:defRPr>
            </a:lvl1pPr>
            <a:lvl2pPr marL="742950" indent="-285750" algn="l">
              <a:spcBef>
                <a:spcPct val="20000"/>
              </a:spcBef>
              <a:buChar char="–"/>
              <a:defRPr sz="2800">
                <a:solidFill>
                  <a:schemeClr val="tx1"/>
                </a:solidFill>
                <a:latin typeface="Times New Roman" pitchFamily="18" charset="0"/>
              </a:defRPr>
            </a:lvl2pPr>
            <a:lvl3pPr marL="1143000" indent="-228600" algn="l">
              <a:spcBef>
                <a:spcPct val="20000"/>
              </a:spcBef>
              <a:buChar char="•"/>
              <a:defRPr sz="2400">
                <a:solidFill>
                  <a:schemeClr val="tx1"/>
                </a:solidFill>
                <a:latin typeface="Times New Roman" pitchFamily="18" charset="0"/>
              </a:defRPr>
            </a:lvl3pPr>
            <a:lvl4pPr marL="1600200" indent="-228600" algn="l">
              <a:spcBef>
                <a:spcPct val="20000"/>
              </a:spcBef>
              <a:buChar char="–"/>
              <a:defRPr sz="2000">
                <a:solidFill>
                  <a:schemeClr val="tx1"/>
                </a:solidFill>
                <a:latin typeface="Times New Roman" pitchFamily="18" charset="0"/>
              </a:defRPr>
            </a:lvl4pPr>
            <a:lvl5pPr marL="2057400" indent="-228600" algn="l">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None/>
            </a:pPr>
            <a:endParaRPr lang="en-GB" altLang="en-US" sz="1400" dirty="0"/>
          </a:p>
        </p:txBody>
      </p:sp>
      <p:sp>
        <p:nvSpPr>
          <p:cNvPr id="410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har char="•"/>
              <a:defRPr sz="3200">
                <a:solidFill>
                  <a:schemeClr val="tx1"/>
                </a:solidFill>
                <a:latin typeface="Times New Roman" pitchFamily="18" charset="0"/>
              </a:defRPr>
            </a:lvl1pPr>
            <a:lvl2pPr marL="742950" indent="-285750" algn="l">
              <a:spcBef>
                <a:spcPct val="20000"/>
              </a:spcBef>
              <a:buChar char="–"/>
              <a:defRPr sz="2800">
                <a:solidFill>
                  <a:schemeClr val="tx1"/>
                </a:solidFill>
                <a:latin typeface="Times New Roman" pitchFamily="18" charset="0"/>
              </a:defRPr>
            </a:lvl2pPr>
            <a:lvl3pPr marL="1143000" indent="-228600" algn="l">
              <a:spcBef>
                <a:spcPct val="20000"/>
              </a:spcBef>
              <a:buChar char="•"/>
              <a:defRPr sz="2400">
                <a:solidFill>
                  <a:schemeClr val="tx1"/>
                </a:solidFill>
                <a:latin typeface="Times New Roman" pitchFamily="18" charset="0"/>
              </a:defRPr>
            </a:lvl3pPr>
            <a:lvl4pPr marL="1600200" indent="-228600" algn="l">
              <a:spcBef>
                <a:spcPct val="20000"/>
              </a:spcBef>
              <a:buChar char="–"/>
              <a:defRPr sz="2000">
                <a:solidFill>
                  <a:schemeClr val="tx1"/>
                </a:solidFill>
                <a:latin typeface="Times New Roman" pitchFamily="18" charset="0"/>
              </a:defRPr>
            </a:lvl4pPr>
            <a:lvl5pPr marL="2057400" indent="-228600" algn="l">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a:spcBef>
                <a:spcPct val="0"/>
              </a:spcBef>
              <a:buFontTx/>
              <a:buNone/>
            </a:pPr>
            <a:fld id="{EFF35F4F-0AD4-43B6-80CB-8CACA854EF01}" type="slidenum">
              <a:rPr lang="en-GB" altLang="en-US" sz="1400" smtClean="0"/>
              <a:pPr algn="r">
                <a:spcBef>
                  <a:spcPct val="0"/>
                </a:spcBef>
                <a:buFontTx/>
                <a:buNone/>
              </a:pPr>
              <a:t>2</a:t>
            </a:fld>
            <a:endParaRPr lang="en-GB" altLang="en-US" sz="1400"/>
          </a:p>
        </p:txBody>
      </p:sp>
      <p:sp>
        <p:nvSpPr>
          <p:cNvPr id="4101" name="Rectangle 2"/>
          <p:cNvSpPr>
            <a:spLocks noGrp="1" noChangeArrowheads="1"/>
          </p:cNvSpPr>
          <p:nvPr>
            <p:ph type="title"/>
          </p:nvPr>
        </p:nvSpPr>
        <p:spPr/>
        <p:txBody>
          <a:bodyPr/>
          <a:lstStyle/>
          <a:p>
            <a:r>
              <a:rPr lang="en-GB" altLang="en-US" dirty="0"/>
              <a:t>lecture on Poisson regression</a:t>
            </a:r>
          </a:p>
        </p:txBody>
      </p:sp>
      <p:sp>
        <p:nvSpPr>
          <p:cNvPr id="41987" name="Rectangle 3"/>
          <p:cNvSpPr>
            <a:spLocks noGrp="1" noChangeArrowheads="1"/>
          </p:cNvSpPr>
          <p:nvPr>
            <p:ph type="body" idx="1"/>
          </p:nvPr>
        </p:nvSpPr>
        <p:spPr/>
        <p:txBody>
          <a:bodyPr/>
          <a:lstStyle/>
          <a:p>
            <a:r>
              <a:rPr lang="en-GB" altLang="en-US" dirty="0"/>
              <a:t>Rationale behind Poisson regression</a:t>
            </a:r>
          </a:p>
          <a:p>
            <a:r>
              <a:rPr lang="en-GB" altLang="en-US" dirty="0"/>
              <a:t>Equation, parameter estimates</a:t>
            </a:r>
          </a:p>
          <a:p>
            <a:r>
              <a:rPr lang="en-GB" altLang="en-US" dirty="0"/>
              <a:t>Conditions</a:t>
            </a:r>
          </a:p>
          <a:p>
            <a:r>
              <a:rPr lang="en-GB" altLang="en-US" dirty="0"/>
              <a:t>Models with &gt; 1 explanatory variable</a:t>
            </a:r>
          </a:p>
          <a:p>
            <a:r>
              <a:rPr lang="en-GB" altLang="en-US" dirty="0"/>
              <a:t>Comparison of models</a:t>
            </a:r>
          </a:p>
          <a:p>
            <a:r>
              <a:rPr lang="en-GB" altLang="en-US" dirty="0"/>
              <a:t>Goodness of fit</a:t>
            </a:r>
          </a:p>
          <a:p>
            <a:endParaRPr lang="en-GB"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endSync delay="0"/>
                                  <p:childTnLst>
                                    <p:set>
                                      <p:cBhvr>
                                        <p:cTn id="6" dur="1" fill="hold">
                                          <p:endSync delay="0"/>
                                        </p:cTn>
                                        <p:tgtEl>
                                          <p:spTgt spid="4198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1987">
                                            <p:txEl>
                                              <p:pRg st="0" end="0"/>
                                            </p:txEl>
                                          </p:spTgt>
                                        </p:tgtEl>
                                        <p:attrNameLst>
                                          <p:attrName>ppt_c</p:attrName>
                                        </p:attrNameLst>
                                      </p:cBhvr>
                                      <p:to>
                                        <a:schemeClr val="bg2"/>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endSync delay="0"/>
                                  <p:childTnLst>
                                    <p:set>
                                      <p:cBhvr>
                                        <p:cTn id="10" dur="1" fill="hold">
                                          <p:endSync delay="0"/>
                                        </p:cTn>
                                        <p:tgtEl>
                                          <p:spTgt spid="4198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1987">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endSync delay="0"/>
                                  <p:childTnLst>
                                    <p:set>
                                      <p:cBhvr>
                                        <p:cTn id="14" dur="1" fill="hold">
                                          <p:endSync delay="0"/>
                                        </p:cTn>
                                        <p:tgtEl>
                                          <p:spTgt spid="4198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1987">
                                            <p:txEl>
                                              <p:pRg st="2" end="2"/>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endSync delay="0"/>
                                  <p:childTnLst>
                                    <p:set>
                                      <p:cBhvr>
                                        <p:cTn id="18" dur="1" fill="hold">
                                          <p:endSync delay="0"/>
                                        </p:cTn>
                                        <p:tgtEl>
                                          <p:spTgt spid="4198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1987">
                                            <p:txEl>
                                              <p:pRg st="3" end="3"/>
                                            </p:txEl>
                                          </p:spTgt>
                                        </p:tgtEl>
                                        <p:attrNameLst>
                                          <p:attrName>ppt_c</p:attrName>
                                        </p:attrNameLst>
                                      </p:cBhvr>
                                      <p:to>
                                        <a:schemeClr val="bg2"/>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endSync delay="0"/>
                                  <p:childTnLst>
                                    <p:set>
                                      <p:cBhvr>
                                        <p:cTn id="22" dur="1" fill="hold">
                                          <p:endSync delay="0"/>
                                        </p:cTn>
                                        <p:tgtEl>
                                          <p:spTgt spid="4198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1987">
                                            <p:txEl>
                                              <p:pRg st="4" end="4"/>
                                            </p:txEl>
                                          </p:spTgt>
                                        </p:tgtEl>
                                        <p:attrNameLst>
                                          <p:attrName>ppt_c</p:attrName>
                                        </p:attrNameLst>
                                      </p:cBhvr>
                                      <p:to>
                                        <a:schemeClr val="bg2"/>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endSync delay="0"/>
                                  <p:childTnLst>
                                    <p:set>
                                      <p:cBhvr>
                                        <p:cTn id="26" dur="1" fill="hold">
                                          <p:endSync delay="0"/>
                                        </p:cTn>
                                        <p:tgtEl>
                                          <p:spTgt spid="41987">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41987">
                                            <p:txEl>
                                              <p:pRg st="5" end="5"/>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9DA83-7708-400E-A79B-23CECB8FCF46}"/>
              </a:ext>
            </a:extLst>
          </p:cNvPr>
          <p:cNvSpPr>
            <a:spLocks noGrp="1"/>
          </p:cNvSpPr>
          <p:nvPr>
            <p:ph type="title"/>
          </p:nvPr>
        </p:nvSpPr>
        <p:spPr>
          <a:xfrm>
            <a:off x="675971" y="39584"/>
            <a:ext cx="7772400" cy="1143000"/>
          </a:xfrm>
        </p:spPr>
        <p:txBody>
          <a:bodyPr/>
          <a:lstStyle/>
          <a:p>
            <a:r>
              <a:rPr lang="nl-BE" dirty="0" err="1"/>
              <a:t>Comparing</a:t>
            </a:r>
            <a:r>
              <a:rPr lang="nl-BE" dirty="0"/>
              <a:t> </a:t>
            </a:r>
            <a:r>
              <a:rPr lang="nl-BE" dirty="0" err="1"/>
              <a:t>two</a:t>
            </a:r>
            <a:r>
              <a:rPr lang="nl-BE" dirty="0"/>
              <a:t> </a:t>
            </a:r>
            <a:r>
              <a:rPr lang="nl-BE" dirty="0" err="1"/>
              <a:t>models</a:t>
            </a:r>
            <a:endParaRPr lang="nl-BE" dirty="0"/>
          </a:p>
        </p:txBody>
      </p:sp>
      <p:sp>
        <p:nvSpPr>
          <p:cNvPr id="3" name="Content Placeholder 2">
            <a:extLst>
              <a:ext uri="{FF2B5EF4-FFF2-40B4-BE49-F238E27FC236}">
                <a16:creationId xmlns:a16="http://schemas.microsoft.com/office/drawing/2014/main" id="{D91E7463-D7D1-439F-91CA-AECDF98219CA}"/>
              </a:ext>
            </a:extLst>
          </p:cNvPr>
          <p:cNvSpPr>
            <a:spLocks noGrp="1"/>
          </p:cNvSpPr>
          <p:nvPr>
            <p:ph idx="1"/>
          </p:nvPr>
        </p:nvSpPr>
        <p:spPr/>
        <p:txBody>
          <a:bodyPr/>
          <a:lstStyle/>
          <a:p>
            <a:endParaRPr lang="nl-BE"/>
          </a:p>
        </p:txBody>
      </p:sp>
      <p:sp>
        <p:nvSpPr>
          <p:cNvPr id="4" name="Date Placeholder 3">
            <a:extLst>
              <a:ext uri="{FF2B5EF4-FFF2-40B4-BE49-F238E27FC236}">
                <a16:creationId xmlns:a16="http://schemas.microsoft.com/office/drawing/2014/main" id="{E00B7BD9-91B3-4D23-A732-7A4280F4950A}"/>
              </a:ext>
            </a:extLst>
          </p:cNvPr>
          <p:cNvSpPr>
            <a:spLocks noGrp="1"/>
          </p:cNvSpPr>
          <p:nvPr>
            <p:ph type="dt" sz="half" idx="10"/>
          </p:nvPr>
        </p:nvSpPr>
        <p:spPr/>
        <p:txBody>
          <a:bodyPr/>
          <a:lstStyle/>
          <a:p>
            <a:pPr>
              <a:defRPr/>
            </a:pPr>
            <a:endParaRPr lang="en-GB" dirty="0"/>
          </a:p>
        </p:txBody>
      </p:sp>
      <p:sp>
        <p:nvSpPr>
          <p:cNvPr id="6" name="Slide Number Placeholder 5">
            <a:extLst>
              <a:ext uri="{FF2B5EF4-FFF2-40B4-BE49-F238E27FC236}">
                <a16:creationId xmlns:a16="http://schemas.microsoft.com/office/drawing/2014/main" id="{5A99F3CF-6A55-4FB0-B46A-A1576B8F3257}"/>
              </a:ext>
            </a:extLst>
          </p:cNvPr>
          <p:cNvSpPr>
            <a:spLocks noGrp="1"/>
          </p:cNvSpPr>
          <p:nvPr>
            <p:ph type="sldNum" sz="quarter" idx="12"/>
          </p:nvPr>
        </p:nvSpPr>
        <p:spPr/>
        <p:txBody>
          <a:bodyPr/>
          <a:lstStyle/>
          <a:p>
            <a:pPr>
              <a:defRPr/>
            </a:pPr>
            <a:fld id="{BF600E67-CE56-48AA-ABB4-93748AE48718}" type="slidenum">
              <a:rPr lang="en-GB" smtClean="0"/>
              <a:pPr>
                <a:defRPr/>
              </a:pPr>
              <a:t>20</a:t>
            </a:fld>
            <a:endParaRPr lang="en-GB"/>
          </a:p>
        </p:txBody>
      </p:sp>
      <p:pic>
        <p:nvPicPr>
          <p:cNvPr id="7" name="Picture 6">
            <a:extLst>
              <a:ext uri="{FF2B5EF4-FFF2-40B4-BE49-F238E27FC236}">
                <a16:creationId xmlns:a16="http://schemas.microsoft.com/office/drawing/2014/main" id="{5F318FD1-A090-F73E-881D-010E22F27920}"/>
              </a:ext>
            </a:extLst>
          </p:cNvPr>
          <p:cNvPicPr>
            <a:picLocks noChangeAspect="1"/>
          </p:cNvPicPr>
          <p:nvPr/>
        </p:nvPicPr>
        <p:blipFill>
          <a:blip r:embed="rId3"/>
          <a:stretch>
            <a:fillRect/>
          </a:stretch>
        </p:blipFill>
        <p:spPr>
          <a:xfrm>
            <a:off x="675971" y="1981200"/>
            <a:ext cx="8132832" cy="2205513"/>
          </a:xfrm>
          <a:prstGeom prst="rect">
            <a:avLst/>
          </a:prstGeom>
        </p:spPr>
      </p:pic>
    </p:spTree>
    <p:extLst>
      <p:ext uri="{BB962C8B-B14F-4D97-AF65-F5344CB8AC3E}">
        <p14:creationId xmlns:p14="http://schemas.microsoft.com/office/powerpoint/2010/main" val="3453133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9DA83-7708-400E-A79B-23CECB8FCF46}"/>
              </a:ext>
            </a:extLst>
          </p:cNvPr>
          <p:cNvSpPr>
            <a:spLocks noGrp="1"/>
          </p:cNvSpPr>
          <p:nvPr>
            <p:ph type="title"/>
          </p:nvPr>
        </p:nvSpPr>
        <p:spPr>
          <a:xfrm>
            <a:off x="675971" y="39584"/>
            <a:ext cx="7772400" cy="1143000"/>
          </a:xfrm>
        </p:spPr>
        <p:txBody>
          <a:bodyPr/>
          <a:lstStyle/>
          <a:p>
            <a:r>
              <a:rPr lang="nl-BE" dirty="0" err="1"/>
              <a:t>Comparing</a:t>
            </a:r>
            <a:r>
              <a:rPr lang="nl-BE" dirty="0"/>
              <a:t> </a:t>
            </a:r>
            <a:r>
              <a:rPr lang="nl-BE" dirty="0" err="1"/>
              <a:t>two</a:t>
            </a:r>
            <a:r>
              <a:rPr lang="nl-BE" dirty="0"/>
              <a:t> </a:t>
            </a:r>
            <a:r>
              <a:rPr lang="nl-BE" dirty="0" err="1"/>
              <a:t>models</a:t>
            </a:r>
            <a:endParaRPr lang="nl-BE" dirty="0"/>
          </a:p>
        </p:txBody>
      </p:sp>
      <p:sp>
        <p:nvSpPr>
          <p:cNvPr id="3" name="Content Placeholder 2">
            <a:extLst>
              <a:ext uri="{FF2B5EF4-FFF2-40B4-BE49-F238E27FC236}">
                <a16:creationId xmlns:a16="http://schemas.microsoft.com/office/drawing/2014/main" id="{D91E7463-D7D1-439F-91CA-AECDF98219CA}"/>
              </a:ext>
            </a:extLst>
          </p:cNvPr>
          <p:cNvSpPr>
            <a:spLocks noGrp="1"/>
          </p:cNvSpPr>
          <p:nvPr>
            <p:ph idx="1"/>
          </p:nvPr>
        </p:nvSpPr>
        <p:spPr/>
        <p:txBody>
          <a:bodyPr/>
          <a:lstStyle/>
          <a:p>
            <a:endParaRPr lang="nl-BE" dirty="0"/>
          </a:p>
        </p:txBody>
      </p:sp>
      <p:sp>
        <p:nvSpPr>
          <p:cNvPr id="4" name="Date Placeholder 3">
            <a:extLst>
              <a:ext uri="{FF2B5EF4-FFF2-40B4-BE49-F238E27FC236}">
                <a16:creationId xmlns:a16="http://schemas.microsoft.com/office/drawing/2014/main" id="{E00B7BD9-91B3-4D23-A732-7A4280F4950A}"/>
              </a:ext>
            </a:extLst>
          </p:cNvPr>
          <p:cNvSpPr>
            <a:spLocks noGrp="1"/>
          </p:cNvSpPr>
          <p:nvPr>
            <p:ph type="dt" sz="half" idx="10"/>
          </p:nvPr>
        </p:nvSpPr>
        <p:spPr/>
        <p:txBody>
          <a:bodyPr/>
          <a:lstStyle/>
          <a:p>
            <a:pPr>
              <a:defRPr/>
            </a:pPr>
            <a:endParaRPr lang="en-GB" dirty="0"/>
          </a:p>
        </p:txBody>
      </p:sp>
      <p:sp>
        <p:nvSpPr>
          <p:cNvPr id="6" name="Slide Number Placeholder 5">
            <a:extLst>
              <a:ext uri="{FF2B5EF4-FFF2-40B4-BE49-F238E27FC236}">
                <a16:creationId xmlns:a16="http://schemas.microsoft.com/office/drawing/2014/main" id="{5A99F3CF-6A55-4FB0-B46A-A1576B8F3257}"/>
              </a:ext>
            </a:extLst>
          </p:cNvPr>
          <p:cNvSpPr>
            <a:spLocks noGrp="1"/>
          </p:cNvSpPr>
          <p:nvPr>
            <p:ph type="sldNum" sz="quarter" idx="12"/>
          </p:nvPr>
        </p:nvSpPr>
        <p:spPr/>
        <p:txBody>
          <a:bodyPr/>
          <a:lstStyle/>
          <a:p>
            <a:pPr>
              <a:defRPr/>
            </a:pPr>
            <a:fld id="{BF600E67-CE56-48AA-ABB4-93748AE48718}" type="slidenum">
              <a:rPr lang="en-GB" smtClean="0"/>
              <a:pPr>
                <a:defRPr/>
              </a:pPr>
              <a:t>21</a:t>
            </a:fld>
            <a:endParaRPr lang="en-GB"/>
          </a:p>
        </p:txBody>
      </p:sp>
      <p:pic>
        <p:nvPicPr>
          <p:cNvPr id="7" name="Picture 6">
            <a:extLst>
              <a:ext uri="{FF2B5EF4-FFF2-40B4-BE49-F238E27FC236}">
                <a16:creationId xmlns:a16="http://schemas.microsoft.com/office/drawing/2014/main" id="{6A42C5D6-3A30-E079-2EF3-7E50A31D7A67}"/>
              </a:ext>
            </a:extLst>
          </p:cNvPr>
          <p:cNvPicPr>
            <a:picLocks noChangeAspect="1"/>
          </p:cNvPicPr>
          <p:nvPr/>
        </p:nvPicPr>
        <p:blipFill>
          <a:blip r:embed="rId3"/>
          <a:stretch>
            <a:fillRect/>
          </a:stretch>
        </p:blipFill>
        <p:spPr>
          <a:xfrm>
            <a:off x="827584" y="1981200"/>
            <a:ext cx="8458200" cy="1669467"/>
          </a:xfrm>
          <a:prstGeom prst="rect">
            <a:avLst/>
          </a:prstGeom>
        </p:spPr>
      </p:pic>
    </p:spTree>
    <p:extLst>
      <p:ext uri="{BB962C8B-B14F-4D97-AF65-F5344CB8AC3E}">
        <p14:creationId xmlns:p14="http://schemas.microsoft.com/office/powerpoint/2010/main" val="3512593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A7F48-7BBB-479B-ABE3-8E38AFEA6001}"/>
              </a:ext>
            </a:extLst>
          </p:cNvPr>
          <p:cNvSpPr>
            <a:spLocks noGrp="1"/>
          </p:cNvSpPr>
          <p:nvPr>
            <p:ph type="title"/>
          </p:nvPr>
        </p:nvSpPr>
        <p:spPr/>
        <p:txBody>
          <a:bodyPr/>
          <a:lstStyle/>
          <a:p>
            <a:r>
              <a:rPr lang="nl-BE" dirty="0" err="1"/>
              <a:t>Checking</a:t>
            </a:r>
            <a:r>
              <a:rPr lang="nl-BE" dirty="0"/>
              <a:t> </a:t>
            </a:r>
            <a:r>
              <a:rPr lang="nl-BE" dirty="0" err="1"/>
              <a:t>the</a:t>
            </a:r>
            <a:r>
              <a:rPr lang="nl-BE" dirty="0"/>
              <a:t> </a:t>
            </a:r>
            <a:r>
              <a:rPr lang="nl-BE" dirty="0" err="1"/>
              <a:t>dispersion</a:t>
            </a:r>
            <a:r>
              <a:rPr lang="nl-BE" dirty="0"/>
              <a:t> parameter</a:t>
            </a:r>
          </a:p>
        </p:txBody>
      </p:sp>
      <p:sp>
        <p:nvSpPr>
          <p:cNvPr id="3" name="Content Placeholder 2">
            <a:extLst>
              <a:ext uri="{FF2B5EF4-FFF2-40B4-BE49-F238E27FC236}">
                <a16:creationId xmlns:a16="http://schemas.microsoft.com/office/drawing/2014/main" id="{D300262A-33D2-46EF-B547-C0A6D731C571}"/>
              </a:ext>
            </a:extLst>
          </p:cNvPr>
          <p:cNvSpPr>
            <a:spLocks noGrp="1"/>
          </p:cNvSpPr>
          <p:nvPr>
            <p:ph idx="1"/>
          </p:nvPr>
        </p:nvSpPr>
        <p:spPr/>
        <p:txBody>
          <a:bodyPr/>
          <a:lstStyle/>
          <a:p>
            <a:endParaRPr lang="nl-BE"/>
          </a:p>
        </p:txBody>
      </p:sp>
      <p:sp>
        <p:nvSpPr>
          <p:cNvPr id="4" name="Date Placeholder 3">
            <a:extLst>
              <a:ext uri="{FF2B5EF4-FFF2-40B4-BE49-F238E27FC236}">
                <a16:creationId xmlns:a16="http://schemas.microsoft.com/office/drawing/2014/main" id="{05EAFF5A-83D8-4575-9CE4-8912C919BD32}"/>
              </a:ext>
            </a:extLst>
          </p:cNvPr>
          <p:cNvSpPr>
            <a:spLocks noGrp="1"/>
          </p:cNvSpPr>
          <p:nvPr>
            <p:ph type="dt" sz="half" idx="10"/>
          </p:nvPr>
        </p:nvSpPr>
        <p:spPr/>
        <p:txBody>
          <a:bodyPr/>
          <a:lstStyle/>
          <a:p>
            <a:pPr>
              <a:defRPr/>
            </a:pPr>
            <a:endParaRPr lang="en-GB" dirty="0"/>
          </a:p>
        </p:txBody>
      </p:sp>
      <p:sp>
        <p:nvSpPr>
          <p:cNvPr id="6" name="Slide Number Placeholder 5">
            <a:extLst>
              <a:ext uri="{FF2B5EF4-FFF2-40B4-BE49-F238E27FC236}">
                <a16:creationId xmlns:a16="http://schemas.microsoft.com/office/drawing/2014/main" id="{83217BE0-155B-4305-971D-081C452BB402}"/>
              </a:ext>
            </a:extLst>
          </p:cNvPr>
          <p:cNvSpPr>
            <a:spLocks noGrp="1"/>
          </p:cNvSpPr>
          <p:nvPr>
            <p:ph type="sldNum" sz="quarter" idx="12"/>
          </p:nvPr>
        </p:nvSpPr>
        <p:spPr/>
        <p:txBody>
          <a:bodyPr/>
          <a:lstStyle/>
          <a:p>
            <a:pPr>
              <a:defRPr/>
            </a:pPr>
            <a:fld id="{BF600E67-CE56-48AA-ABB4-93748AE48718}" type="slidenum">
              <a:rPr lang="en-GB" smtClean="0"/>
              <a:pPr>
                <a:defRPr/>
              </a:pPr>
              <a:t>22</a:t>
            </a:fld>
            <a:endParaRPr lang="en-GB"/>
          </a:p>
        </p:txBody>
      </p:sp>
      <p:pic>
        <p:nvPicPr>
          <p:cNvPr id="7" name="Picture 6">
            <a:extLst>
              <a:ext uri="{FF2B5EF4-FFF2-40B4-BE49-F238E27FC236}">
                <a16:creationId xmlns:a16="http://schemas.microsoft.com/office/drawing/2014/main" id="{7C6CEA0C-2C3B-28D0-1D25-275FC74DF591}"/>
              </a:ext>
            </a:extLst>
          </p:cNvPr>
          <p:cNvPicPr>
            <a:picLocks noChangeAspect="1"/>
          </p:cNvPicPr>
          <p:nvPr/>
        </p:nvPicPr>
        <p:blipFill>
          <a:blip r:embed="rId3"/>
          <a:stretch>
            <a:fillRect/>
          </a:stretch>
        </p:blipFill>
        <p:spPr>
          <a:xfrm>
            <a:off x="755576" y="2022364"/>
            <a:ext cx="7884368" cy="917117"/>
          </a:xfrm>
          <a:prstGeom prst="rect">
            <a:avLst/>
          </a:prstGeom>
        </p:spPr>
      </p:pic>
    </p:spTree>
    <p:extLst>
      <p:ext uri="{BB962C8B-B14F-4D97-AF65-F5344CB8AC3E}">
        <p14:creationId xmlns:p14="http://schemas.microsoft.com/office/powerpoint/2010/main" val="2858635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340E2-F578-4867-9569-41281EDDC940}"/>
              </a:ext>
            </a:extLst>
          </p:cNvPr>
          <p:cNvSpPr>
            <a:spLocks noGrp="1"/>
          </p:cNvSpPr>
          <p:nvPr>
            <p:ph type="title"/>
          </p:nvPr>
        </p:nvSpPr>
        <p:spPr/>
        <p:txBody>
          <a:bodyPr/>
          <a:lstStyle/>
          <a:p>
            <a:r>
              <a:rPr lang="nl-BE" dirty="0" err="1"/>
              <a:t>Negative</a:t>
            </a:r>
            <a:r>
              <a:rPr lang="nl-BE" dirty="0"/>
              <a:t> </a:t>
            </a:r>
            <a:r>
              <a:rPr lang="nl-BE" dirty="0" err="1"/>
              <a:t>binomial</a:t>
            </a:r>
            <a:r>
              <a:rPr lang="nl-BE" dirty="0"/>
              <a:t> </a:t>
            </a:r>
            <a:r>
              <a:rPr lang="nl-BE" dirty="0" err="1"/>
              <a:t>regression</a:t>
            </a:r>
            <a:endParaRPr lang="nl-BE" dirty="0"/>
          </a:p>
        </p:txBody>
      </p:sp>
      <p:sp>
        <p:nvSpPr>
          <p:cNvPr id="3" name="Content Placeholder 2">
            <a:extLst>
              <a:ext uri="{FF2B5EF4-FFF2-40B4-BE49-F238E27FC236}">
                <a16:creationId xmlns:a16="http://schemas.microsoft.com/office/drawing/2014/main" id="{C7AE8DBE-4822-4339-8F3D-101BEF58A9C6}"/>
              </a:ext>
            </a:extLst>
          </p:cNvPr>
          <p:cNvSpPr>
            <a:spLocks noGrp="1"/>
          </p:cNvSpPr>
          <p:nvPr>
            <p:ph idx="1"/>
          </p:nvPr>
        </p:nvSpPr>
        <p:spPr/>
        <p:txBody>
          <a:bodyPr/>
          <a:lstStyle/>
          <a:p>
            <a:pPr marL="0" indent="0">
              <a:buNone/>
            </a:pPr>
            <a:r>
              <a:rPr lang="nl-BE" sz="2400" dirty="0">
                <a:latin typeface="Courier New" panose="02070309020205020404" pitchFamily="49" charset="0"/>
                <a:cs typeface="Courier New" panose="02070309020205020404" pitchFamily="49" charset="0"/>
              </a:rPr>
              <a:t>GLM.2 &lt;- </a:t>
            </a:r>
            <a:r>
              <a:rPr lang="nl-BE" sz="2400" dirty="0" err="1">
                <a:latin typeface="Courier New" panose="02070309020205020404" pitchFamily="49" charset="0"/>
                <a:cs typeface="Courier New" panose="02070309020205020404" pitchFamily="49" charset="0"/>
              </a:rPr>
              <a:t>glm</a:t>
            </a:r>
            <a:r>
              <a:rPr lang="nl-BE" sz="2400" dirty="0">
                <a:latin typeface="Courier New" panose="02070309020205020404" pitchFamily="49" charset="0"/>
                <a:cs typeface="Courier New" panose="02070309020205020404" pitchFamily="49" charset="0"/>
              </a:rPr>
              <a:t>(</a:t>
            </a:r>
            <a:r>
              <a:rPr lang="nl-BE" sz="2400" dirty="0" err="1">
                <a:latin typeface="Courier New" panose="02070309020205020404" pitchFamily="49" charset="0"/>
                <a:cs typeface="Courier New" panose="02070309020205020404" pitchFamily="49" charset="0"/>
              </a:rPr>
              <a:t>deaths</a:t>
            </a:r>
            <a:r>
              <a:rPr lang="nl-BE" sz="2400" dirty="0">
                <a:latin typeface="Courier New" panose="02070309020205020404" pitchFamily="49" charset="0"/>
                <a:cs typeface="Courier New" panose="02070309020205020404" pitchFamily="49" charset="0"/>
              </a:rPr>
              <a:t> ~ offset(log(pop)) + </a:t>
            </a:r>
            <a:r>
              <a:rPr lang="nl-BE" sz="2400" dirty="0" err="1">
                <a:latin typeface="Courier New" panose="02070309020205020404" pitchFamily="49" charset="0"/>
                <a:cs typeface="Courier New" panose="02070309020205020404" pitchFamily="49" charset="0"/>
              </a:rPr>
              <a:t>smoke</a:t>
            </a:r>
            <a:r>
              <a:rPr lang="nl-BE" sz="2400" dirty="0">
                <a:latin typeface="Courier New" panose="02070309020205020404" pitchFamily="49" charset="0"/>
                <a:cs typeface="Courier New" panose="02070309020205020404" pitchFamily="49" charset="0"/>
              </a:rPr>
              <a:t> + factor(</a:t>
            </a:r>
            <a:r>
              <a:rPr lang="nl-BE" sz="2400" dirty="0" err="1">
                <a:latin typeface="Courier New" panose="02070309020205020404" pitchFamily="49" charset="0"/>
                <a:cs typeface="Courier New" panose="02070309020205020404" pitchFamily="49" charset="0"/>
              </a:rPr>
              <a:t>age</a:t>
            </a:r>
            <a:r>
              <a:rPr lang="nl-BE" sz="2400" dirty="0">
                <a:latin typeface="Courier New" panose="02070309020205020404" pitchFamily="49" charset="0"/>
                <a:cs typeface="Courier New" panose="02070309020205020404" pitchFamily="49" charset="0"/>
              </a:rPr>
              <a:t>), family=</a:t>
            </a:r>
            <a:r>
              <a:rPr lang="nl-BE" sz="2400" dirty="0" err="1">
                <a:latin typeface="Courier New" panose="02070309020205020404" pitchFamily="49" charset="0"/>
                <a:cs typeface="Courier New" panose="02070309020205020404" pitchFamily="49" charset="0"/>
              </a:rPr>
              <a:t>poisson</a:t>
            </a:r>
            <a:r>
              <a:rPr lang="nl-BE" sz="2400" dirty="0">
                <a:latin typeface="Courier New" panose="02070309020205020404" pitchFamily="49" charset="0"/>
                <a:cs typeface="Courier New" panose="02070309020205020404" pitchFamily="49" charset="0"/>
              </a:rPr>
              <a:t>(log), data=</a:t>
            </a:r>
            <a:r>
              <a:rPr lang="nl-BE" sz="2400" dirty="0" err="1">
                <a:latin typeface="Courier New" panose="02070309020205020404" pitchFamily="49" charset="0"/>
                <a:cs typeface="Courier New" panose="02070309020205020404" pitchFamily="49" charset="0"/>
              </a:rPr>
              <a:t>Poisson_smoking_mort</a:t>
            </a:r>
            <a:r>
              <a:rPr lang="nl-BE" sz="2400" dirty="0">
                <a:latin typeface="Courier New" panose="02070309020205020404" pitchFamily="49" charset="0"/>
                <a:cs typeface="Courier New" panose="02070309020205020404" pitchFamily="49" charset="0"/>
              </a:rPr>
              <a:t>)</a:t>
            </a:r>
          </a:p>
          <a:p>
            <a:pPr marL="0" indent="0">
              <a:buNone/>
            </a:pPr>
            <a:endParaRPr lang="nl-BE" sz="2400" dirty="0"/>
          </a:p>
          <a:p>
            <a:pPr marL="0" indent="0">
              <a:buNone/>
            </a:pPr>
            <a:r>
              <a:rPr lang="nl-BE" sz="2400" dirty="0" err="1">
                <a:latin typeface="Courier New" panose="02070309020205020404" pitchFamily="49" charset="0"/>
                <a:cs typeface="Courier New" panose="02070309020205020404" pitchFamily="49" charset="0"/>
              </a:rPr>
              <a:t>library</a:t>
            </a:r>
            <a:r>
              <a:rPr lang="nl-BE" sz="2400" dirty="0">
                <a:latin typeface="Courier New" panose="02070309020205020404" pitchFamily="49" charset="0"/>
                <a:cs typeface="Courier New" panose="02070309020205020404" pitchFamily="49" charset="0"/>
              </a:rPr>
              <a:t>(MASS)</a:t>
            </a:r>
          </a:p>
          <a:p>
            <a:pPr marL="0" indent="0">
              <a:buNone/>
            </a:pPr>
            <a:endParaRPr lang="nl-BE" sz="2400" dirty="0"/>
          </a:p>
          <a:p>
            <a:pPr marL="0" indent="0">
              <a:buNone/>
            </a:pPr>
            <a:r>
              <a:rPr lang="nl-BE" sz="2400" dirty="0">
                <a:latin typeface="Courier New" panose="02070309020205020404" pitchFamily="49" charset="0"/>
                <a:cs typeface="Courier New" panose="02070309020205020404" pitchFamily="49" charset="0"/>
              </a:rPr>
              <a:t>GLM.NB &lt;- </a:t>
            </a:r>
            <a:r>
              <a:rPr lang="nl-BE" sz="2400" dirty="0" err="1">
                <a:latin typeface="Courier New" panose="02070309020205020404" pitchFamily="49" charset="0"/>
                <a:cs typeface="Courier New" panose="02070309020205020404" pitchFamily="49" charset="0"/>
              </a:rPr>
              <a:t>glm.nb</a:t>
            </a:r>
            <a:r>
              <a:rPr lang="nl-BE" sz="2400" dirty="0">
                <a:latin typeface="Courier New" panose="02070309020205020404" pitchFamily="49" charset="0"/>
                <a:cs typeface="Courier New" panose="02070309020205020404" pitchFamily="49" charset="0"/>
              </a:rPr>
              <a:t>(</a:t>
            </a:r>
            <a:r>
              <a:rPr lang="nl-BE" sz="2400" dirty="0" err="1">
                <a:latin typeface="Courier New" panose="02070309020205020404" pitchFamily="49" charset="0"/>
                <a:cs typeface="Courier New" panose="02070309020205020404" pitchFamily="49" charset="0"/>
              </a:rPr>
              <a:t>deaths</a:t>
            </a:r>
            <a:r>
              <a:rPr lang="nl-BE" sz="2400" dirty="0">
                <a:latin typeface="Courier New" panose="02070309020205020404" pitchFamily="49" charset="0"/>
                <a:cs typeface="Courier New" panose="02070309020205020404" pitchFamily="49" charset="0"/>
              </a:rPr>
              <a:t> ~ offset(log(pop)) + </a:t>
            </a:r>
            <a:r>
              <a:rPr lang="nl-BE" sz="2400" dirty="0" err="1">
                <a:latin typeface="Courier New" panose="02070309020205020404" pitchFamily="49" charset="0"/>
                <a:cs typeface="Courier New" panose="02070309020205020404" pitchFamily="49" charset="0"/>
              </a:rPr>
              <a:t>smoke</a:t>
            </a:r>
            <a:r>
              <a:rPr lang="nl-BE" sz="2400" dirty="0">
                <a:latin typeface="Courier New" panose="02070309020205020404" pitchFamily="49" charset="0"/>
                <a:cs typeface="Courier New" panose="02070309020205020404" pitchFamily="49" charset="0"/>
              </a:rPr>
              <a:t> + factor(</a:t>
            </a:r>
            <a:r>
              <a:rPr lang="nl-BE" sz="2400" dirty="0" err="1">
                <a:latin typeface="Courier New" panose="02070309020205020404" pitchFamily="49" charset="0"/>
                <a:cs typeface="Courier New" panose="02070309020205020404" pitchFamily="49" charset="0"/>
              </a:rPr>
              <a:t>age</a:t>
            </a:r>
            <a:r>
              <a:rPr lang="nl-BE" sz="2400" dirty="0">
                <a:latin typeface="Courier New" panose="02070309020205020404" pitchFamily="49" charset="0"/>
                <a:cs typeface="Courier New" panose="02070309020205020404" pitchFamily="49" charset="0"/>
              </a:rPr>
              <a:t>), data=</a:t>
            </a:r>
            <a:r>
              <a:rPr lang="nl-BE" sz="2400" dirty="0" err="1">
                <a:latin typeface="Courier New" panose="02070309020205020404" pitchFamily="49" charset="0"/>
                <a:cs typeface="Courier New" panose="02070309020205020404" pitchFamily="49" charset="0"/>
              </a:rPr>
              <a:t>Poisson_smoking_mort</a:t>
            </a:r>
            <a:r>
              <a:rPr lang="nl-BE" sz="2400" dirty="0">
                <a:latin typeface="Courier New" panose="02070309020205020404" pitchFamily="49" charset="0"/>
                <a:cs typeface="Courier New" panose="02070309020205020404" pitchFamily="49" charset="0"/>
              </a:rPr>
              <a:t>)</a:t>
            </a:r>
          </a:p>
        </p:txBody>
      </p:sp>
      <p:sp>
        <p:nvSpPr>
          <p:cNvPr id="4" name="Date Placeholder 3">
            <a:extLst>
              <a:ext uri="{FF2B5EF4-FFF2-40B4-BE49-F238E27FC236}">
                <a16:creationId xmlns:a16="http://schemas.microsoft.com/office/drawing/2014/main" id="{0E309ED0-20C3-49D9-8FEA-515C25F7974F}"/>
              </a:ext>
            </a:extLst>
          </p:cNvPr>
          <p:cNvSpPr>
            <a:spLocks noGrp="1"/>
          </p:cNvSpPr>
          <p:nvPr>
            <p:ph type="dt" sz="half" idx="10"/>
          </p:nvPr>
        </p:nvSpPr>
        <p:spPr/>
        <p:txBody>
          <a:bodyPr/>
          <a:lstStyle/>
          <a:p>
            <a:pPr>
              <a:defRPr/>
            </a:pPr>
            <a:endParaRPr lang="en-GB" dirty="0"/>
          </a:p>
        </p:txBody>
      </p:sp>
      <p:sp>
        <p:nvSpPr>
          <p:cNvPr id="6" name="Slide Number Placeholder 5">
            <a:extLst>
              <a:ext uri="{FF2B5EF4-FFF2-40B4-BE49-F238E27FC236}">
                <a16:creationId xmlns:a16="http://schemas.microsoft.com/office/drawing/2014/main" id="{E79C541B-FF4B-4667-9728-FA86886496C4}"/>
              </a:ext>
            </a:extLst>
          </p:cNvPr>
          <p:cNvSpPr>
            <a:spLocks noGrp="1"/>
          </p:cNvSpPr>
          <p:nvPr>
            <p:ph type="sldNum" sz="quarter" idx="12"/>
          </p:nvPr>
        </p:nvSpPr>
        <p:spPr/>
        <p:txBody>
          <a:bodyPr/>
          <a:lstStyle/>
          <a:p>
            <a:pPr>
              <a:defRPr/>
            </a:pPr>
            <a:fld id="{BF600E67-CE56-48AA-ABB4-93748AE48718}" type="slidenum">
              <a:rPr lang="en-GB" smtClean="0"/>
              <a:pPr>
                <a:defRPr/>
              </a:pPr>
              <a:t>23</a:t>
            </a:fld>
            <a:endParaRPr lang="en-GB"/>
          </a:p>
        </p:txBody>
      </p:sp>
    </p:spTree>
    <p:extLst>
      <p:ext uri="{BB962C8B-B14F-4D97-AF65-F5344CB8AC3E}">
        <p14:creationId xmlns:p14="http://schemas.microsoft.com/office/powerpoint/2010/main" val="2242093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340E2-F578-4867-9569-41281EDDC940}"/>
              </a:ext>
            </a:extLst>
          </p:cNvPr>
          <p:cNvSpPr>
            <a:spLocks noGrp="1"/>
          </p:cNvSpPr>
          <p:nvPr>
            <p:ph type="title"/>
          </p:nvPr>
        </p:nvSpPr>
        <p:spPr/>
        <p:txBody>
          <a:bodyPr/>
          <a:lstStyle/>
          <a:p>
            <a:r>
              <a:rPr lang="nl-BE" dirty="0" err="1"/>
              <a:t>Negative</a:t>
            </a:r>
            <a:r>
              <a:rPr lang="nl-BE" dirty="0"/>
              <a:t> </a:t>
            </a:r>
            <a:r>
              <a:rPr lang="nl-BE" dirty="0" err="1"/>
              <a:t>binomial</a:t>
            </a:r>
            <a:r>
              <a:rPr lang="nl-BE" dirty="0"/>
              <a:t> </a:t>
            </a:r>
            <a:r>
              <a:rPr lang="nl-BE" dirty="0" err="1"/>
              <a:t>regression</a:t>
            </a:r>
            <a:endParaRPr lang="nl-BE" dirty="0"/>
          </a:p>
        </p:txBody>
      </p:sp>
      <p:sp>
        <p:nvSpPr>
          <p:cNvPr id="4" name="Date Placeholder 3">
            <a:extLst>
              <a:ext uri="{FF2B5EF4-FFF2-40B4-BE49-F238E27FC236}">
                <a16:creationId xmlns:a16="http://schemas.microsoft.com/office/drawing/2014/main" id="{0E309ED0-20C3-49D9-8FEA-515C25F7974F}"/>
              </a:ext>
            </a:extLst>
          </p:cNvPr>
          <p:cNvSpPr>
            <a:spLocks noGrp="1"/>
          </p:cNvSpPr>
          <p:nvPr>
            <p:ph type="dt" sz="half" idx="10"/>
          </p:nvPr>
        </p:nvSpPr>
        <p:spPr/>
        <p:txBody>
          <a:bodyPr/>
          <a:lstStyle/>
          <a:p>
            <a:pPr>
              <a:defRPr/>
            </a:pPr>
            <a:endParaRPr lang="en-GB" dirty="0"/>
          </a:p>
        </p:txBody>
      </p:sp>
      <p:sp>
        <p:nvSpPr>
          <p:cNvPr id="6" name="Slide Number Placeholder 5">
            <a:extLst>
              <a:ext uri="{FF2B5EF4-FFF2-40B4-BE49-F238E27FC236}">
                <a16:creationId xmlns:a16="http://schemas.microsoft.com/office/drawing/2014/main" id="{E79C541B-FF4B-4667-9728-FA86886496C4}"/>
              </a:ext>
            </a:extLst>
          </p:cNvPr>
          <p:cNvSpPr>
            <a:spLocks noGrp="1"/>
          </p:cNvSpPr>
          <p:nvPr>
            <p:ph type="sldNum" sz="quarter" idx="12"/>
          </p:nvPr>
        </p:nvSpPr>
        <p:spPr/>
        <p:txBody>
          <a:bodyPr/>
          <a:lstStyle/>
          <a:p>
            <a:pPr>
              <a:defRPr/>
            </a:pPr>
            <a:fld id="{BF600E67-CE56-48AA-ABB4-93748AE48718}" type="slidenum">
              <a:rPr lang="en-GB" smtClean="0"/>
              <a:pPr>
                <a:defRPr/>
              </a:pPr>
              <a:t>24</a:t>
            </a:fld>
            <a:endParaRPr lang="en-GB"/>
          </a:p>
        </p:txBody>
      </p:sp>
      <p:pic>
        <p:nvPicPr>
          <p:cNvPr id="5" name="Picture 4">
            <a:extLst>
              <a:ext uri="{FF2B5EF4-FFF2-40B4-BE49-F238E27FC236}">
                <a16:creationId xmlns:a16="http://schemas.microsoft.com/office/drawing/2014/main" id="{75626A4B-E370-D8AD-70A0-2D51E82AD855}"/>
              </a:ext>
            </a:extLst>
          </p:cNvPr>
          <p:cNvPicPr>
            <a:picLocks noChangeAspect="1"/>
          </p:cNvPicPr>
          <p:nvPr/>
        </p:nvPicPr>
        <p:blipFill>
          <a:blip r:embed="rId3"/>
          <a:stretch>
            <a:fillRect/>
          </a:stretch>
        </p:blipFill>
        <p:spPr>
          <a:xfrm>
            <a:off x="535088" y="1679117"/>
            <a:ext cx="8141368" cy="763761"/>
          </a:xfrm>
          <a:prstGeom prst="rect">
            <a:avLst/>
          </a:prstGeom>
        </p:spPr>
      </p:pic>
      <p:graphicFrame>
        <p:nvGraphicFramePr>
          <p:cNvPr id="7" name="Table 6">
            <a:extLst>
              <a:ext uri="{FF2B5EF4-FFF2-40B4-BE49-F238E27FC236}">
                <a16:creationId xmlns:a16="http://schemas.microsoft.com/office/drawing/2014/main" id="{1435770E-E450-E469-64EC-155F757552FF}"/>
              </a:ext>
            </a:extLst>
          </p:cNvPr>
          <p:cNvGraphicFramePr>
            <a:graphicFrameLocks noGrp="1"/>
          </p:cNvGraphicFramePr>
          <p:nvPr>
            <p:extLst>
              <p:ext uri="{D42A27DB-BD31-4B8C-83A1-F6EECF244321}">
                <p14:modId xmlns:p14="http://schemas.microsoft.com/office/powerpoint/2010/main" val="3888934365"/>
              </p:ext>
            </p:extLst>
          </p:nvPr>
        </p:nvGraphicFramePr>
        <p:xfrm>
          <a:off x="535088" y="2531885"/>
          <a:ext cx="5703190" cy="3825460"/>
        </p:xfrm>
        <a:graphic>
          <a:graphicData uri="http://schemas.openxmlformats.org/drawingml/2006/table">
            <a:tbl>
              <a:tblPr>
                <a:tableStyleId>{5C22544A-7EE6-4342-B048-85BDC9FD1C3A}</a:tableStyleId>
              </a:tblPr>
              <a:tblGrid>
                <a:gridCol w="1964965">
                  <a:extLst>
                    <a:ext uri="{9D8B030D-6E8A-4147-A177-3AD203B41FA5}">
                      <a16:colId xmlns:a16="http://schemas.microsoft.com/office/drawing/2014/main" val="1809944626"/>
                    </a:ext>
                  </a:extLst>
                </a:gridCol>
                <a:gridCol w="1437779">
                  <a:extLst>
                    <a:ext uri="{9D8B030D-6E8A-4147-A177-3AD203B41FA5}">
                      <a16:colId xmlns:a16="http://schemas.microsoft.com/office/drawing/2014/main" val="764258710"/>
                    </a:ext>
                  </a:extLst>
                </a:gridCol>
                <a:gridCol w="1150223">
                  <a:extLst>
                    <a:ext uri="{9D8B030D-6E8A-4147-A177-3AD203B41FA5}">
                      <a16:colId xmlns:a16="http://schemas.microsoft.com/office/drawing/2014/main" val="1522929508"/>
                    </a:ext>
                  </a:extLst>
                </a:gridCol>
                <a:gridCol w="1150223">
                  <a:extLst>
                    <a:ext uri="{9D8B030D-6E8A-4147-A177-3AD203B41FA5}">
                      <a16:colId xmlns:a16="http://schemas.microsoft.com/office/drawing/2014/main" val="3013114136"/>
                    </a:ext>
                  </a:extLst>
                </a:gridCol>
              </a:tblGrid>
              <a:tr h="457420">
                <a:tc>
                  <a:txBody>
                    <a:bodyPr/>
                    <a:lstStyle/>
                    <a:p>
                      <a:pPr algn="l" fontAlgn="b"/>
                      <a:r>
                        <a:rPr lang="nl-BE" sz="1800" u="none" strike="noStrike" dirty="0">
                          <a:effectLst/>
                        </a:rPr>
                        <a:t>Factor</a:t>
                      </a:r>
                      <a:endParaRPr lang="nl-BE"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nl-BE" sz="1800" u="none" strike="noStrike" dirty="0">
                          <a:effectLst/>
                        </a:rPr>
                        <a:t>RR</a:t>
                      </a:r>
                      <a:endParaRPr lang="nl-BE"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nl-BE" sz="1800" u="none" strike="noStrike">
                          <a:effectLst/>
                        </a:rPr>
                        <a:t>LL 95%CI</a:t>
                      </a:r>
                      <a:endParaRPr lang="nl-BE" sz="18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nl-BE" sz="1800" u="none" strike="noStrike">
                          <a:effectLst/>
                        </a:rPr>
                        <a:t>UL 95% CI</a:t>
                      </a:r>
                      <a:endParaRPr lang="nl-BE"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52075662"/>
                  </a:ext>
                </a:extLst>
              </a:tr>
              <a:tr h="246565">
                <a:tc>
                  <a:txBody>
                    <a:bodyPr/>
                    <a:lstStyle/>
                    <a:p>
                      <a:pPr algn="l" fontAlgn="b"/>
                      <a:r>
                        <a:rPr lang="nl-BE" sz="1800" u="none" strike="noStrike" dirty="0">
                          <a:effectLst/>
                        </a:rPr>
                        <a:t>(</a:t>
                      </a:r>
                      <a:r>
                        <a:rPr lang="nl-BE" sz="1800" u="none" strike="noStrike" dirty="0" err="1">
                          <a:effectLst/>
                        </a:rPr>
                        <a:t>Intercept</a:t>
                      </a:r>
                      <a:r>
                        <a:rPr lang="nl-BE" sz="1800" u="none" strike="noStrike" dirty="0">
                          <a:effectLst/>
                        </a:rPr>
                        <a:t>)</a:t>
                      </a:r>
                      <a:endParaRPr lang="nl-BE"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nl-BE" sz="1800" u="none" strike="noStrike">
                          <a:effectLst/>
                        </a:rPr>
                        <a:t>0.02522239</a:t>
                      </a:r>
                      <a:endParaRPr lang="nl-BE"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nl-BE" sz="1800" u="none" strike="noStrike">
                          <a:effectLst/>
                        </a:rPr>
                        <a:t>0.022024</a:t>
                      </a:r>
                      <a:endParaRPr lang="nl-BE"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nl-BE" sz="1800" u="none" strike="noStrike">
                          <a:effectLst/>
                        </a:rPr>
                        <a:t>0.028781</a:t>
                      </a:r>
                      <a:endParaRPr lang="nl-BE"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65581476"/>
                  </a:ext>
                </a:extLst>
              </a:tr>
              <a:tr h="246565">
                <a:tc>
                  <a:txBody>
                    <a:bodyPr/>
                    <a:lstStyle/>
                    <a:p>
                      <a:pPr algn="l" fontAlgn="b"/>
                      <a:r>
                        <a:rPr lang="nl-BE" sz="1800" u="none" strike="noStrike">
                          <a:effectLst/>
                        </a:rPr>
                        <a:t>smoke[T.2]</a:t>
                      </a:r>
                      <a:endParaRPr lang="nl-BE"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nl-BE" sz="1800" u="none" strike="noStrike">
                          <a:effectLst/>
                        </a:rPr>
                        <a:t>1.0489654</a:t>
                      </a:r>
                      <a:endParaRPr lang="nl-BE"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nl-BE" sz="1800" u="none" strike="noStrike">
                          <a:effectLst/>
                        </a:rPr>
                        <a:t>0.956805</a:t>
                      </a:r>
                      <a:endParaRPr lang="nl-BE"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nl-BE" sz="1800" u="none" strike="noStrike">
                          <a:effectLst/>
                        </a:rPr>
                        <a:t>1.15038</a:t>
                      </a:r>
                      <a:endParaRPr lang="nl-BE"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73886323"/>
                  </a:ext>
                </a:extLst>
              </a:tr>
              <a:tr h="246565">
                <a:tc>
                  <a:txBody>
                    <a:bodyPr/>
                    <a:lstStyle/>
                    <a:p>
                      <a:pPr algn="l" fontAlgn="b"/>
                      <a:r>
                        <a:rPr lang="nl-BE" sz="1800" u="none" strike="noStrike">
                          <a:effectLst/>
                        </a:rPr>
                        <a:t>smoke[T.3]</a:t>
                      </a:r>
                      <a:endParaRPr lang="nl-BE"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nl-BE" sz="1800" u="none" strike="noStrike" dirty="0">
                          <a:effectLst/>
                        </a:rPr>
                        <a:t>1.24353163</a:t>
                      </a:r>
                      <a:endParaRPr lang="nl-BE"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nl-BE" sz="1800" u="none" strike="noStrike">
                          <a:effectLst/>
                        </a:rPr>
                        <a:t>1.153401</a:t>
                      </a:r>
                      <a:endParaRPr lang="nl-BE"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nl-BE" sz="1800" u="none" strike="noStrike">
                          <a:effectLst/>
                        </a:rPr>
                        <a:t>1.342352</a:t>
                      </a:r>
                      <a:endParaRPr lang="nl-BE"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56681304"/>
                  </a:ext>
                </a:extLst>
              </a:tr>
              <a:tr h="246565">
                <a:tc>
                  <a:txBody>
                    <a:bodyPr/>
                    <a:lstStyle/>
                    <a:p>
                      <a:pPr algn="l" fontAlgn="b"/>
                      <a:r>
                        <a:rPr lang="nl-BE" sz="1800" u="none" strike="noStrike">
                          <a:effectLst/>
                        </a:rPr>
                        <a:t>smoke[T.4]</a:t>
                      </a:r>
                      <a:endParaRPr lang="nl-BE"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nl-BE" sz="1800" u="none" strike="noStrike" dirty="0">
                          <a:effectLst/>
                        </a:rPr>
                        <a:t>1.51733651</a:t>
                      </a:r>
                      <a:endParaRPr lang="nl-BE"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nl-BE" sz="1800" u="none" strike="noStrike">
                          <a:effectLst/>
                        </a:rPr>
                        <a:t>1.403932</a:t>
                      </a:r>
                      <a:endParaRPr lang="nl-BE"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nl-BE" sz="1800" u="none" strike="noStrike">
                          <a:effectLst/>
                        </a:rPr>
                        <a:t>1.641745</a:t>
                      </a:r>
                      <a:endParaRPr lang="nl-BE"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71834992"/>
                  </a:ext>
                </a:extLst>
              </a:tr>
              <a:tr h="246565">
                <a:tc>
                  <a:txBody>
                    <a:bodyPr/>
                    <a:lstStyle/>
                    <a:p>
                      <a:pPr algn="l" fontAlgn="b"/>
                      <a:r>
                        <a:rPr lang="nl-BE" sz="1800" u="none" strike="noStrike">
                          <a:effectLst/>
                        </a:rPr>
                        <a:t>factor(age)[T.2]</a:t>
                      </a:r>
                      <a:endParaRPr lang="nl-BE"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nl-BE" sz="1800" u="none" strike="noStrike" dirty="0">
                          <a:effectLst/>
                        </a:rPr>
                        <a:t>1.73998782</a:t>
                      </a:r>
                      <a:endParaRPr lang="nl-BE"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nl-BE" sz="1800" u="none" strike="noStrike">
                          <a:effectLst/>
                        </a:rPr>
                        <a:t>1.487788</a:t>
                      </a:r>
                      <a:endParaRPr lang="nl-BE"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nl-BE" sz="1800" u="none" strike="noStrike">
                          <a:effectLst/>
                        </a:rPr>
                        <a:t>2.036057</a:t>
                      </a:r>
                      <a:endParaRPr lang="nl-BE"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36470534"/>
                  </a:ext>
                </a:extLst>
              </a:tr>
              <a:tr h="246565">
                <a:tc>
                  <a:txBody>
                    <a:bodyPr/>
                    <a:lstStyle/>
                    <a:p>
                      <a:pPr algn="l" fontAlgn="b"/>
                      <a:r>
                        <a:rPr lang="nl-BE" sz="1800" u="none" strike="noStrike">
                          <a:effectLst/>
                        </a:rPr>
                        <a:t>factor(age)[T.3]</a:t>
                      </a:r>
                      <a:endParaRPr lang="nl-BE"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nl-BE" sz="1800" u="none" strike="noStrike" dirty="0">
                          <a:effectLst/>
                        </a:rPr>
                        <a:t>2.66548702</a:t>
                      </a:r>
                      <a:endParaRPr lang="nl-BE"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nl-BE" sz="1800" u="none" strike="noStrike">
                          <a:effectLst/>
                        </a:rPr>
                        <a:t>2.2941</a:t>
                      </a:r>
                      <a:endParaRPr lang="nl-BE"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nl-BE" sz="1800" u="none" strike="noStrike">
                          <a:effectLst/>
                        </a:rPr>
                        <a:t>3.100678</a:t>
                      </a:r>
                      <a:endParaRPr lang="nl-BE"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05244760"/>
                  </a:ext>
                </a:extLst>
              </a:tr>
              <a:tr h="246565">
                <a:tc>
                  <a:txBody>
                    <a:bodyPr/>
                    <a:lstStyle/>
                    <a:p>
                      <a:pPr algn="l" fontAlgn="b"/>
                      <a:r>
                        <a:rPr lang="nl-BE" sz="1800" u="none" strike="noStrike">
                          <a:effectLst/>
                        </a:rPr>
                        <a:t>factor(age)[T.4]</a:t>
                      </a:r>
                      <a:endParaRPr lang="nl-BE"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nl-BE" sz="1800" u="none" strike="noStrike">
                          <a:effectLst/>
                        </a:rPr>
                        <a:t>3.97274343</a:t>
                      </a:r>
                      <a:endParaRPr lang="nl-BE"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nl-BE" sz="1800" u="none" strike="noStrike" dirty="0">
                          <a:effectLst/>
                        </a:rPr>
                        <a:t>3.501316</a:t>
                      </a:r>
                      <a:endParaRPr lang="nl-BE"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nl-BE" sz="1800" u="none" strike="noStrike">
                          <a:effectLst/>
                        </a:rPr>
                        <a:t>4.522519</a:t>
                      </a:r>
                      <a:endParaRPr lang="nl-BE"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88673050"/>
                  </a:ext>
                </a:extLst>
              </a:tr>
              <a:tr h="246565">
                <a:tc>
                  <a:txBody>
                    <a:bodyPr/>
                    <a:lstStyle/>
                    <a:p>
                      <a:pPr algn="l" fontAlgn="b"/>
                      <a:r>
                        <a:rPr lang="nl-BE" sz="1800" u="none" strike="noStrike">
                          <a:effectLst/>
                        </a:rPr>
                        <a:t>factor(age)[T.5]</a:t>
                      </a:r>
                      <a:endParaRPr lang="nl-BE"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nl-BE" sz="1800" u="none" strike="noStrike">
                          <a:effectLst/>
                        </a:rPr>
                        <a:t>5.22901595</a:t>
                      </a:r>
                      <a:endParaRPr lang="nl-BE"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nl-BE" sz="1800" u="none" strike="noStrike" dirty="0">
                          <a:effectLst/>
                        </a:rPr>
                        <a:t>4.63393</a:t>
                      </a:r>
                      <a:endParaRPr lang="nl-BE"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nl-BE" sz="1800" u="none" strike="noStrike">
                          <a:effectLst/>
                        </a:rPr>
                        <a:t>5.922611</a:t>
                      </a:r>
                      <a:endParaRPr lang="nl-BE"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80797696"/>
                  </a:ext>
                </a:extLst>
              </a:tr>
              <a:tr h="246565">
                <a:tc>
                  <a:txBody>
                    <a:bodyPr/>
                    <a:lstStyle/>
                    <a:p>
                      <a:pPr algn="l" fontAlgn="b"/>
                      <a:r>
                        <a:rPr lang="nl-BE" sz="1800" u="none" strike="noStrike">
                          <a:effectLst/>
                        </a:rPr>
                        <a:t>factor(age)[T.6]</a:t>
                      </a:r>
                      <a:endParaRPr lang="nl-BE"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nl-BE" sz="1800" u="none" strike="noStrike">
                          <a:effectLst/>
                        </a:rPr>
                        <a:t>7.37554548</a:t>
                      </a:r>
                      <a:endParaRPr lang="nl-BE"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nl-BE" sz="1800" u="none" strike="noStrike" dirty="0">
                          <a:effectLst/>
                        </a:rPr>
                        <a:t>6.533268</a:t>
                      </a:r>
                      <a:endParaRPr lang="nl-BE"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nl-BE" sz="1800" u="none" strike="noStrike">
                          <a:effectLst/>
                        </a:rPr>
                        <a:t>8.357305</a:t>
                      </a:r>
                      <a:endParaRPr lang="nl-BE"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79701776"/>
                  </a:ext>
                </a:extLst>
              </a:tr>
              <a:tr h="246565">
                <a:tc>
                  <a:txBody>
                    <a:bodyPr/>
                    <a:lstStyle/>
                    <a:p>
                      <a:pPr algn="l" fontAlgn="b"/>
                      <a:r>
                        <a:rPr lang="nl-BE" sz="1800" u="none" strike="noStrike">
                          <a:effectLst/>
                        </a:rPr>
                        <a:t>factor(age)[T.7]</a:t>
                      </a:r>
                      <a:endParaRPr lang="nl-BE"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nl-BE" sz="1800" u="none" strike="noStrike">
                          <a:effectLst/>
                        </a:rPr>
                        <a:t>9.69304149</a:t>
                      </a:r>
                      <a:endParaRPr lang="nl-BE"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nl-BE" sz="1800" u="none" strike="noStrike" dirty="0">
                          <a:effectLst/>
                        </a:rPr>
                        <a:t>8.558723</a:t>
                      </a:r>
                      <a:endParaRPr lang="nl-BE"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nl-BE" sz="1800" u="none" strike="noStrike">
                          <a:effectLst/>
                        </a:rPr>
                        <a:t>11.0157</a:t>
                      </a:r>
                      <a:endParaRPr lang="nl-BE"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10905440"/>
                  </a:ext>
                </a:extLst>
              </a:tr>
              <a:tr h="246565">
                <a:tc>
                  <a:txBody>
                    <a:bodyPr/>
                    <a:lstStyle/>
                    <a:p>
                      <a:pPr algn="l" fontAlgn="b"/>
                      <a:r>
                        <a:rPr lang="nl-BE" sz="1800" u="none" strike="noStrike">
                          <a:effectLst/>
                        </a:rPr>
                        <a:t>factor(age)[T.8]</a:t>
                      </a:r>
                      <a:endParaRPr lang="nl-BE"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nl-BE" sz="1800" u="none" strike="noStrike">
                          <a:effectLst/>
                        </a:rPr>
                        <a:t>12.9174242</a:t>
                      </a:r>
                      <a:endParaRPr lang="nl-BE"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nl-BE" sz="1800" u="none" strike="noStrike" dirty="0">
                          <a:effectLst/>
                        </a:rPr>
                        <a:t>11.32621</a:t>
                      </a:r>
                      <a:endParaRPr lang="nl-BE"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nl-BE" sz="1800" u="none" strike="noStrike" dirty="0">
                          <a:effectLst/>
                        </a:rPr>
                        <a:t>14.77512</a:t>
                      </a:r>
                      <a:endParaRPr lang="nl-BE"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91892033"/>
                  </a:ext>
                </a:extLst>
              </a:tr>
              <a:tr h="246565">
                <a:tc>
                  <a:txBody>
                    <a:bodyPr/>
                    <a:lstStyle/>
                    <a:p>
                      <a:pPr algn="l" fontAlgn="b"/>
                      <a:r>
                        <a:rPr lang="nl-BE" sz="1800" u="none" strike="noStrike">
                          <a:effectLst/>
                        </a:rPr>
                        <a:t>factor(age)[T.9]</a:t>
                      </a:r>
                      <a:endParaRPr lang="nl-BE"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nl-BE" sz="1800" u="none" strike="noStrike">
                          <a:effectLst/>
                        </a:rPr>
                        <a:t>17.2346744</a:t>
                      </a:r>
                      <a:endParaRPr lang="nl-BE"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nl-BE" sz="1800" u="none" strike="noStrike">
                          <a:effectLst/>
                        </a:rPr>
                        <a:t>14.96957</a:t>
                      </a:r>
                      <a:endParaRPr lang="nl-BE"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nl-BE" sz="1800" u="none" strike="noStrike" dirty="0">
                          <a:effectLst/>
                        </a:rPr>
                        <a:t>19.88636</a:t>
                      </a:r>
                      <a:endParaRPr lang="nl-BE"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76508741"/>
                  </a:ext>
                </a:extLst>
              </a:tr>
            </a:tbl>
          </a:graphicData>
        </a:graphic>
      </p:graphicFrame>
    </p:spTree>
    <p:extLst>
      <p:ext uri="{BB962C8B-B14F-4D97-AF65-F5344CB8AC3E}">
        <p14:creationId xmlns:p14="http://schemas.microsoft.com/office/powerpoint/2010/main" val="234197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har char="•"/>
              <a:defRPr sz="3200">
                <a:solidFill>
                  <a:schemeClr val="tx1"/>
                </a:solidFill>
                <a:latin typeface="Times New Roman" pitchFamily="18" charset="0"/>
              </a:defRPr>
            </a:lvl1pPr>
            <a:lvl2pPr marL="742950" indent="-285750" algn="l">
              <a:spcBef>
                <a:spcPct val="20000"/>
              </a:spcBef>
              <a:buChar char="–"/>
              <a:defRPr sz="2800">
                <a:solidFill>
                  <a:schemeClr val="tx1"/>
                </a:solidFill>
                <a:latin typeface="Times New Roman" pitchFamily="18" charset="0"/>
              </a:defRPr>
            </a:lvl2pPr>
            <a:lvl3pPr marL="1143000" indent="-228600" algn="l">
              <a:spcBef>
                <a:spcPct val="20000"/>
              </a:spcBef>
              <a:buChar char="•"/>
              <a:defRPr sz="2400">
                <a:solidFill>
                  <a:schemeClr val="tx1"/>
                </a:solidFill>
                <a:latin typeface="Times New Roman" pitchFamily="18" charset="0"/>
              </a:defRPr>
            </a:lvl3pPr>
            <a:lvl4pPr marL="1600200" indent="-228600" algn="l">
              <a:spcBef>
                <a:spcPct val="20000"/>
              </a:spcBef>
              <a:buChar char="–"/>
              <a:defRPr sz="2000">
                <a:solidFill>
                  <a:schemeClr val="tx1"/>
                </a:solidFill>
                <a:latin typeface="Times New Roman" pitchFamily="18" charset="0"/>
              </a:defRPr>
            </a:lvl4pPr>
            <a:lvl5pPr marL="2057400" indent="-228600" algn="l">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a:spcBef>
                <a:spcPct val="0"/>
              </a:spcBef>
              <a:buFontTx/>
              <a:buNone/>
            </a:pPr>
            <a:fld id="{30FFA136-D50F-4410-B310-1A55E8101EC0}" type="slidenum">
              <a:rPr lang="en-GB" altLang="en-US" sz="1400" smtClean="0"/>
              <a:pPr algn="r">
                <a:spcBef>
                  <a:spcPct val="0"/>
                </a:spcBef>
                <a:buFontTx/>
                <a:buNone/>
              </a:pPr>
              <a:t>25</a:t>
            </a:fld>
            <a:endParaRPr lang="en-GB" altLang="en-US" sz="1400"/>
          </a:p>
        </p:txBody>
      </p:sp>
      <p:sp>
        <p:nvSpPr>
          <p:cNvPr id="33797" name="Rectangle 1026"/>
          <p:cNvSpPr>
            <a:spLocks noGrp="1" noChangeArrowheads="1"/>
          </p:cNvSpPr>
          <p:nvPr>
            <p:ph type="title"/>
          </p:nvPr>
        </p:nvSpPr>
        <p:spPr>
          <a:xfrm>
            <a:off x="685800" y="44450"/>
            <a:ext cx="7772400" cy="762000"/>
          </a:xfrm>
        </p:spPr>
        <p:txBody>
          <a:bodyPr/>
          <a:lstStyle/>
          <a:p>
            <a:r>
              <a:rPr lang="en-GB" altLang="en-US" dirty="0"/>
              <a:t>Summary of lecture</a:t>
            </a:r>
          </a:p>
        </p:txBody>
      </p:sp>
      <p:sp>
        <p:nvSpPr>
          <p:cNvPr id="36867" name="Rectangle 1027"/>
          <p:cNvSpPr>
            <a:spLocks noGrp="1" noChangeArrowheads="1"/>
          </p:cNvSpPr>
          <p:nvPr>
            <p:ph type="body" idx="1"/>
          </p:nvPr>
        </p:nvSpPr>
        <p:spPr>
          <a:xfrm>
            <a:off x="685800" y="806450"/>
            <a:ext cx="7772400" cy="5359400"/>
          </a:xfrm>
        </p:spPr>
        <p:txBody>
          <a:bodyPr/>
          <a:lstStyle/>
          <a:p>
            <a:pPr>
              <a:buFontTx/>
              <a:buNone/>
            </a:pPr>
            <a:r>
              <a:rPr lang="en-GB" altLang="en-US" sz="2400" dirty="0"/>
              <a:t>Poisson regression … </a:t>
            </a:r>
          </a:p>
          <a:p>
            <a:r>
              <a:rPr lang="en-GB" altLang="en-US" sz="2400" dirty="0"/>
              <a:t>Used to model count outcomes and rates</a:t>
            </a:r>
          </a:p>
          <a:p>
            <a:r>
              <a:rPr lang="en-GB" altLang="en-US" sz="2400" dirty="0"/>
              <a:t>Long and wide format</a:t>
            </a:r>
          </a:p>
          <a:p>
            <a:r>
              <a:rPr lang="en-GB" altLang="en-US" sz="2400" dirty="0"/>
              <a:t>Wide format requires offset (log of population, </a:t>
            </a:r>
            <a:r>
              <a:rPr lang="en-GB" altLang="en-US" sz="2400" dirty="0" err="1"/>
              <a:t>pyar</a:t>
            </a:r>
            <a:r>
              <a:rPr lang="en-GB" altLang="en-US" sz="2400" dirty="0"/>
              <a:t>)</a:t>
            </a:r>
          </a:p>
          <a:p>
            <a:r>
              <a:rPr lang="en-GB" altLang="en-US" sz="2400" dirty="0"/>
              <a:t>Models log of rate:</a:t>
            </a:r>
            <a:br>
              <a:rPr lang="en-GB" altLang="en-US" sz="2400" dirty="0"/>
            </a:br>
            <a:r>
              <a:rPr lang="en-GB" altLang="en-US" sz="2400" dirty="0"/>
              <a:t>log (y) = b</a:t>
            </a:r>
            <a:r>
              <a:rPr lang="en-GB" altLang="en-US" sz="2400" baseline="-25000" dirty="0"/>
              <a:t>0</a:t>
            </a:r>
            <a:r>
              <a:rPr lang="en-GB" altLang="en-US" sz="2400" dirty="0"/>
              <a:t>+b</a:t>
            </a:r>
            <a:r>
              <a:rPr lang="en-GB" altLang="en-US" sz="2400" baseline="-25000" dirty="0"/>
              <a:t>1</a:t>
            </a:r>
            <a:r>
              <a:rPr lang="en-GB" altLang="en-US" sz="2400" dirty="0"/>
              <a:t>x</a:t>
            </a:r>
            <a:r>
              <a:rPr lang="en-GB" altLang="en-US" sz="2400" baseline="-25000" dirty="0"/>
              <a:t>1</a:t>
            </a:r>
            <a:r>
              <a:rPr lang="en-GB" altLang="en-US" sz="2400" dirty="0"/>
              <a:t>+b</a:t>
            </a:r>
            <a:r>
              <a:rPr lang="en-GB" altLang="en-US" sz="2400" baseline="-25000" dirty="0"/>
              <a:t>2</a:t>
            </a:r>
            <a:r>
              <a:rPr lang="en-GB" altLang="en-US" sz="2400" dirty="0"/>
              <a:t>x</a:t>
            </a:r>
            <a:r>
              <a:rPr lang="en-GB" altLang="en-US" sz="2400" baseline="-25000" dirty="0"/>
              <a:t>2</a:t>
            </a:r>
            <a:r>
              <a:rPr lang="en-GB" altLang="en-US" sz="2400" dirty="0"/>
              <a:t>…+</a:t>
            </a:r>
            <a:r>
              <a:rPr lang="en-GB" altLang="en-US" sz="2400" dirty="0" err="1"/>
              <a:t>b</a:t>
            </a:r>
            <a:r>
              <a:rPr lang="en-GB" altLang="en-US" sz="2400" baseline="-25000" dirty="0" err="1"/>
              <a:t>i</a:t>
            </a:r>
            <a:r>
              <a:rPr lang="en-GB" altLang="en-US" sz="2400" dirty="0" err="1"/>
              <a:t>x</a:t>
            </a:r>
            <a:r>
              <a:rPr lang="en-GB" altLang="en-US" sz="2400" baseline="-25000" dirty="0" err="1"/>
              <a:t>i</a:t>
            </a:r>
            <a:endParaRPr lang="en-GB" altLang="en-US" sz="2400" baseline="-25000" dirty="0"/>
          </a:p>
          <a:p>
            <a:r>
              <a:rPr lang="en-GB" altLang="en-US" sz="2400" dirty="0"/>
              <a:t>Condition: mean ≈ variance</a:t>
            </a:r>
          </a:p>
          <a:p>
            <a:r>
              <a:rPr lang="en-GB" altLang="en-US" sz="2400" dirty="0"/>
              <a:t>Comparison of models, same as for logistic regression</a:t>
            </a:r>
          </a:p>
          <a:p>
            <a:r>
              <a:rPr lang="en-GB" altLang="en-US" sz="2400" dirty="0"/>
              <a:t>To check for over dispersion calculate dispersion parameter: </a:t>
            </a:r>
          </a:p>
          <a:p>
            <a:pPr lvl="1"/>
            <a:r>
              <a:rPr lang="en-GB" altLang="en-US" sz="2000" dirty="0"/>
              <a:t>sum of squared Pearson residuals/ residual degrees of freedom.</a:t>
            </a:r>
          </a:p>
          <a:p>
            <a:r>
              <a:rPr lang="en-GB" altLang="en-US" sz="2400" dirty="0"/>
              <a:t>If over-dispersed shift to negative binomial  </a:t>
            </a:r>
          </a:p>
          <a:p>
            <a:endParaRPr lang="en-GB"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86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867">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867">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68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2">
            <a:extLst>
              <a:ext uri="{FF2B5EF4-FFF2-40B4-BE49-F238E27FC236}">
                <a16:creationId xmlns:a16="http://schemas.microsoft.com/office/drawing/2014/main" id="{563D1EE0-CF84-42D7-A27C-06F73A8B744B}"/>
              </a:ext>
            </a:extLst>
          </p:cNvPr>
          <p:cNvSpPr>
            <a:spLocks noGrp="1" noChangeArrowheads="1"/>
          </p:cNvSpPr>
          <p:nvPr>
            <p:ph type="title"/>
          </p:nvPr>
        </p:nvSpPr>
        <p:spPr/>
        <p:txBody>
          <a:bodyPr/>
          <a:lstStyle/>
          <a:p>
            <a:pPr eaLnBrk="1" hangingPunct="1"/>
            <a:r>
              <a:rPr lang="en-GB" altLang="nl-BE"/>
              <a:t>Which m</a:t>
            </a:r>
            <a:r>
              <a:rPr lang="fr-BE" altLang="nl-BE"/>
              <a:t>e</a:t>
            </a:r>
            <a:r>
              <a:rPr lang="en-GB" altLang="nl-BE"/>
              <a:t>thod?</a:t>
            </a:r>
          </a:p>
        </p:txBody>
      </p:sp>
      <p:graphicFrame>
        <p:nvGraphicFramePr>
          <p:cNvPr id="26839" name="Group 215">
            <a:extLst>
              <a:ext uri="{FF2B5EF4-FFF2-40B4-BE49-F238E27FC236}">
                <a16:creationId xmlns:a16="http://schemas.microsoft.com/office/drawing/2014/main" id="{B0CCF62D-F68E-4A7A-BCE2-E61F3F650267}"/>
              </a:ext>
            </a:extLst>
          </p:cNvPr>
          <p:cNvGraphicFramePr>
            <a:graphicFrameLocks noGrp="1"/>
          </p:cNvGraphicFramePr>
          <p:nvPr>
            <p:ph idx="1"/>
            <p:extLst>
              <p:ext uri="{D42A27DB-BD31-4B8C-83A1-F6EECF244321}">
                <p14:modId xmlns:p14="http://schemas.microsoft.com/office/powerpoint/2010/main" val="2246264866"/>
              </p:ext>
            </p:extLst>
          </p:nvPr>
        </p:nvGraphicFramePr>
        <p:xfrm>
          <a:off x="838200" y="2362200"/>
          <a:ext cx="7315200" cy="3142310"/>
        </p:xfrm>
        <a:graphic>
          <a:graphicData uri="http://schemas.openxmlformats.org/drawingml/2006/table">
            <a:tbl>
              <a:tblPr/>
              <a:tblGrid>
                <a:gridCol w="26670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457036">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nl-BE" sz="1800" b="1" i="1" u="none" strike="noStrike" cap="none" normalizeH="0" baseline="0" dirty="0" err="1">
                          <a:ln>
                            <a:noFill/>
                          </a:ln>
                          <a:solidFill>
                            <a:schemeClr val="tx1"/>
                          </a:solidFill>
                          <a:effectLst/>
                          <a:latin typeface="Arial" pitchFamily="34" charset="0"/>
                        </a:rPr>
                        <a:t>Dependent</a:t>
                      </a:r>
                      <a:r>
                        <a:rPr kumimoji="0" lang="nl-BE" sz="1800" b="1" i="1" u="none" strike="noStrike" cap="none" normalizeH="0" baseline="0" dirty="0">
                          <a:ln>
                            <a:noFill/>
                          </a:ln>
                          <a:solidFill>
                            <a:schemeClr val="tx1"/>
                          </a:solidFill>
                          <a:effectLst/>
                          <a:latin typeface="Arial" pitchFamily="34" charset="0"/>
                        </a:rPr>
                        <a:t> </a:t>
                      </a:r>
                      <a:r>
                        <a:rPr kumimoji="0" lang="nl-BE" sz="1800" b="1" i="1" u="none" strike="noStrike" cap="none" normalizeH="0" baseline="0" dirty="0" err="1">
                          <a:ln>
                            <a:noFill/>
                          </a:ln>
                          <a:solidFill>
                            <a:schemeClr val="tx1"/>
                          </a:solidFill>
                          <a:effectLst/>
                          <a:latin typeface="Arial" pitchFamily="34" charset="0"/>
                        </a:rPr>
                        <a:t>variable</a:t>
                      </a:r>
                      <a:endParaRPr kumimoji="0" lang="en-GB" sz="1800" b="1" i="1" u="none" strike="noStrike" cap="none" normalizeH="0" baseline="0" dirty="0">
                        <a:ln>
                          <a:noFill/>
                        </a:ln>
                        <a:solidFill>
                          <a:schemeClr val="tx1"/>
                        </a:solidFill>
                        <a:effectLst/>
                        <a:latin typeface="Arial" pitchFamily="34" charset="0"/>
                      </a:endParaRP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GB" sz="1800" b="1" i="1" u="none" strike="noStrike" cap="none" normalizeH="0" baseline="0" dirty="0">
                          <a:ln>
                            <a:noFill/>
                          </a:ln>
                          <a:solidFill>
                            <a:schemeClr val="tx1"/>
                          </a:solidFill>
                          <a:effectLst/>
                          <a:latin typeface="Arial" pitchFamily="34" charset="0"/>
                        </a:rPr>
                        <a:t>Example</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GB" sz="1800" b="1" i="1" u="none" strike="noStrike" cap="none" normalizeH="0" baseline="0" dirty="0">
                          <a:ln>
                            <a:noFill/>
                          </a:ln>
                          <a:solidFill>
                            <a:schemeClr val="tx1"/>
                          </a:solidFill>
                          <a:effectLst/>
                          <a:latin typeface="Arial" pitchFamily="34" charset="0"/>
                        </a:rPr>
                        <a:t>M</a:t>
                      </a:r>
                      <a:r>
                        <a:rPr kumimoji="0" lang="fr-BE" sz="1800" b="1" i="1" u="none" strike="noStrike" cap="none" normalizeH="0" baseline="0" dirty="0">
                          <a:ln>
                            <a:noFill/>
                          </a:ln>
                          <a:solidFill>
                            <a:schemeClr val="tx1"/>
                          </a:solidFill>
                          <a:effectLst/>
                          <a:latin typeface="Arial" pitchFamily="34" charset="0"/>
                        </a:rPr>
                        <a:t>e</a:t>
                      </a:r>
                      <a:r>
                        <a:rPr kumimoji="0" lang="en-GB" sz="1800" b="1" i="1" u="none" strike="noStrike" cap="none" normalizeH="0" baseline="0" dirty="0" err="1">
                          <a:ln>
                            <a:noFill/>
                          </a:ln>
                          <a:solidFill>
                            <a:schemeClr val="tx1"/>
                          </a:solidFill>
                          <a:effectLst/>
                          <a:latin typeface="Arial" pitchFamily="34" charset="0"/>
                        </a:rPr>
                        <a:t>thod</a:t>
                      </a:r>
                      <a:endParaRPr kumimoji="0" lang="en-GB" sz="1800" b="1" i="1" u="none" strike="noStrike" cap="none" normalizeH="0" baseline="0" dirty="0">
                        <a:ln>
                          <a:noFill/>
                        </a:ln>
                        <a:solidFill>
                          <a:schemeClr val="tx1"/>
                        </a:solidFill>
                        <a:effectLst/>
                        <a:latin typeface="Arial" pitchFamily="34" charset="0"/>
                      </a:endParaRP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55402">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GB" sz="1600" b="1" i="0" u="none" strike="noStrike" cap="none" normalizeH="0" baseline="0" dirty="0" err="1">
                          <a:ln>
                            <a:noFill/>
                          </a:ln>
                          <a:solidFill>
                            <a:schemeClr val="tx1"/>
                          </a:solidFill>
                          <a:effectLst/>
                          <a:latin typeface="Arial" pitchFamily="34" charset="0"/>
                        </a:rPr>
                        <a:t>Num</a:t>
                      </a:r>
                      <a:r>
                        <a:rPr kumimoji="0" lang="fr-BE" sz="1600" b="1" i="0" u="none" strike="noStrike" cap="none" normalizeH="0" baseline="0" dirty="0" err="1">
                          <a:ln>
                            <a:noFill/>
                          </a:ln>
                          <a:solidFill>
                            <a:schemeClr val="tx1"/>
                          </a:solidFill>
                          <a:effectLst/>
                          <a:latin typeface="Arial" pitchFamily="34" charset="0"/>
                        </a:rPr>
                        <a:t>erical</a:t>
                      </a:r>
                      <a:endParaRPr kumimoji="0" lang="en-GB" sz="1600" b="1" i="0" u="none" strike="noStrike" cap="none" normalizeH="0" baseline="0" dirty="0">
                        <a:ln>
                          <a:noFill/>
                        </a:ln>
                        <a:solidFill>
                          <a:schemeClr val="tx1"/>
                        </a:solidFill>
                        <a:effectLst/>
                        <a:latin typeface="Arial" pitchFamily="34" charset="0"/>
                      </a:endParaRP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nl-BE" sz="1600" b="1" i="0" u="none" strike="noStrike" cap="none" normalizeH="0" baseline="0" dirty="0">
                          <a:ln>
                            <a:noFill/>
                          </a:ln>
                          <a:solidFill>
                            <a:schemeClr val="tx1"/>
                          </a:solidFill>
                          <a:effectLst/>
                          <a:latin typeface="Arial" pitchFamily="34" charset="0"/>
                          <a:cs typeface="Times New Roman" pitchFamily="18" charset="0"/>
                        </a:rPr>
                        <a:t>Blood </a:t>
                      </a:r>
                      <a:r>
                        <a:rPr kumimoji="0" lang="nl-BE" sz="1600" b="1" i="0" u="none" strike="noStrike" cap="none" normalizeH="0" baseline="0" dirty="0" err="1">
                          <a:ln>
                            <a:noFill/>
                          </a:ln>
                          <a:solidFill>
                            <a:schemeClr val="tx1"/>
                          </a:solidFill>
                          <a:effectLst/>
                          <a:latin typeface="Arial" pitchFamily="34" charset="0"/>
                          <a:cs typeface="Times New Roman" pitchFamily="18" charset="0"/>
                        </a:rPr>
                        <a:t>pressure</a:t>
                      </a:r>
                      <a:r>
                        <a:rPr kumimoji="0" lang="nl-BE" sz="1600" b="1" i="0" u="none" strike="noStrike" cap="none" normalizeH="0" baseline="0" dirty="0">
                          <a:ln>
                            <a:noFill/>
                          </a:ln>
                          <a:solidFill>
                            <a:schemeClr val="tx1"/>
                          </a:solidFill>
                          <a:effectLst/>
                          <a:latin typeface="Arial" pitchFamily="34" charset="0"/>
                          <a:cs typeface="Times New Roman" pitchFamily="18" charset="0"/>
                        </a:rPr>
                        <a:t>, </a:t>
                      </a:r>
                      <a:r>
                        <a:rPr kumimoji="0" lang="nl-BE" sz="1600" b="1" i="0" u="none" strike="noStrike" cap="none" normalizeH="0" baseline="0" dirty="0" err="1">
                          <a:ln>
                            <a:noFill/>
                          </a:ln>
                          <a:solidFill>
                            <a:schemeClr val="tx1"/>
                          </a:solidFill>
                          <a:effectLst/>
                          <a:latin typeface="Arial" pitchFamily="34" charset="0"/>
                          <a:cs typeface="Times New Roman" pitchFamily="18" charset="0"/>
                        </a:rPr>
                        <a:t>weight</a:t>
                      </a:r>
                      <a:r>
                        <a:rPr kumimoji="0" lang="nl-BE" sz="1600" b="1" i="0" u="none" strike="noStrike" cap="none" normalizeH="0" baseline="0" dirty="0">
                          <a:ln>
                            <a:noFill/>
                          </a:ln>
                          <a:solidFill>
                            <a:schemeClr val="tx1"/>
                          </a:solidFill>
                          <a:effectLst/>
                          <a:latin typeface="Arial" pitchFamily="34" charset="0"/>
                          <a:cs typeface="Times New Roman" pitchFamily="18" charset="0"/>
                        </a:rPr>
                        <a:t>, </a:t>
                      </a:r>
                      <a:r>
                        <a:rPr kumimoji="0" lang="nl-BE" sz="1600" b="1" i="0" u="none" strike="noStrike" cap="none" normalizeH="0" baseline="0" dirty="0" err="1">
                          <a:ln>
                            <a:noFill/>
                          </a:ln>
                          <a:solidFill>
                            <a:schemeClr val="tx1"/>
                          </a:solidFill>
                          <a:effectLst/>
                          <a:latin typeface="Arial" pitchFamily="34" charset="0"/>
                          <a:cs typeface="Times New Roman" pitchFamily="18" charset="0"/>
                        </a:rPr>
                        <a:t>temperature</a:t>
                      </a:r>
                      <a:endParaRPr kumimoji="0" lang="en-GB" sz="1600" b="1" i="0" u="none" strike="noStrike" cap="none" normalizeH="0" baseline="0" dirty="0">
                        <a:ln>
                          <a:noFill/>
                        </a:ln>
                        <a:solidFill>
                          <a:schemeClr val="tx1"/>
                        </a:solidFill>
                        <a:effectLst/>
                        <a:latin typeface="Arial" pitchFamily="34" charset="0"/>
                      </a:endParaRP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GB" sz="1600" b="1" i="0" u="none" strike="noStrike" cap="none" normalizeH="0" baseline="0" dirty="0">
                          <a:ln>
                            <a:noFill/>
                          </a:ln>
                          <a:solidFill>
                            <a:schemeClr val="tx1"/>
                          </a:solidFill>
                          <a:effectLst/>
                          <a:latin typeface="Arial" pitchFamily="34" charset="0"/>
                        </a:rPr>
                        <a:t>Linear regression</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067">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GB" sz="1600" b="1" i="0" u="none" strike="noStrike" cap="none" normalizeH="0" baseline="0" dirty="0">
                          <a:ln>
                            <a:noFill/>
                          </a:ln>
                          <a:solidFill>
                            <a:schemeClr val="tx1"/>
                          </a:solidFill>
                          <a:effectLst/>
                          <a:latin typeface="Arial" pitchFamily="34" charset="0"/>
                        </a:rPr>
                        <a:t>Dichotomous</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nl-BE" sz="1600" b="1" i="0" u="none" strike="noStrike" cap="none" normalizeH="0" baseline="0" dirty="0" err="1">
                          <a:ln>
                            <a:noFill/>
                          </a:ln>
                          <a:solidFill>
                            <a:schemeClr val="tx1"/>
                          </a:solidFill>
                          <a:effectLst/>
                          <a:latin typeface="Arial" pitchFamily="34" charset="0"/>
                          <a:cs typeface="Times New Roman" pitchFamily="18" charset="0"/>
                        </a:rPr>
                        <a:t>Death</a:t>
                      </a:r>
                      <a:r>
                        <a:rPr kumimoji="0" lang="nl-BE" sz="1600" b="1" i="0" u="none" strike="noStrike" cap="none" normalizeH="0" baseline="0" dirty="0">
                          <a:ln>
                            <a:noFill/>
                          </a:ln>
                          <a:solidFill>
                            <a:schemeClr val="tx1"/>
                          </a:solidFill>
                          <a:effectLst/>
                          <a:latin typeface="Arial" pitchFamily="34" charset="0"/>
                          <a:cs typeface="Times New Roman" pitchFamily="18" charset="0"/>
                        </a:rPr>
                        <a:t>, </a:t>
                      </a:r>
                      <a:r>
                        <a:rPr kumimoji="0" lang="nl-BE" sz="1600" b="1" i="0" u="none" strike="noStrike" cap="none" normalizeH="0" baseline="0" dirty="0" err="1">
                          <a:ln>
                            <a:noFill/>
                          </a:ln>
                          <a:solidFill>
                            <a:schemeClr val="tx1"/>
                          </a:solidFill>
                          <a:effectLst/>
                          <a:latin typeface="Arial" pitchFamily="34" charset="0"/>
                          <a:cs typeface="Times New Roman" pitchFamily="18" charset="0"/>
                        </a:rPr>
                        <a:t>disease</a:t>
                      </a:r>
                      <a:r>
                        <a:rPr kumimoji="0" lang="nl-BE" sz="1600" b="1" i="0" u="none" strike="noStrike" cap="none" normalizeH="0" baseline="0" dirty="0">
                          <a:ln>
                            <a:noFill/>
                          </a:ln>
                          <a:solidFill>
                            <a:schemeClr val="tx1"/>
                          </a:solidFill>
                          <a:effectLst/>
                          <a:latin typeface="Arial" pitchFamily="34" charset="0"/>
                          <a:cs typeface="Times New Roman" pitchFamily="18" charset="0"/>
                        </a:rPr>
                        <a:t>, </a:t>
                      </a:r>
                      <a:r>
                        <a:rPr kumimoji="0" lang="nl-BE" sz="1600" b="1" i="0" u="none" strike="noStrike" cap="none" normalizeH="0" baseline="0" dirty="0" err="1">
                          <a:ln>
                            <a:noFill/>
                          </a:ln>
                          <a:solidFill>
                            <a:schemeClr val="tx1"/>
                          </a:solidFill>
                          <a:effectLst/>
                          <a:latin typeface="Arial" pitchFamily="34" charset="0"/>
                          <a:cs typeface="Times New Roman" pitchFamily="18" charset="0"/>
                        </a:rPr>
                        <a:t>hospital</a:t>
                      </a:r>
                      <a:r>
                        <a:rPr kumimoji="0" lang="nl-BE" sz="1600" b="1" i="0" u="none" strike="noStrike" cap="none" normalizeH="0" baseline="0" dirty="0">
                          <a:ln>
                            <a:noFill/>
                          </a:ln>
                          <a:solidFill>
                            <a:schemeClr val="tx1"/>
                          </a:solidFill>
                          <a:effectLst/>
                          <a:latin typeface="Arial" pitchFamily="34" charset="0"/>
                          <a:cs typeface="Times New Roman" pitchFamily="18" charset="0"/>
                        </a:rPr>
                        <a:t> </a:t>
                      </a:r>
                      <a:r>
                        <a:rPr kumimoji="0" lang="nl-BE" sz="1600" b="1" i="0" u="none" strike="noStrike" cap="none" normalizeH="0" baseline="0" dirty="0" err="1">
                          <a:ln>
                            <a:noFill/>
                          </a:ln>
                          <a:solidFill>
                            <a:schemeClr val="tx1"/>
                          </a:solidFill>
                          <a:effectLst/>
                          <a:latin typeface="Arial" pitchFamily="34" charset="0"/>
                          <a:cs typeface="Times New Roman" pitchFamily="18" charset="0"/>
                        </a:rPr>
                        <a:t>admission</a:t>
                      </a:r>
                      <a:endParaRPr kumimoji="0" lang="en-GB" sz="1600" b="1" i="0" u="none" strike="noStrike" cap="none" normalizeH="0" baseline="0" dirty="0">
                        <a:ln>
                          <a:noFill/>
                        </a:ln>
                        <a:solidFill>
                          <a:schemeClr val="tx1"/>
                        </a:solidFill>
                        <a:effectLst/>
                        <a:latin typeface="Arial" pitchFamily="34" charset="0"/>
                      </a:endParaRP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GB" sz="1600" b="1" i="0" u="none" strike="noStrike" cap="none" normalizeH="0" baseline="0" dirty="0">
                          <a:ln>
                            <a:noFill/>
                          </a:ln>
                          <a:solidFill>
                            <a:schemeClr val="tx1"/>
                          </a:solidFill>
                          <a:effectLst/>
                          <a:latin typeface="Arial" pitchFamily="34" charset="0"/>
                        </a:rPr>
                        <a:t>Logistic regression</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7833">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fr-FR" sz="1600" b="1" i="0" u="none" strike="noStrike" cap="none" normalizeH="0" baseline="0" dirty="0">
                          <a:ln>
                            <a:noFill/>
                          </a:ln>
                          <a:solidFill>
                            <a:schemeClr val="tx1"/>
                          </a:solidFill>
                          <a:effectLst/>
                          <a:latin typeface="Arial" pitchFamily="34" charset="0"/>
                          <a:cs typeface="Times New Roman" pitchFamily="18" charset="0"/>
                        </a:rPr>
                        <a:t>Time </a:t>
                      </a:r>
                      <a:r>
                        <a:rPr kumimoji="0" lang="fr-FR" sz="1600" b="1" i="0" u="none" strike="noStrike" cap="none" normalizeH="0" baseline="0" dirty="0" err="1">
                          <a:ln>
                            <a:noFill/>
                          </a:ln>
                          <a:solidFill>
                            <a:schemeClr val="tx1"/>
                          </a:solidFill>
                          <a:effectLst/>
                          <a:latin typeface="Arial" pitchFamily="34" charset="0"/>
                          <a:cs typeface="Times New Roman" pitchFamily="18" charset="0"/>
                        </a:rPr>
                        <a:t>until</a:t>
                      </a:r>
                      <a:r>
                        <a:rPr kumimoji="0" lang="fr-FR" sz="1600" b="1" i="0" u="none" strike="noStrike" cap="none" normalizeH="0" baseline="0" dirty="0">
                          <a:ln>
                            <a:noFill/>
                          </a:ln>
                          <a:solidFill>
                            <a:schemeClr val="tx1"/>
                          </a:solidFill>
                          <a:effectLst/>
                          <a:latin typeface="Arial" pitchFamily="34" charset="0"/>
                          <a:cs typeface="Times New Roman" pitchFamily="18" charset="0"/>
                        </a:rPr>
                        <a:t> a </a:t>
                      </a:r>
                      <a:r>
                        <a:rPr kumimoji="0" lang="fr-FR" sz="1600" b="1" i="0" u="none" strike="noStrike" cap="none" normalizeH="0" baseline="0" dirty="0" err="1">
                          <a:ln>
                            <a:noFill/>
                          </a:ln>
                          <a:solidFill>
                            <a:schemeClr val="tx1"/>
                          </a:solidFill>
                          <a:effectLst/>
                          <a:latin typeface="Arial" pitchFamily="34" charset="0"/>
                          <a:cs typeface="Times New Roman" pitchFamily="18" charset="0"/>
                        </a:rPr>
                        <a:t>dichotomous</a:t>
                      </a:r>
                      <a:r>
                        <a:rPr kumimoji="0" lang="fr-FR" sz="1600" b="1" i="0" u="none" strike="noStrike" cap="none" normalizeH="0" baseline="0" dirty="0">
                          <a:ln>
                            <a:noFill/>
                          </a:ln>
                          <a:solidFill>
                            <a:schemeClr val="tx1"/>
                          </a:solidFill>
                          <a:effectLst/>
                          <a:latin typeface="Arial" pitchFamily="34" charset="0"/>
                          <a:cs typeface="Times New Roman" pitchFamily="18" charset="0"/>
                        </a:rPr>
                        <a:t> </a:t>
                      </a:r>
                      <a:r>
                        <a:rPr kumimoji="0" lang="fr-FR" sz="1600" b="1" i="0" u="none" strike="noStrike" cap="none" normalizeH="0" baseline="0" dirty="0" err="1">
                          <a:ln>
                            <a:noFill/>
                          </a:ln>
                          <a:solidFill>
                            <a:schemeClr val="tx1"/>
                          </a:solidFill>
                          <a:effectLst/>
                          <a:latin typeface="Arial" pitchFamily="34" charset="0"/>
                          <a:cs typeface="Times New Roman" pitchFamily="18" charset="0"/>
                        </a:rPr>
                        <a:t>event</a:t>
                      </a:r>
                      <a:endParaRPr kumimoji="0" lang="en-GB" sz="1600" b="1" i="0" u="none" strike="noStrike" cap="none" normalizeH="0" baseline="0" dirty="0">
                        <a:ln>
                          <a:noFill/>
                        </a:ln>
                        <a:solidFill>
                          <a:schemeClr val="tx1"/>
                        </a:solidFill>
                        <a:effectLst/>
                        <a:latin typeface="Arial" pitchFamily="34" charset="0"/>
                        <a:cs typeface="Times New Roman" pitchFamily="18" charset="0"/>
                      </a:endParaRP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fr-FR" sz="1600" b="1" i="0" u="none" strike="noStrike" cap="none" normalizeH="0" baseline="0" dirty="0">
                          <a:ln>
                            <a:noFill/>
                          </a:ln>
                          <a:solidFill>
                            <a:schemeClr val="tx1"/>
                          </a:solidFill>
                          <a:effectLst/>
                          <a:latin typeface="Arial" pitchFamily="34" charset="0"/>
                          <a:cs typeface="Times New Roman" pitchFamily="18" charset="0"/>
                        </a:rPr>
                        <a:t>Time till </a:t>
                      </a:r>
                      <a:r>
                        <a:rPr kumimoji="0" lang="fr-FR" sz="1600" b="1" i="0" u="none" strike="noStrike" cap="none" normalizeH="0" baseline="0" dirty="0" err="1">
                          <a:ln>
                            <a:noFill/>
                          </a:ln>
                          <a:solidFill>
                            <a:schemeClr val="tx1"/>
                          </a:solidFill>
                          <a:effectLst/>
                          <a:latin typeface="Arial" pitchFamily="34" charset="0"/>
                          <a:cs typeface="Times New Roman" pitchFamily="18" charset="0"/>
                        </a:rPr>
                        <a:t>death</a:t>
                      </a:r>
                      <a:r>
                        <a:rPr kumimoji="0" lang="fr-FR" sz="1600" b="1" i="0" u="none" strike="noStrike" cap="none" normalizeH="0" baseline="0" dirty="0">
                          <a:ln>
                            <a:noFill/>
                          </a:ln>
                          <a:solidFill>
                            <a:schemeClr val="tx1"/>
                          </a:solidFill>
                          <a:effectLst/>
                          <a:latin typeface="Arial" pitchFamily="34" charset="0"/>
                          <a:cs typeface="Times New Roman" pitchFamily="18" charset="0"/>
                        </a:rPr>
                        <a:t>, </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fr-FR" sz="1600" b="1" i="0" u="none" strike="noStrike" cap="none" normalizeH="0" baseline="0" dirty="0">
                          <a:ln>
                            <a:noFill/>
                          </a:ln>
                          <a:solidFill>
                            <a:schemeClr val="tx1"/>
                          </a:solidFill>
                          <a:effectLst/>
                          <a:latin typeface="Arial" pitchFamily="34" charset="0"/>
                          <a:cs typeface="Times New Roman" pitchFamily="18" charset="0"/>
                        </a:rPr>
                        <a:t>Time till relapse</a:t>
                      </a:r>
                      <a:endParaRPr kumimoji="0" lang="en-GB" sz="1600" b="1" i="0" u="none" strike="noStrike" cap="none" normalizeH="0" baseline="0" dirty="0">
                        <a:ln>
                          <a:noFill/>
                        </a:ln>
                        <a:solidFill>
                          <a:schemeClr val="tx1"/>
                        </a:solidFill>
                        <a:effectLst/>
                        <a:latin typeface="Arial" pitchFamily="34" charset="0"/>
                      </a:endParaRP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GB" sz="1600" b="1" i="0" u="none" strike="noStrike" cap="none" normalizeH="0" baseline="0" dirty="0">
                          <a:ln>
                            <a:noFill/>
                          </a:ln>
                          <a:solidFill>
                            <a:schemeClr val="tx1"/>
                          </a:solidFill>
                          <a:effectLst/>
                          <a:latin typeface="Arial" pitchFamily="34" charset="0"/>
                        </a:rPr>
                        <a:t>Survival analysis</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GB" sz="1600" b="1" i="0" u="none" strike="noStrike" cap="none" normalizeH="0" baseline="0" dirty="0">
                        <a:ln>
                          <a:noFill/>
                        </a:ln>
                        <a:solidFill>
                          <a:schemeClr val="tx1"/>
                        </a:solidFill>
                        <a:effectLst/>
                        <a:latin typeface="Arial" pitchFamily="34" charset="0"/>
                      </a:endParaRP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7833">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GB" sz="1600" b="1" i="0" u="none" strike="noStrike" cap="none" normalizeH="0" baseline="0" dirty="0">
                          <a:ln>
                            <a:noFill/>
                          </a:ln>
                          <a:solidFill>
                            <a:schemeClr val="tx1"/>
                          </a:solidFill>
                          <a:effectLst/>
                          <a:latin typeface="Arial" pitchFamily="34" charset="0"/>
                          <a:cs typeface="Times New Roman" pitchFamily="18" charset="0"/>
                        </a:rPr>
                        <a:t>Count/rate</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GB" sz="1600" b="1" i="0" u="none" strike="noStrike" cap="none" normalizeH="0" baseline="0" dirty="0">
                          <a:ln>
                            <a:noFill/>
                          </a:ln>
                          <a:solidFill>
                            <a:schemeClr val="tx1"/>
                          </a:solidFill>
                          <a:effectLst/>
                          <a:latin typeface="Arial" pitchFamily="34" charset="0"/>
                        </a:rPr>
                        <a:t>Number of deaths per category of smoking habits</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GB" sz="1600" b="1" i="0" u="none" strike="noStrike" cap="none" normalizeH="0" baseline="0" dirty="0">
                          <a:ln>
                            <a:noFill/>
                          </a:ln>
                          <a:solidFill>
                            <a:schemeClr val="tx1"/>
                          </a:solidFill>
                          <a:effectLst/>
                          <a:latin typeface="Arial" pitchFamily="34" charset="0"/>
                        </a:rPr>
                        <a:t>Poisson regression</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39005390"/>
                  </a:ext>
                </a:extLst>
              </a:tr>
            </a:tbl>
          </a:graphicData>
        </a:graphic>
      </p:graphicFrame>
      <p:sp>
        <p:nvSpPr>
          <p:cNvPr id="2" name="Slide Number Placeholder 1">
            <a:extLst>
              <a:ext uri="{FF2B5EF4-FFF2-40B4-BE49-F238E27FC236}">
                <a16:creationId xmlns:a16="http://schemas.microsoft.com/office/drawing/2014/main" id="{EE223B2A-14E5-40B1-9F51-53CA0C521E11}"/>
              </a:ext>
            </a:extLst>
          </p:cNvPr>
          <p:cNvSpPr>
            <a:spLocks noGrp="1"/>
          </p:cNvSpPr>
          <p:nvPr>
            <p:ph type="sldNum" sz="quarter" idx="12"/>
          </p:nvPr>
        </p:nvSpPr>
        <p:spPr/>
        <p:txBody>
          <a:bodyPr/>
          <a:lstStyle/>
          <a:p>
            <a:fld id="{DB03F788-1760-4C0A-BDBD-0571F3F428E8}" type="slidenum">
              <a:rPr lang="en-GB" altLang="nl-BE" smtClean="0"/>
              <a:pPr/>
              <a:t>3</a:t>
            </a:fld>
            <a:endParaRPr lang="en-GB" altLang="nl-B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9902B-3DAA-40F3-94B7-D003E568E4DF}"/>
              </a:ext>
            </a:extLst>
          </p:cNvPr>
          <p:cNvSpPr>
            <a:spLocks noGrp="1"/>
          </p:cNvSpPr>
          <p:nvPr>
            <p:ph type="title"/>
          </p:nvPr>
        </p:nvSpPr>
        <p:spPr/>
        <p:txBody>
          <a:bodyPr/>
          <a:lstStyle/>
          <a:p>
            <a:r>
              <a:rPr lang="nl-BE" dirty="0"/>
              <a:t>The link </a:t>
            </a:r>
            <a:r>
              <a:rPr lang="nl-BE" dirty="0" err="1"/>
              <a:t>function</a:t>
            </a:r>
            <a:endParaRPr lang="nl-BE" dirty="0"/>
          </a:p>
        </p:txBody>
      </p:sp>
      <p:sp>
        <p:nvSpPr>
          <p:cNvPr id="7" name="Content Placeholder 6">
            <a:extLst>
              <a:ext uri="{FF2B5EF4-FFF2-40B4-BE49-F238E27FC236}">
                <a16:creationId xmlns:a16="http://schemas.microsoft.com/office/drawing/2014/main" id="{9F8E5FD8-4023-43CF-ACBE-3CCDF8EFADDA}"/>
              </a:ext>
            </a:extLst>
          </p:cNvPr>
          <p:cNvSpPr>
            <a:spLocks noGrp="1"/>
          </p:cNvSpPr>
          <p:nvPr>
            <p:ph idx="1"/>
          </p:nvPr>
        </p:nvSpPr>
        <p:spPr/>
        <p:txBody>
          <a:bodyPr/>
          <a:lstStyle/>
          <a:p>
            <a:pPr marL="0" indent="0">
              <a:buNone/>
            </a:pPr>
            <a:r>
              <a:rPr lang="nl-BE" sz="2800" dirty="0" err="1"/>
              <a:t>Linear</a:t>
            </a:r>
            <a:r>
              <a:rPr lang="nl-BE" sz="2800" dirty="0"/>
              <a:t> </a:t>
            </a:r>
            <a:r>
              <a:rPr lang="nl-BE" sz="2800" dirty="0" err="1"/>
              <a:t>regr</a:t>
            </a:r>
            <a:r>
              <a:rPr lang="nl-BE" sz="2800" dirty="0"/>
              <a:t>. : y = a +b</a:t>
            </a:r>
            <a:r>
              <a:rPr lang="nl-BE" sz="2800" baseline="30000" dirty="0"/>
              <a:t>1</a:t>
            </a:r>
            <a:r>
              <a:rPr lang="nl-BE" sz="2800" dirty="0"/>
              <a:t>x</a:t>
            </a:r>
            <a:r>
              <a:rPr lang="nl-BE" sz="2800" baseline="30000" dirty="0"/>
              <a:t>1</a:t>
            </a:r>
            <a:r>
              <a:rPr lang="nl-BE" sz="2800" dirty="0"/>
              <a:t>+b</a:t>
            </a:r>
            <a:r>
              <a:rPr lang="nl-BE" sz="2800" baseline="30000" dirty="0"/>
              <a:t>2</a:t>
            </a:r>
            <a:r>
              <a:rPr lang="nl-BE" sz="2800" dirty="0"/>
              <a:t>x</a:t>
            </a:r>
            <a:r>
              <a:rPr lang="nl-BE" sz="2800" baseline="30000" dirty="0"/>
              <a:t>2</a:t>
            </a:r>
            <a:r>
              <a:rPr lang="nl-BE" sz="2800" dirty="0"/>
              <a:t>…+ </a:t>
            </a:r>
            <a:r>
              <a:rPr lang="nl-BE" sz="2800" dirty="0" err="1"/>
              <a:t>b</a:t>
            </a:r>
            <a:r>
              <a:rPr lang="nl-BE" sz="2800" baseline="30000" dirty="0" err="1"/>
              <a:t>k</a:t>
            </a:r>
            <a:r>
              <a:rPr lang="nl-BE" sz="2800" dirty="0" err="1"/>
              <a:t>x</a:t>
            </a:r>
            <a:r>
              <a:rPr lang="nl-BE" sz="2800" baseline="30000" dirty="0" err="1"/>
              <a:t>k</a:t>
            </a:r>
            <a:endParaRPr lang="nl-BE" sz="2800" baseline="30000" dirty="0"/>
          </a:p>
          <a:p>
            <a:pPr marL="0" indent="0">
              <a:buNone/>
            </a:pPr>
            <a:r>
              <a:rPr lang="nl-BE" sz="2800" dirty="0" err="1"/>
              <a:t>Logistic</a:t>
            </a:r>
            <a:r>
              <a:rPr lang="nl-BE" sz="2800" dirty="0"/>
              <a:t> </a:t>
            </a:r>
            <a:r>
              <a:rPr lang="nl-BE" sz="2800" dirty="0" err="1"/>
              <a:t>regr</a:t>
            </a:r>
            <a:r>
              <a:rPr lang="nl-BE" sz="2800" dirty="0"/>
              <a:t>. : </a:t>
            </a:r>
            <a:r>
              <a:rPr lang="nl-BE" sz="2800" dirty="0" err="1"/>
              <a:t>ln</a:t>
            </a:r>
            <a:r>
              <a:rPr lang="nl-BE" sz="2800" dirty="0"/>
              <a:t>(p/[1-p]) = a +b</a:t>
            </a:r>
            <a:r>
              <a:rPr lang="nl-BE" sz="2800" baseline="30000" dirty="0"/>
              <a:t>1</a:t>
            </a:r>
            <a:r>
              <a:rPr lang="nl-BE" sz="2800" dirty="0"/>
              <a:t>x</a:t>
            </a:r>
            <a:r>
              <a:rPr lang="nl-BE" sz="2800" baseline="30000" dirty="0"/>
              <a:t>1</a:t>
            </a:r>
            <a:r>
              <a:rPr lang="nl-BE" sz="2800" dirty="0"/>
              <a:t>+b</a:t>
            </a:r>
            <a:r>
              <a:rPr lang="nl-BE" sz="2800" baseline="30000" dirty="0"/>
              <a:t>2</a:t>
            </a:r>
            <a:r>
              <a:rPr lang="nl-BE" sz="2800" dirty="0"/>
              <a:t>x</a:t>
            </a:r>
            <a:r>
              <a:rPr lang="nl-BE" sz="2800" baseline="30000" dirty="0"/>
              <a:t>2</a:t>
            </a:r>
            <a:r>
              <a:rPr lang="nl-BE" sz="2800" dirty="0"/>
              <a:t>…+ </a:t>
            </a:r>
            <a:r>
              <a:rPr lang="nl-BE" sz="2800" dirty="0" err="1"/>
              <a:t>b</a:t>
            </a:r>
            <a:r>
              <a:rPr lang="nl-BE" sz="2800" baseline="30000" dirty="0" err="1"/>
              <a:t>k</a:t>
            </a:r>
            <a:r>
              <a:rPr lang="nl-BE" sz="2800" dirty="0" err="1"/>
              <a:t>x</a:t>
            </a:r>
            <a:r>
              <a:rPr lang="nl-BE" sz="2800" baseline="30000" dirty="0" err="1"/>
              <a:t>k</a:t>
            </a:r>
            <a:r>
              <a:rPr lang="nl-BE" sz="2800" baseline="30000" dirty="0"/>
              <a:t> </a:t>
            </a:r>
          </a:p>
          <a:p>
            <a:pPr marL="0" indent="0">
              <a:buNone/>
            </a:pPr>
            <a:r>
              <a:rPr lang="nl-BE" sz="2800" dirty="0" err="1"/>
              <a:t>Poisson</a:t>
            </a:r>
            <a:r>
              <a:rPr lang="nl-BE" sz="2800" dirty="0"/>
              <a:t> </a:t>
            </a:r>
            <a:r>
              <a:rPr lang="nl-BE" sz="2800" dirty="0" err="1"/>
              <a:t>regr</a:t>
            </a:r>
            <a:r>
              <a:rPr lang="nl-BE" sz="2800" dirty="0"/>
              <a:t>. : </a:t>
            </a:r>
            <a:r>
              <a:rPr lang="nl-BE" sz="2800" dirty="0" err="1"/>
              <a:t>ln</a:t>
            </a:r>
            <a:r>
              <a:rPr lang="nl-BE" sz="2800" dirty="0"/>
              <a:t>(</a:t>
            </a:r>
            <a:r>
              <a:rPr lang="nl-BE" sz="2800" dirty="0" err="1"/>
              <a:t>rate</a:t>
            </a:r>
            <a:r>
              <a:rPr lang="nl-BE" sz="2800" dirty="0"/>
              <a:t>) = a +b</a:t>
            </a:r>
            <a:r>
              <a:rPr lang="nl-BE" sz="2800" baseline="30000" dirty="0"/>
              <a:t>1</a:t>
            </a:r>
            <a:r>
              <a:rPr lang="nl-BE" sz="2800" dirty="0"/>
              <a:t>x</a:t>
            </a:r>
            <a:r>
              <a:rPr lang="nl-BE" sz="2800" baseline="30000" dirty="0"/>
              <a:t>1</a:t>
            </a:r>
            <a:r>
              <a:rPr lang="nl-BE" sz="2800" dirty="0"/>
              <a:t>+b</a:t>
            </a:r>
            <a:r>
              <a:rPr lang="nl-BE" sz="2800" baseline="30000" dirty="0"/>
              <a:t>2</a:t>
            </a:r>
            <a:r>
              <a:rPr lang="nl-BE" sz="2800" dirty="0"/>
              <a:t>x</a:t>
            </a:r>
            <a:r>
              <a:rPr lang="nl-BE" sz="2800" baseline="30000" dirty="0"/>
              <a:t>2</a:t>
            </a:r>
            <a:r>
              <a:rPr lang="nl-BE" sz="2800" dirty="0"/>
              <a:t>…+ </a:t>
            </a:r>
            <a:r>
              <a:rPr lang="nl-BE" sz="2800" dirty="0" err="1"/>
              <a:t>b</a:t>
            </a:r>
            <a:r>
              <a:rPr lang="nl-BE" sz="2800" baseline="30000" dirty="0" err="1"/>
              <a:t>k</a:t>
            </a:r>
            <a:r>
              <a:rPr lang="nl-BE" sz="2800" dirty="0" err="1"/>
              <a:t>x</a:t>
            </a:r>
            <a:r>
              <a:rPr lang="nl-BE" sz="2800" baseline="30000" dirty="0" err="1"/>
              <a:t>k</a:t>
            </a:r>
            <a:endParaRPr lang="nl-BE" sz="2800" dirty="0"/>
          </a:p>
        </p:txBody>
      </p:sp>
      <p:sp>
        <p:nvSpPr>
          <p:cNvPr id="4" name="Date Placeholder 3">
            <a:extLst>
              <a:ext uri="{FF2B5EF4-FFF2-40B4-BE49-F238E27FC236}">
                <a16:creationId xmlns:a16="http://schemas.microsoft.com/office/drawing/2014/main" id="{E9981BFB-2EE3-45EE-B1E9-6FF1D5F288E5}"/>
              </a:ext>
            </a:extLst>
          </p:cNvPr>
          <p:cNvSpPr>
            <a:spLocks noGrp="1"/>
          </p:cNvSpPr>
          <p:nvPr>
            <p:ph type="dt" sz="half" idx="10"/>
          </p:nvPr>
        </p:nvSpPr>
        <p:spPr/>
        <p:txBody>
          <a:bodyPr/>
          <a:lstStyle/>
          <a:p>
            <a:pPr>
              <a:defRPr/>
            </a:pPr>
            <a:endParaRPr lang="en-GB"/>
          </a:p>
        </p:txBody>
      </p:sp>
      <p:sp>
        <p:nvSpPr>
          <p:cNvPr id="5" name="Footer Placeholder 4">
            <a:extLst>
              <a:ext uri="{FF2B5EF4-FFF2-40B4-BE49-F238E27FC236}">
                <a16:creationId xmlns:a16="http://schemas.microsoft.com/office/drawing/2014/main" id="{750294E3-6731-497F-AB12-42ACA066CD7C}"/>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ADD484D1-A8EB-4220-94EB-9532EF33C425}"/>
              </a:ext>
            </a:extLst>
          </p:cNvPr>
          <p:cNvSpPr>
            <a:spLocks noGrp="1"/>
          </p:cNvSpPr>
          <p:nvPr>
            <p:ph type="sldNum" sz="quarter" idx="12"/>
          </p:nvPr>
        </p:nvSpPr>
        <p:spPr/>
        <p:txBody>
          <a:bodyPr/>
          <a:lstStyle/>
          <a:p>
            <a:fld id="{DB03F788-1760-4C0A-BDBD-0571F3F428E8}" type="slidenum">
              <a:rPr lang="en-GB" altLang="nl-BE" smtClean="0"/>
              <a:pPr/>
              <a:t>4</a:t>
            </a:fld>
            <a:endParaRPr lang="en-GB" altLang="nl-BE"/>
          </a:p>
        </p:txBody>
      </p:sp>
    </p:spTree>
    <p:extLst>
      <p:ext uri="{BB962C8B-B14F-4D97-AF65-F5344CB8AC3E}">
        <p14:creationId xmlns:p14="http://schemas.microsoft.com/office/powerpoint/2010/main" val="196752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482C3-764F-4F75-8077-556A9ED57FD4}"/>
              </a:ext>
            </a:extLst>
          </p:cNvPr>
          <p:cNvSpPr>
            <a:spLocks noGrp="1"/>
          </p:cNvSpPr>
          <p:nvPr>
            <p:ph type="title"/>
          </p:nvPr>
        </p:nvSpPr>
        <p:spPr/>
        <p:txBody>
          <a:bodyPr/>
          <a:lstStyle/>
          <a:p>
            <a:r>
              <a:rPr lang="nl-BE"/>
              <a:t>Wide and long format</a:t>
            </a:r>
            <a:endParaRPr lang="nl-BE" dirty="0"/>
          </a:p>
        </p:txBody>
      </p:sp>
      <p:sp>
        <p:nvSpPr>
          <p:cNvPr id="6" name="Slide Number Placeholder 5">
            <a:extLst>
              <a:ext uri="{FF2B5EF4-FFF2-40B4-BE49-F238E27FC236}">
                <a16:creationId xmlns:a16="http://schemas.microsoft.com/office/drawing/2014/main" id="{3F533655-E59D-4C65-A31C-9FE9103058B5}"/>
              </a:ext>
            </a:extLst>
          </p:cNvPr>
          <p:cNvSpPr>
            <a:spLocks noGrp="1"/>
          </p:cNvSpPr>
          <p:nvPr>
            <p:ph type="sldNum" sz="quarter" idx="12"/>
          </p:nvPr>
        </p:nvSpPr>
        <p:spPr/>
        <p:txBody>
          <a:bodyPr/>
          <a:lstStyle/>
          <a:p>
            <a:pPr>
              <a:defRPr/>
            </a:pPr>
            <a:fld id="{BF600E67-CE56-48AA-ABB4-93748AE48718}" type="slidenum">
              <a:rPr lang="en-GB" smtClean="0"/>
              <a:pPr>
                <a:defRPr/>
              </a:pPr>
              <a:t>5</a:t>
            </a:fld>
            <a:endParaRPr lang="en-GB"/>
          </a:p>
        </p:txBody>
      </p:sp>
      <p:pic>
        <p:nvPicPr>
          <p:cNvPr id="13" name="Picture 12">
            <a:extLst>
              <a:ext uri="{FF2B5EF4-FFF2-40B4-BE49-F238E27FC236}">
                <a16:creationId xmlns:a16="http://schemas.microsoft.com/office/drawing/2014/main" id="{6E21F7FD-14B8-48CD-88CA-A5F3E48F2B7A}"/>
              </a:ext>
            </a:extLst>
          </p:cNvPr>
          <p:cNvPicPr>
            <a:picLocks noChangeAspect="1"/>
          </p:cNvPicPr>
          <p:nvPr/>
        </p:nvPicPr>
        <p:blipFill>
          <a:blip r:embed="rId3"/>
          <a:stretch>
            <a:fillRect/>
          </a:stretch>
        </p:blipFill>
        <p:spPr>
          <a:xfrm>
            <a:off x="5519593" y="1994043"/>
            <a:ext cx="2067213" cy="4372585"/>
          </a:xfrm>
          <a:prstGeom prst="rect">
            <a:avLst/>
          </a:prstGeom>
        </p:spPr>
      </p:pic>
      <p:pic>
        <p:nvPicPr>
          <p:cNvPr id="20" name="Picture 19">
            <a:extLst>
              <a:ext uri="{FF2B5EF4-FFF2-40B4-BE49-F238E27FC236}">
                <a16:creationId xmlns:a16="http://schemas.microsoft.com/office/drawing/2014/main" id="{D31EE5AE-768F-4987-B69D-2C3CFE8FBA28}"/>
              </a:ext>
            </a:extLst>
          </p:cNvPr>
          <p:cNvPicPr>
            <a:picLocks noChangeAspect="1"/>
          </p:cNvPicPr>
          <p:nvPr/>
        </p:nvPicPr>
        <p:blipFill>
          <a:blip r:embed="rId4"/>
          <a:stretch>
            <a:fillRect/>
          </a:stretch>
        </p:blipFill>
        <p:spPr>
          <a:xfrm>
            <a:off x="685800" y="1994043"/>
            <a:ext cx="3362794" cy="1886213"/>
          </a:xfrm>
          <a:prstGeom prst="rect">
            <a:avLst/>
          </a:prstGeom>
        </p:spPr>
      </p:pic>
    </p:spTree>
    <p:extLst>
      <p:ext uri="{BB962C8B-B14F-4D97-AF65-F5344CB8AC3E}">
        <p14:creationId xmlns:p14="http://schemas.microsoft.com/office/powerpoint/2010/main" val="1937438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BCCDE-71AF-4A59-BC34-F146643408C7}"/>
              </a:ext>
            </a:extLst>
          </p:cNvPr>
          <p:cNvSpPr>
            <a:spLocks noGrp="1"/>
          </p:cNvSpPr>
          <p:nvPr>
            <p:ph type="title"/>
          </p:nvPr>
        </p:nvSpPr>
        <p:spPr/>
        <p:txBody>
          <a:bodyPr/>
          <a:lstStyle/>
          <a:p>
            <a:r>
              <a:rPr lang="nl-BE" sz="3600" dirty="0"/>
              <a:t>Dataset ‘</a:t>
            </a:r>
            <a:r>
              <a:rPr lang="nl-BE" sz="3600" dirty="0" err="1"/>
              <a:t>poisson_smoking_mort</a:t>
            </a:r>
            <a:r>
              <a:rPr lang="nl-BE" sz="3600" dirty="0"/>
              <a:t>’</a:t>
            </a:r>
          </a:p>
        </p:txBody>
      </p:sp>
      <p:sp>
        <p:nvSpPr>
          <p:cNvPr id="6" name="Slide Number Placeholder 5">
            <a:extLst>
              <a:ext uri="{FF2B5EF4-FFF2-40B4-BE49-F238E27FC236}">
                <a16:creationId xmlns:a16="http://schemas.microsoft.com/office/drawing/2014/main" id="{4FC6BD62-7DD8-4B0C-ADC5-BAEC91ABDC4D}"/>
              </a:ext>
            </a:extLst>
          </p:cNvPr>
          <p:cNvSpPr>
            <a:spLocks noGrp="1"/>
          </p:cNvSpPr>
          <p:nvPr>
            <p:ph type="sldNum" sz="quarter" idx="12"/>
          </p:nvPr>
        </p:nvSpPr>
        <p:spPr/>
        <p:txBody>
          <a:bodyPr/>
          <a:lstStyle/>
          <a:p>
            <a:fld id="{DB03F788-1760-4C0A-BDBD-0571F3F428E8}" type="slidenum">
              <a:rPr lang="en-GB" altLang="nl-BE" smtClean="0"/>
              <a:pPr/>
              <a:t>6</a:t>
            </a:fld>
            <a:endParaRPr lang="en-GB" altLang="nl-BE"/>
          </a:p>
        </p:txBody>
      </p:sp>
      <p:sp>
        <p:nvSpPr>
          <p:cNvPr id="10" name="TextBox 9">
            <a:extLst>
              <a:ext uri="{FF2B5EF4-FFF2-40B4-BE49-F238E27FC236}">
                <a16:creationId xmlns:a16="http://schemas.microsoft.com/office/drawing/2014/main" id="{90999886-63F0-40F9-B4D0-7A213016AF32}"/>
              </a:ext>
            </a:extLst>
          </p:cNvPr>
          <p:cNvSpPr txBox="1"/>
          <p:nvPr/>
        </p:nvSpPr>
        <p:spPr>
          <a:xfrm>
            <a:off x="923020" y="2240058"/>
            <a:ext cx="7924800" cy="1938992"/>
          </a:xfrm>
          <a:prstGeom prst="rect">
            <a:avLst/>
          </a:prstGeom>
          <a:noFill/>
        </p:spPr>
        <p:txBody>
          <a:bodyPr wrap="square" rtlCol="0">
            <a:spAutoFit/>
          </a:bodyPr>
          <a:lstStyle/>
          <a:p>
            <a:pPr algn="l"/>
            <a:r>
              <a:rPr lang="nl-BE" dirty="0"/>
              <a:t>Data in ‘poisson_smoking_mort.csv’:</a:t>
            </a:r>
          </a:p>
          <a:p>
            <a:pPr algn="l"/>
            <a:r>
              <a:rPr lang="nl-BE" dirty="0"/>
              <a:t>-   Male </a:t>
            </a:r>
            <a:r>
              <a:rPr lang="nl-BE" dirty="0" err="1"/>
              <a:t>pensioners</a:t>
            </a:r>
            <a:r>
              <a:rPr lang="nl-BE" dirty="0"/>
              <a:t> </a:t>
            </a:r>
            <a:r>
              <a:rPr lang="nl-BE" dirty="0" err="1"/>
              <a:t>followed</a:t>
            </a:r>
            <a:r>
              <a:rPr lang="nl-BE" dirty="0"/>
              <a:t> up </a:t>
            </a:r>
            <a:r>
              <a:rPr lang="nl-BE" dirty="0" err="1"/>
              <a:t>for</a:t>
            </a:r>
            <a:r>
              <a:rPr lang="nl-BE" dirty="0"/>
              <a:t> 6 </a:t>
            </a:r>
            <a:r>
              <a:rPr lang="nl-BE" dirty="0" err="1"/>
              <a:t>years</a:t>
            </a:r>
            <a:endParaRPr lang="nl-BE" dirty="0"/>
          </a:p>
          <a:p>
            <a:pPr marL="342900" indent="-342900" algn="l">
              <a:buFontTx/>
              <a:buChar char="-"/>
            </a:pPr>
            <a:r>
              <a:rPr lang="nl-BE" dirty="0" err="1"/>
              <a:t>Death</a:t>
            </a:r>
            <a:r>
              <a:rPr lang="nl-BE" dirty="0"/>
              <a:t> </a:t>
            </a:r>
            <a:r>
              <a:rPr lang="nl-BE" dirty="0" err="1"/>
              <a:t>rates</a:t>
            </a:r>
            <a:r>
              <a:rPr lang="nl-BE" dirty="0"/>
              <a:t> </a:t>
            </a:r>
            <a:r>
              <a:rPr lang="nl-BE" dirty="0" err="1"/>
              <a:t>among</a:t>
            </a:r>
            <a:r>
              <a:rPr lang="nl-BE" dirty="0"/>
              <a:t> different </a:t>
            </a:r>
            <a:r>
              <a:rPr lang="nl-BE" dirty="0" err="1"/>
              <a:t>categories</a:t>
            </a:r>
            <a:r>
              <a:rPr lang="nl-BE" dirty="0"/>
              <a:t> of smoking </a:t>
            </a:r>
            <a:r>
              <a:rPr lang="nl-BE" dirty="0" err="1"/>
              <a:t>habits</a:t>
            </a:r>
            <a:endParaRPr lang="nl-BE" dirty="0"/>
          </a:p>
          <a:p>
            <a:pPr marL="342900" indent="-342900" algn="l">
              <a:buFontTx/>
              <a:buChar char="-"/>
            </a:pPr>
            <a:r>
              <a:rPr lang="nl-BE" dirty="0" err="1"/>
              <a:t>Rates</a:t>
            </a:r>
            <a:r>
              <a:rPr lang="nl-BE" dirty="0"/>
              <a:t>, </a:t>
            </a:r>
            <a:r>
              <a:rPr lang="nl-BE" dirty="0" err="1"/>
              <a:t>Rate</a:t>
            </a:r>
            <a:r>
              <a:rPr lang="nl-BE" dirty="0"/>
              <a:t> </a:t>
            </a:r>
            <a:r>
              <a:rPr lang="nl-BE" dirty="0" err="1"/>
              <a:t>ratios</a:t>
            </a:r>
            <a:r>
              <a:rPr lang="nl-BE" dirty="0"/>
              <a:t>? </a:t>
            </a:r>
          </a:p>
          <a:p>
            <a:pPr algn="l"/>
            <a:endParaRPr lang="nl-BE" dirty="0"/>
          </a:p>
        </p:txBody>
      </p:sp>
      <p:graphicFrame>
        <p:nvGraphicFramePr>
          <p:cNvPr id="5" name="Table Placeholder 4">
            <a:extLst>
              <a:ext uri="{FF2B5EF4-FFF2-40B4-BE49-F238E27FC236}">
                <a16:creationId xmlns:a16="http://schemas.microsoft.com/office/drawing/2014/main" id="{698CB653-4523-4997-BDBA-FA41AC0B2F3D}"/>
              </a:ext>
            </a:extLst>
          </p:cNvPr>
          <p:cNvGraphicFramePr>
            <a:graphicFrameLocks noGrp="1"/>
          </p:cNvGraphicFramePr>
          <p:nvPr>
            <p:ph type="tbl" idx="1"/>
            <p:extLst>
              <p:ext uri="{D42A27DB-BD31-4B8C-83A1-F6EECF244321}">
                <p14:modId xmlns:p14="http://schemas.microsoft.com/office/powerpoint/2010/main" val="20004882"/>
              </p:ext>
            </p:extLst>
          </p:nvPr>
        </p:nvGraphicFramePr>
        <p:xfrm>
          <a:off x="630666" y="3933056"/>
          <a:ext cx="7590314" cy="2740138"/>
        </p:xfrm>
        <a:graphic>
          <a:graphicData uri="http://schemas.openxmlformats.org/drawingml/2006/table">
            <a:tbl>
              <a:tblPr firstRow="1" firstCol="1" bandRow="1">
                <a:tableStyleId>{5C22544A-7EE6-4342-B048-85BDC9FD1C3A}</a:tableStyleId>
              </a:tblPr>
              <a:tblGrid>
                <a:gridCol w="2791623">
                  <a:extLst>
                    <a:ext uri="{9D8B030D-6E8A-4147-A177-3AD203B41FA5}">
                      <a16:colId xmlns:a16="http://schemas.microsoft.com/office/drawing/2014/main" val="848240776"/>
                    </a:ext>
                  </a:extLst>
                </a:gridCol>
                <a:gridCol w="1133842">
                  <a:extLst>
                    <a:ext uri="{9D8B030D-6E8A-4147-A177-3AD203B41FA5}">
                      <a16:colId xmlns:a16="http://schemas.microsoft.com/office/drawing/2014/main" val="2309708993"/>
                    </a:ext>
                  </a:extLst>
                </a:gridCol>
                <a:gridCol w="1557998">
                  <a:extLst>
                    <a:ext uri="{9D8B030D-6E8A-4147-A177-3AD203B41FA5}">
                      <a16:colId xmlns:a16="http://schemas.microsoft.com/office/drawing/2014/main" val="720524404"/>
                    </a:ext>
                  </a:extLst>
                </a:gridCol>
                <a:gridCol w="1117922">
                  <a:extLst>
                    <a:ext uri="{9D8B030D-6E8A-4147-A177-3AD203B41FA5}">
                      <a16:colId xmlns:a16="http://schemas.microsoft.com/office/drawing/2014/main" val="4108549991"/>
                    </a:ext>
                  </a:extLst>
                </a:gridCol>
                <a:gridCol w="988929">
                  <a:extLst>
                    <a:ext uri="{9D8B030D-6E8A-4147-A177-3AD203B41FA5}">
                      <a16:colId xmlns:a16="http://schemas.microsoft.com/office/drawing/2014/main" val="2719491182"/>
                    </a:ext>
                  </a:extLst>
                </a:gridCol>
              </a:tblGrid>
              <a:tr h="445941">
                <a:tc>
                  <a:txBody>
                    <a:bodyPr/>
                    <a:lstStyle/>
                    <a:p>
                      <a:pPr marL="0" marR="0">
                        <a:lnSpc>
                          <a:spcPct val="107000"/>
                        </a:lnSpc>
                        <a:spcBef>
                          <a:spcPts val="0"/>
                        </a:spcBef>
                        <a:spcAft>
                          <a:spcPts val="0"/>
                        </a:spcAft>
                      </a:pPr>
                      <a:r>
                        <a:rPr lang="en-US" sz="2000" dirty="0">
                          <a:effectLst/>
                        </a:rPr>
                        <a:t>Smoking Habits</a:t>
                      </a:r>
                      <a:endParaRPr lang="nl-BE"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dirty="0">
                          <a:effectLst/>
                        </a:rPr>
                        <a:t>Deaths</a:t>
                      </a:r>
                      <a:endParaRPr lang="nl-BE"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dirty="0">
                          <a:effectLst/>
                        </a:rPr>
                        <a:t>Population</a:t>
                      </a:r>
                      <a:endParaRPr lang="nl-BE"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nl-BE" sz="2000" b="1" kern="1200" dirty="0" err="1">
                          <a:solidFill>
                            <a:schemeClr val="lt1"/>
                          </a:solidFill>
                          <a:effectLst/>
                          <a:latin typeface="+mn-lt"/>
                          <a:ea typeface="+mn-ea"/>
                          <a:cs typeface="+mn-cs"/>
                        </a:rPr>
                        <a:t>Rate</a:t>
                      </a:r>
                      <a:r>
                        <a:rPr lang="nl-BE" sz="2000" b="1" kern="1200" dirty="0">
                          <a:solidFill>
                            <a:schemeClr val="lt1"/>
                          </a:solidFill>
                          <a:effectLst/>
                          <a:latin typeface="+mn-lt"/>
                          <a:ea typeface="+mn-ea"/>
                          <a:cs typeface="+mn-cs"/>
                        </a:rPr>
                        <a:t>/</a:t>
                      </a:r>
                      <a:br>
                        <a:rPr lang="nl-BE" sz="2000" b="1" kern="1200" dirty="0">
                          <a:solidFill>
                            <a:schemeClr val="lt1"/>
                          </a:solidFill>
                          <a:effectLst/>
                          <a:latin typeface="+mn-lt"/>
                          <a:ea typeface="+mn-ea"/>
                          <a:cs typeface="+mn-cs"/>
                        </a:rPr>
                      </a:br>
                      <a:r>
                        <a:rPr lang="nl-BE" sz="2000" b="1" kern="1200" dirty="0">
                          <a:solidFill>
                            <a:schemeClr val="lt1"/>
                          </a:solidFill>
                          <a:effectLst/>
                          <a:latin typeface="+mn-lt"/>
                          <a:ea typeface="+mn-ea"/>
                          <a:cs typeface="+mn-cs"/>
                        </a:rPr>
                        <a:t>1,000 pop</a:t>
                      </a:r>
                    </a:p>
                  </a:txBody>
                  <a:tcPr marL="68580" marR="68580" marT="0" marB="0" anchor="b"/>
                </a:tc>
                <a:tc>
                  <a:txBody>
                    <a:bodyPr/>
                    <a:lstStyle/>
                    <a:p>
                      <a:pPr marL="0" marR="0">
                        <a:lnSpc>
                          <a:spcPct val="107000"/>
                        </a:lnSpc>
                        <a:spcBef>
                          <a:spcPts val="0"/>
                        </a:spcBef>
                        <a:spcAft>
                          <a:spcPts val="0"/>
                        </a:spcAft>
                      </a:pPr>
                      <a:r>
                        <a:rPr lang="nl-BE" sz="2000" b="1" kern="1200" dirty="0">
                          <a:solidFill>
                            <a:schemeClr val="lt1"/>
                          </a:solidFill>
                          <a:effectLst/>
                          <a:latin typeface="+mn-lt"/>
                          <a:ea typeface="+mn-ea"/>
                          <a:cs typeface="+mn-cs"/>
                        </a:rPr>
                        <a:t>RR</a:t>
                      </a:r>
                    </a:p>
                  </a:txBody>
                  <a:tcPr marL="68580" marR="68580" marT="0" marB="0" anchor="b"/>
                </a:tc>
                <a:extLst>
                  <a:ext uri="{0D108BD9-81ED-4DB2-BD59-A6C34878D82A}">
                    <a16:rowId xmlns:a16="http://schemas.microsoft.com/office/drawing/2014/main" val="2421882995"/>
                  </a:ext>
                </a:extLst>
              </a:tr>
              <a:tr h="445941">
                <a:tc>
                  <a:txBody>
                    <a:bodyPr/>
                    <a:lstStyle/>
                    <a:p>
                      <a:pPr marL="0" marR="0">
                        <a:lnSpc>
                          <a:spcPct val="107000"/>
                        </a:lnSpc>
                        <a:spcBef>
                          <a:spcPts val="0"/>
                        </a:spcBef>
                        <a:spcAft>
                          <a:spcPts val="0"/>
                        </a:spcAft>
                      </a:pPr>
                      <a:r>
                        <a:rPr lang="en-US" sz="2000">
                          <a:effectLst/>
                        </a:rPr>
                        <a:t>Non-smoker</a:t>
                      </a:r>
                      <a:endParaRPr lang="nl-BE" sz="2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2000" kern="1200" dirty="0">
                          <a:solidFill>
                            <a:schemeClr val="dk1"/>
                          </a:solidFill>
                          <a:effectLst/>
                          <a:latin typeface="+mn-lt"/>
                          <a:ea typeface="+mn-ea"/>
                          <a:cs typeface="+mn-cs"/>
                        </a:rPr>
                        <a:t>820</a:t>
                      </a:r>
                      <a:endParaRPr lang="nl-BE" sz="2000" kern="1200" dirty="0">
                        <a:solidFill>
                          <a:schemeClr val="dk1"/>
                        </a:solidFill>
                        <a:effectLst/>
                        <a:latin typeface="+mn-lt"/>
                        <a:ea typeface="+mn-ea"/>
                        <a:cs typeface="+mn-cs"/>
                      </a:endParaRPr>
                    </a:p>
                  </a:txBody>
                  <a:tcPr marL="68580" marR="68580" marT="0" marB="0" anchor="b"/>
                </a:tc>
                <a:tc>
                  <a:txBody>
                    <a:bodyPr/>
                    <a:lstStyle/>
                    <a:p>
                      <a:pPr marL="0" marR="0" algn="r">
                        <a:lnSpc>
                          <a:spcPct val="107000"/>
                        </a:lnSpc>
                        <a:spcBef>
                          <a:spcPts val="0"/>
                        </a:spcBef>
                        <a:spcAft>
                          <a:spcPts val="0"/>
                        </a:spcAft>
                      </a:pPr>
                      <a:r>
                        <a:rPr lang="en-US" sz="2000" kern="1200" dirty="0">
                          <a:solidFill>
                            <a:schemeClr val="dk1"/>
                          </a:solidFill>
                          <a:effectLst/>
                          <a:latin typeface="+mn-lt"/>
                          <a:ea typeface="+mn-ea"/>
                          <a:cs typeface="+mn-cs"/>
                        </a:rPr>
                        <a:t>5,163</a:t>
                      </a:r>
                      <a:endParaRPr lang="nl-BE" sz="2000" kern="1200" dirty="0">
                        <a:solidFill>
                          <a:schemeClr val="dk1"/>
                        </a:solidFill>
                        <a:effectLst/>
                        <a:latin typeface="+mn-lt"/>
                        <a:ea typeface="+mn-ea"/>
                        <a:cs typeface="+mn-cs"/>
                      </a:endParaRPr>
                    </a:p>
                  </a:txBody>
                  <a:tcPr marL="68580" marR="68580" marT="0" marB="0" anchor="b"/>
                </a:tc>
                <a:tc>
                  <a:txBody>
                    <a:bodyPr/>
                    <a:lstStyle/>
                    <a:p>
                      <a:pPr marL="0" marR="0" algn="r">
                        <a:lnSpc>
                          <a:spcPct val="107000"/>
                        </a:lnSpc>
                        <a:spcBef>
                          <a:spcPts val="0"/>
                        </a:spcBef>
                        <a:spcAft>
                          <a:spcPts val="0"/>
                        </a:spcAft>
                      </a:pPr>
                      <a:r>
                        <a:rPr lang="en-GB" sz="2000" kern="1200" dirty="0">
                          <a:solidFill>
                            <a:schemeClr val="dk1"/>
                          </a:solidFill>
                          <a:effectLst/>
                          <a:latin typeface="+mn-lt"/>
                          <a:ea typeface="+mn-ea"/>
                          <a:cs typeface="+mn-cs"/>
                        </a:rPr>
                        <a:t> </a:t>
                      </a:r>
                      <a:endParaRPr lang="nl-BE" sz="2000" kern="1200" dirty="0">
                        <a:solidFill>
                          <a:schemeClr val="dk1"/>
                        </a:solidFill>
                        <a:effectLst/>
                        <a:latin typeface="+mn-lt"/>
                        <a:ea typeface="+mn-ea"/>
                        <a:cs typeface="+mn-cs"/>
                      </a:endParaRPr>
                    </a:p>
                  </a:txBody>
                  <a:tcPr marL="68580" marR="68580" marT="0" marB="0" anchor="b"/>
                </a:tc>
                <a:tc>
                  <a:txBody>
                    <a:bodyPr/>
                    <a:lstStyle/>
                    <a:p>
                      <a:pPr marL="0" marR="0" algn="ctr">
                        <a:lnSpc>
                          <a:spcPct val="107000"/>
                        </a:lnSpc>
                        <a:spcBef>
                          <a:spcPts val="0"/>
                        </a:spcBef>
                        <a:spcAft>
                          <a:spcPts val="0"/>
                        </a:spcAft>
                      </a:pPr>
                      <a:r>
                        <a:rPr lang="nl-BE" sz="2000" kern="1200" dirty="0">
                          <a:solidFill>
                            <a:schemeClr val="dk1"/>
                          </a:solidFill>
                          <a:effectLst/>
                          <a:latin typeface="+mn-lt"/>
                          <a:ea typeface="+mn-ea"/>
                          <a:cs typeface="+mn-cs"/>
                        </a:rPr>
                        <a:t>Ref</a:t>
                      </a:r>
                    </a:p>
                  </a:txBody>
                  <a:tcPr marL="68580" marR="68580" marT="0" marB="0" anchor="b"/>
                </a:tc>
                <a:extLst>
                  <a:ext uri="{0D108BD9-81ED-4DB2-BD59-A6C34878D82A}">
                    <a16:rowId xmlns:a16="http://schemas.microsoft.com/office/drawing/2014/main" val="1047047187"/>
                  </a:ext>
                </a:extLst>
              </a:tr>
              <a:tr h="445941">
                <a:tc>
                  <a:txBody>
                    <a:bodyPr/>
                    <a:lstStyle/>
                    <a:p>
                      <a:pPr marL="0" marR="0">
                        <a:lnSpc>
                          <a:spcPct val="107000"/>
                        </a:lnSpc>
                        <a:spcBef>
                          <a:spcPts val="0"/>
                        </a:spcBef>
                        <a:spcAft>
                          <a:spcPts val="0"/>
                        </a:spcAft>
                      </a:pPr>
                      <a:r>
                        <a:rPr lang="en-US" sz="2000">
                          <a:effectLst/>
                        </a:rPr>
                        <a:t>Cigar or Pipe</a:t>
                      </a:r>
                      <a:endParaRPr lang="nl-BE" sz="2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2000" kern="1200" dirty="0">
                          <a:solidFill>
                            <a:schemeClr val="dk1"/>
                          </a:solidFill>
                          <a:effectLst/>
                          <a:latin typeface="+mn-lt"/>
                          <a:ea typeface="+mn-ea"/>
                          <a:cs typeface="+mn-cs"/>
                        </a:rPr>
                        <a:t>1,041</a:t>
                      </a:r>
                      <a:endParaRPr lang="nl-BE" sz="2000" kern="1200" dirty="0">
                        <a:solidFill>
                          <a:schemeClr val="dk1"/>
                        </a:solidFill>
                        <a:effectLst/>
                        <a:latin typeface="+mn-lt"/>
                        <a:ea typeface="+mn-ea"/>
                        <a:cs typeface="+mn-cs"/>
                      </a:endParaRPr>
                    </a:p>
                  </a:txBody>
                  <a:tcPr marL="68580" marR="68580" marT="0" marB="0" anchor="b"/>
                </a:tc>
                <a:tc>
                  <a:txBody>
                    <a:bodyPr/>
                    <a:lstStyle/>
                    <a:p>
                      <a:pPr marL="0" marR="0" algn="r">
                        <a:lnSpc>
                          <a:spcPct val="107000"/>
                        </a:lnSpc>
                        <a:spcBef>
                          <a:spcPts val="0"/>
                        </a:spcBef>
                        <a:spcAft>
                          <a:spcPts val="0"/>
                        </a:spcAft>
                      </a:pPr>
                      <a:r>
                        <a:rPr lang="en-US" sz="2000" kern="1200" dirty="0">
                          <a:solidFill>
                            <a:schemeClr val="dk1"/>
                          </a:solidFill>
                          <a:effectLst/>
                          <a:latin typeface="+mn-lt"/>
                          <a:ea typeface="+mn-ea"/>
                          <a:cs typeface="+mn-cs"/>
                        </a:rPr>
                        <a:t>4,542</a:t>
                      </a:r>
                      <a:endParaRPr lang="nl-BE" sz="2000" kern="1200" dirty="0">
                        <a:solidFill>
                          <a:schemeClr val="dk1"/>
                        </a:solidFill>
                        <a:effectLst/>
                        <a:latin typeface="+mn-lt"/>
                        <a:ea typeface="+mn-ea"/>
                        <a:cs typeface="+mn-cs"/>
                      </a:endParaRPr>
                    </a:p>
                  </a:txBody>
                  <a:tcPr marL="68580" marR="68580" marT="0" marB="0" anchor="b"/>
                </a:tc>
                <a:tc>
                  <a:txBody>
                    <a:bodyPr/>
                    <a:lstStyle/>
                    <a:p>
                      <a:pPr marL="0" marR="0" algn="r">
                        <a:lnSpc>
                          <a:spcPct val="107000"/>
                        </a:lnSpc>
                        <a:spcBef>
                          <a:spcPts val="0"/>
                        </a:spcBef>
                        <a:spcAft>
                          <a:spcPts val="0"/>
                        </a:spcAft>
                      </a:pPr>
                      <a:endParaRPr lang="nl-BE" sz="2000" kern="1200" dirty="0">
                        <a:solidFill>
                          <a:schemeClr val="dk1"/>
                        </a:solidFill>
                        <a:effectLst/>
                        <a:latin typeface="+mn-lt"/>
                        <a:ea typeface="+mn-ea"/>
                        <a:cs typeface="+mn-cs"/>
                      </a:endParaRPr>
                    </a:p>
                  </a:txBody>
                  <a:tcPr marL="68580" marR="68580" marT="0" marB="0" anchor="b"/>
                </a:tc>
                <a:tc>
                  <a:txBody>
                    <a:bodyPr/>
                    <a:lstStyle/>
                    <a:p>
                      <a:pPr marL="0" marR="0" algn="r">
                        <a:lnSpc>
                          <a:spcPct val="107000"/>
                        </a:lnSpc>
                        <a:spcBef>
                          <a:spcPts val="0"/>
                        </a:spcBef>
                        <a:spcAft>
                          <a:spcPts val="0"/>
                        </a:spcAft>
                      </a:pPr>
                      <a:endParaRPr lang="nl-BE" sz="2000" kern="1200" dirty="0">
                        <a:solidFill>
                          <a:schemeClr val="dk1"/>
                        </a:solidFill>
                        <a:effectLst/>
                        <a:latin typeface="+mn-lt"/>
                        <a:ea typeface="+mn-ea"/>
                        <a:cs typeface="+mn-cs"/>
                      </a:endParaRPr>
                    </a:p>
                  </a:txBody>
                  <a:tcPr marL="68580" marR="68580" marT="0" marB="0" anchor="b"/>
                </a:tc>
                <a:extLst>
                  <a:ext uri="{0D108BD9-81ED-4DB2-BD59-A6C34878D82A}">
                    <a16:rowId xmlns:a16="http://schemas.microsoft.com/office/drawing/2014/main" val="892057466"/>
                  </a:ext>
                </a:extLst>
              </a:tr>
              <a:tr h="445941">
                <a:tc>
                  <a:txBody>
                    <a:bodyPr/>
                    <a:lstStyle/>
                    <a:p>
                      <a:pPr marL="0" marR="0">
                        <a:lnSpc>
                          <a:spcPct val="107000"/>
                        </a:lnSpc>
                        <a:spcBef>
                          <a:spcPts val="0"/>
                        </a:spcBef>
                        <a:spcAft>
                          <a:spcPts val="0"/>
                        </a:spcAft>
                      </a:pPr>
                      <a:r>
                        <a:rPr lang="en-US" sz="2000">
                          <a:effectLst/>
                        </a:rPr>
                        <a:t>Cigar/Pipe + Cigarettes</a:t>
                      </a:r>
                      <a:endParaRPr lang="nl-BE" sz="2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2000" kern="1200">
                          <a:solidFill>
                            <a:schemeClr val="dk1"/>
                          </a:solidFill>
                          <a:effectLst/>
                          <a:latin typeface="+mn-lt"/>
                          <a:ea typeface="+mn-ea"/>
                          <a:cs typeface="+mn-cs"/>
                        </a:rPr>
                        <a:t>4,128</a:t>
                      </a:r>
                      <a:endParaRPr lang="nl-BE" sz="2000" kern="1200">
                        <a:solidFill>
                          <a:schemeClr val="dk1"/>
                        </a:solidFill>
                        <a:effectLst/>
                        <a:latin typeface="+mn-lt"/>
                        <a:ea typeface="+mn-ea"/>
                        <a:cs typeface="+mn-cs"/>
                      </a:endParaRPr>
                    </a:p>
                  </a:txBody>
                  <a:tcPr marL="68580" marR="68580" marT="0" marB="0" anchor="b"/>
                </a:tc>
                <a:tc>
                  <a:txBody>
                    <a:bodyPr/>
                    <a:lstStyle/>
                    <a:p>
                      <a:pPr marL="0" marR="0" algn="r">
                        <a:lnSpc>
                          <a:spcPct val="107000"/>
                        </a:lnSpc>
                        <a:spcBef>
                          <a:spcPts val="0"/>
                        </a:spcBef>
                        <a:spcAft>
                          <a:spcPts val="0"/>
                        </a:spcAft>
                      </a:pPr>
                      <a:r>
                        <a:rPr lang="en-US" sz="2000" kern="1200" dirty="0">
                          <a:solidFill>
                            <a:schemeClr val="dk1"/>
                          </a:solidFill>
                          <a:effectLst/>
                          <a:latin typeface="+mn-lt"/>
                          <a:ea typeface="+mn-ea"/>
                          <a:cs typeface="+mn-cs"/>
                        </a:rPr>
                        <a:t>27,691</a:t>
                      </a:r>
                      <a:endParaRPr lang="nl-BE" sz="2000" kern="1200" dirty="0">
                        <a:solidFill>
                          <a:schemeClr val="dk1"/>
                        </a:solidFill>
                        <a:effectLst/>
                        <a:latin typeface="+mn-lt"/>
                        <a:ea typeface="+mn-ea"/>
                        <a:cs typeface="+mn-cs"/>
                      </a:endParaRPr>
                    </a:p>
                  </a:txBody>
                  <a:tcPr marL="68580" marR="68580" marT="0" marB="0" anchor="b"/>
                </a:tc>
                <a:tc>
                  <a:txBody>
                    <a:bodyPr/>
                    <a:lstStyle/>
                    <a:p>
                      <a:pPr marL="0" marR="0" algn="r">
                        <a:lnSpc>
                          <a:spcPct val="107000"/>
                        </a:lnSpc>
                        <a:spcBef>
                          <a:spcPts val="0"/>
                        </a:spcBef>
                        <a:spcAft>
                          <a:spcPts val="0"/>
                        </a:spcAft>
                      </a:pPr>
                      <a:endParaRPr lang="nl-BE" sz="2000" kern="1200" dirty="0">
                        <a:solidFill>
                          <a:schemeClr val="dk1"/>
                        </a:solidFill>
                        <a:effectLst/>
                        <a:latin typeface="+mn-lt"/>
                        <a:ea typeface="+mn-ea"/>
                        <a:cs typeface="+mn-cs"/>
                      </a:endParaRPr>
                    </a:p>
                  </a:txBody>
                  <a:tcPr marL="68580" marR="68580" marT="0" marB="0" anchor="b"/>
                </a:tc>
                <a:tc>
                  <a:txBody>
                    <a:bodyPr/>
                    <a:lstStyle/>
                    <a:p>
                      <a:pPr marL="0" marR="0" algn="r">
                        <a:lnSpc>
                          <a:spcPct val="107000"/>
                        </a:lnSpc>
                        <a:spcBef>
                          <a:spcPts val="0"/>
                        </a:spcBef>
                        <a:spcAft>
                          <a:spcPts val="0"/>
                        </a:spcAft>
                      </a:pPr>
                      <a:endParaRPr lang="nl-BE" sz="2000" kern="1200" dirty="0">
                        <a:solidFill>
                          <a:schemeClr val="dk1"/>
                        </a:solidFill>
                        <a:effectLst/>
                        <a:latin typeface="+mn-lt"/>
                        <a:ea typeface="+mn-ea"/>
                        <a:cs typeface="+mn-cs"/>
                      </a:endParaRPr>
                    </a:p>
                  </a:txBody>
                  <a:tcPr marL="68580" marR="68580" marT="0" marB="0" anchor="b"/>
                </a:tc>
                <a:extLst>
                  <a:ext uri="{0D108BD9-81ED-4DB2-BD59-A6C34878D82A}">
                    <a16:rowId xmlns:a16="http://schemas.microsoft.com/office/drawing/2014/main" val="1113947280"/>
                  </a:ext>
                </a:extLst>
              </a:tr>
              <a:tr h="445941">
                <a:tc>
                  <a:txBody>
                    <a:bodyPr/>
                    <a:lstStyle/>
                    <a:p>
                      <a:pPr marL="0" marR="0">
                        <a:lnSpc>
                          <a:spcPct val="107000"/>
                        </a:lnSpc>
                        <a:spcBef>
                          <a:spcPts val="0"/>
                        </a:spcBef>
                        <a:spcAft>
                          <a:spcPts val="0"/>
                        </a:spcAft>
                      </a:pPr>
                      <a:r>
                        <a:rPr lang="en-US" sz="2000">
                          <a:effectLst/>
                        </a:rPr>
                        <a:t>Cigarettes only</a:t>
                      </a:r>
                      <a:endParaRPr lang="nl-BE" sz="2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2000" kern="1200">
                          <a:solidFill>
                            <a:schemeClr val="dk1"/>
                          </a:solidFill>
                          <a:effectLst/>
                          <a:latin typeface="+mn-lt"/>
                          <a:ea typeface="+mn-ea"/>
                          <a:cs typeface="+mn-cs"/>
                        </a:rPr>
                        <a:t>3,141</a:t>
                      </a:r>
                      <a:endParaRPr lang="nl-BE" sz="2000" kern="1200">
                        <a:solidFill>
                          <a:schemeClr val="dk1"/>
                        </a:solidFill>
                        <a:effectLst/>
                        <a:latin typeface="+mn-lt"/>
                        <a:ea typeface="+mn-ea"/>
                        <a:cs typeface="+mn-cs"/>
                      </a:endParaRPr>
                    </a:p>
                  </a:txBody>
                  <a:tcPr marL="68580" marR="68580" marT="0" marB="0" anchor="b"/>
                </a:tc>
                <a:tc>
                  <a:txBody>
                    <a:bodyPr/>
                    <a:lstStyle/>
                    <a:p>
                      <a:pPr marL="0" marR="0" algn="r">
                        <a:lnSpc>
                          <a:spcPct val="107000"/>
                        </a:lnSpc>
                        <a:spcBef>
                          <a:spcPts val="0"/>
                        </a:spcBef>
                        <a:spcAft>
                          <a:spcPts val="0"/>
                        </a:spcAft>
                      </a:pPr>
                      <a:r>
                        <a:rPr lang="en-US" sz="2000" kern="1200" dirty="0">
                          <a:solidFill>
                            <a:schemeClr val="dk1"/>
                          </a:solidFill>
                          <a:effectLst/>
                          <a:latin typeface="+mn-lt"/>
                          <a:ea typeface="+mn-ea"/>
                          <a:cs typeface="+mn-cs"/>
                        </a:rPr>
                        <a:t>18,726</a:t>
                      </a:r>
                      <a:endParaRPr lang="nl-BE" sz="2000" kern="1200" dirty="0">
                        <a:solidFill>
                          <a:schemeClr val="dk1"/>
                        </a:solidFill>
                        <a:effectLst/>
                        <a:latin typeface="+mn-lt"/>
                        <a:ea typeface="+mn-ea"/>
                        <a:cs typeface="+mn-cs"/>
                      </a:endParaRPr>
                    </a:p>
                  </a:txBody>
                  <a:tcPr marL="68580" marR="68580" marT="0" marB="0" anchor="b"/>
                </a:tc>
                <a:tc>
                  <a:txBody>
                    <a:bodyPr/>
                    <a:lstStyle/>
                    <a:p>
                      <a:pPr marL="0" marR="0" algn="r">
                        <a:lnSpc>
                          <a:spcPct val="107000"/>
                        </a:lnSpc>
                        <a:spcBef>
                          <a:spcPts val="0"/>
                        </a:spcBef>
                        <a:spcAft>
                          <a:spcPts val="0"/>
                        </a:spcAft>
                      </a:pPr>
                      <a:endParaRPr lang="nl-BE" sz="2000" kern="1200" dirty="0">
                        <a:solidFill>
                          <a:schemeClr val="dk1"/>
                        </a:solidFill>
                        <a:effectLst/>
                        <a:latin typeface="+mn-lt"/>
                        <a:ea typeface="+mn-ea"/>
                        <a:cs typeface="+mn-cs"/>
                      </a:endParaRPr>
                    </a:p>
                  </a:txBody>
                  <a:tcPr marL="68580" marR="68580" marT="0" marB="0" anchor="b"/>
                </a:tc>
                <a:tc>
                  <a:txBody>
                    <a:bodyPr/>
                    <a:lstStyle/>
                    <a:p>
                      <a:pPr marL="0" marR="0" algn="r">
                        <a:lnSpc>
                          <a:spcPct val="107000"/>
                        </a:lnSpc>
                        <a:spcBef>
                          <a:spcPts val="0"/>
                        </a:spcBef>
                        <a:spcAft>
                          <a:spcPts val="0"/>
                        </a:spcAft>
                      </a:pPr>
                      <a:endParaRPr lang="nl-BE" sz="2000" kern="1200" dirty="0">
                        <a:solidFill>
                          <a:schemeClr val="dk1"/>
                        </a:solidFill>
                        <a:effectLst/>
                        <a:latin typeface="+mn-lt"/>
                        <a:ea typeface="+mn-ea"/>
                        <a:cs typeface="+mn-cs"/>
                      </a:endParaRPr>
                    </a:p>
                  </a:txBody>
                  <a:tcPr marL="68580" marR="68580" marT="0" marB="0" anchor="b"/>
                </a:tc>
                <a:extLst>
                  <a:ext uri="{0D108BD9-81ED-4DB2-BD59-A6C34878D82A}">
                    <a16:rowId xmlns:a16="http://schemas.microsoft.com/office/drawing/2014/main" val="2339157019"/>
                  </a:ext>
                </a:extLst>
              </a:tr>
            </a:tbl>
          </a:graphicData>
        </a:graphic>
      </p:graphicFrame>
    </p:spTree>
    <p:extLst>
      <p:ext uri="{BB962C8B-B14F-4D97-AF65-F5344CB8AC3E}">
        <p14:creationId xmlns:p14="http://schemas.microsoft.com/office/powerpoint/2010/main" val="154371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BCCDE-71AF-4A59-BC34-F146643408C7}"/>
              </a:ext>
            </a:extLst>
          </p:cNvPr>
          <p:cNvSpPr>
            <a:spLocks noGrp="1"/>
          </p:cNvSpPr>
          <p:nvPr>
            <p:ph type="title"/>
          </p:nvPr>
        </p:nvSpPr>
        <p:spPr/>
        <p:txBody>
          <a:bodyPr/>
          <a:lstStyle/>
          <a:p>
            <a:r>
              <a:rPr lang="nl-BE" sz="3600" dirty="0"/>
              <a:t>Dataset ‘</a:t>
            </a:r>
            <a:r>
              <a:rPr lang="nl-BE" sz="3600" dirty="0" err="1"/>
              <a:t>poisson_smoking_mort</a:t>
            </a:r>
            <a:r>
              <a:rPr lang="nl-BE" sz="3600" dirty="0"/>
              <a:t>’</a:t>
            </a:r>
          </a:p>
        </p:txBody>
      </p:sp>
      <p:sp>
        <p:nvSpPr>
          <p:cNvPr id="6" name="Slide Number Placeholder 5">
            <a:extLst>
              <a:ext uri="{FF2B5EF4-FFF2-40B4-BE49-F238E27FC236}">
                <a16:creationId xmlns:a16="http://schemas.microsoft.com/office/drawing/2014/main" id="{4FC6BD62-7DD8-4B0C-ADC5-BAEC91ABDC4D}"/>
              </a:ext>
            </a:extLst>
          </p:cNvPr>
          <p:cNvSpPr>
            <a:spLocks noGrp="1"/>
          </p:cNvSpPr>
          <p:nvPr>
            <p:ph type="sldNum" sz="quarter" idx="12"/>
          </p:nvPr>
        </p:nvSpPr>
        <p:spPr/>
        <p:txBody>
          <a:bodyPr/>
          <a:lstStyle/>
          <a:p>
            <a:fld id="{DB03F788-1760-4C0A-BDBD-0571F3F428E8}" type="slidenum">
              <a:rPr lang="en-GB" altLang="nl-BE" smtClean="0"/>
              <a:pPr/>
              <a:t>7</a:t>
            </a:fld>
            <a:endParaRPr lang="en-GB" altLang="nl-BE"/>
          </a:p>
        </p:txBody>
      </p:sp>
      <p:sp>
        <p:nvSpPr>
          <p:cNvPr id="10" name="TextBox 9">
            <a:extLst>
              <a:ext uri="{FF2B5EF4-FFF2-40B4-BE49-F238E27FC236}">
                <a16:creationId xmlns:a16="http://schemas.microsoft.com/office/drawing/2014/main" id="{90999886-63F0-40F9-B4D0-7A213016AF32}"/>
              </a:ext>
            </a:extLst>
          </p:cNvPr>
          <p:cNvSpPr txBox="1"/>
          <p:nvPr/>
        </p:nvSpPr>
        <p:spPr>
          <a:xfrm>
            <a:off x="923020" y="2240058"/>
            <a:ext cx="7924800" cy="1938992"/>
          </a:xfrm>
          <a:prstGeom prst="rect">
            <a:avLst/>
          </a:prstGeom>
          <a:noFill/>
        </p:spPr>
        <p:txBody>
          <a:bodyPr wrap="square" rtlCol="0">
            <a:spAutoFit/>
          </a:bodyPr>
          <a:lstStyle/>
          <a:p>
            <a:pPr algn="l"/>
            <a:r>
              <a:rPr lang="nl-BE" dirty="0"/>
              <a:t>Data in ‘poisson_smoking_mort.csv’:</a:t>
            </a:r>
          </a:p>
          <a:p>
            <a:pPr algn="l"/>
            <a:r>
              <a:rPr lang="nl-BE" dirty="0"/>
              <a:t>-   Male </a:t>
            </a:r>
            <a:r>
              <a:rPr lang="nl-BE" dirty="0" err="1"/>
              <a:t>pensioners</a:t>
            </a:r>
            <a:r>
              <a:rPr lang="nl-BE" dirty="0"/>
              <a:t> </a:t>
            </a:r>
            <a:r>
              <a:rPr lang="nl-BE" dirty="0" err="1"/>
              <a:t>followed</a:t>
            </a:r>
            <a:r>
              <a:rPr lang="nl-BE" dirty="0"/>
              <a:t> up </a:t>
            </a:r>
            <a:r>
              <a:rPr lang="nl-BE" dirty="0" err="1"/>
              <a:t>for</a:t>
            </a:r>
            <a:r>
              <a:rPr lang="nl-BE" dirty="0"/>
              <a:t> 6 </a:t>
            </a:r>
            <a:r>
              <a:rPr lang="nl-BE" dirty="0" err="1"/>
              <a:t>years</a:t>
            </a:r>
            <a:endParaRPr lang="nl-BE" dirty="0"/>
          </a:p>
          <a:p>
            <a:pPr marL="342900" indent="-342900" algn="l">
              <a:buFontTx/>
              <a:buChar char="-"/>
            </a:pPr>
            <a:r>
              <a:rPr lang="nl-BE" dirty="0" err="1"/>
              <a:t>Death</a:t>
            </a:r>
            <a:r>
              <a:rPr lang="nl-BE" dirty="0"/>
              <a:t> </a:t>
            </a:r>
            <a:r>
              <a:rPr lang="nl-BE" dirty="0" err="1"/>
              <a:t>rates</a:t>
            </a:r>
            <a:r>
              <a:rPr lang="nl-BE" dirty="0"/>
              <a:t> </a:t>
            </a:r>
            <a:r>
              <a:rPr lang="nl-BE" dirty="0" err="1"/>
              <a:t>among</a:t>
            </a:r>
            <a:r>
              <a:rPr lang="nl-BE" dirty="0"/>
              <a:t> different </a:t>
            </a:r>
            <a:r>
              <a:rPr lang="nl-BE" dirty="0" err="1"/>
              <a:t>categories</a:t>
            </a:r>
            <a:r>
              <a:rPr lang="nl-BE" dirty="0"/>
              <a:t> of smoking </a:t>
            </a:r>
            <a:r>
              <a:rPr lang="nl-BE" dirty="0" err="1"/>
              <a:t>habits</a:t>
            </a:r>
            <a:endParaRPr lang="nl-BE" dirty="0"/>
          </a:p>
          <a:p>
            <a:pPr marL="342900" indent="-342900" algn="l">
              <a:buFontTx/>
              <a:buChar char="-"/>
            </a:pPr>
            <a:r>
              <a:rPr lang="nl-BE" dirty="0" err="1"/>
              <a:t>Rates</a:t>
            </a:r>
            <a:r>
              <a:rPr lang="nl-BE" dirty="0"/>
              <a:t>, </a:t>
            </a:r>
            <a:r>
              <a:rPr lang="nl-BE" dirty="0" err="1"/>
              <a:t>Rate</a:t>
            </a:r>
            <a:r>
              <a:rPr lang="nl-BE" dirty="0"/>
              <a:t> </a:t>
            </a:r>
            <a:r>
              <a:rPr lang="nl-BE" dirty="0" err="1"/>
              <a:t>ratios</a:t>
            </a:r>
            <a:r>
              <a:rPr lang="nl-BE" dirty="0"/>
              <a:t>? </a:t>
            </a:r>
          </a:p>
          <a:p>
            <a:pPr algn="l"/>
            <a:endParaRPr lang="nl-BE" dirty="0"/>
          </a:p>
        </p:txBody>
      </p:sp>
      <p:graphicFrame>
        <p:nvGraphicFramePr>
          <p:cNvPr id="5" name="Table Placeholder 4">
            <a:extLst>
              <a:ext uri="{FF2B5EF4-FFF2-40B4-BE49-F238E27FC236}">
                <a16:creationId xmlns:a16="http://schemas.microsoft.com/office/drawing/2014/main" id="{698CB653-4523-4997-BDBA-FA41AC0B2F3D}"/>
              </a:ext>
            </a:extLst>
          </p:cNvPr>
          <p:cNvGraphicFramePr>
            <a:graphicFrameLocks noGrp="1"/>
          </p:cNvGraphicFramePr>
          <p:nvPr>
            <p:ph type="tbl" idx="1"/>
          </p:nvPr>
        </p:nvGraphicFramePr>
        <p:xfrm>
          <a:off x="630666" y="3933056"/>
          <a:ext cx="7590314" cy="2740138"/>
        </p:xfrm>
        <a:graphic>
          <a:graphicData uri="http://schemas.openxmlformats.org/drawingml/2006/table">
            <a:tbl>
              <a:tblPr firstRow="1" firstCol="1" bandRow="1">
                <a:tableStyleId>{5C22544A-7EE6-4342-B048-85BDC9FD1C3A}</a:tableStyleId>
              </a:tblPr>
              <a:tblGrid>
                <a:gridCol w="2791623">
                  <a:extLst>
                    <a:ext uri="{9D8B030D-6E8A-4147-A177-3AD203B41FA5}">
                      <a16:colId xmlns:a16="http://schemas.microsoft.com/office/drawing/2014/main" val="848240776"/>
                    </a:ext>
                  </a:extLst>
                </a:gridCol>
                <a:gridCol w="1133842">
                  <a:extLst>
                    <a:ext uri="{9D8B030D-6E8A-4147-A177-3AD203B41FA5}">
                      <a16:colId xmlns:a16="http://schemas.microsoft.com/office/drawing/2014/main" val="2309708993"/>
                    </a:ext>
                  </a:extLst>
                </a:gridCol>
                <a:gridCol w="1557998">
                  <a:extLst>
                    <a:ext uri="{9D8B030D-6E8A-4147-A177-3AD203B41FA5}">
                      <a16:colId xmlns:a16="http://schemas.microsoft.com/office/drawing/2014/main" val="720524404"/>
                    </a:ext>
                  </a:extLst>
                </a:gridCol>
                <a:gridCol w="1117922">
                  <a:extLst>
                    <a:ext uri="{9D8B030D-6E8A-4147-A177-3AD203B41FA5}">
                      <a16:colId xmlns:a16="http://schemas.microsoft.com/office/drawing/2014/main" val="4108549991"/>
                    </a:ext>
                  </a:extLst>
                </a:gridCol>
                <a:gridCol w="988929">
                  <a:extLst>
                    <a:ext uri="{9D8B030D-6E8A-4147-A177-3AD203B41FA5}">
                      <a16:colId xmlns:a16="http://schemas.microsoft.com/office/drawing/2014/main" val="2719491182"/>
                    </a:ext>
                  </a:extLst>
                </a:gridCol>
              </a:tblGrid>
              <a:tr h="445941">
                <a:tc>
                  <a:txBody>
                    <a:bodyPr/>
                    <a:lstStyle/>
                    <a:p>
                      <a:pPr marL="0" marR="0">
                        <a:lnSpc>
                          <a:spcPct val="107000"/>
                        </a:lnSpc>
                        <a:spcBef>
                          <a:spcPts val="0"/>
                        </a:spcBef>
                        <a:spcAft>
                          <a:spcPts val="0"/>
                        </a:spcAft>
                      </a:pPr>
                      <a:r>
                        <a:rPr lang="en-US" sz="2000" dirty="0">
                          <a:effectLst/>
                        </a:rPr>
                        <a:t>Smoking Habits</a:t>
                      </a:r>
                      <a:endParaRPr lang="nl-BE"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dirty="0">
                          <a:effectLst/>
                        </a:rPr>
                        <a:t>Deaths</a:t>
                      </a:r>
                      <a:endParaRPr lang="nl-BE"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dirty="0">
                          <a:effectLst/>
                        </a:rPr>
                        <a:t>Population</a:t>
                      </a:r>
                      <a:endParaRPr lang="nl-BE"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nl-BE" sz="2000" b="1" kern="1200" dirty="0" err="1">
                          <a:solidFill>
                            <a:schemeClr val="lt1"/>
                          </a:solidFill>
                          <a:effectLst/>
                          <a:latin typeface="+mn-lt"/>
                          <a:ea typeface="+mn-ea"/>
                          <a:cs typeface="+mn-cs"/>
                        </a:rPr>
                        <a:t>Rate</a:t>
                      </a:r>
                      <a:r>
                        <a:rPr lang="nl-BE" sz="2000" b="1" kern="1200" dirty="0">
                          <a:solidFill>
                            <a:schemeClr val="lt1"/>
                          </a:solidFill>
                          <a:effectLst/>
                          <a:latin typeface="+mn-lt"/>
                          <a:ea typeface="+mn-ea"/>
                          <a:cs typeface="+mn-cs"/>
                        </a:rPr>
                        <a:t>/</a:t>
                      </a:r>
                      <a:br>
                        <a:rPr lang="nl-BE" sz="2000" b="1" kern="1200" dirty="0">
                          <a:solidFill>
                            <a:schemeClr val="lt1"/>
                          </a:solidFill>
                          <a:effectLst/>
                          <a:latin typeface="+mn-lt"/>
                          <a:ea typeface="+mn-ea"/>
                          <a:cs typeface="+mn-cs"/>
                        </a:rPr>
                      </a:br>
                      <a:r>
                        <a:rPr lang="nl-BE" sz="2000" b="1" kern="1200" dirty="0">
                          <a:solidFill>
                            <a:schemeClr val="lt1"/>
                          </a:solidFill>
                          <a:effectLst/>
                          <a:latin typeface="+mn-lt"/>
                          <a:ea typeface="+mn-ea"/>
                          <a:cs typeface="+mn-cs"/>
                        </a:rPr>
                        <a:t>1,000 pop</a:t>
                      </a:r>
                    </a:p>
                  </a:txBody>
                  <a:tcPr marL="68580" marR="68580" marT="0" marB="0" anchor="b"/>
                </a:tc>
                <a:tc>
                  <a:txBody>
                    <a:bodyPr/>
                    <a:lstStyle/>
                    <a:p>
                      <a:pPr marL="0" marR="0">
                        <a:lnSpc>
                          <a:spcPct val="107000"/>
                        </a:lnSpc>
                        <a:spcBef>
                          <a:spcPts val="0"/>
                        </a:spcBef>
                        <a:spcAft>
                          <a:spcPts val="0"/>
                        </a:spcAft>
                      </a:pPr>
                      <a:r>
                        <a:rPr lang="nl-BE" sz="2000" b="1" kern="1200" dirty="0">
                          <a:solidFill>
                            <a:schemeClr val="lt1"/>
                          </a:solidFill>
                          <a:effectLst/>
                          <a:latin typeface="+mn-lt"/>
                          <a:ea typeface="+mn-ea"/>
                          <a:cs typeface="+mn-cs"/>
                        </a:rPr>
                        <a:t>RR</a:t>
                      </a:r>
                    </a:p>
                  </a:txBody>
                  <a:tcPr marL="68580" marR="68580" marT="0" marB="0" anchor="b"/>
                </a:tc>
                <a:extLst>
                  <a:ext uri="{0D108BD9-81ED-4DB2-BD59-A6C34878D82A}">
                    <a16:rowId xmlns:a16="http://schemas.microsoft.com/office/drawing/2014/main" val="2421882995"/>
                  </a:ext>
                </a:extLst>
              </a:tr>
              <a:tr h="445941">
                <a:tc>
                  <a:txBody>
                    <a:bodyPr/>
                    <a:lstStyle/>
                    <a:p>
                      <a:pPr marL="0" marR="0">
                        <a:lnSpc>
                          <a:spcPct val="107000"/>
                        </a:lnSpc>
                        <a:spcBef>
                          <a:spcPts val="0"/>
                        </a:spcBef>
                        <a:spcAft>
                          <a:spcPts val="0"/>
                        </a:spcAft>
                      </a:pPr>
                      <a:r>
                        <a:rPr lang="en-US" sz="2000">
                          <a:effectLst/>
                        </a:rPr>
                        <a:t>Non-smoker</a:t>
                      </a:r>
                      <a:endParaRPr lang="nl-BE" sz="2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2000" kern="1200" dirty="0">
                          <a:solidFill>
                            <a:schemeClr val="dk1"/>
                          </a:solidFill>
                          <a:effectLst/>
                          <a:latin typeface="+mn-lt"/>
                          <a:ea typeface="+mn-ea"/>
                          <a:cs typeface="+mn-cs"/>
                        </a:rPr>
                        <a:t>820</a:t>
                      </a:r>
                      <a:endParaRPr lang="nl-BE" sz="2000" kern="1200" dirty="0">
                        <a:solidFill>
                          <a:schemeClr val="dk1"/>
                        </a:solidFill>
                        <a:effectLst/>
                        <a:latin typeface="+mn-lt"/>
                        <a:ea typeface="+mn-ea"/>
                        <a:cs typeface="+mn-cs"/>
                      </a:endParaRPr>
                    </a:p>
                  </a:txBody>
                  <a:tcPr marL="68580" marR="68580" marT="0" marB="0" anchor="b"/>
                </a:tc>
                <a:tc>
                  <a:txBody>
                    <a:bodyPr/>
                    <a:lstStyle/>
                    <a:p>
                      <a:pPr marL="0" marR="0" algn="r">
                        <a:lnSpc>
                          <a:spcPct val="107000"/>
                        </a:lnSpc>
                        <a:spcBef>
                          <a:spcPts val="0"/>
                        </a:spcBef>
                        <a:spcAft>
                          <a:spcPts val="0"/>
                        </a:spcAft>
                      </a:pPr>
                      <a:r>
                        <a:rPr lang="en-US" sz="2000" kern="1200" dirty="0">
                          <a:solidFill>
                            <a:schemeClr val="dk1"/>
                          </a:solidFill>
                          <a:effectLst/>
                          <a:latin typeface="+mn-lt"/>
                          <a:ea typeface="+mn-ea"/>
                          <a:cs typeface="+mn-cs"/>
                        </a:rPr>
                        <a:t>5,163</a:t>
                      </a:r>
                      <a:endParaRPr lang="nl-BE" sz="2000" kern="1200" dirty="0">
                        <a:solidFill>
                          <a:schemeClr val="dk1"/>
                        </a:solidFill>
                        <a:effectLst/>
                        <a:latin typeface="+mn-lt"/>
                        <a:ea typeface="+mn-ea"/>
                        <a:cs typeface="+mn-cs"/>
                      </a:endParaRPr>
                    </a:p>
                  </a:txBody>
                  <a:tcPr marL="68580" marR="68580" marT="0" marB="0" anchor="b"/>
                </a:tc>
                <a:tc>
                  <a:txBody>
                    <a:bodyPr/>
                    <a:lstStyle/>
                    <a:p>
                      <a:pPr marL="0" marR="0" algn="r">
                        <a:lnSpc>
                          <a:spcPct val="107000"/>
                        </a:lnSpc>
                        <a:spcBef>
                          <a:spcPts val="0"/>
                        </a:spcBef>
                        <a:spcAft>
                          <a:spcPts val="0"/>
                        </a:spcAft>
                      </a:pPr>
                      <a:r>
                        <a:rPr lang="en-GB" sz="2000" kern="1200" dirty="0">
                          <a:solidFill>
                            <a:schemeClr val="dk1"/>
                          </a:solidFill>
                          <a:effectLst/>
                          <a:latin typeface="+mn-lt"/>
                          <a:ea typeface="+mn-ea"/>
                          <a:cs typeface="+mn-cs"/>
                        </a:rPr>
                        <a:t>158.8 </a:t>
                      </a:r>
                      <a:endParaRPr lang="nl-BE" sz="2000" kern="1200" dirty="0">
                        <a:solidFill>
                          <a:schemeClr val="dk1"/>
                        </a:solidFill>
                        <a:effectLst/>
                        <a:latin typeface="+mn-lt"/>
                        <a:ea typeface="+mn-ea"/>
                        <a:cs typeface="+mn-cs"/>
                      </a:endParaRPr>
                    </a:p>
                  </a:txBody>
                  <a:tcPr marL="68580" marR="68580" marT="0" marB="0" anchor="b"/>
                </a:tc>
                <a:tc>
                  <a:txBody>
                    <a:bodyPr/>
                    <a:lstStyle/>
                    <a:p>
                      <a:pPr marL="0" marR="0" algn="ctr">
                        <a:lnSpc>
                          <a:spcPct val="107000"/>
                        </a:lnSpc>
                        <a:spcBef>
                          <a:spcPts val="0"/>
                        </a:spcBef>
                        <a:spcAft>
                          <a:spcPts val="0"/>
                        </a:spcAft>
                      </a:pPr>
                      <a:r>
                        <a:rPr lang="nl-BE" sz="2000" kern="1200" dirty="0">
                          <a:solidFill>
                            <a:schemeClr val="dk1"/>
                          </a:solidFill>
                          <a:effectLst/>
                          <a:latin typeface="+mn-lt"/>
                          <a:ea typeface="+mn-ea"/>
                          <a:cs typeface="+mn-cs"/>
                        </a:rPr>
                        <a:t>Ref</a:t>
                      </a:r>
                    </a:p>
                  </a:txBody>
                  <a:tcPr marL="68580" marR="68580" marT="0" marB="0" anchor="b"/>
                </a:tc>
                <a:extLst>
                  <a:ext uri="{0D108BD9-81ED-4DB2-BD59-A6C34878D82A}">
                    <a16:rowId xmlns:a16="http://schemas.microsoft.com/office/drawing/2014/main" val="1047047187"/>
                  </a:ext>
                </a:extLst>
              </a:tr>
              <a:tr h="445941">
                <a:tc>
                  <a:txBody>
                    <a:bodyPr/>
                    <a:lstStyle/>
                    <a:p>
                      <a:pPr marL="0" marR="0">
                        <a:lnSpc>
                          <a:spcPct val="107000"/>
                        </a:lnSpc>
                        <a:spcBef>
                          <a:spcPts val="0"/>
                        </a:spcBef>
                        <a:spcAft>
                          <a:spcPts val="0"/>
                        </a:spcAft>
                      </a:pPr>
                      <a:r>
                        <a:rPr lang="en-US" sz="2000">
                          <a:effectLst/>
                        </a:rPr>
                        <a:t>Cigar or Pipe</a:t>
                      </a:r>
                      <a:endParaRPr lang="nl-BE" sz="2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2000" kern="1200" dirty="0">
                          <a:solidFill>
                            <a:schemeClr val="dk1"/>
                          </a:solidFill>
                          <a:effectLst/>
                          <a:latin typeface="+mn-lt"/>
                          <a:ea typeface="+mn-ea"/>
                          <a:cs typeface="+mn-cs"/>
                        </a:rPr>
                        <a:t>1,041</a:t>
                      </a:r>
                      <a:endParaRPr lang="nl-BE" sz="2000" kern="1200" dirty="0">
                        <a:solidFill>
                          <a:schemeClr val="dk1"/>
                        </a:solidFill>
                        <a:effectLst/>
                        <a:latin typeface="+mn-lt"/>
                        <a:ea typeface="+mn-ea"/>
                        <a:cs typeface="+mn-cs"/>
                      </a:endParaRPr>
                    </a:p>
                  </a:txBody>
                  <a:tcPr marL="68580" marR="68580" marT="0" marB="0" anchor="b"/>
                </a:tc>
                <a:tc>
                  <a:txBody>
                    <a:bodyPr/>
                    <a:lstStyle/>
                    <a:p>
                      <a:pPr marL="0" marR="0" algn="r">
                        <a:lnSpc>
                          <a:spcPct val="107000"/>
                        </a:lnSpc>
                        <a:spcBef>
                          <a:spcPts val="0"/>
                        </a:spcBef>
                        <a:spcAft>
                          <a:spcPts val="0"/>
                        </a:spcAft>
                      </a:pPr>
                      <a:r>
                        <a:rPr lang="en-US" sz="2000" kern="1200" dirty="0">
                          <a:solidFill>
                            <a:schemeClr val="dk1"/>
                          </a:solidFill>
                          <a:effectLst/>
                          <a:latin typeface="+mn-lt"/>
                          <a:ea typeface="+mn-ea"/>
                          <a:cs typeface="+mn-cs"/>
                        </a:rPr>
                        <a:t>4,542</a:t>
                      </a:r>
                      <a:endParaRPr lang="nl-BE" sz="2000" kern="1200" dirty="0">
                        <a:solidFill>
                          <a:schemeClr val="dk1"/>
                        </a:solidFill>
                        <a:effectLst/>
                        <a:latin typeface="+mn-lt"/>
                        <a:ea typeface="+mn-ea"/>
                        <a:cs typeface="+mn-cs"/>
                      </a:endParaRPr>
                    </a:p>
                  </a:txBody>
                  <a:tcPr marL="68580" marR="68580" marT="0" marB="0" anchor="b"/>
                </a:tc>
                <a:tc>
                  <a:txBody>
                    <a:bodyPr/>
                    <a:lstStyle/>
                    <a:p>
                      <a:pPr marL="0" marR="0" algn="r">
                        <a:lnSpc>
                          <a:spcPct val="107000"/>
                        </a:lnSpc>
                        <a:spcBef>
                          <a:spcPts val="0"/>
                        </a:spcBef>
                        <a:spcAft>
                          <a:spcPts val="0"/>
                        </a:spcAft>
                      </a:pPr>
                      <a:r>
                        <a:rPr lang="nl-BE" sz="2000" kern="1200" dirty="0">
                          <a:solidFill>
                            <a:schemeClr val="dk1"/>
                          </a:solidFill>
                          <a:effectLst/>
                          <a:latin typeface="+mn-lt"/>
                          <a:ea typeface="+mn-ea"/>
                          <a:cs typeface="+mn-cs"/>
                        </a:rPr>
                        <a:t>229.2</a:t>
                      </a:r>
                    </a:p>
                  </a:txBody>
                  <a:tcPr marL="68580" marR="68580" marT="0" marB="0" anchor="b"/>
                </a:tc>
                <a:tc>
                  <a:txBody>
                    <a:bodyPr/>
                    <a:lstStyle/>
                    <a:p>
                      <a:pPr marL="0" marR="0" algn="r">
                        <a:lnSpc>
                          <a:spcPct val="107000"/>
                        </a:lnSpc>
                        <a:spcBef>
                          <a:spcPts val="0"/>
                        </a:spcBef>
                        <a:spcAft>
                          <a:spcPts val="0"/>
                        </a:spcAft>
                      </a:pPr>
                      <a:r>
                        <a:rPr lang="nl-BE" sz="2000" kern="1200" dirty="0">
                          <a:solidFill>
                            <a:schemeClr val="dk1"/>
                          </a:solidFill>
                          <a:effectLst/>
                          <a:latin typeface="+mn-lt"/>
                          <a:ea typeface="+mn-ea"/>
                          <a:cs typeface="+mn-cs"/>
                        </a:rPr>
                        <a:t>1.44</a:t>
                      </a:r>
                    </a:p>
                  </a:txBody>
                  <a:tcPr marL="68580" marR="68580" marT="0" marB="0" anchor="b"/>
                </a:tc>
                <a:extLst>
                  <a:ext uri="{0D108BD9-81ED-4DB2-BD59-A6C34878D82A}">
                    <a16:rowId xmlns:a16="http://schemas.microsoft.com/office/drawing/2014/main" val="892057466"/>
                  </a:ext>
                </a:extLst>
              </a:tr>
              <a:tr h="445941">
                <a:tc>
                  <a:txBody>
                    <a:bodyPr/>
                    <a:lstStyle/>
                    <a:p>
                      <a:pPr marL="0" marR="0">
                        <a:lnSpc>
                          <a:spcPct val="107000"/>
                        </a:lnSpc>
                        <a:spcBef>
                          <a:spcPts val="0"/>
                        </a:spcBef>
                        <a:spcAft>
                          <a:spcPts val="0"/>
                        </a:spcAft>
                      </a:pPr>
                      <a:r>
                        <a:rPr lang="en-US" sz="2000">
                          <a:effectLst/>
                        </a:rPr>
                        <a:t>Cigar/Pipe + Cigarettes</a:t>
                      </a:r>
                      <a:endParaRPr lang="nl-BE" sz="2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2000" kern="1200">
                          <a:solidFill>
                            <a:schemeClr val="dk1"/>
                          </a:solidFill>
                          <a:effectLst/>
                          <a:latin typeface="+mn-lt"/>
                          <a:ea typeface="+mn-ea"/>
                          <a:cs typeface="+mn-cs"/>
                        </a:rPr>
                        <a:t>4,128</a:t>
                      </a:r>
                      <a:endParaRPr lang="nl-BE" sz="2000" kern="1200">
                        <a:solidFill>
                          <a:schemeClr val="dk1"/>
                        </a:solidFill>
                        <a:effectLst/>
                        <a:latin typeface="+mn-lt"/>
                        <a:ea typeface="+mn-ea"/>
                        <a:cs typeface="+mn-cs"/>
                      </a:endParaRPr>
                    </a:p>
                  </a:txBody>
                  <a:tcPr marL="68580" marR="68580" marT="0" marB="0" anchor="b"/>
                </a:tc>
                <a:tc>
                  <a:txBody>
                    <a:bodyPr/>
                    <a:lstStyle/>
                    <a:p>
                      <a:pPr marL="0" marR="0" algn="r">
                        <a:lnSpc>
                          <a:spcPct val="107000"/>
                        </a:lnSpc>
                        <a:spcBef>
                          <a:spcPts val="0"/>
                        </a:spcBef>
                        <a:spcAft>
                          <a:spcPts val="0"/>
                        </a:spcAft>
                      </a:pPr>
                      <a:r>
                        <a:rPr lang="en-US" sz="2000" kern="1200" dirty="0">
                          <a:solidFill>
                            <a:schemeClr val="dk1"/>
                          </a:solidFill>
                          <a:effectLst/>
                          <a:latin typeface="+mn-lt"/>
                          <a:ea typeface="+mn-ea"/>
                          <a:cs typeface="+mn-cs"/>
                        </a:rPr>
                        <a:t>27,691</a:t>
                      </a:r>
                      <a:endParaRPr lang="nl-BE" sz="2000" kern="1200" dirty="0">
                        <a:solidFill>
                          <a:schemeClr val="dk1"/>
                        </a:solidFill>
                        <a:effectLst/>
                        <a:latin typeface="+mn-lt"/>
                        <a:ea typeface="+mn-ea"/>
                        <a:cs typeface="+mn-cs"/>
                      </a:endParaRPr>
                    </a:p>
                  </a:txBody>
                  <a:tcPr marL="68580" marR="68580" marT="0" marB="0" anchor="b"/>
                </a:tc>
                <a:tc>
                  <a:txBody>
                    <a:bodyPr/>
                    <a:lstStyle/>
                    <a:p>
                      <a:pPr marL="0" marR="0" algn="r">
                        <a:lnSpc>
                          <a:spcPct val="107000"/>
                        </a:lnSpc>
                        <a:spcBef>
                          <a:spcPts val="0"/>
                        </a:spcBef>
                        <a:spcAft>
                          <a:spcPts val="0"/>
                        </a:spcAft>
                      </a:pPr>
                      <a:r>
                        <a:rPr lang="nl-BE" sz="2000" kern="1200" dirty="0">
                          <a:solidFill>
                            <a:schemeClr val="dk1"/>
                          </a:solidFill>
                          <a:effectLst/>
                          <a:latin typeface="+mn-lt"/>
                          <a:ea typeface="+mn-ea"/>
                          <a:cs typeface="+mn-cs"/>
                        </a:rPr>
                        <a:t>149.1</a:t>
                      </a:r>
                    </a:p>
                  </a:txBody>
                  <a:tcPr marL="68580" marR="68580" marT="0" marB="0" anchor="b"/>
                </a:tc>
                <a:tc>
                  <a:txBody>
                    <a:bodyPr/>
                    <a:lstStyle/>
                    <a:p>
                      <a:pPr marL="0" marR="0" algn="r">
                        <a:lnSpc>
                          <a:spcPct val="107000"/>
                        </a:lnSpc>
                        <a:spcBef>
                          <a:spcPts val="0"/>
                        </a:spcBef>
                        <a:spcAft>
                          <a:spcPts val="0"/>
                        </a:spcAft>
                      </a:pPr>
                      <a:r>
                        <a:rPr lang="nl-BE" sz="2000" kern="1200" dirty="0">
                          <a:solidFill>
                            <a:schemeClr val="dk1"/>
                          </a:solidFill>
                          <a:effectLst/>
                          <a:latin typeface="+mn-lt"/>
                          <a:ea typeface="+mn-ea"/>
                          <a:cs typeface="+mn-cs"/>
                        </a:rPr>
                        <a:t>0.93</a:t>
                      </a:r>
                    </a:p>
                  </a:txBody>
                  <a:tcPr marL="68580" marR="68580" marT="0" marB="0" anchor="b"/>
                </a:tc>
                <a:extLst>
                  <a:ext uri="{0D108BD9-81ED-4DB2-BD59-A6C34878D82A}">
                    <a16:rowId xmlns:a16="http://schemas.microsoft.com/office/drawing/2014/main" val="1113947280"/>
                  </a:ext>
                </a:extLst>
              </a:tr>
              <a:tr h="445941">
                <a:tc>
                  <a:txBody>
                    <a:bodyPr/>
                    <a:lstStyle/>
                    <a:p>
                      <a:pPr marL="0" marR="0">
                        <a:lnSpc>
                          <a:spcPct val="107000"/>
                        </a:lnSpc>
                        <a:spcBef>
                          <a:spcPts val="0"/>
                        </a:spcBef>
                        <a:spcAft>
                          <a:spcPts val="0"/>
                        </a:spcAft>
                      </a:pPr>
                      <a:r>
                        <a:rPr lang="en-US" sz="2000">
                          <a:effectLst/>
                        </a:rPr>
                        <a:t>Cigarettes only</a:t>
                      </a:r>
                      <a:endParaRPr lang="nl-BE" sz="2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2000" kern="1200">
                          <a:solidFill>
                            <a:schemeClr val="dk1"/>
                          </a:solidFill>
                          <a:effectLst/>
                          <a:latin typeface="+mn-lt"/>
                          <a:ea typeface="+mn-ea"/>
                          <a:cs typeface="+mn-cs"/>
                        </a:rPr>
                        <a:t>3,141</a:t>
                      </a:r>
                      <a:endParaRPr lang="nl-BE" sz="2000" kern="1200">
                        <a:solidFill>
                          <a:schemeClr val="dk1"/>
                        </a:solidFill>
                        <a:effectLst/>
                        <a:latin typeface="+mn-lt"/>
                        <a:ea typeface="+mn-ea"/>
                        <a:cs typeface="+mn-cs"/>
                      </a:endParaRPr>
                    </a:p>
                  </a:txBody>
                  <a:tcPr marL="68580" marR="68580" marT="0" marB="0" anchor="b"/>
                </a:tc>
                <a:tc>
                  <a:txBody>
                    <a:bodyPr/>
                    <a:lstStyle/>
                    <a:p>
                      <a:pPr marL="0" marR="0" algn="r">
                        <a:lnSpc>
                          <a:spcPct val="107000"/>
                        </a:lnSpc>
                        <a:spcBef>
                          <a:spcPts val="0"/>
                        </a:spcBef>
                        <a:spcAft>
                          <a:spcPts val="0"/>
                        </a:spcAft>
                      </a:pPr>
                      <a:r>
                        <a:rPr lang="en-US" sz="2000" kern="1200" dirty="0">
                          <a:solidFill>
                            <a:schemeClr val="dk1"/>
                          </a:solidFill>
                          <a:effectLst/>
                          <a:latin typeface="+mn-lt"/>
                          <a:ea typeface="+mn-ea"/>
                          <a:cs typeface="+mn-cs"/>
                        </a:rPr>
                        <a:t>18,726</a:t>
                      </a:r>
                      <a:endParaRPr lang="nl-BE" sz="2000" kern="1200" dirty="0">
                        <a:solidFill>
                          <a:schemeClr val="dk1"/>
                        </a:solidFill>
                        <a:effectLst/>
                        <a:latin typeface="+mn-lt"/>
                        <a:ea typeface="+mn-ea"/>
                        <a:cs typeface="+mn-cs"/>
                      </a:endParaRPr>
                    </a:p>
                  </a:txBody>
                  <a:tcPr marL="68580" marR="68580" marT="0" marB="0" anchor="b"/>
                </a:tc>
                <a:tc>
                  <a:txBody>
                    <a:bodyPr/>
                    <a:lstStyle/>
                    <a:p>
                      <a:pPr marL="0" marR="0" algn="r">
                        <a:lnSpc>
                          <a:spcPct val="107000"/>
                        </a:lnSpc>
                        <a:spcBef>
                          <a:spcPts val="0"/>
                        </a:spcBef>
                        <a:spcAft>
                          <a:spcPts val="0"/>
                        </a:spcAft>
                      </a:pPr>
                      <a:r>
                        <a:rPr lang="nl-BE" sz="2000" kern="1200" dirty="0">
                          <a:solidFill>
                            <a:schemeClr val="dk1"/>
                          </a:solidFill>
                          <a:effectLst/>
                          <a:latin typeface="+mn-lt"/>
                          <a:ea typeface="+mn-ea"/>
                          <a:cs typeface="+mn-cs"/>
                        </a:rPr>
                        <a:t>167.7</a:t>
                      </a:r>
                    </a:p>
                  </a:txBody>
                  <a:tcPr marL="68580" marR="68580" marT="0" marB="0" anchor="b"/>
                </a:tc>
                <a:tc>
                  <a:txBody>
                    <a:bodyPr/>
                    <a:lstStyle/>
                    <a:p>
                      <a:pPr marL="0" marR="0" algn="r">
                        <a:lnSpc>
                          <a:spcPct val="107000"/>
                        </a:lnSpc>
                        <a:spcBef>
                          <a:spcPts val="0"/>
                        </a:spcBef>
                        <a:spcAft>
                          <a:spcPts val="0"/>
                        </a:spcAft>
                      </a:pPr>
                      <a:r>
                        <a:rPr lang="nl-BE" sz="2000" kern="1200" dirty="0">
                          <a:solidFill>
                            <a:schemeClr val="dk1"/>
                          </a:solidFill>
                          <a:effectLst/>
                          <a:latin typeface="+mn-lt"/>
                          <a:ea typeface="+mn-ea"/>
                          <a:cs typeface="+mn-cs"/>
                        </a:rPr>
                        <a:t>1.05</a:t>
                      </a:r>
                    </a:p>
                  </a:txBody>
                  <a:tcPr marL="68580" marR="68580" marT="0" marB="0" anchor="b"/>
                </a:tc>
                <a:extLst>
                  <a:ext uri="{0D108BD9-81ED-4DB2-BD59-A6C34878D82A}">
                    <a16:rowId xmlns:a16="http://schemas.microsoft.com/office/drawing/2014/main" val="2339157019"/>
                  </a:ext>
                </a:extLst>
              </a:tr>
            </a:tbl>
          </a:graphicData>
        </a:graphic>
      </p:graphicFrame>
    </p:spTree>
    <p:extLst>
      <p:ext uri="{BB962C8B-B14F-4D97-AF65-F5344CB8AC3E}">
        <p14:creationId xmlns:p14="http://schemas.microsoft.com/office/powerpoint/2010/main" val="2534702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05FD7-1F35-45C3-995E-63F5828D53A1}"/>
              </a:ext>
            </a:extLst>
          </p:cNvPr>
          <p:cNvSpPr>
            <a:spLocks noGrp="1"/>
          </p:cNvSpPr>
          <p:nvPr>
            <p:ph type="title"/>
          </p:nvPr>
        </p:nvSpPr>
        <p:spPr>
          <a:xfrm>
            <a:off x="179512" y="35255"/>
            <a:ext cx="8471284" cy="1143000"/>
          </a:xfrm>
        </p:spPr>
        <p:txBody>
          <a:bodyPr/>
          <a:lstStyle/>
          <a:p>
            <a:pPr algn="l"/>
            <a:r>
              <a:rPr lang="nl-BE" sz="2800" dirty="0" err="1"/>
              <a:t>Transforming</a:t>
            </a:r>
            <a:r>
              <a:rPr lang="nl-BE" sz="2800" dirty="0"/>
              <a:t> the dataset </a:t>
            </a:r>
            <a:r>
              <a:rPr lang="nl-BE" sz="2800" dirty="0" err="1"/>
              <a:t>from</a:t>
            </a:r>
            <a:r>
              <a:rPr lang="nl-BE" sz="2800" dirty="0"/>
              <a:t> long to </a:t>
            </a:r>
            <a:r>
              <a:rPr lang="nl-BE" sz="2800" dirty="0" err="1"/>
              <a:t>wide</a:t>
            </a:r>
            <a:r>
              <a:rPr lang="nl-BE" sz="2800" dirty="0"/>
              <a:t> in </a:t>
            </a:r>
            <a:r>
              <a:rPr lang="nl-BE" sz="2800" dirty="0" err="1"/>
              <a:t>RStudio</a:t>
            </a:r>
            <a:endParaRPr lang="nl-BE" sz="2800" dirty="0"/>
          </a:p>
        </p:txBody>
      </p:sp>
      <p:sp>
        <p:nvSpPr>
          <p:cNvPr id="4" name="Date Placeholder 3">
            <a:extLst>
              <a:ext uri="{FF2B5EF4-FFF2-40B4-BE49-F238E27FC236}">
                <a16:creationId xmlns:a16="http://schemas.microsoft.com/office/drawing/2014/main" id="{F1C00037-D415-4575-8353-DE672F9EC338}"/>
              </a:ext>
            </a:extLst>
          </p:cNvPr>
          <p:cNvSpPr>
            <a:spLocks noGrp="1"/>
          </p:cNvSpPr>
          <p:nvPr>
            <p:ph type="dt" sz="half" idx="10"/>
          </p:nvPr>
        </p:nvSpPr>
        <p:spPr/>
        <p:txBody>
          <a:bodyPr/>
          <a:lstStyle/>
          <a:p>
            <a:pPr>
              <a:defRPr/>
            </a:pPr>
            <a:endParaRPr lang="en-GB"/>
          </a:p>
        </p:txBody>
      </p:sp>
      <p:sp>
        <p:nvSpPr>
          <p:cNvPr id="5" name="Footer Placeholder 4">
            <a:extLst>
              <a:ext uri="{FF2B5EF4-FFF2-40B4-BE49-F238E27FC236}">
                <a16:creationId xmlns:a16="http://schemas.microsoft.com/office/drawing/2014/main" id="{44F96437-C84F-4ECA-BA65-7CE4C96C7221}"/>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E0CA0DAC-533C-4EC5-ADF4-C397021D9274}"/>
              </a:ext>
            </a:extLst>
          </p:cNvPr>
          <p:cNvSpPr>
            <a:spLocks noGrp="1"/>
          </p:cNvSpPr>
          <p:nvPr>
            <p:ph type="sldNum" sz="quarter" idx="12"/>
          </p:nvPr>
        </p:nvSpPr>
        <p:spPr/>
        <p:txBody>
          <a:bodyPr/>
          <a:lstStyle/>
          <a:p>
            <a:fld id="{DB03F788-1760-4C0A-BDBD-0571F3F428E8}" type="slidenum">
              <a:rPr lang="en-GB" altLang="nl-BE" smtClean="0"/>
              <a:pPr/>
              <a:t>8</a:t>
            </a:fld>
            <a:endParaRPr lang="en-GB" altLang="nl-BE"/>
          </a:p>
        </p:txBody>
      </p:sp>
      <p:sp>
        <p:nvSpPr>
          <p:cNvPr id="8" name="TextBox 7">
            <a:extLst>
              <a:ext uri="{FF2B5EF4-FFF2-40B4-BE49-F238E27FC236}">
                <a16:creationId xmlns:a16="http://schemas.microsoft.com/office/drawing/2014/main" id="{80CBD982-1319-D510-9A2F-C79F910725B9}"/>
              </a:ext>
            </a:extLst>
          </p:cNvPr>
          <p:cNvSpPr txBox="1"/>
          <p:nvPr/>
        </p:nvSpPr>
        <p:spPr>
          <a:xfrm>
            <a:off x="539552" y="1628800"/>
            <a:ext cx="7488831" cy="707886"/>
          </a:xfrm>
          <a:prstGeom prst="rect">
            <a:avLst/>
          </a:prstGeom>
          <a:noFill/>
        </p:spPr>
        <p:txBody>
          <a:bodyPr wrap="square">
            <a:spAutoFit/>
          </a:bodyPr>
          <a:lstStyle/>
          <a:p>
            <a:r>
              <a:rPr lang="nl-BE" sz="2000" dirty="0">
                <a:latin typeface="Courier New" panose="02070309020205020404" pitchFamily="49" charset="0"/>
                <a:cs typeface="Courier New" panose="02070309020205020404" pitchFamily="49" charset="0"/>
              </a:rPr>
              <a:t>table1&lt;- </a:t>
            </a:r>
            <a:r>
              <a:rPr lang="nl-BE" sz="2000" dirty="0" err="1">
                <a:latin typeface="Courier New" panose="02070309020205020404" pitchFamily="49" charset="0"/>
                <a:cs typeface="Courier New" panose="02070309020205020404" pitchFamily="49" charset="0"/>
              </a:rPr>
              <a:t>aggregate</a:t>
            </a:r>
            <a:r>
              <a:rPr lang="nl-BE" sz="2000" dirty="0">
                <a:latin typeface="Courier New" panose="02070309020205020404" pitchFamily="49" charset="0"/>
                <a:cs typeface="Courier New" panose="02070309020205020404" pitchFamily="49" charset="0"/>
              </a:rPr>
              <a:t>(</a:t>
            </a:r>
            <a:r>
              <a:rPr lang="nl-BE" sz="2000" dirty="0" err="1">
                <a:latin typeface="Courier New" panose="02070309020205020404" pitchFamily="49" charset="0"/>
                <a:cs typeface="Courier New" panose="02070309020205020404" pitchFamily="49" charset="0"/>
              </a:rPr>
              <a:t>cbind</a:t>
            </a:r>
            <a:r>
              <a:rPr lang="nl-BE" sz="2000" dirty="0">
                <a:latin typeface="Courier New" panose="02070309020205020404" pitchFamily="49" charset="0"/>
                <a:cs typeface="Courier New" panose="02070309020205020404" pitchFamily="49" charset="0"/>
              </a:rPr>
              <a:t>(</a:t>
            </a:r>
            <a:r>
              <a:rPr lang="nl-BE" sz="2000" dirty="0" err="1">
                <a:latin typeface="Courier New" panose="02070309020205020404" pitchFamily="49" charset="0"/>
                <a:cs typeface="Courier New" panose="02070309020205020404" pitchFamily="49" charset="0"/>
              </a:rPr>
              <a:t>deaths</a:t>
            </a:r>
            <a:r>
              <a:rPr lang="nl-BE" sz="2000" dirty="0">
                <a:latin typeface="Courier New" panose="02070309020205020404" pitchFamily="49" charset="0"/>
                <a:cs typeface="Courier New" panose="02070309020205020404" pitchFamily="49" charset="0"/>
              </a:rPr>
              <a:t>, pop) ~ </a:t>
            </a:r>
            <a:r>
              <a:rPr lang="nl-BE" sz="2000" dirty="0" err="1">
                <a:latin typeface="Courier New" panose="02070309020205020404" pitchFamily="49" charset="0"/>
                <a:cs typeface="Courier New" panose="02070309020205020404" pitchFamily="49" charset="0"/>
              </a:rPr>
              <a:t>smoke</a:t>
            </a:r>
            <a:r>
              <a:rPr lang="nl-BE" sz="2000" dirty="0">
                <a:latin typeface="Courier New" panose="02070309020205020404" pitchFamily="49" charset="0"/>
                <a:cs typeface="Courier New" panose="02070309020205020404" pitchFamily="49" charset="0"/>
              </a:rPr>
              <a:t>, data=</a:t>
            </a:r>
            <a:r>
              <a:rPr lang="nl-BE" sz="2000" dirty="0" err="1">
                <a:latin typeface="Courier New" panose="02070309020205020404" pitchFamily="49" charset="0"/>
                <a:cs typeface="Courier New" panose="02070309020205020404" pitchFamily="49" charset="0"/>
              </a:rPr>
              <a:t>Poisson_smoking_mort</a:t>
            </a:r>
            <a:r>
              <a:rPr lang="nl-BE" sz="2000" dirty="0">
                <a:latin typeface="Courier New" panose="02070309020205020404" pitchFamily="49" charset="0"/>
                <a:cs typeface="Courier New" panose="02070309020205020404" pitchFamily="49" charset="0"/>
              </a:rPr>
              <a:t>, FUN=</a:t>
            </a:r>
            <a:r>
              <a:rPr lang="nl-BE" sz="2000" dirty="0" err="1">
                <a:latin typeface="Courier New" panose="02070309020205020404" pitchFamily="49" charset="0"/>
                <a:cs typeface="Courier New" panose="02070309020205020404" pitchFamily="49" charset="0"/>
              </a:rPr>
              <a:t>sum</a:t>
            </a:r>
            <a:r>
              <a:rPr lang="nl-BE" sz="2000" dirty="0">
                <a:latin typeface="Courier New" panose="02070309020205020404" pitchFamily="49" charset="0"/>
                <a:cs typeface="Courier New" panose="02070309020205020404" pitchFamily="49" charset="0"/>
              </a:rPr>
              <a:t>)</a:t>
            </a:r>
          </a:p>
        </p:txBody>
      </p:sp>
      <p:pic>
        <p:nvPicPr>
          <p:cNvPr id="9" name="Picture 8">
            <a:extLst>
              <a:ext uri="{FF2B5EF4-FFF2-40B4-BE49-F238E27FC236}">
                <a16:creationId xmlns:a16="http://schemas.microsoft.com/office/drawing/2014/main" id="{0608796C-617C-39BF-C91C-D3D9F3ABBEE4}"/>
              </a:ext>
            </a:extLst>
          </p:cNvPr>
          <p:cNvPicPr>
            <a:picLocks noChangeAspect="1"/>
          </p:cNvPicPr>
          <p:nvPr/>
        </p:nvPicPr>
        <p:blipFill>
          <a:blip r:embed="rId3"/>
          <a:stretch>
            <a:fillRect/>
          </a:stretch>
        </p:blipFill>
        <p:spPr>
          <a:xfrm>
            <a:off x="5013762" y="3616313"/>
            <a:ext cx="3448531" cy="1810003"/>
          </a:xfrm>
          <a:prstGeom prst="rect">
            <a:avLst/>
          </a:prstGeom>
        </p:spPr>
      </p:pic>
      <p:pic>
        <p:nvPicPr>
          <p:cNvPr id="12" name="Picture 11">
            <a:extLst>
              <a:ext uri="{FF2B5EF4-FFF2-40B4-BE49-F238E27FC236}">
                <a16:creationId xmlns:a16="http://schemas.microsoft.com/office/drawing/2014/main" id="{7ABF3D09-0F6F-85FA-A197-7163BCFBCDA6}"/>
              </a:ext>
            </a:extLst>
          </p:cNvPr>
          <p:cNvPicPr>
            <a:picLocks noChangeAspect="1"/>
          </p:cNvPicPr>
          <p:nvPr/>
        </p:nvPicPr>
        <p:blipFill>
          <a:blip r:embed="rId4"/>
          <a:stretch>
            <a:fillRect/>
          </a:stretch>
        </p:blipFill>
        <p:spPr>
          <a:xfrm>
            <a:off x="570866" y="3612210"/>
            <a:ext cx="4039868" cy="2075602"/>
          </a:xfrm>
          <a:prstGeom prst="rect">
            <a:avLst/>
          </a:prstGeom>
        </p:spPr>
      </p:pic>
    </p:spTree>
    <p:extLst>
      <p:ext uri="{BB962C8B-B14F-4D97-AF65-F5344CB8AC3E}">
        <p14:creationId xmlns:p14="http://schemas.microsoft.com/office/powerpoint/2010/main" val="1689357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05FD7-1F35-45C3-995E-63F5828D53A1}"/>
              </a:ext>
            </a:extLst>
          </p:cNvPr>
          <p:cNvSpPr>
            <a:spLocks noGrp="1"/>
          </p:cNvSpPr>
          <p:nvPr>
            <p:ph type="title"/>
          </p:nvPr>
        </p:nvSpPr>
        <p:spPr>
          <a:xfrm>
            <a:off x="179512" y="35255"/>
            <a:ext cx="8471284" cy="1143000"/>
          </a:xfrm>
        </p:spPr>
        <p:txBody>
          <a:bodyPr/>
          <a:lstStyle/>
          <a:p>
            <a:pPr algn="l"/>
            <a:r>
              <a:rPr lang="nl-BE" sz="2800" dirty="0" err="1"/>
              <a:t>Transforming</a:t>
            </a:r>
            <a:r>
              <a:rPr lang="nl-BE" sz="2800" dirty="0"/>
              <a:t> the dataset </a:t>
            </a:r>
            <a:r>
              <a:rPr lang="nl-BE" sz="2800" dirty="0" err="1"/>
              <a:t>from</a:t>
            </a:r>
            <a:r>
              <a:rPr lang="nl-BE" sz="2800" dirty="0"/>
              <a:t> long to </a:t>
            </a:r>
            <a:r>
              <a:rPr lang="nl-BE" sz="2800" dirty="0" err="1"/>
              <a:t>wide</a:t>
            </a:r>
            <a:r>
              <a:rPr lang="nl-BE" sz="2800" dirty="0"/>
              <a:t> in </a:t>
            </a:r>
            <a:r>
              <a:rPr lang="nl-BE" sz="2800" dirty="0" err="1"/>
              <a:t>RStudio</a:t>
            </a:r>
            <a:endParaRPr lang="nl-BE" sz="2800" dirty="0"/>
          </a:p>
        </p:txBody>
      </p:sp>
      <p:graphicFrame>
        <p:nvGraphicFramePr>
          <p:cNvPr id="9" name="Table Placeholder 8">
            <a:extLst>
              <a:ext uri="{FF2B5EF4-FFF2-40B4-BE49-F238E27FC236}">
                <a16:creationId xmlns:a16="http://schemas.microsoft.com/office/drawing/2014/main" id="{154575ED-201B-4E04-8F16-95728286B72F}"/>
              </a:ext>
            </a:extLst>
          </p:cNvPr>
          <p:cNvGraphicFramePr>
            <a:graphicFrameLocks noGrp="1"/>
          </p:cNvGraphicFramePr>
          <p:nvPr>
            <p:ph type="tbl" idx="1"/>
            <p:extLst>
              <p:ext uri="{D42A27DB-BD31-4B8C-83A1-F6EECF244321}">
                <p14:modId xmlns:p14="http://schemas.microsoft.com/office/powerpoint/2010/main" val="463302525"/>
              </p:ext>
            </p:extLst>
          </p:nvPr>
        </p:nvGraphicFramePr>
        <p:xfrm>
          <a:off x="189119" y="2959952"/>
          <a:ext cx="7590314" cy="2740138"/>
        </p:xfrm>
        <a:graphic>
          <a:graphicData uri="http://schemas.openxmlformats.org/drawingml/2006/table">
            <a:tbl>
              <a:tblPr firstRow="1" firstCol="1" bandRow="1">
                <a:tableStyleId>{5C22544A-7EE6-4342-B048-85BDC9FD1C3A}</a:tableStyleId>
              </a:tblPr>
              <a:tblGrid>
                <a:gridCol w="2791623">
                  <a:extLst>
                    <a:ext uri="{9D8B030D-6E8A-4147-A177-3AD203B41FA5}">
                      <a16:colId xmlns:a16="http://schemas.microsoft.com/office/drawing/2014/main" val="3330823329"/>
                    </a:ext>
                  </a:extLst>
                </a:gridCol>
                <a:gridCol w="1133842">
                  <a:extLst>
                    <a:ext uri="{9D8B030D-6E8A-4147-A177-3AD203B41FA5}">
                      <a16:colId xmlns:a16="http://schemas.microsoft.com/office/drawing/2014/main" val="2909419544"/>
                    </a:ext>
                  </a:extLst>
                </a:gridCol>
                <a:gridCol w="1557998">
                  <a:extLst>
                    <a:ext uri="{9D8B030D-6E8A-4147-A177-3AD203B41FA5}">
                      <a16:colId xmlns:a16="http://schemas.microsoft.com/office/drawing/2014/main" val="4167905343"/>
                    </a:ext>
                  </a:extLst>
                </a:gridCol>
                <a:gridCol w="1117922">
                  <a:extLst>
                    <a:ext uri="{9D8B030D-6E8A-4147-A177-3AD203B41FA5}">
                      <a16:colId xmlns:a16="http://schemas.microsoft.com/office/drawing/2014/main" val="4263360090"/>
                    </a:ext>
                  </a:extLst>
                </a:gridCol>
                <a:gridCol w="988929">
                  <a:extLst>
                    <a:ext uri="{9D8B030D-6E8A-4147-A177-3AD203B41FA5}">
                      <a16:colId xmlns:a16="http://schemas.microsoft.com/office/drawing/2014/main" val="1523917437"/>
                    </a:ext>
                  </a:extLst>
                </a:gridCol>
              </a:tblGrid>
              <a:tr h="445941">
                <a:tc>
                  <a:txBody>
                    <a:bodyPr/>
                    <a:lstStyle/>
                    <a:p>
                      <a:pPr marL="0" marR="0">
                        <a:lnSpc>
                          <a:spcPct val="107000"/>
                        </a:lnSpc>
                        <a:spcBef>
                          <a:spcPts val="0"/>
                        </a:spcBef>
                        <a:spcAft>
                          <a:spcPts val="0"/>
                        </a:spcAft>
                      </a:pPr>
                      <a:r>
                        <a:rPr lang="en-US" sz="2000" dirty="0">
                          <a:effectLst/>
                        </a:rPr>
                        <a:t>Smoking Habits</a:t>
                      </a:r>
                      <a:endParaRPr lang="nl-BE"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dirty="0">
                          <a:effectLst/>
                        </a:rPr>
                        <a:t>Deaths</a:t>
                      </a:r>
                      <a:endParaRPr lang="nl-BE"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dirty="0">
                          <a:effectLst/>
                        </a:rPr>
                        <a:t>Population</a:t>
                      </a:r>
                      <a:endParaRPr lang="nl-BE"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nl-BE" sz="2000" b="1" kern="1200" dirty="0" err="1">
                          <a:solidFill>
                            <a:schemeClr val="lt1"/>
                          </a:solidFill>
                          <a:effectLst/>
                          <a:latin typeface="+mn-lt"/>
                          <a:ea typeface="+mn-ea"/>
                          <a:cs typeface="+mn-cs"/>
                        </a:rPr>
                        <a:t>Rate</a:t>
                      </a:r>
                      <a:r>
                        <a:rPr lang="nl-BE" sz="2000" b="1" kern="1200" dirty="0">
                          <a:solidFill>
                            <a:schemeClr val="lt1"/>
                          </a:solidFill>
                          <a:effectLst/>
                          <a:latin typeface="+mn-lt"/>
                          <a:ea typeface="+mn-ea"/>
                          <a:cs typeface="+mn-cs"/>
                        </a:rPr>
                        <a:t>/</a:t>
                      </a:r>
                      <a:br>
                        <a:rPr lang="nl-BE" sz="2000" b="1" kern="1200" dirty="0">
                          <a:solidFill>
                            <a:schemeClr val="lt1"/>
                          </a:solidFill>
                          <a:effectLst/>
                          <a:latin typeface="+mn-lt"/>
                          <a:ea typeface="+mn-ea"/>
                          <a:cs typeface="+mn-cs"/>
                        </a:rPr>
                      </a:br>
                      <a:r>
                        <a:rPr lang="nl-BE" sz="2000" b="1" kern="1200" dirty="0">
                          <a:solidFill>
                            <a:schemeClr val="lt1"/>
                          </a:solidFill>
                          <a:effectLst/>
                          <a:latin typeface="+mn-lt"/>
                          <a:ea typeface="+mn-ea"/>
                          <a:cs typeface="+mn-cs"/>
                        </a:rPr>
                        <a:t>1,000 pop</a:t>
                      </a:r>
                    </a:p>
                  </a:txBody>
                  <a:tcPr marL="68580" marR="68580" marT="0" marB="0" anchor="b"/>
                </a:tc>
                <a:tc>
                  <a:txBody>
                    <a:bodyPr/>
                    <a:lstStyle/>
                    <a:p>
                      <a:pPr marL="0" marR="0">
                        <a:lnSpc>
                          <a:spcPct val="107000"/>
                        </a:lnSpc>
                        <a:spcBef>
                          <a:spcPts val="0"/>
                        </a:spcBef>
                        <a:spcAft>
                          <a:spcPts val="0"/>
                        </a:spcAft>
                      </a:pPr>
                      <a:r>
                        <a:rPr lang="nl-BE" sz="2000" b="1" kern="1200" dirty="0">
                          <a:solidFill>
                            <a:schemeClr val="lt1"/>
                          </a:solidFill>
                          <a:effectLst/>
                          <a:latin typeface="+mn-lt"/>
                          <a:ea typeface="+mn-ea"/>
                          <a:cs typeface="+mn-cs"/>
                        </a:rPr>
                        <a:t>RR</a:t>
                      </a:r>
                    </a:p>
                  </a:txBody>
                  <a:tcPr marL="68580" marR="68580" marT="0" marB="0" anchor="b"/>
                </a:tc>
                <a:extLst>
                  <a:ext uri="{0D108BD9-81ED-4DB2-BD59-A6C34878D82A}">
                    <a16:rowId xmlns:a16="http://schemas.microsoft.com/office/drawing/2014/main" val="2025594907"/>
                  </a:ext>
                </a:extLst>
              </a:tr>
              <a:tr h="445941">
                <a:tc>
                  <a:txBody>
                    <a:bodyPr/>
                    <a:lstStyle/>
                    <a:p>
                      <a:pPr marL="0" marR="0">
                        <a:lnSpc>
                          <a:spcPct val="107000"/>
                        </a:lnSpc>
                        <a:spcBef>
                          <a:spcPts val="0"/>
                        </a:spcBef>
                        <a:spcAft>
                          <a:spcPts val="0"/>
                        </a:spcAft>
                      </a:pPr>
                      <a:r>
                        <a:rPr lang="en-US" sz="2000">
                          <a:effectLst/>
                        </a:rPr>
                        <a:t>Non-smoker</a:t>
                      </a:r>
                      <a:endParaRPr lang="nl-BE" sz="2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2000" kern="1200" dirty="0">
                          <a:solidFill>
                            <a:schemeClr val="dk1"/>
                          </a:solidFill>
                          <a:effectLst/>
                          <a:latin typeface="+mn-lt"/>
                          <a:ea typeface="+mn-ea"/>
                          <a:cs typeface="+mn-cs"/>
                        </a:rPr>
                        <a:t>820</a:t>
                      </a:r>
                      <a:endParaRPr lang="nl-BE" sz="2000" kern="1200" dirty="0">
                        <a:solidFill>
                          <a:schemeClr val="dk1"/>
                        </a:solidFill>
                        <a:effectLst/>
                        <a:latin typeface="+mn-lt"/>
                        <a:ea typeface="+mn-ea"/>
                        <a:cs typeface="+mn-cs"/>
                      </a:endParaRPr>
                    </a:p>
                  </a:txBody>
                  <a:tcPr marL="68580" marR="68580" marT="0" marB="0" anchor="b"/>
                </a:tc>
                <a:tc>
                  <a:txBody>
                    <a:bodyPr/>
                    <a:lstStyle/>
                    <a:p>
                      <a:pPr marL="0" marR="0" algn="r">
                        <a:lnSpc>
                          <a:spcPct val="107000"/>
                        </a:lnSpc>
                        <a:spcBef>
                          <a:spcPts val="0"/>
                        </a:spcBef>
                        <a:spcAft>
                          <a:spcPts val="0"/>
                        </a:spcAft>
                      </a:pPr>
                      <a:r>
                        <a:rPr lang="en-US" sz="2000" kern="1200" dirty="0">
                          <a:solidFill>
                            <a:schemeClr val="dk1"/>
                          </a:solidFill>
                          <a:effectLst/>
                          <a:latin typeface="+mn-lt"/>
                          <a:ea typeface="+mn-ea"/>
                          <a:cs typeface="+mn-cs"/>
                        </a:rPr>
                        <a:t>5,163</a:t>
                      </a:r>
                      <a:endParaRPr lang="nl-BE" sz="2000" kern="1200" dirty="0">
                        <a:solidFill>
                          <a:schemeClr val="dk1"/>
                        </a:solidFill>
                        <a:effectLst/>
                        <a:latin typeface="+mn-lt"/>
                        <a:ea typeface="+mn-ea"/>
                        <a:cs typeface="+mn-cs"/>
                      </a:endParaRPr>
                    </a:p>
                  </a:txBody>
                  <a:tcPr marL="68580" marR="68580" marT="0" marB="0" anchor="b"/>
                </a:tc>
                <a:tc>
                  <a:txBody>
                    <a:bodyPr/>
                    <a:lstStyle/>
                    <a:p>
                      <a:pPr marL="0" marR="0" algn="r">
                        <a:lnSpc>
                          <a:spcPct val="107000"/>
                        </a:lnSpc>
                        <a:spcBef>
                          <a:spcPts val="0"/>
                        </a:spcBef>
                        <a:spcAft>
                          <a:spcPts val="0"/>
                        </a:spcAft>
                      </a:pPr>
                      <a:r>
                        <a:rPr lang="en-GB" sz="2000" kern="1200" dirty="0">
                          <a:solidFill>
                            <a:schemeClr val="dk1"/>
                          </a:solidFill>
                          <a:effectLst/>
                          <a:latin typeface="+mn-lt"/>
                          <a:ea typeface="+mn-ea"/>
                          <a:cs typeface="+mn-cs"/>
                        </a:rPr>
                        <a:t> </a:t>
                      </a:r>
                      <a:endParaRPr lang="nl-BE" sz="2000" kern="1200" dirty="0">
                        <a:solidFill>
                          <a:schemeClr val="dk1"/>
                        </a:solidFill>
                        <a:effectLst/>
                        <a:latin typeface="+mn-lt"/>
                        <a:ea typeface="+mn-ea"/>
                        <a:cs typeface="+mn-cs"/>
                      </a:endParaRPr>
                    </a:p>
                  </a:txBody>
                  <a:tcPr marL="68580" marR="68580" marT="0" marB="0" anchor="b"/>
                </a:tc>
                <a:tc>
                  <a:txBody>
                    <a:bodyPr/>
                    <a:lstStyle/>
                    <a:p>
                      <a:pPr marL="0" marR="0" algn="ctr">
                        <a:lnSpc>
                          <a:spcPct val="107000"/>
                        </a:lnSpc>
                        <a:spcBef>
                          <a:spcPts val="0"/>
                        </a:spcBef>
                        <a:spcAft>
                          <a:spcPts val="0"/>
                        </a:spcAft>
                      </a:pPr>
                      <a:r>
                        <a:rPr lang="nl-BE" sz="2000" kern="1200" dirty="0">
                          <a:solidFill>
                            <a:schemeClr val="dk1"/>
                          </a:solidFill>
                          <a:effectLst/>
                          <a:latin typeface="+mn-lt"/>
                          <a:ea typeface="+mn-ea"/>
                          <a:cs typeface="+mn-cs"/>
                        </a:rPr>
                        <a:t>Ref</a:t>
                      </a:r>
                    </a:p>
                  </a:txBody>
                  <a:tcPr marL="68580" marR="68580" marT="0" marB="0" anchor="b"/>
                </a:tc>
                <a:extLst>
                  <a:ext uri="{0D108BD9-81ED-4DB2-BD59-A6C34878D82A}">
                    <a16:rowId xmlns:a16="http://schemas.microsoft.com/office/drawing/2014/main" val="4120074279"/>
                  </a:ext>
                </a:extLst>
              </a:tr>
              <a:tr h="445941">
                <a:tc>
                  <a:txBody>
                    <a:bodyPr/>
                    <a:lstStyle/>
                    <a:p>
                      <a:pPr marL="0" marR="0">
                        <a:lnSpc>
                          <a:spcPct val="107000"/>
                        </a:lnSpc>
                        <a:spcBef>
                          <a:spcPts val="0"/>
                        </a:spcBef>
                        <a:spcAft>
                          <a:spcPts val="0"/>
                        </a:spcAft>
                      </a:pPr>
                      <a:r>
                        <a:rPr lang="en-US" sz="2000">
                          <a:effectLst/>
                        </a:rPr>
                        <a:t>Cigar or Pipe</a:t>
                      </a:r>
                      <a:endParaRPr lang="nl-BE" sz="2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2000" kern="1200" dirty="0">
                          <a:solidFill>
                            <a:schemeClr val="dk1"/>
                          </a:solidFill>
                          <a:effectLst/>
                          <a:latin typeface="+mn-lt"/>
                          <a:ea typeface="+mn-ea"/>
                          <a:cs typeface="+mn-cs"/>
                        </a:rPr>
                        <a:t>1,041</a:t>
                      </a:r>
                      <a:endParaRPr lang="nl-BE" sz="2000" kern="1200" dirty="0">
                        <a:solidFill>
                          <a:schemeClr val="dk1"/>
                        </a:solidFill>
                        <a:effectLst/>
                        <a:latin typeface="+mn-lt"/>
                        <a:ea typeface="+mn-ea"/>
                        <a:cs typeface="+mn-cs"/>
                      </a:endParaRPr>
                    </a:p>
                  </a:txBody>
                  <a:tcPr marL="68580" marR="68580" marT="0" marB="0" anchor="b"/>
                </a:tc>
                <a:tc>
                  <a:txBody>
                    <a:bodyPr/>
                    <a:lstStyle/>
                    <a:p>
                      <a:pPr marL="0" marR="0" algn="r">
                        <a:lnSpc>
                          <a:spcPct val="107000"/>
                        </a:lnSpc>
                        <a:spcBef>
                          <a:spcPts val="0"/>
                        </a:spcBef>
                        <a:spcAft>
                          <a:spcPts val="0"/>
                        </a:spcAft>
                      </a:pPr>
                      <a:r>
                        <a:rPr lang="en-US" sz="2000" kern="1200" dirty="0">
                          <a:solidFill>
                            <a:schemeClr val="dk1"/>
                          </a:solidFill>
                          <a:effectLst/>
                          <a:latin typeface="+mn-lt"/>
                          <a:ea typeface="+mn-ea"/>
                          <a:cs typeface="+mn-cs"/>
                        </a:rPr>
                        <a:t>4,542</a:t>
                      </a:r>
                      <a:endParaRPr lang="nl-BE" sz="2000" kern="1200" dirty="0">
                        <a:solidFill>
                          <a:schemeClr val="dk1"/>
                        </a:solidFill>
                        <a:effectLst/>
                        <a:latin typeface="+mn-lt"/>
                        <a:ea typeface="+mn-ea"/>
                        <a:cs typeface="+mn-cs"/>
                      </a:endParaRPr>
                    </a:p>
                  </a:txBody>
                  <a:tcPr marL="68580" marR="68580" marT="0" marB="0" anchor="b"/>
                </a:tc>
                <a:tc>
                  <a:txBody>
                    <a:bodyPr/>
                    <a:lstStyle/>
                    <a:p>
                      <a:pPr marL="0" marR="0" algn="r">
                        <a:lnSpc>
                          <a:spcPct val="107000"/>
                        </a:lnSpc>
                        <a:spcBef>
                          <a:spcPts val="0"/>
                        </a:spcBef>
                        <a:spcAft>
                          <a:spcPts val="0"/>
                        </a:spcAft>
                      </a:pPr>
                      <a:endParaRPr lang="nl-BE" sz="2000" kern="1200" dirty="0">
                        <a:solidFill>
                          <a:schemeClr val="dk1"/>
                        </a:solidFill>
                        <a:effectLst/>
                        <a:latin typeface="+mn-lt"/>
                        <a:ea typeface="+mn-ea"/>
                        <a:cs typeface="+mn-cs"/>
                      </a:endParaRPr>
                    </a:p>
                  </a:txBody>
                  <a:tcPr marL="68580" marR="68580" marT="0" marB="0" anchor="b"/>
                </a:tc>
                <a:tc>
                  <a:txBody>
                    <a:bodyPr/>
                    <a:lstStyle/>
                    <a:p>
                      <a:pPr marL="0" marR="0" algn="r">
                        <a:lnSpc>
                          <a:spcPct val="107000"/>
                        </a:lnSpc>
                        <a:spcBef>
                          <a:spcPts val="0"/>
                        </a:spcBef>
                        <a:spcAft>
                          <a:spcPts val="0"/>
                        </a:spcAft>
                      </a:pPr>
                      <a:endParaRPr lang="nl-BE" sz="2000" kern="1200" dirty="0">
                        <a:solidFill>
                          <a:schemeClr val="dk1"/>
                        </a:solidFill>
                        <a:effectLst/>
                        <a:latin typeface="+mn-lt"/>
                        <a:ea typeface="+mn-ea"/>
                        <a:cs typeface="+mn-cs"/>
                      </a:endParaRPr>
                    </a:p>
                  </a:txBody>
                  <a:tcPr marL="68580" marR="68580" marT="0" marB="0" anchor="b"/>
                </a:tc>
                <a:extLst>
                  <a:ext uri="{0D108BD9-81ED-4DB2-BD59-A6C34878D82A}">
                    <a16:rowId xmlns:a16="http://schemas.microsoft.com/office/drawing/2014/main" val="1248591860"/>
                  </a:ext>
                </a:extLst>
              </a:tr>
              <a:tr h="445941">
                <a:tc>
                  <a:txBody>
                    <a:bodyPr/>
                    <a:lstStyle/>
                    <a:p>
                      <a:pPr marL="0" marR="0">
                        <a:lnSpc>
                          <a:spcPct val="107000"/>
                        </a:lnSpc>
                        <a:spcBef>
                          <a:spcPts val="0"/>
                        </a:spcBef>
                        <a:spcAft>
                          <a:spcPts val="0"/>
                        </a:spcAft>
                      </a:pPr>
                      <a:r>
                        <a:rPr lang="en-US" sz="2000">
                          <a:effectLst/>
                        </a:rPr>
                        <a:t>Cigar/Pipe + Cigarettes</a:t>
                      </a:r>
                      <a:endParaRPr lang="nl-BE" sz="2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2000" kern="1200">
                          <a:solidFill>
                            <a:schemeClr val="dk1"/>
                          </a:solidFill>
                          <a:effectLst/>
                          <a:latin typeface="+mn-lt"/>
                          <a:ea typeface="+mn-ea"/>
                          <a:cs typeface="+mn-cs"/>
                        </a:rPr>
                        <a:t>4,128</a:t>
                      </a:r>
                      <a:endParaRPr lang="nl-BE" sz="2000" kern="1200">
                        <a:solidFill>
                          <a:schemeClr val="dk1"/>
                        </a:solidFill>
                        <a:effectLst/>
                        <a:latin typeface="+mn-lt"/>
                        <a:ea typeface="+mn-ea"/>
                        <a:cs typeface="+mn-cs"/>
                      </a:endParaRPr>
                    </a:p>
                  </a:txBody>
                  <a:tcPr marL="68580" marR="68580" marT="0" marB="0" anchor="b"/>
                </a:tc>
                <a:tc>
                  <a:txBody>
                    <a:bodyPr/>
                    <a:lstStyle/>
                    <a:p>
                      <a:pPr marL="0" marR="0" algn="r">
                        <a:lnSpc>
                          <a:spcPct val="107000"/>
                        </a:lnSpc>
                        <a:spcBef>
                          <a:spcPts val="0"/>
                        </a:spcBef>
                        <a:spcAft>
                          <a:spcPts val="0"/>
                        </a:spcAft>
                      </a:pPr>
                      <a:r>
                        <a:rPr lang="en-US" sz="2000" kern="1200" dirty="0">
                          <a:solidFill>
                            <a:schemeClr val="dk1"/>
                          </a:solidFill>
                          <a:effectLst/>
                          <a:latin typeface="+mn-lt"/>
                          <a:ea typeface="+mn-ea"/>
                          <a:cs typeface="+mn-cs"/>
                        </a:rPr>
                        <a:t>27,691</a:t>
                      </a:r>
                      <a:endParaRPr lang="nl-BE" sz="2000" kern="1200" dirty="0">
                        <a:solidFill>
                          <a:schemeClr val="dk1"/>
                        </a:solidFill>
                        <a:effectLst/>
                        <a:latin typeface="+mn-lt"/>
                        <a:ea typeface="+mn-ea"/>
                        <a:cs typeface="+mn-cs"/>
                      </a:endParaRPr>
                    </a:p>
                  </a:txBody>
                  <a:tcPr marL="68580" marR="68580" marT="0" marB="0" anchor="b"/>
                </a:tc>
                <a:tc>
                  <a:txBody>
                    <a:bodyPr/>
                    <a:lstStyle/>
                    <a:p>
                      <a:pPr marL="0" marR="0" algn="r">
                        <a:lnSpc>
                          <a:spcPct val="107000"/>
                        </a:lnSpc>
                        <a:spcBef>
                          <a:spcPts val="0"/>
                        </a:spcBef>
                        <a:spcAft>
                          <a:spcPts val="0"/>
                        </a:spcAft>
                      </a:pPr>
                      <a:endParaRPr lang="nl-BE" sz="2000" kern="1200" dirty="0">
                        <a:solidFill>
                          <a:schemeClr val="dk1"/>
                        </a:solidFill>
                        <a:effectLst/>
                        <a:latin typeface="+mn-lt"/>
                        <a:ea typeface="+mn-ea"/>
                        <a:cs typeface="+mn-cs"/>
                      </a:endParaRPr>
                    </a:p>
                  </a:txBody>
                  <a:tcPr marL="68580" marR="68580" marT="0" marB="0" anchor="b"/>
                </a:tc>
                <a:tc>
                  <a:txBody>
                    <a:bodyPr/>
                    <a:lstStyle/>
                    <a:p>
                      <a:pPr marL="0" marR="0" algn="r">
                        <a:lnSpc>
                          <a:spcPct val="107000"/>
                        </a:lnSpc>
                        <a:spcBef>
                          <a:spcPts val="0"/>
                        </a:spcBef>
                        <a:spcAft>
                          <a:spcPts val="0"/>
                        </a:spcAft>
                      </a:pPr>
                      <a:endParaRPr lang="nl-BE" sz="2000" kern="1200" dirty="0">
                        <a:solidFill>
                          <a:schemeClr val="dk1"/>
                        </a:solidFill>
                        <a:effectLst/>
                        <a:latin typeface="+mn-lt"/>
                        <a:ea typeface="+mn-ea"/>
                        <a:cs typeface="+mn-cs"/>
                      </a:endParaRPr>
                    </a:p>
                  </a:txBody>
                  <a:tcPr marL="68580" marR="68580" marT="0" marB="0" anchor="b"/>
                </a:tc>
                <a:extLst>
                  <a:ext uri="{0D108BD9-81ED-4DB2-BD59-A6C34878D82A}">
                    <a16:rowId xmlns:a16="http://schemas.microsoft.com/office/drawing/2014/main" val="3509128941"/>
                  </a:ext>
                </a:extLst>
              </a:tr>
              <a:tr h="445941">
                <a:tc>
                  <a:txBody>
                    <a:bodyPr/>
                    <a:lstStyle/>
                    <a:p>
                      <a:pPr marL="0" marR="0">
                        <a:lnSpc>
                          <a:spcPct val="107000"/>
                        </a:lnSpc>
                        <a:spcBef>
                          <a:spcPts val="0"/>
                        </a:spcBef>
                        <a:spcAft>
                          <a:spcPts val="0"/>
                        </a:spcAft>
                      </a:pPr>
                      <a:r>
                        <a:rPr lang="en-US" sz="2000">
                          <a:effectLst/>
                        </a:rPr>
                        <a:t>Cigarettes only</a:t>
                      </a:r>
                      <a:endParaRPr lang="nl-BE" sz="2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2000" kern="1200">
                          <a:solidFill>
                            <a:schemeClr val="dk1"/>
                          </a:solidFill>
                          <a:effectLst/>
                          <a:latin typeface="+mn-lt"/>
                          <a:ea typeface="+mn-ea"/>
                          <a:cs typeface="+mn-cs"/>
                        </a:rPr>
                        <a:t>3,141</a:t>
                      </a:r>
                      <a:endParaRPr lang="nl-BE" sz="2000" kern="1200">
                        <a:solidFill>
                          <a:schemeClr val="dk1"/>
                        </a:solidFill>
                        <a:effectLst/>
                        <a:latin typeface="+mn-lt"/>
                        <a:ea typeface="+mn-ea"/>
                        <a:cs typeface="+mn-cs"/>
                      </a:endParaRPr>
                    </a:p>
                  </a:txBody>
                  <a:tcPr marL="68580" marR="68580" marT="0" marB="0" anchor="b"/>
                </a:tc>
                <a:tc>
                  <a:txBody>
                    <a:bodyPr/>
                    <a:lstStyle/>
                    <a:p>
                      <a:pPr marL="0" marR="0" algn="r">
                        <a:lnSpc>
                          <a:spcPct val="107000"/>
                        </a:lnSpc>
                        <a:spcBef>
                          <a:spcPts val="0"/>
                        </a:spcBef>
                        <a:spcAft>
                          <a:spcPts val="0"/>
                        </a:spcAft>
                      </a:pPr>
                      <a:r>
                        <a:rPr lang="en-US" sz="2000" kern="1200" dirty="0">
                          <a:solidFill>
                            <a:schemeClr val="dk1"/>
                          </a:solidFill>
                          <a:effectLst/>
                          <a:latin typeface="+mn-lt"/>
                          <a:ea typeface="+mn-ea"/>
                          <a:cs typeface="+mn-cs"/>
                        </a:rPr>
                        <a:t>18,726</a:t>
                      </a:r>
                      <a:endParaRPr lang="nl-BE" sz="2000" kern="1200" dirty="0">
                        <a:solidFill>
                          <a:schemeClr val="dk1"/>
                        </a:solidFill>
                        <a:effectLst/>
                        <a:latin typeface="+mn-lt"/>
                        <a:ea typeface="+mn-ea"/>
                        <a:cs typeface="+mn-cs"/>
                      </a:endParaRPr>
                    </a:p>
                  </a:txBody>
                  <a:tcPr marL="68580" marR="68580" marT="0" marB="0" anchor="b"/>
                </a:tc>
                <a:tc>
                  <a:txBody>
                    <a:bodyPr/>
                    <a:lstStyle/>
                    <a:p>
                      <a:pPr marL="0" marR="0" algn="r">
                        <a:lnSpc>
                          <a:spcPct val="107000"/>
                        </a:lnSpc>
                        <a:spcBef>
                          <a:spcPts val="0"/>
                        </a:spcBef>
                        <a:spcAft>
                          <a:spcPts val="0"/>
                        </a:spcAft>
                      </a:pPr>
                      <a:endParaRPr lang="nl-BE" sz="2000" kern="1200" dirty="0">
                        <a:solidFill>
                          <a:schemeClr val="dk1"/>
                        </a:solidFill>
                        <a:effectLst/>
                        <a:latin typeface="+mn-lt"/>
                        <a:ea typeface="+mn-ea"/>
                        <a:cs typeface="+mn-cs"/>
                      </a:endParaRPr>
                    </a:p>
                  </a:txBody>
                  <a:tcPr marL="68580" marR="68580" marT="0" marB="0" anchor="b"/>
                </a:tc>
                <a:tc>
                  <a:txBody>
                    <a:bodyPr/>
                    <a:lstStyle/>
                    <a:p>
                      <a:pPr marL="0" marR="0" algn="r">
                        <a:lnSpc>
                          <a:spcPct val="107000"/>
                        </a:lnSpc>
                        <a:spcBef>
                          <a:spcPts val="0"/>
                        </a:spcBef>
                        <a:spcAft>
                          <a:spcPts val="0"/>
                        </a:spcAft>
                      </a:pPr>
                      <a:endParaRPr lang="nl-BE" sz="2000" kern="1200" dirty="0">
                        <a:solidFill>
                          <a:schemeClr val="dk1"/>
                        </a:solidFill>
                        <a:effectLst/>
                        <a:latin typeface="+mn-lt"/>
                        <a:ea typeface="+mn-ea"/>
                        <a:cs typeface="+mn-cs"/>
                      </a:endParaRPr>
                    </a:p>
                  </a:txBody>
                  <a:tcPr marL="68580" marR="68580" marT="0" marB="0" anchor="b"/>
                </a:tc>
                <a:extLst>
                  <a:ext uri="{0D108BD9-81ED-4DB2-BD59-A6C34878D82A}">
                    <a16:rowId xmlns:a16="http://schemas.microsoft.com/office/drawing/2014/main" val="1339705580"/>
                  </a:ext>
                </a:extLst>
              </a:tr>
            </a:tbl>
          </a:graphicData>
        </a:graphic>
      </p:graphicFrame>
      <p:sp>
        <p:nvSpPr>
          <p:cNvPr id="4" name="Date Placeholder 3">
            <a:extLst>
              <a:ext uri="{FF2B5EF4-FFF2-40B4-BE49-F238E27FC236}">
                <a16:creationId xmlns:a16="http://schemas.microsoft.com/office/drawing/2014/main" id="{F1C00037-D415-4575-8353-DE672F9EC338}"/>
              </a:ext>
            </a:extLst>
          </p:cNvPr>
          <p:cNvSpPr>
            <a:spLocks noGrp="1"/>
          </p:cNvSpPr>
          <p:nvPr>
            <p:ph type="dt" sz="half" idx="10"/>
          </p:nvPr>
        </p:nvSpPr>
        <p:spPr/>
        <p:txBody>
          <a:bodyPr/>
          <a:lstStyle/>
          <a:p>
            <a:pPr>
              <a:defRPr/>
            </a:pPr>
            <a:endParaRPr lang="en-GB"/>
          </a:p>
        </p:txBody>
      </p:sp>
      <p:sp>
        <p:nvSpPr>
          <p:cNvPr id="5" name="Footer Placeholder 4">
            <a:extLst>
              <a:ext uri="{FF2B5EF4-FFF2-40B4-BE49-F238E27FC236}">
                <a16:creationId xmlns:a16="http://schemas.microsoft.com/office/drawing/2014/main" id="{44F96437-C84F-4ECA-BA65-7CE4C96C7221}"/>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E0CA0DAC-533C-4EC5-ADF4-C397021D9274}"/>
              </a:ext>
            </a:extLst>
          </p:cNvPr>
          <p:cNvSpPr>
            <a:spLocks noGrp="1"/>
          </p:cNvSpPr>
          <p:nvPr>
            <p:ph type="sldNum" sz="quarter" idx="12"/>
          </p:nvPr>
        </p:nvSpPr>
        <p:spPr/>
        <p:txBody>
          <a:bodyPr/>
          <a:lstStyle/>
          <a:p>
            <a:fld id="{DB03F788-1760-4C0A-BDBD-0571F3F428E8}" type="slidenum">
              <a:rPr lang="en-GB" altLang="nl-BE" smtClean="0"/>
              <a:pPr/>
              <a:t>9</a:t>
            </a:fld>
            <a:endParaRPr lang="en-GB" altLang="nl-BE"/>
          </a:p>
        </p:txBody>
      </p:sp>
      <p:pic>
        <p:nvPicPr>
          <p:cNvPr id="10" name="Picture 9">
            <a:extLst>
              <a:ext uri="{FF2B5EF4-FFF2-40B4-BE49-F238E27FC236}">
                <a16:creationId xmlns:a16="http://schemas.microsoft.com/office/drawing/2014/main" id="{A3B842F3-2A1B-900B-2CC3-4CA99A781D56}"/>
              </a:ext>
            </a:extLst>
          </p:cNvPr>
          <p:cNvPicPr>
            <a:picLocks noChangeAspect="1"/>
          </p:cNvPicPr>
          <p:nvPr/>
        </p:nvPicPr>
        <p:blipFill>
          <a:blip r:embed="rId3"/>
          <a:stretch>
            <a:fillRect/>
          </a:stretch>
        </p:blipFill>
        <p:spPr>
          <a:xfrm>
            <a:off x="287524" y="944724"/>
            <a:ext cx="3448531" cy="1810003"/>
          </a:xfrm>
          <a:prstGeom prst="rect">
            <a:avLst/>
          </a:prstGeom>
        </p:spPr>
      </p:pic>
    </p:spTree>
    <p:extLst>
      <p:ext uri="{BB962C8B-B14F-4D97-AF65-F5344CB8AC3E}">
        <p14:creationId xmlns:p14="http://schemas.microsoft.com/office/powerpoint/2010/main" val="327275877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4532</TotalTime>
  <Words>3127</Words>
  <Application>Microsoft Office PowerPoint</Application>
  <PresentationFormat>On-screen Show (4:3)</PresentationFormat>
  <Paragraphs>392</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Courier New</vt:lpstr>
      <vt:lpstr>Times New Roman</vt:lpstr>
      <vt:lpstr>Wingdings</vt:lpstr>
      <vt:lpstr>Default Design</vt:lpstr>
      <vt:lpstr>Poisson regression</vt:lpstr>
      <vt:lpstr>lecture on Poisson regression</vt:lpstr>
      <vt:lpstr>Which method?</vt:lpstr>
      <vt:lpstr>The link function</vt:lpstr>
      <vt:lpstr>Wide and long format</vt:lpstr>
      <vt:lpstr>Dataset ‘poisson_smoking_mort’</vt:lpstr>
      <vt:lpstr>Dataset ‘poisson_smoking_mort’</vt:lpstr>
      <vt:lpstr>Transforming the dataset from long to wide in RStudio</vt:lpstr>
      <vt:lpstr>Transforming the dataset from long to wide in RStudio</vt:lpstr>
      <vt:lpstr>Poisson regression in RStudio</vt:lpstr>
      <vt:lpstr>Result of Poisson regression in RStudio</vt:lpstr>
      <vt:lpstr>Result of Poisson regression in RStudio</vt:lpstr>
      <vt:lpstr>Result of Poisson regression in RStudio</vt:lpstr>
      <vt:lpstr>Condition in Poisson regression</vt:lpstr>
      <vt:lpstr>Checking for overdispersion</vt:lpstr>
      <vt:lpstr>Common causes of  over-dispersion</vt:lpstr>
      <vt:lpstr>Adding more terms to the model</vt:lpstr>
      <vt:lpstr>Adding more terms to the model</vt:lpstr>
      <vt:lpstr>Adding more terms to the model</vt:lpstr>
      <vt:lpstr>Comparing two models</vt:lpstr>
      <vt:lpstr>Comparing two models</vt:lpstr>
      <vt:lpstr>Checking the dispersion parameter</vt:lpstr>
      <vt:lpstr>Negative binomial regression</vt:lpstr>
      <vt:lpstr>Negative binomial regression</vt:lpstr>
      <vt:lpstr>Summary of lecture</vt:lpstr>
    </vt:vector>
  </TitlesOfParts>
  <Company>I.T.M.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Matthias Borchert</dc:creator>
  <cp:lastModifiedBy>Epco Hasker</cp:lastModifiedBy>
  <cp:revision>1449</cp:revision>
  <cp:lastPrinted>2021-01-31T15:02:33Z</cp:lastPrinted>
  <dcterms:created xsi:type="dcterms:W3CDTF">2002-02-01T15:42:42Z</dcterms:created>
  <dcterms:modified xsi:type="dcterms:W3CDTF">2023-02-09T09:45:15Z</dcterms:modified>
</cp:coreProperties>
</file>