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9" r:id="rId6"/>
    <p:sldId id="260" r:id="rId7"/>
    <p:sldId id="268" r:id="rId8"/>
    <p:sldId id="267" r:id="rId9"/>
    <p:sldId id="270" r:id="rId10"/>
    <p:sldId id="271" r:id="rId11"/>
    <p:sldId id="272" r:id="rId1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84D5DC-51AC-4779-87EA-37D1C2E3F06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GT"/>
        </a:p>
      </dgm:t>
    </dgm:pt>
    <dgm:pt modelId="{7C4F6B6A-202A-4799-910D-275F8CAEC3A6}">
      <dgm:prSet/>
      <dgm:spPr/>
      <dgm:t>
        <a:bodyPr/>
        <a:lstStyle/>
        <a:p>
          <a:pPr algn="just"/>
          <a:r>
            <a:rPr lang="es-GT" i="0" dirty="0">
              <a:latin typeface="Roboto" panose="02000000000000000000" pitchFamily="2" charset="0"/>
              <a:ea typeface="Roboto" panose="02000000000000000000" pitchFamily="2" charset="0"/>
            </a:rPr>
            <a:t>Editor de texto sin formato: Este tipo de editor suele ser muy sencillo, dos ejemplos son Notepad y Bloc de Notas.</a:t>
          </a:r>
          <a:endParaRPr lang="es-GT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60F386FB-6428-4785-86E9-54F5BFA450BF}" type="parTrans" cxnId="{A06E8564-8917-4876-90EC-BACB739C3ECC}">
      <dgm:prSet/>
      <dgm:spPr/>
      <dgm:t>
        <a:bodyPr/>
        <a:lstStyle/>
        <a:p>
          <a:endParaRPr lang="es-GT"/>
        </a:p>
      </dgm:t>
    </dgm:pt>
    <dgm:pt modelId="{24DD11CF-DFE0-4CE1-BD11-733863281E76}" type="sibTrans" cxnId="{A06E8564-8917-4876-90EC-BACB739C3ECC}">
      <dgm:prSet/>
      <dgm:spPr/>
      <dgm:t>
        <a:bodyPr/>
        <a:lstStyle/>
        <a:p>
          <a:endParaRPr lang="es-GT"/>
        </a:p>
      </dgm:t>
    </dgm:pt>
    <dgm:pt modelId="{852A6302-20C2-409E-B360-1DAA1C35D301}" type="pres">
      <dgm:prSet presAssocID="{0F84D5DC-51AC-4779-87EA-37D1C2E3F067}" presName="Name0" presStyleCnt="0">
        <dgm:presLayoutVars>
          <dgm:dir/>
          <dgm:resizeHandles val="exact"/>
        </dgm:presLayoutVars>
      </dgm:prSet>
      <dgm:spPr/>
    </dgm:pt>
    <dgm:pt modelId="{045D8E8F-04C3-4F4D-81D8-D0D1AE7A1C91}" type="pres">
      <dgm:prSet presAssocID="{7C4F6B6A-202A-4799-910D-275F8CAEC3A6}" presName="node" presStyleLbl="node1" presStyleIdx="0" presStyleCnt="1" custLinFactNeighborX="-1387" custLinFactNeighborY="-30409">
        <dgm:presLayoutVars>
          <dgm:bulletEnabled val="1"/>
        </dgm:presLayoutVars>
      </dgm:prSet>
      <dgm:spPr/>
    </dgm:pt>
  </dgm:ptLst>
  <dgm:cxnLst>
    <dgm:cxn modelId="{A06E8564-8917-4876-90EC-BACB739C3ECC}" srcId="{0F84D5DC-51AC-4779-87EA-37D1C2E3F067}" destId="{7C4F6B6A-202A-4799-910D-275F8CAEC3A6}" srcOrd="0" destOrd="0" parTransId="{60F386FB-6428-4785-86E9-54F5BFA450BF}" sibTransId="{24DD11CF-DFE0-4CE1-BD11-733863281E76}"/>
    <dgm:cxn modelId="{F539097C-5365-4EF8-B6FA-E87B96B60038}" type="presOf" srcId="{7C4F6B6A-202A-4799-910D-275F8CAEC3A6}" destId="{045D8E8F-04C3-4F4D-81D8-D0D1AE7A1C91}" srcOrd="0" destOrd="0" presId="urn:microsoft.com/office/officeart/2005/8/layout/process1"/>
    <dgm:cxn modelId="{A79FC3D7-AA03-4EA6-BC98-3CE4B1909D1E}" type="presOf" srcId="{0F84D5DC-51AC-4779-87EA-37D1C2E3F067}" destId="{852A6302-20C2-409E-B360-1DAA1C35D301}" srcOrd="0" destOrd="0" presId="urn:microsoft.com/office/officeart/2005/8/layout/process1"/>
    <dgm:cxn modelId="{3627156C-41C4-42A6-BA0D-C5EA1D2127D4}" type="presParOf" srcId="{852A6302-20C2-409E-B360-1DAA1C35D301}" destId="{045D8E8F-04C3-4F4D-81D8-D0D1AE7A1C9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84D5DC-51AC-4779-87EA-37D1C2E3F06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GT"/>
        </a:p>
      </dgm:t>
    </dgm:pt>
    <dgm:pt modelId="{7C4F6B6A-202A-4799-910D-275F8CAEC3A6}">
      <dgm:prSet custT="1"/>
      <dgm:spPr/>
      <dgm:t>
        <a:bodyPr/>
        <a:lstStyle/>
        <a:p>
          <a:pPr algn="just"/>
          <a:r>
            <a:rPr lang="es-GT" sz="1900" i="0" dirty="0">
              <a:latin typeface="Roboto" panose="02000000000000000000" pitchFamily="2" charset="0"/>
              <a:ea typeface="Roboto" panose="02000000000000000000" pitchFamily="2" charset="0"/>
            </a:rPr>
            <a:t>Editor de texto con ventanas: Es una versión mas sofisticada, en una ventana se crea el código HTML y en otra se obtiene una previsualización del documento generado. </a:t>
          </a:r>
          <a:endParaRPr lang="es-GT" sz="1900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60F386FB-6428-4785-86E9-54F5BFA450BF}" type="parTrans" cxnId="{A06E8564-8917-4876-90EC-BACB739C3ECC}">
      <dgm:prSet/>
      <dgm:spPr/>
      <dgm:t>
        <a:bodyPr/>
        <a:lstStyle/>
        <a:p>
          <a:endParaRPr lang="es-GT"/>
        </a:p>
      </dgm:t>
    </dgm:pt>
    <dgm:pt modelId="{24DD11CF-DFE0-4CE1-BD11-733863281E76}" type="sibTrans" cxnId="{A06E8564-8917-4876-90EC-BACB739C3ECC}">
      <dgm:prSet/>
      <dgm:spPr/>
      <dgm:t>
        <a:bodyPr/>
        <a:lstStyle/>
        <a:p>
          <a:endParaRPr lang="es-GT"/>
        </a:p>
      </dgm:t>
    </dgm:pt>
    <dgm:pt modelId="{852A6302-20C2-409E-B360-1DAA1C35D301}" type="pres">
      <dgm:prSet presAssocID="{0F84D5DC-51AC-4779-87EA-37D1C2E3F067}" presName="Name0" presStyleCnt="0">
        <dgm:presLayoutVars>
          <dgm:dir/>
          <dgm:resizeHandles val="exact"/>
        </dgm:presLayoutVars>
      </dgm:prSet>
      <dgm:spPr/>
    </dgm:pt>
    <dgm:pt modelId="{045D8E8F-04C3-4F4D-81D8-D0D1AE7A1C91}" type="pres">
      <dgm:prSet presAssocID="{7C4F6B6A-202A-4799-910D-275F8CAEC3A6}" presName="node" presStyleLbl="node1" presStyleIdx="0" presStyleCnt="1" custLinFactNeighborX="3571" custLinFactNeighborY="-11170">
        <dgm:presLayoutVars>
          <dgm:bulletEnabled val="1"/>
        </dgm:presLayoutVars>
      </dgm:prSet>
      <dgm:spPr/>
    </dgm:pt>
  </dgm:ptLst>
  <dgm:cxnLst>
    <dgm:cxn modelId="{A06E8564-8917-4876-90EC-BACB739C3ECC}" srcId="{0F84D5DC-51AC-4779-87EA-37D1C2E3F067}" destId="{7C4F6B6A-202A-4799-910D-275F8CAEC3A6}" srcOrd="0" destOrd="0" parTransId="{60F386FB-6428-4785-86E9-54F5BFA450BF}" sibTransId="{24DD11CF-DFE0-4CE1-BD11-733863281E76}"/>
    <dgm:cxn modelId="{F539097C-5365-4EF8-B6FA-E87B96B60038}" type="presOf" srcId="{7C4F6B6A-202A-4799-910D-275F8CAEC3A6}" destId="{045D8E8F-04C3-4F4D-81D8-D0D1AE7A1C91}" srcOrd="0" destOrd="0" presId="urn:microsoft.com/office/officeart/2005/8/layout/process1"/>
    <dgm:cxn modelId="{A79FC3D7-AA03-4EA6-BC98-3CE4B1909D1E}" type="presOf" srcId="{0F84D5DC-51AC-4779-87EA-37D1C2E3F067}" destId="{852A6302-20C2-409E-B360-1DAA1C35D301}" srcOrd="0" destOrd="0" presId="urn:microsoft.com/office/officeart/2005/8/layout/process1"/>
    <dgm:cxn modelId="{3627156C-41C4-42A6-BA0D-C5EA1D2127D4}" type="presParOf" srcId="{852A6302-20C2-409E-B360-1DAA1C35D301}" destId="{045D8E8F-04C3-4F4D-81D8-D0D1AE7A1C9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D8E8F-04C3-4F4D-81D8-D0D1AE7A1C91}">
      <dsp:nvSpPr>
        <dsp:cNvPr id="0" name=""/>
        <dsp:cNvSpPr/>
      </dsp:nvSpPr>
      <dsp:spPr>
        <a:xfrm>
          <a:off x="0" y="0"/>
          <a:ext cx="5727156" cy="1012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900" i="0" kern="1200" dirty="0">
              <a:latin typeface="Roboto" panose="02000000000000000000" pitchFamily="2" charset="0"/>
              <a:ea typeface="Roboto" panose="02000000000000000000" pitchFamily="2" charset="0"/>
            </a:rPr>
            <a:t>Editor de texto sin formato: Este tipo de editor suele ser muy sencillo, dos ejemplos son Notepad y Bloc de Notas.</a:t>
          </a:r>
          <a:endParaRPr lang="es-GT" sz="19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29669" y="29669"/>
        <a:ext cx="5667818" cy="9536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D8E8F-04C3-4F4D-81D8-D0D1AE7A1C91}">
      <dsp:nvSpPr>
        <dsp:cNvPr id="0" name=""/>
        <dsp:cNvSpPr/>
      </dsp:nvSpPr>
      <dsp:spPr>
        <a:xfrm>
          <a:off x="5753" y="0"/>
          <a:ext cx="5886059" cy="1288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900" i="0" kern="1200" dirty="0">
              <a:latin typeface="Roboto" panose="02000000000000000000" pitchFamily="2" charset="0"/>
              <a:ea typeface="Roboto" panose="02000000000000000000" pitchFamily="2" charset="0"/>
            </a:rPr>
            <a:t>Editor de texto con ventanas: Es una versión mas sofisticada, en una ventana se crea el código HTML y en otra se obtiene una previsualización del documento generado. </a:t>
          </a:r>
          <a:endParaRPr lang="es-GT" sz="19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43496" y="37743"/>
        <a:ext cx="5810573" cy="12131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D32F08-9749-4F62-92D2-6C50931D99AA}" type="datetime1">
              <a:rPr lang="es-ES" smtClean="0"/>
              <a:t>04/04/2022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CC33FF-8FBA-4A60-BBD8-B5DE3DF83D8B}" type="datetime1">
              <a:rPr lang="es-ES" noProof="0" smtClean="0"/>
              <a:t>04/04/2022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33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0169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970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AD347D-5ACD-4C99-B74B-A9C85AD731AF}" type="datetimeFigureOut">
              <a:rPr lang="es-ES" noProof="0" smtClean="0"/>
              <a:t>04/04/2022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04/04/2022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04/04/2022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04/04/2022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9" name="Cuadro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“</a:t>
            </a:r>
          </a:p>
        </p:txBody>
      </p:sp>
      <p:sp>
        <p:nvSpPr>
          <p:cNvPr id="13" name="Cuadro de texto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04/04/2022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6" name="Marcador de texto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texto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04/04/2022</a:t>
            </a:fld>
            <a:endParaRPr lang="es-ES" noProof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2" name="Marcador de texto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texto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1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04/04/2022</a:t>
            </a:fld>
            <a:endParaRPr lang="es-ES" noProof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04/04/2022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04/04/2022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04/04/2022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04/04/2022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04/04/2022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04/04/2022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04/04/2022</a:t>
            </a:fld>
            <a:endParaRPr lang="es-ES" noProof="0"/>
          </a:p>
        </p:txBody>
      </p:sp>
      <p:sp>
        <p:nvSpPr>
          <p:cNvPr id="5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04/04/2022</a:t>
            </a:fld>
            <a:endParaRPr lang="es-ES" noProof="0"/>
          </a:p>
        </p:txBody>
      </p:sp>
      <p:sp>
        <p:nvSpPr>
          <p:cNvPr id="5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04/04/2022</a:t>
            </a:fld>
            <a:endParaRPr lang="es-ES" noProof="0"/>
          </a:p>
        </p:txBody>
      </p:sp>
      <p:sp>
        <p:nvSpPr>
          <p:cNvPr id="5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04/04/2022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4509A250-FF31-4206-8172-F9D3106AACB1}" type="datetimeFigureOut">
              <a:rPr lang="es-ES" noProof="0" smtClean="0"/>
              <a:t>04/04/2022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la metálica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5086" y="2175029"/>
            <a:ext cx="8825658" cy="2256122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/>
              <a:t>Desarrollo Front-</a:t>
            </a:r>
            <a:r>
              <a:rPr lang="es-ES" dirty="0" err="1"/>
              <a:t>End</a:t>
            </a:r>
            <a:br>
              <a:rPr lang="es-ES" dirty="0"/>
            </a:br>
            <a:r>
              <a:rPr lang="es-ES" dirty="0"/>
              <a:t>HTML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 rtlCol="0">
            <a:normAutofit/>
          </a:bodyPr>
          <a:lstStyle/>
          <a:p>
            <a:pPr rtl="0"/>
            <a:r>
              <a:rPr lang="es-ES" noProof="1"/>
              <a:t>¿Qué es HTML</a:t>
            </a:r>
            <a:r>
              <a:rPr lang="en-US" noProof="1"/>
              <a:t>? </a:t>
            </a:r>
            <a:endParaRPr lang="es-ES" noProof="1"/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14F4907-1E5C-443F-9A22-654A583A8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98" y="1715567"/>
            <a:ext cx="8946541" cy="4195481"/>
          </a:xfrm>
        </p:spPr>
        <p:txBody>
          <a:bodyPr>
            <a:normAutofit/>
          </a:bodyPr>
          <a:lstStyle/>
          <a:p>
            <a:pPr algn="just"/>
            <a:r>
              <a:rPr lang="es-GT" sz="2200" b="0" i="0" dirty="0">
                <a:effectLst/>
                <a:latin typeface="Roboto" panose="02000000000000000000" pitchFamily="2" charset="0"/>
              </a:rPr>
              <a:t>HTML </a:t>
            </a:r>
            <a:r>
              <a:rPr lang="es-GT" sz="22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siglas en inglés de HyperText Markup Language (‘lenguaje de marcado de hipertexto’), hace referencia al lenguaje de marcado para la elaboración de paginas web.</a:t>
            </a:r>
          </a:p>
          <a:p>
            <a:pPr marL="0" indent="0" algn="just">
              <a:buNone/>
            </a:pPr>
            <a:endParaRPr lang="es-G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 algn="just"/>
            <a:r>
              <a:rPr lang="es-GT" sz="2200" dirty="0">
                <a:latin typeface="Roboto" panose="02000000000000000000" pitchFamily="2" charset="0"/>
              </a:rPr>
              <a:t>Es </a:t>
            </a:r>
            <a:r>
              <a:rPr lang="es-GT" sz="2200" b="0" i="0" dirty="0">
                <a:effectLst/>
                <a:latin typeface="Roboto" panose="02000000000000000000" pitchFamily="2" charset="0"/>
              </a:rPr>
              <a:t>conjunto de etiquetas que sirven para definir el texto y otros elementos que contiene una página web, como imágenes, listas, vídeos, etc.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BDFC1AF-E2E0-4958-A3AD-743E14899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161" y="5491576"/>
            <a:ext cx="2391162" cy="11353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6AB40F0-B915-492A-8C16-02A49FEAF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8391" y="4476880"/>
            <a:ext cx="2753741" cy="10580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 descr="Herramientas para periodistas: clase de HTML básico">
            <a:extLst>
              <a:ext uri="{FF2B5EF4-FFF2-40B4-BE49-F238E27FC236}">
                <a16:creationId xmlns:a16="http://schemas.microsoft.com/office/drawing/2014/main" id="{E304B587-F081-4754-A6A8-5405A3A95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323" y="4087974"/>
            <a:ext cx="2753741" cy="18358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88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91" y="349983"/>
            <a:ext cx="7968954" cy="1400530"/>
          </a:xfrm>
        </p:spPr>
        <p:txBody>
          <a:bodyPr rtlCol="0"/>
          <a:lstStyle/>
          <a:p>
            <a:pPr rtl="0"/>
            <a:r>
              <a:rPr lang="es-ES" sz="4000" noProof="1"/>
              <a:t>Editores de texto para HTML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5F95DFB-255C-4619-AA12-CE900983F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037" y="1338612"/>
            <a:ext cx="7587926" cy="115192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GT" sz="22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Un editor HTML es un software para editar y crear código HTML</a:t>
            </a:r>
            <a:r>
              <a:rPr lang="es-GT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L</a:t>
            </a:r>
            <a:r>
              <a:rPr lang="es-GT" sz="22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 que se utiliza para sitios web u otros documentos web, los editores HTML suelen formar parte de un entorno de desarrollo integrado.</a:t>
            </a:r>
          </a:p>
          <a:p>
            <a:pPr algn="just"/>
            <a:endParaRPr lang="es-GT" sz="220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endParaRPr lang="es-GT" sz="220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5A715A6D-B0D1-46E8-9109-C264774202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4290151"/>
              </p:ext>
            </p:extLst>
          </p:nvPr>
        </p:nvGraphicFramePr>
        <p:xfrm>
          <a:off x="363245" y="2669823"/>
          <a:ext cx="5732755" cy="1012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2BDD7FE9-46B0-4EBE-B26A-98D33DBA48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7728263"/>
              </p:ext>
            </p:extLst>
          </p:nvPr>
        </p:nvGraphicFramePr>
        <p:xfrm>
          <a:off x="5684669" y="3567441"/>
          <a:ext cx="5891813" cy="1288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AF9707A-C11C-4811-ADD1-90962C421031}"/>
              </a:ext>
            </a:extLst>
          </p:cNvPr>
          <p:cNvSpPr/>
          <p:nvPr/>
        </p:nvSpPr>
        <p:spPr>
          <a:xfrm>
            <a:off x="363245" y="4875065"/>
            <a:ext cx="6099699" cy="1570123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just"/>
            <a:r>
              <a:rPr lang="es-GT" sz="1800" i="0" kern="1200" dirty="0">
                <a:latin typeface="Roboto" panose="02000000000000000000" pitchFamily="2" charset="0"/>
                <a:ea typeface="Roboto" panose="02000000000000000000" pitchFamily="2" charset="0"/>
              </a:rPr>
              <a:t>Editor WYSIWYG : Su nombre es un acrónimo de What You See Is What You Get, en estos editores se van colocando los elementos sobre una vista previa de la página y el programa se encarga de generar el documento con el código.</a:t>
            </a:r>
            <a:endParaRPr lang="es-GT" sz="1800" kern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7028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n 48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3" name="Elipse 52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9" name="Rectángulo 58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148C75AA-C615-44E8-850A-3C0634AB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03" y="3016346"/>
            <a:ext cx="4936554" cy="1442153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s-ES" sz="3800" dirty="0"/>
              <a:t>Etiquetas en HTML </a:t>
            </a:r>
            <a:br>
              <a:rPr lang="es-ES" sz="3800" dirty="0"/>
            </a:br>
            <a:endParaRPr lang="es-ES" sz="3800" dirty="0"/>
          </a:p>
        </p:txBody>
      </p:sp>
      <p:pic>
        <p:nvPicPr>
          <p:cNvPr id="2052" name="Picture 4" descr="Importancia de las etiquetas HTML para el SEO">
            <a:extLst>
              <a:ext uri="{FF2B5EF4-FFF2-40B4-BE49-F238E27FC236}">
                <a16:creationId xmlns:a16="http://schemas.microsoft.com/office/drawing/2014/main" id="{51291420-EDAD-41CB-8817-2E411A0E0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456" y="4490610"/>
            <a:ext cx="2793649" cy="174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ML. Lenguaje de Marcas de Hipertexto, definicion - Digital Cubik">
            <a:extLst>
              <a:ext uri="{FF2B5EF4-FFF2-40B4-BE49-F238E27FC236}">
                <a16:creationId xmlns:a16="http://schemas.microsoft.com/office/drawing/2014/main" id="{049E8EC4-3EE9-49BF-AA93-D6AFF2930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225" y="2508152"/>
            <a:ext cx="3374931" cy="2481567"/>
          </a:xfrm>
          <a:prstGeom prst="rect">
            <a:avLst/>
          </a:prstGeom>
          <a:noFill/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Los 3 must del diseño en HTML para Email Marketing - Blog emBlue">
            <a:extLst>
              <a:ext uri="{FF2B5EF4-FFF2-40B4-BE49-F238E27FC236}">
                <a16:creationId xmlns:a16="http://schemas.microsoft.com/office/drawing/2014/main" id="{399FE12B-EE64-4BD2-ADB5-FD0EE8E5F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107" y="291472"/>
            <a:ext cx="4586605" cy="2580730"/>
          </a:xfrm>
          <a:prstGeom prst="rect">
            <a:avLst/>
          </a:prstGeom>
          <a:noFill/>
          <a:effectLst>
            <a:reflection stA="0" endPos="65000" dist="50800" dir="5400000" sy="-100000" algn="bl" rotWithShape="0"/>
            <a:softEdge rad="139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Los 3 must del diseño en HTML para Email Marketing - Blog emBlue">
            <a:extLst>
              <a:ext uri="{FF2B5EF4-FFF2-40B4-BE49-F238E27FC236}">
                <a16:creationId xmlns:a16="http://schemas.microsoft.com/office/drawing/2014/main" id="{BF6AB2A4-107C-4832-8800-E3BECD5B9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465" y="4230199"/>
            <a:ext cx="4586605" cy="2580730"/>
          </a:xfrm>
          <a:prstGeom prst="rect">
            <a:avLst/>
          </a:prstGeom>
          <a:noFill/>
          <a:effectLst>
            <a:reflection stA="0" endPos="65000" dist="50800" dir="5400000" sy="-100000" algn="bl" rotWithShape="0"/>
            <a:softEdge rad="139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08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01B2717-9293-4F76-8EB1-8994349BC238}"/>
              </a:ext>
            </a:extLst>
          </p:cNvPr>
          <p:cNvSpPr txBox="1"/>
          <p:nvPr/>
        </p:nvSpPr>
        <p:spPr>
          <a:xfrm>
            <a:off x="1683278" y="571500"/>
            <a:ext cx="7691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dirty="0"/>
              <a:t>Los elementos de HTML suelen dividirse en tres partes, esta combinación de las tres partes genera  un elemento HTML.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2680F104-ED48-4B85-80C0-DF3CDED77217}"/>
              </a:ext>
            </a:extLst>
          </p:cNvPr>
          <p:cNvSpPr/>
          <p:nvPr/>
        </p:nvSpPr>
        <p:spPr>
          <a:xfrm>
            <a:off x="839361" y="1890287"/>
            <a:ext cx="5727156" cy="1478948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s-GT" b="1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Etiqueta de apertura:</a:t>
            </a:r>
            <a:r>
              <a:rPr lang="es-GT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 Se utiliza para indicar dónde empieza un elemento. Está envuelta en corchete de apertura y cierre. Por ejemplo puedes usar la etiqueta de inicio &lt;p&gt; para crear un párrafo.</a:t>
            </a:r>
          </a:p>
          <a:p>
            <a:endParaRPr lang="es-GT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4CAC90A6-124B-4FF3-8338-C99667998960}"/>
              </a:ext>
            </a:extLst>
          </p:cNvPr>
          <p:cNvSpPr/>
          <p:nvPr/>
        </p:nvSpPr>
        <p:spPr>
          <a:xfrm>
            <a:off x="822145" y="5211521"/>
            <a:ext cx="5761587" cy="93872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s-GT" b="1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Contenido:</a:t>
            </a:r>
            <a:r>
              <a:rPr lang="es-GT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 El contenido es el resultado que ve se presenta en la pagina web.</a:t>
            </a:r>
            <a:endParaRPr lang="es-GT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6F7B1349-425B-4734-9E14-12FD6EFBAE0F}"/>
              </a:ext>
            </a:extLst>
          </p:cNvPr>
          <p:cNvSpPr/>
          <p:nvPr/>
        </p:nvSpPr>
        <p:spPr>
          <a:xfrm>
            <a:off x="5127697" y="3539583"/>
            <a:ext cx="6322176" cy="123699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s-GT" b="1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Etiqueta de cierre:</a:t>
            </a:r>
            <a:r>
              <a:rPr lang="es-GT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 Es lo mismo que la etiqueta de apertura pero con una barra inclinada delante del nombre del elemento. Es decir, &lt;/p&gt; para finalizar un párrafo.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8E50D-0DD4-44FA-BEAC-0FF9E236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817" y="557723"/>
            <a:ext cx="9404723" cy="1400530"/>
          </a:xfrm>
        </p:spPr>
        <p:txBody>
          <a:bodyPr/>
          <a:lstStyle/>
          <a:p>
            <a:pPr algn="ctr"/>
            <a:r>
              <a:rPr lang="es-GT" sz="4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Etiquetas básicas en HTML</a:t>
            </a:r>
            <a:br>
              <a:rPr lang="es-GT" sz="44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</a:br>
            <a:endParaRPr lang="es-GT" sz="4400" dirty="0">
              <a:solidFill>
                <a:schemeClr val="tx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31BEC5-4889-4FE2-B78F-DCF571341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01078"/>
            <a:ext cx="8946541" cy="4195481"/>
          </a:xfrm>
        </p:spPr>
        <p:txBody>
          <a:bodyPr/>
          <a:lstStyle/>
          <a:p>
            <a:r>
              <a:rPr lang="es-GT" b="1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Etiqueta &lt;</a:t>
            </a:r>
            <a:r>
              <a:rPr lang="es-GT" b="1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body</a:t>
            </a:r>
            <a:r>
              <a:rPr lang="es-GT" b="1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&gt; &lt;/</a:t>
            </a:r>
            <a:r>
              <a:rPr lang="es-GT" b="1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body</a:t>
            </a:r>
            <a:r>
              <a:rPr lang="es-GT" b="1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&gt; : </a:t>
            </a:r>
            <a:r>
              <a:rPr lang="es-GT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Indica la parte del cuerpo del contenido de un documento HTML. Es una etiqueta esencial para cualquier documento ya que indica donde empieza el contenido visible del documento.</a:t>
            </a:r>
          </a:p>
          <a:p>
            <a:endParaRPr lang="es-GT" b="0" i="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GT" b="1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Etiqueta &lt;head&gt;&lt;/head&gt; </a:t>
            </a:r>
            <a:r>
              <a:rPr lang="es-GT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Indica la parte superior del documento HTML, es donde podremos indicar los metadatos: título del documento, hojas de estilos, </a:t>
            </a:r>
            <a:r>
              <a:rPr lang="es-GT" dirty="0" err="1">
                <a:latin typeface="Roboto" panose="02000000000000000000" pitchFamily="2" charset="0"/>
                <a:ea typeface="Roboto" panose="02000000000000000000" pitchFamily="2" charset="0"/>
              </a:rPr>
              <a:t>javaScript</a:t>
            </a:r>
            <a:r>
              <a:rPr lang="es-GT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y agregar CSS</a:t>
            </a:r>
            <a:r>
              <a:rPr lang="es-GT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s-GT" b="1" i="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GT" b="1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Etiqueta &lt;a</a:t>
            </a:r>
            <a:r>
              <a:rPr lang="en-US" b="1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&gt;&lt;/a&gt;</a:t>
            </a:r>
            <a:r>
              <a:rPr lang="es-GT" b="1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GT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Es una etiqueta que nos ayuda a poder crear un enlace a una página web. El atributo principal de la etiqueta HTML es </a:t>
            </a:r>
            <a:r>
              <a:rPr lang="es-GT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href</a:t>
            </a:r>
            <a:r>
              <a:rPr lang="es-GT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donde pondremos el enlace al que queremos conectar</a:t>
            </a:r>
            <a:endParaRPr lang="es-GT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124" name="Picture 4" descr="Código Del HTML En La Opinión Del Primer Imagen de archivo - Imagen de  vector, fondo: 155503903">
            <a:extLst>
              <a:ext uri="{FF2B5EF4-FFF2-40B4-BE49-F238E27FC236}">
                <a16:creationId xmlns:a16="http://schemas.microsoft.com/office/drawing/2014/main" id="{AFDC56CF-979F-41D2-9F37-091A434C4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495" y="4066622"/>
            <a:ext cx="2495550" cy="1247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urso completo de HTML : Leccion 1 : Qué es HTML y para que sirve? — Steemit">
            <a:extLst>
              <a:ext uri="{FF2B5EF4-FFF2-40B4-BE49-F238E27FC236}">
                <a16:creationId xmlns:a16="http://schemas.microsoft.com/office/drawing/2014/main" id="{DB91BA9E-487E-4E97-96CC-50F33F024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754" y="1543603"/>
            <a:ext cx="2180763" cy="15103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16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0148DC-99D1-430E-A18E-A23D9F3C3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8946541" cy="4195481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es-GT" b="1" i="0" dirty="0">
                <a:effectLst/>
                <a:latin typeface="Montserrat" panose="00000500000000000000" pitchFamily="2" charset="0"/>
              </a:rPr>
              <a:t>&lt;</a:t>
            </a:r>
            <a:r>
              <a:rPr lang="es-GT" b="1" i="0" dirty="0" err="1">
                <a:effectLst/>
                <a:latin typeface="Montserrat" panose="00000500000000000000" pitchFamily="2" charset="0"/>
              </a:rPr>
              <a:t>strong</a:t>
            </a:r>
            <a:r>
              <a:rPr lang="es-GT" b="1" i="0" dirty="0">
                <a:effectLst/>
                <a:latin typeface="Montserrat" panose="00000500000000000000" pitchFamily="2" charset="0"/>
              </a:rPr>
              <a:t>&gt; &lt;/</a:t>
            </a:r>
            <a:r>
              <a:rPr lang="es-GT" b="1" i="0" dirty="0" err="1">
                <a:effectLst/>
                <a:latin typeface="Montserrat" panose="00000500000000000000" pitchFamily="2" charset="0"/>
              </a:rPr>
              <a:t>strong</a:t>
            </a:r>
            <a:r>
              <a:rPr lang="es-GT" b="1" i="0" dirty="0">
                <a:effectLst/>
                <a:latin typeface="Montserrat" panose="00000500000000000000" pitchFamily="2" charset="0"/>
              </a:rPr>
              <a:t>&gt;</a:t>
            </a:r>
            <a:r>
              <a:rPr lang="es-GT" b="0" i="0" dirty="0">
                <a:effectLst/>
                <a:latin typeface="Montserrat" panose="00000500000000000000" pitchFamily="2" charset="0"/>
              </a:rPr>
              <a:t>  para colocar el texto en negrita.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s-GT" b="1" i="0" dirty="0">
                <a:effectLst/>
                <a:latin typeface="Montserrat" panose="00000500000000000000" pitchFamily="2" charset="0"/>
              </a:rPr>
              <a:t>&lt;</a:t>
            </a:r>
            <a:r>
              <a:rPr lang="es-GT" b="1" i="0" dirty="0" err="1">
                <a:effectLst/>
                <a:latin typeface="Montserrat" panose="00000500000000000000" pitchFamily="2" charset="0"/>
              </a:rPr>
              <a:t>br</a:t>
            </a:r>
            <a:r>
              <a:rPr lang="es-GT" b="1" i="0" dirty="0">
                <a:effectLst/>
                <a:latin typeface="Montserrat" panose="00000500000000000000" pitchFamily="2" charset="0"/>
              </a:rPr>
              <a:t>&gt;</a:t>
            </a:r>
            <a:r>
              <a:rPr lang="es-GT" b="0" i="0" dirty="0">
                <a:effectLst/>
                <a:latin typeface="Montserrat" panose="00000500000000000000" pitchFamily="2" charset="0"/>
              </a:rPr>
              <a:t> </a:t>
            </a:r>
            <a:r>
              <a:rPr lang="es-GT" b="1" i="0" dirty="0">
                <a:effectLst/>
                <a:latin typeface="Montserrat" panose="00000500000000000000" pitchFamily="2" charset="0"/>
              </a:rPr>
              <a:t>&lt;/</a:t>
            </a:r>
            <a:r>
              <a:rPr lang="es-GT" b="1" i="0" dirty="0" err="1">
                <a:effectLst/>
                <a:latin typeface="Montserrat" panose="00000500000000000000" pitchFamily="2" charset="0"/>
              </a:rPr>
              <a:t>br</a:t>
            </a:r>
            <a:r>
              <a:rPr lang="es-GT" b="1" i="0" dirty="0">
                <a:effectLst/>
                <a:latin typeface="Montserrat" panose="00000500000000000000" pitchFamily="2" charset="0"/>
              </a:rPr>
              <a:t>&gt;</a:t>
            </a:r>
            <a:r>
              <a:rPr lang="es-GT" b="0" i="0" dirty="0">
                <a:effectLst/>
                <a:latin typeface="Montserrat" panose="00000500000000000000" pitchFamily="2" charset="0"/>
              </a:rPr>
              <a:t> utilizado para realizar saltos de línea.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s-GT" b="1" i="0" dirty="0">
                <a:effectLst/>
                <a:latin typeface="Montserrat" panose="00000500000000000000" pitchFamily="2" charset="0"/>
              </a:rPr>
              <a:t>&lt;H1&gt;&lt;/H6&gt;</a:t>
            </a:r>
            <a:r>
              <a:rPr lang="es-GT" b="0" i="0" dirty="0">
                <a:effectLst/>
                <a:latin typeface="Montserrat" panose="00000500000000000000" pitchFamily="2" charset="0"/>
              </a:rPr>
              <a:t> para títulos dentro del contenido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s-GT" b="1" i="0" dirty="0">
                <a:effectLst/>
                <a:latin typeface="Montserrat" panose="00000500000000000000" pitchFamily="2" charset="0"/>
              </a:rPr>
              <a:t>&lt;</a:t>
            </a:r>
            <a:r>
              <a:rPr lang="es-GT" b="1" i="0" dirty="0" err="1">
                <a:effectLst/>
                <a:latin typeface="Montserrat" panose="00000500000000000000" pitchFamily="2" charset="0"/>
              </a:rPr>
              <a:t>img</a:t>
            </a:r>
            <a:r>
              <a:rPr lang="es-GT" b="1" i="0" dirty="0">
                <a:effectLst/>
                <a:latin typeface="Montserrat" panose="00000500000000000000" pitchFamily="2" charset="0"/>
              </a:rPr>
              <a:t>&gt;</a:t>
            </a:r>
            <a:r>
              <a:rPr lang="es-GT" b="0" i="0" dirty="0">
                <a:effectLst/>
                <a:latin typeface="Montserrat" panose="00000500000000000000" pitchFamily="2" charset="0"/>
              </a:rPr>
              <a:t> </a:t>
            </a:r>
            <a:r>
              <a:rPr lang="es-GT" b="1" i="0" dirty="0">
                <a:effectLst/>
                <a:latin typeface="Montserrat" panose="00000500000000000000" pitchFamily="2" charset="0"/>
              </a:rPr>
              <a:t>&lt;/</a:t>
            </a:r>
            <a:r>
              <a:rPr lang="es-GT" b="1" i="0" dirty="0" err="1">
                <a:effectLst/>
                <a:latin typeface="Montserrat" panose="00000500000000000000" pitchFamily="2" charset="0"/>
              </a:rPr>
              <a:t>img</a:t>
            </a:r>
            <a:r>
              <a:rPr lang="es-GT" b="1" i="0" dirty="0">
                <a:effectLst/>
                <a:latin typeface="Montserrat" panose="00000500000000000000" pitchFamily="2" charset="0"/>
              </a:rPr>
              <a:t>&gt;</a:t>
            </a:r>
            <a:r>
              <a:rPr lang="es-GT" b="0" i="0" dirty="0">
                <a:effectLst/>
                <a:latin typeface="Montserrat" panose="00000500000000000000" pitchFamily="2" charset="0"/>
              </a:rPr>
              <a:t> para añadir imágenes al documento.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s-GT" b="1" i="0" dirty="0">
                <a:effectLst/>
                <a:latin typeface="Montserrat" panose="00000500000000000000" pitchFamily="2" charset="0"/>
              </a:rPr>
              <a:t>&lt;</a:t>
            </a:r>
            <a:r>
              <a:rPr lang="es-GT" b="1" i="0" dirty="0" err="1">
                <a:effectLst/>
                <a:latin typeface="Montserrat" panose="00000500000000000000" pitchFamily="2" charset="0"/>
              </a:rPr>
              <a:t>li</a:t>
            </a:r>
            <a:r>
              <a:rPr lang="es-GT" b="1" i="0" dirty="0">
                <a:effectLst/>
                <a:latin typeface="Montserrat" panose="00000500000000000000" pitchFamily="2" charset="0"/>
              </a:rPr>
              <a:t>&gt;</a:t>
            </a:r>
            <a:r>
              <a:rPr lang="es-GT" b="0" i="0" dirty="0">
                <a:effectLst/>
                <a:latin typeface="Montserrat" panose="00000500000000000000" pitchFamily="2" charset="0"/>
              </a:rPr>
              <a:t> </a:t>
            </a:r>
            <a:r>
              <a:rPr lang="es-GT" b="1" i="0" dirty="0">
                <a:effectLst/>
                <a:latin typeface="Montserrat" panose="00000500000000000000" pitchFamily="2" charset="0"/>
              </a:rPr>
              <a:t>&lt;/</a:t>
            </a:r>
            <a:r>
              <a:rPr lang="es-GT" b="1" i="0" dirty="0" err="1">
                <a:effectLst/>
                <a:latin typeface="Montserrat" panose="00000500000000000000" pitchFamily="2" charset="0"/>
              </a:rPr>
              <a:t>li</a:t>
            </a:r>
            <a:r>
              <a:rPr lang="es-GT" b="1" i="0" dirty="0">
                <a:effectLst/>
                <a:latin typeface="Montserrat" panose="00000500000000000000" pitchFamily="2" charset="0"/>
              </a:rPr>
              <a:t>&gt;</a:t>
            </a:r>
            <a:r>
              <a:rPr lang="es-GT" b="0" i="0" dirty="0">
                <a:effectLst/>
                <a:latin typeface="Montserrat" panose="00000500000000000000" pitchFamily="2" charset="0"/>
              </a:rPr>
              <a:t> Utilizado para colocar elementos dentro de una lista.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s-GT" b="1" i="0" dirty="0">
                <a:effectLst/>
                <a:latin typeface="Montserrat" panose="00000500000000000000" pitchFamily="2" charset="0"/>
              </a:rPr>
              <a:t>&lt;p&gt;</a:t>
            </a:r>
            <a:r>
              <a:rPr lang="es-GT" b="0" i="0" dirty="0">
                <a:effectLst/>
                <a:latin typeface="Montserrat" panose="00000500000000000000" pitchFamily="2" charset="0"/>
              </a:rPr>
              <a:t> </a:t>
            </a:r>
            <a:r>
              <a:rPr lang="es-GT" b="1" i="0" dirty="0">
                <a:effectLst/>
                <a:latin typeface="Montserrat" panose="00000500000000000000" pitchFamily="2" charset="0"/>
              </a:rPr>
              <a:t>&lt;/p&gt;</a:t>
            </a:r>
            <a:r>
              <a:rPr lang="es-GT" b="0" i="0" dirty="0">
                <a:effectLst/>
                <a:latin typeface="Montserrat" panose="00000500000000000000" pitchFamily="2" charset="0"/>
              </a:rPr>
              <a:t> Para poder colocar párrafos.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s-GT" b="1" i="0" dirty="0">
                <a:effectLst/>
                <a:latin typeface="Montserrat" panose="00000500000000000000" pitchFamily="2" charset="0"/>
              </a:rPr>
              <a:t>&lt;</a:t>
            </a:r>
            <a:r>
              <a:rPr lang="es-GT" b="1" i="0" dirty="0" err="1">
                <a:effectLst/>
                <a:latin typeface="Montserrat" panose="00000500000000000000" pitchFamily="2" charset="0"/>
              </a:rPr>
              <a:t>span</a:t>
            </a:r>
            <a:r>
              <a:rPr lang="es-GT" b="1" i="0" dirty="0">
                <a:effectLst/>
                <a:latin typeface="Montserrat" panose="00000500000000000000" pitchFamily="2" charset="0"/>
              </a:rPr>
              <a:t>&gt;</a:t>
            </a:r>
            <a:r>
              <a:rPr lang="es-GT" b="0" i="0" dirty="0">
                <a:effectLst/>
                <a:latin typeface="Montserrat" panose="00000500000000000000" pitchFamily="2" charset="0"/>
              </a:rPr>
              <a:t> Para colocar un estilo en alguna parte especifica.</a:t>
            </a:r>
          </a:p>
          <a:p>
            <a:endParaRPr lang="es-GT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CB181F26-6CDA-4EE6-82D3-FBE5C58C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Otras etiquetas básicas…</a:t>
            </a:r>
          </a:p>
        </p:txBody>
      </p:sp>
      <p:pic>
        <p:nvPicPr>
          <p:cNvPr id="6148" name="Picture 4" descr="Html Css Code Developing Screenshot Abstract: foto de stock (editar ahora)  279336206">
            <a:extLst>
              <a:ext uri="{FF2B5EF4-FFF2-40B4-BE49-F238E27FC236}">
                <a16:creationId xmlns:a16="http://schemas.microsoft.com/office/drawing/2014/main" id="{A83D4E31-438C-433D-9FFD-EB3F06BA43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" t="357" r="-98" b="55119"/>
          <a:stretch/>
        </p:blipFill>
        <p:spPr bwMode="auto">
          <a:xfrm>
            <a:off x="4895850" y="4313284"/>
            <a:ext cx="5724525" cy="1781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9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DED85-A361-41F1-A936-354C7ADA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10168"/>
            <a:ext cx="9404723" cy="1400530"/>
          </a:xfrm>
        </p:spPr>
        <p:txBody>
          <a:bodyPr/>
          <a:lstStyle/>
          <a:p>
            <a:pPr algn="ctr"/>
            <a:r>
              <a:rPr lang="es-GT" sz="6000" dirty="0"/>
              <a:t>Gracias.</a:t>
            </a:r>
            <a:br>
              <a:rPr lang="es-GT" dirty="0"/>
            </a:b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332575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677_TF78884036_Win32" id="{F1E076FC-6030-4509-B277-491A790BB673}" vid="{D93CB026-5A42-48B9-A074-7DDFFFA1BB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digital</Template>
  <TotalTime>328</TotalTime>
  <Words>537</Words>
  <Application>Microsoft Office PowerPoint</Application>
  <PresentationFormat>Panorámica</PresentationFormat>
  <Paragraphs>35</Paragraphs>
  <Slides>8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Century Gothic</vt:lpstr>
      <vt:lpstr>Montserrat</vt:lpstr>
      <vt:lpstr>Roboto</vt:lpstr>
      <vt:lpstr>Wingdings</vt:lpstr>
      <vt:lpstr>Wingdings 3</vt:lpstr>
      <vt:lpstr>Ion</vt:lpstr>
      <vt:lpstr>Desarrollo Front-End HTML</vt:lpstr>
      <vt:lpstr>¿Qué es HTML? </vt:lpstr>
      <vt:lpstr>Editores de texto para HTML</vt:lpstr>
      <vt:lpstr>Etiquetas en HTML  </vt:lpstr>
      <vt:lpstr>Presentación de PowerPoint</vt:lpstr>
      <vt:lpstr>Etiquetas básicas en HTML </vt:lpstr>
      <vt:lpstr>Otras etiquetas básicas…</vt:lpstr>
      <vt:lpstr>Gracias.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Front-End HTML</dc:title>
  <dc:creator>Javier  Contreras</dc:creator>
  <cp:lastModifiedBy>Javier  Contreras</cp:lastModifiedBy>
  <cp:revision>3</cp:revision>
  <dcterms:created xsi:type="dcterms:W3CDTF">2022-04-04T18:49:29Z</dcterms:created>
  <dcterms:modified xsi:type="dcterms:W3CDTF">2022-04-05T00:18:02Z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