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8" r:id="rId23"/>
    <p:sldId id="277" r:id="rId24"/>
    <p:sldId id="281" r:id="rId25"/>
    <p:sldId id="279"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38" d="100"/>
          <a:sy n="138" d="100"/>
        </p:scale>
        <p:origin x="17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5915917-467E-47E0-93D2-AB01B34A55FF}" type="doc">
      <dgm:prSet loTypeId="urn:microsoft.com/office/officeart/2005/8/layout/matrix3" loCatId="matrix" qsTypeId="urn:microsoft.com/office/officeart/2005/8/quickstyle/simple1" qsCatId="simple" csTypeId="urn:microsoft.com/office/officeart/2005/8/colors/accent3_2" csCatId="accent3"/>
      <dgm:spPr/>
      <dgm:t>
        <a:bodyPr/>
        <a:lstStyle/>
        <a:p>
          <a:endParaRPr lang="en-US"/>
        </a:p>
      </dgm:t>
    </dgm:pt>
    <dgm:pt modelId="{AD2146B4-1B4B-4373-A6AC-7F39B90259A2}">
      <dgm:prSet/>
      <dgm:spPr/>
      <dgm:t>
        <a:bodyPr/>
        <a:lstStyle/>
        <a:p>
          <a:r>
            <a:rPr lang="en-US"/>
            <a:t>Emp length not mentioned has been considered as -1 for visualization purposes</a:t>
          </a:r>
        </a:p>
      </dgm:t>
    </dgm:pt>
    <dgm:pt modelId="{BCFD15D3-CA89-49B1-A072-9367EB50A98F}" type="parTrans" cxnId="{116722FC-8229-47F9-A211-8ECAAC3180BB}">
      <dgm:prSet/>
      <dgm:spPr/>
      <dgm:t>
        <a:bodyPr/>
        <a:lstStyle/>
        <a:p>
          <a:endParaRPr lang="en-US"/>
        </a:p>
      </dgm:t>
    </dgm:pt>
    <dgm:pt modelId="{611161CE-06FF-46DD-80A0-330D95201D1A}" type="sibTrans" cxnId="{116722FC-8229-47F9-A211-8ECAAC3180BB}">
      <dgm:prSet/>
      <dgm:spPr/>
      <dgm:t>
        <a:bodyPr/>
        <a:lstStyle/>
        <a:p>
          <a:endParaRPr lang="en-US"/>
        </a:p>
      </dgm:t>
    </dgm:pt>
    <dgm:pt modelId="{5F898B2C-D9C3-440E-8CA0-FA104D25AEB1}">
      <dgm:prSet/>
      <dgm:spPr/>
      <dgm:t>
        <a:bodyPr/>
        <a:lstStyle/>
        <a:p>
          <a:r>
            <a:rPr lang="en-US"/>
            <a:t>Since we are considering defaulted loans , hence we didn’t consider “Current” as Loan status in our analysis</a:t>
          </a:r>
        </a:p>
      </dgm:t>
    </dgm:pt>
    <dgm:pt modelId="{BA983445-92D8-4F5B-A6AD-B3D014F0F2FC}" type="parTrans" cxnId="{08A7F277-1F33-45BF-9BDC-B90F8D3D2E1D}">
      <dgm:prSet/>
      <dgm:spPr/>
      <dgm:t>
        <a:bodyPr/>
        <a:lstStyle/>
        <a:p>
          <a:endParaRPr lang="en-US"/>
        </a:p>
      </dgm:t>
    </dgm:pt>
    <dgm:pt modelId="{477F2133-EE7D-4B55-9E53-7220C74FAA2C}" type="sibTrans" cxnId="{08A7F277-1F33-45BF-9BDC-B90F8D3D2E1D}">
      <dgm:prSet/>
      <dgm:spPr/>
      <dgm:t>
        <a:bodyPr/>
        <a:lstStyle/>
        <a:p>
          <a:endParaRPr lang="en-US"/>
        </a:p>
      </dgm:t>
    </dgm:pt>
    <dgm:pt modelId="{1E83D1DB-BBF9-4603-BD4A-7833F4E5134F}">
      <dgm:prSet/>
      <dgm:spPr/>
      <dgm:t>
        <a:bodyPr/>
        <a:lstStyle/>
        <a:p>
          <a:r>
            <a:rPr lang="en-US"/>
            <a:t>Home ownership had “None” which was just very insignificant count (count=3) , hence removed it</a:t>
          </a:r>
        </a:p>
      </dgm:t>
    </dgm:pt>
    <dgm:pt modelId="{A131B514-5916-41A4-9EC5-FC6CF2AB68AE}" type="parTrans" cxnId="{F2E1E0ED-6DA2-4B65-B1D4-70F22D46E8C2}">
      <dgm:prSet/>
      <dgm:spPr/>
      <dgm:t>
        <a:bodyPr/>
        <a:lstStyle/>
        <a:p>
          <a:endParaRPr lang="en-US"/>
        </a:p>
      </dgm:t>
    </dgm:pt>
    <dgm:pt modelId="{B4D2A8FF-3F3A-41BD-8D12-35C73DAA7F82}" type="sibTrans" cxnId="{F2E1E0ED-6DA2-4B65-B1D4-70F22D46E8C2}">
      <dgm:prSet/>
      <dgm:spPr/>
      <dgm:t>
        <a:bodyPr/>
        <a:lstStyle/>
        <a:p>
          <a:endParaRPr lang="en-US"/>
        </a:p>
      </dgm:t>
    </dgm:pt>
    <dgm:pt modelId="{2E02EE57-B127-4E3B-8FD7-77DD5526ADAC}">
      <dgm:prSet/>
      <dgm:spPr/>
      <dgm:t>
        <a:bodyPr/>
        <a:lstStyle/>
        <a:p>
          <a:r>
            <a:rPr lang="en-US"/>
            <a:t>Removed outliers from Annual Income by considering 95 percentile data</a:t>
          </a:r>
        </a:p>
      </dgm:t>
    </dgm:pt>
    <dgm:pt modelId="{C184E214-FF20-4133-B56B-84130884BB57}" type="parTrans" cxnId="{C1DCBF4F-D812-4532-A062-EB6F3643C7F0}">
      <dgm:prSet/>
      <dgm:spPr/>
      <dgm:t>
        <a:bodyPr/>
        <a:lstStyle/>
        <a:p>
          <a:endParaRPr lang="en-US"/>
        </a:p>
      </dgm:t>
    </dgm:pt>
    <dgm:pt modelId="{F6693E32-AE16-4911-B31C-662D2E6D89BA}" type="sibTrans" cxnId="{C1DCBF4F-D812-4532-A062-EB6F3643C7F0}">
      <dgm:prSet/>
      <dgm:spPr/>
      <dgm:t>
        <a:bodyPr/>
        <a:lstStyle/>
        <a:p>
          <a:endParaRPr lang="en-US"/>
        </a:p>
      </dgm:t>
    </dgm:pt>
    <dgm:pt modelId="{FEF11650-525E-6B47-B67A-6D1B18767291}" type="pres">
      <dgm:prSet presAssocID="{D5915917-467E-47E0-93D2-AB01B34A55FF}" presName="matrix" presStyleCnt="0">
        <dgm:presLayoutVars>
          <dgm:chMax val="1"/>
          <dgm:dir/>
          <dgm:resizeHandles val="exact"/>
        </dgm:presLayoutVars>
      </dgm:prSet>
      <dgm:spPr/>
    </dgm:pt>
    <dgm:pt modelId="{8A915969-6A49-D542-8A5D-13744700822F}" type="pres">
      <dgm:prSet presAssocID="{D5915917-467E-47E0-93D2-AB01B34A55FF}" presName="diamond" presStyleLbl="bgShp" presStyleIdx="0" presStyleCnt="1"/>
      <dgm:spPr/>
    </dgm:pt>
    <dgm:pt modelId="{6257FDC6-06BB-4E42-ADBE-D384369D7F57}" type="pres">
      <dgm:prSet presAssocID="{D5915917-467E-47E0-93D2-AB01B34A55FF}" presName="quad1" presStyleLbl="node1" presStyleIdx="0" presStyleCnt="4">
        <dgm:presLayoutVars>
          <dgm:chMax val="0"/>
          <dgm:chPref val="0"/>
          <dgm:bulletEnabled val="1"/>
        </dgm:presLayoutVars>
      </dgm:prSet>
      <dgm:spPr/>
    </dgm:pt>
    <dgm:pt modelId="{7D863DD2-3A5B-4B42-B64D-5F5286DAB16B}" type="pres">
      <dgm:prSet presAssocID="{D5915917-467E-47E0-93D2-AB01B34A55FF}" presName="quad2" presStyleLbl="node1" presStyleIdx="1" presStyleCnt="4">
        <dgm:presLayoutVars>
          <dgm:chMax val="0"/>
          <dgm:chPref val="0"/>
          <dgm:bulletEnabled val="1"/>
        </dgm:presLayoutVars>
      </dgm:prSet>
      <dgm:spPr/>
    </dgm:pt>
    <dgm:pt modelId="{3615F030-FAC0-544F-97EE-CB1439D7CCD5}" type="pres">
      <dgm:prSet presAssocID="{D5915917-467E-47E0-93D2-AB01B34A55FF}" presName="quad3" presStyleLbl="node1" presStyleIdx="2" presStyleCnt="4">
        <dgm:presLayoutVars>
          <dgm:chMax val="0"/>
          <dgm:chPref val="0"/>
          <dgm:bulletEnabled val="1"/>
        </dgm:presLayoutVars>
      </dgm:prSet>
      <dgm:spPr/>
    </dgm:pt>
    <dgm:pt modelId="{17A951CD-984C-7C43-BCAE-8BA570367D56}" type="pres">
      <dgm:prSet presAssocID="{D5915917-467E-47E0-93D2-AB01B34A55FF}" presName="quad4" presStyleLbl="node1" presStyleIdx="3" presStyleCnt="4">
        <dgm:presLayoutVars>
          <dgm:chMax val="0"/>
          <dgm:chPref val="0"/>
          <dgm:bulletEnabled val="1"/>
        </dgm:presLayoutVars>
      </dgm:prSet>
      <dgm:spPr/>
    </dgm:pt>
  </dgm:ptLst>
  <dgm:cxnLst>
    <dgm:cxn modelId="{CB64174E-3EC4-A449-9751-98F59495F4C3}" type="presOf" srcId="{1E83D1DB-BBF9-4603-BD4A-7833F4E5134F}" destId="{3615F030-FAC0-544F-97EE-CB1439D7CCD5}" srcOrd="0" destOrd="0" presId="urn:microsoft.com/office/officeart/2005/8/layout/matrix3"/>
    <dgm:cxn modelId="{C1DCBF4F-D812-4532-A062-EB6F3643C7F0}" srcId="{D5915917-467E-47E0-93D2-AB01B34A55FF}" destId="{2E02EE57-B127-4E3B-8FD7-77DD5526ADAC}" srcOrd="3" destOrd="0" parTransId="{C184E214-FF20-4133-B56B-84130884BB57}" sibTransId="{F6693E32-AE16-4911-B31C-662D2E6D89BA}"/>
    <dgm:cxn modelId="{1FE55054-4BA8-6445-8743-DA2FAB7FEE27}" type="presOf" srcId="{2E02EE57-B127-4E3B-8FD7-77DD5526ADAC}" destId="{17A951CD-984C-7C43-BCAE-8BA570367D56}" srcOrd="0" destOrd="0" presId="urn:microsoft.com/office/officeart/2005/8/layout/matrix3"/>
    <dgm:cxn modelId="{F71D6970-9632-464B-99B4-7D88AD9449B0}" type="presOf" srcId="{5F898B2C-D9C3-440E-8CA0-FA104D25AEB1}" destId="{7D863DD2-3A5B-4B42-B64D-5F5286DAB16B}" srcOrd="0" destOrd="0" presId="urn:microsoft.com/office/officeart/2005/8/layout/matrix3"/>
    <dgm:cxn modelId="{08A7F277-1F33-45BF-9BDC-B90F8D3D2E1D}" srcId="{D5915917-467E-47E0-93D2-AB01B34A55FF}" destId="{5F898B2C-D9C3-440E-8CA0-FA104D25AEB1}" srcOrd="1" destOrd="0" parTransId="{BA983445-92D8-4F5B-A6AD-B3D014F0F2FC}" sibTransId="{477F2133-EE7D-4B55-9E53-7220C74FAA2C}"/>
    <dgm:cxn modelId="{01FF1496-59E3-AB4E-ABE1-BDD4CEEDD912}" type="presOf" srcId="{AD2146B4-1B4B-4373-A6AC-7F39B90259A2}" destId="{6257FDC6-06BB-4E42-ADBE-D384369D7F57}" srcOrd="0" destOrd="0" presId="urn:microsoft.com/office/officeart/2005/8/layout/matrix3"/>
    <dgm:cxn modelId="{24D421CD-9776-094F-B697-E008B1F047CF}" type="presOf" srcId="{D5915917-467E-47E0-93D2-AB01B34A55FF}" destId="{FEF11650-525E-6B47-B67A-6D1B18767291}" srcOrd="0" destOrd="0" presId="urn:microsoft.com/office/officeart/2005/8/layout/matrix3"/>
    <dgm:cxn modelId="{F2E1E0ED-6DA2-4B65-B1D4-70F22D46E8C2}" srcId="{D5915917-467E-47E0-93D2-AB01B34A55FF}" destId="{1E83D1DB-BBF9-4603-BD4A-7833F4E5134F}" srcOrd="2" destOrd="0" parTransId="{A131B514-5916-41A4-9EC5-FC6CF2AB68AE}" sibTransId="{B4D2A8FF-3F3A-41BD-8D12-35C73DAA7F82}"/>
    <dgm:cxn modelId="{116722FC-8229-47F9-A211-8ECAAC3180BB}" srcId="{D5915917-467E-47E0-93D2-AB01B34A55FF}" destId="{AD2146B4-1B4B-4373-A6AC-7F39B90259A2}" srcOrd="0" destOrd="0" parTransId="{BCFD15D3-CA89-49B1-A072-9367EB50A98F}" sibTransId="{611161CE-06FF-46DD-80A0-330D95201D1A}"/>
    <dgm:cxn modelId="{B8396E69-75EB-E744-BE3D-ACC4E00C981E}" type="presParOf" srcId="{FEF11650-525E-6B47-B67A-6D1B18767291}" destId="{8A915969-6A49-D542-8A5D-13744700822F}" srcOrd="0" destOrd="0" presId="urn:microsoft.com/office/officeart/2005/8/layout/matrix3"/>
    <dgm:cxn modelId="{A14B51FC-58CF-0E49-9259-633A1DD002D8}" type="presParOf" srcId="{FEF11650-525E-6B47-B67A-6D1B18767291}" destId="{6257FDC6-06BB-4E42-ADBE-D384369D7F57}" srcOrd="1" destOrd="0" presId="urn:microsoft.com/office/officeart/2005/8/layout/matrix3"/>
    <dgm:cxn modelId="{E7BAE6DB-8784-2D4A-AA9F-FDB5E3799A3E}" type="presParOf" srcId="{FEF11650-525E-6B47-B67A-6D1B18767291}" destId="{7D863DD2-3A5B-4B42-B64D-5F5286DAB16B}" srcOrd="2" destOrd="0" presId="urn:microsoft.com/office/officeart/2005/8/layout/matrix3"/>
    <dgm:cxn modelId="{A682F58D-5DC4-4C41-819F-DD9999B9F4B9}" type="presParOf" srcId="{FEF11650-525E-6B47-B67A-6D1B18767291}" destId="{3615F030-FAC0-544F-97EE-CB1439D7CCD5}" srcOrd="3" destOrd="0" presId="urn:microsoft.com/office/officeart/2005/8/layout/matrix3"/>
    <dgm:cxn modelId="{4FA1C0E7-530B-B240-B155-4C4CF46CD378}" type="presParOf" srcId="{FEF11650-525E-6B47-B67A-6D1B18767291}" destId="{17A951CD-984C-7C43-BCAE-8BA570367D5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B23F93-4B02-4942-B844-B3692EDD61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E6AD0A-D567-456E-9ABF-A0DB6938493E}">
      <dgm:prSet/>
      <dgm:spPr/>
      <dgm:t>
        <a:bodyPr/>
        <a:lstStyle/>
        <a:p>
          <a:r>
            <a:rPr lang="en-US"/>
            <a:t>Interest rate columns converted to numeric for analysis</a:t>
          </a:r>
        </a:p>
      </dgm:t>
    </dgm:pt>
    <dgm:pt modelId="{68A42DC5-029E-4F01-954B-23B650B6A253}" type="parTrans" cxnId="{BA96C37F-3E62-43C3-9F64-B2546A387E4B}">
      <dgm:prSet/>
      <dgm:spPr/>
      <dgm:t>
        <a:bodyPr/>
        <a:lstStyle/>
        <a:p>
          <a:endParaRPr lang="en-US"/>
        </a:p>
      </dgm:t>
    </dgm:pt>
    <dgm:pt modelId="{CC517151-E4E7-43B0-906F-E9BC78ECE80F}" type="sibTrans" cxnId="{BA96C37F-3E62-43C3-9F64-B2546A387E4B}">
      <dgm:prSet/>
      <dgm:spPr/>
      <dgm:t>
        <a:bodyPr/>
        <a:lstStyle/>
        <a:p>
          <a:endParaRPr lang="en-US"/>
        </a:p>
      </dgm:t>
    </dgm:pt>
    <dgm:pt modelId="{A4A2FFE5-056F-4D7A-B7D0-05E4A0EF9E99}">
      <dgm:prSet/>
      <dgm:spPr/>
      <dgm:t>
        <a:bodyPr/>
        <a:lstStyle/>
        <a:p>
          <a:r>
            <a:rPr lang="en-US"/>
            <a:t>Term column in months was filtered by removing additional string and then converting to numeric</a:t>
          </a:r>
        </a:p>
      </dgm:t>
    </dgm:pt>
    <dgm:pt modelId="{9363901D-1759-4688-B823-DE25F54B5E06}" type="parTrans" cxnId="{02F326BA-8F15-45E9-8D2B-13F18F73C030}">
      <dgm:prSet/>
      <dgm:spPr/>
      <dgm:t>
        <a:bodyPr/>
        <a:lstStyle/>
        <a:p>
          <a:endParaRPr lang="en-US"/>
        </a:p>
      </dgm:t>
    </dgm:pt>
    <dgm:pt modelId="{B21B2232-F5A2-4109-9F15-9984778F26CC}" type="sibTrans" cxnId="{02F326BA-8F15-45E9-8D2B-13F18F73C030}">
      <dgm:prSet/>
      <dgm:spPr/>
      <dgm:t>
        <a:bodyPr/>
        <a:lstStyle/>
        <a:p>
          <a:endParaRPr lang="en-US"/>
        </a:p>
      </dgm:t>
    </dgm:pt>
    <dgm:pt modelId="{40C907BA-5B50-49F6-A6E5-18C22539DF13}">
      <dgm:prSet/>
      <dgm:spPr/>
      <dgm:t>
        <a:bodyPr/>
        <a:lstStyle/>
        <a:p>
          <a:r>
            <a:rPr lang="en-US"/>
            <a:t>Derived columns of year and month extracted from issue data</a:t>
          </a:r>
        </a:p>
      </dgm:t>
    </dgm:pt>
    <dgm:pt modelId="{4A45E2D6-001A-4E10-9B5C-23E71C39C08A}" type="parTrans" cxnId="{CA52D192-83F2-4126-9748-4EA11E372BC3}">
      <dgm:prSet/>
      <dgm:spPr/>
      <dgm:t>
        <a:bodyPr/>
        <a:lstStyle/>
        <a:p>
          <a:endParaRPr lang="en-US"/>
        </a:p>
      </dgm:t>
    </dgm:pt>
    <dgm:pt modelId="{CAF2F5BE-1BDE-4141-8CB4-80772633F420}" type="sibTrans" cxnId="{CA52D192-83F2-4126-9748-4EA11E372BC3}">
      <dgm:prSet/>
      <dgm:spPr/>
      <dgm:t>
        <a:bodyPr/>
        <a:lstStyle/>
        <a:p>
          <a:endParaRPr lang="en-US"/>
        </a:p>
      </dgm:t>
    </dgm:pt>
    <dgm:pt modelId="{69DDC132-1D05-43A8-8137-60489EC5700D}">
      <dgm:prSet/>
      <dgm:spPr/>
      <dgm:t>
        <a:bodyPr/>
        <a:lstStyle/>
        <a:p>
          <a:r>
            <a:rPr lang="en-IN"/>
            <a:t>Sub_Grade Column – Since we have grade column we converted the sub_grade column to numerical column for better analysis</a:t>
          </a:r>
          <a:endParaRPr lang="en-US"/>
        </a:p>
      </dgm:t>
    </dgm:pt>
    <dgm:pt modelId="{E912893D-51D0-4F1F-938C-7403EA521909}" type="parTrans" cxnId="{FDE6FFC7-4268-4915-9C22-E31DF7DDACF2}">
      <dgm:prSet/>
      <dgm:spPr/>
      <dgm:t>
        <a:bodyPr/>
        <a:lstStyle/>
        <a:p>
          <a:endParaRPr lang="en-US"/>
        </a:p>
      </dgm:t>
    </dgm:pt>
    <dgm:pt modelId="{389172EF-2558-4CE9-808A-B9F07E557A77}" type="sibTrans" cxnId="{FDE6FFC7-4268-4915-9C22-E31DF7DDACF2}">
      <dgm:prSet/>
      <dgm:spPr/>
      <dgm:t>
        <a:bodyPr/>
        <a:lstStyle/>
        <a:p>
          <a:endParaRPr lang="en-US"/>
        </a:p>
      </dgm:t>
    </dgm:pt>
    <dgm:pt modelId="{777973F3-253B-4BEC-85B9-C113D57EEE1E}">
      <dgm:prSet/>
      <dgm:spPr/>
      <dgm:t>
        <a:bodyPr/>
        <a:lstStyle/>
        <a:p>
          <a:r>
            <a:rPr lang="en-IN"/>
            <a:t>We created bins for interest rate and annual income columns</a:t>
          </a:r>
          <a:endParaRPr lang="en-US"/>
        </a:p>
      </dgm:t>
    </dgm:pt>
    <dgm:pt modelId="{753FD8DB-1E06-4F82-B580-72DAE70865B6}" type="parTrans" cxnId="{588E9C8A-4F27-4440-82FF-B2F473E539C8}">
      <dgm:prSet/>
      <dgm:spPr/>
      <dgm:t>
        <a:bodyPr/>
        <a:lstStyle/>
        <a:p>
          <a:endParaRPr lang="en-US"/>
        </a:p>
      </dgm:t>
    </dgm:pt>
    <dgm:pt modelId="{6E2C3243-69C2-4C4A-A9BE-4C374B58C4DD}" type="sibTrans" cxnId="{588E9C8A-4F27-4440-82FF-B2F473E539C8}">
      <dgm:prSet/>
      <dgm:spPr/>
      <dgm:t>
        <a:bodyPr/>
        <a:lstStyle/>
        <a:p>
          <a:endParaRPr lang="en-US"/>
        </a:p>
      </dgm:t>
    </dgm:pt>
    <dgm:pt modelId="{D86360C2-5AC7-404B-BF7A-3346AB059CD1}" type="pres">
      <dgm:prSet presAssocID="{75B23F93-4B02-4942-B844-B3692EDD6188}" presName="root" presStyleCnt="0">
        <dgm:presLayoutVars>
          <dgm:dir/>
          <dgm:resizeHandles val="exact"/>
        </dgm:presLayoutVars>
      </dgm:prSet>
      <dgm:spPr/>
    </dgm:pt>
    <dgm:pt modelId="{B55FEC12-A779-482E-9ECA-F3D66BCD34B1}" type="pres">
      <dgm:prSet presAssocID="{7FE6AD0A-D567-456E-9ABF-A0DB6938493E}" presName="compNode" presStyleCnt="0"/>
      <dgm:spPr/>
    </dgm:pt>
    <dgm:pt modelId="{34331B58-2178-4B95-8ACA-C5E8678974F1}" type="pres">
      <dgm:prSet presAssocID="{7FE6AD0A-D567-456E-9ABF-A0DB6938493E}" presName="bgRect" presStyleLbl="bgShp" presStyleIdx="0" presStyleCnt="5"/>
      <dgm:spPr/>
    </dgm:pt>
    <dgm:pt modelId="{41F3642F-CF5B-464E-9618-B45C6953F89D}" type="pres">
      <dgm:prSet presAssocID="{7FE6AD0A-D567-456E-9ABF-A0DB693849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545F142-042E-4E7D-AA91-3FE8D3B6038D}" type="pres">
      <dgm:prSet presAssocID="{7FE6AD0A-D567-456E-9ABF-A0DB6938493E}" presName="spaceRect" presStyleCnt="0"/>
      <dgm:spPr/>
    </dgm:pt>
    <dgm:pt modelId="{2328D077-90F4-4445-A33D-37CFD297ED91}" type="pres">
      <dgm:prSet presAssocID="{7FE6AD0A-D567-456E-9ABF-A0DB6938493E}" presName="parTx" presStyleLbl="revTx" presStyleIdx="0" presStyleCnt="5">
        <dgm:presLayoutVars>
          <dgm:chMax val="0"/>
          <dgm:chPref val="0"/>
        </dgm:presLayoutVars>
      </dgm:prSet>
      <dgm:spPr/>
    </dgm:pt>
    <dgm:pt modelId="{2EB63BB0-6845-4E4D-9D5B-768F2F0207D2}" type="pres">
      <dgm:prSet presAssocID="{CC517151-E4E7-43B0-906F-E9BC78ECE80F}" presName="sibTrans" presStyleCnt="0"/>
      <dgm:spPr/>
    </dgm:pt>
    <dgm:pt modelId="{4DBB4F42-F1A0-47FB-B1EE-6A0D6204F0AB}" type="pres">
      <dgm:prSet presAssocID="{A4A2FFE5-056F-4D7A-B7D0-05E4A0EF9E99}" presName="compNode" presStyleCnt="0"/>
      <dgm:spPr/>
    </dgm:pt>
    <dgm:pt modelId="{0CC6F195-76E5-4174-AE75-AA6C6C4587B8}" type="pres">
      <dgm:prSet presAssocID="{A4A2FFE5-056F-4D7A-B7D0-05E4A0EF9E99}" presName="bgRect" presStyleLbl="bgShp" presStyleIdx="1" presStyleCnt="5"/>
      <dgm:spPr/>
    </dgm:pt>
    <dgm:pt modelId="{DE079507-AA62-4963-8670-D6B608D3D529}" type="pres">
      <dgm:prSet presAssocID="{A4A2FFE5-056F-4D7A-B7D0-05E4A0EF9E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2D4213C-B23D-4D93-89E1-BE908B4C1415}" type="pres">
      <dgm:prSet presAssocID="{A4A2FFE5-056F-4D7A-B7D0-05E4A0EF9E99}" presName="spaceRect" presStyleCnt="0"/>
      <dgm:spPr/>
    </dgm:pt>
    <dgm:pt modelId="{3319D41E-D7D9-46FD-8A6B-D7642C02F49A}" type="pres">
      <dgm:prSet presAssocID="{A4A2FFE5-056F-4D7A-B7D0-05E4A0EF9E99}" presName="parTx" presStyleLbl="revTx" presStyleIdx="1" presStyleCnt="5">
        <dgm:presLayoutVars>
          <dgm:chMax val="0"/>
          <dgm:chPref val="0"/>
        </dgm:presLayoutVars>
      </dgm:prSet>
      <dgm:spPr/>
    </dgm:pt>
    <dgm:pt modelId="{FA4524A9-0F5C-4CE2-80DA-C9D9C357FCF2}" type="pres">
      <dgm:prSet presAssocID="{B21B2232-F5A2-4109-9F15-9984778F26CC}" presName="sibTrans" presStyleCnt="0"/>
      <dgm:spPr/>
    </dgm:pt>
    <dgm:pt modelId="{EB60059D-B4C5-4A35-812F-05047F21E967}" type="pres">
      <dgm:prSet presAssocID="{40C907BA-5B50-49F6-A6E5-18C22539DF13}" presName="compNode" presStyleCnt="0"/>
      <dgm:spPr/>
    </dgm:pt>
    <dgm:pt modelId="{1F71350F-70E7-482C-A65F-557DB4F48150}" type="pres">
      <dgm:prSet presAssocID="{40C907BA-5B50-49F6-A6E5-18C22539DF13}" presName="bgRect" presStyleLbl="bgShp" presStyleIdx="2" presStyleCnt="5"/>
      <dgm:spPr/>
    </dgm:pt>
    <dgm:pt modelId="{F9AB5397-C2D3-47F1-BE2F-B804B7FD1FA6}" type="pres">
      <dgm:prSet presAssocID="{40C907BA-5B50-49F6-A6E5-18C22539DF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D5550DF-626E-495C-8D3E-7ADBD5913B24}" type="pres">
      <dgm:prSet presAssocID="{40C907BA-5B50-49F6-A6E5-18C22539DF13}" presName="spaceRect" presStyleCnt="0"/>
      <dgm:spPr/>
    </dgm:pt>
    <dgm:pt modelId="{E6C80934-E4C6-4E1B-ADA9-5B91C2F0FE76}" type="pres">
      <dgm:prSet presAssocID="{40C907BA-5B50-49F6-A6E5-18C22539DF13}" presName="parTx" presStyleLbl="revTx" presStyleIdx="2" presStyleCnt="5">
        <dgm:presLayoutVars>
          <dgm:chMax val="0"/>
          <dgm:chPref val="0"/>
        </dgm:presLayoutVars>
      </dgm:prSet>
      <dgm:spPr/>
    </dgm:pt>
    <dgm:pt modelId="{38333FCD-0758-46C9-BE20-FF664D880349}" type="pres">
      <dgm:prSet presAssocID="{CAF2F5BE-1BDE-4141-8CB4-80772633F420}" presName="sibTrans" presStyleCnt="0"/>
      <dgm:spPr/>
    </dgm:pt>
    <dgm:pt modelId="{CAE32BA7-02C4-4FAA-822E-943AB69DD26E}" type="pres">
      <dgm:prSet presAssocID="{69DDC132-1D05-43A8-8137-60489EC5700D}" presName="compNode" presStyleCnt="0"/>
      <dgm:spPr/>
    </dgm:pt>
    <dgm:pt modelId="{0B958CC9-10D4-445A-BD8E-CB2BF30EDD3C}" type="pres">
      <dgm:prSet presAssocID="{69DDC132-1D05-43A8-8137-60489EC5700D}" presName="bgRect" presStyleLbl="bgShp" presStyleIdx="3" presStyleCnt="5"/>
      <dgm:spPr/>
    </dgm:pt>
    <dgm:pt modelId="{884D5BAF-7D79-4A5F-9EA0-9824A92A29CB}" type="pres">
      <dgm:prSet presAssocID="{69DDC132-1D05-43A8-8137-60489EC570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thematics"/>
        </a:ext>
      </dgm:extLst>
    </dgm:pt>
    <dgm:pt modelId="{F4C5BC1E-350D-456A-9C20-0ED5AB1C04DB}" type="pres">
      <dgm:prSet presAssocID="{69DDC132-1D05-43A8-8137-60489EC5700D}" presName="spaceRect" presStyleCnt="0"/>
      <dgm:spPr/>
    </dgm:pt>
    <dgm:pt modelId="{61D5D445-84C2-4F50-9959-6994CAEE2EEC}" type="pres">
      <dgm:prSet presAssocID="{69DDC132-1D05-43A8-8137-60489EC5700D}" presName="parTx" presStyleLbl="revTx" presStyleIdx="3" presStyleCnt="5">
        <dgm:presLayoutVars>
          <dgm:chMax val="0"/>
          <dgm:chPref val="0"/>
        </dgm:presLayoutVars>
      </dgm:prSet>
      <dgm:spPr/>
    </dgm:pt>
    <dgm:pt modelId="{F0A09F0B-1275-4316-A4D8-D23DEA223B4A}" type="pres">
      <dgm:prSet presAssocID="{389172EF-2558-4CE9-808A-B9F07E557A77}" presName="sibTrans" presStyleCnt="0"/>
      <dgm:spPr/>
    </dgm:pt>
    <dgm:pt modelId="{D1A28E5A-9855-4ABE-A1BA-ADD946DD5DB1}" type="pres">
      <dgm:prSet presAssocID="{777973F3-253B-4BEC-85B9-C113D57EEE1E}" presName="compNode" presStyleCnt="0"/>
      <dgm:spPr/>
    </dgm:pt>
    <dgm:pt modelId="{239A3499-7F26-49DF-A7DC-753C2CBF2F8E}" type="pres">
      <dgm:prSet presAssocID="{777973F3-253B-4BEC-85B9-C113D57EEE1E}" presName="bgRect" presStyleLbl="bgShp" presStyleIdx="4" presStyleCnt="5"/>
      <dgm:spPr/>
    </dgm:pt>
    <dgm:pt modelId="{54DA8CDB-09FE-4B9D-9CEF-33A10905767A}" type="pres">
      <dgm:prSet presAssocID="{777973F3-253B-4BEC-85B9-C113D57EEE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B077DD75-2262-4A2A-B739-FA9F44D12ED5}" type="pres">
      <dgm:prSet presAssocID="{777973F3-253B-4BEC-85B9-C113D57EEE1E}" presName="spaceRect" presStyleCnt="0"/>
      <dgm:spPr/>
    </dgm:pt>
    <dgm:pt modelId="{F4486261-08FF-47C1-806E-CD53CF3E0212}" type="pres">
      <dgm:prSet presAssocID="{777973F3-253B-4BEC-85B9-C113D57EEE1E}" presName="parTx" presStyleLbl="revTx" presStyleIdx="4" presStyleCnt="5">
        <dgm:presLayoutVars>
          <dgm:chMax val="0"/>
          <dgm:chPref val="0"/>
        </dgm:presLayoutVars>
      </dgm:prSet>
      <dgm:spPr/>
    </dgm:pt>
  </dgm:ptLst>
  <dgm:cxnLst>
    <dgm:cxn modelId="{F4542E25-6E11-4E1B-AE0E-E5ADE2CA80CF}" type="presOf" srcId="{7FE6AD0A-D567-456E-9ABF-A0DB6938493E}" destId="{2328D077-90F4-4445-A33D-37CFD297ED91}" srcOrd="0" destOrd="0" presId="urn:microsoft.com/office/officeart/2018/2/layout/IconVerticalSolidList"/>
    <dgm:cxn modelId="{F386842A-5E15-45AA-85D4-B5F5C6206E09}" type="presOf" srcId="{777973F3-253B-4BEC-85B9-C113D57EEE1E}" destId="{F4486261-08FF-47C1-806E-CD53CF3E0212}" srcOrd="0" destOrd="0" presId="urn:microsoft.com/office/officeart/2018/2/layout/IconVerticalSolidList"/>
    <dgm:cxn modelId="{0A3FC131-A86D-418C-AE27-F5FF18677453}" type="presOf" srcId="{40C907BA-5B50-49F6-A6E5-18C22539DF13}" destId="{E6C80934-E4C6-4E1B-ADA9-5B91C2F0FE76}" srcOrd="0" destOrd="0" presId="urn:microsoft.com/office/officeart/2018/2/layout/IconVerticalSolidList"/>
    <dgm:cxn modelId="{D65FF24F-1BA9-48DB-A5EF-1EA10C1055DA}" type="presOf" srcId="{A4A2FFE5-056F-4D7A-B7D0-05E4A0EF9E99}" destId="{3319D41E-D7D9-46FD-8A6B-D7642C02F49A}" srcOrd="0" destOrd="0" presId="urn:microsoft.com/office/officeart/2018/2/layout/IconVerticalSolidList"/>
    <dgm:cxn modelId="{FE4C4751-F5C7-465F-8935-CCCDE140343A}" type="presOf" srcId="{75B23F93-4B02-4942-B844-B3692EDD6188}" destId="{D86360C2-5AC7-404B-BF7A-3346AB059CD1}" srcOrd="0" destOrd="0" presId="urn:microsoft.com/office/officeart/2018/2/layout/IconVerticalSolidList"/>
    <dgm:cxn modelId="{BA96C37F-3E62-43C3-9F64-B2546A387E4B}" srcId="{75B23F93-4B02-4942-B844-B3692EDD6188}" destId="{7FE6AD0A-D567-456E-9ABF-A0DB6938493E}" srcOrd="0" destOrd="0" parTransId="{68A42DC5-029E-4F01-954B-23B650B6A253}" sibTransId="{CC517151-E4E7-43B0-906F-E9BC78ECE80F}"/>
    <dgm:cxn modelId="{588E9C8A-4F27-4440-82FF-B2F473E539C8}" srcId="{75B23F93-4B02-4942-B844-B3692EDD6188}" destId="{777973F3-253B-4BEC-85B9-C113D57EEE1E}" srcOrd="4" destOrd="0" parTransId="{753FD8DB-1E06-4F82-B580-72DAE70865B6}" sibTransId="{6E2C3243-69C2-4C4A-A9BE-4C374B58C4DD}"/>
    <dgm:cxn modelId="{CA52D192-83F2-4126-9748-4EA11E372BC3}" srcId="{75B23F93-4B02-4942-B844-B3692EDD6188}" destId="{40C907BA-5B50-49F6-A6E5-18C22539DF13}" srcOrd="2" destOrd="0" parTransId="{4A45E2D6-001A-4E10-9B5C-23E71C39C08A}" sibTransId="{CAF2F5BE-1BDE-4141-8CB4-80772633F420}"/>
    <dgm:cxn modelId="{96C5F4A1-809B-44E3-BD96-7BFD5C2F6ABB}" type="presOf" srcId="{69DDC132-1D05-43A8-8137-60489EC5700D}" destId="{61D5D445-84C2-4F50-9959-6994CAEE2EEC}" srcOrd="0" destOrd="0" presId="urn:microsoft.com/office/officeart/2018/2/layout/IconVerticalSolidList"/>
    <dgm:cxn modelId="{02F326BA-8F15-45E9-8D2B-13F18F73C030}" srcId="{75B23F93-4B02-4942-B844-B3692EDD6188}" destId="{A4A2FFE5-056F-4D7A-B7D0-05E4A0EF9E99}" srcOrd="1" destOrd="0" parTransId="{9363901D-1759-4688-B823-DE25F54B5E06}" sibTransId="{B21B2232-F5A2-4109-9F15-9984778F26CC}"/>
    <dgm:cxn modelId="{FDE6FFC7-4268-4915-9C22-E31DF7DDACF2}" srcId="{75B23F93-4B02-4942-B844-B3692EDD6188}" destId="{69DDC132-1D05-43A8-8137-60489EC5700D}" srcOrd="3" destOrd="0" parTransId="{E912893D-51D0-4F1F-938C-7403EA521909}" sibTransId="{389172EF-2558-4CE9-808A-B9F07E557A77}"/>
    <dgm:cxn modelId="{BFA76470-B2FC-4798-8E1A-34EF35EC232D}" type="presParOf" srcId="{D86360C2-5AC7-404B-BF7A-3346AB059CD1}" destId="{B55FEC12-A779-482E-9ECA-F3D66BCD34B1}" srcOrd="0" destOrd="0" presId="urn:microsoft.com/office/officeart/2018/2/layout/IconVerticalSolidList"/>
    <dgm:cxn modelId="{E2056FB9-8592-4AF6-AD9E-985EDF570854}" type="presParOf" srcId="{B55FEC12-A779-482E-9ECA-F3D66BCD34B1}" destId="{34331B58-2178-4B95-8ACA-C5E8678974F1}" srcOrd="0" destOrd="0" presId="urn:microsoft.com/office/officeart/2018/2/layout/IconVerticalSolidList"/>
    <dgm:cxn modelId="{16B5F1EE-1745-4C50-ACBF-B590E83D8F1C}" type="presParOf" srcId="{B55FEC12-A779-482E-9ECA-F3D66BCD34B1}" destId="{41F3642F-CF5B-464E-9618-B45C6953F89D}" srcOrd="1" destOrd="0" presId="urn:microsoft.com/office/officeart/2018/2/layout/IconVerticalSolidList"/>
    <dgm:cxn modelId="{7F6AA5C6-BCE8-4D7D-BDA2-F18DD97B8176}" type="presParOf" srcId="{B55FEC12-A779-482E-9ECA-F3D66BCD34B1}" destId="{7545F142-042E-4E7D-AA91-3FE8D3B6038D}" srcOrd="2" destOrd="0" presId="urn:microsoft.com/office/officeart/2018/2/layout/IconVerticalSolidList"/>
    <dgm:cxn modelId="{2E6B73A9-97D6-41BD-8122-0E8DA242004C}" type="presParOf" srcId="{B55FEC12-A779-482E-9ECA-F3D66BCD34B1}" destId="{2328D077-90F4-4445-A33D-37CFD297ED91}" srcOrd="3" destOrd="0" presId="urn:microsoft.com/office/officeart/2018/2/layout/IconVerticalSolidList"/>
    <dgm:cxn modelId="{E9EACE73-2740-42E5-85FC-F73ACC3FA14C}" type="presParOf" srcId="{D86360C2-5AC7-404B-BF7A-3346AB059CD1}" destId="{2EB63BB0-6845-4E4D-9D5B-768F2F0207D2}" srcOrd="1" destOrd="0" presId="urn:microsoft.com/office/officeart/2018/2/layout/IconVerticalSolidList"/>
    <dgm:cxn modelId="{29D4FA76-DB8C-4BB6-90F5-90CDE09D4326}" type="presParOf" srcId="{D86360C2-5AC7-404B-BF7A-3346AB059CD1}" destId="{4DBB4F42-F1A0-47FB-B1EE-6A0D6204F0AB}" srcOrd="2" destOrd="0" presId="urn:microsoft.com/office/officeart/2018/2/layout/IconVerticalSolidList"/>
    <dgm:cxn modelId="{7936C0BF-FDC9-4199-A6DF-B6F5351D8857}" type="presParOf" srcId="{4DBB4F42-F1A0-47FB-B1EE-6A0D6204F0AB}" destId="{0CC6F195-76E5-4174-AE75-AA6C6C4587B8}" srcOrd="0" destOrd="0" presId="urn:microsoft.com/office/officeart/2018/2/layout/IconVerticalSolidList"/>
    <dgm:cxn modelId="{080679F5-6743-4958-985B-67819B7DE3A0}" type="presParOf" srcId="{4DBB4F42-F1A0-47FB-B1EE-6A0D6204F0AB}" destId="{DE079507-AA62-4963-8670-D6B608D3D529}" srcOrd="1" destOrd="0" presId="urn:microsoft.com/office/officeart/2018/2/layout/IconVerticalSolidList"/>
    <dgm:cxn modelId="{6E9C0546-D0D4-4F69-9823-7AF02E3597EC}" type="presParOf" srcId="{4DBB4F42-F1A0-47FB-B1EE-6A0D6204F0AB}" destId="{62D4213C-B23D-4D93-89E1-BE908B4C1415}" srcOrd="2" destOrd="0" presId="urn:microsoft.com/office/officeart/2018/2/layout/IconVerticalSolidList"/>
    <dgm:cxn modelId="{49347130-98E8-43BB-9AB5-C9725D7BCF96}" type="presParOf" srcId="{4DBB4F42-F1A0-47FB-B1EE-6A0D6204F0AB}" destId="{3319D41E-D7D9-46FD-8A6B-D7642C02F49A}" srcOrd="3" destOrd="0" presId="urn:microsoft.com/office/officeart/2018/2/layout/IconVerticalSolidList"/>
    <dgm:cxn modelId="{9222F54C-CAAE-42F7-9E09-7D1A3AAB9C42}" type="presParOf" srcId="{D86360C2-5AC7-404B-BF7A-3346AB059CD1}" destId="{FA4524A9-0F5C-4CE2-80DA-C9D9C357FCF2}" srcOrd="3" destOrd="0" presId="urn:microsoft.com/office/officeart/2018/2/layout/IconVerticalSolidList"/>
    <dgm:cxn modelId="{9766F3CE-5E87-4936-B4BA-57587A7D2A33}" type="presParOf" srcId="{D86360C2-5AC7-404B-BF7A-3346AB059CD1}" destId="{EB60059D-B4C5-4A35-812F-05047F21E967}" srcOrd="4" destOrd="0" presId="urn:microsoft.com/office/officeart/2018/2/layout/IconVerticalSolidList"/>
    <dgm:cxn modelId="{6AC6E1EB-6C19-4837-A320-BC32D6B33B4B}" type="presParOf" srcId="{EB60059D-B4C5-4A35-812F-05047F21E967}" destId="{1F71350F-70E7-482C-A65F-557DB4F48150}" srcOrd="0" destOrd="0" presId="urn:microsoft.com/office/officeart/2018/2/layout/IconVerticalSolidList"/>
    <dgm:cxn modelId="{32C0CA13-F713-41A4-ABEC-24BD3E96F839}" type="presParOf" srcId="{EB60059D-B4C5-4A35-812F-05047F21E967}" destId="{F9AB5397-C2D3-47F1-BE2F-B804B7FD1FA6}" srcOrd="1" destOrd="0" presId="urn:microsoft.com/office/officeart/2018/2/layout/IconVerticalSolidList"/>
    <dgm:cxn modelId="{876383A7-300B-4597-BE0A-D98B30C7086B}" type="presParOf" srcId="{EB60059D-B4C5-4A35-812F-05047F21E967}" destId="{BD5550DF-626E-495C-8D3E-7ADBD5913B24}" srcOrd="2" destOrd="0" presId="urn:microsoft.com/office/officeart/2018/2/layout/IconVerticalSolidList"/>
    <dgm:cxn modelId="{E16F35E3-71BD-41BE-89D3-53ABE7BF944E}" type="presParOf" srcId="{EB60059D-B4C5-4A35-812F-05047F21E967}" destId="{E6C80934-E4C6-4E1B-ADA9-5B91C2F0FE76}" srcOrd="3" destOrd="0" presId="urn:microsoft.com/office/officeart/2018/2/layout/IconVerticalSolidList"/>
    <dgm:cxn modelId="{3263B96F-C39F-4F5B-A41E-B6E3A6A1F33C}" type="presParOf" srcId="{D86360C2-5AC7-404B-BF7A-3346AB059CD1}" destId="{38333FCD-0758-46C9-BE20-FF664D880349}" srcOrd="5" destOrd="0" presId="urn:microsoft.com/office/officeart/2018/2/layout/IconVerticalSolidList"/>
    <dgm:cxn modelId="{8CD3CF84-FD82-45B2-968F-DC876BC11907}" type="presParOf" srcId="{D86360C2-5AC7-404B-BF7A-3346AB059CD1}" destId="{CAE32BA7-02C4-4FAA-822E-943AB69DD26E}" srcOrd="6" destOrd="0" presId="urn:microsoft.com/office/officeart/2018/2/layout/IconVerticalSolidList"/>
    <dgm:cxn modelId="{8DDC4135-E834-40F8-A226-97DCF2D886D5}" type="presParOf" srcId="{CAE32BA7-02C4-4FAA-822E-943AB69DD26E}" destId="{0B958CC9-10D4-445A-BD8E-CB2BF30EDD3C}" srcOrd="0" destOrd="0" presId="urn:microsoft.com/office/officeart/2018/2/layout/IconVerticalSolidList"/>
    <dgm:cxn modelId="{40768FF8-E4A8-4817-8F23-70AD129C846A}" type="presParOf" srcId="{CAE32BA7-02C4-4FAA-822E-943AB69DD26E}" destId="{884D5BAF-7D79-4A5F-9EA0-9824A92A29CB}" srcOrd="1" destOrd="0" presId="urn:microsoft.com/office/officeart/2018/2/layout/IconVerticalSolidList"/>
    <dgm:cxn modelId="{C6BA89ED-D3EF-4409-B777-EDE4F2662D42}" type="presParOf" srcId="{CAE32BA7-02C4-4FAA-822E-943AB69DD26E}" destId="{F4C5BC1E-350D-456A-9C20-0ED5AB1C04DB}" srcOrd="2" destOrd="0" presId="urn:microsoft.com/office/officeart/2018/2/layout/IconVerticalSolidList"/>
    <dgm:cxn modelId="{32F07B5A-1358-46DE-9AFE-679656367F95}" type="presParOf" srcId="{CAE32BA7-02C4-4FAA-822E-943AB69DD26E}" destId="{61D5D445-84C2-4F50-9959-6994CAEE2EEC}" srcOrd="3" destOrd="0" presId="urn:microsoft.com/office/officeart/2018/2/layout/IconVerticalSolidList"/>
    <dgm:cxn modelId="{9C721620-BB69-4F7F-BF25-3F7FEE5C27FF}" type="presParOf" srcId="{D86360C2-5AC7-404B-BF7A-3346AB059CD1}" destId="{F0A09F0B-1275-4316-A4D8-D23DEA223B4A}" srcOrd="7" destOrd="0" presId="urn:microsoft.com/office/officeart/2018/2/layout/IconVerticalSolidList"/>
    <dgm:cxn modelId="{1FEC700A-E01C-44E8-952E-AC2B15774A39}" type="presParOf" srcId="{D86360C2-5AC7-404B-BF7A-3346AB059CD1}" destId="{D1A28E5A-9855-4ABE-A1BA-ADD946DD5DB1}" srcOrd="8" destOrd="0" presId="urn:microsoft.com/office/officeart/2018/2/layout/IconVerticalSolidList"/>
    <dgm:cxn modelId="{6E7B1AFC-DC18-42DC-8588-263FDA063B4B}" type="presParOf" srcId="{D1A28E5A-9855-4ABE-A1BA-ADD946DD5DB1}" destId="{239A3499-7F26-49DF-A7DC-753C2CBF2F8E}" srcOrd="0" destOrd="0" presId="urn:microsoft.com/office/officeart/2018/2/layout/IconVerticalSolidList"/>
    <dgm:cxn modelId="{A9FEDD53-C3B0-4F21-A119-F2002D5D8478}" type="presParOf" srcId="{D1A28E5A-9855-4ABE-A1BA-ADD946DD5DB1}" destId="{54DA8CDB-09FE-4B9D-9CEF-33A10905767A}" srcOrd="1" destOrd="0" presId="urn:microsoft.com/office/officeart/2018/2/layout/IconVerticalSolidList"/>
    <dgm:cxn modelId="{9D6E063A-53C3-4ADE-8306-83C80C5752AE}" type="presParOf" srcId="{D1A28E5A-9855-4ABE-A1BA-ADD946DD5DB1}" destId="{B077DD75-2262-4A2A-B739-FA9F44D12ED5}" srcOrd="2" destOrd="0" presId="urn:microsoft.com/office/officeart/2018/2/layout/IconVerticalSolidList"/>
    <dgm:cxn modelId="{D255D2F7-3180-43F3-9CB9-FD1049B99AAE}" type="presParOf" srcId="{D1A28E5A-9855-4ABE-A1BA-ADD946DD5DB1}" destId="{F4486261-08FF-47C1-806E-CD53CF3E02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15969-6A49-D542-8A5D-13744700822F}">
      <dsp:nvSpPr>
        <dsp:cNvPr id="0" name=""/>
        <dsp:cNvSpPr/>
      </dsp:nvSpPr>
      <dsp:spPr>
        <a:xfrm>
          <a:off x="379476" y="0"/>
          <a:ext cx="5504687" cy="5504687"/>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7FDC6-06BB-4E42-ADBE-D384369D7F57}">
      <dsp:nvSpPr>
        <dsp:cNvPr id="0" name=""/>
        <dsp:cNvSpPr/>
      </dsp:nvSpPr>
      <dsp:spPr>
        <a:xfrm>
          <a:off x="902421"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Emp length not mentioned has been considered as -1 for visualization purposes</a:t>
          </a:r>
        </a:p>
      </dsp:txBody>
      <dsp:txXfrm>
        <a:off x="1007221" y="627745"/>
        <a:ext cx="1937228" cy="1937228"/>
      </dsp:txXfrm>
    </dsp:sp>
    <dsp:sp modelId="{7D863DD2-3A5B-4B42-B64D-5F5286DAB16B}">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Since we are considering defaulted loans , hence we didn’t consider “Current” as Loan status in our analysis</a:t>
          </a:r>
        </a:p>
      </dsp:txBody>
      <dsp:txXfrm>
        <a:off x="3319190" y="627745"/>
        <a:ext cx="1937228" cy="1937228"/>
      </dsp:txXfrm>
    </dsp:sp>
    <dsp:sp modelId="{3615F030-FAC0-544F-97EE-CB1439D7CCD5}">
      <dsp:nvSpPr>
        <dsp:cNvPr id="0" name=""/>
        <dsp:cNvSpPr/>
      </dsp:nvSpPr>
      <dsp:spPr>
        <a:xfrm>
          <a:off x="902421" y="2834914"/>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Home ownership had “None” which was just very insignificant count (count=3) , hence removed it</a:t>
          </a:r>
        </a:p>
      </dsp:txBody>
      <dsp:txXfrm>
        <a:off x="1007221" y="2939714"/>
        <a:ext cx="1937228" cy="1937228"/>
      </dsp:txXfrm>
    </dsp:sp>
    <dsp:sp modelId="{17A951CD-984C-7C43-BCAE-8BA570367D56}">
      <dsp:nvSpPr>
        <dsp:cNvPr id="0" name=""/>
        <dsp:cNvSpPr/>
      </dsp:nvSpPr>
      <dsp:spPr>
        <a:xfrm>
          <a:off x="3214390" y="2834914"/>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Removed outliers from Annual Income by considering 95 percentile data</a:t>
          </a:r>
        </a:p>
      </dsp:txBody>
      <dsp:txXfrm>
        <a:off x="3319190" y="2939714"/>
        <a:ext cx="1937228" cy="1937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31B58-2178-4B95-8ACA-C5E8678974F1}">
      <dsp:nvSpPr>
        <dsp:cNvPr id="0" name=""/>
        <dsp:cNvSpPr/>
      </dsp:nvSpPr>
      <dsp:spPr>
        <a:xfrm>
          <a:off x="0" y="4450"/>
          <a:ext cx="6117335" cy="9479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3642F-CF5B-464E-9618-B45C6953F89D}">
      <dsp:nvSpPr>
        <dsp:cNvPr id="0" name=""/>
        <dsp:cNvSpPr/>
      </dsp:nvSpPr>
      <dsp:spPr>
        <a:xfrm>
          <a:off x="286760" y="217743"/>
          <a:ext cx="521382" cy="52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28D077-90F4-4445-A33D-37CFD297ED91}">
      <dsp:nvSpPr>
        <dsp:cNvPr id="0" name=""/>
        <dsp:cNvSpPr/>
      </dsp:nvSpPr>
      <dsp:spPr>
        <a:xfrm>
          <a:off x="1094903" y="4450"/>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US" sz="1700" kern="1200"/>
            <a:t>Interest rate columns converted to numeric for analysis</a:t>
          </a:r>
        </a:p>
      </dsp:txBody>
      <dsp:txXfrm>
        <a:off x="1094903" y="4450"/>
        <a:ext cx="5022432" cy="947968"/>
      </dsp:txXfrm>
    </dsp:sp>
    <dsp:sp modelId="{0CC6F195-76E5-4174-AE75-AA6C6C4587B8}">
      <dsp:nvSpPr>
        <dsp:cNvPr id="0" name=""/>
        <dsp:cNvSpPr/>
      </dsp:nvSpPr>
      <dsp:spPr>
        <a:xfrm>
          <a:off x="0" y="1189411"/>
          <a:ext cx="6117335" cy="9479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79507-AA62-4963-8670-D6B608D3D529}">
      <dsp:nvSpPr>
        <dsp:cNvPr id="0" name=""/>
        <dsp:cNvSpPr/>
      </dsp:nvSpPr>
      <dsp:spPr>
        <a:xfrm>
          <a:off x="286760" y="1402704"/>
          <a:ext cx="521382" cy="52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19D41E-D7D9-46FD-8A6B-D7642C02F49A}">
      <dsp:nvSpPr>
        <dsp:cNvPr id="0" name=""/>
        <dsp:cNvSpPr/>
      </dsp:nvSpPr>
      <dsp:spPr>
        <a:xfrm>
          <a:off x="1094903" y="1189411"/>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US" sz="1700" kern="1200"/>
            <a:t>Term column in months was filtered by removing additional string and then converting to numeric</a:t>
          </a:r>
        </a:p>
      </dsp:txBody>
      <dsp:txXfrm>
        <a:off x="1094903" y="1189411"/>
        <a:ext cx="5022432" cy="947968"/>
      </dsp:txXfrm>
    </dsp:sp>
    <dsp:sp modelId="{1F71350F-70E7-482C-A65F-557DB4F48150}">
      <dsp:nvSpPr>
        <dsp:cNvPr id="0" name=""/>
        <dsp:cNvSpPr/>
      </dsp:nvSpPr>
      <dsp:spPr>
        <a:xfrm>
          <a:off x="0" y="2374371"/>
          <a:ext cx="6117335" cy="9479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B5397-C2D3-47F1-BE2F-B804B7FD1FA6}">
      <dsp:nvSpPr>
        <dsp:cNvPr id="0" name=""/>
        <dsp:cNvSpPr/>
      </dsp:nvSpPr>
      <dsp:spPr>
        <a:xfrm>
          <a:off x="286760" y="2587664"/>
          <a:ext cx="521382" cy="52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C80934-E4C6-4E1B-ADA9-5B91C2F0FE76}">
      <dsp:nvSpPr>
        <dsp:cNvPr id="0" name=""/>
        <dsp:cNvSpPr/>
      </dsp:nvSpPr>
      <dsp:spPr>
        <a:xfrm>
          <a:off x="1094903" y="2374371"/>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US" sz="1700" kern="1200"/>
            <a:t>Derived columns of year and month extracted from issue data</a:t>
          </a:r>
        </a:p>
      </dsp:txBody>
      <dsp:txXfrm>
        <a:off x="1094903" y="2374371"/>
        <a:ext cx="5022432" cy="947968"/>
      </dsp:txXfrm>
    </dsp:sp>
    <dsp:sp modelId="{0B958CC9-10D4-445A-BD8E-CB2BF30EDD3C}">
      <dsp:nvSpPr>
        <dsp:cNvPr id="0" name=""/>
        <dsp:cNvSpPr/>
      </dsp:nvSpPr>
      <dsp:spPr>
        <a:xfrm>
          <a:off x="0" y="3559332"/>
          <a:ext cx="6117335" cy="94796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D5BAF-7D79-4A5F-9EA0-9824A92A29CB}">
      <dsp:nvSpPr>
        <dsp:cNvPr id="0" name=""/>
        <dsp:cNvSpPr/>
      </dsp:nvSpPr>
      <dsp:spPr>
        <a:xfrm>
          <a:off x="286760" y="3772625"/>
          <a:ext cx="521382" cy="5213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D5D445-84C2-4F50-9959-6994CAEE2EEC}">
      <dsp:nvSpPr>
        <dsp:cNvPr id="0" name=""/>
        <dsp:cNvSpPr/>
      </dsp:nvSpPr>
      <dsp:spPr>
        <a:xfrm>
          <a:off x="1094903" y="3559332"/>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IN" sz="1700" kern="1200"/>
            <a:t>Sub_Grade Column – Since we have grade column we converted the sub_grade column to numerical column for better analysis</a:t>
          </a:r>
          <a:endParaRPr lang="en-US" sz="1700" kern="1200"/>
        </a:p>
      </dsp:txBody>
      <dsp:txXfrm>
        <a:off x="1094903" y="3559332"/>
        <a:ext cx="5022432" cy="947968"/>
      </dsp:txXfrm>
    </dsp:sp>
    <dsp:sp modelId="{239A3499-7F26-49DF-A7DC-753C2CBF2F8E}">
      <dsp:nvSpPr>
        <dsp:cNvPr id="0" name=""/>
        <dsp:cNvSpPr/>
      </dsp:nvSpPr>
      <dsp:spPr>
        <a:xfrm>
          <a:off x="0" y="4744292"/>
          <a:ext cx="6117335" cy="94796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A8CDB-09FE-4B9D-9CEF-33A10905767A}">
      <dsp:nvSpPr>
        <dsp:cNvPr id="0" name=""/>
        <dsp:cNvSpPr/>
      </dsp:nvSpPr>
      <dsp:spPr>
        <a:xfrm>
          <a:off x="286760" y="4957585"/>
          <a:ext cx="521382" cy="5213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86261-08FF-47C1-806E-CD53CF3E0212}">
      <dsp:nvSpPr>
        <dsp:cNvPr id="0" name=""/>
        <dsp:cNvSpPr/>
      </dsp:nvSpPr>
      <dsp:spPr>
        <a:xfrm>
          <a:off x="1094903" y="4744292"/>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IN" sz="1700" kern="1200"/>
            <a:t>We created bins for interest rate and annual income columns</a:t>
          </a:r>
          <a:endParaRPr lang="en-US" sz="1700" kern="1200"/>
        </a:p>
      </dsp:txBody>
      <dsp:txXfrm>
        <a:off x="1094903" y="4744292"/>
        <a:ext cx="5022432" cy="94796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E345-2F67-2F5D-AF20-FE6BD5AA97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7FC7B55-DA04-F63B-EBEC-8A6DB8EB7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1DB387-B8F5-F6FD-D871-C756E674AA81}"/>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0E1DD71D-BF5C-DFE9-348D-2261E87B8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DEC6A-A38E-3B34-6E68-F1C1CE07C481}"/>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45328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ECFF-DFD7-FB6B-9BB4-8040F6D4F2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857304-EEA2-D27E-6B10-B152DBBA1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2AF83C-2748-9574-9724-1AD723A465E4}"/>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018AB2CA-E046-01CE-B393-D0CEDD41A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B461F-F5DA-369B-38AC-1A9EA3451B30}"/>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377716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5A84C-74AA-A4CD-0906-A7CF5CABC7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9BF707-651D-533E-BA01-2894B6677E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A14123-EE0D-3D7D-FE7E-E59A36CE2960}"/>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D07C8A23-1D52-BF2E-6543-6006FEA27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A7D1B-8E15-B41C-F219-6B3E2974C029}"/>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52990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8E4A-C44B-B3DC-EA53-DC5D607C285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8D9528-A57C-AF4C-644F-B491538C413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AE047C-3353-87DB-409A-1CF7902C6425}"/>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F5AB00E3-A12F-A52D-7A4C-B0AFE9650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29CCD-4B13-EC19-118D-E506DA6858B1}"/>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36245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1F1A-1935-BB8F-DA3A-DBCC570F20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EBBEFC-D457-F05F-272B-4AFECD568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96D975-E003-9692-D66C-9E97A22922F9}"/>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F4D0E7E9-9EED-E249-D14A-E19D5F053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971A7-ADA7-E51C-8D34-02FA0EEB48DC}"/>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17844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24A2-D7D3-70C6-881A-72A0C014B3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A7331E-346B-876A-A89C-4842B0CD61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B51377-5752-1E13-BA7C-A6705E7215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B01AF4-B19E-1F1F-9D6F-BD7124E30ADD}"/>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6" name="Footer Placeholder 5">
            <a:extLst>
              <a:ext uri="{FF2B5EF4-FFF2-40B4-BE49-F238E27FC236}">
                <a16:creationId xmlns:a16="http://schemas.microsoft.com/office/drawing/2014/main" id="{807D6D0E-8622-170D-78A9-229925444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94902-9413-E089-0E94-8A1A0FD8625C}"/>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55377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6077-C341-B100-8595-2DF09F7F28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3F051D-AEF1-3CC9-AC9F-DC72630EF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73DC33-6BFB-515E-C243-57026A081F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55703B-5084-2757-FDDA-32F610F7F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6C5F2C-366D-2E82-7CCF-031783D9D0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CBA0CA-3719-849E-5432-DF3048145874}"/>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8" name="Footer Placeholder 7">
            <a:extLst>
              <a:ext uri="{FF2B5EF4-FFF2-40B4-BE49-F238E27FC236}">
                <a16:creationId xmlns:a16="http://schemas.microsoft.com/office/drawing/2014/main" id="{0D59BF2F-F3D2-4AAB-A515-64CA9E69A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768ED-8BA2-045C-10A4-43CBED81F064}"/>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68125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926A-2F97-32A9-2AD9-01BA4F1670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7F7331-135A-D180-3E1C-300DBFD5E0B9}"/>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4" name="Footer Placeholder 3">
            <a:extLst>
              <a:ext uri="{FF2B5EF4-FFF2-40B4-BE49-F238E27FC236}">
                <a16:creationId xmlns:a16="http://schemas.microsoft.com/office/drawing/2014/main" id="{73A57367-28E5-20E0-4347-B87DF5B0C7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3D6DB-B2F2-68BF-CB0A-FFA6D7145FD0}"/>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347582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DE0B5-0ECA-D886-0A66-76BF53CF48C9}"/>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3" name="Footer Placeholder 2">
            <a:extLst>
              <a:ext uri="{FF2B5EF4-FFF2-40B4-BE49-F238E27FC236}">
                <a16:creationId xmlns:a16="http://schemas.microsoft.com/office/drawing/2014/main" id="{25783DC1-E8DD-4DD5-091E-7D62395B27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E0672D-F9E3-B777-A0A6-B2AFFF834C7D}"/>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12202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BE70-19A2-D8DE-27DA-70BC2B1369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FB46F0-48B7-F081-1A0B-0388CE446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CB1592-D469-57E3-F82E-D37EF1C74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F7F185-0AC6-E469-474E-E702E1078100}"/>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6" name="Footer Placeholder 5">
            <a:extLst>
              <a:ext uri="{FF2B5EF4-FFF2-40B4-BE49-F238E27FC236}">
                <a16:creationId xmlns:a16="http://schemas.microsoft.com/office/drawing/2014/main" id="{EB77EB50-9E06-6E08-DFB4-7E71452FA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8AF10-8981-0EB5-E3C5-A7A217ED3606}"/>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268473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753B-D7DA-72B4-8342-A79CFB9353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13BA9C-7A3E-B042-AD6F-464C98FFE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A8EE0C-5571-331C-780C-6DD5C228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5BEA63-24F1-EF0C-0212-792893C61A2F}"/>
              </a:ext>
            </a:extLst>
          </p:cNvPr>
          <p:cNvSpPr>
            <a:spLocks noGrp="1"/>
          </p:cNvSpPr>
          <p:nvPr>
            <p:ph type="dt" sz="half" idx="10"/>
          </p:nvPr>
        </p:nvSpPr>
        <p:spPr/>
        <p:txBody>
          <a:bodyPr/>
          <a:lstStyle/>
          <a:p>
            <a:fld id="{82898013-C2D6-9B4B-B7AB-473D0A19793B}" type="datetimeFigureOut">
              <a:rPr lang="en-US" smtClean="0"/>
              <a:t>11/9/22</a:t>
            </a:fld>
            <a:endParaRPr lang="en-US"/>
          </a:p>
        </p:txBody>
      </p:sp>
      <p:sp>
        <p:nvSpPr>
          <p:cNvPr id="6" name="Footer Placeholder 5">
            <a:extLst>
              <a:ext uri="{FF2B5EF4-FFF2-40B4-BE49-F238E27FC236}">
                <a16:creationId xmlns:a16="http://schemas.microsoft.com/office/drawing/2014/main" id="{9C5BE4D0-C5B0-C1E4-2C83-6F6D8BEB7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317E1-9631-10D7-A22F-9DD02920CF3D}"/>
              </a:ext>
            </a:extLst>
          </p:cNvPr>
          <p:cNvSpPr>
            <a:spLocks noGrp="1"/>
          </p:cNvSpPr>
          <p:nvPr>
            <p:ph type="sldNum" sz="quarter" idx="12"/>
          </p:nvPr>
        </p:nvSpPr>
        <p:spPr/>
        <p:txBody>
          <a:bodyPr/>
          <a:lstStyle/>
          <a:p>
            <a:fld id="{951DAD6C-9A19-2949-A620-7B7FA40AEC3C}" type="slidenum">
              <a:rPr lang="en-US" smtClean="0"/>
              <a:t>‹#›</a:t>
            </a:fld>
            <a:endParaRPr lang="en-US"/>
          </a:p>
        </p:txBody>
      </p:sp>
    </p:spTree>
    <p:extLst>
      <p:ext uri="{BB962C8B-B14F-4D97-AF65-F5344CB8AC3E}">
        <p14:creationId xmlns:p14="http://schemas.microsoft.com/office/powerpoint/2010/main" val="91289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9F634-7B45-4F52-AE1B-7F6B5E328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130BC2-825D-0685-D6E1-BC0AB816E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E1017-A99B-11EE-D946-862F029FE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98013-C2D6-9B4B-B7AB-473D0A19793B}" type="datetimeFigureOut">
              <a:rPr lang="en-US" smtClean="0"/>
              <a:t>11/9/22</a:t>
            </a:fld>
            <a:endParaRPr lang="en-US"/>
          </a:p>
        </p:txBody>
      </p:sp>
      <p:sp>
        <p:nvSpPr>
          <p:cNvPr id="5" name="Footer Placeholder 4">
            <a:extLst>
              <a:ext uri="{FF2B5EF4-FFF2-40B4-BE49-F238E27FC236}">
                <a16:creationId xmlns:a16="http://schemas.microsoft.com/office/drawing/2014/main" id="{E3B0ACBC-1B78-FA3A-AB28-2112DA416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F0EEAD-F847-BBBD-FAE6-3438E9ADA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DAD6C-9A19-2949-A620-7B7FA40AEC3C}" type="slidenum">
              <a:rPr lang="en-US" smtClean="0"/>
              <a:t>‹#›</a:t>
            </a:fld>
            <a:endParaRPr lang="en-US"/>
          </a:p>
        </p:txBody>
      </p:sp>
    </p:spTree>
    <p:extLst>
      <p:ext uri="{BB962C8B-B14F-4D97-AF65-F5344CB8AC3E}">
        <p14:creationId xmlns:p14="http://schemas.microsoft.com/office/powerpoint/2010/main" val="387930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A0776-CABE-4D7E-B3B1-65DFAAE980B8}"/>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Lending Club Case Study</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28B4E75E-AB8D-B2A7-145C-C2913830DBF9}"/>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Javvaji Gokul</a:t>
            </a:r>
          </a:p>
          <a:p>
            <a:pPr algn="l"/>
            <a:r>
              <a:rPr lang="en-US" sz="3200">
                <a:solidFill>
                  <a:srgbClr val="FEFFFF"/>
                </a:solidFill>
              </a:rPr>
              <a:t>Krishnendra Nandi</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704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DA6B7D-E668-9B15-6043-52E15097D43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Home Ownership Impact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254FC035-D4B8-3D76-A6B5-B556B2EE80B0}"/>
              </a:ext>
            </a:extLst>
          </p:cNvPr>
          <p:cNvPicPr>
            <a:picLocks noGrp="1" noChangeAspect="1"/>
          </p:cNvPicPr>
          <p:nvPr>
            <p:ph idx="1"/>
          </p:nvPr>
        </p:nvPicPr>
        <p:blipFill>
          <a:blip r:embed="rId2"/>
          <a:stretch>
            <a:fillRect/>
          </a:stretch>
        </p:blipFill>
        <p:spPr>
          <a:xfrm>
            <a:off x="1815645" y="2509911"/>
            <a:ext cx="8505610" cy="3997637"/>
          </a:xfrm>
          <a:prstGeom prst="rect">
            <a:avLst/>
          </a:prstGeom>
        </p:spPr>
      </p:pic>
    </p:spTree>
    <p:extLst>
      <p:ext uri="{BB962C8B-B14F-4D97-AF65-F5344CB8AC3E}">
        <p14:creationId xmlns:p14="http://schemas.microsoft.com/office/powerpoint/2010/main" val="227642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CB53A3-8440-BE07-3F03-33A60BE733A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Purpose of Loan Impact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31B46ECA-E1AD-6BAE-997B-0FC45DC4901B}"/>
              </a:ext>
            </a:extLst>
          </p:cNvPr>
          <p:cNvPicPr>
            <a:picLocks noGrp="1" noChangeAspect="1"/>
          </p:cNvPicPr>
          <p:nvPr>
            <p:ph idx="1"/>
          </p:nvPr>
        </p:nvPicPr>
        <p:blipFill>
          <a:blip r:embed="rId2"/>
          <a:stretch>
            <a:fillRect/>
          </a:stretch>
        </p:blipFill>
        <p:spPr>
          <a:xfrm>
            <a:off x="738268" y="2509911"/>
            <a:ext cx="10660365" cy="3997637"/>
          </a:xfrm>
          <a:prstGeom prst="rect">
            <a:avLst/>
          </a:prstGeom>
        </p:spPr>
      </p:pic>
    </p:spTree>
    <p:extLst>
      <p:ext uri="{BB962C8B-B14F-4D97-AF65-F5344CB8AC3E}">
        <p14:creationId xmlns:p14="http://schemas.microsoft.com/office/powerpoint/2010/main" val="50156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265E7-B4AF-FA4A-6DF4-CE6C49A7058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Annual Income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8DFB496B-48F3-B750-DB10-3D60A0097C8C}"/>
              </a:ext>
            </a:extLst>
          </p:cNvPr>
          <p:cNvPicPr>
            <a:picLocks noGrp="1" noChangeAspect="1"/>
          </p:cNvPicPr>
          <p:nvPr>
            <p:ph idx="1"/>
          </p:nvPr>
        </p:nvPicPr>
        <p:blipFill>
          <a:blip r:embed="rId2"/>
          <a:stretch>
            <a:fillRect/>
          </a:stretch>
        </p:blipFill>
        <p:spPr>
          <a:xfrm>
            <a:off x="320040" y="3147338"/>
            <a:ext cx="11496821" cy="2558042"/>
          </a:xfrm>
          <a:prstGeom prst="rect">
            <a:avLst/>
          </a:prstGeom>
        </p:spPr>
      </p:pic>
    </p:spTree>
    <p:extLst>
      <p:ext uri="{BB962C8B-B14F-4D97-AF65-F5344CB8AC3E}">
        <p14:creationId xmlns:p14="http://schemas.microsoft.com/office/powerpoint/2010/main" val="98833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9EB23-D249-529A-3215-697E8AD45C6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Interest Rate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3E421FE4-5A51-8F96-C354-220AFF0ECF88}"/>
              </a:ext>
            </a:extLst>
          </p:cNvPr>
          <p:cNvPicPr>
            <a:picLocks noGrp="1" noChangeAspect="1"/>
          </p:cNvPicPr>
          <p:nvPr>
            <p:ph idx="1"/>
          </p:nvPr>
        </p:nvPicPr>
        <p:blipFill>
          <a:blip r:embed="rId2"/>
          <a:stretch>
            <a:fillRect/>
          </a:stretch>
        </p:blipFill>
        <p:spPr>
          <a:xfrm>
            <a:off x="320040" y="3132967"/>
            <a:ext cx="11496821" cy="2586784"/>
          </a:xfrm>
          <a:prstGeom prst="rect">
            <a:avLst/>
          </a:prstGeom>
        </p:spPr>
      </p:pic>
    </p:spTree>
    <p:extLst>
      <p:ext uri="{BB962C8B-B14F-4D97-AF65-F5344CB8AC3E}">
        <p14:creationId xmlns:p14="http://schemas.microsoft.com/office/powerpoint/2010/main" val="295309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EEB34-C192-EDB5-BD9A-4AE568B8F49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Issue Month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93E0F505-1905-139D-FCDD-B3C5598254F7}"/>
              </a:ext>
            </a:extLst>
          </p:cNvPr>
          <p:cNvPicPr>
            <a:picLocks noGrp="1" noChangeAspect="1"/>
          </p:cNvPicPr>
          <p:nvPr>
            <p:ph idx="1"/>
          </p:nvPr>
        </p:nvPicPr>
        <p:blipFill>
          <a:blip r:embed="rId2"/>
          <a:stretch>
            <a:fillRect/>
          </a:stretch>
        </p:blipFill>
        <p:spPr>
          <a:xfrm>
            <a:off x="320040" y="3176080"/>
            <a:ext cx="11496821" cy="2500558"/>
          </a:xfrm>
          <a:prstGeom prst="rect">
            <a:avLst/>
          </a:prstGeom>
        </p:spPr>
      </p:pic>
    </p:spTree>
    <p:extLst>
      <p:ext uri="{BB962C8B-B14F-4D97-AF65-F5344CB8AC3E}">
        <p14:creationId xmlns:p14="http://schemas.microsoft.com/office/powerpoint/2010/main" val="30241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721D0-0606-D65B-BF52-CDC8BACBF1C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Issue Year Impact</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060CEF7A-8636-6CF2-8AAD-92138CD16837}"/>
              </a:ext>
            </a:extLst>
          </p:cNvPr>
          <p:cNvPicPr>
            <a:picLocks noGrp="1" noChangeAspect="1"/>
          </p:cNvPicPr>
          <p:nvPr>
            <p:ph idx="1"/>
          </p:nvPr>
        </p:nvPicPr>
        <p:blipFill>
          <a:blip r:embed="rId2"/>
          <a:stretch>
            <a:fillRect/>
          </a:stretch>
        </p:blipFill>
        <p:spPr>
          <a:xfrm>
            <a:off x="320040" y="3204822"/>
            <a:ext cx="11496821" cy="2443074"/>
          </a:xfrm>
          <a:prstGeom prst="rect">
            <a:avLst/>
          </a:prstGeom>
        </p:spPr>
      </p:pic>
    </p:spTree>
    <p:extLst>
      <p:ext uri="{BB962C8B-B14F-4D97-AF65-F5344CB8AC3E}">
        <p14:creationId xmlns:p14="http://schemas.microsoft.com/office/powerpoint/2010/main" val="221005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FE47-0CE6-1596-F86F-E4A9371D983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Address State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41143380-9EA9-70A9-5081-245273F75B13}"/>
              </a:ext>
            </a:extLst>
          </p:cNvPr>
          <p:cNvPicPr>
            <a:picLocks noGrp="1" noChangeAspect="1"/>
          </p:cNvPicPr>
          <p:nvPr>
            <p:ph idx="1"/>
          </p:nvPr>
        </p:nvPicPr>
        <p:blipFill>
          <a:blip r:embed="rId2"/>
          <a:stretch>
            <a:fillRect/>
          </a:stretch>
        </p:blipFill>
        <p:spPr>
          <a:xfrm>
            <a:off x="1860412" y="2427541"/>
            <a:ext cx="8416077" cy="3997637"/>
          </a:xfrm>
          <a:prstGeom prst="rect">
            <a:avLst/>
          </a:prstGeom>
        </p:spPr>
      </p:pic>
    </p:spTree>
    <p:extLst>
      <p:ext uri="{BB962C8B-B14F-4D97-AF65-F5344CB8AC3E}">
        <p14:creationId xmlns:p14="http://schemas.microsoft.com/office/powerpoint/2010/main" val="140444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5DD2D-3D61-D944-5940-80A34A32525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Grade and Sub Grade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 histogram&#10;&#10;Description automatically generated">
            <a:extLst>
              <a:ext uri="{FF2B5EF4-FFF2-40B4-BE49-F238E27FC236}">
                <a16:creationId xmlns:a16="http://schemas.microsoft.com/office/drawing/2014/main" id="{6DB10B36-E9D4-5541-8362-9D91C1805621}"/>
              </a:ext>
            </a:extLst>
          </p:cNvPr>
          <p:cNvPicPr>
            <a:picLocks noGrp="1" noChangeAspect="1"/>
          </p:cNvPicPr>
          <p:nvPr>
            <p:ph idx="1"/>
          </p:nvPr>
        </p:nvPicPr>
        <p:blipFill>
          <a:blip r:embed="rId2"/>
          <a:stretch>
            <a:fillRect/>
          </a:stretch>
        </p:blipFill>
        <p:spPr>
          <a:xfrm>
            <a:off x="1860412" y="2427541"/>
            <a:ext cx="8416077" cy="3997637"/>
          </a:xfrm>
          <a:prstGeom prst="rect">
            <a:avLst/>
          </a:prstGeom>
        </p:spPr>
      </p:pic>
    </p:spTree>
    <p:extLst>
      <p:ext uri="{BB962C8B-B14F-4D97-AF65-F5344CB8AC3E}">
        <p14:creationId xmlns:p14="http://schemas.microsoft.com/office/powerpoint/2010/main" val="1571609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346C9-51C0-B1DF-59CF-4B2456DC74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Verification Status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AF5D9C55-6CA3-528E-5864-37B98C32550E}"/>
              </a:ext>
            </a:extLst>
          </p:cNvPr>
          <p:cNvPicPr>
            <a:picLocks noGrp="1" noChangeAspect="1"/>
          </p:cNvPicPr>
          <p:nvPr>
            <p:ph idx="1"/>
          </p:nvPr>
        </p:nvPicPr>
        <p:blipFill>
          <a:blip r:embed="rId2"/>
          <a:stretch>
            <a:fillRect/>
          </a:stretch>
        </p:blipFill>
        <p:spPr>
          <a:xfrm>
            <a:off x="1252020" y="2427541"/>
            <a:ext cx="9632860" cy="3997637"/>
          </a:xfrm>
          <a:prstGeom prst="rect">
            <a:avLst/>
          </a:prstGeom>
        </p:spPr>
      </p:pic>
    </p:spTree>
    <p:extLst>
      <p:ext uri="{BB962C8B-B14F-4D97-AF65-F5344CB8AC3E}">
        <p14:creationId xmlns:p14="http://schemas.microsoft.com/office/powerpoint/2010/main" val="360443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ADFB5-8612-1FC4-5293-D3236C17171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Debt to income Impact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A9624EFD-947B-5CF9-17F4-BE3DD671DEE3}"/>
              </a:ext>
            </a:extLst>
          </p:cNvPr>
          <p:cNvPicPr>
            <a:picLocks noGrp="1" noChangeAspect="1"/>
          </p:cNvPicPr>
          <p:nvPr>
            <p:ph idx="1"/>
          </p:nvPr>
        </p:nvPicPr>
        <p:blipFill>
          <a:blip r:embed="rId2"/>
          <a:stretch>
            <a:fillRect/>
          </a:stretch>
        </p:blipFill>
        <p:spPr>
          <a:xfrm>
            <a:off x="1252020" y="2427541"/>
            <a:ext cx="9632860" cy="3997637"/>
          </a:xfrm>
          <a:prstGeom prst="rect">
            <a:avLst/>
          </a:prstGeom>
        </p:spPr>
      </p:pic>
    </p:spTree>
    <p:extLst>
      <p:ext uri="{BB962C8B-B14F-4D97-AF65-F5344CB8AC3E}">
        <p14:creationId xmlns:p14="http://schemas.microsoft.com/office/powerpoint/2010/main" val="195397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3B2C6-B187-D641-AA8B-2AA78E0C1467}"/>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Cleansing and Filtering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44A396-3573-7CEA-6212-0CFCE3E1E50D}"/>
              </a:ext>
            </a:extLst>
          </p:cNvPr>
          <p:cNvSpPr>
            <a:spLocks noGrp="1"/>
          </p:cNvSpPr>
          <p:nvPr>
            <p:ph idx="1"/>
          </p:nvPr>
        </p:nvSpPr>
        <p:spPr>
          <a:xfrm>
            <a:off x="4447308" y="591344"/>
            <a:ext cx="6906491" cy="5585619"/>
          </a:xfrm>
        </p:spPr>
        <p:txBody>
          <a:bodyPr anchor="ctr">
            <a:normAutofit/>
          </a:bodyPr>
          <a:lstStyle/>
          <a:p>
            <a:r>
              <a:rPr lang="en-US" dirty="0"/>
              <a:t>Removed all behavioral columns as was given by facilitators as people who are applying the loans wont have that data</a:t>
            </a:r>
          </a:p>
          <a:p>
            <a:r>
              <a:rPr lang="en-US" dirty="0"/>
              <a:t>Removed columns having all rows as null</a:t>
            </a:r>
          </a:p>
          <a:p>
            <a:r>
              <a:rPr lang="en-US" dirty="0"/>
              <a:t>Unique data keys (id, </a:t>
            </a:r>
            <a:r>
              <a:rPr lang="en-US" dirty="0" err="1"/>
              <a:t>member_id</a:t>
            </a:r>
            <a:r>
              <a:rPr lang="en-US" dirty="0"/>
              <a:t>, </a:t>
            </a:r>
            <a:r>
              <a:rPr lang="en-US" dirty="0" err="1"/>
              <a:t>url</a:t>
            </a:r>
            <a:r>
              <a:rPr lang="en-US" dirty="0"/>
              <a:t>) have no bearing on analysis</a:t>
            </a:r>
          </a:p>
          <a:p>
            <a:r>
              <a:rPr lang="en-US" dirty="0" err="1"/>
              <a:t>Emp_title</a:t>
            </a:r>
            <a:r>
              <a:rPr lang="en-US" dirty="0"/>
              <a:t> &amp; Title have no role in analysis</a:t>
            </a:r>
          </a:p>
          <a:p>
            <a:r>
              <a:rPr lang="en-US" dirty="0"/>
              <a:t>Zip code is of no significance</a:t>
            </a:r>
          </a:p>
          <a:p>
            <a:r>
              <a:rPr lang="en-US" dirty="0"/>
              <a:t>Removed all columns having null values at least 70%</a:t>
            </a:r>
          </a:p>
          <a:p>
            <a:r>
              <a:rPr lang="en-US" dirty="0"/>
              <a:t>Removed all singleton value columns ( columns having just 1 value)</a:t>
            </a:r>
          </a:p>
        </p:txBody>
      </p:sp>
    </p:spTree>
    <p:extLst>
      <p:ext uri="{BB962C8B-B14F-4D97-AF65-F5344CB8AC3E}">
        <p14:creationId xmlns:p14="http://schemas.microsoft.com/office/powerpoint/2010/main" val="222896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424D5-5B11-0F67-307A-9C43D050FFE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Loan Amount Group Impact</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 histogram&#10;&#10;Description automatically generated">
            <a:extLst>
              <a:ext uri="{FF2B5EF4-FFF2-40B4-BE49-F238E27FC236}">
                <a16:creationId xmlns:a16="http://schemas.microsoft.com/office/drawing/2014/main" id="{4B649F13-A155-F5BE-FB55-5513BEB6D8C7}"/>
              </a:ext>
            </a:extLst>
          </p:cNvPr>
          <p:cNvPicPr>
            <a:picLocks noGrp="1" noChangeAspect="1"/>
          </p:cNvPicPr>
          <p:nvPr>
            <p:ph idx="1"/>
          </p:nvPr>
        </p:nvPicPr>
        <p:blipFill>
          <a:blip r:embed="rId2"/>
          <a:stretch>
            <a:fillRect/>
          </a:stretch>
        </p:blipFill>
        <p:spPr>
          <a:xfrm>
            <a:off x="5153822" y="959008"/>
            <a:ext cx="6553545" cy="4947926"/>
          </a:xfrm>
          <a:prstGeom prst="rect">
            <a:avLst/>
          </a:prstGeom>
        </p:spPr>
      </p:pic>
    </p:spTree>
    <p:extLst>
      <p:ext uri="{BB962C8B-B14F-4D97-AF65-F5344CB8AC3E}">
        <p14:creationId xmlns:p14="http://schemas.microsoft.com/office/powerpoint/2010/main" val="84202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5746-8808-960D-E40A-DC693DDAA3D4}"/>
              </a:ext>
            </a:extLst>
          </p:cNvPr>
          <p:cNvSpPr>
            <a:spLocks noGrp="1"/>
          </p:cNvSpPr>
          <p:nvPr>
            <p:ph type="title"/>
          </p:nvPr>
        </p:nvSpPr>
        <p:spPr>
          <a:xfrm>
            <a:off x="804673" y="1445494"/>
            <a:ext cx="3616856" cy="4376572"/>
          </a:xfrm>
        </p:spPr>
        <p:txBody>
          <a:bodyPr anchor="ctr">
            <a:normAutofit/>
          </a:bodyPr>
          <a:lstStyle/>
          <a:p>
            <a:r>
              <a:rPr lang="en-US" sz="4800"/>
              <a:t>Some Observations so far</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BED9F-A419-7B6E-3984-6CC3B0E6243F}"/>
              </a:ext>
            </a:extLst>
          </p:cNvPr>
          <p:cNvSpPr>
            <a:spLocks noGrp="1"/>
          </p:cNvSpPr>
          <p:nvPr>
            <p:ph idx="1"/>
          </p:nvPr>
        </p:nvSpPr>
        <p:spPr>
          <a:xfrm>
            <a:off x="6096000" y="1399032"/>
            <a:ext cx="5501834" cy="4471416"/>
          </a:xfrm>
        </p:spPr>
        <p:txBody>
          <a:bodyPr anchor="ctr">
            <a:normAutofit/>
          </a:bodyPr>
          <a:lstStyle/>
          <a:p>
            <a:pPr>
              <a:buFont typeface="+mj-lt"/>
              <a:buAutoNum type="arabicPeriod"/>
            </a:pPr>
            <a:r>
              <a:rPr lang="en-IN" sz="900">
                <a:solidFill>
                  <a:schemeClr val="bg1"/>
                </a:solidFill>
              </a:rPr>
              <a:t>10+ , &lt;1 or No work experience Customers have mostly defaulted the loans.</a:t>
            </a:r>
          </a:p>
          <a:p>
            <a:pPr>
              <a:buFont typeface="+mj-lt"/>
              <a:buAutoNum type="arabicPeriod"/>
            </a:pPr>
            <a:r>
              <a:rPr lang="en-IN" sz="900">
                <a:solidFill>
                  <a:schemeClr val="bg1"/>
                </a:solidFill>
              </a:rPr>
              <a:t>Customers who are on rent house or mortgaged house are more likely to default than who own a house.</a:t>
            </a:r>
          </a:p>
          <a:p>
            <a:pPr>
              <a:buFont typeface="+mj-lt"/>
              <a:buAutoNum type="arabicPeriod"/>
            </a:pPr>
            <a:r>
              <a:rPr lang="en-IN" sz="900">
                <a:solidFill>
                  <a:schemeClr val="bg1"/>
                </a:solidFill>
              </a:rPr>
              <a:t>Debt consolidation is highest factor for taking loans and then defaulting the loan. So, while giving loan Approver we have to be mindful and check all necessary parameters for approving the loan.</a:t>
            </a:r>
          </a:p>
          <a:p>
            <a:pPr>
              <a:buFont typeface="+mj-lt"/>
              <a:buAutoNum type="arabicPeriod"/>
            </a:pPr>
            <a:r>
              <a:rPr lang="en-IN" sz="900">
                <a:solidFill>
                  <a:schemeClr val="bg1"/>
                </a:solidFill>
              </a:rPr>
              <a:t>30K-70K(this fig is derived from by analysing 31-45K, 45-58K, 58-72K groups) range annual income customers are more likely to default loan.</a:t>
            </a:r>
          </a:p>
          <a:p>
            <a:pPr>
              <a:buFont typeface="+mj-lt"/>
              <a:buAutoNum type="arabicPeriod"/>
            </a:pPr>
            <a:r>
              <a:rPr lang="en-IN" sz="900">
                <a:solidFill>
                  <a:schemeClr val="bg1"/>
                </a:solidFill>
              </a:rPr>
              <a:t>13-15% int rate loans are mostly defaulted customers. If we consolidate four buckets(13-15%, 15-16%, 10-12%, 12-13%) we can infer and say 10-16% int rate loans are more likely to default the loan.</a:t>
            </a:r>
          </a:p>
          <a:p>
            <a:pPr>
              <a:buFont typeface="+mj-lt"/>
              <a:buAutoNum type="arabicPeriod"/>
            </a:pPr>
            <a:r>
              <a:rPr lang="en-IN" sz="900">
                <a:solidFill>
                  <a:schemeClr val="bg1"/>
                </a:solidFill>
              </a:rPr>
              <a:t>Dec Month loans are most defaulted loans, Cusomers who take loan in Sep, Oct, Nov, Dec are more likely to default , may be they are taking loans to pay off other debts as they are nearing to year end.</a:t>
            </a:r>
          </a:p>
          <a:p>
            <a:pPr>
              <a:buFont typeface="+mj-lt"/>
              <a:buAutoNum type="arabicPeriod"/>
            </a:pPr>
            <a:r>
              <a:rPr lang="en-IN" sz="900">
                <a:solidFill>
                  <a:schemeClr val="bg1"/>
                </a:solidFill>
              </a:rPr>
              <a:t>Loan year pattern suggests us , year on year default loans are increasing and loan applications are increasing. At 2011 year more number of default loans occurred. Financial Crisis / Recission or other global factors might be reason for that.</a:t>
            </a:r>
          </a:p>
          <a:p>
            <a:pPr>
              <a:buFont typeface="+mj-lt"/>
              <a:buAutoNum type="arabicPeriod"/>
            </a:pPr>
            <a:r>
              <a:rPr lang="en-IN" sz="900">
                <a:solidFill>
                  <a:schemeClr val="bg1"/>
                </a:solidFill>
              </a:rPr>
              <a:t>Though California customers took more no of loans and then defaulted. Florida Customers have defaulted more loans if we consider the ratio of loans taken and defaulted.</a:t>
            </a:r>
          </a:p>
          <a:p>
            <a:pPr>
              <a:buFont typeface="+mj-lt"/>
              <a:buAutoNum type="arabicPeriod"/>
            </a:pPr>
            <a:r>
              <a:rPr lang="en-IN" sz="900">
                <a:solidFill>
                  <a:schemeClr val="bg1"/>
                </a:solidFill>
              </a:rPr>
              <a:t>B5, C1 grade loans are most defaulted loans.</a:t>
            </a:r>
          </a:p>
          <a:p>
            <a:pPr>
              <a:buFont typeface="+mj-lt"/>
              <a:buAutoNum type="arabicPeriod"/>
            </a:pPr>
            <a:r>
              <a:rPr lang="en-IN" sz="900">
                <a:solidFill>
                  <a:schemeClr val="bg1"/>
                </a:solidFill>
              </a:rPr>
              <a:t>Unverified loans(non BGV) loans are risky loans and defaulted loans. So, verification about customer helps in reducing the risk.</a:t>
            </a:r>
          </a:p>
          <a:p>
            <a:pPr>
              <a:buFont typeface="+mj-lt"/>
              <a:buAutoNum type="arabicPeriod"/>
            </a:pPr>
            <a:r>
              <a:rPr lang="en-IN" sz="900">
                <a:solidFill>
                  <a:schemeClr val="bg1"/>
                </a:solidFill>
              </a:rPr>
              <a:t>most of the customers who apply for loan falls in 13-17 dti range and they are also more likely to default the loans.</a:t>
            </a:r>
          </a:p>
          <a:p>
            <a:pPr>
              <a:buFont typeface="+mj-lt"/>
              <a:buAutoNum type="arabicPeriod"/>
            </a:pPr>
            <a:r>
              <a:rPr lang="en-IN" sz="900">
                <a:solidFill>
                  <a:schemeClr val="bg1"/>
                </a:solidFill>
              </a:rPr>
              <a:t>5-10K loan are most defaulted as well as applied loans.</a:t>
            </a:r>
          </a:p>
          <a:p>
            <a:endParaRPr lang="en-US" sz="900">
              <a:solidFill>
                <a:schemeClr val="bg1"/>
              </a:solidFill>
            </a:endParaRPr>
          </a:p>
        </p:txBody>
      </p:sp>
    </p:spTree>
    <p:extLst>
      <p:ext uri="{BB962C8B-B14F-4D97-AF65-F5344CB8AC3E}">
        <p14:creationId xmlns:p14="http://schemas.microsoft.com/office/powerpoint/2010/main" val="293154318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154-8E1E-05D9-88BD-A633BA846CEF}"/>
              </a:ext>
            </a:extLst>
          </p:cNvPr>
          <p:cNvSpPr>
            <a:spLocks noGrp="1"/>
          </p:cNvSpPr>
          <p:nvPr>
            <p:ph type="title"/>
          </p:nvPr>
        </p:nvSpPr>
        <p:spPr>
          <a:xfrm>
            <a:off x="804673" y="1445494"/>
            <a:ext cx="3616856" cy="4376572"/>
          </a:xfrm>
        </p:spPr>
        <p:txBody>
          <a:bodyPr anchor="ctr">
            <a:normAutofit/>
          </a:bodyPr>
          <a:lstStyle/>
          <a:p>
            <a:r>
              <a:rPr lang="en-US" sz="4800"/>
              <a:t>Some more Observations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EFE9F7-D6DC-9AA0-BF64-1A93A2B5071F}"/>
              </a:ext>
            </a:extLst>
          </p:cNvPr>
          <p:cNvSpPr>
            <a:spLocks noGrp="1"/>
          </p:cNvSpPr>
          <p:nvPr>
            <p:ph idx="1"/>
          </p:nvPr>
        </p:nvSpPr>
        <p:spPr>
          <a:xfrm>
            <a:off x="6096000" y="1399032"/>
            <a:ext cx="5501834" cy="4471416"/>
          </a:xfrm>
        </p:spPr>
        <p:txBody>
          <a:bodyPr anchor="ctr">
            <a:normAutofit/>
          </a:bodyPr>
          <a:lstStyle/>
          <a:p>
            <a:pPr>
              <a:buFont typeface="+mj-lt"/>
              <a:buAutoNum type="arabicPeriod"/>
            </a:pPr>
            <a:r>
              <a:rPr lang="en-IN" sz="2200">
                <a:solidFill>
                  <a:schemeClr val="bg1"/>
                </a:solidFill>
              </a:rPr>
              <a:t>Loans can be given to Mid Work Experience customers.</a:t>
            </a:r>
          </a:p>
          <a:p>
            <a:pPr>
              <a:buFont typeface="+mj-lt"/>
              <a:buAutoNum type="arabicPeriod"/>
            </a:pPr>
            <a:r>
              <a:rPr lang="en-IN" sz="2200">
                <a:solidFill>
                  <a:schemeClr val="bg1"/>
                </a:solidFill>
              </a:rPr>
              <a:t>credit card loan purpose customers are mindful about their credit score, so loan issuing to them would reduce risk of loan.</a:t>
            </a:r>
          </a:p>
          <a:p>
            <a:pPr>
              <a:buFont typeface="+mj-lt"/>
              <a:buAutoNum type="arabicPeriod"/>
            </a:pPr>
            <a:r>
              <a:rPr lang="en-IN" sz="2200">
                <a:solidFill>
                  <a:schemeClr val="bg1"/>
                </a:solidFill>
              </a:rPr>
              <a:t>A grade loans can be approved with less risk.</a:t>
            </a:r>
          </a:p>
          <a:p>
            <a:pPr marL="0" indent="0">
              <a:buNone/>
            </a:pPr>
            <a:endParaRPr lang="en-US" sz="2200">
              <a:solidFill>
                <a:schemeClr val="bg1"/>
              </a:solidFill>
            </a:endParaRPr>
          </a:p>
        </p:txBody>
      </p:sp>
    </p:spTree>
    <p:extLst>
      <p:ext uri="{BB962C8B-B14F-4D97-AF65-F5344CB8AC3E}">
        <p14:creationId xmlns:p14="http://schemas.microsoft.com/office/powerpoint/2010/main" val="153005014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DB918-929F-39C8-761B-E6D5AA80239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Bivariate Analysis</a:t>
            </a:r>
          </a:p>
        </p:txBody>
      </p:sp>
    </p:spTree>
    <p:extLst>
      <p:ext uri="{BB962C8B-B14F-4D97-AF65-F5344CB8AC3E}">
        <p14:creationId xmlns:p14="http://schemas.microsoft.com/office/powerpoint/2010/main" val="3841573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78F14A-002C-E45E-F44D-9B67ED139D73}"/>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Annual Income vs Loan Amount</a:t>
            </a:r>
          </a:p>
        </p:txBody>
      </p:sp>
      <p:sp>
        <p:nvSpPr>
          <p:cNvPr id="20" name="Rectangle 1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CCC3244E-6669-3298-7210-003E9B996A31}"/>
              </a:ext>
            </a:extLst>
          </p:cNvPr>
          <p:cNvPicPr>
            <a:picLocks noGrp="1" noChangeAspect="1"/>
          </p:cNvPicPr>
          <p:nvPr>
            <p:ph idx="1"/>
          </p:nvPr>
        </p:nvPicPr>
        <p:blipFill>
          <a:blip r:embed="rId2"/>
          <a:stretch>
            <a:fillRect/>
          </a:stretch>
        </p:blipFill>
        <p:spPr>
          <a:xfrm>
            <a:off x="566744" y="3702366"/>
            <a:ext cx="6579910" cy="1562728"/>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0DBA819-0265-E4C8-390A-0D197959211B}"/>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1">
                <a:solidFill>
                  <a:srgbClr val="FFFFFF"/>
                </a:solidFill>
              </a:rPr>
              <a:t>Defaulted Loans have highest loan amount across all groups. 2. In case of Defaulted Loans, applied loan amount follows negative trend after 126K income range customers</a:t>
            </a:r>
            <a:endParaRPr lang="en-US" sz="2000" b="1">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10362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59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F42CCC-8BAA-724E-1C55-E7BEEBDA9971}"/>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Annual Income vs Purpose</a:t>
            </a:r>
          </a:p>
        </p:txBody>
      </p:sp>
      <p:sp>
        <p:nvSpPr>
          <p:cNvPr id="26" name="Rectangle 2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E0775FF7-17F6-6F55-D393-C5FB88C4FC4D}"/>
              </a:ext>
            </a:extLst>
          </p:cNvPr>
          <p:cNvPicPr>
            <a:picLocks noGrp="1" noChangeAspect="1"/>
          </p:cNvPicPr>
          <p:nvPr>
            <p:ph idx="1"/>
          </p:nvPr>
        </p:nvPicPr>
        <p:blipFill>
          <a:blip r:embed="rId2"/>
          <a:stretch>
            <a:fillRect/>
          </a:stretch>
        </p:blipFill>
        <p:spPr>
          <a:xfrm>
            <a:off x="1541215" y="2660287"/>
            <a:ext cx="4630967" cy="3646887"/>
          </a:xfrm>
          <a:prstGeom prst="rect">
            <a:avLst/>
          </a:prstGeom>
        </p:spPr>
      </p:pic>
      <p:sp>
        <p:nvSpPr>
          <p:cNvPr id="28" name="Rectangle 2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B5D3253-E579-D189-6F94-55CCD20B5B89}"/>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1">
                <a:solidFill>
                  <a:srgbClr val="FFFFFF"/>
                </a:solidFill>
              </a:rPr>
              <a:t>Highest Annual Income Customers take loan on purpose of Home Improvement, house. We see Most defaulted loans also in these categories only</a:t>
            </a:r>
            <a:endParaRPr lang="en-US" sz="2000" b="1">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3625861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C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997291-D404-7360-3567-574DACAC30D6}"/>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Annual Income vs State</a:t>
            </a:r>
          </a:p>
        </p:txBody>
      </p:sp>
      <p:sp>
        <p:nvSpPr>
          <p:cNvPr id="20" name="Rectangle 1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5596AA3A-A7E0-A87C-83E7-243DAA3C5490}"/>
              </a:ext>
            </a:extLst>
          </p:cNvPr>
          <p:cNvPicPr>
            <a:picLocks noGrp="1" noChangeAspect="1"/>
          </p:cNvPicPr>
          <p:nvPr>
            <p:ph idx="1"/>
          </p:nvPr>
        </p:nvPicPr>
        <p:blipFill>
          <a:blip r:embed="rId2"/>
          <a:stretch>
            <a:fillRect/>
          </a:stretch>
        </p:blipFill>
        <p:spPr>
          <a:xfrm>
            <a:off x="2552937" y="2660287"/>
            <a:ext cx="2607524" cy="3646887"/>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07D6EEE-CD6B-AF6A-92FA-66AA60D9FBB9}"/>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1">
                <a:solidFill>
                  <a:srgbClr val="FFFFFF"/>
                </a:solidFill>
              </a:rPr>
              <a:t>There are no Defaulted Loans in IN, ME States</a:t>
            </a:r>
            <a:endParaRPr lang="en-US" sz="2000" b="1">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1879399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2B5B9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D713777-46DB-2643-2A09-BECB689F6620}"/>
              </a:ext>
            </a:extLst>
          </p:cNvPr>
          <p:cNvSpPr>
            <a:spLocks noGrp="1"/>
          </p:cNvSpPr>
          <p:nvPr>
            <p:ph type="title"/>
          </p:nvPr>
        </p:nvSpPr>
        <p:spPr>
          <a:xfrm>
            <a:off x="731520" y="731520"/>
            <a:ext cx="6089904" cy="1426464"/>
          </a:xfrm>
        </p:spPr>
        <p:txBody>
          <a:bodyPr vert="horz" lIns="91440" tIns="45720" rIns="91440" bIns="45720" rtlCol="0" anchor="ctr">
            <a:normAutofit/>
          </a:bodyPr>
          <a:lstStyle/>
          <a:p>
            <a:r>
              <a:rPr lang="en-US">
                <a:solidFill>
                  <a:srgbClr val="FFFFFF"/>
                </a:solidFill>
              </a:rPr>
              <a:t>Correlation Heat Map</a:t>
            </a:r>
          </a:p>
        </p:txBody>
      </p:sp>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8CC4D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6675121"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220795-0B60-F3FB-D2CC-10601E60E462}"/>
              </a:ext>
            </a:extLst>
          </p:cNvPr>
          <p:cNvSpPr txBox="1"/>
          <p:nvPr/>
        </p:nvSpPr>
        <p:spPr>
          <a:xfrm>
            <a:off x="789456" y="2798385"/>
            <a:ext cx="6031967" cy="328326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1"/>
              <a:t>loan_ratio</a:t>
            </a:r>
            <a:r>
              <a:rPr lang="en-US" sz="2000" b="1" i="1" dirty="0"/>
              <a:t> has positive correlation with </a:t>
            </a:r>
            <a:r>
              <a:rPr lang="en-US" sz="2000" b="1" i="1"/>
              <a:t>issue_year</a:t>
            </a:r>
            <a:r>
              <a:rPr lang="en-US" sz="2000" b="1" i="1" dirty="0"/>
              <a:t>( means a year must have been </a:t>
            </a:r>
            <a:r>
              <a:rPr lang="en-US" sz="2000" b="1" i="1"/>
              <a:t>targetted</a:t>
            </a:r>
            <a:r>
              <a:rPr lang="en-US" sz="2000" b="1" i="1" dirty="0"/>
              <a:t> for growth, or YOY targets have been revised and are upwards</a:t>
            </a:r>
            <a:endParaRPr lang="en-US" sz="2000" b="1" dirty="0"/>
          </a:p>
          <a:p>
            <a:pPr indent="-228600">
              <a:lnSpc>
                <a:spcPct val="90000"/>
              </a:lnSpc>
              <a:spcAft>
                <a:spcPts val="600"/>
              </a:spcAft>
              <a:buFont typeface="Arial" panose="020B0604020202020204" pitchFamily="34" charset="0"/>
              <a:buChar char="•"/>
            </a:pPr>
            <a:endParaRPr lang="en-US" sz="2000" dirty="0"/>
          </a:p>
        </p:txBody>
      </p:sp>
      <p:pic>
        <p:nvPicPr>
          <p:cNvPr id="5" name="Content Placeholder 4" descr="A picture containing table&#10;&#10;Description automatically generated">
            <a:extLst>
              <a:ext uri="{FF2B5EF4-FFF2-40B4-BE49-F238E27FC236}">
                <a16:creationId xmlns:a16="http://schemas.microsoft.com/office/drawing/2014/main" id="{B733E99D-B88D-18B7-EEC2-F89F593CCD62}"/>
              </a:ext>
            </a:extLst>
          </p:cNvPr>
          <p:cNvPicPr>
            <a:picLocks noGrp="1" noChangeAspect="1"/>
          </p:cNvPicPr>
          <p:nvPr>
            <p:ph idx="1"/>
          </p:nvPr>
        </p:nvPicPr>
        <p:blipFill rotWithShape="1">
          <a:blip r:embed="rId2"/>
          <a:srcRect t="1560" r="2" b="19964"/>
          <a:stretch/>
        </p:blipFill>
        <p:spPr>
          <a:xfrm>
            <a:off x="7277100" y="2480954"/>
            <a:ext cx="4455979" cy="3918123"/>
          </a:xfrm>
          <a:prstGeom prst="rect">
            <a:avLst/>
          </a:prstGeom>
        </p:spPr>
      </p:pic>
    </p:spTree>
    <p:extLst>
      <p:ext uri="{BB962C8B-B14F-4D97-AF65-F5344CB8AC3E}">
        <p14:creationId xmlns:p14="http://schemas.microsoft.com/office/powerpoint/2010/main" val="379643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E72E7A-41B5-E6AF-A65C-C51657DDF5ED}"/>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Thanks</a:t>
            </a:r>
          </a:p>
        </p:txBody>
      </p:sp>
    </p:spTree>
    <p:extLst>
      <p:ext uri="{BB962C8B-B14F-4D97-AF65-F5344CB8AC3E}">
        <p14:creationId xmlns:p14="http://schemas.microsoft.com/office/powerpoint/2010/main" val="9389253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0FCA7F-02EB-31C3-7303-11F4B5B58F0B}"/>
              </a:ext>
            </a:extLst>
          </p:cNvPr>
          <p:cNvSpPr>
            <a:spLocks noGrp="1"/>
          </p:cNvSpPr>
          <p:nvPr>
            <p:ph type="title"/>
          </p:nvPr>
        </p:nvSpPr>
        <p:spPr>
          <a:xfrm>
            <a:off x="524741" y="620392"/>
            <a:ext cx="3808268" cy="5504688"/>
          </a:xfrm>
        </p:spPr>
        <p:txBody>
          <a:bodyPr>
            <a:normAutofit/>
          </a:bodyPr>
          <a:lstStyle/>
          <a:p>
            <a:r>
              <a:rPr lang="en-US" sz="5100">
                <a:solidFill>
                  <a:schemeClr val="bg1"/>
                </a:solidFill>
              </a:rPr>
              <a:t>Data Assumptions	</a:t>
            </a:r>
          </a:p>
        </p:txBody>
      </p:sp>
      <p:graphicFrame>
        <p:nvGraphicFramePr>
          <p:cNvPr id="5" name="Content Placeholder 2">
            <a:extLst>
              <a:ext uri="{FF2B5EF4-FFF2-40B4-BE49-F238E27FC236}">
                <a16:creationId xmlns:a16="http://schemas.microsoft.com/office/drawing/2014/main" id="{B774675C-699C-30C8-8E67-FA4CC170306D}"/>
              </a:ext>
            </a:extLst>
          </p:cNvPr>
          <p:cNvGraphicFramePr>
            <a:graphicFrameLocks noGrp="1"/>
          </p:cNvGraphicFramePr>
          <p:nvPr>
            <p:ph idx="1"/>
            <p:extLst>
              <p:ext uri="{D42A27DB-BD31-4B8C-83A1-F6EECF244321}">
                <p14:modId xmlns:p14="http://schemas.microsoft.com/office/powerpoint/2010/main" val="227128778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33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D0101-EF29-14DB-614D-B3416EC2F574}"/>
              </a:ext>
            </a:extLst>
          </p:cNvPr>
          <p:cNvSpPr>
            <a:spLocks noGrp="1"/>
          </p:cNvSpPr>
          <p:nvPr>
            <p:ph type="title"/>
          </p:nvPr>
        </p:nvSpPr>
        <p:spPr>
          <a:xfrm>
            <a:off x="594360" y="1209086"/>
            <a:ext cx="3876848" cy="4064925"/>
          </a:xfrm>
        </p:spPr>
        <p:txBody>
          <a:bodyPr anchor="ctr">
            <a:normAutofit/>
          </a:bodyPr>
          <a:lstStyle/>
          <a:p>
            <a:r>
              <a:rPr lang="en-US" sz="5000"/>
              <a:t>Data type Conversions</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3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FEE58962-71FD-98A3-050C-7F8057755E14}"/>
              </a:ext>
            </a:extLst>
          </p:cNvPr>
          <p:cNvGraphicFramePr>
            <a:graphicFrameLocks noGrp="1"/>
          </p:cNvGraphicFramePr>
          <p:nvPr>
            <p:ph idx="1"/>
            <p:extLst>
              <p:ext uri="{D42A27DB-BD31-4B8C-83A1-F6EECF244321}">
                <p14:modId xmlns:p14="http://schemas.microsoft.com/office/powerpoint/2010/main" val="3238526280"/>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4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FFD0-498A-14D9-EC9D-E8F57FF3ED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Interest Rate</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25F16E8E-9CBE-7D4E-B2B9-8AD9278B214A}"/>
              </a:ext>
            </a:extLst>
          </p:cNvPr>
          <p:cNvPicPr>
            <a:picLocks noGrp="1" noChangeAspect="1"/>
          </p:cNvPicPr>
          <p:nvPr>
            <p:ph idx="1"/>
          </p:nvPr>
        </p:nvPicPr>
        <p:blipFill>
          <a:blip r:embed="rId2"/>
          <a:stretch>
            <a:fillRect/>
          </a:stretch>
        </p:blipFill>
        <p:spPr>
          <a:xfrm>
            <a:off x="2933049" y="2427541"/>
            <a:ext cx="6270803" cy="3997637"/>
          </a:xfrm>
          <a:prstGeom prst="rect">
            <a:avLst/>
          </a:prstGeom>
        </p:spPr>
      </p:pic>
    </p:spTree>
    <p:extLst>
      <p:ext uri="{BB962C8B-B14F-4D97-AF65-F5344CB8AC3E}">
        <p14:creationId xmlns:p14="http://schemas.microsoft.com/office/powerpoint/2010/main" val="31522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FFD0-498A-14D9-EC9D-E8F57FF3ED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Annual Income Group</a:t>
            </a:r>
          </a:p>
        </p:txBody>
      </p:sp>
      <p:cxnSp>
        <p:nvCxnSpPr>
          <p:cNvPr id="16" name="Straight Connector 1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Chart, bar chart&#10;&#10;Description automatically generated">
            <a:extLst>
              <a:ext uri="{FF2B5EF4-FFF2-40B4-BE49-F238E27FC236}">
                <a16:creationId xmlns:a16="http://schemas.microsoft.com/office/drawing/2014/main" id="{8F98EB58-ACF4-A458-C0AE-6DD3B4E14992}"/>
              </a:ext>
            </a:extLst>
          </p:cNvPr>
          <p:cNvPicPr>
            <a:picLocks noGrp="1" noChangeAspect="1"/>
          </p:cNvPicPr>
          <p:nvPr>
            <p:ph idx="1"/>
          </p:nvPr>
        </p:nvPicPr>
        <p:blipFill>
          <a:blip r:embed="rId2"/>
          <a:stretch>
            <a:fillRect/>
          </a:stretch>
        </p:blipFill>
        <p:spPr>
          <a:xfrm>
            <a:off x="2297095" y="2427541"/>
            <a:ext cx="7542711" cy="3997637"/>
          </a:xfrm>
          <a:prstGeom prst="rect">
            <a:avLst/>
          </a:prstGeom>
        </p:spPr>
      </p:pic>
    </p:spTree>
    <p:extLst>
      <p:ext uri="{BB962C8B-B14F-4D97-AF65-F5344CB8AC3E}">
        <p14:creationId xmlns:p14="http://schemas.microsoft.com/office/powerpoint/2010/main" val="423065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C34AC-903B-41DA-F979-558C8BFB5B5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DTI Group</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E36E4649-B32F-5E74-C3FA-0A86FC999E1C}"/>
              </a:ext>
            </a:extLst>
          </p:cNvPr>
          <p:cNvPicPr>
            <a:picLocks noGrp="1" noChangeAspect="1"/>
          </p:cNvPicPr>
          <p:nvPr>
            <p:ph idx="1"/>
          </p:nvPr>
        </p:nvPicPr>
        <p:blipFill>
          <a:blip r:embed="rId2"/>
          <a:stretch>
            <a:fillRect/>
          </a:stretch>
        </p:blipFill>
        <p:spPr>
          <a:xfrm>
            <a:off x="1039976" y="2427541"/>
            <a:ext cx="10056948" cy="3997637"/>
          </a:xfrm>
          <a:prstGeom prst="rect">
            <a:avLst/>
          </a:prstGeom>
        </p:spPr>
      </p:pic>
    </p:spTree>
    <p:extLst>
      <p:ext uri="{BB962C8B-B14F-4D97-AF65-F5344CB8AC3E}">
        <p14:creationId xmlns:p14="http://schemas.microsoft.com/office/powerpoint/2010/main" val="62116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A87EA-2D05-8D7A-5EF3-F521284ACFC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Loan Amount Group</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FA086039-2579-37B8-963F-942A38884EAD}"/>
              </a:ext>
            </a:extLst>
          </p:cNvPr>
          <p:cNvPicPr>
            <a:picLocks noGrp="1" noChangeAspect="1"/>
          </p:cNvPicPr>
          <p:nvPr>
            <p:ph idx="1"/>
          </p:nvPr>
        </p:nvPicPr>
        <p:blipFill>
          <a:blip r:embed="rId2"/>
          <a:stretch>
            <a:fillRect/>
          </a:stretch>
        </p:blipFill>
        <p:spPr>
          <a:xfrm>
            <a:off x="842781" y="2427541"/>
            <a:ext cx="10451338" cy="3997637"/>
          </a:xfrm>
          <a:prstGeom prst="rect">
            <a:avLst/>
          </a:prstGeom>
        </p:spPr>
      </p:pic>
    </p:spTree>
    <p:extLst>
      <p:ext uri="{BB962C8B-B14F-4D97-AF65-F5344CB8AC3E}">
        <p14:creationId xmlns:p14="http://schemas.microsoft.com/office/powerpoint/2010/main" val="42674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9BBA1F-EB97-498F-4256-DCFA87E2507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dirty="0">
                <a:solidFill>
                  <a:srgbClr val="FFFFFF"/>
                </a:solidFill>
                <a:latin typeface="+mj-lt"/>
                <a:ea typeface="+mj-ea"/>
                <a:cs typeface="+mj-cs"/>
              </a:rPr>
              <a:t>Employee Length Impact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 histogram&#10;&#10;Description automatically generated">
            <a:extLst>
              <a:ext uri="{FF2B5EF4-FFF2-40B4-BE49-F238E27FC236}">
                <a16:creationId xmlns:a16="http://schemas.microsoft.com/office/drawing/2014/main" id="{861CAB11-07E4-F6A7-F033-8F8BA63D5F65}"/>
              </a:ext>
            </a:extLst>
          </p:cNvPr>
          <p:cNvPicPr>
            <a:picLocks noGrp="1" noChangeAspect="1"/>
          </p:cNvPicPr>
          <p:nvPr>
            <p:ph idx="1"/>
          </p:nvPr>
        </p:nvPicPr>
        <p:blipFill>
          <a:blip r:embed="rId2"/>
          <a:stretch>
            <a:fillRect/>
          </a:stretch>
        </p:blipFill>
        <p:spPr>
          <a:xfrm>
            <a:off x="477350" y="2509911"/>
            <a:ext cx="11182201" cy="3997637"/>
          </a:xfrm>
          <a:prstGeom prst="rect">
            <a:avLst/>
          </a:prstGeom>
        </p:spPr>
      </p:pic>
    </p:spTree>
    <p:extLst>
      <p:ext uri="{BB962C8B-B14F-4D97-AF65-F5344CB8AC3E}">
        <p14:creationId xmlns:p14="http://schemas.microsoft.com/office/powerpoint/2010/main" val="2641244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770</Words>
  <Application>Microsoft Macintosh PowerPoint</Application>
  <PresentationFormat>Widescreen</PresentationFormat>
  <Paragraphs>65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Lending Club Case Study</vt:lpstr>
      <vt:lpstr>Data Cleansing and Filtering</vt:lpstr>
      <vt:lpstr>Data Assumptions </vt:lpstr>
      <vt:lpstr>Data type Conversions</vt:lpstr>
      <vt:lpstr>Interest Rate</vt:lpstr>
      <vt:lpstr>Annual Income Group</vt:lpstr>
      <vt:lpstr>DTI Group</vt:lpstr>
      <vt:lpstr>Loan Amount Group</vt:lpstr>
      <vt:lpstr>Employee Length Impact</vt:lpstr>
      <vt:lpstr>Home Ownership Impact</vt:lpstr>
      <vt:lpstr>Purpose of Loan Impact</vt:lpstr>
      <vt:lpstr>Annual Income Impact</vt:lpstr>
      <vt:lpstr>Interest Rate Impact</vt:lpstr>
      <vt:lpstr>Issue Month Impact</vt:lpstr>
      <vt:lpstr>Issue Year Impact</vt:lpstr>
      <vt:lpstr>Address State Impact</vt:lpstr>
      <vt:lpstr>Grade and Sub Grade Impact</vt:lpstr>
      <vt:lpstr>Verification Status Impact</vt:lpstr>
      <vt:lpstr>Debt to income Impact</vt:lpstr>
      <vt:lpstr>Loan Amount Group Impact</vt:lpstr>
      <vt:lpstr>Some Observations so far</vt:lpstr>
      <vt:lpstr>Some more Observations</vt:lpstr>
      <vt:lpstr>Bivariate Analysis</vt:lpstr>
      <vt:lpstr>Annual Income vs Loan Amount</vt:lpstr>
      <vt:lpstr>Annual Income vs Purpose</vt:lpstr>
      <vt:lpstr>Annual Income vs State</vt:lpstr>
      <vt:lpstr>Correlation Heat Map</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Krishnendra Nandi</dc:creator>
  <cp:lastModifiedBy>Krishnendra Nandi</cp:lastModifiedBy>
  <cp:revision>1</cp:revision>
  <dcterms:created xsi:type="dcterms:W3CDTF">2022-11-09T13:14:15Z</dcterms:created>
  <dcterms:modified xsi:type="dcterms:W3CDTF">2022-11-09T14:09:27Z</dcterms:modified>
</cp:coreProperties>
</file>