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3" r:id="rId3"/>
    <p:sldId id="265" r:id="rId4"/>
    <p:sldId id="267" r:id="rId5"/>
    <p:sldId id="268" r:id="rId6"/>
    <p:sldId id="269" r:id="rId7"/>
    <p:sldId id="270" r:id="rId8"/>
    <p:sldId id="271" r:id="rId9"/>
  </p:sldIdLst>
  <p:sldSz cx="9144000" cy="5149850"/>
  <p:notesSz cx="9144000" cy="5149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58"/>
    <a:srgbClr val="FF7900"/>
    <a:srgbClr val="FF0000"/>
    <a:srgbClr val="A7B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8"/>
    <p:restoredTop sz="87117" autoAdjust="0"/>
  </p:normalViewPr>
  <p:slideViewPr>
    <p:cSldViewPr>
      <p:cViewPr varScale="1">
        <p:scale>
          <a:sx n="95" d="100"/>
          <a:sy n="95" d="100"/>
        </p:scale>
        <p:origin x="1296" y="58"/>
      </p:cViewPr>
      <p:guideLst/>
    </p:cSldViewPr>
  </p:slideViewPr>
  <p:outlineViewPr>
    <p:cViewPr>
      <p:scale>
        <a:sx n="33" d="100"/>
        <a:sy n="33" d="100"/>
      </p:scale>
      <p:origin x="0" y="-21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howGuides="1">
      <p:cViewPr varScale="1">
        <p:scale>
          <a:sx n="159" d="100"/>
          <a:sy n="159" d="100"/>
        </p:scale>
        <p:origin x="120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F0F97-4BCE-4E22-98D8-1CDE1F1A7A6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6F312-8628-4C44-9968-58A837A2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618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CED07-ADED-1945-A849-D40B2D3DE06D}" type="datetimeFigureOut">
              <a:rPr lang="de-DE" smtClean="0"/>
              <a:t>31.07.2024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6D48C-7649-2743-8828-B4927EA4F4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90686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30538" y="644525"/>
            <a:ext cx="3082925" cy="1736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7882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30538" y="644525"/>
            <a:ext cx="3082925" cy="1736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647273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30538" y="644525"/>
            <a:ext cx="3082925" cy="1736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480082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30538" y="644525"/>
            <a:ext cx="3082925" cy="1736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290195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30538" y="644525"/>
            <a:ext cx="3082925" cy="1736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72881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30538" y="644525"/>
            <a:ext cx="3082925" cy="1736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157867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30538" y="644525"/>
            <a:ext cx="3082925" cy="1736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24028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30538" y="644525"/>
            <a:ext cx="3082925" cy="1736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60468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>
            <a:extLst>
              <a:ext uri="{FF2B5EF4-FFF2-40B4-BE49-F238E27FC236}">
                <a16:creationId xmlns:a16="http://schemas.microsoft.com/office/drawing/2014/main" id="{8718FB3C-B9ED-9841-96BF-086D0F7EB7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4259" y="4740549"/>
            <a:ext cx="42672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00">
                <a:solidFill>
                  <a:srgbClr val="A7B6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B147921-2C91-5443-9FFA-95DF80653F7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669925"/>
            <a:ext cx="7162800" cy="1752600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solidFill>
                  <a:srgbClr val="FF7900"/>
                </a:solidFill>
              </a:defRPr>
            </a:lvl1pPr>
          </a:lstStyle>
          <a:p>
            <a:r>
              <a:rPr lang="en-US" noProof="0" dirty="0"/>
              <a:t>Title of the talk</a:t>
            </a: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165E422B-3D57-A34E-A067-07A86D19E25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2862092"/>
            <a:ext cx="7162800" cy="381000"/>
          </a:xfrm>
          <a:prstGeom prst="rect">
            <a:avLst/>
          </a:prstGeom>
        </p:spPr>
        <p:txBody>
          <a:bodyPr/>
          <a:lstStyle>
            <a:lvl1pPr algn="ctr">
              <a:defRPr sz="1900">
                <a:solidFill>
                  <a:srgbClr val="003358"/>
                </a:solidFill>
              </a:defRPr>
            </a:lvl1pPr>
          </a:lstStyle>
          <a:p>
            <a:r>
              <a:rPr lang="en-US" noProof="0" dirty="0"/>
              <a:t>Authors</a:t>
            </a:r>
          </a:p>
          <a:p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D9963-63C6-6A4E-BE44-0E1627AD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61665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DDF825-24D0-7940-9B15-534E8D0FBA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33034B0-3FBC-C54A-A62F-7E9186DF14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8" y="974725"/>
            <a:ext cx="8305401" cy="3352800"/>
          </a:xfrm>
          <a:prstGeom prst="rect">
            <a:avLst/>
          </a:prstGeom>
        </p:spPr>
        <p:txBody>
          <a:bodyPr/>
          <a:lstStyle>
            <a:lvl1pPr marL="182563" indent="-182563">
              <a:buClr>
                <a:srgbClr val="FF7900"/>
              </a:buClr>
              <a:buFont typeface="Wingdings" pitchFamily="2" charset="2"/>
              <a:buChar char="§"/>
              <a:tabLst/>
              <a:defRPr lang="de-DE" sz="18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1pPr>
            <a:lvl2pPr marL="139700" indent="-139700">
              <a:buClr>
                <a:srgbClr val="FF7900"/>
              </a:buClr>
              <a:buFont typeface="Wingdings" pitchFamily="2" charset="2"/>
              <a:buChar char="§"/>
              <a:tabLst/>
              <a:defRPr lang="en-US" sz="16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2pPr>
            <a:lvl3pPr marL="488950" indent="-215900">
              <a:buClr>
                <a:srgbClr val="FF7900"/>
              </a:buClr>
              <a:buFont typeface="Symbol" pitchFamily="2" charset="2"/>
              <a:buChar char="-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63588" indent="-225425">
              <a:buClr>
                <a:srgbClr val="FF7900"/>
              </a:buClr>
              <a:buSzPct val="100000"/>
              <a:buFont typeface="Courier New" panose="02070309020205020404" pitchFamily="49" charset="0"/>
              <a:buChar char="o"/>
              <a:tabLst/>
              <a:defRPr lang="en-US" sz="1600" dirty="0">
                <a:solidFill>
                  <a:srgbClr val="0033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77900" indent="-173038">
              <a:buClr>
                <a:srgbClr val="FF7900"/>
              </a:buClr>
              <a:buFont typeface="Courier New" panose="02070309020205020404" pitchFamily="49" charset="0"/>
              <a:buChar char="o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244600" indent="-174625">
              <a:buClr>
                <a:srgbClr val="FF7900"/>
              </a:buClr>
              <a:buFont typeface="Courier New" panose="02070309020205020404" pitchFamily="49" charset="0"/>
              <a:buChar char="o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r>
              <a:rPr lang="de-DE" dirty="0"/>
              <a:t>Mastertextformat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6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6">
            <a:extLst>
              <a:ext uri="{FF2B5EF4-FFF2-40B4-BE49-F238E27FC236}">
                <a16:creationId xmlns:a16="http://schemas.microsoft.com/office/drawing/2014/main" id="{0B041ACF-0DA4-EE4B-948D-65714FBD85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4259" y="4740549"/>
            <a:ext cx="42672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00">
                <a:solidFill>
                  <a:srgbClr val="A7B6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1F0A973B-20AF-AB48-B59D-F8CBF7C6BD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800600" y="3032125"/>
            <a:ext cx="3972420" cy="304800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lang="de-DE" sz="16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266A04D-2C94-B94B-931A-B1BF2EE909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971801" y="3413125"/>
            <a:ext cx="5801220" cy="533400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rgbClr val="FF7900"/>
                </a:solidFill>
              </a:defRPr>
            </a:lvl1pPr>
          </a:lstStyle>
          <a:p>
            <a:r>
              <a:rPr lang="en-US" noProof="0" dirty="0"/>
              <a:t>Section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8A64BD-7A5C-4091-9D6F-3D5734F68EB8}"/>
              </a:ext>
            </a:extLst>
          </p:cNvPr>
          <p:cNvSpPr txBox="1"/>
          <p:nvPr userDrawn="1"/>
        </p:nvSpPr>
        <p:spPr>
          <a:xfrm>
            <a:off x="990600" y="4694382"/>
            <a:ext cx="3849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de-DE" sz="1000" b="0" i="0" kern="1200" spc="-15" dirty="0">
                <a:solidFill>
                  <a:srgbClr val="A7B6BF"/>
                </a:solidFill>
                <a:latin typeface="Arial"/>
                <a:ea typeface="+mn-ea"/>
                <a:cs typeface="Arial"/>
              </a:rPr>
              <a:t>&lt;Paper Title&gt; - &lt;</a:t>
            </a:r>
            <a:r>
              <a:rPr lang="de-DE" sz="1000" b="0" i="0" kern="1200" spc="-15" dirty="0" err="1">
                <a:solidFill>
                  <a:srgbClr val="A7B6BF"/>
                </a:solidFill>
                <a:latin typeface="Arial"/>
                <a:ea typeface="+mn-ea"/>
                <a:cs typeface="Arial"/>
              </a:rPr>
              <a:t>Your</a:t>
            </a:r>
            <a:r>
              <a:rPr lang="de-DE" sz="1000" b="0" i="0" kern="1200" spc="-15" dirty="0">
                <a:solidFill>
                  <a:srgbClr val="A7B6BF"/>
                </a:solidFill>
                <a:latin typeface="Arial"/>
                <a:ea typeface="+mn-ea"/>
                <a:cs typeface="Arial"/>
              </a:rPr>
              <a:t> Name&gt;</a:t>
            </a:r>
          </a:p>
        </p:txBody>
      </p:sp>
      <p:sp>
        <p:nvSpPr>
          <p:cNvPr id="16" name="bk object 16"/>
          <p:cNvSpPr/>
          <p:nvPr/>
        </p:nvSpPr>
        <p:spPr>
          <a:xfrm>
            <a:off x="0" y="44964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50">
            <a:solidFill>
              <a:srgbClr val="0074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79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4259" y="4740549"/>
            <a:ext cx="42672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00">
                <a:solidFill>
                  <a:srgbClr val="A7B6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BE9D2E5-2D3B-2A46-BB87-8987C797D52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14000" y="4590000"/>
            <a:ext cx="1973213" cy="4632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2" r:id="rId3"/>
  </p:sldLayoutIdLst>
  <p:hf hdr="0" dt="0"/>
  <p:txStyles>
    <p:titleStyle>
      <a:lvl1pPr>
        <a:defRPr sz="3000">
          <a:latin typeface="+mj-lt"/>
          <a:ea typeface="+mj-ea"/>
          <a:cs typeface="+mj-cs"/>
        </a:defRPr>
      </a:lvl1pPr>
    </p:titleStyle>
    <p:bodyStyle>
      <a:lvl1pPr marL="0">
        <a:defRPr sz="1600" kern="1200" dirty="0">
          <a:solidFill>
            <a:srgbClr val="003358"/>
          </a:solidFill>
          <a:latin typeface="Arial"/>
          <a:ea typeface="+mn-ea"/>
          <a:cs typeface="Arial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EE0A3-2B00-4936-8659-0AF5A6ACBD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69925"/>
            <a:ext cx="9144000" cy="1752600"/>
          </a:xfrm>
        </p:spPr>
        <p:txBody>
          <a:bodyPr/>
          <a:lstStyle/>
          <a:p>
            <a:r>
              <a:rPr lang="en-US" dirty="0"/>
              <a:t>MRSP Project Group 8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4C0AC0-B01F-4996-BD69-D3D148C465C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34000" y="2346326"/>
            <a:ext cx="3276600" cy="381000"/>
          </a:xfrm>
        </p:spPr>
        <p:txBody>
          <a:bodyPr/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Members:</a:t>
            </a:r>
            <a:endParaRPr lang="en-US" sz="18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Farzeel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Aftab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Tatiana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Merkulova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Aftab Arshad</a:t>
            </a:r>
            <a:b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Muhammad Jawad Asghar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04238" y="4510088"/>
            <a:ext cx="487362" cy="48736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24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142">
        <p:fade/>
      </p:transition>
    </mc:Choice>
    <mc:Fallback xmlns="">
      <p:transition spd="med" advTm="414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1EF311-62D2-473C-A631-D1551010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02" y="243976"/>
            <a:ext cx="8305401" cy="1384995"/>
          </a:xfrm>
        </p:spPr>
        <p:txBody>
          <a:bodyPr/>
          <a:lstStyle/>
          <a:p>
            <a:r>
              <a:rPr lang="en-US" dirty="0"/>
              <a:t>Task 1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ECAD67-C65D-48EA-9C63-EE7C87CF9C9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07265" y="669925"/>
            <a:ext cx="8305401" cy="3352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Audio Data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24-bit, 44100 kHz sound files 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ea typeface="Aptos" panose="020B00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Dataset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5 original audio files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15 derivative audio files across 3 acoustic environments: Opera Hall, Reverberation Hall, Small Office</a:t>
            </a:r>
          </a:p>
          <a:p>
            <a: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Software Used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800" kern="1200" spc="-5" dirty="0">
                <a:latin typeface="Arial"/>
                <a:cs typeface="Arial"/>
              </a:rPr>
              <a:t>Free Sound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800" kern="1200" spc="-5" dirty="0">
                <a:latin typeface="Arial"/>
                <a:cs typeface="Arial"/>
              </a:rPr>
              <a:t>Audacity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136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1EF311-62D2-473C-A631-D1551010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02" y="243976"/>
            <a:ext cx="8305401" cy="1384995"/>
          </a:xfrm>
        </p:spPr>
        <p:txBody>
          <a:bodyPr/>
          <a:lstStyle/>
          <a:p>
            <a:r>
              <a:rPr lang="en-US" dirty="0"/>
              <a:t>Task 2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ECAD67-C65D-48EA-9C63-EE7C87CF9C9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95234" y="593725"/>
            <a:ext cx="8305401" cy="33528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/>
              <a:t>Objective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Analyze and compare perceived quality of audio files after applying two compression methods: Uniform Quantization and AAC Encoding.</a:t>
            </a:r>
          </a:p>
          <a:p>
            <a:pPr marL="273050" lvl="2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/>
          </a:p>
          <a:p>
            <a: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/>
              <a:t>Compression Methods: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Uniform Quantization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Divides continuous range of amplitudes into finite levels.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Reduces bit depth, leading to compression.</a:t>
            </a:r>
            <a:endParaRPr lang="en-US" dirty="0"/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AAC Encoding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Advanced Audio Coding with better sound quality than MP3 at similar bit rates.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Utilizes perceptual noise shaping and predictive coding.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64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1EF311-62D2-473C-A631-D1551010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02" y="243976"/>
            <a:ext cx="8305401" cy="1384995"/>
          </a:xfrm>
        </p:spPr>
        <p:txBody>
          <a:bodyPr/>
          <a:lstStyle/>
          <a:p>
            <a:r>
              <a:rPr lang="en-US" dirty="0"/>
              <a:t>Perceived Quality Loss - Results Overview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ECAD67-C65D-48EA-9C63-EE7C87CF9C9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07265" y="669925"/>
            <a:ext cx="8305401" cy="3352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Measured for both Quantization and AAC Encoding.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6412A4-E0A4-2101-6BED-DA2B95846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49267"/>
            <a:ext cx="8602275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5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1EF311-62D2-473C-A631-D1551010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02" y="243976"/>
            <a:ext cx="8305401" cy="1384995"/>
          </a:xfrm>
        </p:spPr>
        <p:txBody>
          <a:bodyPr/>
          <a:lstStyle/>
          <a:p>
            <a:r>
              <a:rPr lang="en-US" dirty="0"/>
              <a:t>Key Findings</a:t>
            </a:r>
            <a:r>
              <a:rPr lang="en-US" sz="1600" dirty="0"/>
              <a:t>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ECAD67-C65D-48EA-9C63-EE7C87CF9C9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07265" y="669925"/>
            <a:ext cx="8305401" cy="3352800"/>
          </a:xfrm>
        </p:spPr>
        <p:txBody>
          <a:bodyPr/>
          <a:lstStyle/>
          <a:p>
            <a: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r>
              <a:rPr lang="en-US" dirty="0"/>
              <a:t>Quantization results in higher perceived loss than AAC encoding in most cases.</a:t>
            </a:r>
          </a:p>
          <a:p>
            <a:r>
              <a:rPr lang="en-US" dirty="0"/>
              <a:t>AAC consistently maintains better sound quality (Ratio &lt; 1).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Observations by Genre:</a:t>
            </a:r>
          </a:p>
          <a:p>
            <a:pPr marL="0" indent="0">
              <a:buNone/>
            </a:pPr>
            <a:endParaRPr lang="en-US" dirty="0"/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kern="1200" spc="-5" dirty="0">
              <a:latin typeface="Arial"/>
              <a:cs typeface="Arial"/>
            </a:endParaRPr>
          </a:p>
          <a:p>
            <a: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800" kern="1200" spc="-5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29B4F5-C4A7-B32F-DA14-3E438899C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35164"/>
            <a:ext cx="807785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563" marR="0" lvl="0" indent="-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7900"/>
              </a:buClr>
              <a:buSzTx/>
              <a:buFont typeface="Wingdings" pitchFamily="2" charset="2"/>
              <a:buChar char="§"/>
            </a:pPr>
            <a:r>
              <a:rPr lang="en-US" altLang="en-US" spc="-5" dirty="0">
                <a:solidFill>
                  <a:srgbClr val="003358"/>
                </a:solidFill>
                <a:latin typeface="Arial"/>
                <a:cs typeface="Arial"/>
              </a:rPr>
              <a:t>Walking on </a:t>
            </a:r>
            <a:r>
              <a:rPr lang="en-US" altLang="en-US" spc="-5" dirty="0" err="1">
                <a:solidFill>
                  <a:srgbClr val="003358"/>
                </a:solidFill>
                <a:latin typeface="Arial"/>
                <a:cs typeface="Arial"/>
              </a:rPr>
              <a:t>Leafs</a:t>
            </a:r>
            <a:r>
              <a:rPr lang="en-US" altLang="en-US" spc="-5" dirty="0">
                <a:solidFill>
                  <a:srgbClr val="003358"/>
                </a:solidFill>
                <a:latin typeface="Arial"/>
                <a:cs typeface="Arial"/>
              </a:rPr>
              <a:t>:</a:t>
            </a:r>
          </a:p>
          <a:p>
            <a:pPr marL="488950" lvl="2" indent="-215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7900"/>
              </a:buClr>
              <a:buFont typeface="Symbol" pitchFamily="2" charset="2"/>
              <a:buChar char="-"/>
            </a:pPr>
            <a:r>
              <a:rPr lang="en-US" altLang="en-US" dirty="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AAC shows significantly lower PLOSS values compared to Quantization.</a:t>
            </a:r>
          </a:p>
          <a:p>
            <a:pPr marL="488950" lvl="2" indent="-215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7900"/>
              </a:buClr>
              <a:buFont typeface="Symbol" pitchFamily="2" charset="2"/>
              <a:buChar char="-"/>
            </a:pPr>
            <a:r>
              <a:rPr lang="en-US" altLang="en-US" dirty="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 ranges from 0.0959 to 0.1101.</a:t>
            </a:r>
          </a:p>
          <a:p>
            <a:pPr marL="488950" lvl="2" indent="-215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7900"/>
              </a:buClr>
              <a:buFont typeface="Symbol" pitchFamily="2" charset="2"/>
              <a:buChar char="-"/>
            </a:pPr>
            <a:endParaRPr lang="en-US" altLang="en-US" dirty="0">
              <a:solidFill>
                <a:srgbClr val="0033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5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7900"/>
              </a:buClr>
              <a:buFont typeface="Wingdings" pitchFamily="2" charset="2"/>
              <a:buChar char="§"/>
            </a:pPr>
            <a:r>
              <a:rPr lang="en-US" altLang="en-US" spc="-5" dirty="0">
                <a:solidFill>
                  <a:srgbClr val="003358"/>
                </a:solidFill>
                <a:latin typeface="Arial"/>
                <a:cs typeface="Arial"/>
              </a:rPr>
              <a:t>Smoothie:</a:t>
            </a:r>
          </a:p>
          <a:p>
            <a:pPr marL="488950" marR="0" lvl="2" indent="-215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7900"/>
              </a:buClr>
              <a:buSzTx/>
              <a:buFont typeface="Symbol" pitchFamily="2" charset="2"/>
              <a:buChar char="-"/>
            </a:pPr>
            <a:r>
              <a:rPr lang="en-US" altLang="en-US" dirty="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Mixed results; some files show higher PLOSS with AAC.</a:t>
            </a:r>
          </a:p>
          <a:p>
            <a:pPr marL="488950" marR="0" lvl="2" indent="-215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7900"/>
              </a:buClr>
              <a:buSzTx/>
              <a:buFont typeface="Symbol" pitchFamily="2" charset="2"/>
              <a:buChar char="-"/>
            </a:pPr>
            <a:r>
              <a:rPr lang="en-US" altLang="en-US" dirty="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Ratios up to 1.2292, indicating higher perceived loss in some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97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1EF311-62D2-473C-A631-D1551010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02" y="243976"/>
            <a:ext cx="8305401" cy="92333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ECAD67-C65D-48EA-9C63-EE7C87CF9C9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7" y="232112"/>
            <a:ext cx="8305401" cy="3352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Observations by Genre: (continue)</a:t>
            </a:r>
          </a:p>
          <a:p>
            <a:pPr marL="0" indent="0">
              <a:buNone/>
            </a:pPr>
            <a:endParaRPr lang="en-US" dirty="0"/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kern="1200" spc="-5" dirty="0">
              <a:latin typeface="Arial"/>
              <a:cs typeface="Arial"/>
            </a:endParaRPr>
          </a:p>
          <a:p>
            <a: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800" kern="1200" spc="-5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29B4F5-C4A7-B32F-DA14-3E438899C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19" y="1083448"/>
            <a:ext cx="736227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563" marR="0" lvl="0" indent="-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7900"/>
              </a:buClr>
              <a:buSzTx/>
              <a:buFont typeface="Wingdings" pitchFamily="2" charset="2"/>
              <a:buChar char="§"/>
            </a:pPr>
            <a:r>
              <a:rPr lang="en-US" dirty="0"/>
              <a:t>Drum Kit &amp; Traffic:</a:t>
            </a:r>
            <a:r>
              <a:rPr lang="en-US" altLang="en-US" spc="-5" dirty="0">
                <a:solidFill>
                  <a:srgbClr val="003358"/>
                </a:solidFill>
                <a:latin typeface="Arial"/>
                <a:cs typeface="Arial"/>
              </a:rPr>
              <a:t>:</a:t>
            </a:r>
          </a:p>
          <a:p>
            <a:pPr marL="488950" lvl="2" indent="-215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7900"/>
              </a:buClr>
              <a:buFont typeface="Symbol" pitchFamily="2" charset="2"/>
              <a:buChar char="-"/>
            </a:pPr>
            <a:r>
              <a:rPr lang="en-US" dirty="0"/>
              <a:t>AAC consistently outperforms Quantization</a:t>
            </a:r>
            <a:endParaRPr lang="en-US" altLang="en-US" dirty="0">
              <a:solidFill>
                <a:srgbClr val="0033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8950" lvl="2" indent="-215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7900"/>
              </a:buClr>
              <a:buFont typeface="Symbol" pitchFamily="2" charset="2"/>
              <a:buChar char="-"/>
            </a:pPr>
            <a:r>
              <a:rPr lang="en-US" dirty="0"/>
              <a:t>Significantly lower PLOSS values, e.g., Drum Kit (Ratio 0.0874 - 0.6366), </a:t>
            </a:r>
          </a:p>
          <a:p>
            <a:pPr marL="488950" lvl="2" indent="-215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7900"/>
              </a:buClr>
              <a:buFont typeface="Symbol" pitchFamily="2" charset="2"/>
              <a:buChar char="-"/>
            </a:pPr>
            <a:r>
              <a:rPr lang="en-US" dirty="0"/>
              <a:t>Traffic (Ratio 0.0351 - 1.0165)</a:t>
            </a:r>
          </a:p>
          <a:p>
            <a:pPr marL="273050" lvl="2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7900"/>
              </a:buClr>
            </a:pPr>
            <a:endParaRPr lang="en-US" altLang="en-US" dirty="0">
              <a:solidFill>
                <a:srgbClr val="0033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5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7900"/>
              </a:buClr>
              <a:buFont typeface="Wingdings" pitchFamily="2" charset="2"/>
              <a:buChar char="§"/>
            </a:pPr>
            <a:r>
              <a:rPr lang="en-US" altLang="en-US" spc="-5" dirty="0">
                <a:solidFill>
                  <a:srgbClr val="003358"/>
                </a:solidFill>
                <a:latin typeface="Arial"/>
                <a:cs typeface="Arial"/>
              </a:rPr>
              <a:t>Drums:</a:t>
            </a:r>
          </a:p>
          <a:p>
            <a:pPr marL="488950" marR="0" lvl="2" indent="-215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7900"/>
              </a:buClr>
              <a:buSzTx/>
              <a:buFont typeface="Symbol" pitchFamily="2" charset="2"/>
              <a:buChar char="-"/>
            </a:pPr>
            <a:r>
              <a:rPr lang="en-US" dirty="0"/>
              <a:t>AAC better preserves sound quality.</a:t>
            </a:r>
          </a:p>
          <a:p>
            <a:pPr marL="488950" marR="0" lvl="2" indent="-215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7900"/>
              </a:buClr>
              <a:buSzTx/>
              <a:buFont typeface="Symbol" pitchFamily="2" charset="2"/>
              <a:buChar char="-"/>
            </a:pPr>
            <a:r>
              <a:rPr lang="en-US" dirty="0"/>
              <a:t>Ratios range from 0.0280 to 0.0540</a:t>
            </a:r>
            <a:endParaRPr lang="en-US" altLang="en-US" dirty="0">
              <a:solidFill>
                <a:srgbClr val="0033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3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1EF311-62D2-473C-A631-D1551010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02" y="243976"/>
            <a:ext cx="8305401" cy="1384995"/>
          </a:xfrm>
        </p:spPr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ECAD67-C65D-48EA-9C63-EE7C87CF9C9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81000" y="593725"/>
            <a:ext cx="8305401" cy="33528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/>
              <a:t>Overall Analysis: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Quantization leads to greater perceived loss compared to AAC.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Ratios (AAC/Quantized) &lt; 1 for most audio files, highlighting AAC’s effectiveness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/>
          </a:p>
          <a:p>
            <a: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/>
              <a:t>Genre-Specific Observations: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"Smoothie" genre exhibits higher perceived loss with AAC in some cases..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"Drum Kit," "Traffic," and "Drums" genres show AAC significantly outperforms Quantization.</a:t>
            </a:r>
          </a:p>
          <a:p>
            <a: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142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1EF311-62D2-473C-A631-D1551010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02" y="243976"/>
            <a:ext cx="8305401" cy="2154436"/>
          </a:xfrm>
        </p:spPr>
        <p:txBody>
          <a:bodyPr/>
          <a:lstStyle/>
          <a:p>
            <a:r>
              <a:rPr lang="en-US" dirty="0"/>
              <a:t>Result Graphs</a:t>
            </a:r>
            <a:br>
              <a:rPr lang="en-US" dirty="0"/>
            </a:br>
            <a:r>
              <a:rPr lang="en-US" sz="1600" b="0" kern="1200" spc="-5" dirty="0">
                <a:solidFill>
                  <a:srgbClr val="003358"/>
                </a:solidFill>
                <a:ea typeface="+mn-ea"/>
              </a:rPr>
              <a:t>plotted using the results from the MUSHRA Test.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2" name="Picture 1" descr="A graph of colored lines&#10;&#10;Description automatically generated">
            <a:extLst>
              <a:ext uri="{FF2B5EF4-FFF2-40B4-BE49-F238E27FC236}">
                <a16:creationId xmlns:a16="http://schemas.microsoft.com/office/drawing/2014/main" id="{7A02010D-31FE-5D24-D138-75317DDD7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922004"/>
            <a:ext cx="5943600" cy="365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9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rau T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pc="-5" dirty="0" err="1" smtClean="0">
            <a:solidFill>
              <a:srgbClr val="003358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2972</TotalTime>
  <Words>384</Words>
  <Application>Microsoft Office PowerPoint</Application>
  <PresentationFormat>Custom</PresentationFormat>
  <Paragraphs>92</Paragraphs>
  <Slides>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Arial</vt:lpstr>
      <vt:lpstr>Calibri</vt:lpstr>
      <vt:lpstr>Courier New</vt:lpstr>
      <vt:lpstr>Symbol</vt:lpstr>
      <vt:lpstr>Wingdings</vt:lpstr>
      <vt:lpstr>Office Theme</vt:lpstr>
      <vt:lpstr>PowerPoint Presentation</vt:lpstr>
      <vt:lpstr>Task 1  </vt:lpstr>
      <vt:lpstr>Task 2  </vt:lpstr>
      <vt:lpstr>Perceived Quality Loss - Results Overview  </vt:lpstr>
      <vt:lpstr>Key Findings:  </vt:lpstr>
      <vt:lpstr> </vt:lpstr>
      <vt:lpstr>Conclusion  </vt:lpstr>
      <vt:lpstr>Result Graphs plotted using the results from the MUSHRA Test.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Working - Introduction Event</dc:title>
  <dc:creator>matthias.hirth@tu-ilmenau.de;muhammad-jawad.asghar@tu-ilmenau.de</dc:creator>
  <cp:lastModifiedBy>muhammad-jawad.asghar</cp:lastModifiedBy>
  <cp:revision>389</cp:revision>
  <dcterms:created xsi:type="dcterms:W3CDTF">2019-03-07T11:58:08Z</dcterms:created>
  <dcterms:modified xsi:type="dcterms:W3CDTF">2024-07-31T00:25:44Z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2019-03-07T00:00:00Z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2019-03-07T00:00:00Z</vt:filetime>
  </property>
</Properties>
</file>