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595959"/>
              </a:buClr>
              <a:buSzPts val="1200"/>
              <a:buChar char="●"/>
            </a:pPr>
            <a:r>
              <a:rPr lang="en" sz="1200">
                <a:solidFill>
                  <a:srgbClr val="595959"/>
                </a:solidFill>
              </a:rPr>
              <a:t>This project work started as an attempt to achieve a Human Disease network.</a:t>
            </a:r>
            <a:endParaRPr sz="1200">
              <a:solidFill>
                <a:srgbClr val="595959"/>
              </a:solidFill>
            </a:endParaRPr>
          </a:p>
          <a:p>
            <a:pPr marL="457200" lvl="0" indent="-304800" algn="l" rtl="0">
              <a:lnSpc>
                <a:spcPct val="115000"/>
              </a:lnSpc>
              <a:spcBef>
                <a:spcPts val="0"/>
              </a:spcBef>
              <a:spcAft>
                <a:spcPts val="0"/>
              </a:spcAft>
              <a:buClr>
                <a:srgbClr val="595959"/>
              </a:buClr>
              <a:buSzPts val="1200"/>
              <a:buChar char="●"/>
            </a:pPr>
            <a:r>
              <a:rPr lang="en" sz="1200">
                <a:solidFill>
                  <a:srgbClr val="595959"/>
                </a:solidFill>
              </a:rPr>
              <a:t>The goal behind it being we can see clusters of different human diseases and thereby make a correlation of which diseases are closely related to which other ones.</a:t>
            </a:r>
            <a:endParaRPr sz="1200">
              <a:solidFill>
                <a:srgbClr val="595959"/>
              </a:solidFill>
            </a:endParaRPr>
          </a:p>
          <a:p>
            <a:pPr marL="457200" lvl="0" indent="-304800" algn="l" rtl="0">
              <a:lnSpc>
                <a:spcPct val="115000"/>
              </a:lnSpc>
              <a:spcBef>
                <a:spcPts val="0"/>
              </a:spcBef>
              <a:spcAft>
                <a:spcPts val="0"/>
              </a:spcAft>
              <a:buClr>
                <a:srgbClr val="595959"/>
              </a:buClr>
              <a:buSzPts val="1200"/>
              <a:buChar char="●"/>
            </a:pPr>
            <a:r>
              <a:rPr lang="en" sz="1200">
                <a:solidFill>
                  <a:srgbClr val="595959"/>
                </a:solidFill>
              </a:rPr>
              <a:t>This idea can also be extrapolated to make a Disease-Gene network which would allow to picture the genes which cause a particular phenotype during a disease.</a:t>
            </a:r>
            <a:endParaRPr sz="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can include snippet of code here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Heat map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Cytoscape network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8" name="Google Shape;7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9"/>
        <p:cNvGrpSpPr/>
        <p:nvPr/>
      </p:nvGrpSpPr>
      <p:grpSpPr>
        <a:xfrm>
          <a:off x="0" y="0"/>
          <a:ext cx="0" cy="0"/>
          <a:chOff x="0" y="0"/>
          <a:chExt cx="0" cy="0"/>
        </a:xfrm>
      </p:grpSpPr>
      <p:grpSp>
        <p:nvGrpSpPr>
          <p:cNvPr id="80" name="Google Shape;80;p12"/>
          <p:cNvGrpSpPr/>
          <p:nvPr/>
        </p:nvGrpSpPr>
        <p:grpSpPr>
          <a:xfrm>
            <a:off x="830392" y="4169130"/>
            <a:ext cx="745763" cy="45826"/>
            <a:chOff x="4580561" y="2589004"/>
            <a:chExt cx="1064464" cy="25200"/>
          </a:xfrm>
        </p:grpSpPr>
        <p:sp>
          <p:nvSpPr>
            <p:cNvPr id="81" name="Google Shape;81;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1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4" name="Google Shape;84;p1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5" name="Google Shape;85;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8" name="Google Shape;28;p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35;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6" name="Google Shape;36;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6"/>
          <p:cNvGrpSpPr/>
          <p:nvPr/>
        </p:nvGrpSpPr>
        <p:grpSpPr>
          <a:xfrm>
            <a:off x="830392" y="1191256"/>
            <a:ext cx="745763" cy="45826"/>
            <a:chOff x="4580561" y="2589004"/>
            <a:chExt cx="1064464" cy="25200"/>
          </a:xfrm>
        </p:grpSpPr>
        <p:sp>
          <p:nvSpPr>
            <p:cNvPr id="40" name="Google Shape;4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3" name="Google Shape;43;p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4" name="Google Shape;44;p6"/>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5" name="Google Shape;45;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2" name="Google Shape;52;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 name="Google Shape;55;p8"/>
          <p:cNvGrpSpPr/>
          <p:nvPr/>
        </p:nvGrpSpPr>
        <p:grpSpPr>
          <a:xfrm>
            <a:off x="830392" y="1191256"/>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9" name="Google Shape;59;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1"/>
        <p:cNvGrpSpPr/>
        <p:nvPr/>
      </p:nvGrpSpPr>
      <p:grpSpPr>
        <a:xfrm>
          <a:off x="0" y="0"/>
          <a:ext cx="0" cy="0"/>
          <a:chOff x="0" y="0"/>
          <a:chExt cx="0" cy="0"/>
        </a:xfrm>
      </p:grpSpPr>
      <p:grpSp>
        <p:nvGrpSpPr>
          <p:cNvPr id="62" name="Google Shape;62;p9"/>
          <p:cNvGrpSpPr/>
          <p:nvPr/>
        </p:nvGrpSpPr>
        <p:grpSpPr>
          <a:xfrm>
            <a:off x="830392" y="4169130"/>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6" name="Google Shape;66;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 name="Google Shape;69;p10"/>
          <p:cNvGrpSpPr/>
          <p:nvPr/>
        </p:nvGrpSpPr>
        <p:grpSpPr>
          <a:xfrm>
            <a:off x="830392" y="1191256"/>
            <a:ext cx="745763" cy="45826"/>
            <a:chOff x="4580561" y="2589004"/>
            <a:chExt cx="1064464" cy="25200"/>
          </a:xfrm>
        </p:grpSpPr>
        <p:sp>
          <p:nvSpPr>
            <p:cNvPr id="70" name="Google Shape;70;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p10"/>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73" name="Google Shape;73;p10"/>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4" name="Google Shape;74;p10"/>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5" name="Google Shape;75;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as.org/doi/10.1073/pnas.0701361104#sec-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sciencedirect.com/science/article/pii/S1673852715002118?via%3Dihub" TargetMode="External"/><Relationship Id="rId5" Type="http://schemas.openxmlformats.org/officeDocument/2006/relationships/hyperlink" Target="https://my.clevelandclinic.org/health/articles/24291-diagnostic-and-statistical-manual-dsm-5" TargetMode="External"/><Relationship Id="rId4" Type="http://schemas.openxmlformats.org/officeDocument/2006/relationships/hyperlink" Target="https://ojrd.biomedcentral.com/articles/10.1186/s13023-021-01741-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19900" y="614350"/>
            <a:ext cx="8520600" cy="506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35611"/>
              <a:buNone/>
            </a:pPr>
            <a:r>
              <a:rPr lang="en" sz="2780"/>
              <a:t>DISEASOME - Network of Rare Immune Diseases</a:t>
            </a:r>
            <a:endParaRPr sz="2780"/>
          </a:p>
        </p:txBody>
      </p:sp>
      <p:sp>
        <p:nvSpPr>
          <p:cNvPr id="93" name="Google Shape;93;p14"/>
          <p:cNvSpPr txBox="1">
            <a:spLocks noGrp="1"/>
          </p:cNvSpPr>
          <p:nvPr>
            <p:ph type="subTitle" idx="1"/>
          </p:nvPr>
        </p:nvSpPr>
        <p:spPr>
          <a:xfrm>
            <a:off x="438150" y="1646450"/>
            <a:ext cx="8098200" cy="3162300"/>
          </a:xfrm>
          <a:prstGeom prst="rect">
            <a:avLst/>
          </a:prstGeom>
          <a:noFill/>
          <a:ln>
            <a:noFill/>
          </a:ln>
        </p:spPr>
        <p:txBody>
          <a:bodyPr spcFirstLastPara="1" wrap="square" lIns="91425" tIns="91425" rIns="91425" bIns="91425" anchor="t" anchorCtr="0">
            <a:noAutofit/>
          </a:bodyPr>
          <a:lstStyle/>
          <a:p>
            <a:pPr marL="1371600" lvl="0" indent="457200" algn="l" rtl="0">
              <a:lnSpc>
                <a:spcPct val="78181"/>
              </a:lnSpc>
              <a:spcBef>
                <a:spcPts val="1000"/>
              </a:spcBef>
              <a:spcAft>
                <a:spcPts val="0"/>
              </a:spcAft>
              <a:buClr>
                <a:schemeClr val="dk1"/>
              </a:buClr>
              <a:buSzPts val="275"/>
              <a:buFont typeface="Arial"/>
              <a:buNone/>
            </a:pPr>
            <a:r>
              <a:rPr lang="en" sz="1900">
                <a:solidFill>
                  <a:schemeClr val="dk2"/>
                </a:solidFill>
                <a:latin typeface="Times New Roman"/>
                <a:ea typeface="Times New Roman"/>
                <a:cs typeface="Times New Roman"/>
                <a:sym typeface="Times New Roman"/>
              </a:rPr>
              <a:t>Project by :</a:t>
            </a:r>
            <a:r>
              <a:rPr lang="en" sz="1900">
                <a:solidFill>
                  <a:schemeClr val="dk1"/>
                </a:solidFill>
                <a:latin typeface="Times New Roman"/>
                <a:ea typeface="Times New Roman"/>
                <a:cs typeface="Times New Roman"/>
                <a:sym typeface="Times New Roman"/>
              </a:rPr>
              <a:t> Jawahar Mahendran</a:t>
            </a:r>
            <a:endParaRPr sz="1900">
              <a:solidFill>
                <a:schemeClr val="dk1"/>
              </a:solidFill>
              <a:latin typeface="Times New Roman"/>
              <a:ea typeface="Times New Roman"/>
              <a:cs typeface="Times New Roman"/>
              <a:sym typeface="Times New Roman"/>
            </a:endParaRPr>
          </a:p>
          <a:p>
            <a:pPr marL="0" lvl="0" indent="0" algn="l" rtl="0">
              <a:lnSpc>
                <a:spcPct val="78181"/>
              </a:lnSpc>
              <a:spcBef>
                <a:spcPts val="1000"/>
              </a:spcBef>
              <a:spcAft>
                <a:spcPts val="0"/>
              </a:spcAft>
              <a:buClr>
                <a:schemeClr val="dk1"/>
              </a:buClr>
              <a:buSzPts val="275"/>
              <a:buFont typeface="Arial"/>
              <a:buNone/>
            </a:pPr>
            <a:r>
              <a:rPr lang="en" sz="1900">
                <a:solidFill>
                  <a:schemeClr val="dk1"/>
                </a:solidFill>
                <a:latin typeface="Times New Roman"/>
                <a:ea typeface="Times New Roman"/>
                <a:cs typeface="Times New Roman"/>
                <a:sym typeface="Times New Roman"/>
              </a:rPr>
              <a:t>               					    Abhyuday Parihar </a:t>
            </a:r>
            <a:endParaRPr sz="1900">
              <a:solidFill>
                <a:schemeClr val="dk1"/>
              </a:solidFill>
              <a:latin typeface="Times New Roman"/>
              <a:ea typeface="Times New Roman"/>
              <a:cs typeface="Times New Roman"/>
              <a:sym typeface="Times New Roman"/>
            </a:endParaRPr>
          </a:p>
          <a:p>
            <a:pPr marL="0" lvl="0" indent="0" algn="l" rtl="0">
              <a:lnSpc>
                <a:spcPct val="78181"/>
              </a:lnSpc>
              <a:spcBef>
                <a:spcPts val="1000"/>
              </a:spcBef>
              <a:spcAft>
                <a:spcPts val="0"/>
              </a:spcAft>
              <a:buSzPts val="275"/>
              <a:buNone/>
            </a:pPr>
            <a:r>
              <a:rPr lang="en" sz="1900">
                <a:solidFill>
                  <a:schemeClr val="dk1"/>
                </a:solidFill>
                <a:latin typeface="Times New Roman"/>
                <a:ea typeface="Times New Roman"/>
                <a:cs typeface="Times New Roman"/>
                <a:sym typeface="Times New Roman"/>
              </a:rPr>
              <a:t>                    				    Vallari Narsingpurkar </a:t>
            </a:r>
            <a:endParaRPr sz="1900">
              <a:solidFill>
                <a:schemeClr val="dk1"/>
              </a:solidFill>
              <a:latin typeface="Times New Roman"/>
              <a:ea typeface="Times New Roman"/>
              <a:cs typeface="Times New Roman"/>
              <a:sym typeface="Times New Roman"/>
            </a:endParaRPr>
          </a:p>
          <a:p>
            <a:pPr marL="0" lvl="0" indent="0" algn="l" rtl="0">
              <a:lnSpc>
                <a:spcPct val="78181"/>
              </a:lnSpc>
              <a:spcBef>
                <a:spcPts val="1000"/>
              </a:spcBef>
              <a:spcAft>
                <a:spcPts val="0"/>
              </a:spcAft>
              <a:buClr>
                <a:schemeClr val="dk1"/>
              </a:buClr>
              <a:buSzPts val="275"/>
              <a:buFont typeface="Arial"/>
              <a:buNone/>
            </a:pPr>
            <a:r>
              <a:rPr lang="en" sz="1900">
                <a:solidFill>
                  <a:schemeClr val="dk1"/>
                </a:solidFill>
                <a:latin typeface="Times New Roman"/>
                <a:ea typeface="Times New Roman"/>
                <a:cs typeface="Times New Roman"/>
                <a:sym typeface="Times New Roman"/>
              </a:rPr>
              <a:t>			      </a:t>
            </a:r>
            <a:r>
              <a:rPr lang="en" sz="1900">
                <a:solidFill>
                  <a:schemeClr val="dk2"/>
                </a:solidFill>
                <a:latin typeface="Times New Roman"/>
                <a:ea typeface="Times New Roman"/>
                <a:cs typeface="Times New Roman"/>
                <a:sym typeface="Times New Roman"/>
              </a:rPr>
              <a:t>Supervisor : </a:t>
            </a:r>
            <a:r>
              <a:rPr lang="en" sz="1900">
                <a:solidFill>
                  <a:schemeClr val="dk1"/>
                </a:solidFill>
                <a:latin typeface="Times New Roman"/>
                <a:ea typeface="Times New Roman"/>
                <a:cs typeface="Times New Roman"/>
                <a:sym typeface="Times New Roman"/>
              </a:rPr>
              <a:t>Prof. Dmitriy Leyfer</a:t>
            </a:r>
            <a:endParaRPr sz="1900">
              <a:solidFill>
                <a:schemeClr val="dk1"/>
              </a:solidFill>
              <a:latin typeface="Times New Roman"/>
              <a:ea typeface="Times New Roman"/>
              <a:cs typeface="Times New Roman"/>
              <a:sym typeface="Times New Roman"/>
            </a:endParaRPr>
          </a:p>
          <a:p>
            <a:pPr marL="0" lvl="0" indent="0" algn="ctr" rtl="0">
              <a:lnSpc>
                <a:spcPct val="78181"/>
              </a:lnSpc>
              <a:spcBef>
                <a:spcPts val="1000"/>
              </a:spcBef>
              <a:spcAft>
                <a:spcPts val="0"/>
              </a:spcAft>
              <a:buClr>
                <a:schemeClr val="dk1"/>
              </a:buClr>
              <a:buSzPts val="275"/>
              <a:buFont typeface="Arial"/>
              <a:buNone/>
            </a:pPr>
            <a:endParaRPr sz="1900">
              <a:solidFill>
                <a:schemeClr val="dk1"/>
              </a:solidFill>
              <a:latin typeface="Times New Roman"/>
              <a:ea typeface="Times New Roman"/>
              <a:cs typeface="Times New Roman"/>
              <a:sym typeface="Times New Roman"/>
            </a:endParaRPr>
          </a:p>
          <a:p>
            <a:pPr marL="0" lvl="0" indent="0" algn="ctr" rtl="0">
              <a:lnSpc>
                <a:spcPct val="78181"/>
              </a:lnSpc>
              <a:spcBef>
                <a:spcPts val="1000"/>
              </a:spcBef>
              <a:spcAft>
                <a:spcPts val="0"/>
              </a:spcAft>
              <a:buClr>
                <a:schemeClr val="dk1"/>
              </a:buClr>
              <a:buSzPts val="275"/>
              <a:buFont typeface="Arial"/>
              <a:buNone/>
            </a:pPr>
            <a:r>
              <a:rPr lang="en" sz="1900">
                <a:solidFill>
                  <a:schemeClr val="dk1"/>
                </a:solidFill>
                <a:latin typeface="Times New Roman"/>
                <a:ea typeface="Times New Roman"/>
                <a:cs typeface="Times New Roman"/>
                <a:sym typeface="Times New Roman"/>
              </a:rPr>
              <a:t>This presentation is completed as part of BF527 Final Project</a:t>
            </a:r>
            <a:endParaRPr sz="1900">
              <a:solidFill>
                <a:schemeClr val="dk1"/>
              </a:solidFill>
              <a:latin typeface="Times New Roman"/>
              <a:ea typeface="Times New Roman"/>
              <a:cs typeface="Times New Roman"/>
              <a:sym typeface="Times New Roman"/>
            </a:endParaRPr>
          </a:p>
          <a:p>
            <a:pPr marL="0" lvl="0" indent="0" algn="ctr" rtl="0">
              <a:lnSpc>
                <a:spcPct val="78181"/>
              </a:lnSpc>
              <a:spcBef>
                <a:spcPts val="1000"/>
              </a:spcBef>
              <a:spcAft>
                <a:spcPts val="0"/>
              </a:spcAft>
              <a:buClr>
                <a:schemeClr val="dk1"/>
              </a:buClr>
              <a:buSzPts val="275"/>
              <a:buFont typeface="Arial"/>
              <a:buNone/>
            </a:pPr>
            <a:r>
              <a:rPr lang="en" sz="1900">
                <a:solidFill>
                  <a:schemeClr val="dk1"/>
                </a:solidFill>
                <a:latin typeface="Times New Roman"/>
                <a:ea typeface="Times New Roman"/>
                <a:cs typeface="Times New Roman"/>
                <a:sym typeface="Times New Roman"/>
              </a:rPr>
              <a:t>12/11/2023</a:t>
            </a:r>
            <a:endParaRPr sz="1900">
              <a:solidFill>
                <a:schemeClr val="dk1"/>
              </a:solidFill>
              <a:latin typeface="Times New Roman"/>
              <a:ea typeface="Times New Roman"/>
              <a:cs typeface="Times New Roman"/>
              <a:sym typeface="Times New Roman"/>
            </a:endParaRPr>
          </a:p>
          <a:p>
            <a:pPr marL="0" lvl="0" indent="0" algn="l" rtl="0">
              <a:lnSpc>
                <a:spcPct val="80000"/>
              </a:lnSpc>
              <a:spcBef>
                <a:spcPts val="0"/>
              </a:spcBef>
              <a:spcAft>
                <a:spcPts val="0"/>
              </a:spcAft>
              <a:buSzPts val="275"/>
              <a:buNone/>
            </a:pPr>
            <a:endParaRPr sz="1900"/>
          </a:p>
        </p:txBody>
      </p:sp>
      <p:sp>
        <p:nvSpPr>
          <p:cNvPr id="94" name="Google Shape;94;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1</a:t>
            </a:fld>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311700" y="88525"/>
            <a:ext cx="8520600" cy="613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100"/>
              <a:t>Analysis of Network </a:t>
            </a:r>
            <a:endParaRPr sz="2100"/>
          </a:p>
        </p:txBody>
      </p:sp>
      <p:sp>
        <p:nvSpPr>
          <p:cNvPr id="199" name="Google Shape;199;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10</a:t>
            </a:fld>
            <a:endParaRPr>
              <a:solidFill>
                <a:schemeClr val="accent1"/>
              </a:solidFill>
            </a:endParaRPr>
          </a:p>
        </p:txBody>
      </p:sp>
      <p:pic>
        <p:nvPicPr>
          <p:cNvPr id="200" name="Google Shape;200;p23"/>
          <p:cNvPicPr preferRelativeResize="0"/>
          <p:nvPr/>
        </p:nvPicPr>
        <p:blipFill rotWithShape="1">
          <a:blip r:embed="rId3">
            <a:alphaModFix/>
          </a:blip>
          <a:srcRect/>
          <a:stretch/>
        </p:blipFill>
        <p:spPr>
          <a:xfrm>
            <a:off x="268450" y="571450"/>
            <a:ext cx="4500399" cy="4136975"/>
          </a:xfrm>
          <a:prstGeom prst="rect">
            <a:avLst/>
          </a:prstGeom>
          <a:noFill/>
          <a:ln>
            <a:noFill/>
          </a:ln>
        </p:spPr>
      </p:pic>
      <p:sp>
        <p:nvSpPr>
          <p:cNvPr id="201" name="Google Shape;201;p23"/>
          <p:cNvSpPr txBox="1"/>
          <p:nvPr/>
        </p:nvSpPr>
        <p:spPr>
          <a:xfrm>
            <a:off x="4843425" y="713950"/>
            <a:ext cx="4119600" cy="385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300"/>
              <a:buFont typeface="Arial"/>
              <a:buNone/>
            </a:pPr>
            <a:r>
              <a:rPr lang="en" sz="1300" u="sng">
                <a:solidFill>
                  <a:schemeClr val="accent1"/>
                </a:solidFill>
                <a:latin typeface="Lato"/>
                <a:ea typeface="Lato"/>
                <a:cs typeface="Lato"/>
                <a:sym typeface="Lato"/>
              </a:rPr>
              <a:t>GREEN CLUSTERS</a:t>
            </a:r>
            <a:r>
              <a:rPr lang="en" sz="1300">
                <a:solidFill>
                  <a:schemeClr val="accent1"/>
                </a:solidFill>
                <a:latin typeface="Lato"/>
                <a:ea typeface="Lato"/>
                <a:cs typeface="Lato"/>
                <a:sym typeface="Lato"/>
              </a:rPr>
              <a:t>: (Gene deficiency related)</a:t>
            </a: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The diseases combined in this cluster are possibly due to FOXN1 gene deficiency. </a:t>
            </a: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The proteins derived from this gene are important factors responsible for conferring adaptive immunity and for maintaining immune homeostasis.</a:t>
            </a: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Lato"/>
              <a:ea typeface="Lato"/>
              <a:cs typeface="Lato"/>
              <a:sym typeface="Lato"/>
            </a:endParaRPr>
          </a:p>
          <a:p>
            <a:pPr marL="0" marR="0" lvl="0" indent="0" algn="l" rtl="0">
              <a:lnSpc>
                <a:spcPct val="115000"/>
              </a:lnSpc>
              <a:spcBef>
                <a:spcPts val="0"/>
              </a:spcBef>
              <a:spcAft>
                <a:spcPts val="0"/>
              </a:spcAft>
              <a:buClr>
                <a:srgbClr val="000000"/>
              </a:buClr>
              <a:buSzPts val="1300"/>
              <a:buFont typeface="Arial"/>
              <a:buNone/>
            </a:pPr>
            <a:r>
              <a:rPr lang="en" sz="1300" u="sng">
                <a:solidFill>
                  <a:schemeClr val="accent1"/>
                </a:solidFill>
                <a:latin typeface="Lato"/>
                <a:ea typeface="Lato"/>
                <a:cs typeface="Lato"/>
                <a:sym typeface="Lato"/>
              </a:rPr>
              <a:t>RED CLUSTERS:</a:t>
            </a:r>
            <a:r>
              <a:rPr lang="en" sz="1300">
                <a:solidFill>
                  <a:schemeClr val="accent1"/>
                </a:solidFill>
                <a:latin typeface="Lato"/>
                <a:ea typeface="Lato"/>
                <a:cs typeface="Lato"/>
                <a:sym typeface="Lato"/>
              </a:rPr>
              <a:t>  (Immune system checkpoints failure)</a:t>
            </a: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The diseases in this clusters arise due to failure of the immune system checkpoints, leading to dysregulation of immune responses. </a:t>
            </a:r>
            <a:endParaRPr sz="1300">
              <a:solidFill>
                <a:schemeClr val="accent1"/>
              </a:solidFill>
              <a:latin typeface="Lato"/>
              <a:ea typeface="Lato"/>
              <a:cs typeface="Lato"/>
              <a:sym typeface="Lato"/>
            </a:endParaRPr>
          </a:p>
          <a:p>
            <a:pPr marL="0" lvl="0" indent="0" algn="l" rtl="0">
              <a:spcBef>
                <a:spcPts val="0"/>
              </a:spcBef>
              <a:spcAft>
                <a:spcPts val="0"/>
              </a:spcAft>
              <a:buClr>
                <a:srgbClr val="000000"/>
              </a:buClr>
              <a:buSzPts val="1300"/>
              <a:buFont typeface="Arial"/>
              <a:buNone/>
            </a:pPr>
            <a:endParaRPr sz="1300" u="sng">
              <a:solidFill>
                <a:schemeClr val="accent1"/>
              </a:solidFill>
              <a:latin typeface="Lato"/>
              <a:ea typeface="Lato"/>
              <a:cs typeface="Lato"/>
              <a:sym typeface="Lato"/>
            </a:endParaRPr>
          </a:p>
          <a:p>
            <a:pPr marL="0" lvl="0" indent="0" algn="l" rtl="0">
              <a:lnSpc>
                <a:spcPct val="115000"/>
              </a:lnSpc>
              <a:spcBef>
                <a:spcPts val="0"/>
              </a:spcBef>
              <a:spcAft>
                <a:spcPts val="0"/>
              </a:spcAft>
              <a:buClr>
                <a:srgbClr val="000000"/>
              </a:buClr>
              <a:buSzPts val="1300"/>
              <a:buFont typeface="Arial"/>
              <a:buNone/>
            </a:pPr>
            <a:r>
              <a:rPr lang="en" sz="1300" u="sng">
                <a:solidFill>
                  <a:schemeClr val="accent1"/>
                </a:solidFill>
                <a:latin typeface="Lato"/>
                <a:ea typeface="Lato"/>
                <a:cs typeface="Lato"/>
                <a:sym typeface="Lato"/>
              </a:rPr>
              <a:t>OUTLIERS:</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marL="0" lvl="0" indent="0" algn="l" rtl="0">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Eg: D23 </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207" name="Google Shape;207;p24"/>
          <p:cNvSpPr txBox="1">
            <a:spLocks noGrp="1"/>
          </p:cNvSpPr>
          <p:nvPr>
            <p:ph type="body" idx="1"/>
          </p:nvPr>
        </p:nvSpPr>
        <p:spPr>
          <a:xfrm>
            <a:off x="729450" y="2078875"/>
            <a:ext cx="7688700" cy="22755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AutoNum type="arabicPeriod"/>
            </a:pPr>
            <a:r>
              <a:rPr lang="en" dirty="0"/>
              <a:t>Analysis of relationship between Immune Diseases was taken based on common phenotypes.</a:t>
            </a:r>
            <a:endParaRPr dirty="0"/>
          </a:p>
          <a:p>
            <a:pPr marL="800100" lvl="0" indent="-342900" algn="l" rtl="0">
              <a:lnSpc>
                <a:spcPct val="115000"/>
              </a:lnSpc>
              <a:spcBef>
                <a:spcPts val="0"/>
              </a:spcBef>
              <a:spcAft>
                <a:spcPts val="0"/>
              </a:spcAft>
              <a:buFont typeface="+mj-lt"/>
              <a:buAutoNum type="arabicPeriod"/>
            </a:pPr>
            <a:endParaRPr dirty="0"/>
          </a:p>
          <a:p>
            <a:pPr marL="488950" lvl="0" indent="-342900" algn="l" rtl="0">
              <a:lnSpc>
                <a:spcPct val="115000"/>
              </a:lnSpc>
              <a:spcBef>
                <a:spcPts val="0"/>
              </a:spcBef>
              <a:spcAft>
                <a:spcPts val="0"/>
              </a:spcAft>
              <a:buSzPts val="1300"/>
              <a:buFont typeface="+mj-lt"/>
              <a:buAutoNum type="arabicPeriod"/>
            </a:pPr>
            <a:r>
              <a:rPr lang="en"/>
              <a:t>Same </a:t>
            </a:r>
            <a:r>
              <a:rPr lang="en" dirty="0"/>
              <a:t>Project with more computation power can be carried forward to get associations between all human diseases based on common phenotypes.</a:t>
            </a:r>
            <a:endParaRPr dirty="0"/>
          </a:p>
          <a:p>
            <a:pPr marL="800100" lvl="0" indent="-342900" algn="l" rtl="0">
              <a:lnSpc>
                <a:spcPct val="115000"/>
              </a:lnSpc>
              <a:spcBef>
                <a:spcPts val="0"/>
              </a:spcBef>
              <a:spcAft>
                <a:spcPts val="0"/>
              </a:spcAft>
              <a:buFont typeface="+mj-lt"/>
              <a:buAutoNum type="arabicPeriod"/>
            </a:pPr>
            <a:endParaRPr dirty="0"/>
          </a:p>
          <a:p>
            <a:pPr marL="488950" lvl="0" indent="-342900" algn="l" rtl="0">
              <a:lnSpc>
                <a:spcPct val="115000"/>
              </a:lnSpc>
              <a:spcBef>
                <a:spcPts val="0"/>
              </a:spcBef>
              <a:spcAft>
                <a:spcPts val="0"/>
              </a:spcAft>
              <a:buSzPts val="1300"/>
              <a:buFont typeface="+mj-lt"/>
              <a:buAutoNum type="arabicPeriod"/>
            </a:pPr>
            <a:r>
              <a:rPr lang="en" dirty="0"/>
              <a:t>Another possible extension  for this project can be clustering the diseases based on the genes responsible for the particular phenotypes expression. This would give us an association between the diseases, their associated phenotypes and the underlying gene expression</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 dirty="0"/>
              <a:t> </a:t>
            </a:r>
            <a:endParaRPr dirty="0"/>
          </a:p>
        </p:txBody>
      </p:sp>
      <p:sp>
        <p:nvSpPr>
          <p:cNvPr id="208" name="Google Shape;208;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11</a:t>
            </a:fld>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 </a:t>
            </a:r>
            <a:endParaRPr/>
          </a:p>
        </p:txBody>
      </p:sp>
      <p:sp>
        <p:nvSpPr>
          <p:cNvPr id="214" name="Google Shape;214;p25"/>
          <p:cNvSpPr txBox="1">
            <a:spLocks noGrp="1"/>
          </p:cNvSpPr>
          <p:nvPr>
            <p:ph type="body" idx="1"/>
          </p:nvPr>
        </p:nvSpPr>
        <p:spPr>
          <a:xfrm>
            <a:off x="729450" y="2078875"/>
            <a:ext cx="7688700" cy="2333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1400" u="sng">
                <a:solidFill>
                  <a:schemeClr val="hlink"/>
                </a:solidFill>
                <a:latin typeface="Arial"/>
                <a:ea typeface="Arial"/>
                <a:cs typeface="Arial"/>
                <a:sym typeface="Arial"/>
                <a:hlinkClick r:id="rId3"/>
              </a:rPr>
              <a:t>https://www.pnas.org/doi/10.1073/pnas.0701361104#sec-1</a:t>
            </a:r>
            <a:endParaRPr sz="1400"/>
          </a:p>
          <a:p>
            <a:pPr marL="0" lvl="0" indent="0" algn="l" rtl="0">
              <a:lnSpc>
                <a:spcPct val="115000"/>
              </a:lnSpc>
              <a:spcBef>
                <a:spcPts val="1200"/>
              </a:spcBef>
              <a:spcAft>
                <a:spcPts val="0"/>
              </a:spcAft>
              <a:buSzPts val="1300"/>
              <a:buNone/>
            </a:pPr>
            <a:r>
              <a:rPr lang="en" sz="1400" u="sng">
                <a:solidFill>
                  <a:schemeClr val="hlink"/>
                </a:solidFill>
                <a:hlinkClick r:id="rId4"/>
              </a:rPr>
              <a:t>https://ojrd.biomedcentral.com/articles/10.1186/s13023-021-01741-4</a:t>
            </a:r>
            <a:endParaRPr sz="1400"/>
          </a:p>
          <a:p>
            <a:pPr marL="0" lvl="0" indent="0" algn="l" rtl="0">
              <a:lnSpc>
                <a:spcPct val="115000"/>
              </a:lnSpc>
              <a:spcBef>
                <a:spcPts val="1200"/>
              </a:spcBef>
              <a:spcAft>
                <a:spcPts val="0"/>
              </a:spcAft>
              <a:buSzPts val="1300"/>
              <a:buNone/>
            </a:pPr>
            <a:r>
              <a:rPr lang="en" sz="1400" u="sng">
                <a:solidFill>
                  <a:schemeClr val="hlink"/>
                </a:solidFill>
                <a:hlinkClick r:id="rId5"/>
              </a:rPr>
              <a:t>https://my.clevelandclinic.org/health/articles/24291-diagnostic-and-statistical-manual-dsm-5</a:t>
            </a:r>
            <a:endParaRPr sz="1400"/>
          </a:p>
          <a:p>
            <a:pPr marL="0" lvl="0" indent="0" algn="l" rtl="0">
              <a:lnSpc>
                <a:spcPct val="115000"/>
              </a:lnSpc>
              <a:spcBef>
                <a:spcPts val="1200"/>
              </a:spcBef>
              <a:spcAft>
                <a:spcPts val="0"/>
              </a:spcAft>
              <a:buSzPts val="1300"/>
              <a:buNone/>
            </a:pPr>
            <a:r>
              <a:rPr lang="en" sz="1400" u="sng">
                <a:solidFill>
                  <a:schemeClr val="hlink"/>
                </a:solidFill>
                <a:hlinkClick r:id="rId6"/>
              </a:rPr>
              <a:t>https://www.sciencedirect.com/science/article/pii/S1673852715002118?via%3Dihub</a:t>
            </a:r>
            <a:endParaRPr/>
          </a:p>
          <a:p>
            <a:pPr marL="0" lvl="0" indent="0" algn="l" rtl="0">
              <a:lnSpc>
                <a:spcPct val="115000"/>
              </a:lnSpc>
              <a:spcBef>
                <a:spcPts val="1200"/>
              </a:spcBef>
              <a:spcAft>
                <a:spcPts val="1200"/>
              </a:spcAft>
              <a:buSzPts val="1300"/>
              <a:buNone/>
            </a:pPr>
            <a:endParaRPr/>
          </a:p>
        </p:txBody>
      </p:sp>
      <p:sp>
        <p:nvSpPr>
          <p:cNvPr id="215" name="Google Shape;215;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12</a:t>
            </a:fld>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304950" y="679125"/>
            <a:ext cx="7688700" cy="535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Motivation </a:t>
            </a:r>
            <a:endParaRPr/>
          </a:p>
          <a:p>
            <a:pPr marL="0" lvl="0" indent="0" algn="l" rtl="0">
              <a:lnSpc>
                <a:spcPct val="100000"/>
              </a:lnSpc>
              <a:spcBef>
                <a:spcPts val="0"/>
              </a:spcBef>
              <a:spcAft>
                <a:spcPts val="0"/>
              </a:spcAft>
              <a:buSzPct val="111111"/>
              <a:buNone/>
            </a:pPr>
            <a:endParaRPr/>
          </a:p>
        </p:txBody>
      </p:sp>
      <p:sp>
        <p:nvSpPr>
          <p:cNvPr id="100" name="Google Shape;100;p15"/>
          <p:cNvSpPr txBox="1">
            <a:spLocks noGrp="1"/>
          </p:cNvSpPr>
          <p:nvPr>
            <p:ph type="body" idx="1"/>
          </p:nvPr>
        </p:nvSpPr>
        <p:spPr>
          <a:xfrm>
            <a:off x="696675" y="1379775"/>
            <a:ext cx="7592700" cy="318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300"/>
              <a:buNone/>
            </a:pPr>
            <a:r>
              <a:rPr lang="en" sz="1200" b="1">
                <a:solidFill>
                  <a:schemeClr val="dk2"/>
                </a:solidFill>
              </a:rPr>
              <a:t>Goal: Human Disease Network through Phenotype based associations</a:t>
            </a:r>
            <a:endParaRPr sz="1200" b="1">
              <a:solidFill>
                <a:schemeClr val="dk2"/>
              </a:solidFill>
            </a:endParaRPr>
          </a:p>
          <a:p>
            <a:pPr marL="0" lvl="0" indent="0" algn="l" rtl="0">
              <a:lnSpc>
                <a:spcPct val="100000"/>
              </a:lnSpc>
              <a:spcBef>
                <a:spcPts val="1500"/>
              </a:spcBef>
              <a:spcAft>
                <a:spcPts val="0"/>
              </a:spcAft>
              <a:buSzPts val="1300"/>
              <a:buNone/>
            </a:pPr>
            <a:r>
              <a:rPr lang="en" sz="1200" b="1">
                <a:solidFill>
                  <a:schemeClr val="dk2"/>
                </a:solidFill>
              </a:rPr>
              <a:t>Why is this important?</a:t>
            </a:r>
            <a:endParaRPr sz="1200" b="1">
              <a:solidFill>
                <a:schemeClr val="dk2"/>
              </a:solidFill>
            </a:endParaRPr>
          </a:p>
          <a:p>
            <a:pPr marL="457200" lvl="0" indent="-304800" algn="l" rtl="0">
              <a:lnSpc>
                <a:spcPct val="115000"/>
              </a:lnSpc>
              <a:spcBef>
                <a:spcPts val="1500"/>
              </a:spcBef>
              <a:spcAft>
                <a:spcPts val="0"/>
              </a:spcAft>
              <a:buClr>
                <a:schemeClr val="dk1"/>
              </a:buClr>
              <a:buSzPts val="1200"/>
              <a:buChar char="●"/>
            </a:pPr>
            <a:r>
              <a:rPr lang="en" sz="1200">
                <a:solidFill>
                  <a:schemeClr val="dk1"/>
                </a:solidFill>
              </a:rPr>
              <a:t>Uncover biological mechanisms among seemingly unrelated diseases.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Better understanding of disease pathways and potential targets for therapeutics.</a:t>
            </a:r>
            <a:endParaRPr sz="1200">
              <a:solidFill>
                <a:schemeClr val="dk2"/>
              </a:solidFill>
            </a:endParaRPr>
          </a:p>
          <a:p>
            <a:pPr marL="0" lvl="0" indent="0" algn="l" rtl="0">
              <a:lnSpc>
                <a:spcPct val="100000"/>
              </a:lnSpc>
              <a:spcBef>
                <a:spcPts val="1500"/>
              </a:spcBef>
              <a:spcAft>
                <a:spcPts val="0"/>
              </a:spcAft>
              <a:buSzPts val="1300"/>
              <a:buNone/>
            </a:pPr>
            <a:r>
              <a:rPr lang="en" sz="1200" b="1">
                <a:solidFill>
                  <a:schemeClr val="dk2"/>
                </a:solidFill>
              </a:rPr>
              <a:t>What are we showing with this network?</a:t>
            </a:r>
            <a:endParaRPr sz="1200" b="1">
              <a:solidFill>
                <a:schemeClr val="dk2"/>
              </a:solidFill>
            </a:endParaRPr>
          </a:p>
          <a:p>
            <a:pPr marL="457200" lvl="0" indent="-304800" algn="l" rtl="0">
              <a:lnSpc>
                <a:spcPct val="115000"/>
              </a:lnSpc>
              <a:spcBef>
                <a:spcPts val="1500"/>
              </a:spcBef>
              <a:spcAft>
                <a:spcPts val="0"/>
              </a:spcAft>
              <a:buClr>
                <a:schemeClr val="dk1"/>
              </a:buClr>
              <a:buSzPts val="1200"/>
              <a:buChar char="●"/>
            </a:pPr>
            <a:r>
              <a:rPr lang="en" sz="1200">
                <a:solidFill>
                  <a:schemeClr val="dk1"/>
                </a:solidFill>
              </a:rPr>
              <a:t>Diseases that frequently co-occur or share common features.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Crucial for understanding disease comorbidities.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Can influence treatment strategies and patient management.</a:t>
            </a:r>
            <a:endParaRPr sz="1200">
              <a:solidFill>
                <a:schemeClr val="dk1"/>
              </a:solidFill>
            </a:endParaRPr>
          </a:p>
          <a:p>
            <a:pPr marL="0" lvl="0" indent="0" algn="l" rtl="0">
              <a:lnSpc>
                <a:spcPct val="100000"/>
              </a:lnSpc>
              <a:spcBef>
                <a:spcPts val="1500"/>
              </a:spcBef>
              <a:spcAft>
                <a:spcPts val="0"/>
              </a:spcAft>
              <a:buSzPts val="1300"/>
              <a:buNone/>
            </a:pPr>
            <a:r>
              <a:rPr lang="en" sz="1200" b="1">
                <a:solidFill>
                  <a:schemeClr val="dk2"/>
                </a:solidFill>
              </a:rPr>
              <a:t>Future goals </a:t>
            </a:r>
            <a:endParaRPr sz="1200" b="1">
              <a:solidFill>
                <a:schemeClr val="dk2"/>
              </a:solidFill>
            </a:endParaRPr>
          </a:p>
          <a:p>
            <a:pPr marL="457200" lvl="0" indent="-304800" algn="l" rtl="0">
              <a:lnSpc>
                <a:spcPct val="115000"/>
              </a:lnSpc>
              <a:spcBef>
                <a:spcPts val="1500"/>
              </a:spcBef>
              <a:spcAft>
                <a:spcPts val="0"/>
              </a:spcAft>
              <a:buClr>
                <a:schemeClr val="dk1"/>
              </a:buClr>
              <a:buSzPts val="1200"/>
              <a:buChar char="●"/>
            </a:pPr>
            <a:r>
              <a:rPr lang="en" sz="1200">
                <a:solidFill>
                  <a:schemeClr val="dk1"/>
                </a:solidFill>
              </a:rPr>
              <a:t>Could be extrapolated into disease gene associations.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Would indicate the common genetic origin of many diseases.</a:t>
            </a:r>
            <a:endParaRPr sz="1200">
              <a:solidFill>
                <a:schemeClr val="dk2"/>
              </a:solidFill>
            </a:endParaRPr>
          </a:p>
        </p:txBody>
      </p:sp>
      <p:sp>
        <p:nvSpPr>
          <p:cNvPr id="101" name="Google Shape;10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2</a:t>
            </a:fld>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23516" y="633225"/>
            <a:ext cx="23505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Workflow</a:t>
            </a:r>
            <a:endParaRPr/>
          </a:p>
        </p:txBody>
      </p:sp>
      <p:sp>
        <p:nvSpPr>
          <p:cNvPr id="107" name="Google Shape;107;p16"/>
          <p:cNvSpPr txBox="1">
            <a:spLocks noGrp="1"/>
          </p:cNvSpPr>
          <p:nvPr>
            <p:ph type="sldNum" idx="12"/>
          </p:nvPr>
        </p:nvSpPr>
        <p:spPr>
          <a:xfrm>
            <a:off x="8595308" y="46767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3</a:t>
            </a:fld>
            <a:endParaRPr>
              <a:solidFill>
                <a:schemeClr val="accent1"/>
              </a:solidFill>
            </a:endParaRPr>
          </a:p>
        </p:txBody>
      </p:sp>
      <p:grpSp>
        <p:nvGrpSpPr>
          <p:cNvPr id="108" name="Google Shape;108;p16"/>
          <p:cNvGrpSpPr/>
          <p:nvPr/>
        </p:nvGrpSpPr>
        <p:grpSpPr>
          <a:xfrm>
            <a:off x="323513" y="2350050"/>
            <a:ext cx="2974650" cy="1289700"/>
            <a:chOff x="323513" y="2350050"/>
            <a:chExt cx="2974650" cy="1289700"/>
          </a:xfrm>
        </p:grpSpPr>
        <p:sp>
          <p:nvSpPr>
            <p:cNvPr id="109" name="Google Shape;109;p16"/>
            <p:cNvSpPr txBox="1"/>
            <p:nvPr/>
          </p:nvSpPr>
          <p:spPr>
            <a:xfrm>
              <a:off x="323513" y="2350050"/>
              <a:ext cx="2124000" cy="1289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Roboto"/>
                  <a:ea typeface="Roboto"/>
                  <a:cs typeface="Roboto"/>
                  <a:sym typeface="Roboto"/>
                </a:rPr>
                <a:t>Rare Immune Diseases</a:t>
              </a:r>
              <a:endParaRPr sz="12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1600"/>
                </a:spcAft>
                <a:buClr>
                  <a:srgbClr val="000000"/>
                </a:buClr>
                <a:buSzPts val="800"/>
                <a:buFont typeface="Arial"/>
                <a:buNone/>
              </a:pPr>
              <a:r>
                <a:rPr lang="en" sz="800" b="0" i="0" u="none" strike="noStrike" cap="none">
                  <a:solidFill>
                    <a:srgbClr val="000000"/>
                  </a:solidFill>
                  <a:latin typeface="Roboto"/>
                  <a:ea typeface="Roboto"/>
                  <a:cs typeface="Roboto"/>
                  <a:sym typeface="Roboto"/>
                </a:rPr>
                <a:t>Data from </a:t>
              </a:r>
              <a:r>
                <a:rPr lang="en" sz="800" b="1" i="0" u="none" strike="noStrike" cap="none">
                  <a:solidFill>
                    <a:srgbClr val="000000"/>
                  </a:solidFill>
                  <a:latin typeface="Roboto"/>
                  <a:ea typeface="Roboto"/>
                  <a:cs typeface="Roboto"/>
                  <a:sym typeface="Roboto"/>
                </a:rPr>
                <a:t>Orphanet</a:t>
              </a:r>
              <a:r>
                <a:rPr lang="en" sz="800" b="0" i="0" u="none" strike="noStrike" cap="none">
                  <a:solidFill>
                    <a:srgbClr val="000000"/>
                  </a:solidFill>
                  <a:latin typeface="Roboto"/>
                  <a:ea typeface="Roboto"/>
                  <a:cs typeface="Roboto"/>
                  <a:sym typeface="Roboto"/>
                </a:rPr>
                <a:t> database.</a:t>
              </a:r>
              <a:br>
                <a:rPr lang="en" sz="800" b="0" i="0" u="none" strike="noStrike" cap="none">
                  <a:solidFill>
                    <a:srgbClr val="000000"/>
                  </a:solidFill>
                  <a:latin typeface="Roboto"/>
                  <a:ea typeface="Roboto"/>
                  <a:cs typeface="Roboto"/>
                  <a:sym typeface="Roboto"/>
                </a:rPr>
              </a:br>
              <a:br>
                <a:rPr lang="en" sz="800" b="0" i="0" u="none" strike="noStrike" cap="none">
                  <a:solidFill>
                    <a:srgbClr val="000000"/>
                  </a:solidFill>
                  <a:latin typeface="Roboto"/>
                  <a:ea typeface="Roboto"/>
                  <a:cs typeface="Roboto"/>
                  <a:sym typeface="Roboto"/>
                </a:rPr>
              </a:br>
              <a:r>
                <a:rPr lang="en" sz="800" b="0" i="0" u="none" strike="noStrike" cap="none">
                  <a:solidFill>
                    <a:srgbClr val="000000"/>
                  </a:solidFill>
                  <a:latin typeface="Roboto"/>
                  <a:ea typeface="Roboto"/>
                  <a:cs typeface="Roboto"/>
                  <a:sym typeface="Roboto"/>
                </a:rPr>
                <a:t>Common Phenotypes amongst diseases</a:t>
              </a:r>
              <a:r>
                <a:rPr lang="en" sz="800" b="0" i="0" u="none" strike="noStrike" cap="none">
                  <a:solidFill>
                    <a:schemeClr val="dk1"/>
                  </a:solidFill>
                  <a:latin typeface="Roboto"/>
                  <a:ea typeface="Roboto"/>
                  <a:cs typeface="Roboto"/>
                  <a:sym typeface="Roboto"/>
                </a:rPr>
                <a:t>.</a:t>
              </a:r>
              <a:endParaRPr sz="800" b="0" i="0" u="none" strike="noStrike" cap="none">
                <a:solidFill>
                  <a:srgbClr val="000000"/>
                </a:solidFill>
                <a:latin typeface="Roboto"/>
                <a:ea typeface="Roboto"/>
                <a:cs typeface="Roboto"/>
                <a:sym typeface="Roboto"/>
              </a:endParaRPr>
            </a:p>
          </p:txBody>
        </p:sp>
        <p:cxnSp>
          <p:nvCxnSpPr>
            <p:cNvPr id="110" name="Google Shape;110;p16"/>
            <p:cNvCxnSpPr/>
            <p:nvPr/>
          </p:nvCxnSpPr>
          <p:spPr>
            <a:xfrm rot="10800000">
              <a:off x="2664563" y="2994900"/>
              <a:ext cx="633600" cy="0"/>
            </a:xfrm>
            <a:prstGeom prst="straightConnector1">
              <a:avLst/>
            </a:prstGeom>
            <a:noFill/>
            <a:ln w="9525" cap="flat" cmpd="sng">
              <a:solidFill>
                <a:srgbClr val="249C91"/>
              </a:solidFill>
              <a:prstDash val="solid"/>
              <a:round/>
              <a:headEnd type="none" w="sm" len="sm"/>
              <a:tailEnd type="oval" w="med" len="med"/>
            </a:ln>
          </p:spPr>
        </p:cxnSp>
      </p:grpSp>
      <p:grpSp>
        <p:nvGrpSpPr>
          <p:cNvPr id="111" name="Google Shape;111;p16"/>
          <p:cNvGrpSpPr/>
          <p:nvPr/>
        </p:nvGrpSpPr>
        <p:grpSpPr>
          <a:xfrm>
            <a:off x="5209838" y="1672675"/>
            <a:ext cx="3610650" cy="1289700"/>
            <a:chOff x="5209838" y="1060350"/>
            <a:chExt cx="3610650" cy="1289700"/>
          </a:xfrm>
        </p:grpSpPr>
        <p:sp>
          <p:nvSpPr>
            <p:cNvPr id="112" name="Google Shape;112;p16"/>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Roboto"/>
                  <a:ea typeface="Roboto"/>
                  <a:cs typeface="Roboto"/>
                  <a:sym typeface="Roboto"/>
                </a:rPr>
                <a:t>Clustering of Diseases</a:t>
              </a:r>
              <a:endParaRPr sz="12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1600"/>
                </a:spcAft>
                <a:buClr>
                  <a:srgbClr val="000000"/>
                </a:buClr>
                <a:buSzPts val="800"/>
                <a:buFont typeface="Arial"/>
                <a:buNone/>
              </a:pPr>
              <a:r>
                <a:rPr lang="en" sz="800" b="0" i="0" u="none" strike="noStrike" cap="none">
                  <a:solidFill>
                    <a:srgbClr val="000000"/>
                  </a:solidFill>
                  <a:latin typeface="Roboto"/>
                  <a:ea typeface="Roboto"/>
                  <a:cs typeface="Roboto"/>
                  <a:sym typeface="Roboto"/>
                </a:rPr>
                <a:t>Mapping the disease using p-values.</a:t>
              </a:r>
              <a:br>
                <a:rPr lang="en" sz="800" b="0" i="0" u="none" strike="noStrike" cap="none">
                  <a:solidFill>
                    <a:srgbClr val="000000"/>
                  </a:solidFill>
                  <a:latin typeface="Roboto"/>
                  <a:ea typeface="Roboto"/>
                  <a:cs typeface="Roboto"/>
                  <a:sym typeface="Roboto"/>
                </a:rPr>
              </a:br>
              <a:br>
                <a:rPr lang="en" sz="800" b="0" i="0" u="none" strike="noStrike" cap="none">
                  <a:solidFill>
                    <a:srgbClr val="000000"/>
                  </a:solidFill>
                  <a:latin typeface="Roboto"/>
                  <a:ea typeface="Roboto"/>
                  <a:cs typeface="Roboto"/>
                  <a:sym typeface="Roboto"/>
                </a:rPr>
              </a:br>
              <a:r>
                <a:rPr lang="en" sz="800" b="0" i="0" u="none" strike="noStrike" cap="none">
                  <a:solidFill>
                    <a:srgbClr val="000000"/>
                  </a:solidFill>
                  <a:latin typeface="Roboto"/>
                  <a:ea typeface="Roboto"/>
                  <a:cs typeface="Roboto"/>
                  <a:sym typeface="Roboto"/>
                </a:rPr>
                <a:t>Clustering the diseases using </a:t>
              </a:r>
              <a:r>
                <a:rPr lang="en" sz="800" b="1" i="0" u="none" strike="noStrike" cap="none">
                  <a:solidFill>
                    <a:srgbClr val="000000"/>
                  </a:solidFill>
                  <a:latin typeface="Roboto"/>
                  <a:ea typeface="Roboto"/>
                  <a:cs typeface="Roboto"/>
                  <a:sym typeface="Roboto"/>
                </a:rPr>
                <a:t>Cytoscape</a:t>
              </a:r>
              <a:r>
                <a:rPr lang="en" sz="800" b="0" i="0" u="none" strike="noStrike" cap="none">
                  <a:solidFill>
                    <a:srgbClr val="000000"/>
                  </a:solidFill>
                  <a:latin typeface="Roboto"/>
                  <a:ea typeface="Roboto"/>
                  <a:cs typeface="Roboto"/>
                  <a:sym typeface="Roboto"/>
                </a:rPr>
                <a:t>.</a:t>
              </a:r>
              <a:endParaRPr sz="800" b="0" i="0" u="none" strike="noStrike" cap="none">
                <a:solidFill>
                  <a:srgbClr val="000000"/>
                </a:solidFill>
                <a:latin typeface="Roboto"/>
                <a:ea typeface="Roboto"/>
                <a:cs typeface="Roboto"/>
                <a:sym typeface="Roboto"/>
              </a:endParaRPr>
            </a:p>
          </p:txBody>
        </p:sp>
        <p:cxnSp>
          <p:nvCxnSpPr>
            <p:cNvPr id="113" name="Google Shape;113;p16"/>
            <p:cNvCxnSpPr/>
            <p:nvPr/>
          </p:nvCxnSpPr>
          <p:spPr>
            <a:xfrm>
              <a:off x="5209838" y="1705200"/>
              <a:ext cx="1286700" cy="0"/>
            </a:xfrm>
            <a:prstGeom prst="straightConnector1">
              <a:avLst/>
            </a:prstGeom>
            <a:noFill/>
            <a:ln w="9525" cap="flat" cmpd="sng">
              <a:solidFill>
                <a:srgbClr val="155B55"/>
              </a:solidFill>
              <a:prstDash val="solid"/>
              <a:round/>
              <a:headEnd type="none" w="sm" len="sm"/>
              <a:tailEnd type="oval" w="med" len="med"/>
            </a:ln>
          </p:spPr>
        </p:cxnSp>
      </p:grpSp>
      <p:grpSp>
        <p:nvGrpSpPr>
          <p:cNvPr id="114" name="Google Shape;114;p16"/>
          <p:cNvGrpSpPr/>
          <p:nvPr/>
        </p:nvGrpSpPr>
        <p:grpSpPr>
          <a:xfrm>
            <a:off x="5017200" y="3639750"/>
            <a:ext cx="3714900" cy="1289700"/>
            <a:chOff x="5242325" y="3020450"/>
            <a:chExt cx="3714900" cy="1289700"/>
          </a:xfrm>
        </p:grpSpPr>
        <p:sp>
          <p:nvSpPr>
            <p:cNvPr id="115" name="Google Shape;115;p16"/>
            <p:cNvSpPr txBox="1"/>
            <p:nvPr/>
          </p:nvSpPr>
          <p:spPr>
            <a:xfrm>
              <a:off x="6428825" y="3020450"/>
              <a:ext cx="2528400" cy="128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Roboto"/>
                  <a:ea typeface="Roboto"/>
                  <a:cs typeface="Roboto"/>
                  <a:sym typeface="Roboto"/>
                </a:rPr>
                <a:t>Correlation between Diseases</a:t>
              </a:r>
              <a:endParaRPr sz="12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1600"/>
                </a:spcAft>
                <a:buClr>
                  <a:srgbClr val="000000"/>
                </a:buClr>
                <a:buSzPts val="800"/>
                <a:buFont typeface="Arial"/>
                <a:buNone/>
              </a:pPr>
              <a:r>
                <a:rPr lang="en" sz="800" b="0" i="0" u="none" strike="noStrike" cap="none">
                  <a:solidFill>
                    <a:srgbClr val="000000"/>
                  </a:solidFill>
                  <a:latin typeface="Roboto"/>
                  <a:ea typeface="Roboto"/>
                  <a:cs typeface="Roboto"/>
                  <a:sym typeface="Roboto"/>
                </a:rPr>
                <a:t>Hypergeometric test amongst the diseases.</a:t>
              </a:r>
              <a:br>
                <a:rPr lang="en" sz="800" b="0" i="0" u="none" strike="noStrike" cap="none">
                  <a:solidFill>
                    <a:srgbClr val="000000"/>
                  </a:solidFill>
                  <a:latin typeface="Roboto"/>
                  <a:ea typeface="Roboto"/>
                  <a:cs typeface="Roboto"/>
                  <a:sym typeface="Roboto"/>
                </a:rPr>
              </a:br>
              <a:br>
                <a:rPr lang="en" sz="800" b="0" i="0" u="none" strike="noStrike" cap="none">
                  <a:solidFill>
                    <a:srgbClr val="000000"/>
                  </a:solidFill>
                  <a:latin typeface="Roboto"/>
                  <a:ea typeface="Roboto"/>
                  <a:cs typeface="Roboto"/>
                  <a:sym typeface="Roboto"/>
                </a:rPr>
              </a:br>
              <a:r>
                <a:rPr lang="en" sz="800" b="1" i="0" u="none" strike="noStrike" cap="none">
                  <a:solidFill>
                    <a:srgbClr val="000000"/>
                  </a:solidFill>
                  <a:latin typeface="Roboto"/>
                  <a:ea typeface="Roboto"/>
                  <a:cs typeface="Roboto"/>
                  <a:sym typeface="Roboto"/>
                </a:rPr>
                <a:t>Heatmap and correlation matrix</a:t>
              </a:r>
              <a:r>
                <a:rPr lang="en" sz="800" b="0" i="0" u="none" strike="noStrike" cap="none">
                  <a:solidFill>
                    <a:srgbClr val="000000"/>
                  </a:solidFill>
                  <a:latin typeface="Roboto"/>
                  <a:ea typeface="Roboto"/>
                  <a:cs typeface="Roboto"/>
                  <a:sym typeface="Roboto"/>
                </a:rPr>
                <a:t> to show relation.</a:t>
              </a:r>
              <a:endParaRPr sz="800" b="1" i="0" u="none" strike="noStrike" cap="none">
                <a:solidFill>
                  <a:srgbClr val="000000"/>
                </a:solidFill>
                <a:latin typeface="Roboto"/>
                <a:ea typeface="Roboto"/>
                <a:cs typeface="Roboto"/>
                <a:sym typeface="Roboto"/>
              </a:endParaRPr>
            </a:p>
          </p:txBody>
        </p:sp>
        <p:cxnSp>
          <p:nvCxnSpPr>
            <p:cNvPr id="116" name="Google Shape;116;p16"/>
            <p:cNvCxnSpPr/>
            <p:nvPr/>
          </p:nvCxnSpPr>
          <p:spPr>
            <a:xfrm>
              <a:off x="5242325" y="3648200"/>
              <a:ext cx="1001700" cy="20700"/>
            </a:xfrm>
            <a:prstGeom prst="straightConnector1">
              <a:avLst/>
            </a:prstGeom>
            <a:noFill/>
            <a:ln w="9525" cap="flat" cmpd="sng">
              <a:solidFill>
                <a:srgbClr val="1D7E75"/>
              </a:solidFill>
              <a:prstDash val="solid"/>
              <a:round/>
              <a:headEnd type="none" w="sm" len="sm"/>
              <a:tailEnd type="oval" w="med" len="med"/>
            </a:ln>
          </p:spPr>
        </p:cxnSp>
      </p:grpSp>
      <p:grpSp>
        <p:nvGrpSpPr>
          <p:cNvPr id="117" name="Google Shape;117;p16"/>
          <p:cNvGrpSpPr/>
          <p:nvPr/>
        </p:nvGrpSpPr>
        <p:grpSpPr>
          <a:xfrm>
            <a:off x="2664574" y="1205912"/>
            <a:ext cx="3814835" cy="3790597"/>
            <a:chOff x="2662212" y="676343"/>
            <a:chExt cx="3814835" cy="3790597"/>
          </a:xfrm>
        </p:grpSpPr>
        <p:sp>
          <p:nvSpPr>
            <p:cNvPr id="118" name="Google Shape;118;p16"/>
            <p:cNvSpPr/>
            <p:nvPr/>
          </p:nvSpPr>
          <p:spPr>
            <a:xfrm rot="3600185">
              <a:off x="3169983" y="1184511"/>
              <a:ext cx="2774659" cy="2774659"/>
            </a:xfrm>
            <a:prstGeom prst="blockArc">
              <a:avLst>
                <a:gd name="adj1" fmla="val 12622480"/>
                <a:gd name="adj2" fmla="val 19781569"/>
                <a:gd name="adj3" fmla="val 20773"/>
              </a:avLst>
            </a:prstGeom>
            <a:solidFill>
              <a:srgbClr val="155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rot="10800000">
              <a:off x="3183490" y="1163229"/>
              <a:ext cx="2774700" cy="2774700"/>
            </a:xfrm>
            <a:prstGeom prst="blockArc">
              <a:avLst>
                <a:gd name="adj1" fmla="val 12622480"/>
                <a:gd name="adj2" fmla="val 19662822"/>
                <a:gd name="adj3" fmla="val 20729"/>
              </a:avLst>
            </a:prstGeom>
            <a:solidFill>
              <a:srgbClr val="1D7E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rot="-3600185">
              <a:off x="3194618" y="1184114"/>
              <a:ext cx="2774659" cy="2774659"/>
            </a:xfrm>
            <a:prstGeom prst="blockArc">
              <a:avLst>
                <a:gd name="adj1" fmla="val 12622480"/>
                <a:gd name="adj2" fmla="val 19703271"/>
                <a:gd name="adj3" fmla="val 20851"/>
              </a:avLst>
            </a:prstGeom>
            <a:solidFill>
              <a:srgbClr val="249C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16"/>
            <p:cNvGrpSpPr/>
            <p:nvPr/>
          </p:nvGrpSpPr>
          <p:grpSpPr>
            <a:xfrm rot="-7200165">
              <a:off x="3337679" y="2826786"/>
              <a:ext cx="585010" cy="585535"/>
              <a:chOff x="1967628" y="812211"/>
              <a:chExt cx="587999" cy="587999"/>
            </a:xfrm>
          </p:grpSpPr>
          <p:sp>
            <p:nvSpPr>
              <p:cNvPr id="122" name="Google Shape;122;p16"/>
              <p:cNvSpPr/>
              <p:nvPr/>
            </p:nvSpPr>
            <p:spPr>
              <a:xfrm rot="39023">
                <a:off x="1970909" y="815492"/>
                <a:ext cx="581437" cy="581437"/>
              </a:xfrm>
              <a:prstGeom prst="pie">
                <a:avLst>
                  <a:gd name="adj1" fmla="val 6190354"/>
                  <a:gd name="adj2" fmla="val 14996165"/>
                </a:avLst>
              </a:prstGeom>
              <a:solidFill>
                <a:srgbClr val="249C91"/>
              </a:solidFill>
              <a:ln>
                <a:noFill/>
              </a:ln>
              <a:effectLst>
                <a:outerShdw blurRad="142875" algn="bl" rotWithShape="0">
                  <a:srgbClr val="000000">
                    <a:alpha val="4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rot="10800000">
                <a:off x="1970875" y="815525"/>
                <a:ext cx="581400" cy="581400"/>
              </a:xfrm>
              <a:prstGeom prst="pie">
                <a:avLst>
                  <a:gd name="adj1" fmla="val 4028252"/>
                  <a:gd name="adj2" fmla="val 17183677"/>
                </a:avLst>
              </a:prstGeom>
              <a:solidFill>
                <a:srgbClr val="249C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16"/>
            <p:cNvGrpSpPr/>
            <p:nvPr/>
          </p:nvGrpSpPr>
          <p:grpSpPr>
            <a:xfrm>
              <a:off x="4264097" y="1180331"/>
              <a:ext cx="585000" cy="585529"/>
              <a:chOff x="1970048" y="811613"/>
              <a:chExt cx="587999" cy="587999"/>
            </a:xfrm>
          </p:grpSpPr>
          <p:sp>
            <p:nvSpPr>
              <p:cNvPr id="125" name="Google Shape;125;p16"/>
              <p:cNvSpPr/>
              <p:nvPr/>
            </p:nvSpPr>
            <p:spPr>
              <a:xfrm rot="39023">
                <a:off x="1973329" y="814894"/>
                <a:ext cx="581437" cy="581437"/>
              </a:xfrm>
              <a:prstGeom prst="pie">
                <a:avLst>
                  <a:gd name="adj1" fmla="val 6190354"/>
                  <a:gd name="adj2" fmla="val 14996165"/>
                </a:avLst>
              </a:prstGeom>
              <a:solidFill>
                <a:srgbClr val="155B55"/>
              </a:solidFill>
              <a:ln>
                <a:noFill/>
              </a:ln>
              <a:effectLst>
                <a:outerShdw blurRad="142875" algn="bl" rotWithShape="0">
                  <a:srgbClr val="000000">
                    <a:alpha val="4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rot="10800000">
                <a:off x="1973295" y="814927"/>
                <a:ext cx="581400" cy="581400"/>
              </a:xfrm>
              <a:prstGeom prst="pie">
                <a:avLst>
                  <a:gd name="adj1" fmla="val 4028252"/>
                  <a:gd name="adj2" fmla="val 17183677"/>
                </a:avLst>
              </a:prstGeom>
              <a:solidFill>
                <a:srgbClr val="155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16"/>
            <p:cNvGrpSpPr/>
            <p:nvPr/>
          </p:nvGrpSpPr>
          <p:grpSpPr>
            <a:xfrm rot="7200165">
              <a:off x="5229931" y="2804716"/>
              <a:ext cx="585010" cy="585535"/>
              <a:chOff x="1977085" y="811649"/>
              <a:chExt cx="587999" cy="587999"/>
            </a:xfrm>
          </p:grpSpPr>
          <p:sp>
            <p:nvSpPr>
              <p:cNvPr id="128" name="Google Shape;128;p16"/>
              <p:cNvSpPr/>
              <p:nvPr/>
            </p:nvSpPr>
            <p:spPr>
              <a:xfrm rot="39023">
                <a:off x="1980366" y="814930"/>
                <a:ext cx="581437" cy="581437"/>
              </a:xfrm>
              <a:prstGeom prst="pie">
                <a:avLst>
                  <a:gd name="adj1" fmla="val 6190354"/>
                  <a:gd name="adj2" fmla="val 14996165"/>
                </a:avLst>
              </a:prstGeom>
              <a:solidFill>
                <a:srgbClr val="1D7E75"/>
              </a:solidFill>
              <a:ln>
                <a:noFill/>
              </a:ln>
              <a:effectLst>
                <a:outerShdw blurRad="142875" algn="bl" rotWithShape="0">
                  <a:srgbClr val="000000">
                    <a:alpha val="4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rot="10800000">
                <a:off x="1980332" y="814963"/>
                <a:ext cx="581400" cy="581400"/>
              </a:xfrm>
              <a:prstGeom prst="pie">
                <a:avLst>
                  <a:gd name="adj1" fmla="val 4028252"/>
                  <a:gd name="adj2" fmla="val 17183677"/>
                </a:avLst>
              </a:prstGeom>
              <a:solidFill>
                <a:srgbClr val="1D7E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6"/>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FFFFF"/>
                  </a:solidFill>
                  <a:latin typeface="Roboto"/>
                  <a:ea typeface="Roboto"/>
                  <a:cs typeface="Roboto"/>
                  <a:sym typeface="Roboto"/>
                </a:rPr>
                <a:t>03 </a:t>
              </a:r>
              <a:endParaRPr sz="1600" b="1" i="0" u="none" strike="noStrike" cap="none">
                <a:solidFill>
                  <a:srgbClr val="FFFFFF"/>
                </a:solidFill>
                <a:latin typeface="Roboto"/>
                <a:ea typeface="Roboto"/>
                <a:cs typeface="Roboto"/>
                <a:sym typeface="Roboto"/>
              </a:endParaRPr>
            </a:p>
          </p:txBody>
        </p:sp>
        <p:sp>
          <p:nvSpPr>
            <p:cNvPr id="131" name="Google Shape;131;p16"/>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FFFFF"/>
                  </a:solidFill>
                  <a:latin typeface="Roboto"/>
                  <a:ea typeface="Roboto"/>
                  <a:cs typeface="Roboto"/>
                  <a:sym typeface="Roboto"/>
                </a:rPr>
                <a:t>01 </a:t>
              </a:r>
              <a:endParaRPr sz="1600" b="1" i="0" u="none" strike="noStrike" cap="none">
                <a:solidFill>
                  <a:srgbClr val="FFFFFF"/>
                </a:solidFill>
                <a:latin typeface="Roboto"/>
                <a:ea typeface="Roboto"/>
                <a:cs typeface="Roboto"/>
                <a:sym typeface="Roboto"/>
              </a:endParaRPr>
            </a:p>
          </p:txBody>
        </p:sp>
        <p:sp>
          <p:nvSpPr>
            <p:cNvPr id="132" name="Google Shape;132;p16"/>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FFFFF"/>
                  </a:solidFill>
                  <a:latin typeface="Roboto"/>
                  <a:ea typeface="Roboto"/>
                  <a:cs typeface="Roboto"/>
                  <a:sym typeface="Roboto"/>
                </a:rPr>
                <a:t>02 </a:t>
              </a:r>
              <a:endParaRPr sz="1600" b="1" i="0" u="none" strike="noStrike" cap="none">
                <a:solidFill>
                  <a:srgbClr val="FFFFFF"/>
                </a:solidFill>
                <a:latin typeface="Roboto"/>
                <a:ea typeface="Roboto"/>
                <a:cs typeface="Roboto"/>
                <a:sym typeface="Roboto"/>
              </a:endParaRPr>
            </a:p>
          </p:txBody>
        </p:sp>
      </p:grpSp>
      <p:sp>
        <p:nvSpPr>
          <p:cNvPr id="133" name="Google Shape;133;p16"/>
          <p:cNvSpPr txBox="1"/>
          <p:nvPr/>
        </p:nvSpPr>
        <p:spPr>
          <a:xfrm>
            <a:off x="3854250" y="2851163"/>
            <a:ext cx="1435500" cy="50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1" u="none" strike="noStrike" cap="none">
                <a:solidFill>
                  <a:srgbClr val="FF9900"/>
                </a:solidFill>
                <a:latin typeface="Arial"/>
                <a:ea typeface="Arial"/>
                <a:cs typeface="Arial"/>
                <a:sym typeface="Arial"/>
              </a:rPr>
              <a:t>Diseasome</a:t>
            </a:r>
            <a:endParaRPr sz="1800" b="1" i="1" u="none" strike="noStrike" cap="none">
              <a:solidFill>
                <a:srgbClr val="FF99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645738" y="5900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What we did?</a:t>
            </a:r>
            <a:r>
              <a:rPr lang="en"/>
              <a:t>   </a:t>
            </a:r>
            <a:endParaRPr/>
          </a:p>
        </p:txBody>
      </p:sp>
      <p:sp>
        <p:nvSpPr>
          <p:cNvPr id="139" name="Google Shape;139;p17"/>
          <p:cNvSpPr txBox="1">
            <a:spLocks noGrp="1"/>
          </p:cNvSpPr>
          <p:nvPr>
            <p:ph type="body" idx="1"/>
          </p:nvPr>
        </p:nvSpPr>
        <p:spPr>
          <a:xfrm>
            <a:off x="543775" y="1304700"/>
            <a:ext cx="6399900" cy="3619500"/>
          </a:xfrm>
          <a:prstGeom prst="rect">
            <a:avLst/>
          </a:prstGeom>
          <a:solidFill>
            <a:schemeClr val="lt1"/>
          </a:solid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 sz="1500">
                <a:solidFill>
                  <a:schemeClr val="dk2"/>
                </a:solidFill>
              </a:rPr>
              <a:t>Scope:</a:t>
            </a:r>
            <a:endParaRPr sz="1500">
              <a:solidFill>
                <a:schemeClr val="dk2"/>
              </a:solidFill>
            </a:endParaRPr>
          </a:p>
          <a:p>
            <a:pPr marL="457200" lvl="0" indent="-317500" algn="l" rtl="0">
              <a:lnSpc>
                <a:spcPct val="115000"/>
              </a:lnSpc>
              <a:spcBef>
                <a:spcPts val="1200"/>
              </a:spcBef>
              <a:spcAft>
                <a:spcPts val="0"/>
              </a:spcAft>
              <a:buClr>
                <a:schemeClr val="dk1"/>
              </a:buClr>
              <a:buSzPts val="1400"/>
              <a:buChar char="●"/>
            </a:pPr>
            <a:r>
              <a:rPr lang="en" sz="1400">
                <a:solidFill>
                  <a:schemeClr val="dk1"/>
                </a:solidFill>
              </a:rPr>
              <a:t>Rare Human Diseases.</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4021 diseases =</a:t>
            </a:r>
            <a:r>
              <a:rPr lang="en" sz="1500">
                <a:solidFill>
                  <a:schemeClr val="dk1"/>
                </a:solidFill>
              </a:rPr>
              <a:t> </a:t>
            </a:r>
            <a:r>
              <a:rPr lang="en" sz="1200">
                <a:solidFill>
                  <a:srgbClr val="000000"/>
                </a:solidFill>
                <a:latin typeface="Arial"/>
                <a:ea typeface="Arial"/>
                <a:cs typeface="Arial"/>
                <a:sym typeface="Arial"/>
              </a:rPr>
              <a:t>8,086,231 permutations</a:t>
            </a:r>
            <a:endParaRPr sz="1200">
              <a:solidFill>
                <a:schemeClr val="dk1"/>
              </a:solidFill>
            </a:endParaRPr>
          </a:p>
          <a:p>
            <a:pPr marL="0" lvl="0" indent="0" algn="l" rtl="0">
              <a:lnSpc>
                <a:spcPct val="115000"/>
              </a:lnSpc>
              <a:spcBef>
                <a:spcPts val="1200"/>
              </a:spcBef>
              <a:spcAft>
                <a:spcPts val="0"/>
              </a:spcAft>
              <a:buSzPts val="1300"/>
              <a:buNone/>
            </a:pPr>
            <a:r>
              <a:rPr lang="en" sz="1600">
                <a:solidFill>
                  <a:schemeClr val="dk2"/>
                </a:solidFill>
              </a:rPr>
              <a:t>Selection Criteria:</a:t>
            </a:r>
            <a:endParaRPr sz="1600">
              <a:solidFill>
                <a:schemeClr val="dk2"/>
              </a:solidFill>
            </a:endParaRPr>
          </a:p>
          <a:p>
            <a:pPr marL="457200" lvl="0" indent="-317500" algn="l" rtl="0">
              <a:lnSpc>
                <a:spcPct val="115000"/>
              </a:lnSpc>
              <a:spcBef>
                <a:spcPts val="1200"/>
              </a:spcBef>
              <a:spcAft>
                <a:spcPts val="0"/>
              </a:spcAft>
              <a:buClr>
                <a:schemeClr val="dk1"/>
              </a:buClr>
              <a:buSzPts val="1400"/>
              <a:buChar char="●"/>
            </a:pPr>
            <a:r>
              <a:rPr lang="en" sz="1400">
                <a:solidFill>
                  <a:schemeClr val="dk1"/>
                </a:solidFill>
              </a:rPr>
              <a:t>Immune diseases</a:t>
            </a:r>
            <a:endParaRPr sz="1400">
              <a:solidFill>
                <a:schemeClr val="dk1"/>
              </a:solidFill>
            </a:endParaRPr>
          </a:p>
          <a:p>
            <a:pPr marL="0" lvl="0" indent="0" algn="l" rtl="0">
              <a:lnSpc>
                <a:spcPct val="115000"/>
              </a:lnSpc>
              <a:spcBef>
                <a:spcPts val="1200"/>
              </a:spcBef>
              <a:spcAft>
                <a:spcPts val="0"/>
              </a:spcAft>
              <a:buSzPts val="1300"/>
              <a:buNone/>
            </a:pPr>
            <a:r>
              <a:rPr lang="en" sz="1600">
                <a:solidFill>
                  <a:schemeClr val="dk2"/>
                </a:solidFill>
              </a:rPr>
              <a:t>Dataset Overview:</a:t>
            </a:r>
            <a:endParaRPr sz="1600" i="1">
              <a:solidFill>
                <a:schemeClr val="dk2"/>
              </a:solidFill>
            </a:endParaRPr>
          </a:p>
          <a:p>
            <a:pPr marL="457200" lvl="0" indent="-317500" algn="l" rtl="0">
              <a:lnSpc>
                <a:spcPct val="115000"/>
              </a:lnSpc>
              <a:spcBef>
                <a:spcPts val="1200"/>
              </a:spcBef>
              <a:spcAft>
                <a:spcPts val="0"/>
              </a:spcAft>
              <a:buClr>
                <a:schemeClr val="dk1"/>
              </a:buClr>
              <a:buSzPts val="1400"/>
              <a:buChar char="●"/>
            </a:pPr>
            <a:r>
              <a:rPr lang="en" sz="1400">
                <a:solidFill>
                  <a:schemeClr val="dk1"/>
                </a:solidFill>
              </a:rPr>
              <a:t>58 Rare Immune Diseases.</a:t>
            </a:r>
            <a:endParaRPr sz="1400">
              <a:solidFill>
                <a:schemeClr val="dk1"/>
              </a:solidFill>
            </a:endParaRPr>
          </a:p>
          <a:p>
            <a:pPr marL="0" lvl="0" indent="0" algn="l" rtl="0">
              <a:lnSpc>
                <a:spcPct val="115000"/>
              </a:lnSpc>
              <a:spcBef>
                <a:spcPts val="1200"/>
              </a:spcBef>
              <a:spcAft>
                <a:spcPts val="0"/>
              </a:spcAft>
              <a:buSzPts val="1300"/>
              <a:buNone/>
            </a:pPr>
            <a:r>
              <a:rPr lang="en" sz="1600">
                <a:solidFill>
                  <a:schemeClr val="dk2"/>
                </a:solidFill>
              </a:rPr>
              <a:t>Analysis:</a:t>
            </a:r>
            <a:endParaRPr sz="1600">
              <a:solidFill>
                <a:schemeClr val="dk2"/>
              </a:solidFill>
            </a:endParaRPr>
          </a:p>
          <a:p>
            <a:pPr marL="457200" lvl="0" indent="-317500" algn="l" rtl="0">
              <a:lnSpc>
                <a:spcPct val="115000"/>
              </a:lnSpc>
              <a:spcBef>
                <a:spcPts val="1200"/>
              </a:spcBef>
              <a:spcAft>
                <a:spcPts val="0"/>
              </a:spcAft>
              <a:buClr>
                <a:schemeClr val="dk1"/>
              </a:buClr>
              <a:buSzPts val="1400"/>
              <a:buChar char="●"/>
            </a:pPr>
            <a:r>
              <a:rPr lang="en" sz="1400">
                <a:solidFill>
                  <a:schemeClr val="dk1"/>
                </a:solidFill>
              </a:rPr>
              <a:t>Phenotypes linked to each disease.</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Compared the phenotypes amongst diseases to find commonality.</a:t>
            </a:r>
            <a:endParaRPr sz="1400">
              <a:solidFill>
                <a:schemeClr val="dk1"/>
              </a:solidFill>
            </a:endParaRPr>
          </a:p>
        </p:txBody>
      </p:sp>
      <p:sp>
        <p:nvSpPr>
          <p:cNvPr id="140" name="Google Shape;14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4</a:t>
            </a:fld>
            <a:endParaRPr>
              <a:solidFill>
                <a:schemeClr val="accent1"/>
              </a:solidFill>
            </a:endParaRPr>
          </a:p>
        </p:txBody>
      </p:sp>
      <p:pic>
        <p:nvPicPr>
          <p:cNvPr id="141" name="Google Shape;141;p17"/>
          <p:cNvPicPr preferRelativeResize="0"/>
          <p:nvPr/>
        </p:nvPicPr>
        <p:blipFill rotWithShape="1">
          <a:blip r:embed="rId3">
            <a:alphaModFix/>
          </a:blip>
          <a:srcRect t="29953" b="31075"/>
          <a:stretch/>
        </p:blipFill>
        <p:spPr>
          <a:xfrm>
            <a:off x="5960100" y="493238"/>
            <a:ext cx="2364199" cy="621326"/>
          </a:xfrm>
          <a:prstGeom prst="rect">
            <a:avLst/>
          </a:prstGeom>
          <a:noFill/>
          <a:ln>
            <a:noFill/>
          </a:ln>
        </p:spPr>
      </p:pic>
      <p:pic>
        <p:nvPicPr>
          <p:cNvPr id="142" name="Google Shape;142;p17" descr="Phenotypes linked to each disease."/>
          <p:cNvPicPr preferRelativeResize="0"/>
          <p:nvPr/>
        </p:nvPicPr>
        <p:blipFill rotWithShape="1">
          <a:blip r:embed="rId4">
            <a:alphaModFix/>
          </a:blip>
          <a:srcRect b="40323"/>
          <a:stretch/>
        </p:blipFill>
        <p:spPr>
          <a:xfrm>
            <a:off x="4145250" y="1304700"/>
            <a:ext cx="4179050" cy="1113725"/>
          </a:xfrm>
          <a:prstGeom prst="rect">
            <a:avLst/>
          </a:prstGeom>
          <a:noFill/>
          <a:ln>
            <a:noFill/>
          </a:ln>
        </p:spPr>
      </p:pic>
      <p:sp>
        <p:nvSpPr>
          <p:cNvPr id="143" name="Google Shape;143;p17"/>
          <p:cNvSpPr txBox="1"/>
          <p:nvPr/>
        </p:nvSpPr>
        <p:spPr>
          <a:xfrm>
            <a:off x="4286113" y="1017725"/>
            <a:ext cx="3897300" cy="1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1" u="none" strike="noStrike" cap="none">
                <a:solidFill>
                  <a:srgbClr val="38761D"/>
                </a:solidFill>
                <a:latin typeface="Arial"/>
                <a:ea typeface="Arial"/>
                <a:cs typeface="Arial"/>
                <a:sym typeface="Arial"/>
              </a:rPr>
              <a:t>Diseases and their phenotypes</a:t>
            </a:r>
            <a:endParaRPr sz="1000" b="1" i="1" u="none" strike="noStrike" cap="none">
              <a:solidFill>
                <a:srgbClr val="38761D"/>
              </a:solidFill>
              <a:latin typeface="Arial"/>
              <a:ea typeface="Arial"/>
              <a:cs typeface="Arial"/>
              <a:sym typeface="Arial"/>
            </a:endParaRPr>
          </a:p>
        </p:txBody>
      </p:sp>
      <p:pic>
        <p:nvPicPr>
          <p:cNvPr id="144" name="Google Shape;144;p17"/>
          <p:cNvPicPr preferRelativeResize="0"/>
          <p:nvPr/>
        </p:nvPicPr>
        <p:blipFill rotWithShape="1">
          <a:blip r:embed="rId5">
            <a:alphaModFix/>
          </a:blip>
          <a:srcRect/>
          <a:stretch/>
        </p:blipFill>
        <p:spPr>
          <a:xfrm>
            <a:off x="4221375" y="2705400"/>
            <a:ext cx="4102924" cy="1616001"/>
          </a:xfrm>
          <a:prstGeom prst="rect">
            <a:avLst/>
          </a:prstGeom>
          <a:noFill/>
          <a:ln>
            <a:noFill/>
          </a:ln>
        </p:spPr>
      </p:pic>
      <p:sp>
        <p:nvSpPr>
          <p:cNvPr id="145" name="Google Shape;145;p17"/>
          <p:cNvSpPr txBox="1"/>
          <p:nvPr/>
        </p:nvSpPr>
        <p:spPr>
          <a:xfrm>
            <a:off x="4772825" y="2394750"/>
            <a:ext cx="30000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i="1" u="none" strike="noStrike" cap="none">
                <a:solidFill>
                  <a:srgbClr val="38761D"/>
                </a:solidFill>
                <a:latin typeface="Arial"/>
                <a:ea typeface="Arial"/>
                <a:cs typeface="Arial"/>
                <a:sym typeface="Arial"/>
              </a:rPr>
              <a:t>Common Phenotypes between Diseases</a:t>
            </a:r>
            <a:endParaRPr sz="1000" b="1" i="1" u="none" strike="noStrike" cap="none">
              <a:solidFill>
                <a:srgbClr val="38761D"/>
              </a:solidFill>
              <a:latin typeface="Arial"/>
              <a:ea typeface="Arial"/>
              <a:cs typeface="Arial"/>
              <a:sym typeface="Arial"/>
            </a:endParaRPr>
          </a:p>
        </p:txBody>
      </p:sp>
      <p:pic>
        <p:nvPicPr>
          <p:cNvPr id="146" name="Google Shape;146;p17"/>
          <p:cNvPicPr preferRelativeResize="0"/>
          <p:nvPr/>
        </p:nvPicPr>
        <p:blipFill rotWithShape="1">
          <a:blip r:embed="rId6">
            <a:alphaModFix/>
          </a:blip>
          <a:srcRect/>
          <a:stretch/>
        </p:blipFill>
        <p:spPr>
          <a:xfrm>
            <a:off x="3233100" y="590074"/>
            <a:ext cx="2513974" cy="42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636875" y="56790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Analysis </a:t>
            </a:r>
            <a:endParaRPr/>
          </a:p>
        </p:txBody>
      </p:sp>
      <p:sp>
        <p:nvSpPr>
          <p:cNvPr id="152" name="Google Shape;152;p18"/>
          <p:cNvSpPr txBox="1">
            <a:spLocks noGrp="1"/>
          </p:cNvSpPr>
          <p:nvPr>
            <p:ph type="body" idx="1"/>
          </p:nvPr>
        </p:nvSpPr>
        <p:spPr>
          <a:xfrm>
            <a:off x="323300" y="1480200"/>
            <a:ext cx="7688700" cy="21831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300"/>
              <a:buNone/>
            </a:pPr>
            <a:r>
              <a:rPr lang="en" sz="1200" b="1" i="1"/>
              <a:t>HYPERGEOMETRIC TEST FOR P-VALUE</a:t>
            </a:r>
            <a:endParaRPr sz="1200" b="1" i="1"/>
          </a:p>
          <a:p>
            <a:pPr marL="457200" lvl="0" indent="-304800" algn="l" rtl="0">
              <a:lnSpc>
                <a:spcPct val="115000"/>
              </a:lnSpc>
              <a:spcBef>
                <a:spcPts val="1200"/>
              </a:spcBef>
              <a:spcAft>
                <a:spcPts val="0"/>
              </a:spcAft>
              <a:buSzPts val="1200"/>
              <a:buChar char="●"/>
            </a:pPr>
            <a:r>
              <a:rPr lang="en" sz="1200"/>
              <a:t>Statistical significance of phenotype overlap between Pairs</a:t>
            </a:r>
            <a:r>
              <a:rPr lang="en" sz="1200" b="1" i="1"/>
              <a:t>.</a:t>
            </a:r>
            <a:endParaRPr sz="1200"/>
          </a:p>
          <a:p>
            <a:pPr marL="914400" lvl="0" indent="-304800" algn="l" rtl="0">
              <a:lnSpc>
                <a:spcPct val="115000"/>
              </a:lnSpc>
              <a:spcBef>
                <a:spcPts val="0"/>
              </a:spcBef>
              <a:spcAft>
                <a:spcPts val="0"/>
              </a:spcAft>
              <a:buSzPts val="1200"/>
              <a:buChar char="●"/>
            </a:pPr>
            <a:r>
              <a:rPr lang="en" sz="1200"/>
              <a:t>n: Total number of phenotypes</a:t>
            </a:r>
            <a:endParaRPr sz="1200"/>
          </a:p>
          <a:p>
            <a:pPr marL="914400" lvl="0" indent="-304800" algn="l" rtl="0">
              <a:lnSpc>
                <a:spcPct val="115000"/>
              </a:lnSpc>
              <a:spcBef>
                <a:spcPts val="0"/>
              </a:spcBef>
              <a:spcAft>
                <a:spcPts val="0"/>
              </a:spcAft>
              <a:buSzPts val="1200"/>
              <a:buChar char="●"/>
            </a:pPr>
            <a:r>
              <a:rPr lang="en" sz="1200"/>
              <a:t>n1:Phenotypes associated with disease 1 </a:t>
            </a:r>
            <a:endParaRPr sz="1200"/>
          </a:p>
          <a:p>
            <a:pPr marL="914400" lvl="0" indent="-304800" algn="l" rtl="0">
              <a:lnSpc>
                <a:spcPct val="115000"/>
              </a:lnSpc>
              <a:spcBef>
                <a:spcPts val="0"/>
              </a:spcBef>
              <a:spcAft>
                <a:spcPts val="0"/>
              </a:spcAft>
              <a:buSzPts val="1200"/>
              <a:buChar char="●"/>
            </a:pPr>
            <a:r>
              <a:rPr lang="en" sz="1200"/>
              <a:t>n2:Phenotype associated with disease 2</a:t>
            </a:r>
            <a:endParaRPr sz="1200"/>
          </a:p>
          <a:p>
            <a:pPr marL="914400" lvl="0" indent="-304800" algn="l" rtl="0">
              <a:lnSpc>
                <a:spcPct val="115000"/>
              </a:lnSpc>
              <a:spcBef>
                <a:spcPts val="0"/>
              </a:spcBef>
              <a:spcAft>
                <a:spcPts val="0"/>
              </a:spcAft>
              <a:buSzPts val="1200"/>
              <a:buChar char="●"/>
            </a:pPr>
            <a:r>
              <a:rPr lang="en" sz="1200"/>
              <a:t>k:Common Phenotypes</a:t>
            </a:r>
            <a:endParaRPr sz="1200"/>
          </a:p>
          <a:p>
            <a:pPr marL="0" lvl="0" indent="0" algn="l" rtl="0">
              <a:lnSpc>
                <a:spcPct val="115000"/>
              </a:lnSpc>
              <a:spcBef>
                <a:spcPts val="1200"/>
              </a:spcBef>
              <a:spcAft>
                <a:spcPts val="0"/>
              </a:spcAft>
              <a:buSzPts val="1300"/>
              <a:buNone/>
            </a:pPr>
            <a:endParaRPr/>
          </a:p>
          <a:p>
            <a:pPr marL="457200" lvl="0" indent="-311150" algn="l" rtl="0">
              <a:lnSpc>
                <a:spcPct val="115000"/>
              </a:lnSpc>
              <a:spcBef>
                <a:spcPts val="1200"/>
              </a:spcBef>
              <a:spcAft>
                <a:spcPts val="0"/>
              </a:spcAft>
              <a:buSzPts val="1300"/>
              <a:buChar char="●"/>
            </a:pPr>
            <a:r>
              <a:rPr lang="en"/>
              <a:t>Analysis in Python</a:t>
            </a:r>
            <a:endParaRPr/>
          </a:p>
        </p:txBody>
      </p:sp>
      <p:sp>
        <p:nvSpPr>
          <p:cNvPr id="153" name="Google Shape;153;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5</a:t>
            </a:fld>
            <a:endParaRPr>
              <a:solidFill>
                <a:schemeClr val="accent1"/>
              </a:solidFill>
            </a:endParaRPr>
          </a:p>
        </p:txBody>
      </p:sp>
      <p:pic>
        <p:nvPicPr>
          <p:cNvPr id="154" name="Google Shape;154;p18"/>
          <p:cNvPicPr preferRelativeResize="0"/>
          <p:nvPr/>
        </p:nvPicPr>
        <p:blipFill rotWithShape="1">
          <a:blip r:embed="rId3">
            <a:alphaModFix/>
          </a:blip>
          <a:srcRect/>
          <a:stretch/>
        </p:blipFill>
        <p:spPr>
          <a:xfrm>
            <a:off x="2147425" y="3549075"/>
            <a:ext cx="6737276" cy="1005600"/>
          </a:xfrm>
          <a:prstGeom prst="rect">
            <a:avLst/>
          </a:prstGeom>
          <a:noFill/>
          <a:ln>
            <a:noFill/>
          </a:ln>
        </p:spPr>
      </p:pic>
      <p:pic>
        <p:nvPicPr>
          <p:cNvPr id="155" name="Google Shape;155;p18"/>
          <p:cNvPicPr preferRelativeResize="0"/>
          <p:nvPr/>
        </p:nvPicPr>
        <p:blipFill rotWithShape="1">
          <a:blip r:embed="rId4">
            <a:alphaModFix/>
          </a:blip>
          <a:srcRect/>
          <a:stretch/>
        </p:blipFill>
        <p:spPr>
          <a:xfrm>
            <a:off x="4844100" y="616849"/>
            <a:ext cx="4040602" cy="2222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621100" y="62352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Analysis</a:t>
            </a:r>
            <a:endParaRPr/>
          </a:p>
        </p:txBody>
      </p:sp>
      <p:sp>
        <p:nvSpPr>
          <p:cNvPr id="161" name="Google Shape;161;p19"/>
          <p:cNvSpPr txBox="1">
            <a:spLocks noGrp="1"/>
          </p:cNvSpPr>
          <p:nvPr>
            <p:ph type="body" idx="1"/>
          </p:nvPr>
        </p:nvSpPr>
        <p:spPr>
          <a:xfrm>
            <a:off x="55975" y="1277575"/>
            <a:ext cx="8520600" cy="3397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b="1" i="1"/>
          </a:p>
          <a:p>
            <a:pPr marL="0" lvl="0" indent="0" algn="l" rtl="0">
              <a:lnSpc>
                <a:spcPct val="115000"/>
              </a:lnSpc>
              <a:spcBef>
                <a:spcPts val="1200"/>
              </a:spcBef>
              <a:spcAft>
                <a:spcPts val="0"/>
              </a:spcAft>
              <a:buSzPts val="1300"/>
              <a:buNone/>
            </a:pPr>
            <a:endParaRPr b="1" i="1"/>
          </a:p>
          <a:p>
            <a:pPr marL="0" lvl="0" indent="0" algn="l" rtl="0">
              <a:lnSpc>
                <a:spcPct val="115000"/>
              </a:lnSpc>
              <a:spcBef>
                <a:spcPts val="1200"/>
              </a:spcBef>
              <a:spcAft>
                <a:spcPts val="0"/>
              </a:spcAft>
              <a:buSzPts val="1300"/>
              <a:buNone/>
            </a:pPr>
            <a:r>
              <a:rPr lang="en" sz="1400" b="1" i="1"/>
              <a:t>CO -Relation Matrix</a:t>
            </a:r>
            <a:endParaRPr sz="1400" b="1" i="1"/>
          </a:p>
          <a:p>
            <a:pPr marL="457200" lvl="0" indent="-323850" algn="l" rtl="0">
              <a:lnSpc>
                <a:spcPct val="115000"/>
              </a:lnSpc>
              <a:spcBef>
                <a:spcPts val="1200"/>
              </a:spcBef>
              <a:spcAft>
                <a:spcPts val="0"/>
              </a:spcAft>
              <a:buSzPts val="1500"/>
              <a:buChar char="●"/>
            </a:pPr>
            <a:r>
              <a:rPr lang="en" sz="1500"/>
              <a:t>Data Manipulation in R</a:t>
            </a:r>
            <a:endParaRPr sz="1500"/>
          </a:p>
          <a:p>
            <a:pPr marL="457200" lvl="0" indent="-323850" algn="l" rtl="0">
              <a:lnSpc>
                <a:spcPct val="115000"/>
              </a:lnSpc>
              <a:spcBef>
                <a:spcPts val="0"/>
              </a:spcBef>
              <a:spcAft>
                <a:spcPts val="0"/>
              </a:spcAft>
              <a:buSzPts val="1500"/>
              <a:buChar char="●"/>
            </a:pPr>
            <a:r>
              <a:rPr lang="en" sz="1500"/>
              <a:t>All Diseases as Rows and Columns</a:t>
            </a:r>
            <a:endParaRPr sz="1500"/>
          </a:p>
          <a:p>
            <a:pPr marL="457200" lvl="0" indent="-323850" algn="l" rtl="0">
              <a:lnSpc>
                <a:spcPct val="115000"/>
              </a:lnSpc>
              <a:spcBef>
                <a:spcPts val="0"/>
              </a:spcBef>
              <a:spcAft>
                <a:spcPts val="0"/>
              </a:spcAft>
              <a:buSzPts val="1500"/>
              <a:buChar char="●"/>
            </a:pPr>
            <a:r>
              <a:rPr lang="en" sz="1500"/>
              <a:t>P- Values as value in the matrix</a:t>
            </a:r>
            <a:endParaRPr sz="1500"/>
          </a:p>
          <a:p>
            <a:pPr marL="914400" lvl="0" indent="0" algn="l" rtl="0">
              <a:lnSpc>
                <a:spcPct val="115000"/>
              </a:lnSpc>
              <a:spcBef>
                <a:spcPts val="1200"/>
              </a:spcBef>
              <a:spcAft>
                <a:spcPts val="0"/>
              </a:spcAft>
              <a:buSzPts val="1300"/>
              <a:buNone/>
            </a:pPr>
            <a:endParaRPr sz="1500" b="1" i="1"/>
          </a:p>
          <a:p>
            <a:pPr marL="457200" lvl="0" indent="0" algn="l" rtl="0">
              <a:lnSpc>
                <a:spcPct val="115000"/>
              </a:lnSpc>
              <a:spcBef>
                <a:spcPts val="1200"/>
              </a:spcBef>
              <a:spcAft>
                <a:spcPts val="0"/>
              </a:spcAft>
              <a:buSzPts val="1300"/>
              <a:buNone/>
            </a:pPr>
            <a:endParaRPr b="1" i="1"/>
          </a:p>
          <a:p>
            <a:pPr marL="0" lvl="0" indent="0" algn="l" rtl="0">
              <a:lnSpc>
                <a:spcPct val="115000"/>
              </a:lnSpc>
              <a:spcBef>
                <a:spcPts val="1200"/>
              </a:spcBef>
              <a:spcAft>
                <a:spcPts val="1200"/>
              </a:spcAft>
              <a:buSzPts val="1300"/>
              <a:buNone/>
            </a:pPr>
            <a:endParaRPr b="1" i="1"/>
          </a:p>
        </p:txBody>
      </p:sp>
      <p:sp>
        <p:nvSpPr>
          <p:cNvPr id="162" name="Google Shape;162;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6</a:t>
            </a:fld>
            <a:endParaRPr>
              <a:solidFill>
                <a:schemeClr val="accent1"/>
              </a:solidFill>
            </a:endParaRPr>
          </a:p>
        </p:txBody>
      </p:sp>
      <p:pic>
        <p:nvPicPr>
          <p:cNvPr id="163" name="Google Shape;163;p19"/>
          <p:cNvPicPr preferRelativeResize="0"/>
          <p:nvPr/>
        </p:nvPicPr>
        <p:blipFill rotWithShape="1">
          <a:blip r:embed="rId3">
            <a:alphaModFix/>
          </a:blip>
          <a:srcRect/>
          <a:stretch/>
        </p:blipFill>
        <p:spPr>
          <a:xfrm>
            <a:off x="125075" y="3561000"/>
            <a:ext cx="5168525" cy="1457425"/>
          </a:xfrm>
          <a:prstGeom prst="rect">
            <a:avLst/>
          </a:prstGeom>
          <a:noFill/>
          <a:ln>
            <a:noFill/>
          </a:ln>
        </p:spPr>
      </p:pic>
      <p:pic>
        <p:nvPicPr>
          <p:cNvPr id="164" name="Google Shape;164;p19"/>
          <p:cNvPicPr preferRelativeResize="0"/>
          <p:nvPr/>
        </p:nvPicPr>
        <p:blipFill rotWithShape="1">
          <a:blip r:embed="rId4">
            <a:alphaModFix/>
          </a:blip>
          <a:srcRect/>
          <a:stretch/>
        </p:blipFill>
        <p:spPr>
          <a:xfrm>
            <a:off x="4211441" y="518150"/>
            <a:ext cx="4873557" cy="3397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563550" y="5331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Analysis</a:t>
            </a:r>
            <a:endParaRPr/>
          </a:p>
        </p:txBody>
      </p:sp>
      <p:sp>
        <p:nvSpPr>
          <p:cNvPr id="170" name="Google Shape;170;p20"/>
          <p:cNvSpPr txBox="1">
            <a:spLocks noGrp="1"/>
          </p:cNvSpPr>
          <p:nvPr>
            <p:ph type="body" idx="1"/>
          </p:nvPr>
        </p:nvSpPr>
        <p:spPr>
          <a:xfrm>
            <a:off x="478925" y="1531700"/>
            <a:ext cx="5078400" cy="2600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endParaRPr b="1" i="1"/>
          </a:p>
          <a:p>
            <a:pPr marL="0" lvl="0" indent="0" algn="l" rtl="0">
              <a:lnSpc>
                <a:spcPct val="115000"/>
              </a:lnSpc>
              <a:spcBef>
                <a:spcPts val="1200"/>
              </a:spcBef>
              <a:spcAft>
                <a:spcPts val="0"/>
              </a:spcAft>
              <a:buSzPts val="1300"/>
              <a:buNone/>
            </a:pPr>
            <a:r>
              <a:rPr lang="en" b="1" i="1"/>
              <a:t>HEAT MAP</a:t>
            </a:r>
            <a:endParaRPr b="1" i="1"/>
          </a:p>
          <a:p>
            <a:pPr marL="457200" lvl="0" indent="-309562" algn="l" rtl="0">
              <a:lnSpc>
                <a:spcPct val="115000"/>
              </a:lnSpc>
              <a:spcBef>
                <a:spcPts val="1200"/>
              </a:spcBef>
              <a:spcAft>
                <a:spcPts val="0"/>
              </a:spcAft>
              <a:buSzPts val="1500"/>
              <a:buChar char="●"/>
            </a:pPr>
            <a:r>
              <a:rPr lang="en" sz="1500"/>
              <a:t>R for Heat map</a:t>
            </a:r>
            <a:endParaRPr sz="1500"/>
          </a:p>
          <a:p>
            <a:pPr marL="457200" lvl="0" indent="-309562" algn="l" rtl="0">
              <a:lnSpc>
                <a:spcPct val="115000"/>
              </a:lnSpc>
              <a:spcBef>
                <a:spcPts val="0"/>
              </a:spcBef>
              <a:spcAft>
                <a:spcPts val="0"/>
              </a:spcAft>
              <a:buSzPts val="1500"/>
              <a:buChar char="●"/>
            </a:pPr>
            <a:r>
              <a:rPr lang="en" sz="1500"/>
              <a:t>More Significant Relation(Lower P-values are in Blue)</a:t>
            </a:r>
            <a:endParaRPr sz="1500"/>
          </a:p>
          <a:p>
            <a:pPr marL="457200" lvl="0" indent="-309562" algn="l" rtl="0">
              <a:lnSpc>
                <a:spcPct val="115000"/>
              </a:lnSpc>
              <a:spcBef>
                <a:spcPts val="0"/>
              </a:spcBef>
              <a:spcAft>
                <a:spcPts val="0"/>
              </a:spcAft>
              <a:buSzPts val="1500"/>
              <a:buChar char="●"/>
            </a:pPr>
            <a:r>
              <a:rPr lang="en" sz="1500"/>
              <a:t>Less Significant Relation(Higher P-values in Red)</a:t>
            </a:r>
            <a:endParaRPr sz="1500"/>
          </a:p>
          <a:p>
            <a:pPr marL="457200" lvl="0" indent="-309562" algn="l" rtl="0">
              <a:lnSpc>
                <a:spcPct val="115000"/>
              </a:lnSpc>
              <a:spcBef>
                <a:spcPts val="0"/>
              </a:spcBef>
              <a:spcAft>
                <a:spcPts val="0"/>
              </a:spcAft>
              <a:buSzPts val="1500"/>
              <a:buChar char="●"/>
            </a:pPr>
            <a:r>
              <a:rPr lang="en" sz="1500"/>
              <a:t>Visualization for more clear comparison of Relations</a:t>
            </a:r>
            <a:endParaRPr sz="1500"/>
          </a:p>
          <a:p>
            <a:pPr marL="457200" lvl="0" indent="0" algn="l" rtl="0">
              <a:lnSpc>
                <a:spcPct val="115000"/>
              </a:lnSpc>
              <a:spcBef>
                <a:spcPts val="1200"/>
              </a:spcBef>
              <a:spcAft>
                <a:spcPts val="0"/>
              </a:spcAft>
              <a:buSzPts val="1300"/>
              <a:buNone/>
            </a:pPr>
            <a:endParaRPr/>
          </a:p>
          <a:p>
            <a:pPr marL="0" lvl="0" indent="0" algn="l" rtl="0">
              <a:lnSpc>
                <a:spcPct val="115000"/>
              </a:lnSpc>
              <a:spcBef>
                <a:spcPts val="1200"/>
              </a:spcBef>
              <a:spcAft>
                <a:spcPts val="1200"/>
              </a:spcAft>
              <a:buSzPts val="1300"/>
              <a:buNone/>
            </a:pPr>
            <a:endParaRPr/>
          </a:p>
        </p:txBody>
      </p:sp>
      <p:sp>
        <p:nvSpPr>
          <p:cNvPr id="171" name="Google Shape;171;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7</a:t>
            </a:fld>
            <a:endParaRPr>
              <a:solidFill>
                <a:schemeClr val="accent1"/>
              </a:solidFill>
            </a:endParaRPr>
          </a:p>
        </p:txBody>
      </p:sp>
      <p:pic>
        <p:nvPicPr>
          <p:cNvPr id="172" name="Google Shape;172;p20"/>
          <p:cNvPicPr preferRelativeResize="0"/>
          <p:nvPr/>
        </p:nvPicPr>
        <p:blipFill>
          <a:blip r:embed="rId3">
            <a:alphaModFix/>
          </a:blip>
          <a:stretch>
            <a:fillRect/>
          </a:stretch>
        </p:blipFill>
        <p:spPr>
          <a:xfrm>
            <a:off x="4975800" y="637025"/>
            <a:ext cx="4067951" cy="386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311700" y="88525"/>
            <a:ext cx="8520600" cy="613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100"/>
              <a:t>Cytoscape methodology</a:t>
            </a:r>
            <a:endParaRPr sz="2100"/>
          </a:p>
        </p:txBody>
      </p:sp>
      <p:sp>
        <p:nvSpPr>
          <p:cNvPr id="178" name="Google Shape;178;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8</a:t>
            </a:fld>
            <a:endParaRPr>
              <a:solidFill>
                <a:schemeClr val="accent1"/>
              </a:solidFill>
            </a:endParaRPr>
          </a:p>
        </p:txBody>
      </p:sp>
      <p:pic>
        <p:nvPicPr>
          <p:cNvPr id="179" name="Google Shape;179;p21"/>
          <p:cNvPicPr preferRelativeResize="0"/>
          <p:nvPr/>
        </p:nvPicPr>
        <p:blipFill>
          <a:blip r:embed="rId3">
            <a:alphaModFix/>
          </a:blip>
          <a:stretch>
            <a:fillRect/>
          </a:stretch>
        </p:blipFill>
        <p:spPr>
          <a:xfrm>
            <a:off x="152400" y="854125"/>
            <a:ext cx="5607140" cy="413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311700" y="88525"/>
            <a:ext cx="8520600" cy="613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100"/>
              <a:t>Result from Cytoscape : Visualization of rare immune diseasome.</a:t>
            </a:r>
            <a:endParaRPr sz="2100"/>
          </a:p>
        </p:txBody>
      </p:sp>
      <p:sp>
        <p:nvSpPr>
          <p:cNvPr id="185" name="Google Shape;185;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accent1"/>
                </a:solidFill>
              </a:rPr>
              <a:t>9</a:t>
            </a:fld>
            <a:endParaRPr>
              <a:solidFill>
                <a:schemeClr val="accent1"/>
              </a:solidFill>
            </a:endParaRPr>
          </a:p>
        </p:txBody>
      </p:sp>
      <p:pic>
        <p:nvPicPr>
          <p:cNvPr id="186" name="Google Shape;186;p22"/>
          <p:cNvPicPr preferRelativeResize="0"/>
          <p:nvPr/>
        </p:nvPicPr>
        <p:blipFill rotWithShape="1">
          <a:blip r:embed="rId3">
            <a:alphaModFix/>
          </a:blip>
          <a:srcRect/>
          <a:stretch/>
        </p:blipFill>
        <p:spPr>
          <a:xfrm>
            <a:off x="452250" y="491499"/>
            <a:ext cx="4869873" cy="4394901"/>
          </a:xfrm>
          <a:prstGeom prst="rect">
            <a:avLst/>
          </a:prstGeom>
          <a:noFill/>
          <a:ln>
            <a:noFill/>
          </a:ln>
        </p:spPr>
      </p:pic>
      <p:sp>
        <p:nvSpPr>
          <p:cNvPr id="187" name="Google Shape;187;p22"/>
          <p:cNvSpPr txBox="1"/>
          <p:nvPr/>
        </p:nvSpPr>
        <p:spPr>
          <a:xfrm>
            <a:off x="5680975" y="1003525"/>
            <a:ext cx="3231600" cy="37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accent1"/>
              </a:solidFill>
              <a:latin typeface="Lato"/>
              <a:ea typeface="Lato"/>
              <a:cs typeface="Lato"/>
              <a:sym typeface="Lato"/>
            </a:endParaRPr>
          </a:p>
        </p:txBody>
      </p:sp>
      <p:sp>
        <p:nvSpPr>
          <p:cNvPr id="188" name="Google Shape;188;p22"/>
          <p:cNvSpPr txBox="1"/>
          <p:nvPr/>
        </p:nvSpPr>
        <p:spPr>
          <a:xfrm>
            <a:off x="5723200" y="953950"/>
            <a:ext cx="2915100" cy="300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accent1"/>
                </a:solidFill>
                <a:latin typeface="Lato"/>
                <a:ea typeface="Lato"/>
                <a:cs typeface="Lato"/>
                <a:sym typeface="Lato"/>
              </a:rPr>
              <a:t>Node - Disease</a:t>
            </a: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Lato"/>
              <a:ea typeface="Lato"/>
              <a:cs typeface="Lato"/>
              <a:sym typeface="Lato"/>
            </a:endParaRPr>
          </a:p>
          <a:p>
            <a:pPr marL="0" lvl="0" indent="0" algn="l" rtl="0">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Node size - Number of phenotypes in that particular disease</a:t>
            </a: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Edge - p value </a:t>
            </a: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accent1"/>
                </a:solidFill>
                <a:latin typeface="Lato"/>
                <a:ea typeface="Lato"/>
                <a:cs typeface="Lato"/>
                <a:sym typeface="Lato"/>
              </a:rPr>
              <a:t>For example :</a:t>
            </a:r>
            <a:endParaRPr sz="1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accent1"/>
                </a:solidFill>
                <a:latin typeface="Lato"/>
                <a:ea typeface="Lato"/>
                <a:cs typeface="Lato"/>
                <a:sym typeface="Lato"/>
              </a:rPr>
              <a:t>D58 - Hypohidrotic ectodermal dysplasia with immunodeficiency</a:t>
            </a:r>
            <a:endParaRPr sz="1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accent1"/>
                </a:solidFill>
                <a:latin typeface="Lato"/>
                <a:ea typeface="Lato"/>
                <a:cs typeface="Lato"/>
                <a:sym typeface="Lato"/>
              </a:rPr>
              <a:t>D35 - Autoimmune lymphoproliferative syndrome (ALPS) due to CTLA4 haploinsufficiency</a:t>
            </a:r>
            <a:endParaRPr sz="1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accent1"/>
                </a:solidFill>
                <a:latin typeface="Lato"/>
                <a:ea typeface="Lato"/>
                <a:cs typeface="Lato"/>
                <a:sym typeface="Lato"/>
              </a:rPr>
              <a:t>D58- D35 association p value - 0.00017</a:t>
            </a:r>
            <a:endParaRPr sz="1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accent1"/>
                </a:solidFill>
                <a:latin typeface="Lato"/>
                <a:ea typeface="Lato"/>
                <a:cs typeface="Lato"/>
                <a:sym typeface="Lato"/>
              </a:rPr>
              <a:t>7 common phenotypes</a:t>
            </a:r>
            <a:endParaRPr sz="1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accent1"/>
                </a:solidFill>
                <a:latin typeface="Lato"/>
                <a:ea typeface="Lato"/>
                <a:cs typeface="Lato"/>
                <a:sym typeface="Lato"/>
              </a:rPr>
              <a:t> </a:t>
            </a:r>
            <a:endParaRPr sz="1300" b="0" i="0" u="none" strike="noStrike" cap="none">
              <a:solidFill>
                <a:schemeClr val="accent1"/>
              </a:solidFill>
              <a:latin typeface="Lato"/>
              <a:ea typeface="Lato"/>
              <a:cs typeface="Lato"/>
              <a:sym typeface="Lato"/>
            </a:endParaRPr>
          </a:p>
        </p:txBody>
      </p:sp>
      <p:sp>
        <p:nvSpPr>
          <p:cNvPr id="189" name="Google Shape;189;p22"/>
          <p:cNvSpPr/>
          <p:nvPr/>
        </p:nvSpPr>
        <p:spPr>
          <a:xfrm>
            <a:off x="5550700" y="1067475"/>
            <a:ext cx="172500" cy="172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90" name="Google Shape;190;p22"/>
          <p:cNvPicPr preferRelativeResize="0"/>
          <p:nvPr/>
        </p:nvPicPr>
        <p:blipFill rotWithShape="1">
          <a:blip r:embed="rId4">
            <a:alphaModFix/>
          </a:blip>
          <a:srcRect/>
          <a:stretch/>
        </p:blipFill>
        <p:spPr>
          <a:xfrm>
            <a:off x="5526788" y="1989738"/>
            <a:ext cx="220325" cy="299013"/>
          </a:xfrm>
          <a:prstGeom prst="rect">
            <a:avLst/>
          </a:prstGeom>
          <a:noFill/>
          <a:ln>
            <a:noFill/>
          </a:ln>
        </p:spPr>
      </p:pic>
      <p:sp>
        <p:nvSpPr>
          <p:cNvPr id="191" name="Google Shape;191;p22"/>
          <p:cNvSpPr/>
          <p:nvPr/>
        </p:nvSpPr>
        <p:spPr>
          <a:xfrm>
            <a:off x="4889625" y="1476725"/>
            <a:ext cx="282900" cy="276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2" name="Google Shape;192;p22"/>
          <p:cNvSpPr/>
          <p:nvPr/>
        </p:nvSpPr>
        <p:spPr>
          <a:xfrm>
            <a:off x="5251527" y="1502675"/>
            <a:ext cx="220200" cy="22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3" name="Google Shape;193;p22"/>
          <p:cNvSpPr/>
          <p:nvPr/>
        </p:nvSpPr>
        <p:spPr>
          <a:xfrm>
            <a:off x="5550720" y="1528613"/>
            <a:ext cx="172500" cy="172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On-screen Show (16:9)</PresentationFormat>
  <Paragraphs>130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Raleway</vt:lpstr>
      <vt:lpstr>Roboto</vt:lpstr>
      <vt:lpstr>Arial</vt:lpstr>
      <vt:lpstr>Lato</vt:lpstr>
      <vt:lpstr>Streamline</vt:lpstr>
      <vt:lpstr>DISEASOME - Network of Rare Immune Diseases</vt:lpstr>
      <vt:lpstr>Motivation  </vt:lpstr>
      <vt:lpstr>Workflow</vt:lpstr>
      <vt:lpstr>What we did?   </vt:lpstr>
      <vt:lpstr>Analysis </vt:lpstr>
      <vt:lpstr>Analysis</vt:lpstr>
      <vt:lpstr>Analysis</vt:lpstr>
      <vt:lpstr>Cytoscape methodology</vt:lpstr>
      <vt:lpstr>Result from Cytoscape : Visualization of rare immune diseasome.</vt:lpstr>
      <vt:lpstr>Analysis of Network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Jawahar Mahendran</cp:lastModifiedBy>
  <cp:revision>1</cp:revision>
  <dcterms:modified xsi:type="dcterms:W3CDTF">2025-05-31T01:19:12Z</dcterms:modified>
</cp:coreProperties>
</file>