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0" r:id="rId9"/>
    <p:sldId id="261" r:id="rId10"/>
    <p:sldId id="262" r:id="rId11"/>
    <p:sldId id="263" r:id="rId12"/>
    <p:sldId id="277" r:id="rId13"/>
    <p:sldId id="278" r:id="rId14"/>
    <p:sldId id="279" r:id="rId15"/>
    <p:sldId id="269" r:id="rId16"/>
    <p:sldId id="270" r:id="rId17"/>
    <p:sldId id="271" r:id="rId18"/>
    <p:sldId id="272" r:id="rId19"/>
    <p:sldId id="273" r:id="rId20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D7826-87B8-4410-A47B-2A8C06BE2C02}" type="datetimeFigureOut">
              <a:rPr lang="en-US" smtClean="0"/>
              <a:t>04/02/2020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91B74-315C-4831-967F-BDDCDE030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64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1598-1128-40F1-A510-796C03127909}" type="datetimeFigureOut">
              <a:rPr lang="en-US" smtClean="0"/>
              <a:t>04/02/2020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2FB09-D463-4E13-B635-B8731EE02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4CFF90-A583-4361-A30E-46723DE3FC2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4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C96352-0ACC-4E7D-8311-84C01C9442E0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6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1D1529-CED0-4D3F-B612-904BA18839DF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D8788F-48AA-49B8-A9C8-BCA0CD3AC12F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1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9DA862-1AF9-40A7-A51D-B08905F93C5C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2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6BECBB-566E-4826-8A00-9924589A33AC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6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B97636-13E7-42EE-9BD9-73219819B900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9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580F95-E6A4-41A0-9580-B50068E9DDBD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15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90BD80-3F96-441A-8329-7E3ECED30BEB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0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1557429-77C1-49BF-9384-8172A78B9626}" type="datetimeFigureOut">
              <a:rPr lang="en-US" smtClean="0"/>
              <a:t>04/02/2020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6569-212D-4F7C-9E6D-A59209B9DE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4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429-77C1-49BF-9384-8172A78B9626}" type="datetimeFigureOut">
              <a:rPr lang="en-US" smtClean="0"/>
              <a:t>04/02/2020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6569-212D-4F7C-9E6D-A59209B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4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429-77C1-49BF-9384-8172A78B9626}" type="datetimeFigureOut">
              <a:rPr lang="en-US" smtClean="0"/>
              <a:t>04/02/2020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6569-212D-4F7C-9E6D-A59209B9DE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8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429-77C1-49BF-9384-8172A78B9626}" type="datetimeFigureOut">
              <a:rPr lang="en-US" smtClean="0"/>
              <a:t>04/02/2020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6569-212D-4F7C-9E6D-A59209B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5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429-77C1-49BF-9384-8172A78B9626}" type="datetimeFigureOut">
              <a:rPr lang="en-US" smtClean="0"/>
              <a:t>04/02/2020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6569-212D-4F7C-9E6D-A59209B9DE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9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429-77C1-49BF-9384-8172A78B9626}" type="datetimeFigureOut">
              <a:rPr lang="en-US" smtClean="0"/>
              <a:t>04/02/2020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6569-212D-4F7C-9E6D-A59209B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6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429-77C1-49BF-9384-8172A78B9626}" type="datetimeFigureOut">
              <a:rPr lang="en-US" smtClean="0"/>
              <a:t>04/02/2020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6569-212D-4F7C-9E6D-A59209B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1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429-77C1-49BF-9384-8172A78B9626}" type="datetimeFigureOut">
              <a:rPr lang="en-US" smtClean="0"/>
              <a:t>04/02/2020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6569-212D-4F7C-9E6D-A59209B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5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429-77C1-49BF-9384-8172A78B9626}" type="datetimeFigureOut">
              <a:rPr lang="en-US" smtClean="0"/>
              <a:t>04/02/2020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6569-212D-4F7C-9E6D-A59209B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5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429-77C1-49BF-9384-8172A78B9626}" type="datetimeFigureOut">
              <a:rPr lang="en-US" smtClean="0"/>
              <a:t>04/02/2020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6569-212D-4F7C-9E6D-A59209B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6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429-77C1-49BF-9384-8172A78B9626}" type="datetimeFigureOut">
              <a:rPr lang="en-US" smtClean="0"/>
              <a:t>04/02/2020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6569-212D-4F7C-9E6D-A59209B9DE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8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557429-77C1-49BF-9384-8172A78B9626}" type="datetimeFigureOut">
              <a:rPr lang="en-US" smtClean="0"/>
              <a:t>04/02/2020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B56569-212D-4F7C-9E6D-A59209B9DE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5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074" y="4698880"/>
            <a:ext cx="7772400" cy="14630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ACM Codes of Ethics &amp; professional conduct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9040" y="6048104"/>
            <a:ext cx="5129347" cy="4767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Association for Computing Machinery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8387" y="5133703"/>
            <a:ext cx="274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Book: </a:t>
            </a:r>
            <a:r>
              <a:rPr lang="en-US" dirty="0" smtClean="0"/>
              <a:t>Ethics in Information Technology</a:t>
            </a:r>
          </a:p>
          <a:p>
            <a:r>
              <a:rPr lang="en-US" dirty="0" smtClean="0"/>
              <a:t>Appendix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7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8002" y="41801"/>
            <a:ext cx="9720072" cy="149961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ACM Code of Ethics (3)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815123" y="1541417"/>
            <a:ext cx="9720073" cy="402336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</a:rPr>
              <a:t>Organization leadership imperatives: “As an ACM member and an organizational leader, I will:”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latin typeface="Calibri" panose="020F0502020204030204" pitchFamily="34" charset="0"/>
              </a:rPr>
              <a:t>Articulate social responsibilities of members of an organizational unit and encourage full acceptance of those responsibilities.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latin typeface="Calibri" panose="020F0502020204030204" pitchFamily="34" charset="0"/>
              </a:rPr>
              <a:t>Manage personnel and resources to design and build information systems that enhance the quality of working life.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latin typeface="Calibri" panose="020F0502020204030204" pitchFamily="34" charset="0"/>
              </a:rPr>
              <a:t>Acknowledge and support proper and authorized uses of an organization’s computing and communication resources.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latin typeface="Calibri" panose="020F0502020204030204" pitchFamily="34" charset="0"/>
              </a:rPr>
              <a:t>Ensure that users and those who will be affected by a design have their needs clearly articulated during the assessment and design of requirements; later the system must be validated to meet requirements.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latin typeface="Calibri" panose="020F0502020204030204" pitchFamily="34" charset="0"/>
              </a:rPr>
              <a:t>Articulate and support policies that protect the dignity of users and others affected by a computing system.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latin typeface="Calibri" panose="020F0502020204030204" pitchFamily="34" charset="0"/>
              </a:rPr>
              <a:t>Create opportunities for members of the organization to learn the principles and limitations of computer systems.</a:t>
            </a:r>
          </a:p>
        </p:txBody>
      </p:sp>
    </p:spTree>
    <p:extLst>
      <p:ext uri="{BB962C8B-B14F-4D97-AF65-F5344CB8AC3E}">
        <p14:creationId xmlns:p14="http://schemas.microsoft.com/office/powerpoint/2010/main" val="136312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ACM Code of Ethics (4)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 dirty="0" smtClean="0">
                <a:latin typeface="Calibri" panose="020F0502020204030204" pitchFamily="34" charset="0"/>
              </a:rPr>
              <a:t>Compliance with the Code: “As an ACM member, I will:”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 smtClean="0">
                <a:latin typeface="Calibri" panose="020F0502020204030204" pitchFamily="34" charset="0"/>
              </a:rPr>
              <a:t>Uphold and promote the principles of this Code.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 smtClean="0">
                <a:latin typeface="Calibri" panose="020F0502020204030204" pitchFamily="34" charset="0"/>
              </a:rPr>
              <a:t>Treat violations of this code as inconsistent with membership in the ACM.</a:t>
            </a:r>
          </a:p>
        </p:txBody>
      </p:sp>
    </p:spTree>
    <p:extLst>
      <p:ext uri="{BB962C8B-B14F-4D97-AF65-F5344CB8AC3E}">
        <p14:creationId xmlns:p14="http://schemas.microsoft.com/office/powerpoint/2010/main" val="27833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Scenarios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Methodology:</a:t>
            </a:r>
          </a:p>
          <a:p>
            <a:pPr>
              <a:lnSpc>
                <a:spcPct val="90000"/>
              </a:lnSpc>
            </a:pPr>
            <a:r>
              <a:rPr lang="en-US" sz="2400"/>
              <a:t>Brainstorming phase: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List all the people and organizations affected (the stakeholders)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List risks, issues, problems, and consequences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List benefits. Identify who gets each benefit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 cases where there is no simple yes or no decision, but rather one has to choose some action, list possible actions</a:t>
            </a:r>
          </a:p>
        </p:txBody>
      </p:sp>
    </p:spTree>
    <p:extLst>
      <p:ext uri="{BB962C8B-B14F-4D97-AF65-F5344CB8AC3E}">
        <p14:creationId xmlns:p14="http://schemas.microsoft.com/office/powerpoint/2010/main" val="16997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Scenarios (cont.)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Methodology:</a:t>
            </a:r>
          </a:p>
          <a:p>
            <a:pPr>
              <a:lnSpc>
                <a:spcPct val="80000"/>
              </a:lnSpc>
            </a:pPr>
            <a:r>
              <a:rPr lang="en-US" sz="2400"/>
              <a:t>Analysis phase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Identify responsibilities of the decision maker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Identify rights of stakeholders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Consider the impact of the options on the stakeholders (consequences, risks, benefits, harms, costs)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Categorize each potential action as ethically obligatory, prohibited, or acceptable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When there are multiple options, select one, considering the ethical merits of each, courtesy to others, practicality, self-interest, personal preferences, etc.</a:t>
            </a:r>
          </a:p>
        </p:txBody>
      </p:sp>
    </p:spTree>
    <p:extLst>
      <p:ext uri="{BB962C8B-B14F-4D97-AF65-F5344CB8AC3E}">
        <p14:creationId xmlns:p14="http://schemas.microsoft.com/office/powerpoint/2010/main" val="245582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Scenarios (cont.)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Webcams in School </a:t>
            </a:r>
            <a:r>
              <a:rPr lang="en-US" b="1" dirty="0" smtClean="0"/>
              <a:t>Laptops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As part of your responsibilities, you oversee the installation of software packages </a:t>
            </a:r>
            <a:r>
              <a:rPr lang="en-US" dirty="0" smtClean="0"/>
              <a:t>for large </a:t>
            </a:r>
            <a:r>
              <a:rPr lang="en-US" dirty="0"/>
              <a:t>orders. A recent order of laptops for a local school </a:t>
            </a:r>
            <a:r>
              <a:rPr lang="en-US" dirty="0" smtClean="0"/>
              <a:t>requires webcam software </a:t>
            </a:r>
            <a:r>
              <a:rPr lang="en-US" dirty="0"/>
              <a:t>to be </a:t>
            </a:r>
            <a:r>
              <a:rPr lang="en-US" dirty="0" smtClean="0"/>
              <a:t>loaded. </a:t>
            </a:r>
            <a:r>
              <a:rPr lang="en-US" dirty="0"/>
              <a:t>You know that this software allows for remote </a:t>
            </a:r>
            <a:r>
              <a:rPr lang="en-US" dirty="0" smtClean="0"/>
              <a:t> activation </a:t>
            </a:r>
            <a:r>
              <a:rPr lang="en-US" dirty="0"/>
              <a:t>of </a:t>
            </a:r>
            <a:r>
              <a:rPr lang="en-US" dirty="0" smtClean="0"/>
              <a:t>the webcam . As a computer professional what are your ethical responsibilities . Explain with reference to  brain storming and analysis phase  and SE/ACM Codes of  ethics and professional practice.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Ethical decision making: Case 2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Three years ago, Aisha started her own consulting business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She is so successful she now has several people working for her.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Has many clients.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Includes work such as advising on network architectures, designing </a:t>
            </a:r>
            <a:r>
              <a:rPr lang="en-US" altLang="en-US" dirty="0" err="1">
                <a:latin typeface="Calibri" panose="020F0502020204030204" pitchFamily="34" charset="0"/>
              </a:rPr>
              <a:t>DBMSes</a:t>
            </a:r>
            <a:r>
              <a:rPr lang="en-US" altLang="en-US" dirty="0">
                <a:latin typeface="Calibri" panose="020F0502020204030204" pitchFamily="34" charset="0"/>
              </a:rPr>
              <a:t>, security.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Presently designing a DBMS for the personnel office a medium-sized (100 person) company.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Aisha has involved client in design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Informs CEO, CTO and human resources head about system progress</a:t>
            </a:r>
          </a:p>
        </p:txBody>
      </p:sp>
    </p:spTree>
    <p:extLst>
      <p:ext uri="{BB962C8B-B14F-4D97-AF65-F5344CB8AC3E}">
        <p14:creationId xmlns:p14="http://schemas.microsoft.com/office/powerpoint/2010/main" val="7420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Ethical decision making: Case 2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Now it is time to make decisions about the kind and degree of security to build into system.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Aisha has described several options.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Because of cost overruns, client has decided to opt for a less secure system.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Aisha believes information they will store is extremely sensitive (performance evaluations, medical records for insurance claims, salaries, etc.)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With weak security: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Employees on workstations could figure out how to access this data.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Online intruders would also have access</a:t>
            </a:r>
          </a:p>
        </p:txBody>
      </p:sp>
    </p:spTree>
    <p:extLst>
      <p:ext uri="{BB962C8B-B14F-4D97-AF65-F5344CB8AC3E}">
        <p14:creationId xmlns:p14="http://schemas.microsoft.com/office/powerpoint/2010/main" val="326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Ethical decision making: Case 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alibri" panose="020F0502020204030204" pitchFamily="34" charset="0"/>
              </a:rPr>
              <a:t>Aisha feels strongly that system should be much more secure.</a:t>
            </a:r>
          </a:p>
          <a:p>
            <a:pPr lvl="1" eaLnBrk="1" hangingPunct="1"/>
            <a:r>
              <a:rPr lang="en-US" altLang="en-US" dirty="0" smtClean="0">
                <a:latin typeface="Calibri" panose="020F0502020204030204" pitchFamily="34" charset="0"/>
              </a:rPr>
              <a:t>She has tried to explain the risk.</a:t>
            </a:r>
          </a:p>
          <a:p>
            <a:pPr lvl="1" eaLnBrk="1" hangingPunct="1"/>
            <a:r>
              <a:rPr lang="en-US" altLang="en-US" dirty="0" smtClean="0">
                <a:latin typeface="Calibri" panose="020F0502020204030204" pitchFamily="34" charset="0"/>
              </a:rPr>
              <a:t>CEO, CTO and HR all agree that less security will do.</a:t>
            </a:r>
          </a:p>
          <a:p>
            <a:pPr eaLnBrk="1" hangingPunct="1"/>
            <a:r>
              <a:rPr lang="en-US" altLang="en-US" dirty="0" smtClean="0">
                <a:latin typeface="Calibri" panose="020F0502020204030204" pitchFamily="34" charset="0"/>
              </a:rPr>
              <a:t>What should Aisha so?</a:t>
            </a:r>
          </a:p>
          <a:p>
            <a:pPr lvl="1" eaLnBrk="1" hangingPunct="1"/>
            <a:r>
              <a:rPr lang="en-US" altLang="en-US" dirty="0" smtClean="0">
                <a:latin typeface="Calibri" panose="020F0502020204030204" pitchFamily="34" charset="0"/>
              </a:rPr>
              <a:t>Should she refuse to build the system as they request?</a:t>
            </a:r>
          </a:p>
        </p:txBody>
      </p:sp>
    </p:spTree>
    <p:extLst>
      <p:ext uri="{BB962C8B-B14F-4D97-AF65-F5344CB8AC3E}">
        <p14:creationId xmlns:p14="http://schemas.microsoft.com/office/powerpoint/2010/main" val="29750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Applying the Code: Case 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This case highlights issues involving privacy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Principle 1.7 deals with privacy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Principle 1.8 deals with confidentiality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Code guidelines state that: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“computer professionals are obligated to preserve the integrity of data about individuals…”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“… from unauthorized access or accidental disclosure to inappropriate individuals”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Code also specifies for organizational leaders: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Principle 3.5 (enhance personal dignity)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Principle 3.4 (assess needs of all those affected by system)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13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Applying the Code: Case 2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Company officials: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Have an obligation to protect privacy of their employees.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Therefore they should not accept inadequate security.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Aisha’s first obligation: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Attempt to educate company officials (implied by principle 2.7)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If that fails, she needs to consider her contractual obligations (principle 2.6) in </a:t>
            </a:r>
            <a:r>
              <a:rPr lang="en-US" altLang="en-US" dirty="0" smtClean="0">
                <a:latin typeface="Calibri" panose="020F0502020204030204" pitchFamily="34" charset="0"/>
              </a:rPr>
              <a:t>honoring </a:t>
            </a:r>
            <a:r>
              <a:rPr lang="en-US" altLang="en-US" dirty="0">
                <a:latin typeface="Calibri" panose="020F0502020204030204" pitchFamily="34" charset="0"/>
              </a:rPr>
              <a:t>assigned responsibilities.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We don’t have Aisha’s contract, but she may have to choose between her contract and her obligation to </a:t>
            </a:r>
            <a:r>
              <a:rPr lang="en-US" altLang="en-US" dirty="0" smtClean="0">
                <a:latin typeface="Calibri" panose="020F0502020204030204" pitchFamily="34" charset="0"/>
              </a:rPr>
              <a:t>honor </a:t>
            </a:r>
            <a:r>
              <a:rPr lang="en-US" altLang="en-US" dirty="0">
                <a:latin typeface="Calibri" panose="020F0502020204030204" pitchFamily="34" charset="0"/>
              </a:rPr>
              <a:t>privacy and security.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0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Why should we have a Professional Code of Ethics?</a:t>
            </a: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dirty="0">
                <a:latin typeface="Calibri" panose="020F0502020204030204" pitchFamily="34" charset="0"/>
              </a:rPr>
              <a:t>A Professional Code of Ethics serves several functions</a:t>
            </a:r>
            <a:r>
              <a:rPr lang="en-IE" altLang="en-US" dirty="0" smtClean="0">
                <a:latin typeface="Calibri" panose="020F0502020204030204" pitchFamily="34" charset="0"/>
              </a:rPr>
              <a:t>:</a:t>
            </a:r>
          </a:p>
          <a:p>
            <a:endParaRPr lang="en-IE" altLang="en-US" dirty="0">
              <a:latin typeface="Calibri" panose="020F0502020204030204" pitchFamily="34" charset="0"/>
            </a:endParaRPr>
          </a:p>
          <a:p>
            <a:pPr lvl="1"/>
            <a:r>
              <a:rPr lang="en-IE" altLang="en-US" dirty="0">
                <a:latin typeface="Calibri" panose="020F0502020204030204" pitchFamily="34" charset="0"/>
              </a:rPr>
              <a:t>Symbolises the professionalism of the group.</a:t>
            </a:r>
          </a:p>
          <a:p>
            <a:pPr lvl="1"/>
            <a:r>
              <a:rPr lang="en-IE" altLang="en-US" dirty="0">
                <a:latin typeface="Calibri" panose="020F0502020204030204" pitchFamily="34" charset="0"/>
              </a:rPr>
              <a:t>Defines and promotes a standard for external relations with clients and employers.</a:t>
            </a:r>
          </a:p>
          <a:p>
            <a:pPr lvl="1"/>
            <a:r>
              <a:rPr lang="en-IE" altLang="en-US" dirty="0">
                <a:latin typeface="Calibri" panose="020F0502020204030204" pitchFamily="34" charset="0"/>
              </a:rPr>
              <a:t>Protects the group’s interests</a:t>
            </a:r>
            <a:r>
              <a:rPr lang="en-IE" altLang="en-US" dirty="0" smtClean="0"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IE" altLang="en-US" dirty="0" smtClean="0">
                <a:latin typeface="Calibri" panose="020F0502020204030204" pitchFamily="34" charset="0"/>
              </a:rPr>
              <a:t>States responsibilities </a:t>
            </a:r>
            <a:endParaRPr lang="en-IE" altLang="en-US" dirty="0">
              <a:latin typeface="Calibri" panose="020F0502020204030204" pitchFamily="34" charset="0"/>
            </a:endParaRPr>
          </a:p>
          <a:p>
            <a:pPr lvl="1"/>
            <a:r>
              <a:rPr lang="en-IE" altLang="en-US" dirty="0">
                <a:latin typeface="Calibri" panose="020F0502020204030204" pitchFamily="34" charset="0"/>
              </a:rPr>
              <a:t>Codifies members’ rights.</a:t>
            </a:r>
          </a:p>
          <a:p>
            <a:pPr lvl="1"/>
            <a:r>
              <a:rPr lang="en-IE" altLang="en-US" dirty="0" smtClean="0">
                <a:latin typeface="Calibri" panose="020F0502020204030204" pitchFamily="34" charset="0"/>
              </a:rPr>
              <a:t>Offers </a:t>
            </a:r>
            <a:r>
              <a:rPr lang="en-IE" altLang="en-US" dirty="0">
                <a:latin typeface="Calibri" panose="020F0502020204030204" pitchFamily="34" charset="0"/>
              </a:rPr>
              <a:t>guidelines in </a:t>
            </a:r>
            <a:r>
              <a:rPr lang="en-IE" altLang="en-US" dirty="0" smtClean="0">
                <a:latin typeface="Calibri" panose="020F0502020204030204" pitchFamily="34" charset="0"/>
              </a:rPr>
              <a:t>“grey </a:t>
            </a:r>
            <a:r>
              <a:rPr lang="en-IE" altLang="en-US" dirty="0">
                <a:latin typeface="Calibri" panose="020F0502020204030204" pitchFamily="34" charset="0"/>
              </a:rPr>
              <a:t>areas”.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Why have a Professional Code of Ethics in Computing?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dirty="0">
                <a:latin typeface="Calibri" panose="020F0502020204030204" pitchFamily="34" charset="0"/>
              </a:rPr>
              <a:t>Software has the potential to do good or cause harm, or to enable or influence others to do good or cause harm.</a:t>
            </a:r>
          </a:p>
          <a:p>
            <a:r>
              <a:rPr lang="en-IE" altLang="en-US" dirty="0">
                <a:latin typeface="Calibri" panose="020F0502020204030204" pitchFamily="34" charset="0"/>
              </a:rPr>
              <a:t>We have pride in our work and want the work that we do to be given recognition and respect</a:t>
            </a:r>
            <a:r>
              <a:rPr lang="en-IE" altLang="en-US" dirty="0" smtClean="0">
                <a:latin typeface="Calibri" panose="020F0502020204030204" pitchFamily="34" charset="0"/>
              </a:rPr>
              <a:t>.</a:t>
            </a:r>
            <a:endParaRPr lang="en-IE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"Professional Ethics"?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Professional ethics includes relationships with and responsibilities toward customers, clients, coworkers, employees, employers, others who use one’s products and services, and others whom they affect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professional has a responsibility to act ethically. Many professions have a code of ethics that professionals are expected to abide by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Medical doctors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Lawyers and judges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Accountants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Computer professional</a:t>
            </a:r>
          </a:p>
        </p:txBody>
      </p:sp>
    </p:spTree>
    <p:extLst>
      <p:ext uri="{BB962C8B-B14F-4D97-AF65-F5344CB8AC3E}">
        <p14:creationId xmlns:p14="http://schemas.microsoft.com/office/powerpoint/2010/main" val="17749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Ethical Guidelines for Computer Professionals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Guidelines and Professional Responsibilities:</a:t>
            </a:r>
          </a:p>
          <a:p>
            <a:pPr>
              <a:lnSpc>
                <a:spcPct val="80000"/>
              </a:lnSpc>
            </a:pPr>
            <a:r>
              <a:rPr lang="en-US" sz="2800"/>
              <a:t>Understand what success means</a:t>
            </a:r>
          </a:p>
          <a:p>
            <a:pPr>
              <a:lnSpc>
                <a:spcPct val="80000"/>
              </a:lnSpc>
            </a:pPr>
            <a:r>
              <a:rPr lang="en-US" sz="2800"/>
              <a:t>Include users (such as medical staff, technicians, pilots, office workers) in the design and testing stages to provide safe and useful systems</a:t>
            </a:r>
          </a:p>
          <a:p>
            <a:pPr>
              <a:lnSpc>
                <a:spcPct val="80000"/>
              </a:lnSpc>
            </a:pPr>
            <a:r>
              <a:rPr lang="en-US" sz="2800"/>
              <a:t>Do a thorough, careful job when planning and scheduling a project and when writing bids or contracts</a:t>
            </a:r>
          </a:p>
          <a:p>
            <a:pPr>
              <a:lnSpc>
                <a:spcPct val="80000"/>
              </a:lnSpc>
            </a:pPr>
            <a:r>
              <a:rPr lang="en-US" sz="2800"/>
              <a:t>Design for real users</a:t>
            </a:r>
          </a:p>
        </p:txBody>
      </p:sp>
    </p:spTree>
    <p:extLst>
      <p:ext uri="{BB962C8B-B14F-4D97-AF65-F5344CB8AC3E}">
        <p14:creationId xmlns:p14="http://schemas.microsoft.com/office/powerpoint/2010/main" val="31797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Ethical Guidelines for Computer . . . (cont.)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Guidelines and Professional Responsibilities (cont.):</a:t>
            </a:r>
          </a:p>
          <a:p>
            <a:pPr>
              <a:lnSpc>
                <a:spcPct val="90000"/>
              </a:lnSpc>
            </a:pPr>
            <a:r>
              <a:rPr lang="en-US" sz="2800"/>
              <a:t>Don’t assume existing software is safe or correct; review and test it</a:t>
            </a:r>
          </a:p>
          <a:p>
            <a:pPr>
              <a:lnSpc>
                <a:spcPct val="90000"/>
              </a:lnSpc>
            </a:pPr>
            <a:r>
              <a:rPr lang="en-US" sz="2800"/>
              <a:t>Be open and honest about capabilities, safety, and limitations of software</a:t>
            </a:r>
          </a:p>
          <a:p>
            <a:pPr>
              <a:lnSpc>
                <a:spcPct val="90000"/>
              </a:lnSpc>
            </a:pPr>
            <a:r>
              <a:rPr lang="en-US" sz="2800"/>
              <a:t>Require a convincing case for safety</a:t>
            </a:r>
          </a:p>
          <a:p>
            <a:pPr>
              <a:lnSpc>
                <a:spcPct val="90000"/>
              </a:lnSpc>
            </a:pPr>
            <a:r>
              <a:rPr lang="en-US" sz="2800"/>
              <a:t>Pay attention to defaults</a:t>
            </a:r>
          </a:p>
          <a:p>
            <a:pPr>
              <a:lnSpc>
                <a:spcPct val="90000"/>
              </a:lnSpc>
            </a:pPr>
            <a:r>
              <a:rPr lang="en-US" sz="2800"/>
              <a:t>Develop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13734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809443" y="298969"/>
            <a:ext cx="9720072" cy="149961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ACM Code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316462" y="1705554"/>
            <a:ext cx="9720073" cy="402336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alibri" panose="020F0502020204030204" pitchFamily="34" charset="0"/>
              </a:rPr>
              <a:t>24 statements of personal responsibility, including:</a:t>
            </a:r>
          </a:p>
          <a:p>
            <a:pPr lvl="1" eaLnBrk="1" hangingPunct="1"/>
            <a:r>
              <a:rPr lang="en-US" altLang="en-US" dirty="0" smtClean="0">
                <a:latin typeface="Calibri" panose="020F0502020204030204" pitchFamily="34" charset="0"/>
              </a:rPr>
              <a:t>General moral </a:t>
            </a:r>
            <a:r>
              <a:rPr lang="en-US" altLang="en-US" dirty="0" smtClean="0">
                <a:latin typeface="Calibri" panose="020F0502020204030204" pitchFamily="34" charset="0"/>
              </a:rPr>
              <a:t>imperatives	            8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pPr lvl="1" eaLnBrk="1" hangingPunct="1"/>
            <a:r>
              <a:rPr lang="en-US" altLang="en-US" dirty="0" smtClean="0">
                <a:latin typeface="Calibri" panose="020F0502020204030204" pitchFamily="34" charset="0"/>
              </a:rPr>
              <a:t>Professional </a:t>
            </a:r>
            <a:r>
              <a:rPr lang="en-US" altLang="en-US" dirty="0" smtClean="0">
                <a:latin typeface="Calibri" panose="020F0502020204030204" pitchFamily="34" charset="0"/>
              </a:rPr>
              <a:t>responsibilities          8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pPr lvl="1" eaLnBrk="1" hangingPunct="1"/>
            <a:r>
              <a:rPr lang="en-US" altLang="en-US" dirty="0" smtClean="0">
                <a:latin typeface="Calibri" panose="020F0502020204030204" pitchFamily="34" charset="0"/>
              </a:rPr>
              <a:t>Organizational leadership </a:t>
            </a:r>
            <a:r>
              <a:rPr lang="en-US" altLang="en-US" dirty="0" smtClean="0">
                <a:latin typeface="Calibri" panose="020F0502020204030204" pitchFamily="34" charset="0"/>
              </a:rPr>
              <a:t>imperatives               6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pPr lvl="1" eaLnBrk="1" hangingPunct="1"/>
            <a:r>
              <a:rPr lang="en-US" altLang="en-US" dirty="0" smtClean="0">
                <a:latin typeface="Calibri" panose="020F0502020204030204" pitchFamily="34" charset="0"/>
              </a:rPr>
              <a:t>Compliance with the </a:t>
            </a:r>
            <a:r>
              <a:rPr lang="en-US" altLang="en-US" dirty="0" smtClean="0">
                <a:latin typeface="Calibri" panose="020F0502020204030204" pitchFamily="34" charset="0"/>
              </a:rPr>
              <a:t>Code                2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75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ACM Code of Ethics (1)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907178"/>
            <a:ext cx="9720073" cy="4023360"/>
          </a:xfrm>
        </p:spPr>
        <p:txBody>
          <a:bodyPr>
            <a:noAutofit/>
          </a:bodyPr>
          <a:lstStyle/>
          <a:p>
            <a:pPr marL="533400" indent="-533400"/>
            <a:r>
              <a:rPr lang="en-US" altLang="en-US" sz="2800" dirty="0"/>
              <a:t>General moral imperatives: “As an ACM member I will…”</a:t>
            </a:r>
          </a:p>
          <a:p>
            <a:pPr marL="914400" lvl="1" indent="-457200">
              <a:buFontTx/>
              <a:buAutoNum type="arabicPeriod"/>
            </a:pPr>
            <a:endParaRPr lang="en-US" altLang="en-US" sz="2400" dirty="0" smtClean="0">
              <a:latin typeface="FranklinGothicH" pitchFamily="34" charset="0"/>
            </a:endParaRPr>
          </a:p>
          <a:p>
            <a:pPr marL="914400" lvl="1" indent="-457200">
              <a:buFontTx/>
              <a:buAutoNum type="arabicPeriod"/>
            </a:pPr>
            <a:r>
              <a:rPr lang="en-US" altLang="en-US" sz="2400" dirty="0" smtClean="0">
                <a:latin typeface="Calibri" panose="020F0502020204030204" pitchFamily="34" charset="0"/>
              </a:rPr>
              <a:t>Contribute </a:t>
            </a:r>
            <a:r>
              <a:rPr lang="en-US" altLang="en-US" sz="2400" dirty="0">
                <a:latin typeface="Calibri" panose="020F0502020204030204" pitchFamily="34" charset="0"/>
              </a:rPr>
              <a:t>to society and human well-being.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</a:rPr>
              <a:t>Avoid harm to others.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</a:rPr>
              <a:t>Be honest and trustworthy.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</a:rPr>
              <a:t>Be fair and take action not to discriminate.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dirty="0" smtClean="0">
                <a:latin typeface="Calibri" panose="020F0502020204030204" pitchFamily="34" charset="0"/>
              </a:rPr>
              <a:t>Honor </a:t>
            </a:r>
            <a:r>
              <a:rPr lang="en-US" altLang="en-US" sz="2400" dirty="0">
                <a:latin typeface="Calibri" panose="020F0502020204030204" pitchFamily="34" charset="0"/>
              </a:rPr>
              <a:t>property rights including copyrights and patents.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</a:rPr>
              <a:t>Give proper credit for intellectual property.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dirty="0">
                <a:latin typeface="Calibri" panose="020F0502020204030204" pitchFamily="34" charset="0"/>
              </a:rPr>
              <a:t>Respect the privacy of others.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400" dirty="0" smtClean="0">
                <a:latin typeface="Calibri" panose="020F0502020204030204" pitchFamily="34" charset="0"/>
              </a:rPr>
              <a:t>Honor </a:t>
            </a:r>
            <a:r>
              <a:rPr lang="en-US" altLang="en-US" sz="2400" dirty="0">
                <a:latin typeface="Calibri" panose="020F0502020204030204" pitchFamily="34" charset="0"/>
              </a:rPr>
              <a:t>confidentiality.</a:t>
            </a:r>
          </a:p>
        </p:txBody>
      </p:sp>
    </p:spTree>
    <p:extLst>
      <p:ext uri="{BB962C8B-B14F-4D97-AF65-F5344CB8AC3E}">
        <p14:creationId xmlns:p14="http://schemas.microsoft.com/office/powerpoint/2010/main" val="36215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ACM Code of Ethics (2)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Specific professional responsibilities: “As an ACM computing professional I will”: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latin typeface="Calibri" panose="020F0502020204030204" pitchFamily="34" charset="0"/>
              </a:rPr>
              <a:t>Strive to achieve the highest quality, effectiveness and dignity in both the process and products of professional work.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latin typeface="Calibri" panose="020F0502020204030204" pitchFamily="34" charset="0"/>
              </a:rPr>
              <a:t>Acquire and maintain professional competence.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latin typeface="Calibri" panose="020F0502020204030204" pitchFamily="34" charset="0"/>
              </a:rPr>
              <a:t>Know and respect existing laws pertaining to professional work.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latin typeface="Calibri" panose="020F0502020204030204" pitchFamily="34" charset="0"/>
              </a:rPr>
              <a:t>Accept and provide appropriate professional review.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latin typeface="Calibri" panose="020F0502020204030204" pitchFamily="34" charset="0"/>
              </a:rPr>
              <a:t>Give comprehensive and thorough evaluations of computer system and their impacts, including analysis of possible risks.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 smtClean="0">
                <a:latin typeface="Calibri" panose="020F0502020204030204" pitchFamily="34" charset="0"/>
              </a:rPr>
              <a:t>Honor </a:t>
            </a:r>
            <a:r>
              <a:rPr lang="en-US" altLang="en-US" sz="2200" dirty="0">
                <a:latin typeface="Calibri" panose="020F0502020204030204" pitchFamily="34" charset="0"/>
              </a:rPr>
              <a:t>contracts, agreements, and assigned responsibilities.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latin typeface="Calibri" panose="020F0502020204030204" pitchFamily="34" charset="0"/>
              </a:rPr>
              <a:t>Improve public understanding of computing and its consequences.</a:t>
            </a:r>
          </a:p>
          <a:p>
            <a:pPr marL="838200" lvl="1" indent="-381000">
              <a:lnSpc>
                <a:spcPct val="80000"/>
              </a:lnSpc>
              <a:buFontTx/>
              <a:buAutoNum type="arabicPeriod"/>
            </a:pPr>
            <a:r>
              <a:rPr lang="en-US" altLang="en-US" sz="2200" dirty="0">
                <a:latin typeface="Calibri" panose="020F0502020204030204" pitchFamily="34" charset="0"/>
              </a:rPr>
              <a:t>Access computing and communication resources only when authorized to do so.</a:t>
            </a:r>
          </a:p>
        </p:txBody>
      </p:sp>
    </p:spTree>
    <p:extLst>
      <p:ext uri="{BB962C8B-B14F-4D97-AF65-F5344CB8AC3E}">
        <p14:creationId xmlns:p14="http://schemas.microsoft.com/office/powerpoint/2010/main" val="30039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160</TotalTime>
  <Words>1317</Words>
  <Application>Microsoft Office PowerPoint</Application>
  <PresentationFormat>Widescreen</PresentationFormat>
  <Paragraphs>142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FranklinGothicH</vt:lpstr>
      <vt:lpstr>Tw Cen MT</vt:lpstr>
      <vt:lpstr>Tw Cen MT Condensed</vt:lpstr>
      <vt:lpstr>Wingdings 3</vt:lpstr>
      <vt:lpstr>Integral</vt:lpstr>
      <vt:lpstr>ACM Codes of Ethics &amp; professional conduct </vt:lpstr>
      <vt:lpstr>Why should we have a Professional Code of Ethics?</vt:lpstr>
      <vt:lpstr>Why have a Professional Code of Ethics in Computing?</vt:lpstr>
      <vt:lpstr>What is "Professional Ethics"?</vt:lpstr>
      <vt:lpstr>Ethical Guidelines for Computer Professionals</vt:lpstr>
      <vt:lpstr>Ethical Guidelines for Computer . . . (cont.)</vt:lpstr>
      <vt:lpstr>ACM Code</vt:lpstr>
      <vt:lpstr>ACM Code of Ethics (1)</vt:lpstr>
      <vt:lpstr>ACM Code of Ethics (2)</vt:lpstr>
      <vt:lpstr>ACM Code of Ethics (3)</vt:lpstr>
      <vt:lpstr>ACM Code of Ethics (4)</vt:lpstr>
      <vt:lpstr>Scenarios</vt:lpstr>
      <vt:lpstr>Scenarios (cont.)</vt:lpstr>
      <vt:lpstr>Scenarios (cont.)</vt:lpstr>
      <vt:lpstr>Ethical decision making: Case 2</vt:lpstr>
      <vt:lpstr>Ethical decision making: Case 2 </vt:lpstr>
      <vt:lpstr>Ethical decision making: Case 2</vt:lpstr>
      <vt:lpstr>Applying the Code: Case 2</vt:lpstr>
      <vt:lpstr>Applying the Code: Case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sadaf.baloch</dc:creator>
  <cp:lastModifiedBy>Usman Younas</cp:lastModifiedBy>
  <cp:revision>22</cp:revision>
  <cp:lastPrinted>2018-08-06T07:23:23Z</cp:lastPrinted>
  <dcterms:created xsi:type="dcterms:W3CDTF">2018-08-06T06:29:11Z</dcterms:created>
  <dcterms:modified xsi:type="dcterms:W3CDTF">2020-04-02T08:36:11Z</dcterms:modified>
</cp:coreProperties>
</file>