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76" r:id="rId5"/>
    <p:sldId id="260" r:id="rId6"/>
    <p:sldId id="261" r:id="rId7"/>
    <p:sldId id="262" r:id="rId8"/>
    <p:sldId id="263" r:id="rId9"/>
    <p:sldId id="264" r:id="rId10"/>
    <p:sldId id="265" r:id="rId11"/>
    <p:sldId id="277" r:id="rId12"/>
    <p:sldId id="279" r:id="rId13"/>
    <p:sldId id="280" r:id="rId14"/>
    <p:sldId id="278" r:id="rId15"/>
    <p:sldId id="270" r:id="rId16"/>
    <p:sldId id="271" r:id="rId17"/>
    <p:sldId id="274" r:id="rId18"/>
    <p:sldId id="275" r:id="rId19"/>
    <p:sldId id="272" r:id="rId20"/>
    <p:sldId id="273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84817-E9A0-4770-B89E-96C05E3C3D4E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D5638-A4C1-4A69-8A37-4B920E587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337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84817-E9A0-4770-B89E-96C05E3C3D4E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D5638-A4C1-4A69-8A37-4B920E587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036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84817-E9A0-4770-B89E-96C05E3C3D4E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D5638-A4C1-4A69-8A37-4B920E587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427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84817-E9A0-4770-B89E-96C05E3C3D4E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D5638-A4C1-4A69-8A37-4B920E587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688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84817-E9A0-4770-B89E-96C05E3C3D4E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D5638-A4C1-4A69-8A37-4B920E587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735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84817-E9A0-4770-B89E-96C05E3C3D4E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D5638-A4C1-4A69-8A37-4B920E587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210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84817-E9A0-4770-B89E-96C05E3C3D4E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D5638-A4C1-4A69-8A37-4B920E587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700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84817-E9A0-4770-B89E-96C05E3C3D4E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D5638-A4C1-4A69-8A37-4B920E587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12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84817-E9A0-4770-B89E-96C05E3C3D4E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D5638-A4C1-4A69-8A37-4B920E587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694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84817-E9A0-4770-B89E-96C05E3C3D4E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D5638-A4C1-4A69-8A37-4B920E587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642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84817-E9A0-4770-B89E-96C05E3C3D4E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D5638-A4C1-4A69-8A37-4B920E587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045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584817-E9A0-4770-B89E-96C05E3C3D4E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BD5638-A4C1-4A69-8A37-4B920E587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865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jpeg"/><Relationship Id="rId4" Type="http://schemas.openxmlformats.org/officeDocument/2006/relationships/image" Target="../media/image19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492" y="412125"/>
            <a:ext cx="9865217" cy="5550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819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885" y="136526"/>
            <a:ext cx="11587166" cy="763588"/>
          </a:xfrm>
          <a:solidFill>
            <a:schemeClr val="accent6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Diagrams -</a:t>
            </a:r>
            <a:r>
              <a:rPr lang="en-US" b="1" u="sng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Use Case Diagram</a:t>
            </a:r>
          </a:p>
        </p:txBody>
      </p:sp>
      <p:sp>
        <p:nvSpPr>
          <p:cNvPr id="4" name="Rectangle 3"/>
          <p:cNvSpPr/>
          <p:nvPr/>
        </p:nvSpPr>
        <p:spPr>
          <a:xfrm>
            <a:off x="242884" y="6411701"/>
            <a:ext cx="11587166" cy="4001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/>
              <a:t>University Institute of Information Technology,  PMAS-Arid </a:t>
            </a:r>
            <a:r>
              <a:rPr lang="en-US" sz="2000" b="1" dirty="0"/>
              <a:t>Agriculture </a:t>
            </a:r>
            <a:r>
              <a:rPr lang="en-US" sz="2000" b="1" dirty="0" smtClean="0"/>
              <a:t>University- Rawalpindi</a:t>
            </a:r>
            <a:endParaRPr lang="en-US" sz="20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10" t="11042" r="16169" b="11876"/>
          <a:stretch/>
        </p:blipFill>
        <p:spPr>
          <a:xfrm>
            <a:off x="10972801" y="118210"/>
            <a:ext cx="857250" cy="781902"/>
          </a:xfrm>
          <a:prstGeom prst="rect">
            <a:avLst/>
          </a:prstGeom>
        </p:spPr>
      </p:pic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7035" y="1068946"/>
            <a:ext cx="6338911" cy="5108017"/>
          </a:xfrm>
        </p:spPr>
      </p:pic>
    </p:spTree>
    <p:extLst>
      <p:ext uri="{BB962C8B-B14F-4D97-AF65-F5344CB8AC3E}">
        <p14:creationId xmlns:p14="http://schemas.microsoft.com/office/powerpoint/2010/main" val="4073378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392177" cy="832610"/>
          </a:xfrm>
          <a:solidFill>
            <a:schemeClr val="accent6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Diagrams 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–</a:t>
            </a:r>
            <a:r>
              <a:rPr lang="en-US" b="1" u="sng" dirty="0" err="1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Erd</a:t>
            </a:r>
            <a:r>
              <a:rPr lang="en-US" b="1" u="sng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b="1" u="sng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Diagram</a:t>
            </a:r>
            <a:endParaRPr lang="en-US" b="1" u="sng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7" name="Content Placeholder 6" descr="erd diagram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5769" y="1825625"/>
            <a:ext cx="7624293" cy="4832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9848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Diagrams –</a:t>
            </a:r>
            <a:r>
              <a:rPr lang="en-US" b="1" u="sng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Class Diagram</a:t>
            </a:r>
            <a:endParaRPr lang="en-US" b="1" u="sng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7" name="Content Placeholder 6" descr="Original class diagram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70468" y="1825624"/>
            <a:ext cx="8770512" cy="4806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6961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Diagrams 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–</a:t>
            </a:r>
            <a:r>
              <a:rPr lang="en-US" b="1" u="sng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Activity</a:t>
            </a:r>
            <a:r>
              <a:rPr lang="en-US" b="1" u="sng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b="1" u="sng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Diagram</a:t>
            </a:r>
            <a:endParaRPr lang="en-US" b="1" u="sng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5" name="Content Placeholder 4" descr="activity fr gps original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82592" y="1825624"/>
            <a:ext cx="7585656" cy="503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465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Diagrams –</a:t>
            </a:r>
            <a:r>
              <a:rPr lang="en-US" b="1" u="sng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Component </a:t>
            </a:r>
            <a:r>
              <a:rPr lang="en-US" b="1" u="sng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Diagram</a:t>
            </a:r>
            <a:endParaRPr lang="en-US" b="1" u="sng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6" name="Content Placeholder 5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0350" y="1825625"/>
            <a:ext cx="639130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0876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885" y="136526"/>
            <a:ext cx="11587166" cy="763588"/>
          </a:xfrm>
          <a:solidFill>
            <a:schemeClr val="accent6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Tasks Distribution</a:t>
            </a:r>
            <a:endParaRPr lang="en-US" b="1" u="sng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42884" y="6411701"/>
            <a:ext cx="11587166" cy="4001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/>
              <a:t>University Institute of Information Technology,  PMAS-Arid </a:t>
            </a:r>
            <a:r>
              <a:rPr lang="en-US" sz="2000" b="1" dirty="0"/>
              <a:t>Agriculture </a:t>
            </a:r>
            <a:r>
              <a:rPr lang="en-US" sz="2000" b="1" dirty="0" smtClean="0"/>
              <a:t>University- Rawalpindi</a:t>
            </a:r>
            <a:endParaRPr lang="en-US" sz="2000" b="1" dirty="0"/>
          </a:p>
        </p:txBody>
      </p:sp>
      <p:graphicFrame>
        <p:nvGraphicFramePr>
          <p:cNvPr id="5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146347"/>
              </p:ext>
            </p:extLst>
          </p:nvPr>
        </p:nvGraphicFramePr>
        <p:xfrm>
          <a:off x="414337" y="1271588"/>
          <a:ext cx="10929938" cy="24974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3458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49535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85775"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Group Members </a:t>
                      </a:r>
                      <a:endParaRPr lang="en-GB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Responsibilities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57263">
                <a:tc>
                  <a:txBody>
                    <a:bodyPr/>
                    <a:lstStyle/>
                    <a:p>
                      <a:pPr algn="l"/>
                      <a:r>
                        <a:rPr lang="en-GB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Jawad Ahmed</a:t>
                      </a:r>
                      <a:endParaRPr lang="en-GB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Font typeface="Arial" panose="020B0604020202020204" pitchFamily="34" charset="0"/>
                        <a:buChar char="•"/>
                      </a:pPr>
                      <a:r>
                        <a:rPr lang="en-GB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Designing</a:t>
                      </a:r>
                      <a:r>
                        <a:rPr lang="en-GB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Database, Coding</a:t>
                      </a:r>
                    </a:p>
                    <a:p>
                      <a:pPr algn="l">
                        <a:buFont typeface="Arial" panose="020B0604020202020204" pitchFamily="34" charset="0"/>
                        <a:buChar char="•"/>
                      </a:pPr>
                      <a:r>
                        <a:rPr lang="en-GB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Designing  Interfaces</a:t>
                      </a:r>
                      <a:r>
                        <a:rPr lang="en-GB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, Form validations</a:t>
                      </a:r>
                      <a:endParaRPr lang="en-GB" sz="2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buFont typeface="Arial" panose="020B0604020202020204" pitchFamily="34" charset="0"/>
                        <a:buChar char="•"/>
                      </a:pPr>
                      <a:r>
                        <a:rPr lang="en-GB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Documentation </a:t>
                      </a:r>
                      <a:endParaRPr lang="en-GB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957263">
                <a:tc>
                  <a:txBody>
                    <a:bodyPr/>
                    <a:lstStyle/>
                    <a:p>
                      <a:pPr algn="l"/>
                      <a:r>
                        <a:rPr lang="en-GB" sz="2000" b="1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Hassaan</a:t>
                      </a:r>
                      <a:r>
                        <a:rPr lang="en-GB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Ahmed</a:t>
                      </a:r>
                      <a:endParaRPr lang="en-GB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Logo Design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Designing  Interfaces-</a:t>
                      </a:r>
                      <a:r>
                        <a:rPr lang="en-GB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20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SignUp</a:t>
                      </a:r>
                      <a:r>
                        <a:rPr lang="en-GB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Form and </a:t>
                      </a:r>
                      <a:r>
                        <a:rPr lang="en-GB" sz="20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SignIn</a:t>
                      </a:r>
                      <a:r>
                        <a:rPr lang="en-GB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Form</a:t>
                      </a:r>
                      <a:endParaRPr lang="en-GB" sz="2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buFont typeface="Arial" panose="020B0604020202020204" pitchFamily="34" charset="0"/>
                        <a:buChar char="•"/>
                      </a:pP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Documentation</a:t>
                      </a:r>
                      <a:endParaRPr lang="en-GB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10" t="11042" r="16169" b="11876"/>
          <a:stretch/>
        </p:blipFill>
        <p:spPr>
          <a:xfrm>
            <a:off x="10972801" y="118210"/>
            <a:ext cx="857250" cy="781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295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885" y="136526"/>
            <a:ext cx="11587166" cy="763588"/>
          </a:xfrm>
          <a:solidFill>
            <a:schemeClr val="accent6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Tools </a:t>
            </a:r>
            <a:r>
              <a:rPr lang="en-US" b="1" smtClean="0">
                <a:latin typeface="Calibri" pitchFamily="34" charset="0"/>
                <a:cs typeface="Calibri" pitchFamily="34" charset="0"/>
              </a:rPr>
              <a:t>&amp; Technologies</a:t>
            </a:r>
            <a:endParaRPr lang="en-US" b="1" u="sng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42884" y="6411701"/>
            <a:ext cx="11587166" cy="4001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/>
              <a:t>University Institute of Information Technology,  PMAS-Arid </a:t>
            </a:r>
            <a:r>
              <a:rPr lang="en-US" sz="2000" b="1" dirty="0"/>
              <a:t>Agriculture </a:t>
            </a:r>
            <a:r>
              <a:rPr lang="en-US" sz="2000" b="1" dirty="0" smtClean="0"/>
              <a:t>University- Rawalpindi</a:t>
            </a:r>
            <a:endParaRPr lang="en-US" sz="20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110" y="1335804"/>
            <a:ext cx="3046464" cy="75846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10" t="11042" r="16169" b="11876"/>
          <a:stretch/>
        </p:blipFill>
        <p:spPr>
          <a:xfrm>
            <a:off x="10972801" y="118210"/>
            <a:ext cx="857250" cy="78190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7988" y="3001410"/>
            <a:ext cx="3046464" cy="91512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469" y="4166469"/>
            <a:ext cx="1917276" cy="191727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73" y="2422227"/>
            <a:ext cx="4208179" cy="203301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0874" y="1174452"/>
            <a:ext cx="3667125" cy="12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811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885" y="136526"/>
            <a:ext cx="11587166" cy="763588"/>
          </a:xfrm>
          <a:solidFill>
            <a:schemeClr val="accent6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Screen Shots</a:t>
            </a:r>
            <a:endParaRPr lang="en-US" b="1" u="sng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42884" y="6411701"/>
            <a:ext cx="11587166" cy="4001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/>
              <a:t>University Institute of Information Technology,  PMAS-Arid </a:t>
            </a:r>
            <a:r>
              <a:rPr lang="en-US" sz="2000" b="1" dirty="0"/>
              <a:t>Agriculture </a:t>
            </a:r>
            <a:r>
              <a:rPr lang="en-US" sz="2000" b="1" dirty="0" smtClean="0"/>
              <a:t>University- Rawalpindi</a:t>
            </a:r>
            <a:endParaRPr lang="en-US" sz="2000" b="1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10" t="11042" r="16169" b="11876"/>
          <a:stretch/>
        </p:blipFill>
        <p:spPr>
          <a:xfrm>
            <a:off x="10972801" y="118210"/>
            <a:ext cx="857250" cy="78190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686" y="1041774"/>
            <a:ext cx="3086100" cy="476318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2950" y="1041774"/>
            <a:ext cx="3086100" cy="476318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7214" y="1041773"/>
            <a:ext cx="3086100" cy="4763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766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885" y="136526"/>
            <a:ext cx="11587166" cy="763588"/>
          </a:xfrm>
          <a:solidFill>
            <a:schemeClr val="accent6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Screen Shots</a:t>
            </a:r>
            <a:endParaRPr lang="en-US" b="1" u="sng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42884" y="6411701"/>
            <a:ext cx="11587166" cy="4001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/>
              <a:t>University Institute of Information Technology,  PMAS-Arid </a:t>
            </a:r>
            <a:r>
              <a:rPr lang="en-US" sz="2000" b="1" dirty="0"/>
              <a:t>Agriculture </a:t>
            </a:r>
            <a:r>
              <a:rPr lang="en-US" sz="2000" b="1" dirty="0" smtClean="0"/>
              <a:t>University- Rawalpindi</a:t>
            </a:r>
            <a:endParaRPr lang="en-US" sz="2000" b="1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10" t="11042" r="16169" b="11876"/>
          <a:stretch/>
        </p:blipFill>
        <p:spPr>
          <a:xfrm>
            <a:off x="10972801" y="118210"/>
            <a:ext cx="857250" cy="78190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269" y="1030310"/>
            <a:ext cx="3086100" cy="52674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2950" y="1030310"/>
            <a:ext cx="3086100" cy="526746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4631" y="1030310"/>
            <a:ext cx="3086100" cy="5267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488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885" y="136526"/>
            <a:ext cx="11587166" cy="763588"/>
          </a:xfrm>
          <a:solidFill>
            <a:schemeClr val="accent6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b="1" dirty="0">
                <a:latin typeface="Calibri" pitchFamily="34" charset="0"/>
                <a:cs typeface="Calibri" pitchFamily="34" charset="0"/>
              </a:rPr>
              <a:t>Future Project 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Schedule</a:t>
            </a:r>
            <a:endParaRPr lang="en-US" b="1" u="sng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42884" y="6411701"/>
            <a:ext cx="11587166" cy="4001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/>
              <a:t>University Institute of Information Technology,  PMAS-Arid </a:t>
            </a:r>
            <a:r>
              <a:rPr lang="en-US" sz="2000" b="1" dirty="0"/>
              <a:t>Agriculture </a:t>
            </a:r>
            <a:r>
              <a:rPr lang="en-US" sz="2000" b="1" dirty="0" smtClean="0"/>
              <a:t>University- Rawalpindi</a:t>
            </a:r>
            <a:endParaRPr lang="en-US" sz="2000" b="1" dirty="0"/>
          </a:p>
        </p:txBody>
      </p:sp>
      <p:graphicFrame>
        <p:nvGraphicFramePr>
          <p:cNvPr id="5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54259213"/>
              </p:ext>
            </p:extLst>
          </p:nvPr>
        </p:nvGraphicFramePr>
        <p:xfrm>
          <a:off x="414337" y="1271589"/>
          <a:ext cx="10929938" cy="32972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3458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49535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20067"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Tasks</a:t>
                      </a:r>
                      <a:endParaRPr lang="en-GB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Schedule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484236">
                <a:tc>
                  <a:txBody>
                    <a:bodyPr/>
                    <a:lstStyle/>
                    <a:p>
                      <a:pPr algn="l"/>
                      <a:r>
                        <a:rPr lang="en-GB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Design &amp; Coding of Project</a:t>
                      </a:r>
                    </a:p>
                    <a:p>
                      <a:pPr algn="l"/>
                      <a:r>
                        <a:rPr lang="en-GB" sz="20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Design All Screen Layouts</a:t>
                      </a:r>
                    </a:p>
                    <a:p>
                      <a:pPr algn="l"/>
                      <a:r>
                        <a:rPr lang="en-GB" sz="20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Smart</a:t>
                      </a:r>
                      <a:r>
                        <a:rPr lang="en-GB" sz="2000" b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Alert Module</a:t>
                      </a:r>
                    </a:p>
                    <a:p>
                      <a:pPr algn="l"/>
                      <a:r>
                        <a:rPr lang="en-GB" sz="20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Location</a:t>
                      </a:r>
                      <a:r>
                        <a:rPr lang="en-GB" sz="2000" b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Tracking Module</a:t>
                      </a:r>
                    </a:p>
                    <a:p>
                      <a:pPr algn="l"/>
                      <a:r>
                        <a:rPr lang="en-GB" sz="2000" b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Rest </a:t>
                      </a:r>
                      <a:r>
                        <a:rPr lang="en-GB" sz="2000" b="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webservices</a:t>
                      </a:r>
                      <a:r>
                        <a:rPr lang="en-GB" sz="2000" b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2000" b="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developement</a:t>
                      </a:r>
                      <a:endParaRPr lang="en-GB" sz="2000" b="0" baseline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Font typeface="Arial" panose="020B0604020202020204" pitchFamily="34" charset="0"/>
                        <a:buNone/>
                      </a:pPr>
                      <a:r>
                        <a:rPr lang="en-GB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</a:t>
                      </a:r>
                      <a:r>
                        <a:rPr lang="en-GB" sz="2000" baseline="30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GB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January To</a:t>
                      </a:r>
                      <a:r>
                        <a:rPr lang="en-GB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5</a:t>
                      </a:r>
                      <a:r>
                        <a:rPr lang="en-GB" sz="2000" baseline="30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GB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March 2022</a:t>
                      </a:r>
                      <a:endParaRPr lang="en-GB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54939">
                <a:tc>
                  <a:txBody>
                    <a:bodyPr/>
                    <a:lstStyle/>
                    <a:p>
                      <a:pPr algn="l"/>
                      <a:r>
                        <a:rPr lang="en-GB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Creating Reports</a:t>
                      </a:r>
                      <a:endParaRPr lang="en-GB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GB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r>
                        <a:rPr lang="en-GB" sz="2000" baseline="30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GB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March </a:t>
                      </a:r>
                      <a:r>
                        <a:rPr lang="en-GB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to 20</a:t>
                      </a:r>
                      <a:r>
                        <a:rPr lang="en-GB" sz="2000" baseline="30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GB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March 2022</a:t>
                      </a:r>
                      <a:endParaRPr lang="en-GB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69720">
                <a:tc>
                  <a:txBody>
                    <a:bodyPr/>
                    <a:lstStyle/>
                    <a:p>
                      <a:pPr algn="l"/>
                      <a:r>
                        <a:rPr lang="en-GB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Testing of Project Module wise &amp; Finishing</a:t>
                      </a:r>
                      <a:r>
                        <a:rPr lang="en-GB" sz="2000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the Code</a:t>
                      </a:r>
                      <a:endParaRPr lang="en-GB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GB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</a:t>
                      </a:r>
                      <a:r>
                        <a:rPr lang="en-GB" sz="2000" baseline="30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GB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March</a:t>
                      </a:r>
                      <a:r>
                        <a:rPr lang="en-GB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T</a:t>
                      </a:r>
                      <a:r>
                        <a:rPr lang="en-GB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 20</a:t>
                      </a:r>
                      <a:r>
                        <a:rPr lang="en-GB" sz="2000" baseline="30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GB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en-GB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April  2022</a:t>
                      </a:r>
                      <a:endParaRPr lang="en-GB" sz="2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buFont typeface="Arial" panose="020B0604020202020204" pitchFamily="34" charset="0"/>
                        <a:buNone/>
                      </a:pPr>
                      <a:endParaRPr lang="en-GB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1832462"/>
              </p:ext>
            </p:extLst>
          </p:nvPr>
        </p:nvGraphicFramePr>
        <p:xfrm>
          <a:off x="414337" y="4562841"/>
          <a:ext cx="10929938" cy="5235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34581">
                  <a:extLst>
                    <a:ext uri="{9D8B030D-6E8A-4147-A177-3AD203B41FA5}">
                      <a16:colId xmlns:a16="http://schemas.microsoft.com/office/drawing/2014/main" xmlns="" val="609721822"/>
                    </a:ext>
                  </a:extLst>
                </a:gridCol>
                <a:gridCol w="7495357">
                  <a:extLst>
                    <a:ext uri="{9D8B030D-6E8A-4147-A177-3AD203B41FA5}">
                      <a16:colId xmlns:a16="http://schemas.microsoft.com/office/drawing/2014/main" xmlns="" val="1965276399"/>
                    </a:ext>
                  </a:extLst>
                </a:gridCol>
              </a:tblGrid>
              <a:tr h="523505">
                <a:tc>
                  <a:txBody>
                    <a:bodyPr/>
                    <a:lstStyle/>
                    <a:p>
                      <a:pPr algn="l"/>
                      <a:r>
                        <a:rPr lang="en-GB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Integrating Project</a:t>
                      </a:r>
                      <a:endParaRPr lang="en-GB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Font typeface="Arial" panose="020B0604020202020204" pitchFamily="34" charset="0"/>
                        <a:buNone/>
                      </a:pPr>
                      <a:r>
                        <a:rPr lang="en-GB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</a:t>
                      </a:r>
                      <a:r>
                        <a:rPr lang="en-GB" sz="2000" baseline="30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GB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April 2022 </a:t>
                      </a:r>
                      <a:r>
                        <a:rPr lang="en-GB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To 10</a:t>
                      </a:r>
                      <a:r>
                        <a:rPr lang="en-GB" sz="2000" baseline="30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GB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May 2022</a:t>
                      </a:r>
                      <a:endParaRPr lang="en-GB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90224395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4721143"/>
              </p:ext>
            </p:extLst>
          </p:nvPr>
        </p:nvGraphicFramePr>
        <p:xfrm>
          <a:off x="414337" y="5086346"/>
          <a:ext cx="10929938" cy="55721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34581">
                  <a:extLst>
                    <a:ext uri="{9D8B030D-6E8A-4147-A177-3AD203B41FA5}">
                      <a16:colId xmlns:a16="http://schemas.microsoft.com/office/drawing/2014/main" xmlns="" val="609721822"/>
                    </a:ext>
                  </a:extLst>
                </a:gridCol>
                <a:gridCol w="7495357">
                  <a:extLst>
                    <a:ext uri="{9D8B030D-6E8A-4147-A177-3AD203B41FA5}">
                      <a16:colId xmlns:a16="http://schemas.microsoft.com/office/drawing/2014/main" xmlns="" val="1965276399"/>
                    </a:ext>
                  </a:extLst>
                </a:gridCol>
              </a:tblGrid>
              <a:tr h="557213">
                <a:tc>
                  <a:txBody>
                    <a:bodyPr/>
                    <a:lstStyle/>
                    <a:p>
                      <a:pPr algn="l"/>
                      <a:r>
                        <a:rPr lang="en-GB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Testing of Project</a:t>
                      </a:r>
                      <a:endParaRPr lang="en-GB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Font typeface="Arial" panose="020B0604020202020204" pitchFamily="34" charset="0"/>
                        <a:buNone/>
                      </a:pPr>
                      <a:r>
                        <a:rPr lang="en-GB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r>
                        <a:rPr lang="en-GB" sz="2000" baseline="30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GB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May To</a:t>
                      </a:r>
                      <a:r>
                        <a:rPr lang="en-GB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20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Finsih</a:t>
                      </a:r>
                      <a:r>
                        <a:rPr lang="en-GB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Date</a:t>
                      </a:r>
                      <a:endParaRPr lang="en-GB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90224395"/>
                  </a:ext>
                </a:extLst>
              </a:tr>
            </a:tbl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10" t="11042" r="16169" b="11876"/>
          <a:stretch/>
        </p:blipFill>
        <p:spPr>
          <a:xfrm>
            <a:off x="10972801" y="118210"/>
            <a:ext cx="857250" cy="781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810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8784" y="2543175"/>
            <a:ext cx="9144000" cy="1251744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Arial" panose="020B0604020202020204" pitchFamily="34" charset="0"/>
                <a:ea typeface="Times New Roman" panose="02020603050405020304" pitchFamily="18" charset="0"/>
              </a:rPr>
              <a:t>Family GPS Tracker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10010" y="4310069"/>
            <a:ext cx="4781548" cy="1333835"/>
          </a:xfrm>
        </p:spPr>
        <p:txBody>
          <a:bodyPr/>
          <a:lstStyle/>
          <a:p>
            <a:pPr algn="l"/>
            <a:r>
              <a:rPr lang="en-US" dirty="0" smtClean="0"/>
              <a:t>Jawad Ahmed   18-Arid-3020</a:t>
            </a:r>
            <a:endParaRPr lang="en-US" dirty="0"/>
          </a:p>
          <a:p>
            <a:pPr algn="l"/>
            <a:r>
              <a:rPr lang="en-US" dirty="0" err="1" smtClean="0"/>
              <a:t>Hassaan</a:t>
            </a:r>
            <a:r>
              <a:rPr lang="en-US" dirty="0" smtClean="0"/>
              <a:t> Ahmed  18-ARID-3016</a:t>
            </a:r>
            <a:endParaRPr lang="en-US" dirty="0"/>
          </a:p>
          <a:p>
            <a:pPr algn="l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D9802255-FCD4-47BC-B109-74F9CA1DF4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96" y="1311"/>
            <a:ext cx="1690688" cy="162745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10" t="11042" r="16169" b="11876"/>
          <a:stretch/>
        </p:blipFill>
        <p:spPr>
          <a:xfrm>
            <a:off x="10229853" y="1"/>
            <a:ext cx="1952624" cy="162876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728784" y="168709"/>
            <a:ext cx="838676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PMAS-Arid Agriculture </a:t>
            </a:r>
            <a:r>
              <a:rPr lang="en-US" sz="2800" dirty="0" smtClean="0"/>
              <a:t>University- </a:t>
            </a:r>
            <a:r>
              <a:rPr lang="en-US" sz="2800" dirty="0"/>
              <a:t>Rawalpindi</a:t>
            </a:r>
            <a:br>
              <a:rPr lang="en-US" sz="2800" dirty="0"/>
            </a:br>
            <a:r>
              <a:rPr lang="en-US" sz="2800" dirty="0"/>
              <a:t>University Institute of Information Technology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xmlns="" id="{667CD651-A785-4510-8A2D-D0D305624EC8}"/>
              </a:ext>
            </a:extLst>
          </p:cNvPr>
          <p:cNvSpPr txBox="1">
            <a:spLocks/>
          </p:cNvSpPr>
          <p:nvPr/>
        </p:nvSpPr>
        <p:spPr>
          <a:xfrm>
            <a:off x="3509958" y="6168244"/>
            <a:ext cx="5181600" cy="457200"/>
          </a:xfrm>
          <a:prstGeom prst="rect">
            <a:avLst/>
          </a:prstGeom>
        </p:spPr>
        <p:txBody>
          <a:bodyPr vert="horz" lIns="45720" rIns="45720">
            <a:noAutofit/>
          </a:bodyPr>
          <a:lstStyle>
            <a:lvl1pPr marL="0" marR="64008" indent="0" algn="r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defRPr kumimoji="0" sz="2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None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None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Supervisor : Ms. </a:t>
            </a:r>
            <a:r>
              <a:rPr lang="en-US" sz="2400" b="1" dirty="0" err="1" smtClean="0">
                <a:solidFill>
                  <a:schemeClr val="tx1"/>
                </a:solidFill>
              </a:rPr>
              <a:t>Farkhanda</a:t>
            </a:r>
            <a:r>
              <a:rPr lang="en-US" sz="2400" b="1" dirty="0" smtClean="0">
                <a:solidFill>
                  <a:schemeClr val="tx1"/>
                </a:solidFill>
              </a:rPr>
              <a:t> Qamar</a:t>
            </a:r>
            <a:endParaRPr lang="en-US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6836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2162" y="1624012"/>
            <a:ext cx="7810500" cy="423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559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885" y="136526"/>
            <a:ext cx="11587166" cy="763588"/>
          </a:xfrm>
          <a:solidFill>
            <a:schemeClr val="accent6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b="1" dirty="0" smtClean="0"/>
              <a:t>Contents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00113"/>
            <a:ext cx="11449050" cy="5314949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GB" altLang="en-US" sz="2400" dirty="0" smtClean="0">
                <a:latin typeface="Times New Roman" panose="02020603050405020304" pitchFamily="18" charset="0"/>
              </a:rPr>
              <a:t>Introduction</a:t>
            </a:r>
          </a:p>
          <a:p>
            <a:pPr>
              <a:lnSpc>
                <a:spcPct val="100000"/>
              </a:lnSpc>
            </a:pPr>
            <a:r>
              <a:rPr lang="en-GB" altLang="en-US" sz="2400" dirty="0" smtClean="0">
                <a:latin typeface="Times New Roman" panose="02020603050405020304" pitchFamily="18" charset="0"/>
              </a:rPr>
              <a:t>Existing System</a:t>
            </a:r>
          </a:p>
          <a:p>
            <a:pPr>
              <a:lnSpc>
                <a:spcPct val="100000"/>
              </a:lnSpc>
            </a:pPr>
            <a:r>
              <a:rPr lang="en-GB" altLang="en-US" sz="2400" dirty="0" smtClean="0">
                <a:latin typeface="Times New Roman" panose="02020603050405020304" pitchFamily="18" charset="0"/>
              </a:rPr>
              <a:t>Problem Statement</a:t>
            </a:r>
          </a:p>
          <a:p>
            <a:pPr>
              <a:lnSpc>
                <a:spcPct val="100000"/>
              </a:lnSpc>
            </a:pPr>
            <a:r>
              <a:rPr lang="en-GB" altLang="en-US" sz="2400" dirty="0" smtClean="0">
                <a:latin typeface="Times New Roman" panose="02020603050405020304" pitchFamily="18" charset="0"/>
              </a:rPr>
              <a:t>Problem Solution</a:t>
            </a:r>
          </a:p>
          <a:p>
            <a:pPr>
              <a:lnSpc>
                <a:spcPct val="100000"/>
              </a:lnSpc>
            </a:pPr>
            <a:r>
              <a:rPr lang="en-GB" altLang="en-US" sz="2400" dirty="0" smtClean="0">
                <a:latin typeface="Times New Roman" panose="02020603050405020304" pitchFamily="18" charset="0"/>
              </a:rPr>
              <a:t>Project Scope </a:t>
            </a:r>
          </a:p>
          <a:p>
            <a:pPr>
              <a:lnSpc>
                <a:spcPct val="100000"/>
              </a:lnSpc>
            </a:pPr>
            <a:r>
              <a:rPr lang="en-GB" altLang="en-US" sz="2400" dirty="0" smtClean="0">
                <a:latin typeface="Times New Roman" panose="02020603050405020304" pitchFamily="18" charset="0"/>
              </a:rPr>
              <a:t>Project Objective</a:t>
            </a:r>
          </a:p>
          <a:p>
            <a:pPr>
              <a:lnSpc>
                <a:spcPct val="100000"/>
              </a:lnSpc>
            </a:pPr>
            <a:r>
              <a:rPr lang="en-GB" altLang="en-US" sz="2400" dirty="0" smtClean="0">
                <a:latin typeface="Times New Roman" panose="02020603050405020304" pitchFamily="18" charset="0"/>
              </a:rPr>
              <a:t>Diagrams  - </a:t>
            </a:r>
            <a:r>
              <a:rPr lang="en-GB" altLang="en-US" sz="2400" b="1" u="sng" dirty="0" smtClean="0">
                <a:latin typeface="Times New Roman" panose="02020603050405020304" pitchFamily="18" charset="0"/>
              </a:rPr>
              <a:t>Use case</a:t>
            </a:r>
            <a:r>
              <a:rPr lang="en-GB" altLang="en-US" sz="2400" dirty="0" smtClean="0">
                <a:latin typeface="Times New Roman" panose="02020603050405020304" pitchFamily="18" charset="0"/>
              </a:rPr>
              <a:t>, </a:t>
            </a:r>
            <a:r>
              <a:rPr lang="en-GB" altLang="en-US" sz="2400" b="1" u="sng" dirty="0" err="1" smtClean="0">
                <a:latin typeface="Times New Roman" panose="02020603050405020304" pitchFamily="18" charset="0"/>
              </a:rPr>
              <a:t>Erd</a:t>
            </a:r>
            <a:r>
              <a:rPr lang="en-GB" altLang="en-US" sz="2400" dirty="0" smtClean="0">
                <a:latin typeface="Times New Roman" panose="02020603050405020304" pitchFamily="18" charset="0"/>
              </a:rPr>
              <a:t>, </a:t>
            </a:r>
            <a:r>
              <a:rPr lang="en-GB" altLang="en-US" sz="2400" b="1" u="sng" dirty="0" smtClean="0">
                <a:latin typeface="Times New Roman" panose="02020603050405020304" pitchFamily="18" charset="0"/>
              </a:rPr>
              <a:t>Class</a:t>
            </a:r>
            <a:r>
              <a:rPr lang="en-GB" altLang="en-US" sz="2400" dirty="0" smtClean="0">
                <a:latin typeface="Times New Roman" panose="02020603050405020304" pitchFamily="18" charset="0"/>
              </a:rPr>
              <a:t>, </a:t>
            </a:r>
            <a:r>
              <a:rPr lang="en-GB" altLang="en-US" sz="2400" b="1" u="sng" dirty="0" smtClean="0">
                <a:latin typeface="Times New Roman" panose="02020603050405020304" pitchFamily="18" charset="0"/>
              </a:rPr>
              <a:t>Component</a:t>
            </a:r>
            <a:r>
              <a:rPr lang="en-GB" altLang="en-US" sz="2400" dirty="0" smtClean="0">
                <a:latin typeface="Times New Roman" panose="02020603050405020304" pitchFamily="18" charset="0"/>
              </a:rPr>
              <a:t>,  </a:t>
            </a:r>
            <a:r>
              <a:rPr lang="en-GB" altLang="en-US" sz="2400" b="1" u="sng" dirty="0" smtClean="0">
                <a:latin typeface="Times New Roman" panose="02020603050405020304" pitchFamily="18" charset="0"/>
              </a:rPr>
              <a:t>Activity</a:t>
            </a:r>
          </a:p>
          <a:p>
            <a:pPr>
              <a:lnSpc>
                <a:spcPct val="100000"/>
              </a:lnSpc>
            </a:pPr>
            <a:r>
              <a:rPr lang="en-GB" altLang="en-US" sz="2400" dirty="0" smtClean="0">
                <a:latin typeface="Times New Roman" panose="02020603050405020304" pitchFamily="18" charset="0"/>
              </a:rPr>
              <a:t>Tools and Technologies</a:t>
            </a:r>
          </a:p>
          <a:p>
            <a:pPr>
              <a:lnSpc>
                <a:spcPct val="100000"/>
              </a:lnSpc>
            </a:pPr>
            <a:r>
              <a:rPr lang="en-GB" altLang="en-US" sz="2400" dirty="0" smtClean="0">
                <a:latin typeface="Times New Roman" panose="02020603050405020304" pitchFamily="18" charset="0"/>
              </a:rPr>
              <a:t>Task Distribution</a:t>
            </a:r>
          </a:p>
          <a:p>
            <a:pPr>
              <a:lnSpc>
                <a:spcPct val="100000"/>
              </a:lnSpc>
            </a:pPr>
            <a:r>
              <a:rPr lang="en-GB" altLang="en-US" sz="2400" dirty="0" smtClean="0">
                <a:latin typeface="Times New Roman" panose="02020603050405020304" pitchFamily="18" charset="0"/>
              </a:rPr>
              <a:t>Screenshots </a:t>
            </a:r>
          </a:p>
          <a:p>
            <a:pPr>
              <a:lnSpc>
                <a:spcPct val="100000"/>
              </a:lnSpc>
            </a:pPr>
            <a:r>
              <a:rPr lang="en-GB" altLang="en-US" sz="2400" dirty="0" smtClean="0">
                <a:latin typeface="Times New Roman" panose="02020603050405020304" pitchFamily="18" charset="0"/>
              </a:rPr>
              <a:t>Future Project Schedule</a:t>
            </a:r>
          </a:p>
          <a:p>
            <a:pPr>
              <a:lnSpc>
                <a:spcPct val="150000"/>
              </a:lnSpc>
            </a:pPr>
            <a:endParaRPr lang="en-GB" altLang="en-US" sz="3600" dirty="0" smtClean="0">
              <a:latin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GB" altLang="en-US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3600" dirty="0"/>
          </a:p>
        </p:txBody>
      </p:sp>
      <p:sp>
        <p:nvSpPr>
          <p:cNvPr id="4" name="Rectangle 3"/>
          <p:cNvSpPr/>
          <p:nvPr/>
        </p:nvSpPr>
        <p:spPr>
          <a:xfrm>
            <a:off x="242884" y="6411701"/>
            <a:ext cx="11587166" cy="4001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/>
              <a:t>University Institute of Information Technology,  PMAS-Arid </a:t>
            </a:r>
            <a:r>
              <a:rPr lang="en-US" sz="2000" b="1" dirty="0"/>
              <a:t>Agriculture </a:t>
            </a:r>
            <a:r>
              <a:rPr lang="en-US" sz="2000" b="1" dirty="0" smtClean="0"/>
              <a:t>University- Rawalpindi</a:t>
            </a:r>
            <a:endParaRPr lang="en-US" sz="2000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10" t="11042" r="16169" b="11876"/>
          <a:stretch/>
        </p:blipFill>
        <p:spPr>
          <a:xfrm>
            <a:off x="10972801" y="118210"/>
            <a:ext cx="857250" cy="781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569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885" y="136526"/>
            <a:ext cx="11587166" cy="763588"/>
          </a:xfrm>
          <a:solidFill>
            <a:schemeClr val="accent6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b="1" dirty="0">
                <a:latin typeface="Calibri" pitchFamily="34" charset="0"/>
                <a:cs typeface="Calibri" pitchFamily="34" charset="0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00113"/>
            <a:ext cx="11449050" cy="5314949"/>
          </a:xfrm>
        </p:spPr>
        <p:txBody>
          <a:bodyPr>
            <a:noAutofit/>
          </a:bodyPr>
          <a:lstStyle/>
          <a:p>
            <a:pPr marL="0" indent="0">
              <a:lnSpc>
                <a:spcPct val="250000"/>
              </a:lnSpc>
              <a:buNone/>
            </a:pPr>
            <a:endParaRPr lang="en-US" sz="240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250000"/>
              </a:lnSpc>
            </a:pPr>
            <a:r>
              <a:rPr lang="en-US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It is an android application which keeps you linked with your family members all the time.</a:t>
            </a:r>
          </a:p>
          <a:p>
            <a:pPr>
              <a:lnSpc>
                <a:spcPct val="250000"/>
              </a:lnSpc>
            </a:pPr>
            <a:r>
              <a:rPr lang="en-US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This app helps you keep track of your loved one’s location in real-time to protect them 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en-US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nd it helps them stay safe.</a:t>
            </a:r>
          </a:p>
          <a:p>
            <a:pPr>
              <a:lnSpc>
                <a:spcPct val="250000"/>
              </a:lnSpc>
            </a:pP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242884" y="6411701"/>
            <a:ext cx="11587166" cy="4001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/>
              <a:t>University Institute of Information Technology,  PMAS-Arid </a:t>
            </a:r>
            <a:r>
              <a:rPr lang="en-US" sz="2000" b="1" dirty="0"/>
              <a:t>Agriculture </a:t>
            </a:r>
            <a:r>
              <a:rPr lang="en-US" sz="2000" b="1" dirty="0" smtClean="0"/>
              <a:t>University- Rawalpindi</a:t>
            </a:r>
            <a:endParaRPr lang="en-US" sz="20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10" t="11042" r="16169" b="11876"/>
          <a:stretch/>
        </p:blipFill>
        <p:spPr>
          <a:xfrm>
            <a:off x="10972801" y="118210"/>
            <a:ext cx="857250" cy="781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989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885" y="136526"/>
            <a:ext cx="11587166" cy="763588"/>
          </a:xfrm>
          <a:solidFill>
            <a:schemeClr val="accent6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Existing System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00113"/>
            <a:ext cx="11449050" cy="5314949"/>
          </a:xfrm>
        </p:spPr>
        <p:txBody>
          <a:bodyPr>
            <a:noAutofit/>
          </a:bodyPr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There </a:t>
            </a:r>
            <a:r>
              <a:rPr lang="en-US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exists 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some existing system related to our project are as follows</a:t>
            </a:r>
            <a:r>
              <a:rPr lang="en-US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</a:p>
          <a:p>
            <a:pPr algn="just"/>
            <a:endParaRPr lang="en-US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Google Family Link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is a family parental controls app by Google that is designed for child safety and parental control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. You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can 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install this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app to monitor your family members throughout the 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day. It doesn’t have a geo-fencing feature.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b="1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GeoLocator</a:t>
            </a:r>
            <a:r>
              <a:rPr lang="en-US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-Family Tracker </a:t>
            </a:r>
            <a:r>
              <a:rPr lang="en-US" dirty="0" smtClean="0"/>
              <a:t>is </a:t>
            </a:r>
            <a:r>
              <a:rPr lang="en-US" dirty="0"/>
              <a:t>the smartphone app that helps to track your child's movements every day, and helps the family keep each other informed of their </a:t>
            </a:r>
            <a:r>
              <a:rPr lang="en-US" dirty="0" smtClean="0"/>
              <a:t>locations. It has no option like panic button to send help alert in case of emergency.</a:t>
            </a:r>
            <a:endParaRPr lang="en-US" b="1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42884" y="6411701"/>
            <a:ext cx="11587166" cy="4001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/>
              <a:t>University Institute of Information Technology,  PMAS-Arid </a:t>
            </a:r>
            <a:r>
              <a:rPr lang="en-US" sz="2000" b="1" dirty="0"/>
              <a:t>Agriculture </a:t>
            </a:r>
            <a:r>
              <a:rPr lang="en-US" sz="2000" b="1" dirty="0" smtClean="0"/>
              <a:t>University- Rawalpindi</a:t>
            </a:r>
            <a:endParaRPr lang="en-US" sz="20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10" t="11042" r="16169" b="11876"/>
          <a:stretch/>
        </p:blipFill>
        <p:spPr>
          <a:xfrm>
            <a:off x="10972801" y="118210"/>
            <a:ext cx="857250" cy="781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750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885" y="136526"/>
            <a:ext cx="11587166" cy="763588"/>
          </a:xfrm>
          <a:solidFill>
            <a:schemeClr val="accent6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Problem Statement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00113"/>
            <a:ext cx="11449050" cy="5314949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endParaRPr lang="en-US" sz="2400" dirty="0" smtClean="0"/>
          </a:p>
          <a:p>
            <a:pPr algn="just">
              <a:lnSpc>
                <a:spcPct val="150000"/>
              </a:lnSpc>
            </a:pPr>
            <a:r>
              <a:rPr lang="en-US" sz="2400" dirty="0" smtClean="0"/>
              <a:t>The </a:t>
            </a:r>
            <a:r>
              <a:rPr lang="en-US" sz="2400" dirty="0"/>
              <a:t>cases related to abductions and missing persons continue to rise which has been highly alarming . </a:t>
            </a:r>
          </a:p>
          <a:p>
            <a:pPr algn="just">
              <a:lnSpc>
                <a:spcPct val="150000"/>
              </a:lnSpc>
            </a:pPr>
            <a:r>
              <a:rPr lang="en-US" sz="2400" dirty="0" smtClean="0"/>
              <a:t>There </a:t>
            </a:r>
            <a:r>
              <a:rPr lang="en-US" sz="2400" dirty="0"/>
              <a:t>are already applications that provide location tracking features but those applications are mostly </a:t>
            </a:r>
            <a:r>
              <a:rPr lang="en-US" sz="2400" dirty="0" smtClean="0"/>
              <a:t>paid.</a:t>
            </a:r>
            <a:endParaRPr lang="en-US" sz="24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42884" y="6411701"/>
            <a:ext cx="11587166" cy="4001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/>
              <a:t>University Institute of Information Technology,  PMAS-Arid </a:t>
            </a:r>
            <a:r>
              <a:rPr lang="en-US" sz="2000" b="1" dirty="0"/>
              <a:t>Agriculture </a:t>
            </a:r>
            <a:r>
              <a:rPr lang="en-US" sz="2000" b="1" dirty="0" smtClean="0"/>
              <a:t>University- Rawalpindi</a:t>
            </a:r>
            <a:endParaRPr lang="en-US" sz="20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10" t="11042" r="16169" b="11876"/>
          <a:stretch/>
        </p:blipFill>
        <p:spPr>
          <a:xfrm>
            <a:off x="10972801" y="118210"/>
            <a:ext cx="857250" cy="781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314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885" y="136526"/>
            <a:ext cx="11587166" cy="763588"/>
          </a:xfrm>
          <a:solidFill>
            <a:schemeClr val="accent6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Proposed Solution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00113"/>
            <a:ext cx="11449050" cy="5314949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endParaRPr lang="en-US" sz="2400" dirty="0" smtClean="0"/>
          </a:p>
          <a:p>
            <a:pPr algn="just">
              <a:lnSpc>
                <a:spcPct val="150000"/>
              </a:lnSpc>
            </a:pPr>
            <a:r>
              <a:rPr lang="en-US" sz="2400" dirty="0" smtClean="0"/>
              <a:t>The </a:t>
            </a:r>
            <a:r>
              <a:rPr lang="en-US" sz="2400" dirty="0"/>
              <a:t>proposed application will facilitate family member’s monitoring by providing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400" dirty="0" smtClean="0"/>
              <a:t>   GPS </a:t>
            </a:r>
            <a:r>
              <a:rPr lang="en-US" sz="2400" dirty="0"/>
              <a:t>location tracking </a:t>
            </a:r>
            <a:r>
              <a:rPr lang="en-US" sz="2400" dirty="0" smtClean="0"/>
              <a:t>features.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sz="240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Unlike other existing systems, this application will provide all these features free of cost.</a:t>
            </a:r>
          </a:p>
        </p:txBody>
      </p:sp>
      <p:sp>
        <p:nvSpPr>
          <p:cNvPr id="4" name="Rectangle 3"/>
          <p:cNvSpPr/>
          <p:nvPr/>
        </p:nvSpPr>
        <p:spPr>
          <a:xfrm>
            <a:off x="242884" y="6411701"/>
            <a:ext cx="11587166" cy="4001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/>
              <a:t>University Institute of Information Technology,  PMAS-Arid </a:t>
            </a:r>
            <a:r>
              <a:rPr lang="en-US" sz="2000" b="1" dirty="0"/>
              <a:t>Agriculture </a:t>
            </a:r>
            <a:r>
              <a:rPr lang="en-US" sz="2000" b="1" dirty="0" smtClean="0"/>
              <a:t>University- Rawalpindi</a:t>
            </a:r>
            <a:endParaRPr lang="en-US" sz="20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10" t="11042" r="16169" b="11876"/>
          <a:stretch/>
        </p:blipFill>
        <p:spPr>
          <a:xfrm>
            <a:off x="10972801" y="118210"/>
            <a:ext cx="857250" cy="781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740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885" y="136526"/>
            <a:ext cx="11587166" cy="763588"/>
          </a:xfrm>
          <a:solidFill>
            <a:schemeClr val="accent6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Project Scope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00113"/>
            <a:ext cx="11449050" cy="5314949"/>
          </a:xfrm>
        </p:spPr>
        <p:txBody>
          <a:bodyPr>
            <a:noAutofit/>
          </a:bodyPr>
          <a:lstStyle/>
          <a:p>
            <a:pPr marL="914400" lvl="1" indent="-457200" algn="just">
              <a:lnSpc>
                <a:spcPct val="150000"/>
              </a:lnSpc>
              <a:buAutoNum type="arabicPeriod"/>
            </a:pPr>
            <a:endParaRPr lang="en-US" dirty="0" smtClean="0"/>
          </a:p>
          <a:p>
            <a:pPr marL="914400" lvl="1" indent="-457200" algn="just">
              <a:lnSpc>
                <a:spcPct val="150000"/>
              </a:lnSpc>
              <a:buAutoNum type="arabicPeriod"/>
            </a:pPr>
            <a:r>
              <a:rPr lang="en-US" dirty="0" smtClean="0"/>
              <a:t>The </a:t>
            </a:r>
            <a:r>
              <a:rPr lang="en-US" dirty="0"/>
              <a:t>app will include the functionality of getting child’s real-time location.</a:t>
            </a:r>
          </a:p>
          <a:p>
            <a:pPr marL="914400" lvl="1" indent="-457200" algn="just">
              <a:lnSpc>
                <a:spcPct val="150000"/>
              </a:lnSpc>
              <a:buAutoNum type="arabicPeriod"/>
            </a:pPr>
            <a:r>
              <a:rPr lang="en-US" dirty="0" smtClean="0"/>
              <a:t>The </a:t>
            </a:r>
            <a:r>
              <a:rPr lang="en-US" dirty="0"/>
              <a:t>app will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have the option </a:t>
            </a:r>
            <a:r>
              <a:rPr lang="en-US" dirty="0" smtClean="0"/>
              <a:t>for </a:t>
            </a:r>
            <a:r>
              <a:rPr lang="en-US" dirty="0" smtClean="0">
                <a:latin typeface="Times New Roman" panose="02020603050405020304" pitchFamily="18" charset="0"/>
              </a:rPr>
              <a:t>c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reating safe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zones for family 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members.</a:t>
            </a:r>
          </a:p>
          <a:p>
            <a:pPr marL="914400" lvl="1" indent="-457200" algn="just">
              <a:lnSpc>
                <a:spcPct val="150000"/>
              </a:lnSpc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The app will have the option for viewing location history of family members.</a:t>
            </a:r>
          </a:p>
          <a:p>
            <a:pPr marL="914400" lvl="1" indent="-457200" algn="just">
              <a:lnSpc>
                <a:spcPct val="150000"/>
              </a:lnSpc>
              <a:buAutoNum type="arabicPeriod"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The app will 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Allow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family members to send </a:t>
            </a:r>
            <a:r>
              <a:rPr lang="en-US" dirty="0"/>
              <a:t>help alert in case of emergency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42884" y="6411701"/>
            <a:ext cx="11587166" cy="4001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/>
              <a:t>University Institute of Information Technology,  PMAS-Arid </a:t>
            </a:r>
            <a:r>
              <a:rPr lang="en-US" sz="2000" b="1" dirty="0"/>
              <a:t>Agriculture </a:t>
            </a:r>
            <a:r>
              <a:rPr lang="en-US" sz="2000" b="1" dirty="0" smtClean="0"/>
              <a:t>University- Rawalpindi</a:t>
            </a:r>
            <a:endParaRPr lang="en-US" sz="20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10" t="11042" r="16169" b="11876"/>
          <a:stretch/>
        </p:blipFill>
        <p:spPr>
          <a:xfrm>
            <a:off x="10972801" y="118210"/>
            <a:ext cx="857250" cy="781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504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885" y="136526"/>
            <a:ext cx="11587166" cy="763588"/>
          </a:xfrm>
          <a:solidFill>
            <a:schemeClr val="accent6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Project Objectives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00113"/>
            <a:ext cx="11449050" cy="5314949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tabLst>
                <a:tab pos="2743200" algn="ctr"/>
                <a:tab pos="5486400" algn="r"/>
                <a:tab pos="457200" algn="l"/>
              </a:tabLst>
            </a:pPr>
            <a:endParaRPr lang="en-US" sz="24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tabLst>
                <a:tab pos="2743200" algn="ctr"/>
                <a:tab pos="5486400" algn="r"/>
                <a:tab pos="457200" algn="l"/>
              </a:tabLst>
            </a:pPr>
            <a:r>
              <a:rPr lang="en-US" sz="24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 </a:t>
            </a:r>
            <a:r>
              <a:rPr lang="en-US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achieve peace of mind for parents.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tabLst>
                <a:tab pos="2743200" algn="ctr"/>
                <a:tab pos="5486400" algn="r"/>
                <a:tab pos="457200" algn="l"/>
              </a:tabLst>
            </a:pPr>
            <a:r>
              <a:rPr lang="en-US" sz="24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 lower the rate of kidnapping cases.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tabLst>
                <a:tab pos="2743200" algn="ctr"/>
                <a:tab pos="5486400" algn="r"/>
                <a:tab pos="457200" algn="l"/>
              </a:tabLst>
            </a:pPr>
            <a:r>
              <a:rPr lang="en-US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To ensure the safety of loved ones.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242884" y="6411701"/>
            <a:ext cx="11587166" cy="4001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/>
              <a:t>University Institute of Information Technology,  PMAS-Arid </a:t>
            </a:r>
            <a:r>
              <a:rPr lang="en-US" sz="2000" b="1" dirty="0"/>
              <a:t>Agriculture </a:t>
            </a:r>
            <a:r>
              <a:rPr lang="en-US" sz="2000" b="1" dirty="0" smtClean="0"/>
              <a:t>University- Rawalpindi</a:t>
            </a:r>
            <a:endParaRPr lang="en-US" sz="20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10" t="11042" r="16169" b="11876"/>
          <a:stretch/>
        </p:blipFill>
        <p:spPr>
          <a:xfrm>
            <a:off x="10972801" y="118210"/>
            <a:ext cx="857250" cy="781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1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3568</TotalTime>
  <Words>605</Words>
  <Application>Microsoft Office PowerPoint</Application>
  <PresentationFormat>Widescreen</PresentationFormat>
  <Paragraphs>97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Calibri Light</vt:lpstr>
      <vt:lpstr>Times New Roman</vt:lpstr>
      <vt:lpstr>Wingdings</vt:lpstr>
      <vt:lpstr>Wingdings 3</vt:lpstr>
      <vt:lpstr>Office Theme</vt:lpstr>
      <vt:lpstr>PowerPoint Presentation</vt:lpstr>
      <vt:lpstr>Family GPS Tracker</vt:lpstr>
      <vt:lpstr>Contents</vt:lpstr>
      <vt:lpstr>Introduction</vt:lpstr>
      <vt:lpstr>Existing System</vt:lpstr>
      <vt:lpstr>Problem Statement</vt:lpstr>
      <vt:lpstr>Proposed Solution</vt:lpstr>
      <vt:lpstr>Project Scope</vt:lpstr>
      <vt:lpstr>Project Objectives</vt:lpstr>
      <vt:lpstr>Diagrams -Use Case Diagram</vt:lpstr>
      <vt:lpstr>Diagrams –Erd Diagram</vt:lpstr>
      <vt:lpstr>Diagrams –Class Diagram</vt:lpstr>
      <vt:lpstr>Diagrams –Activity Diagram</vt:lpstr>
      <vt:lpstr>Diagrams –Component Diagram</vt:lpstr>
      <vt:lpstr>Tasks Distribution</vt:lpstr>
      <vt:lpstr>Tools &amp; Technologies</vt:lpstr>
      <vt:lpstr>Screen Shots</vt:lpstr>
      <vt:lpstr>Screen Shots</vt:lpstr>
      <vt:lpstr>Future Project Schedule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saif</dc:creator>
  <cp:lastModifiedBy>Hp</cp:lastModifiedBy>
  <cp:revision>87</cp:revision>
  <dcterms:created xsi:type="dcterms:W3CDTF">2022-01-10T02:16:13Z</dcterms:created>
  <dcterms:modified xsi:type="dcterms:W3CDTF">2022-01-25T14:08:05Z</dcterms:modified>
</cp:coreProperties>
</file>