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32"/>
  </p:notesMasterIdLst>
  <p:sldIdLst>
    <p:sldId id="329" r:id="rId2"/>
    <p:sldId id="331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32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30" r:id="rId31"/>
  </p:sldIdLst>
  <p:sldSz cx="9144000" cy="6858000" type="screen4x3"/>
  <p:notesSz cx="7302500" cy="9588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6393" y="0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fld id="{59649250-5E1D-4BFA-982A-DFD04513718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6393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fld id="{257D10EF-C2DD-4297-931D-550E40D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D9C12-EFFF-422F-BDEB-F658E85083A4}" type="slidenum">
              <a:rPr lang="en-US"/>
              <a:pPr/>
              <a:t>30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4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B935873-6EBE-4DCF-882A-54BD529E5056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2ACCAD7-4ECA-4D44-8724-DBA74B20BE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5873-6EBE-4DCF-882A-54BD529E5056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CAD7-4ECA-4D44-8724-DBA74B20BE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5873-6EBE-4DCF-882A-54BD529E5056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CAD7-4ECA-4D44-8724-DBA74B20BE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7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5873-6EBE-4DCF-882A-54BD529E5056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CAD7-4ECA-4D44-8724-DBA74B20BE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3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5873-6EBE-4DCF-882A-54BD529E5056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CAD7-4ECA-4D44-8724-DBA74B20BE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1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5873-6EBE-4DCF-882A-54BD529E5056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CAD7-4ECA-4D44-8724-DBA74B20BE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4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5873-6EBE-4DCF-882A-54BD529E5056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CAD7-4ECA-4D44-8724-DBA74B20BE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5873-6EBE-4DCF-882A-54BD529E5056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CAD7-4ECA-4D44-8724-DBA74B20BE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5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5873-6EBE-4DCF-882A-54BD529E5056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CAD7-4ECA-4D44-8724-DBA74B20BE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7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5873-6EBE-4DCF-882A-54BD529E5056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2ACCAD7-4ECA-4D44-8724-DBA74B20BE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2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B935873-6EBE-4DCF-882A-54BD529E5056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2ACCAD7-4ECA-4D44-8724-DBA74B20BE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B935873-6EBE-4DCF-882A-54BD529E5056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72ACCAD7-4ECA-4D44-8724-DBA74B20BE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0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10" y="152400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Commands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594" y="743712"/>
            <a:ext cx="8229600" cy="56570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hmod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chgrp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grep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1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touch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57298"/>
            <a:ext cx="7759700" cy="5214974"/>
          </a:xfrm>
        </p:spPr>
        <p:txBody>
          <a:bodyPr/>
          <a:lstStyle/>
          <a:p>
            <a:pPr algn="just" eaLnBrk="1" hangingPunct="1">
              <a:lnSpc>
                <a:spcPct val="215000"/>
              </a:lnSpc>
              <a:spcBef>
                <a:spcPct val="3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touch  command is used to update the time stamps of a file.</a:t>
            </a:r>
          </a:p>
          <a:p>
            <a:pPr algn="just" eaLnBrk="1" hangingPunct="1">
              <a:lnSpc>
                <a:spcPct val="215000"/>
              </a:lnSpc>
              <a:spcBef>
                <a:spcPct val="3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touch is also used to create empty file.</a:t>
            </a:r>
          </a:p>
          <a:p>
            <a:pPr lvl="1" algn="just" eaLnBrk="1" hangingPunct="1">
              <a:lnSpc>
                <a:spcPct val="215000"/>
              </a:lnSpc>
              <a:spcBef>
                <a:spcPct val="3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 : touch [filename]</a:t>
            </a:r>
          </a:p>
          <a:p>
            <a:pPr algn="just" eaLnBrk="1" hangingPunct="1">
              <a:lnSpc>
                <a:spcPct val="215000"/>
              </a:lnSpc>
              <a:spcBef>
                <a:spcPct val="3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touch can create multiple empty file too.</a:t>
            </a:r>
          </a:p>
          <a:p>
            <a:pPr lvl="1" algn="just" eaLnBrk="1" hangingPunct="1">
              <a:lnSpc>
                <a:spcPct val="215000"/>
              </a:lnSpc>
              <a:spcBef>
                <a:spcPct val="3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 : touch [filename1] [filename2] </a:t>
            </a:r>
          </a:p>
          <a:p>
            <a:pPr lvl="4" eaLnBrk="1" hangingPunct="1">
              <a:lnSpc>
                <a:spcPct val="215000"/>
              </a:lnSpc>
              <a:spcBef>
                <a:spcPct val="30000"/>
              </a:spcBef>
              <a:buFontTx/>
              <a:buNone/>
            </a:pPr>
            <a:r>
              <a:rPr lang="en-US" sz="2000" dirty="0" smtClean="0"/>
              <a:t>   </a:t>
            </a:r>
          </a:p>
          <a:p>
            <a:pPr eaLnBrk="1" hangingPunct="1">
              <a:lnSpc>
                <a:spcPct val="215000"/>
              </a:lnSpc>
              <a:spcBef>
                <a:spcPct val="30000"/>
              </a:spcBef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touch</a:t>
            </a:r>
          </a:p>
        </p:txBody>
      </p:sp>
      <p:graphicFrame>
        <p:nvGraphicFramePr>
          <p:cNvPr id="1710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43000" y="1693863"/>
          <a:ext cx="7545388" cy="419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Bitmap Image" r:id="rId3" imgW="6857143" imgH="3809524" progId="">
                  <p:embed/>
                </p:oleObj>
              </mc:Choice>
              <mc:Fallback>
                <p:oleObj name="Bitmap Image" r:id="rId3" imgW="6857143" imgH="380952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93863"/>
                        <a:ext cx="7545388" cy="419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6400800" y="1600200"/>
            <a:ext cx="2133600" cy="1219200"/>
          </a:xfrm>
          <a:prstGeom prst="wedgeRoundRectCallout">
            <a:avLst>
              <a:gd name="adj1" fmla="val -146130"/>
              <a:gd name="adj2" fmla="val -9427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Here the empty file is created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95250"/>
            <a:ext cx="77724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touch</a:t>
            </a:r>
          </a:p>
        </p:txBody>
      </p:sp>
      <p:graphicFrame>
        <p:nvGraphicFramePr>
          <p:cNvPr id="17203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60463" y="1492250"/>
          <a:ext cx="7575550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Bitmap Image" r:id="rId3" imgW="6857143" imgH="3809524" progId="">
                  <p:embed/>
                </p:oleObj>
              </mc:Choice>
              <mc:Fallback>
                <p:oleObj name="Bitmap Image" r:id="rId3" imgW="6857143" imgH="380952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1492250"/>
                        <a:ext cx="7575550" cy="421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6477000" y="1295400"/>
            <a:ext cx="2133600" cy="1600200"/>
          </a:xfrm>
          <a:prstGeom prst="wedgeRoundRectCallout">
            <a:avLst>
              <a:gd name="adj1" fmla="val -175296"/>
              <a:gd name="adj2" fmla="val -4325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Multiple files are created using touch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419" y="228600"/>
            <a:ext cx="8079581" cy="643467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Copy Command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905000"/>
            <a:ext cx="8334404" cy="438152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35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cp : cp command is known for copying files and directories.</a:t>
            </a:r>
          </a:p>
          <a:p>
            <a:pPr lvl="1" algn="just" eaLnBrk="1" hangingPunct="1">
              <a:lnSpc>
                <a:spcPct val="135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    :   cp [options] source destination</a:t>
            </a:r>
          </a:p>
          <a:p>
            <a:pPr lvl="1" algn="just" eaLnBrk="1" hangingPunct="1">
              <a:lnSpc>
                <a:spcPct val="135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Options   :</a:t>
            </a:r>
          </a:p>
          <a:p>
            <a:pPr lvl="1" algn="just" eaLnBrk="1" hangingPunct="1">
              <a:lnSpc>
                <a:spcPct val="135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-r   recursively copy an entire directory tree</a:t>
            </a:r>
          </a:p>
          <a:p>
            <a:pPr lvl="1" algn="just" eaLnBrk="1" hangingPunct="1">
              <a:lnSpc>
                <a:spcPct val="135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-p  preserve permissions, ownership, and time stamps          </a:t>
            </a:r>
          </a:p>
          <a:p>
            <a:pPr lvl="1" algn="just" eaLnBrk="1" hangingPunct="1">
              <a:lnSpc>
                <a:spcPct val="135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: </a:t>
            </a:r>
          </a:p>
          <a:p>
            <a:pPr lvl="1" algn="just" eaLnBrk="1" hangingPunct="1">
              <a:lnSpc>
                <a:spcPct val="135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cp File1 File2</a:t>
            </a:r>
          </a:p>
          <a:p>
            <a:pPr eaLnBrk="1" hangingPunct="1">
              <a:lnSpc>
                <a:spcPct val="135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14290"/>
            <a:ext cx="8229600" cy="571504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Copy Command</a:t>
            </a:r>
          </a:p>
        </p:txBody>
      </p:sp>
      <p:graphicFrame>
        <p:nvGraphicFramePr>
          <p:cNvPr id="17408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85863" y="1514475"/>
          <a:ext cx="7575550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Bitmap Image" r:id="rId3" imgW="6857143" imgH="3809524" progId="">
                  <p:embed/>
                </p:oleObj>
              </mc:Choice>
              <mc:Fallback>
                <p:oleObj name="Bitmap Image" r:id="rId3" imgW="6857143" imgH="380952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20000" contrast="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514475"/>
                        <a:ext cx="7575550" cy="421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6400800" y="1371600"/>
            <a:ext cx="2209800" cy="1524000"/>
          </a:xfrm>
          <a:prstGeom prst="wedgeRoundRectCallout">
            <a:avLst>
              <a:gd name="adj1" fmla="val -163505"/>
              <a:gd name="adj2" fmla="val -4822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There is a file named ‘a’ in the directory test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654032"/>
          </a:xfrm>
          <a:noFill/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Copy Command</a:t>
            </a:r>
          </a:p>
        </p:txBody>
      </p:sp>
      <p:graphicFrame>
        <p:nvGraphicFramePr>
          <p:cNvPr id="17510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43000" y="1501775"/>
          <a:ext cx="7575550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Bitmap Image" r:id="rId3" imgW="6857143" imgH="3809524" progId="">
                  <p:embed/>
                </p:oleObj>
              </mc:Choice>
              <mc:Fallback>
                <p:oleObj name="Bitmap Image" r:id="rId3" imgW="6857143" imgH="380952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01775"/>
                        <a:ext cx="7575550" cy="421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5410200" y="1219200"/>
            <a:ext cx="3200400" cy="1981200"/>
          </a:xfrm>
          <a:prstGeom prst="wedgeRoundRectCallout">
            <a:avLst>
              <a:gd name="adj1" fmla="val -100199"/>
              <a:gd name="adj2" fmla="val -4070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Here we notice that test1 is a empty directory. Let us copy the file ‘a’ into this directory.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Copy Command</a:t>
            </a:r>
          </a:p>
        </p:txBody>
      </p:sp>
      <p:graphicFrame>
        <p:nvGraphicFramePr>
          <p:cNvPr id="17613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47763" y="1531938"/>
          <a:ext cx="7602537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Bitmap Image" r:id="rId3" imgW="6857143" imgH="3809524" progId="">
                  <p:embed/>
                </p:oleObj>
              </mc:Choice>
              <mc:Fallback>
                <p:oleObj name="Bitmap Image" r:id="rId3" imgW="6857143" imgH="380952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1531938"/>
                        <a:ext cx="7602537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5410200" y="1371600"/>
            <a:ext cx="3200400" cy="1524000"/>
          </a:xfrm>
          <a:prstGeom prst="wedgeRoundRectCallout">
            <a:avLst>
              <a:gd name="adj1" fmla="val -99556"/>
              <a:gd name="adj2" fmla="val -5812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Cp copies the file ‘a’ from the directory test to the directory test1.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654032"/>
          </a:xfrm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Copy Command</a:t>
            </a:r>
          </a:p>
        </p:txBody>
      </p:sp>
      <p:graphicFrame>
        <p:nvGraphicFramePr>
          <p:cNvPr id="17715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43000" y="1530350"/>
          <a:ext cx="7607300" cy="422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Bitmap Image" r:id="rId3" imgW="6857143" imgH="3809524" progId="">
                  <p:embed/>
                </p:oleObj>
              </mc:Choice>
              <mc:Fallback>
                <p:oleObj name="Bitmap Image" r:id="rId3" imgW="6857143" imgH="380952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30350"/>
                        <a:ext cx="7607300" cy="422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4953000" y="2286000"/>
            <a:ext cx="2590800" cy="1219200"/>
          </a:xfrm>
          <a:prstGeom prst="wedgeRoundRectCallout">
            <a:avLst>
              <a:gd name="adj1" fmla="val -111949"/>
              <a:gd name="adj2" fmla="val -7070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Thus the file ‘a’ is copied  to the test1 directory.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8100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command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7158" y="1447800"/>
            <a:ext cx="8405842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 This command is used to remove files </a:t>
            </a:r>
          </a:p>
          <a:p>
            <a:pPr marL="461963" lvl="1" indent="-4763" algn="just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Syntax: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&lt;filename&gt;</a:t>
            </a:r>
          </a:p>
          <a:p>
            <a:pPr lvl="2" indent="-566738" algn="just"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 :</a:t>
            </a:r>
          </a:p>
          <a:p>
            <a:pPr lvl="2" indent="-566738" algn="just"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file1</a:t>
            </a:r>
          </a:p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This command is used to remove directories.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Syntax: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&lt;directory name&gt;</a:t>
            </a:r>
          </a:p>
          <a:p>
            <a:pPr lvl="2" indent="-566738" algn="just"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 :</a:t>
            </a:r>
          </a:p>
          <a:p>
            <a:pPr lvl="2" indent="-566738" algn="just"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6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 command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143000"/>
            <a:ext cx="8643998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35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file command is used to check the file content.</a:t>
            </a:r>
          </a:p>
          <a:p>
            <a:pPr algn="just" eaLnBrk="1" hangingPunct="1">
              <a:lnSpc>
                <a:spcPct val="135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35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  :    file  &lt;filename&gt;</a:t>
            </a:r>
          </a:p>
          <a:p>
            <a:pPr algn="just" eaLnBrk="1" hangingPunct="1">
              <a:lnSpc>
                <a:spcPct val="135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file  f1 (f1 is a file. File will show the format)</a:t>
            </a:r>
          </a:p>
          <a:p>
            <a:pPr algn="just" eaLnBrk="1" hangingPunct="1">
              <a:lnSpc>
                <a:spcPct val="135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 /dev/fd0 (The output shows that the                             fd0 is a block special file)</a:t>
            </a:r>
          </a:p>
          <a:p>
            <a:pPr algn="just" eaLnBrk="1" hangingPunct="1">
              <a:lnSpc>
                <a:spcPct val="135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423"/>
              </p:ext>
            </p:extLst>
          </p:nvPr>
        </p:nvGraphicFramePr>
        <p:xfrm>
          <a:off x="286603" y="152400"/>
          <a:ext cx="8839200" cy="669223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80397"/>
                <a:gridCol w="6458803"/>
              </a:tblGrid>
              <a:tr h="3329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Commands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73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r>
                        <a:rPr lang="en-US" dirty="0" smtClean="0"/>
                        <a:t> (present working directory)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Displays the absolute path of the current directory.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848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</a:t>
                      </a:r>
                      <a:endParaRPr lang="en-US" dirty="0" smtClean="0"/>
                    </a:p>
                    <a:p>
                      <a:endParaRPr lang="en-US" baseline="0" dirty="0" smtClean="0"/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Lists the Files and Directories within the current directory.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</a:pPr>
                      <a:r>
                        <a:rPr lang="en-US" sz="1800" dirty="0" smtClean="0"/>
                        <a:t>Options: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</a:pPr>
                      <a:r>
                        <a:rPr lang="en-US" sz="1800" dirty="0" smtClean="0"/>
                        <a:t>     -l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  List file with permission.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</a:pPr>
                      <a:r>
                        <a:rPr lang="en-US" sz="1800" dirty="0" smtClean="0"/>
                        <a:t>    -a   List hidden file.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</a:pPr>
                      <a:r>
                        <a:rPr lang="en-US" sz="1800" dirty="0" smtClean="0"/>
                        <a:t>    -R   List directories , sub directories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8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Known for copying files and directories.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479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Creates and view files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Used to remove files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739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chmod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 permissions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739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create empty files,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empty files, update time stamp of a file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739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1" hangingPunct="1">
                        <a:lnSpc>
                          <a:spcPct val="135000"/>
                        </a:lnSpc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Used to check the file content.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739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searches the named input files for lines containing a match to the given pattern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2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868346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 format</a:t>
            </a:r>
          </a:p>
        </p:txBody>
      </p:sp>
      <p:graphicFrame>
        <p:nvGraphicFramePr>
          <p:cNvPr id="20685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17600" y="1490663"/>
          <a:ext cx="76327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Bitmap Image" r:id="rId3" imgW="6857143" imgH="3809524" progId="">
                  <p:embed/>
                </p:oleObj>
              </mc:Choice>
              <mc:Fallback>
                <p:oleObj name="Bitmap Image" r:id="rId3" imgW="6857143" imgH="380952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490663"/>
                        <a:ext cx="7632700" cy="424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2" name="AutoShape 4"/>
          <p:cNvSpPr>
            <a:spLocks noChangeArrowheads="1"/>
          </p:cNvSpPr>
          <p:nvPr/>
        </p:nvSpPr>
        <p:spPr bwMode="auto">
          <a:xfrm>
            <a:off x="5410200" y="914400"/>
            <a:ext cx="3276600" cy="1295400"/>
          </a:xfrm>
          <a:prstGeom prst="wedgeRoundRectCallout">
            <a:avLst>
              <a:gd name="adj1" fmla="val -84398"/>
              <a:gd name="adj2" fmla="val 3063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The file along with file name (</a:t>
            </a:r>
            <a:r>
              <a:rPr lang="en-US" dirty="0" err="1"/>
              <a:t>ss</a:t>
            </a:r>
            <a:r>
              <a:rPr lang="en-US" dirty="0"/>
              <a:t>) shows the file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 &amp; vim editor</a:t>
            </a:r>
          </a:p>
        </p:txBody>
      </p:sp>
      <p:sp>
        <p:nvSpPr>
          <p:cNvPr id="627715" name="Text Box 3"/>
          <p:cNvSpPr txBox="1">
            <a:spLocks noChangeArrowheads="1"/>
          </p:cNvSpPr>
          <p:nvPr/>
        </p:nvSpPr>
        <p:spPr bwMode="auto">
          <a:xfrm>
            <a:off x="500034" y="1219200"/>
            <a:ext cx="8262966" cy="489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 is known as the visual editor.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standard editor under Linux and Unix system.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Vim is the improved version of vi editor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 have three modes of operation</a:t>
            </a:r>
          </a:p>
          <a:p>
            <a:pPr lvl="1">
              <a:lnSpc>
                <a:spcPct val="125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Command mode</a:t>
            </a:r>
          </a:p>
          <a:p>
            <a:pPr lvl="1">
              <a:lnSpc>
                <a:spcPct val="125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Insert mode</a:t>
            </a:r>
          </a:p>
          <a:p>
            <a:pPr lvl="1">
              <a:lnSpc>
                <a:spcPct val="125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Esc mode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 Modes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066800"/>
            <a:ext cx="8624918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spcBef>
                <a:spcPct val="15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Command mode:</a:t>
            </a:r>
          </a:p>
          <a:p>
            <a:pPr algn="just" eaLnBrk="1" hangingPunct="1">
              <a:lnSpc>
                <a:spcPct val="120000"/>
              </a:lnSpc>
              <a:spcBef>
                <a:spcPct val="15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Operations such as cut, copy, paste, delete, undo, redo etc.,  are done in this mode.</a:t>
            </a:r>
          </a:p>
          <a:p>
            <a:pPr algn="just" eaLnBrk="1" hangingPunct="1">
              <a:lnSpc>
                <a:spcPct val="120000"/>
              </a:lnSpc>
              <a:spcBef>
                <a:spcPct val="1500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15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 mode:	</a:t>
            </a:r>
          </a:p>
          <a:p>
            <a:pPr algn="just" eaLnBrk="1" hangingPunct="1">
              <a:lnSpc>
                <a:spcPct val="120000"/>
              </a:lnSpc>
              <a:spcBef>
                <a:spcPct val="15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Type in new text</a:t>
            </a:r>
          </a:p>
          <a:p>
            <a:pPr algn="just" eaLnBrk="1" hangingPunct="1">
              <a:lnSpc>
                <a:spcPct val="120000"/>
              </a:lnSpc>
              <a:spcBef>
                <a:spcPct val="1500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15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Ex-mode :</a:t>
            </a:r>
          </a:p>
          <a:p>
            <a:pPr algn="just" eaLnBrk="1" hangingPunct="1">
              <a:lnSpc>
                <a:spcPct val="120000"/>
              </a:lnSpc>
              <a:spcBef>
                <a:spcPct val="15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Extended commands for saving, exiting,  search-and-replace can executed here	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-104775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Working with vi editor</a:t>
            </a:r>
          </a:p>
        </p:txBody>
      </p:sp>
      <p:graphicFrame>
        <p:nvGraphicFramePr>
          <p:cNvPr id="218115" name="Object 5"/>
          <p:cNvGraphicFramePr>
            <a:graphicFrameLocks noChangeAspect="1"/>
          </p:cNvGraphicFramePr>
          <p:nvPr/>
        </p:nvGraphicFramePr>
        <p:xfrm>
          <a:off x="1184275" y="823913"/>
          <a:ext cx="7545388" cy="557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Bitmap Image" r:id="rId3" imgW="7621064" imgH="5714286" progId="">
                  <p:embed/>
                </p:oleObj>
              </mc:Choice>
              <mc:Fallback>
                <p:oleObj name="Bitmap Image" r:id="rId3" imgW="7621064" imgH="571428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823913"/>
                        <a:ext cx="7545388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40" name="AutoShape 4"/>
          <p:cNvSpPr>
            <a:spLocks noChangeArrowheads="1"/>
          </p:cNvSpPr>
          <p:nvPr/>
        </p:nvSpPr>
        <p:spPr bwMode="auto">
          <a:xfrm>
            <a:off x="6248400" y="2514600"/>
            <a:ext cx="1905000" cy="1981200"/>
          </a:xfrm>
          <a:prstGeom prst="wedgeRoundRectCallout">
            <a:avLst>
              <a:gd name="adj1" fmla="val -132750"/>
              <a:gd name="adj2" fmla="val -103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exam is a file created or opened with the vi editor.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3"/>
          <p:cNvSpPr txBox="1">
            <a:spLocks noChangeArrowheads="1"/>
          </p:cNvSpPr>
          <p:nvPr/>
        </p:nvSpPr>
        <p:spPr bwMode="auto">
          <a:xfrm>
            <a:off x="3200400" y="60325"/>
            <a:ext cx="624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>
                <a:solidFill>
                  <a:schemeClr val="bg1"/>
                </a:solidFill>
                <a:latin typeface="Times New Roman" pitchFamily="18" charset="0"/>
              </a:rPr>
              <a:t>Command Mode</a:t>
            </a:r>
          </a:p>
        </p:txBody>
      </p:sp>
      <p:graphicFrame>
        <p:nvGraphicFramePr>
          <p:cNvPr id="219139" name="Object 5"/>
          <p:cNvGraphicFramePr>
            <a:graphicFrameLocks noChangeAspect="1"/>
          </p:cNvGraphicFramePr>
          <p:nvPr/>
        </p:nvGraphicFramePr>
        <p:xfrm>
          <a:off x="1219200" y="838200"/>
          <a:ext cx="7620000" cy="557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Bitmap Image" r:id="rId3" imgW="7621064" imgH="5714286" progId="">
                  <p:embed/>
                </p:oleObj>
              </mc:Choice>
              <mc:Fallback>
                <p:oleObj name="Bitmap Image" r:id="rId3" imgW="7621064" imgH="571428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38200"/>
                        <a:ext cx="7620000" cy="557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64" name="AutoShape 4"/>
          <p:cNvSpPr>
            <a:spLocks noChangeArrowheads="1"/>
          </p:cNvSpPr>
          <p:nvPr/>
        </p:nvSpPr>
        <p:spPr bwMode="auto">
          <a:xfrm>
            <a:off x="5715000" y="1828800"/>
            <a:ext cx="1752600" cy="1676400"/>
          </a:xfrm>
          <a:prstGeom prst="wedgeRoundRectCallout">
            <a:avLst>
              <a:gd name="adj1" fmla="val 2718"/>
              <a:gd name="adj2" fmla="val 2348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Press ‘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’ to get into the insert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Insert Mode</a:t>
            </a:r>
          </a:p>
        </p:txBody>
      </p:sp>
      <p:graphicFrame>
        <p:nvGraphicFramePr>
          <p:cNvPr id="220163" name="Object 5"/>
          <p:cNvGraphicFramePr>
            <a:graphicFrameLocks noChangeAspect="1"/>
          </p:cNvGraphicFramePr>
          <p:nvPr/>
        </p:nvGraphicFramePr>
        <p:xfrm>
          <a:off x="1143000" y="819150"/>
          <a:ext cx="7615238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Bitmap Image" r:id="rId3" imgW="7621064" imgH="5714286" progId="">
                  <p:embed/>
                </p:oleObj>
              </mc:Choice>
              <mc:Fallback>
                <p:oleObj name="Bitmap Image" r:id="rId3" imgW="7621064" imgH="571428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19150"/>
                        <a:ext cx="7615238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91" name="AutoShape 7"/>
          <p:cNvSpPr>
            <a:spLocks noChangeArrowheads="1"/>
          </p:cNvSpPr>
          <p:nvPr/>
        </p:nvSpPr>
        <p:spPr bwMode="auto">
          <a:xfrm>
            <a:off x="6248400" y="1600200"/>
            <a:ext cx="2133600" cy="1219200"/>
          </a:xfrm>
          <a:prstGeom prst="wedgeRoundRectCallout">
            <a:avLst>
              <a:gd name="adj1" fmla="val -199704"/>
              <a:gd name="adj2" fmla="val 18763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This is the insert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186" name="Object 5"/>
          <p:cNvGraphicFramePr>
            <a:graphicFrameLocks noChangeAspect="1"/>
          </p:cNvGraphicFramePr>
          <p:nvPr/>
        </p:nvGraphicFramePr>
        <p:xfrm>
          <a:off x="1143000" y="823913"/>
          <a:ext cx="7620000" cy="557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Bitmap Image" r:id="rId3" imgW="7621064" imgH="5714286" progId="">
                  <p:embed/>
                </p:oleObj>
              </mc:Choice>
              <mc:Fallback>
                <p:oleObj name="Bitmap Image" r:id="rId3" imgW="7621064" imgH="571428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23913"/>
                        <a:ext cx="7620000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1814" name="AutoShape 6"/>
          <p:cNvSpPr>
            <a:spLocks noChangeArrowheads="1"/>
          </p:cNvSpPr>
          <p:nvPr/>
        </p:nvSpPr>
        <p:spPr bwMode="auto">
          <a:xfrm>
            <a:off x="5867400" y="2819400"/>
            <a:ext cx="2362200" cy="1905000"/>
          </a:xfrm>
          <a:prstGeom prst="wedgeRoundRectCallout">
            <a:avLst>
              <a:gd name="adj1" fmla="val -131181"/>
              <a:gd name="adj2" fmla="val -9250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After typing the data’s hit escape to get into command mode</a:t>
            </a:r>
          </a:p>
        </p:txBody>
      </p:sp>
      <p:sp>
        <p:nvSpPr>
          <p:cNvPr id="221188" name="Rectangle 7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Insert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0" name="Object 2"/>
          <p:cNvGraphicFramePr>
            <a:graphicFrameLocks noChangeAspect="1"/>
          </p:cNvGraphicFramePr>
          <p:nvPr/>
        </p:nvGraphicFramePr>
        <p:xfrm>
          <a:off x="1143000" y="823913"/>
          <a:ext cx="7621588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Bitmap Image" r:id="rId3" imgW="7621064" imgH="5714286" progId="">
                  <p:embed/>
                </p:oleObj>
              </mc:Choice>
              <mc:Fallback>
                <p:oleObj name="Bitmap Image" r:id="rId3" imgW="7621064" imgH="571428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23913"/>
                        <a:ext cx="7621588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1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Ex- Mode</a:t>
            </a:r>
            <a:br>
              <a:rPr lang="en-US" smtClean="0"/>
            </a:br>
            <a:endParaRPr lang="en-US" smtClean="0"/>
          </a:p>
        </p:txBody>
      </p:sp>
      <p:sp>
        <p:nvSpPr>
          <p:cNvPr id="647177" name="AutoShape 9"/>
          <p:cNvSpPr>
            <a:spLocks noChangeArrowheads="1"/>
          </p:cNvSpPr>
          <p:nvPr/>
        </p:nvSpPr>
        <p:spPr bwMode="auto">
          <a:xfrm>
            <a:off x="2895600" y="2514600"/>
            <a:ext cx="1600200" cy="1524000"/>
          </a:xfrm>
          <a:prstGeom prst="wedgeRoundRectCallout">
            <a:avLst>
              <a:gd name="adj1" fmla="val -70236"/>
              <a:gd name="adj2" fmla="val 1032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tx2"/>
                </a:solidFill>
              </a:rPr>
              <a:t>Press :wq to write and 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1157288" y="814388"/>
          <a:ext cx="7543800" cy="558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Bitmap Image" r:id="rId3" imgW="7621064" imgH="5714286" progId="">
                  <p:embed/>
                </p:oleObj>
              </mc:Choice>
              <mc:Fallback>
                <p:oleObj name="Bitmap Image" r:id="rId3" imgW="7621064" imgH="571428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814388"/>
                        <a:ext cx="7543800" cy="558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5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-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Ex- Mode</a:t>
            </a:r>
          </a:p>
        </p:txBody>
      </p:sp>
      <p:sp>
        <p:nvSpPr>
          <p:cNvPr id="646149" name="AutoShape 5"/>
          <p:cNvSpPr>
            <a:spLocks noChangeArrowheads="1"/>
          </p:cNvSpPr>
          <p:nvPr/>
        </p:nvSpPr>
        <p:spPr bwMode="auto">
          <a:xfrm>
            <a:off x="6019800" y="2514600"/>
            <a:ext cx="1600200" cy="1981200"/>
          </a:xfrm>
          <a:prstGeom prst="wedgeRoundRectCallout">
            <a:avLst>
              <a:gd name="adj1" fmla="val -256153"/>
              <a:gd name="adj2" fmla="val 5184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Press q! to quit without saving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810" name="Object 2"/>
          <p:cNvGraphicFramePr>
            <a:graphicFrameLocks noChangeAspect="1"/>
          </p:cNvGraphicFramePr>
          <p:nvPr/>
        </p:nvGraphicFramePr>
        <p:xfrm>
          <a:off x="1144588" y="838200"/>
          <a:ext cx="761841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Bitmap Image" r:id="rId3" imgW="6857143" imgH="3809524" progId="">
                  <p:embed/>
                </p:oleObj>
              </mc:Choice>
              <mc:Fallback>
                <p:oleObj name="Bitmap Image" r:id="rId3" imgW="6857143" imgH="380952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838200"/>
                        <a:ext cx="7618412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1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User home directory</a:t>
            </a:r>
          </a:p>
        </p:txBody>
      </p:sp>
      <p:sp>
        <p:nvSpPr>
          <p:cNvPr id="734212" name="AutoShape 4"/>
          <p:cNvSpPr>
            <a:spLocks noChangeArrowheads="1"/>
          </p:cNvSpPr>
          <p:nvPr/>
        </p:nvSpPr>
        <p:spPr bwMode="auto">
          <a:xfrm>
            <a:off x="5334000" y="2819400"/>
            <a:ext cx="3200400" cy="1981200"/>
          </a:xfrm>
          <a:prstGeom prst="wedgeRoundRectCallout">
            <a:avLst>
              <a:gd name="adj1" fmla="val 18801"/>
              <a:gd name="adj2" fmla="val -8188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When new user account is created ,a login directory for the  user is created in /home dir.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Pwd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3362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467135"/>
              </p:ext>
            </p:extLst>
          </p:nvPr>
        </p:nvGraphicFramePr>
        <p:xfrm>
          <a:off x="517432" y="1143000"/>
          <a:ext cx="8243981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Bitmap Image" r:id="rId3" imgW="6857143" imgH="3809524" progId="">
                  <p:embed/>
                </p:oleObj>
              </mc:Choice>
              <mc:Fallback>
                <p:oleObj name="Bitmap Image" r:id="rId3" imgW="6857143" imgH="380952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432" y="1143000"/>
                        <a:ext cx="8243981" cy="458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648216" y="2857496"/>
            <a:ext cx="2209800" cy="1452570"/>
          </a:xfrm>
          <a:prstGeom prst="wedgeRoundRectCallout">
            <a:avLst>
              <a:gd name="adj1" fmla="val -101005"/>
              <a:gd name="adj2" fmla="val -144843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tx2"/>
                </a:solidFill>
                <a:latin typeface="Times New Roman" pitchFamily="18" charset="0"/>
              </a:rPr>
              <a:t>The absolute path of the root directory is displayed.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Permissions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There are 3 basic permissions</a:t>
            </a:r>
          </a:p>
          <a:p>
            <a:pPr lvl="1">
              <a:lnSpc>
                <a:spcPct val="90000"/>
              </a:lnSpc>
            </a:pPr>
            <a:r>
              <a:rPr lang="en-US"/>
              <a:t>Read (r)</a:t>
            </a:r>
          </a:p>
          <a:p>
            <a:pPr lvl="1">
              <a:lnSpc>
                <a:spcPct val="90000"/>
              </a:lnSpc>
            </a:pPr>
            <a:r>
              <a:rPr lang="en-US"/>
              <a:t>Write (w)</a:t>
            </a:r>
          </a:p>
          <a:p>
            <a:pPr lvl="1">
              <a:lnSpc>
                <a:spcPct val="90000"/>
              </a:lnSpc>
            </a:pPr>
            <a:r>
              <a:rPr lang="en-US"/>
              <a:t>Execute (x)</a:t>
            </a:r>
          </a:p>
          <a:p>
            <a:pPr>
              <a:lnSpc>
                <a:spcPct val="90000"/>
              </a:lnSpc>
            </a:pPr>
            <a:r>
              <a:rPr lang="en-US"/>
              <a:t>How to find them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ls -l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r>
              <a:rPr lang="en-US"/>
              <a:t>How to change them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chmod +/- r/w/x &lt;filename&gt;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7C72-914D-41FE-90F0-4C03184C776E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4098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ls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5443" name="Rectangle 4099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7543800" cy="548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List the Files and Directories within the current directory.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Syntax: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[options]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Options: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-l    List file with permission.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-a   List hidden file.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-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List files and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number.   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-R   List directories , sub directories    </a:t>
            </a:r>
            <a:r>
              <a:rPr lang="en-US" sz="2200" dirty="0" smtClean="0"/>
              <a:t>		       	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ls</a:t>
            </a:r>
          </a:p>
        </p:txBody>
      </p:sp>
      <p:graphicFrame>
        <p:nvGraphicFramePr>
          <p:cNvPr id="1454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62050" y="1506538"/>
          <a:ext cx="760095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Bitmap Image" r:id="rId3" imgW="6857143" imgH="3809524" progId="">
                  <p:embed/>
                </p:oleObj>
              </mc:Choice>
              <mc:Fallback>
                <p:oleObj name="Bitmap Image" r:id="rId3" imgW="6857143" imgH="380952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22000" contrast="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506538"/>
                        <a:ext cx="760095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3886200" y="2590800"/>
            <a:ext cx="2590800" cy="1219200"/>
          </a:xfrm>
          <a:prstGeom prst="wedgeRoundRectCallout">
            <a:avLst>
              <a:gd name="adj1" fmla="val -71019"/>
              <a:gd name="adj2" fmla="val -1264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Lists the files and directories in the present directory.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mkdir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914400"/>
            <a:ext cx="7759700" cy="54102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3500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algn="just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Make directory  (or)     To create a directory</a:t>
            </a:r>
          </a:p>
          <a:p>
            <a:pPr algn="just" eaLnBrk="1" hangingPunct="1">
              <a:lnSpc>
                <a:spcPct val="120000"/>
              </a:lnSpc>
              <a:spcBef>
                <a:spcPct val="3500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Syntax :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 eaLnBrk="1" hangingPunct="1">
              <a:lnSpc>
                <a:spcPct val="120000"/>
              </a:lnSpc>
              <a:spcBef>
                <a:spcPct val="3500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3500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cd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67" name="Rectangle 7"/>
          <p:cNvSpPr>
            <a:spLocks noGrp="1" noChangeArrowheads="1"/>
          </p:cNvSpPr>
          <p:nvPr>
            <p:ph idx="1"/>
          </p:nvPr>
        </p:nvSpPr>
        <p:spPr>
          <a:xfrm>
            <a:off x="357158" y="928670"/>
            <a:ext cx="8259766" cy="5638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directories</a:t>
            </a: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 :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&lt;directory name&gt;</a:t>
            </a: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..  To a directory one level up (parent directory)</a:t>
            </a: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To your previous working directory</a:t>
            </a: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	To the / (slash)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0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7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cd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</a:t>
            </a:r>
          </a:p>
        </p:txBody>
      </p:sp>
      <p:graphicFrame>
        <p:nvGraphicFramePr>
          <p:cNvPr id="16077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08075" y="1492250"/>
          <a:ext cx="7654925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Bitmap Image" r:id="rId3" imgW="6857143" imgH="3809524" progId="">
                  <p:embed/>
                </p:oleObj>
              </mc:Choice>
              <mc:Fallback>
                <p:oleObj name="Bitmap Image" r:id="rId3" imgW="6857143" imgH="380952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492250"/>
                        <a:ext cx="7654925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990600" y="3505200"/>
            <a:ext cx="2743200" cy="1600200"/>
          </a:xfrm>
          <a:prstGeom prst="wedgeRoundRectCallout">
            <a:avLst>
              <a:gd name="adj1" fmla="val 51102"/>
              <a:gd name="adj2" fmla="val 1646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cd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-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command will take you to the previous working directory</a:t>
            </a: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5486400" y="838200"/>
            <a:ext cx="3352800" cy="1981200"/>
          </a:xfrm>
          <a:prstGeom prst="wedgeRoundRectCallout">
            <a:avLst>
              <a:gd name="adj1" fmla="val -143181"/>
              <a:gd name="adj2" fmla="val -216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Here the current directory is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newdir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when we enter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cd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-, it takes to the previously worked directory. </a:t>
            </a: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5334000" y="1981200"/>
            <a:ext cx="3352800" cy="1905000"/>
          </a:xfrm>
          <a:prstGeom prst="wedgeRoundRectCallout">
            <a:avLst>
              <a:gd name="adj1" fmla="val -137833"/>
              <a:gd name="adj2" fmla="val -3508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Again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cd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- is given as shown. Now it will take to the previously worked directory i.e., (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newdir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 autoUpdateAnimBg="0"/>
      <p:bldP spid="55301" grpId="0" animBg="1" autoUpdateAnimBg="0"/>
      <p:bldP spid="5530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914400"/>
            <a:ext cx="8262966" cy="5229244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cat 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the command  to create and view files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lvl="2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cat [options] [filename]</a:t>
            </a:r>
          </a:p>
          <a:p>
            <a:pPr lvl="2" eaLnBrk="1" hangingPunct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cat  &gt;  [filename]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create a file</a:t>
            </a:r>
          </a:p>
          <a:p>
            <a:pPr lvl="2" eaLnBrk="1" hangingPunct="1"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cat  [filename]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To view a file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2" eaLnBrk="1" hangingPunct="1"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cat &gt;&gt; [filename]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To append text to a  file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 autoUpdateAnimBg="0" advAuto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629</TotalTime>
  <Words>810</Words>
  <Application>Microsoft Office PowerPoint</Application>
  <PresentationFormat>On-screen Show (4:3)</PresentationFormat>
  <Paragraphs>167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Metropolitan</vt:lpstr>
      <vt:lpstr>Bitmap Image</vt:lpstr>
      <vt:lpstr>Basic Commands</vt:lpstr>
      <vt:lpstr>PowerPoint Presentation</vt:lpstr>
      <vt:lpstr>Pwd</vt:lpstr>
      <vt:lpstr>ls</vt:lpstr>
      <vt:lpstr>ls</vt:lpstr>
      <vt:lpstr>mkdir</vt:lpstr>
      <vt:lpstr>cd</vt:lpstr>
      <vt:lpstr>cd –</vt:lpstr>
      <vt:lpstr>cat</vt:lpstr>
      <vt:lpstr>touch</vt:lpstr>
      <vt:lpstr>touch</vt:lpstr>
      <vt:lpstr>touch</vt:lpstr>
      <vt:lpstr>Copy Command</vt:lpstr>
      <vt:lpstr>Copy Command</vt:lpstr>
      <vt:lpstr>Copy Command</vt:lpstr>
      <vt:lpstr>Copy Command</vt:lpstr>
      <vt:lpstr>Copy Command</vt:lpstr>
      <vt:lpstr>PowerPoint Presentation</vt:lpstr>
      <vt:lpstr>File command</vt:lpstr>
      <vt:lpstr>File format</vt:lpstr>
      <vt:lpstr>vi &amp; vim editor</vt:lpstr>
      <vt:lpstr>vi Modes</vt:lpstr>
      <vt:lpstr>Working with vi editor</vt:lpstr>
      <vt:lpstr>PowerPoint Presentation</vt:lpstr>
      <vt:lpstr>Insert Mode</vt:lpstr>
      <vt:lpstr>Insert Mode</vt:lpstr>
      <vt:lpstr>Ex- Mode </vt:lpstr>
      <vt:lpstr>Ex- Mode</vt:lpstr>
      <vt:lpstr>User home directory</vt:lpstr>
      <vt:lpstr>Permissions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Lab.</dc:title>
  <dc:creator>nabanita</dc:creator>
  <cp:lastModifiedBy>radhika</cp:lastModifiedBy>
  <cp:revision>55</cp:revision>
  <cp:lastPrinted>2015-01-15T06:52:14Z</cp:lastPrinted>
  <dcterms:created xsi:type="dcterms:W3CDTF">2015-01-06T14:57:33Z</dcterms:created>
  <dcterms:modified xsi:type="dcterms:W3CDTF">2015-01-15T11:06:31Z</dcterms:modified>
</cp:coreProperties>
</file>